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6" r:id="rId3"/>
    <p:sldId id="282" r:id="rId4"/>
    <p:sldId id="283" r:id="rId5"/>
    <p:sldId id="323" r:id="rId6"/>
    <p:sldId id="301" r:id="rId7"/>
    <p:sldId id="322" r:id="rId8"/>
    <p:sldId id="306" r:id="rId9"/>
    <p:sldId id="325" r:id="rId10"/>
    <p:sldId id="320" r:id="rId11"/>
    <p:sldId id="318" r:id="rId12"/>
    <p:sldId id="267" r:id="rId13"/>
    <p:sldId id="312" r:id="rId14"/>
    <p:sldId id="271" r:id="rId15"/>
    <p:sldId id="269" r:id="rId16"/>
    <p:sldId id="321" r:id="rId17"/>
    <p:sldId id="273" r:id="rId18"/>
    <p:sldId id="264" r:id="rId19"/>
    <p:sldId id="265" r:id="rId20"/>
    <p:sldId id="266" r:id="rId21"/>
    <p:sldId id="314" r:id="rId22"/>
    <p:sldId id="278" r:id="rId23"/>
    <p:sldId id="326" r:id="rId24"/>
    <p:sldId id="277" r:id="rId25"/>
    <p:sldId id="268" r:id="rId26"/>
    <p:sldId id="270" r:id="rId27"/>
    <p:sldId id="274" r:id="rId28"/>
    <p:sldId id="260" r:id="rId29"/>
    <p:sldId id="261" r:id="rId30"/>
    <p:sldId id="262" r:id="rId31"/>
    <p:sldId id="316" r:id="rId32"/>
    <p:sldId id="299" r:id="rId33"/>
    <p:sldId id="324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E54"/>
    <a:srgbClr val="DC3D4C"/>
    <a:srgbClr val="246ABF"/>
    <a:srgbClr val="0000FF"/>
    <a:srgbClr val="FF2F92"/>
    <a:srgbClr val="3A4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9322" autoAdjust="0"/>
  </p:normalViewPr>
  <p:slideViewPr>
    <p:cSldViewPr snapToGrid="0">
      <p:cViewPr varScale="1">
        <p:scale>
          <a:sx n="76" d="100"/>
          <a:sy n="76" d="100"/>
        </p:scale>
        <p:origin x="1666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93D1A-3E69-4D44-811D-88AD7560048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6AC5C-903E-4B08-AA01-8C4BF7238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43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Increasingly large studies taking place on national or global scales now include thousands of data collectors (“collaborators”).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studies have enormous potential to understand and benefit patient care.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1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272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As I mention, REDCap has no inbuilt way to mass allocate users to their data access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66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Requires minimal input: a </a:t>
            </a:r>
            <a:r>
              <a:rPr lang="en-GB" dirty="0" err="1"/>
              <a:t>dataframe</a:t>
            </a:r>
            <a:r>
              <a:rPr lang="en-GB" dirty="0"/>
              <a:t> of the users and their data access groups + a user uploaded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158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Used to push this information directly into redcap – uploading 1000 users (takes 10 hours to upload into 2 min task).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692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faster, but less </a:t>
            </a:r>
            <a:r>
              <a:rPr lang="en-US" sz="120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1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intensive and less errors.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01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Great for publicity – updating on progress / celebrating top centres.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Real-time data monitoring - identifying centres that might be struggling with data entry to provide more direct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050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terms of checking missing data, there are some simple summaries provided by redcap. </a:t>
            </a:r>
            <a:r>
              <a:rPr lang="en-GB" dirty="0" err="1"/>
              <a:t>Report_miss</a:t>
            </a:r>
            <a:r>
              <a:rPr lang="en-GB" dirty="0"/>
              <a:t> gives a more informative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762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Importantly, what this function does is only count true missing data (e.g. not data missing due to unfulfilled branching logic questions).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53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At a record level, not only does this give a clear evaluation of the missing data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023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also supplies an </a:t>
            </a:r>
            <a:r>
              <a:rPr lang="en-GB" dirty="0" err="1"/>
              <a:t>anonomysed</a:t>
            </a:r>
            <a:r>
              <a:rPr lang="en-GB" dirty="0"/>
              <a:t> dataset with the location of missing data clearly shown.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can be emailed to users at each hospital to help them easily identify where to focus efforts.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71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STARSurg – a collaborative research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My specific issue is that over the space of 4 years for my group, the number of data collectors increased by 700%.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42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at the paper writing stage you want to make sure everyone eligible is on the authorship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1000s data collectors, this becomes a challenge.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26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Each name listed alphabetically by group (hospital), each split by the subdivision (country).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method works for 10 authors as well as 10,000.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1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functions have been developed and </a:t>
            </a:r>
            <a:r>
              <a:rPr lang="en-US" sz="120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utilised</a:t>
            </a:r>
            <a:r>
              <a:rPr lang="en-US" sz="1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within 5 prospective </a:t>
            </a:r>
            <a:r>
              <a:rPr lang="en-US" sz="120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multicentre</a:t>
            </a:r>
            <a:r>
              <a:rPr lang="en-US" sz="1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cohort studies (to date)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collected on 40,000 patients in over 600 </a:t>
            </a:r>
            <a:r>
              <a:rPr lang="en-US" sz="120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centres</a:t>
            </a:r>
            <a:r>
              <a:rPr lang="en-US" sz="1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nearly 100 countries by 10,000 REDCap users.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957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68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CollaboratoR</a:t>
            </a:r>
            <a:r>
              <a:rPr lang="en-GB" dirty="0"/>
              <a:t> was partly built to address some gaps in REDCap functionality – ideally this would be addressed by REDCap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8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Similarly the number of participating hospitals increased by 400%.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67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66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9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These functions leverage the REDCap API functionality, and </a:t>
            </a:r>
            <a:r>
              <a:rPr lang="en-GB" dirty="0" err="1"/>
              <a:t>wranges</a:t>
            </a:r>
            <a:r>
              <a:rPr lang="en-GB" dirty="0"/>
              <a:t> data into useful, informative, and sharable 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4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39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About co-ordination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6AC5C-903E-4B08-AA01-8C4BF723859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1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6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4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8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3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8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3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7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5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5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1903-7527-4948-8D80-9A84CE52E4B4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777E-9550-458F-9193-38C82E910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hub.com/kamclea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0696039-563D-49B6-844E-02754A94BD9A}"/>
              </a:ext>
            </a:extLst>
          </p:cNvPr>
          <p:cNvSpPr txBox="1">
            <a:spLocks/>
          </p:cNvSpPr>
          <p:nvPr/>
        </p:nvSpPr>
        <p:spPr>
          <a:xfrm>
            <a:off x="-1" y="1723414"/>
            <a:ext cx="9144001" cy="296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Scalable multi-</a:t>
            </a:r>
            <a:r>
              <a:rPr lang="en-US" sz="4000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</a:t>
            </a:r>
            <a:r>
              <a:rPr lang="en-US" sz="40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 using R and REDCap applications</a:t>
            </a:r>
          </a:p>
          <a:p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Kenneth McLean</a:t>
            </a:r>
            <a:endParaRPr lang="en-GB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Related image">
            <a:extLst>
              <a:ext uri="{FF2B5EF4-FFF2-40B4-BE49-F238E27FC236}">
                <a16:creationId xmlns:a16="http://schemas.microsoft.com/office/drawing/2014/main" id="{7ADD4CD0-DA7E-4D13-A7B9-A625B650E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946" y="167053"/>
            <a:ext cx="1239715" cy="123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3346E0-6725-40D1-8CE1-337D26881E0A}"/>
              </a:ext>
            </a:extLst>
          </p:cNvPr>
          <p:cNvCxnSpPr>
            <a:cxnSpLocks/>
          </p:cNvCxnSpPr>
          <p:nvPr/>
        </p:nvCxnSpPr>
        <p:spPr>
          <a:xfrm>
            <a:off x="0" y="786911"/>
            <a:ext cx="77724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B69A48-AF9A-4222-B412-C8A9A427D646}"/>
              </a:ext>
            </a:extLst>
          </p:cNvPr>
          <p:cNvCxnSpPr>
            <a:cxnSpLocks/>
          </p:cNvCxnSpPr>
          <p:nvPr/>
        </p:nvCxnSpPr>
        <p:spPr>
          <a:xfrm>
            <a:off x="-1" y="6504841"/>
            <a:ext cx="9144001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E06E1-D120-4F40-8C53-30795097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69" y="2968472"/>
            <a:ext cx="3084197" cy="33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9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2C4BE338-511C-4231-9BC0-767BDDC0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9" y="982051"/>
            <a:ext cx="6387381" cy="58632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Administration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5CA4B8-68C2-4B4B-A6A4-63B27785319B}"/>
              </a:ext>
            </a:extLst>
          </p:cNvPr>
          <p:cNvCxnSpPr>
            <a:cxnSpLocks/>
          </p:cNvCxnSpPr>
          <p:nvPr/>
        </p:nvCxnSpPr>
        <p:spPr>
          <a:xfrm>
            <a:off x="4382775" y="1812939"/>
            <a:ext cx="0" cy="4502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3865E4-5EF5-46AA-A0D2-6DE0244CCE0B}"/>
              </a:ext>
            </a:extLst>
          </p:cNvPr>
          <p:cNvCxnSpPr>
            <a:cxnSpLocks/>
          </p:cNvCxnSpPr>
          <p:nvPr/>
        </p:nvCxnSpPr>
        <p:spPr>
          <a:xfrm>
            <a:off x="4382775" y="3127693"/>
            <a:ext cx="0" cy="4502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A1CE02-663F-4964-A72E-811652163A90}"/>
              </a:ext>
            </a:extLst>
          </p:cNvPr>
          <p:cNvCxnSpPr>
            <a:cxnSpLocks/>
          </p:cNvCxnSpPr>
          <p:nvPr/>
        </p:nvCxnSpPr>
        <p:spPr>
          <a:xfrm>
            <a:off x="4382775" y="4308206"/>
            <a:ext cx="0" cy="4502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FF4F91-BA21-4A8E-A424-E0ED117EA6DC}"/>
              </a:ext>
            </a:extLst>
          </p:cNvPr>
          <p:cNvCxnSpPr>
            <a:cxnSpLocks/>
          </p:cNvCxnSpPr>
          <p:nvPr/>
        </p:nvCxnSpPr>
        <p:spPr>
          <a:xfrm>
            <a:off x="3271779" y="5522976"/>
            <a:ext cx="0" cy="4933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7D17B7-8397-4401-9772-1025BBE63667}"/>
              </a:ext>
            </a:extLst>
          </p:cNvPr>
          <p:cNvCxnSpPr>
            <a:cxnSpLocks/>
          </p:cNvCxnSpPr>
          <p:nvPr/>
        </p:nvCxnSpPr>
        <p:spPr>
          <a:xfrm>
            <a:off x="5479699" y="5522976"/>
            <a:ext cx="0" cy="4933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2A3B00-FCBB-450C-92E9-612CFF7FF40F}"/>
              </a:ext>
            </a:extLst>
          </p:cNvPr>
          <p:cNvCxnSpPr>
            <a:cxnSpLocks/>
          </p:cNvCxnSpPr>
          <p:nvPr/>
        </p:nvCxnSpPr>
        <p:spPr>
          <a:xfrm flipH="1">
            <a:off x="6292787" y="4109182"/>
            <a:ext cx="523752" cy="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DB456A-9F4B-4F81-831C-D8561690AFF7}"/>
              </a:ext>
            </a:extLst>
          </p:cNvPr>
          <p:cNvCxnSpPr>
            <a:cxnSpLocks/>
          </p:cNvCxnSpPr>
          <p:nvPr/>
        </p:nvCxnSpPr>
        <p:spPr>
          <a:xfrm>
            <a:off x="6335010" y="3759831"/>
            <a:ext cx="5237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4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2C4BE338-511C-4231-9BC0-767BDDC0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9" y="982051"/>
            <a:ext cx="6387381" cy="58632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Administration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06CE1-0EE8-4A9E-8D37-4AF771020E2C}"/>
              </a:ext>
            </a:extLst>
          </p:cNvPr>
          <p:cNvSpPr txBox="1"/>
          <p:nvPr/>
        </p:nvSpPr>
        <p:spPr>
          <a:xfrm>
            <a:off x="417556" y="1622540"/>
            <a:ext cx="205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“user_”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4CE88-9C43-4013-AB67-376C90358D66}"/>
              </a:ext>
            </a:extLst>
          </p:cNvPr>
          <p:cNvSpPr txBox="1"/>
          <p:nvPr/>
        </p:nvSpPr>
        <p:spPr>
          <a:xfrm>
            <a:off x="6674125" y="2414296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redcap_sum</a:t>
            </a:r>
            <a:endParaRPr lang="en-GB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5050E-BF56-41E9-8BEC-A0D91F2F0AB6}"/>
              </a:ext>
            </a:extLst>
          </p:cNvPr>
          <p:cNvSpPr txBox="1"/>
          <p:nvPr/>
        </p:nvSpPr>
        <p:spPr>
          <a:xfrm>
            <a:off x="6911660" y="6016312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report_auth</a:t>
            </a:r>
            <a:endParaRPr lang="en-GB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9A252-A890-46B0-988E-7012721AA3D6}"/>
              </a:ext>
            </a:extLst>
          </p:cNvPr>
          <p:cNvSpPr txBox="1"/>
          <p:nvPr/>
        </p:nvSpPr>
        <p:spPr>
          <a:xfrm>
            <a:off x="6858762" y="4819734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report_miss</a:t>
            </a:r>
            <a:endParaRPr lang="en-GB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69B597-08CD-4043-96E3-F9EFEB298694}"/>
              </a:ext>
            </a:extLst>
          </p:cNvPr>
          <p:cNvCxnSpPr>
            <a:cxnSpLocks/>
          </p:cNvCxnSpPr>
          <p:nvPr/>
        </p:nvCxnSpPr>
        <p:spPr>
          <a:xfrm>
            <a:off x="1036320" y="2645128"/>
            <a:ext cx="1304295" cy="0"/>
          </a:xfrm>
          <a:prstGeom prst="straightConnector1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B336E1-B354-4288-932B-7653011ABB4E}"/>
              </a:ext>
            </a:extLst>
          </p:cNvPr>
          <p:cNvCxnSpPr>
            <a:cxnSpLocks/>
          </p:cNvCxnSpPr>
          <p:nvPr/>
        </p:nvCxnSpPr>
        <p:spPr>
          <a:xfrm>
            <a:off x="7673756" y="2917472"/>
            <a:ext cx="0" cy="511528"/>
          </a:xfrm>
          <a:prstGeom prst="straightConnector1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AFDEB9-D92D-4B5A-B5A7-DF4F9C5883D0}"/>
              </a:ext>
            </a:extLst>
          </p:cNvPr>
          <p:cNvCxnSpPr>
            <a:cxnSpLocks/>
          </p:cNvCxnSpPr>
          <p:nvPr/>
        </p:nvCxnSpPr>
        <p:spPr>
          <a:xfrm flipH="1" flipV="1">
            <a:off x="7673756" y="4308206"/>
            <a:ext cx="1" cy="511528"/>
          </a:xfrm>
          <a:prstGeom prst="straightConnector1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3F9DD0-2921-453B-8173-83FD721E2A56}"/>
              </a:ext>
            </a:extLst>
          </p:cNvPr>
          <p:cNvCxnSpPr>
            <a:cxnSpLocks/>
          </p:cNvCxnSpPr>
          <p:nvPr/>
        </p:nvCxnSpPr>
        <p:spPr>
          <a:xfrm flipH="1">
            <a:off x="6286764" y="5050566"/>
            <a:ext cx="571998" cy="0"/>
          </a:xfrm>
          <a:prstGeom prst="straightConnector1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48565E-5573-4221-A0BE-B2B641A4D2CD}"/>
              </a:ext>
            </a:extLst>
          </p:cNvPr>
          <p:cNvCxnSpPr>
            <a:cxnSpLocks/>
          </p:cNvCxnSpPr>
          <p:nvPr/>
        </p:nvCxnSpPr>
        <p:spPr>
          <a:xfrm flipH="1">
            <a:off x="6312070" y="6277960"/>
            <a:ext cx="546692" cy="0"/>
          </a:xfrm>
          <a:prstGeom prst="straightConnector1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8D51-B420-440C-AC03-954AE9DE8758}"/>
              </a:ext>
            </a:extLst>
          </p:cNvPr>
          <p:cNvCxnSpPr>
            <a:cxnSpLocks/>
          </p:cNvCxnSpPr>
          <p:nvPr/>
        </p:nvCxnSpPr>
        <p:spPr>
          <a:xfrm flipV="1">
            <a:off x="1056640" y="2414296"/>
            <a:ext cx="0" cy="23083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5CA4B8-68C2-4B4B-A6A4-63B27785319B}"/>
              </a:ext>
            </a:extLst>
          </p:cNvPr>
          <p:cNvCxnSpPr>
            <a:cxnSpLocks/>
          </p:cNvCxnSpPr>
          <p:nvPr/>
        </p:nvCxnSpPr>
        <p:spPr>
          <a:xfrm>
            <a:off x="4382775" y="1812939"/>
            <a:ext cx="0" cy="4502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3865E4-5EF5-46AA-A0D2-6DE0244CCE0B}"/>
              </a:ext>
            </a:extLst>
          </p:cNvPr>
          <p:cNvCxnSpPr>
            <a:cxnSpLocks/>
          </p:cNvCxnSpPr>
          <p:nvPr/>
        </p:nvCxnSpPr>
        <p:spPr>
          <a:xfrm>
            <a:off x="4382775" y="3127693"/>
            <a:ext cx="0" cy="4502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A1CE02-663F-4964-A72E-811652163A90}"/>
              </a:ext>
            </a:extLst>
          </p:cNvPr>
          <p:cNvCxnSpPr>
            <a:cxnSpLocks/>
          </p:cNvCxnSpPr>
          <p:nvPr/>
        </p:nvCxnSpPr>
        <p:spPr>
          <a:xfrm>
            <a:off x="4382775" y="4308206"/>
            <a:ext cx="0" cy="4502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FF4F91-BA21-4A8E-A424-E0ED117EA6DC}"/>
              </a:ext>
            </a:extLst>
          </p:cNvPr>
          <p:cNvCxnSpPr>
            <a:cxnSpLocks/>
          </p:cNvCxnSpPr>
          <p:nvPr/>
        </p:nvCxnSpPr>
        <p:spPr>
          <a:xfrm>
            <a:off x="3271779" y="5522976"/>
            <a:ext cx="0" cy="4933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7D17B7-8397-4401-9772-1025BBE63667}"/>
              </a:ext>
            </a:extLst>
          </p:cNvPr>
          <p:cNvCxnSpPr>
            <a:cxnSpLocks/>
          </p:cNvCxnSpPr>
          <p:nvPr/>
        </p:nvCxnSpPr>
        <p:spPr>
          <a:xfrm>
            <a:off x="5479699" y="5522976"/>
            <a:ext cx="0" cy="4933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2A3B00-FCBB-450C-92E9-612CFF7FF40F}"/>
              </a:ext>
            </a:extLst>
          </p:cNvPr>
          <p:cNvCxnSpPr>
            <a:cxnSpLocks/>
          </p:cNvCxnSpPr>
          <p:nvPr/>
        </p:nvCxnSpPr>
        <p:spPr>
          <a:xfrm flipH="1">
            <a:off x="6292787" y="4109182"/>
            <a:ext cx="523752" cy="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DB456A-9F4B-4F81-831C-D8561690AFF7}"/>
              </a:ext>
            </a:extLst>
          </p:cNvPr>
          <p:cNvCxnSpPr>
            <a:cxnSpLocks/>
          </p:cNvCxnSpPr>
          <p:nvPr/>
        </p:nvCxnSpPr>
        <p:spPr>
          <a:xfrm>
            <a:off x="6335010" y="3759831"/>
            <a:ext cx="5237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B005586-C6AD-4967-904C-C80C866103F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62" y="377825"/>
            <a:ext cx="1696452" cy="1787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90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095B-F4D6-4596-8F83-56B4CC82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8199940" cy="367445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GB" sz="49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GB" sz="4950" b="1" dirty="0" err="1">
                <a:latin typeface="Arial" panose="020B0604020202020204" pitchFamily="34" charset="0"/>
                <a:cs typeface="Arial" panose="020B0604020202020204" pitchFamily="34" charset="0"/>
              </a:rPr>
              <a:t>user_assign</a:t>
            </a:r>
            <a:r>
              <a:rPr lang="en-GB" sz="4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48FDA-8CB1-43B5-B7FD-1B1B05F36C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7250"/>
            <a:ext cx="4956857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42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C1E72B2-DE44-4E0D-81EB-8D59CA4A4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85651"/>
              </p:ext>
            </p:extLst>
          </p:nvPr>
        </p:nvGraphicFramePr>
        <p:xfrm>
          <a:off x="249736" y="1690689"/>
          <a:ext cx="4597011" cy="415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1764">
                  <a:extLst>
                    <a:ext uri="{9D8B030D-6E8A-4147-A177-3AD203B41FA5}">
                      <a16:colId xmlns:a16="http://schemas.microsoft.com/office/drawing/2014/main" val="2037183553"/>
                    </a:ext>
                  </a:extLst>
                </a:gridCol>
                <a:gridCol w="2365247">
                  <a:extLst>
                    <a:ext uri="{9D8B030D-6E8A-4147-A177-3AD203B41FA5}">
                      <a16:colId xmlns:a16="http://schemas.microsoft.com/office/drawing/2014/main" val="1872585803"/>
                    </a:ext>
                  </a:extLst>
                </a:gridCol>
              </a:tblGrid>
              <a:tr h="7829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800" b="1" i="0" u="none" strike="noStrike" dirty="0">
                          <a:solidFill>
                            <a:srgbClr val="161E5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users to be assigned to the REDCap project</a:t>
                      </a:r>
                    </a:p>
                  </a:txBody>
                  <a:tcPr marL="5715" marR="5715" marT="571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82049"/>
                  </a:ext>
                </a:extLst>
              </a:tr>
              <a:tr h="34125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DAG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3140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a_barker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01827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a_hicks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hospital_e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0789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a_lees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hospital_g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081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a_nicholson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hospital_i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6178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c_avila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340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c_gould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hospital_b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3918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c_kent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hospital_f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28893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c_michael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hospital_h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11098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f_almond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691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f_galindo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7444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3EA0BD7-FEDA-4B52-BF4C-71ED71325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585624"/>
              </p:ext>
            </p:extLst>
          </p:nvPr>
        </p:nvGraphicFramePr>
        <p:xfrm>
          <a:off x="4998093" y="1690689"/>
          <a:ext cx="4145907" cy="1558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907">
                  <a:extLst>
                    <a:ext uri="{9D8B030D-6E8A-4147-A177-3AD203B41FA5}">
                      <a16:colId xmlns:a16="http://schemas.microsoft.com/office/drawing/2014/main" val="2037183553"/>
                    </a:ext>
                  </a:extLst>
                </a:gridCol>
              </a:tblGrid>
              <a:tr h="78295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i="0" u="none" strike="noStrike" dirty="0">
                          <a:solidFill>
                            <a:srgbClr val="161E5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user with</a:t>
                      </a:r>
                    </a:p>
                    <a:p>
                      <a:pPr algn="ctr" fontAlgn="ctr"/>
                      <a:r>
                        <a:rPr lang="en-GB" sz="2800" b="1" i="0" u="none" strike="noStrike" dirty="0">
                          <a:solidFill>
                            <a:srgbClr val="161E5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desired user rights</a:t>
                      </a:r>
                    </a:p>
                  </a:txBody>
                  <a:tcPr marL="5715" marR="5715" marT="571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82049"/>
                  </a:ext>
                </a:extLst>
              </a:tr>
              <a:tr h="69974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0" dirty="0">
                          <a:solidFill>
                            <a:srgbClr val="161E5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2800" dirty="0" err="1">
                          <a:solidFill>
                            <a:srgbClr val="161E5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example_user</a:t>
                      </a:r>
                      <a:r>
                        <a:rPr lang="en-GB" sz="2800" b="0" dirty="0">
                          <a:solidFill>
                            <a:srgbClr val="161E5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endParaRPr lang="en-GB" sz="2800" b="0" i="0" u="none" strike="noStrike" dirty="0">
                        <a:solidFill>
                          <a:srgbClr val="161E5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01827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8ADFD2D-93CB-4E9A-83AE-DAD46279EE1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05F9C3A4-62AB-412F-8797-92C597CC9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D786E2-1951-48B3-810C-13BBEDFFB62B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0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095B-F4D6-4596-8F83-56B4CC82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226469"/>
            <a:ext cx="8243346" cy="3674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750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user_assign</a:t>
            </a:r>
            <a:r>
              <a:rPr lang="en-GB" sz="37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75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redcap_project_uri</a:t>
            </a:r>
            <a:r>
              <a:rPr lang="en-GB" sz="37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GB" sz="375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redcap_sum</a:t>
            </a:r>
            <a:r>
              <a:rPr lang="en-GB" sz="3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75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redcap_project_token</a:t>
            </a:r>
            <a:r>
              <a:rPr lang="en-GB" sz="37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GB" sz="375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redcap_sum</a:t>
            </a:r>
            <a:r>
              <a:rPr lang="en-GB" sz="3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75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users.df</a:t>
            </a:r>
            <a:r>
              <a:rPr lang="en-GB" sz="37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375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new_users</a:t>
            </a:r>
            <a:r>
              <a:rPr lang="en-GB" sz="37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GB" sz="375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redcap_sum</a:t>
            </a:r>
            <a:r>
              <a:rPr lang="en-GB" sz="3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7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= “</a:t>
            </a:r>
            <a:r>
              <a:rPr lang="en-GB" sz="375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example_user</a:t>
            </a:r>
            <a:r>
              <a:rPr lang="en-GB" sz="37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90F8A7-3564-4A80-B75B-2151502B4D8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8A2735F1-55EE-47FB-A6D4-7FC366DE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A39EE-8484-425A-891C-FF4073E99241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4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88DF5-381F-45F8-B473-CC8C579E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9"/>
            <a:ext cx="9144000" cy="40115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9FEE550-A1BC-4247-9F35-5A820FCA94B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auto-assigned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6FB377AE-4A45-4A10-BA45-9623E7CFE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777767-7C8D-45FA-AC5A-6E50F7C56811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FEE550-A1BC-4247-9F35-5A820FCA94B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82AA88-774D-4FE5-AFE6-E8141E1AA712}"/>
              </a:ext>
            </a:extLst>
          </p:cNvPr>
          <p:cNvSpPr txBox="1">
            <a:spLocks/>
          </p:cNvSpPr>
          <p:nvPr/>
        </p:nvSpPr>
        <p:spPr>
          <a:xfrm>
            <a:off x="312126" y="1690689"/>
            <a:ext cx="8592308" cy="448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 need for manual allocation.</a:t>
            </a:r>
          </a:p>
          <a:p>
            <a:endParaRPr lang="en-US" sz="16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of a suite of “user_” functions to support REDCap user administration.</a:t>
            </a:r>
          </a:p>
          <a:p>
            <a:endParaRPr lang="en-US" sz="16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3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user_role</a:t>
            </a:r>
            <a:r>
              <a:rPr lang="en-US" sz="3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→ group users by user rights.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3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user_validate</a:t>
            </a:r>
            <a:r>
              <a:rPr lang="en-US" sz="32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→ checks user allocation. </a:t>
            </a:r>
          </a:p>
        </p:txBody>
      </p:sp>
    </p:spTree>
    <p:extLst>
      <p:ext uri="{BB962C8B-B14F-4D97-AF65-F5344CB8AC3E}">
        <p14:creationId xmlns:p14="http://schemas.microsoft.com/office/powerpoint/2010/main" val="330449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095B-F4D6-4596-8F83-56B4CC82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8208621" cy="367445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GB" sz="49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GB" sz="4950" b="1" dirty="0" err="1">
                <a:latin typeface="Arial" panose="020B0604020202020204" pitchFamily="34" charset="0"/>
                <a:cs typeface="Arial" panose="020B0604020202020204" pitchFamily="34" charset="0"/>
              </a:rPr>
              <a:t>redcap_sum</a:t>
            </a:r>
            <a:endParaRPr lang="en-GB"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A60EB-CA33-444B-B19D-DB9297A0EA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7250"/>
            <a:ext cx="4956857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697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095B-F4D6-4596-8F83-56B4CC82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07760"/>
            <a:ext cx="7886700" cy="1202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750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redcap_sum</a:t>
            </a:r>
            <a:r>
              <a:rPr lang="en-GB" sz="37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75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redcap_project_uri</a:t>
            </a:r>
            <a:r>
              <a:rPr lang="en-GB" sz="37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GB" sz="375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redcap_sum</a:t>
            </a:r>
            <a:r>
              <a:rPr lang="en-GB" sz="3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75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redcap_project_token</a:t>
            </a:r>
            <a:r>
              <a:rPr lang="en-GB" sz="37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1FC3D6-0184-4579-AECA-DB4802469A3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Input/Function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55F69917-ADB7-436B-BC10-FEDE672F08C6}"/>
              </a:ext>
            </a:extLst>
          </p:cNvPr>
          <p:cNvGraphicFramePr>
            <a:graphicFrameLocks/>
          </p:cNvGraphicFramePr>
          <p:nvPr/>
        </p:nvGraphicFramePr>
        <p:xfrm>
          <a:off x="384215" y="3022640"/>
          <a:ext cx="8375570" cy="1671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743">
                  <a:extLst>
                    <a:ext uri="{9D8B030D-6E8A-4147-A177-3AD203B41FA5}">
                      <a16:colId xmlns:a16="http://schemas.microsoft.com/office/drawing/2014/main" val="4159550232"/>
                    </a:ext>
                  </a:extLst>
                </a:gridCol>
                <a:gridCol w="1373743">
                  <a:extLst>
                    <a:ext uri="{9D8B030D-6E8A-4147-A177-3AD203B41FA5}">
                      <a16:colId xmlns:a16="http://schemas.microsoft.com/office/drawing/2014/main" val="2037183553"/>
                    </a:ext>
                  </a:extLst>
                </a:gridCol>
                <a:gridCol w="1279684">
                  <a:extLst>
                    <a:ext uri="{9D8B030D-6E8A-4147-A177-3AD203B41FA5}">
                      <a16:colId xmlns:a16="http://schemas.microsoft.com/office/drawing/2014/main" val="1872585803"/>
                    </a:ext>
                  </a:extLst>
                </a:gridCol>
                <a:gridCol w="1396365">
                  <a:extLst>
                    <a:ext uri="{9D8B030D-6E8A-4147-A177-3AD203B41FA5}">
                      <a16:colId xmlns:a16="http://schemas.microsoft.com/office/drawing/2014/main" val="1678671041"/>
                    </a:ext>
                  </a:extLst>
                </a:gridCol>
                <a:gridCol w="730805">
                  <a:extLst>
                    <a:ext uri="{9D8B030D-6E8A-4147-A177-3AD203B41FA5}">
                      <a16:colId xmlns:a16="http://schemas.microsoft.com/office/drawing/2014/main" val="1474759424"/>
                    </a:ext>
                  </a:extLst>
                </a:gridCol>
                <a:gridCol w="847487">
                  <a:extLst>
                    <a:ext uri="{9D8B030D-6E8A-4147-A177-3AD203B41FA5}">
                      <a16:colId xmlns:a16="http://schemas.microsoft.com/office/drawing/2014/main" val="3004763956"/>
                    </a:ext>
                  </a:extLst>
                </a:gridCol>
                <a:gridCol w="1373743">
                  <a:extLst>
                    <a:ext uri="{9D8B030D-6E8A-4147-A177-3AD203B41FA5}">
                      <a16:colId xmlns:a16="http://schemas.microsoft.com/office/drawing/2014/main" val="3357612713"/>
                    </a:ext>
                  </a:extLst>
                </a:gridCol>
              </a:tblGrid>
              <a:tr h="780236"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 (n)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 (n)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</a:t>
                      </a:r>
                    </a:p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 </a:t>
                      </a:r>
                    </a:p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DAG </a:t>
                      </a:r>
                    </a:p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(n)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 </a:t>
                      </a:r>
                    </a:p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(n)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</a:t>
                      </a:r>
                    </a:p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Updated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31408"/>
                  </a:ext>
                </a:extLst>
              </a:tr>
              <a:tr h="890926">
                <a:tc>
                  <a:txBody>
                    <a:bodyPr/>
                    <a:lstStyle/>
                    <a:p>
                      <a:pPr algn="ctr"/>
                      <a:r>
                        <a:rPr lang="en-GB" sz="23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52.0%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7444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0AD4088-DEA8-403C-A876-178815DC2F6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Overall Summary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9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4FE7C3-F4CB-49FB-A4F8-0E34310ED24B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globalsurg 3">
            <a:extLst>
              <a:ext uri="{FF2B5EF4-FFF2-40B4-BE49-F238E27FC236}">
                <a16:creationId xmlns:a16="http://schemas.microsoft.com/office/drawing/2014/main" id="{3652E8C1-B9A7-443B-BD9F-E5948664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lobalsurg 3">
            <a:extLst>
              <a:ext uri="{FF2B5EF4-FFF2-40B4-BE49-F238E27FC236}">
                <a16:creationId xmlns:a16="http://schemas.microsoft.com/office/drawing/2014/main" id="{A983ECEE-DAA1-40CA-BFFC-8E59832B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61" y="782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2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55F69917-ADB7-436B-BC10-FEDE672F0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709482"/>
              </p:ext>
            </p:extLst>
          </p:nvPr>
        </p:nvGraphicFramePr>
        <p:xfrm>
          <a:off x="628650" y="1760137"/>
          <a:ext cx="7811006" cy="47327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2994">
                  <a:extLst>
                    <a:ext uri="{9D8B030D-6E8A-4147-A177-3AD203B41FA5}">
                      <a16:colId xmlns:a16="http://schemas.microsoft.com/office/drawing/2014/main" val="4159550232"/>
                    </a:ext>
                  </a:extLst>
                </a:gridCol>
                <a:gridCol w="1199258">
                  <a:extLst>
                    <a:ext uri="{9D8B030D-6E8A-4147-A177-3AD203B41FA5}">
                      <a16:colId xmlns:a16="http://schemas.microsoft.com/office/drawing/2014/main" val="2037183553"/>
                    </a:ext>
                  </a:extLst>
                </a:gridCol>
                <a:gridCol w="1332994">
                  <a:extLst>
                    <a:ext uri="{9D8B030D-6E8A-4147-A177-3AD203B41FA5}">
                      <a16:colId xmlns:a16="http://schemas.microsoft.com/office/drawing/2014/main" val="1872585803"/>
                    </a:ext>
                  </a:extLst>
                </a:gridCol>
                <a:gridCol w="1466730">
                  <a:extLst>
                    <a:ext uri="{9D8B030D-6E8A-4147-A177-3AD203B41FA5}">
                      <a16:colId xmlns:a16="http://schemas.microsoft.com/office/drawing/2014/main" val="1678671041"/>
                    </a:ext>
                  </a:extLst>
                </a:gridCol>
                <a:gridCol w="904492">
                  <a:extLst>
                    <a:ext uri="{9D8B030D-6E8A-4147-A177-3AD203B41FA5}">
                      <a16:colId xmlns:a16="http://schemas.microsoft.com/office/drawing/2014/main" val="3004763956"/>
                    </a:ext>
                  </a:extLst>
                </a:gridCol>
                <a:gridCol w="1574538">
                  <a:extLst>
                    <a:ext uri="{9D8B030D-6E8A-4147-A177-3AD203B41FA5}">
                      <a16:colId xmlns:a16="http://schemas.microsoft.com/office/drawing/2014/main" val="3357612713"/>
                    </a:ext>
                  </a:extLst>
                </a:gridCol>
              </a:tblGrid>
              <a:tr h="718777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DAG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Updated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31408"/>
                  </a:ext>
                </a:extLst>
              </a:tr>
              <a:tr h="401396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018271"/>
                  </a:ext>
                </a:extLst>
              </a:tr>
              <a:tr h="401396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hospital_e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07893"/>
                  </a:ext>
                </a:extLst>
              </a:tr>
              <a:tr h="401396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hospital_g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0811"/>
                  </a:ext>
                </a:extLst>
              </a:tr>
              <a:tr h="401396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hospital_b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61785"/>
                  </a:ext>
                </a:extLst>
              </a:tr>
              <a:tr h="401396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hospital_f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34069"/>
                  </a:ext>
                </a:extLst>
              </a:tr>
              <a:tr h="401396"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hospital_h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39188"/>
                  </a:ext>
                </a:extLst>
              </a:tr>
              <a:tr h="401396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hospital_d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288939"/>
                  </a:ext>
                </a:extLst>
              </a:tr>
              <a:tr h="401396"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hospital_c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110981"/>
                  </a:ext>
                </a:extLst>
              </a:tr>
              <a:tr h="401396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hospital_i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6916"/>
                  </a:ext>
                </a:extLst>
              </a:tr>
              <a:tr h="401396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hospital_j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7444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26D762E-A5D0-441A-90BC-A1066C971B9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Centre-level Summary</a:t>
            </a:r>
            <a:endParaRPr lang="en-GB" sz="40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8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2760FE-44CF-4BE6-ACB8-4DF6C8F51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385"/>
            <a:ext cx="9144000" cy="35604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D5C52FA-AE16-4C91-A9C2-1CD67A17AE12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en-GB" sz="40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086A85F-E172-495A-A68C-0928468E4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814659"/>
              </p:ext>
            </p:extLst>
          </p:nvPr>
        </p:nvGraphicFramePr>
        <p:xfrm>
          <a:off x="704344" y="5084402"/>
          <a:ext cx="7811006" cy="1570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2994">
                  <a:extLst>
                    <a:ext uri="{9D8B030D-6E8A-4147-A177-3AD203B41FA5}">
                      <a16:colId xmlns:a16="http://schemas.microsoft.com/office/drawing/2014/main" val="4159550232"/>
                    </a:ext>
                  </a:extLst>
                </a:gridCol>
                <a:gridCol w="1199258">
                  <a:extLst>
                    <a:ext uri="{9D8B030D-6E8A-4147-A177-3AD203B41FA5}">
                      <a16:colId xmlns:a16="http://schemas.microsoft.com/office/drawing/2014/main" val="2037183553"/>
                    </a:ext>
                  </a:extLst>
                </a:gridCol>
                <a:gridCol w="1332994">
                  <a:extLst>
                    <a:ext uri="{9D8B030D-6E8A-4147-A177-3AD203B41FA5}">
                      <a16:colId xmlns:a16="http://schemas.microsoft.com/office/drawing/2014/main" val="1872585803"/>
                    </a:ext>
                  </a:extLst>
                </a:gridCol>
                <a:gridCol w="1466730">
                  <a:extLst>
                    <a:ext uri="{9D8B030D-6E8A-4147-A177-3AD203B41FA5}">
                      <a16:colId xmlns:a16="http://schemas.microsoft.com/office/drawing/2014/main" val="1678671041"/>
                    </a:ext>
                  </a:extLst>
                </a:gridCol>
                <a:gridCol w="904492">
                  <a:extLst>
                    <a:ext uri="{9D8B030D-6E8A-4147-A177-3AD203B41FA5}">
                      <a16:colId xmlns:a16="http://schemas.microsoft.com/office/drawing/2014/main" val="3004763956"/>
                    </a:ext>
                  </a:extLst>
                </a:gridCol>
                <a:gridCol w="1574538">
                  <a:extLst>
                    <a:ext uri="{9D8B030D-6E8A-4147-A177-3AD203B41FA5}">
                      <a16:colId xmlns:a16="http://schemas.microsoft.com/office/drawing/2014/main" val="3357612713"/>
                    </a:ext>
                  </a:extLst>
                </a:gridCol>
              </a:tblGrid>
              <a:tr h="76783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DAG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Updated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31408"/>
                  </a:ext>
                </a:extLst>
              </a:tr>
              <a:tr h="401396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hospital_i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6916"/>
                  </a:ext>
                </a:extLst>
              </a:tr>
              <a:tr h="401396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hospital_j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23-Oct-2018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7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00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095B-F4D6-4596-8F83-56B4CC82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8199940" cy="367445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GB" sz="49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GB" sz="4950" b="1" dirty="0" err="1">
                <a:latin typeface="Arial" panose="020B0604020202020204" pitchFamily="34" charset="0"/>
                <a:cs typeface="Arial" panose="020B0604020202020204" pitchFamily="34" charset="0"/>
              </a:rPr>
              <a:t>report_miss</a:t>
            </a:r>
            <a:endParaRPr lang="en-GB"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48FDA-8CB1-43B5-B7FD-1B1B05F36C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7250"/>
            <a:ext cx="4956857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174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095B-F4D6-4596-8F83-56B4CC82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GB" sz="24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2A96AD-72A4-4D08-9031-EDA82864417A}"/>
              </a:ext>
            </a:extLst>
          </p:cNvPr>
          <p:cNvSpPr txBox="1">
            <a:spLocks/>
          </p:cNvSpPr>
          <p:nvPr/>
        </p:nvSpPr>
        <p:spPr>
          <a:xfrm>
            <a:off x="628650" y="3007760"/>
            <a:ext cx="7886700" cy="120253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50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report_miss</a:t>
            </a:r>
            <a:r>
              <a:rPr lang="en-GB" sz="40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405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redcap_project_uri</a:t>
            </a:r>
            <a:r>
              <a:rPr lang="en-GB" sz="40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GB" sz="405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report_miss</a:t>
            </a:r>
            <a:r>
              <a:rPr lang="en-GB" sz="4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405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redcap_project_token</a:t>
            </a:r>
            <a:r>
              <a:rPr lang="en-GB" sz="405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B8832A-0621-479D-AD74-1A1B8459661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Input/Function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71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55F69917-ADB7-436B-BC10-FEDE672F08C6}"/>
              </a:ext>
            </a:extLst>
          </p:cNvPr>
          <p:cNvGraphicFramePr>
            <a:graphicFrameLocks/>
          </p:cNvGraphicFramePr>
          <p:nvPr/>
        </p:nvGraphicFramePr>
        <p:xfrm>
          <a:off x="321199" y="2023107"/>
          <a:ext cx="8478952" cy="359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202">
                  <a:extLst>
                    <a:ext uri="{9D8B030D-6E8A-4147-A177-3AD203B41FA5}">
                      <a16:colId xmlns:a16="http://schemas.microsoft.com/office/drawing/2014/main" val="4159550232"/>
                    </a:ext>
                  </a:extLst>
                </a:gridCol>
                <a:gridCol w="1075014">
                  <a:extLst>
                    <a:ext uri="{9D8B030D-6E8A-4147-A177-3AD203B41FA5}">
                      <a16:colId xmlns:a16="http://schemas.microsoft.com/office/drawing/2014/main" val="2037183553"/>
                    </a:ext>
                  </a:extLst>
                </a:gridCol>
                <a:gridCol w="1607567">
                  <a:extLst>
                    <a:ext uri="{9D8B030D-6E8A-4147-A177-3AD203B41FA5}">
                      <a16:colId xmlns:a16="http://schemas.microsoft.com/office/drawing/2014/main" val="1872585803"/>
                    </a:ext>
                  </a:extLst>
                </a:gridCol>
                <a:gridCol w="1204285">
                  <a:extLst>
                    <a:ext uri="{9D8B030D-6E8A-4147-A177-3AD203B41FA5}">
                      <a16:colId xmlns:a16="http://schemas.microsoft.com/office/drawing/2014/main" val="1678671041"/>
                    </a:ext>
                  </a:extLst>
                </a:gridCol>
                <a:gridCol w="991062">
                  <a:extLst>
                    <a:ext uri="{9D8B030D-6E8A-4147-A177-3AD203B41FA5}">
                      <a16:colId xmlns:a16="http://schemas.microsoft.com/office/drawing/2014/main" val="1474759424"/>
                    </a:ext>
                  </a:extLst>
                </a:gridCol>
                <a:gridCol w="1313176">
                  <a:extLst>
                    <a:ext uri="{9D8B030D-6E8A-4147-A177-3AD203B41FA5}">
                      <a16:colId xmlns:a16="http://schemas.microsoft.com/office/drawing/2014/main" val="3004763956"/>
                    </a:ext>
                  </a:extLst>
                </a:gridCol>
                <a:gridCol w="1170646">
                  <a:extLst>
                    <a:ext uri="{9D8B030D-6E8A-4147-A177-3AD203B41FA5}">
                      <a16:colId xmlns:a16="http://schemas.microsoft.com/office/drawing/2014/main" val="3357612713"/>
                    </a:ext>
                  </a:extLst>
                </a:gridCol>
              </a:tblGrid>
              <a:tr h="65535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DAG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</a:t>
                      </a:r>
                    </a:p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 &gt;5%</a:t>
                      </a:r>
                    </a:p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Missing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</a:p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 (n)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 (n)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</a:t>
                      </a:r>
                    </a:p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 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31408"/>
                  </a:ext>
                </a:extLst>
              </a:tr>
              <a:tr h="3669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018271"/>
                  </a:ext>
                </a:extLst>
              </a:tr>
              <a:tr h="3669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hospital_b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0.094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07893"/>
                  </a:ext>
                </a:extLst>
              </a:tr>
              <a:tr h="3669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hospital_c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0811"/>
                  </a:ext>
                </a:extLst>
              </a:tr>
              <a:tr h="3669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hospital_d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0.047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61785"/>
                  </a:ext>
                </a:extLst>
              </a:tr>
              <a:tr h="3669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hospital_e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0.049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34069"/>
                  </a:ext>
                </a:extLst>
              </a:tr>
              <a:tr h="3669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hospital_f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39188"/>
                  </a:ext>
                </a:extLst>
              </a:tr>
              <a:tr h="3669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hospital_g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0.063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288939"/>
                  </a:ext>
                </a:extLst>
              </a:tr>
              <a:tr h="3669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hospital_h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0.042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11098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44CFDD7-3C59-4E65-8F25-F0A26B7C84BA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Centre-level Report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3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B791891C-CAF2-4B0A-AC37-3C430E51F6F0}"/>
              </a:ext>
            </a:extLst>
          </p:cNvPr>
          <p:cNvGraphicFramePr>
            <a:graphicFrameLocks/>
          </p:cNvGraphicFramePr>
          <p:nvPr/>
        </p:nvGraphicFramePr>
        <p:xfrm>
          <a:off x="399326" y="2023107"/>
          <a:ext cx="8446626" cy="3863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8641">
                  <a:extLst>
                    <a:ext uri="{9D8B030D-6E8A-4147-A177-3AD203B41FA5}">
                      <a16:colId xmlns:a16="http://schemas.microsoft.com/office/drawing/2014/main" val="2587395350"/>
                    </a:ext>
                  </a:extLst>
                </a:gridCol>
                <a:gridCol w="1186503">
                  <a:extLst>
                    <a:ext uri="{9D8B030D-6E8A-4147-A177-3AD203B41FA5}">
                      <a16:colId xmlns:a16="http://schemas.microsoft.com/office/drawing/2014/main" val="4159550232"/>
                    </a:ext>
                  </a:extLst>
                </a:gridCol>
                <a:gridCol w="1677477">
                  <a:extLst>
                    <a:ext uri="{9D8B030D-6E8A-4147-A177-3AD203B41FA5}">
                      <a16:colId xmlns:a16="http://schemas.microsoft.com/office/drawing/2014/main" val="2037183553"/>
                    </a:ext>
                  </a:extLst>
                </a:gridCol>
                <a:gridCol w="1353094">
                  <a:extLst>
                    <a:ext uri="{9D8B030D-6E8A-4147-A177-3AD203B41FA5}">
                      <a16:colId xmlns:a16="http://schemas.microsoft.com/office/drawing/2014/main" val="1872585803"/>
                    </a:ext>
                  </a:extLst>
                </a:gridCol>
                <a:gridCol w="1507175">
                  <a:extLst>
                    <a:ext uri="{9D8B030D-6E8A-4147-A177-3AD203B41FA5}">
                      <a16:colId xmlns:a16="http://schemas.microsoft.com/office/drawing/2014/main" val="1678671041"/>
                    </a:ext>
                  </a:extLst>
                </a:gridCol>
                <a:gridCol w="1305604">
                  <a:extLst>
                    <a:ext uri="{9D8B030D-6E8A-4147-A177-3AD203B41FA5}">
                      <a16:colId xmlns:a16="http://schemas.microsoft.com/office/drawing/2014/main" val="1474759424"/>
                    </a:ext>
                  </a:extLst>
                </a:gridCol>
                <a:gridCol w="918132">
                  <a:extLst>
                    <a:ext uri="{9D8B030D-6E8A-4147-A177-3AD203B41FA5}">
                      <a16:colId xmlns:a16="http://schemas.microsoft.com/office/drawing/2014/main" val="3004763956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DAG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 data </a:t>
                      </a:r>
                    </a:p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 (n)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data </a:t>
                      </a:r>
                    </a:p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 (n)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</a:t>
                      </a:r>
                    </a:p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 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&gt;5%</a:t>
                      </a:r>
                    </a:p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314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0182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0.125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078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0.0625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08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6178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0.125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340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0.125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3918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28893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11098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0.125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69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0.00%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7444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249B1D9-1250-4045-A9F0-8FD1A754470A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Record-level Report</a:t>
            </a:r>
            <a:endParaRPr lang="en-GB" sz="36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56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7BB39F58-8BF8-404E-A333-18AE81D82837}"/>
              </a:ext>
            </a:extLst>
          </p:cNvPr>
          <p:cNvGraphicFramePr>
            <a:graphicFrameLocks/>
          </p:cNvGraphicFramePr>
          <p:nvPr/>
        </p:nvGraphicFramePr>
        <p:xfrm>
          <a:off x="399326" y="2023107"/>
          <a:ext cx="8446627" cy="3800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7456">
                  <a:extLst>
                    <a:ext uri="{9D8B030D-6E8A-4147-A177-3AD203B41FA5}">
                      <a16:colId xmlns:a16="http://schemas.microsoft.com/office/drawing/2014/main" val="2587395350"/>
                    </a:ext>
                  </a:extLst>
                </a:gridCol>
                <a:gridCol w="1423686">
                  <a:extLst>
                    <a:ext uri="{9D8B030D-6E8A-4147-A177-3AD203B41FA5}">
                      <a16:colId xmlns:a16="http://schemas.microsoft.com/office/drawing/2014/main" val="4159550232"/>
                    </a:ext>
                  </a:extLst>
                </a:gridCol>
                <a:gridCol w="486137">
                  <a:extLst>
                    <a:ext uri="{9D8B030D-6E8A-4147-A177-3AD203B41FA5}">
                      <a16:colId xmlns:a16="http://schemas.microsoft.com/office/drawing/2014/main" val="2037183553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3436388876"/>
                    </a:ext>
                  </a:extLst>
                </a:gridCol>
                <a:gridCol w="1085127">
                  <a:extLst>
                    <a:ext uri="{9D8B030D-6E8A-4147-A177-3AD203B41FA5}">
                      <a16:colId xmlns:a16="http://schemas.microsoft.com/office/drawing/2014/main" val="315280425"/>
                    </a:ext>
                  </a:extLst>
                </a:gridCol>
                <a:gridCol w="954911">
                  <a:extLst>
                    <a:ext uri="{9D8B030D-6E8A-4147-A177-3AD203B41FA5}">
                      <a16:colId xmlns:a16="http://schemas.microsoft.com/office/drawing/2014/main" val="1872585803"/>
                    </a:ext>
                  </a:extLst>
                </a:gridCol>
                <a:gridCol w="1093808">
                  <a:extLst>
                    <a:ext uri="{9D8B030D-6E8A-4147-A177-3AD203B41FA5}">
                      <a16:colId xmlns:a16="http://schemas.microsoft.com/office/drawing/2014/main" val="1678671041"/>
                    </a:ext>
                  </a:extLst>
                </a:gridCol>
                <a:gridCol w="1102489">
                  <a:extLst>
                    <a:ext uri="{9D8B030D-6E8A-4147-A177-3AD203B41FA5}">
                      <a16:colId xmlns:a16="http://schemas.microsoft.com/office/drawing/2014/main" val="1474759424"/>
                    </a:ext>
                  </a:extLst>
                </a:gridCol>
                <a:gridCol w="1267428">
                  <a:extLst>
                    <a:ext uri="{9D8B030D-6E8A-4147-A177-3AD203B41FA5}">
                      <a16:colId xmlns:a16="http://schemas.microsoft.com/office/drawing/2014/main" val="3004763956"/>
                    </a:ext>
                  </a:extLst>
                </a:gridCol>
              </a:tblGrid>
              <a:tr h="508635"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DAG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Smoker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BMI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Follow-up</a:t>
                      </a:r>
                    </a:p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(yes/no)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30-Day </a:t>
                      </a:r>
                    </a:p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Mortality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314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0182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078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08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6178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340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3918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28893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11098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69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4295" marR="7429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hospital_a</a:t>
                      </a:r>
                      <a:endParaRPr lang="en-GB" sz="17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5715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7444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4D179FA-DF98-45D1-AC97-A69D7F22045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Record-level Report (cont.)</a:t>
            </a:r>
            <a:endParaRPr lang="en-GB" sz="36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095B-F4D6-4596-8F83-56B4CC82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7445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GB" sz="49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GB" sz="4950" b="1" dirty="0" err="1">
                <a:latin typeface="Arial" panose="020B0604020202020204" pitchFamily="34" charset="0"/>
                <a:cs typeface="Arial" panose="020B0604020202020204" pitchFamily="34" charset="0"/>
              </a:rPr>
              <a:t>report_auth</a:t>
            </a:r>
            <a:endParaRPr lang="en-GB"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F086B-E725-4FD0-9739-08534E341C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7250"/>
            <a:ext cx="4956857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490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1FC4A1-CA44-4191-B7C6-75419161F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018687"/>
              </p:ext>
            </p:extLst>
          </p:nvPr>
        </p:nvGraphicFramePr>
        <p:xfrm>
          <a:off x="442387" y="1913382"/>
          <a:ext cx="8358713" cy="4748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6613">
                  <a:extLst>
                    <a:ext uri="{9D8B030D-6E8A-4147-A177-3AD203B41FA5}">
                      <a16:colId xmlns:a16="http://schemas.microsoft.com/office/drawing/2014/main" val="4159550232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3718355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872585803"/>
                    </a:ext>
                  </a:extLst>
                </a:gridCol>
              </a:tblGrid>
              <a:tr h="340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hospital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country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31408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Almond S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hospital N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Country 3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74447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Andersen J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hospital E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Country 2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921912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Ashton A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hospital L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Country 3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99556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Avila E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hospital C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Country 3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931605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Ayala N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hospital Q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Country 3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110983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Barker S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hospital D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Country 2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49749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Beech J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hospital N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Country 3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871865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Berry A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hospital A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Country 2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454792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Bowen P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hospital P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Country 3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79595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Bradford J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hospital I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Country 3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742147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*All names have been randomly generated</a:t>
                      </a:r>
                      <a:endParaRPr lang="en-GB" sz="17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991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3DA4936-6AD3-4C6F-9A95-D9A807319437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GB" sz="40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Dataset *</a:t>
            </a:r>
          </a:p>
        </p:txBody>
      </p:sp>
    </p:spTree>
    <p:extLst>
      <p:ext uri="{BB962C8B-B14F-4D97-AF65-F5344CB8AC3E}">
        <p14:creationId xmlns:p14="http://schemas.microsoft.com/office/powerpoint/2010/main" val="1770334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095B-F4D6-4596-8F83-56B4CC82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38" y="2463516"/>
            <a:ext cx="8507324" cy="1930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report_auth</a:t>
            </a:r>
            <a:r>
              <a:rPr lang="en-GB" sz="38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800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data_author</a:t>
            </a:r>
            <a:r>
              <a:rPr lang="en-GB" sz="38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GB" sz="3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report_auth</a:t>
            </a:r>
            <a:r>
              <a:rPr lang="en-GB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8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= "hospital",</a:t>
            </a:r>
          </a:p>
          <a:p>
            <a:pPr marL="0" indent="0">
              <a:buNone/>
            </a:pPr>
            <a:r>
              <a:rPr lang="en-GB" sz="3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report_auth</a:t>
            </a:r>
            <a:r>
              <a:rPr lang="en-GB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8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subdivision = "country")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4C48B8-DD10-42AF-A78A-22ACD3523F49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GB" sz="40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7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5511-F0AD-CE40-9881-6F9B1DE4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en-US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BA248-FAD7-4D73-B2AC-C9E207F33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789"/>
            <a:ext cx="9144000" cy="5351211"/>
          </a:xfrm>
          <a:prstGeom prst="rect">
            <a:avLst/>
          </a:prstGeom>
        </p:spPr>
      </p:pic>
      <p:pic>
        <p:nvPicPr>
          <p:cNvPr id="5" name="Picture 2" descr="Image result for starsurg">
            <a:extLst>
              <a:ext uri="{FF2B5EF4-FFF2-40B4-BE49-F238E27FC236}">
                <a16:creationId xmlns:a16="http://schemas.microsoft.com/office/drawing/2014/main" id="{A198E2BA-C141-4D05-A207-91E32835A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3" y="1990141"/>
            <a:ext cx="1852865" cy="16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038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1FC4A1-CA44-4191-B7C6-75419161F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236847"/>
              </p:ext>
            </p:extLst>
          </p:nvPr>
        </p:nvGraphicFramePr>
        <p:xfrm>
          <a:off x="305014" y="1943862"/>
          <a:ext cx="8533973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3973">
                  <a:extLst>
                    <a:ext uri="{9D8B030D-6E8A-4147-A177-3AD203B41FA5}">
                      <a16:colId xmlns:a16="http://schemas.microsoft.com/office/drawing/2014/main" val="4159550232"/>
                    </a:ext>
                  </a:extLst>
                </a:gridCol>
              </a:tblGrid>
              <a:tr h="4615434">
                <a:tc>
                  <a:txBody>
                    <a:bodyPr/>
                    <a:lstStyle/>
                    <a:p>
                      <a:r>
                        <a:rPr lang="en-GB" sz="2400" b="1" kern="1200" dirty="0">
                          <a:solidFill>
                            <a:srgbClr val="161E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Country 1: </a:t>
                      </a:r>
                      <a:r>
                        <a:rPr lang="en-GB" sz="2400" b="0" kern="1200" dirty="0">
                          <a:solidFill>
                            <a:srgbClr val="161E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Dalby D, Houston M, Morin Y, Stokes P (hospital F); Chamberlain H, Fox B, Keenan L, Mackie L, Plant N (hospital G); Galindo C, Michael P, Prosser E (hospital H); Bradford J, Flores R, Mooney A, Werner R (hospital I).</a:t>
                      </a:r>
                    </a:p>
                    <a:p>
                      <a:r>
                        <a:rPr lang="en-GB" sz="2400" b="1" kern="1200" dirty="0">
                          <a:solidFill>
                            <a:srgbClr val="161E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n-GB" sz="2400" b="1" kern="1200" dirty="0">
                          <a:solidFill>
                            <a:srgbClr val="161E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Country 2: </a:t>
                      </a:r>
                      <a:r>
                        <a:rPr lang="en-GB" sz="2400" b="0" kern="1200" dirty="0">
                          <a:solidFill>
                            <a:srgbClr val="161E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Hodge M, Owens I (hospital T); Cervantes S, Marks H, Nicholson L (hospital U); Chung L, Duffy L, Randolph T (hospital V).</a:t>
                      </a:r>
                    </a:p>
                    <a:p>
                      <a:endParaRPr lang="en-GB" sz="2400" b="0" kern="1200" dirty="0">
                        <a:solidFill>
                          <a:srgbClr val="161E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GB" sz="2400" b="1" kern="1200" dirty="0">
                          <a:solidFill>
                            <a:srgbClr val="161E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Country 3: </a:t>
                      </a:r>
                      <a:r>
                        <a:rPr lang="en-GB" sz="2400" b="0" kern="1200" dirty="0">
                          <a:solidFill>
                            <a:srgbClr val="161E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Berry A, Chan K, Gould C, Jensen L (hospital A); Clifford K, Kearns U, Livingston F, Rojas E (hospital B); Avila E, Cullen F, Hanna L, O'Neill L (hospital C); Barker S, Gibbons H, Kent M (hospital D).</a:t>
                      </a:r>
                      <a:endParaRPr lang="en-GB" sz="2400" b="0" dirty="0">
                        <a:solidFill>
                          <a:srgbClr val="161E5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3140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00277B7-DCD4-4BDA-B575-3BE26EA774D7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8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GB" sz="38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Formatted Authorship List</a:t>
            </a:r>
          </a:p>
        </p:txBody>
      </p:sp>
    </p:spTree>
    <p:extLst>
      <p:ext uri="{BB962C8B-B14F-4D97-AF65-F5344CB8AC3E}">
        <p14:creationId xmlns:p14="http://schemas.microsoft.com/office/powerpoint/2010/main" val="675884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14" descr="Image result for globalsurg 3">
            <a:extLst>
              <a:ext uri="{FF2B5EF4-FFF2-40B4-BE49-F238E27FC236}">
                <a16:creationId xmlns:a16="http://schemas.microsoft.com/office/drawing/2014/main" id="{55A4AA65-136E-48AE-B83B-B3AA615A0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68" y="368547"/>
            <a:ext cx="2271901" cy="22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256368-6B6F-4811-B111-F0048688AA06}"/>
              </a:ext>
            </a:extLst>
          </p:cNvPr>
          <p:cNvCxnSpPr>
            <a:cxnSpLocks/>
          </p:cNvCxnSpPr>
          <p:nvPr/>
        </p:nvCxnSpPr>
        <p:spPr>
          <a:xfrm>
            <a:off x="1044700" y="3496007"/>
            <a:ext cx="1" cy="234260"/>
          </a:xfrm>
          <a:prstGeom prst="line">
            <a:avLst/>
          </a:prstGeom>
          <a:ln w="63500"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3A4AA0-AE5A-462B-B7D9-398872169C5A}"/>
              </a:ext>
            </a:extLst>
          </p:cNvPr>
          <p:cNvCxnSpPr>
            <a:cxnSpLocks/>
          </p:cNvCxnSpPr>
          <p:nvPr/>
        </p:nvCxnSpPr>
        <p:spPr>
          <a:xfrm>
            <a:off x="3528014" y="2221424"/>
            <a:ext cx="0" cy="1463033"/>
          </a:xfrm>
          <a:prstGeom prst="line">
            <a:avLst/>
          </a:prstGeom>
          <a:ln w="63500"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67AB89-75D0-4FAC-936C-BE43314614F4}"/>
              </a:ext>
            </a:extLst>
          </p:cNvPr>
          <p:cNvCxnSpPr>
            <a:cxnSpLocks/>
          </p:cNvCxnSpPr>
          <p:nvPr/>
        </p:nvCxnSpPr>
        <p:spPr>
          <a:xfrm>
            <a:off x="4572000" y="2531469"/>
            <a:ext cx="0" cy="1180106"/>
          </a:xfrm>
          <a:prstGeom prst="line">
            <a:avLst/>
          </a:prstGeom>
          <a:ln w="63500"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78578-A1C4-4CAD-BCB1-D7EC6BFC999A}"/>
              </a:ext>
            </a:extLst>
          </p:cNvPr>
          <p:cNvCxnSpPr>
            <a:cxnSpLocks/>
          </p:cNvCxnSpPr>
          <p:nvPr/>
        </p:nvCxnSpPr>
        <p:spPr>
          <a:xfrm flipV="1">
            <a:off x="1044701" y="3684457"/>
            <a:ext cx="6983683" cy="27118"/>
          </a:xfrm>
          <a:prstGeom prst="line">
            <a:avLst/>
          </a:prstGeom>
          <a:ln w="63500">
            <a:solidFill>
              <a:srgbClr val="FF2F9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CEB04A-9790-4C3E-A2ED-8B71531140D1}"/>
              </a:ext>
            </a:extLst>
          </p:cNvPr>
          <p:cNvCxnSpPr>
            <a:cxnSpLocks/>
          </p:cNvCxnSpPr>
          <p:nvPr/>
        </p:nvCxnSpPr>
        <p:spPr>
          <a:xfrm>
            <a:off x="4245272" y="3731321"/>
            <a:ext cx="0" cy="637250"/>
          </a:xfrm>
          <a:prstGeom prst="line">
            <a:avLst/>
          </a:prstGeom>
          <a:ln w="63500"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67EA72-DBAE-4875-812D-66F9A18F4F91}"/>
              </a:ext>
            </a:extLst>
          </p:cNvPr>
          <p:cNvCxnSpPr>
            <a:cxnSpLocks/>
          </p:cNvCxnSpPr>
          <p:nvPr/>
        </p:nvCxnSpPr>
        <p:spPr>
          <a:xfrm>
            <a:off x="1119063" y="4368571"/>
            <a:ext cx="6530336" cy="0"/>
          </a:xfrm>
          <a:prstGeom prst="line">
            <a:avLst/>
          </a:prstGeom>
          <a:ln w="63500"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68C94D-494A-4238-970B-C0C2D7538AAD}"/>
              </a:ext>
            </a:extLst>
          </p:cNvPr>
          <p:cNvCxnSpPr>
            <a:cxnSpLocks/>
          </p:cNvCxnSpPr>
          <p:nvPr/>
        </p:nvCxnSpPr>
        <p:spPr>
          <a:xfrm>
            <a:off x="1138583" y="4368571"/>
            <a:ext cx="0" cy="637250"/>
          </a:xfrm>
          <a:prstGeom prst="line">
            <a:avLst/>
          </a:prstGeom>
          <a:ln w="63500">
            <a:solidFill>
              <a:srgbClr val="FF2F9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5EF1C7-9B3E-4E2E-A078-40BB95147037}"/>
              </a:ext>
            </a:extLst>
          </p:cNvPr>
          <p:cNvCxnSpPr>
            <a:cxnSpLocks/>
          </p:cNvCxnSpPr>
          <p:nvPr/>
        </p:nvCxnSpPr>
        <p:spPr>
          <a:xfrm>
            <a:off x="7649399" y="4368571"/>
            <a:ext cx="0" cy="637250"/>
          </a:xfrm>
          <a:prstGeom prst="line">
            <a:avLst/>
          </a:prstGeom>
          <a:ln w="63500">
            <a:solidFill>
              <a:srgbClr val="FF2F9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F7CFE4-7FA0-4421-B654-5538B0618E3B}"/>
              </a:ext>
            </a:extLst>
          </p:cNvPr>
          <p:cNvCxnSpPr>
            <a:cxnSpLocks/>
          </p:cNvCxnSpPr>
          <p:nvPr/>
        </p:nvCxnSpPr>
        <p:spPr>
          <a:xfrm>
            <a:off x="5440431" y="4377662"/>
            <a:ext cx="0" cy="637250"/>
          </a:xfrm>
          <a:prstGeom prst="line">
            <a:avLst/>
          </a:prstGeom>
          <a:ln w="63500">
            <a:solidFill>
              <a:srgbClr val="FF2F9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2A0850-1DB3-4C14-89E9-83161FF29F53}"/>
              </a:ext>
            </a:extLst>
          </p:cNvPr>
          <p:cNvCxnSpPr>
            <a:cxnSpLocks/>
          </p:cNvCxnSpPr>
          <p:nvPr/>
        </p:nvCxnSpPr>
        <p:spPr>
          <a:xfrm>
            <a:off x="3261162" y="4377662"/>
            <a:ext cx="0" cy="637250"/>
          </a:xfrm>
          <a:prstGeom prst="line">
            <a:avLst/>
          </a:prstGeom>
          <a:ln w="63500">
            <a:solidFill>
              <a:srgbClr val="FF2F9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178167-338A-4734-8C52-37A380F4FA00}"/>
              </a:ext>
            </a:extLst>
          </p:cNvPr>
          <p:cNvCxnSpPr>
            <a:cxnSpLocks/>
          </p:cNvCxnSpPr>
          <p:nvPr/>
        </p:nvCxnSpPr>
        <p:spPr>
          <a:xfrm>
            <a:off x="8028384" y="2531469"/>
            <a:ext cx="0" cy="1180106"/>
          </a:xfrm>
          <a:prstGeom prst="line">
            <a:avLst/>
          </a:prstGeom>
          <a:ln w="63500"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2063">
            <a:extLst>
              <a:ext uri="{FF2B5EF4-FFF2-40B4-BE49-F238E27FC236}">
                <a16:creationId xmlns:a16="http://schemas.microsoft.com/office/drawing/2014/main" id="{67CA4401-0930-4D91-9278-6B7D24977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883" y="944715"/>
            <a:ext cx="2121775" cy="1560129"/>
          </a:xfrm>
          <a:prstGeom prst="rect">
            <a:avLst/>
          </a:prstGeom>
        </p:spPr>
      </p:pic>
      <p:pic>
        <p:nvPicPr>
          <p:cNvPr id="75" name="Picture 8" descr="Image result for starsurg recon">
            <a:extLst>
              <a:ext uri="{FF2B5EF4-FFF2-40B4-BE49-F238E27FC236}">
                <a16:creationId xmlns:a16="http://schemas.microsoft.com/office/drawing/2014/main" id="{77A6BEC5-9D1A-4E3B-BF2C-75516D5C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06" y="2712087"/>
            <a:ext cx="2721293" cy="8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0724861-473D-4B3A-BAD5-AE4C52BB0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196" y="2372879"/>
            <a:ext cx="2725778" cy="1057907"/>
          </a:xfrm>
          <a:prstGeom prst="rect">
            <a:avLst/>
          </a:prstGeom>
        </p:spPr>
      </p:pic>
      <p:sp>
        <p:nvSpPr>
          <p:cNvPr id="2074" name="Rectangle 2073">
            <a:extLst>
              <a:ext uri="{FF2B5EF4-FFF2-40B4-BE49-F238E27FC236}">
                <a16:creationId xmlns:a16="http://schemas.microsoft.com/office/drawing/2014/main" id="{65FEB9CE-0020-4B2E-A537-BF4BD795E53E}"/>
              </a:ext>
            </a:extLst>
          </p:cNvPr>
          <p:cNvSpPr/>
          <p:nvPr/>
        </p:nvSpPr>
        <p:spPr>
          <a:xfrm>
            <a:off x="1029259" y="1223700"/>
            <a:ext cx="2725189" cy="1021749"/>
          </a:xfrm>
          <a:prstGeom prst="rect">
            <a:avLst/>
          </a:prstGeom>
          <a:noFill/>
          <a:ln w="5715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A25514-C72A-4EAC-9C69-ADC165D55D35}"/>
              </a:ext>
            </a:extLst>
          </p:cNvPr>
          <p:cNvSpPr/>
          <p:nvPr/>
        </p:nvSpPr>
        <p:spPr>
          <a:xfrm>
            <a:off x="307201" y="2402041"/>
            <a:ext cx="2953962" cy="1092911"/>
          </a:xfrm>
          <a:prstGeom prst="rect">
            <a:avLst/>
          </a:prstGeom>
          <a:noFill/>
          <a:ln w="5715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76" name="Picture 2075">
            <a:extLst>
              <a:ext uri="{FF2B5EF4-FFF2-40B4-BE49-F238E27FC236}">
                <a16:creationId xmlns:a16="http://schemas.microsoft.com/office/drawing/2014/main" id="{599BF2F0-F134-4FD9-B64E-3067E5A3B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166" y="1262470"/>
            <a:ext cx="2567373" cy="916453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D540FAD4-FDA6-4764-A43E-83073750641F}"/>
              </a:ext>
            </a:extLst>
          </p:cNvPr>
          <p:cNvSpPr/>
          <p:nvPr/>
        </p:nvSpPr>
        <p:spPr>
          <a:xfrm>
            <a:off x="6453414" y="495839"/>
            <a:ext cx="2473564" cy="2017318"/>
          </a:xfrm>
          <a:prstGeom prst="rect">
            <a:avLst/>
          </a:prstGeom>
          <a:noFill/>
          <a:ln w="5715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B9C4897-C9CD-4517-918A-2B9597C3DF1D}"/>
              </a:ext>
            </a:extLst>
          </p:cNvPr>
          <p:cNvSpPr/>
          <p:nvPr/>
        </p:nvSpPr>
        <p:spPr>
          <a:xfrm>
            <a:off x="3980882" y="962250"/>
            <a:ext cx="2193412" cy="1560129"/>
          </a:xfrm>
          <a:prstGeom prst="rect">
            <a:avLst/>
          </a:prstGeom>
          <a:noFill/>
          <a:ln w="5715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0383154-57BD-4B17-BC6E-BD04511E0561}"/>
              </a:ext>
            </a:extLst>
          </p:cNvPr>
          <p:cNvCxnSpPr>
            <a:cxnSpLocks/>
          </p:cNvCxnSpPr>
          <p:nvPr/>
        </p:nvCxnSpPr>
        <p:spPr>
          <a:xfrm>
            <a:off x="6380480" y="3494952"/>
            <a:ext cx="0" cy="189505"/>
          </a:xfrm>
          <a:prstGeom prst="line">
            <a:avLst/>
          </a:prstGeom>
          <a:ln w="63500"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DC786D4-942D-4A7F-B52C-6A63061AED4B}"/>
              </a:ext>
            </a:extLst>
          </p:cNvPr>
          <p:cNvSpPr/>
          <p:nvPr/>
        </p:nvSpPr>
        <p:spPr>
          <a:xfrm>
            <a:off x="4922103" y="2685156"/>
            <a:ext cx="2725189" cy="812535"/>
          </a:xfrm>
          <a:prstGeom prst="rect">
            <a:avLst/>
          </a:prstGeom>
          <a:noFill/>
          <a:ln w="5715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80FED81-DE0C-40F1-8234-74779890D005}"/>
              </a:ext>
            </a:extLst>
          </p:cNvPr>
          <p:cNvSpPr/>
          <p:nvPr/>
        </p:nvSpPr>
        <p:spPr>
          <a:xfrm>
            <a:off x="6779881" y="5035465"/>
            <a:ext cx="1734821" cy="811472"/>
          </a:xfrm>
          <a:prstGeom prst="roundRect">
            <a:avLst/>
          </a:prstGeom>
          <a:noFill/>
          <a:ln w="6350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</a:t>
            </a:r>
          </a:p>
          <a:p>
            <a:pPr algn="ctr"/>
            <a:r>
              <a:rPr lang="en-GB" sz="24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5338596-73A9-44D7-BED3-334BAC6D3B94}"/>
              </a:ext>
            </a:extLst>
          </p:cNvPr>
          <p:cNvSpPr/>
          <p:nvPr/>
        </p:nvSpPr>
        <p:spPr>
          <a:xfrm>
            <a:off x="271172" y="5025568"/>
            <a:ext cx="1734821" cy="811472"/>
          </a:xfrm>
          <a:prstGeom prst="roundRect">
            <a:avLst/>
          </a:prstGeom>
          <a:noFill/>
          <a:ln w="6350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40k</a:t>
            </a:r>
          </a:p>
          <a:p>
            <a:pPr algn="ctr"/>
            <a:r>
              <a:rPr lang="en-GB" sz="24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0F99D3F-40FE-4A11-9CD2-84EB249FB0CC}"/>
              </a:ext>
            </a:extLst>
          </p:cNvPr>
          <p:cNvSpPr/>
          <p:nvPr/>
        </p:nvSpPr>
        <p:spPr>
          <a:xfrm>
            <a:off x="2393752" y="5025568"/>
            <a:ext cx="1734821" cy="811472"/>
          </a:xfrm>
          <a:prstGeom prst="roundRect">
            <a:avLst/>
          </a:prstGeom>
          <a:noFill/>
          <a:ln w="6350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</a:p>
          <a:p>
            <a:pPr algn="ctr"/>
            <a:r>
              <a:rPr lang="en-GB" sz="24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7296DA8-B181-48FF-A460-77D8B75191E1}"/>
              </a:ext>
            </a:extLst>
          </p:cNvPr>
          <p:cNvSpPr/>
          <p:nvPr/>
        </p:nvSpPr>
        <p:spPr>
          <a:xfrm>
            <a:off x="4586816" y="5024002"/>
            <a:ext cx="1734821" cy="811472"/>
          </a:xfrm>
          <a:prstGeom prst="roundRect">
            <a:avLst/>
          </a:prstGeom>
          <a:noFill/>
          <a:ln w="6350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  <a:p>
            <a:pPr algn="ctr"/>
            <a:r>
              <a:rPr lang="en-GB" sz="24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Centres</a:t>
            </a:r>
          </a:p>
        </p:txBody>
      </p:sp>
    </p:spTree>
    <p:extLst>
      <p:ext uri="{BB962C8B-B14F-4D97-AF65-F5344CB8AC3E}">
        <p14:creationId xmlns:p14="http://schemas.microsoft.com/office/powerpoint/2010/main" val="2629043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4FE7C3-F4CB-49FB-A4F8-0E34310ED24B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function development</a:t>
            </a: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enhance communication with redcap users.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support visualisation of missing data, etc.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Migrate from GitHub → CRAN</a:t>
            </a:r>
          </a:p>
          <a:p>
            <a:pPr marL="0" indent="0">
              <a:buNone/>
            </a:pPr>
            <a:endParaRPr lang="en-GB" sz="20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dissemination</a:t>
            </a: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portfolio of projects it is used in. 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short course.</a:t>
            </a:r>
          </a:p>
          <a:p>
            <a:pPr marL="0" indent="0">
              <a:buNone/>
            </a:pPr>
            <a:endParaRPr lang="en-GB" sz="14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124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4FE7C3-F4CB-49FB-A4F8-0E34310ED24B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 REDCap to make redundant</a:t>
            </a: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BEEE609-691D-4E3E-B6AC-95026990A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53201"/>
            <a:ext cx="9144000" cy="3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33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1782620" y="1226927"/>
            <a:ext cx="6570023" cy="3796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0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@kennethmclean92</a:t>
            </a:r>
          </a:p>
          <a:p>
            <a:endParaRPr lang="en-GB" sz="40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5400" dirty="0">
                <a:hlinkClick r:id="rId2"/>
              </a:rPr>
              <a:t>github.com/</a:t>
            </a:r>
            <a:r>
              <a:rPr lang="en-GB" sz="5400" dirty="0" err="1">
                <a:hlinkClick r:id="rId2"/>
              </a:rPr>
              <a:t>kamclean</a:t>
            </a:r>
            <a:endParaRPr lang="en-GB" sz="5400" dirty="0"/>
          </a:p>
          <a:p>
            <a:endParaRPr lang="en-GB" sz="40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5000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k.a.mclean@ed.ac.uk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850B9998-DAEA-468B-95E6-F527818CF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7DFDD1-77E6-406F-A191-354E269C31AA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email icon">
            <a:extLst>
              <a:ext uri="{FF2B5EF4-FFF2-40B4-BE49-F238E27FC236}">
                <a16:creationId xmlns:a16="http://schemas.microsoft.com/office/drawing/2014/main" id="{743219FC-80D5-4FC3-9695-DB3CFC9D5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7" y="3841890"/>
            <a:ext cx="1003526" cy="10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witter icon">
            <a:extLst>
              <a:ext uri="{FF2B5EF4-FFF2-40B4-BE49-F238E27FC236}">
                <a16:creationId xmlns:a16="http://schemas.microsoft.com/office/drawing/2014/main" id="{588301D9-1D0F-4869-9EFF-C2B49B2C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5" y="1423632"/>
            <a:ext cx="885349" cy="88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hub">
            <a:extLst>
              <a:ext uri="{FF2B5EF4-FFF2-40B4-BE49-F238E27FC236}">
                <a16:creationId xmlns:a16="http://schemas.microsoft.com/office/drawing/2014/main" id="{00CCC9B3-A7BB-4D33-83E5-2ABE6E5C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" y="2680304"/>
            <a:ext cx="885349" cy="86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5511-F0AD-CE40-9881-6F9B1DE4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en-US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6742B-72E6-4F98-93A4-B340DB475F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93520"/>
            <a:ext cx="9166673" cy="5364480"/>
          </a:xfrm>
          <a:prstGeom prst="rect">
            <a:avLst/>
          </a:prstGeom>
        </p:spPr>
      </p:pic>
      <p:pic>
        <p:nvPicPr>
          <p:cNvPr id="4" name="Picture 2" descr="Image result for starsurg">
            <a:extLst>
              <a:ext uri="{FF2B5EF4-FFF2-40B4-BE49-F238E27FC236}">
                <a16:creationId xmlns:a16="http://schemas.microsoft.com/office/drawing/2014/main" id="{5E6088FC-7010-4A93-BDD9-A48502E1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153654"/>
            <a:ext cx="1900990" cy="16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8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6AAF31-7675-4C45-A316-96148182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1F61AE92-763E-4B0C-B7A7-6010C2D12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9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redcap (research electronic data capture)">
            <a:extLst>
              <a:ext uri="{FF2B5EF4-FFF2-40B4-BE49-F238E27FC236}">
                <a16:creationId xmlns:a16="http://schemas.microsoft.com/office/drawing/2014/main" id="{BF27ACA6-3B6A-4F01-848F-2179F5488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051"/>
            <a:ext cx="9144000" cy="31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3A0231-F0BF-46A0-BBC5-EE3F7F4140EB}"/>
              </a:ext>
            </a:extLst>
          </p:cNvPr>
          <p:cNvSpPr txBox="1">
            <a:spLocks/>
          </p:cNvSpPr>
          <p:nvPr/>
        </p:nvSpPr>
        <p:spPr>
          <a:xfrm>
            <a:off x="414265" y="4291354"/>
            <a:ext cx="8592308" cy="1584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for data collection &amp; project management.</a:t>
            </a:r>
          </a:p>
          <a:p>
            <a:endParaRPr lang="en-US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secure, web-based,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60182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FF2E8-BA02-47FB-8910-708D428F1AEB}"/>
              </a:ext>
            </a:extLst>
          </p:cNvPr>
          <p:cNvSpPr txBox="1">
            <a:spLocks/>
          </p:cNvSpPr>
          <p:nvPr/>
        </p:nvSpPr>
        <p:spPr>
          <a:xfrm>
            <a:off x="628650" y="380023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issue of scalability</a:t>
            </a:r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4FE7C3-F4CB-49FB-A4F8-0E34310ED24B}"/>
              </a:ext>
            </a:extLst>
          </p:cNvPr>
          <p:cNvSpPr txBox="1">
            <a:spLocks/>
          </p:cNvSpPr>
          <p:nvPr/>
        </p:nvSpPr>
        <p:spPr>
          <a:xfrm>
            <a:off x="312126" y="1206500"/>
            <a:ext cx="8592308" cy="497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REDCap has limitations that become apparent as studies expand (no inbuilt user auto-allocation).</a:t>
            </a:r>
          </a:p>
          <a:p>
            <a:endParaRPr lang="en-US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Moreover, other administrative tasks scale with projects (e.g. missing data monitoring).</a:t>
            </a:r>
          </a:p>
          <a:p>
            <a:endParaRPr lang="en-US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processes to </a:t>
            </a:r>
            <a:r>
              <a:rPr lang="en-US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minimise</a:t>
            </a:r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workload, these can lead to bottlenecks, errors, and suboptimal use of limited resources. 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9BAB557-17D1-4407-B901-4914E1D8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33582-ABB8-48E7-91AA-822648D461C3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9BA3-2070-4C3F-9393-7C639256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CollaboratoR</a:t>
            </a:r>
            <a:endParaRPr lang="en-GB" b="1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F3D4-63EC-42B3-98F3-CB3A7F29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75061"/>
            <a:ext cx="8022055" cy="1787878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package is designed to simplify and accelerate administration of multi-centre research projects using R and REDCap.</a:t>
            </a:r>
          </a:p>
          <a:p>
            <a:endParaRPr lang="en-GB" sz="2000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generic (applicable to all REDCap projects).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2630F-8F03-45C3-A2A3-E77CEF05A0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667" y="80753"/>
            <a:ext cx="1696452" cy="178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Image result for REDCap">
            <a:extLst>
              <a:ext uri="{FF2B5EF4-FFF2-40B4-BE49-F238E27FC236}">
                <a16:creationId xmlns:a16="http://schemas.microsoft.com/office/drawing/2014/main" id="{C9ED4A35-C999-4777-A7FC-FBDCF868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6" y="4270102"/>
            <a:ext cx="4064730" cy="14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R">
            <a:extLst>
              <a:ext uri="{FF2B5EF4-FFF2-40B4-BE49-F238E27FC236}">
                <a16:creationId xmlns:a16="http://schemas.microsoft.com/office/drawing/2014/main" id="{469C93FB-2A4C-43FB-824B-51FC7D30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93" y="4462408"/>
            <a:ext cx="1510971" cy="117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D01DAFD-8F29-4AAC-88B6-D796FD1A42B4}"/>
              </a:ext>
            </a:extLst>
          </p:cNvPr>
          <p:cNvSpPr/>
          <p:nvPr/>
        </p:nvSpPr>
        <p:spPr>
          <a:xfrm>
            <a:off x="4499269" y="4863753"/>
            <a:ext cx="1769546" cy="368351"/>
          </a:xfrm>
          <a:prstGeom prst="leftRightArrow">
            <a:avLst/>
          </a:prstGeom>
          <a:solidFill>
            <a:srgbClr val="161E54"/>
          </a:solidFill>
          <a:ln w="28575">
            <a:solidFill>
              <a:srgbClr val="161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161E54"/>
                </a:solidFill>
              </a:ln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614A3-5ABE-4FE0-83B1-CE4D241822CC}"/>
              </a:ext>
            </a:extLst>
          </p:cNvPr>
          <p:cNvSpPr/>
          <p:nvPr/>
        </p:nvSpPr>
        <p:spPr>
          <a:xfrm>
            <a:off x="4974427" y="4309755"/>
            <a:ext cx="11761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8CF05134-BC36-4B58-88E7-29B20935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98B389-D742-4FB7-AD20-01E07F4B33FD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1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9BA3-2070-4C3F-9393-7C639256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F3D4-63EC-42B3-98F3-CB3A7F29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75060"/>
            <a:ext cx="8022055" cy="3039057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 group</a:t>
            </a: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(DAG) = </a:t>
            </a:r>
            <a:r>
              <a:rPr lang="en-GB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dirty="0">
              <a:solidFill>
                <a:srgbClr val="161E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Restricts users within REDCap database</a:t>
            </a:r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 patients at their hospital only.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161E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patients at their hospital only.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8CF05134-BC36-4B58-88E7-29B20935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4" y="6133368"/>
            <a:ext cx="689217" cy="68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98B389-D742-4FB7-AD20-01E07F4B33FD}"/>
              </a:ext>
            </a:extLst>
          </p:cNvPr>
          <p:cNvCxnSpPr>
            <a:cxnSpLocks/>
          </p:cNvCxnSpPr>
          <p:nvPr/>
        </p:nvCxnSpPr>
        <p:spPr>
          <a:xfrm>
            <a:off x="0" y="6007001"/>
            <a:ext cx="9144000" cy="0"/>
          </a:xfrm>
          <a:prstGeom prst="line">
            <a:avLst/>
          </a:prstGeom>
          <a:ln w="101600">
            <a:solidFill>
              <a:srgbClr val="161E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2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8085</TotalTime>
  <Words>1713</Words>
  <Application>Microsoft Office PowerPoint</Application>
  <PresentationFormat>On-screen Show (4:3)</PresentationFormat>
  <Paragraphs>588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Context</vt:lpstr>
      <vt:lpstr>Context</vt:lpstr>
      <vt:lpstr>PowerPoint Presentation</vt:lpstr>
      <vt:lpstr>PowerPoint Presentation</vt:lpstr>
      <vt:lpstr>PowerPoint Presentation</vt:lpstr>
      <vt:lpstr>CollaboratoR</vt:lpstr>
      <vt:lpstr>Data access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kenneth.mclean92@gmail.com</dc:creator>
  <cp:lastModifiedBy>kenneth.mclean92@gmail.com</cp:lastModifiedBy>
  <cp:revision>115</cp:revision>
  <dcterms:created xsi:type="dcterms:W3CDTF">2019-04-21T14:28:51Z</dcterms:created>
  <dcterms:modified xsi:type="dcterms:W3CDTF">2019-09-13T02:16:22Z</dcterms:modified>
</cp:coreProperties>
</file>