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9" r:id="rId6"/>
    <p:sldId id="276" r:id="rId7"/>
    <p:sldId id="272" r:id="rId8"/>
    <p:sldId id="260" r:id="rId9"/>
    <p:sldId id="269" r:id="rId10"/>
    <p:sldId id="261" r:id="rId11"/>
    <p:sldId id="270" r:id="rId12"/>
    <p:sldId id="271" r:id="rId13"/>
    <p:sldId id="268" r:id="rId14"/>
    <p:sldId id="262" r:id="rId15"/>
    <p:sldId id="265" r:id="rId16"/>
    <p:sldId id="264" r:id="rId17"/>
    <p:sldId id="263" r:id="rId18"/>
    <p:sldId id="273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A0FA-2205-FCB0-89AF-C0A02879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A6414-45DE-237B-1B1D-96C7C69F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2946-E5A2-4342-C7F8-BBDDDEFA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18205-3A35-D0B1-B2DF-45E4F62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6FBE7-F701-9D33-9C83-55E4460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DF8-6EC9-9DE4-0C67-842C0CC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9834A-5FF1-EE51-1B96-250EC3B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D367-AE18-6003-0617-5661C30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6ED4B-4739-36D0-D4A7-828CFDF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24B4C-EEDC-209F-6C6F-3C6FEE0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96F0A-5A7D-BC4B-EDA9-D038136E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124B6-6ADC-0332-2EB4-4BF27BA4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C9C-C70F-2810-5DA3-E4ED285B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8EE87-0AF7-06C8-0303-6CEF47F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6E64E-326F-6000-FD19-5F8F6FF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86DF-9BF2-8D51-33C7-D602918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C851-1F38-2414-8A1F-C612887E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56FFE-4CAF-C0C1-7139-673A9AE4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204C-1B3D-B048-C8CE-EC3EF2A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051E8-B985-92D4-4C2D-94218FBF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C24C-99EB-F46F-B237-197DD67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C0AE2-824F-8CD1-4D54-2BDED9E0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9153E-4E46-F0A2-B13B-CFE2CBA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54D92-963E-6482-2618-0D331DE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F83F-C54D-C38C-E0FC-CFCCBD99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3E01-3F34-52DD-F6BE-71E3C64A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6127-A4AE-7603-5CE1-CDB7ECB6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3A106-4B0E-A0C8-922B-A599FCBF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B903-7D2B-05CE-EDC3-CAFEA8E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CED2A-923B-861E-3E6F-974C1C8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9B90D-4A45-B6D4-FFC7-9F3512B4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6C08-E794-FE4E-C89E-9B46F19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89C87-4134-314D-E19C-0144B257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6D850-85A9-B222-FB01-DAB282F8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F46BF-CA2E-8B9E-1E4A-DB6E6126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BD559-C903-5117-F82B-CA9EBF3C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7AA582-6D19-BB05-0D87-92F703B0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A1B84-C119-115E-1F16-ABD5A506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BC33C-4CCD-59F8-08A1-A0C2D0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3C7DE-FC56-BE14-4974-4907F92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09602-3149-166E-CF3A-F9716AA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190BD-B654-AC47-F70D-C1B34607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64CDD-4CD7-E1F4-8701-0FF821A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ED8D02-40CB-9F84-0178-C08098D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F9731-2074-0CF2-06DA-9F609F8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731F2-C140-4E0C-BBBC-49DB13D9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1A592-C003-916E-5DB3-4ED1AF60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23F60-794A-802F-3085-A15AEBF1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D8075-905B-5FD1-CA8D-DD0C1026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23496-FB44-6898-73E1-20F2915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51078-785E-6A2C-8E76-A74364B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D8617-9FA8-AA9A-1B40-12CB81A6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FA9C5-FC8D-105A-1FF9-73869E87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594FA-6B04-8CBE-2F46-6610EEA3F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25B4E-95CA-9BE3-B0F6-71858FE6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C25E8-14BA-C8AC-CCD1-E423903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E96C4-7822-5A48-45CE-0B4BB5C7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2A912-50A1-B959-B0B9-D5A965ED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D510B-8025-B14A-FA05-7B7D540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8573E-44F0-1723-80A9-61DCC5C0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521FF-79F1-1300-1179-926CC469F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8489-5E1A-404D-84B6-788266B5F16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6ECD-8E67-132F-0D7C-F9F3AD81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AD643-C644-B5E0-DB62-62398873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621819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2C2C6-7A84-F354-7693-E1445AC3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스마트팜</a:t>
            </a:r>
            <a:r>
              <a:rPr lang="ko-KR" altLang="en-US" dirty="0"/>
              <a:t> 카메라 모듈 </a:t>
            </a:r>
            <a:br>
              <a:rPr lang="en-US" altLang="ko-KR" dirty="0"/>
            </a:br>
            <a:r>
              <a:rPr lang="ko-KR" altLang="en-US" dirty="0"/>
              <a:t>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9FDD8-B09B-9BE0-6A14-723DFFBA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18330153 </a:t>
            </a:r>
            <a:r>
              <a:rPr lang="ko-KR" altLang="en-US" dirty="0"/>
              <a:t>서강산</a:t>
            </a:r>
          </a:p>
        </p:txBody>
      </p:sp>
    </p:spTree>
    <p:extLst>
      <p:ext uri="{BB962C8B-B14F-4D97-AF65-F5344CB8AC3E}">
        <p14:creationId xmlns:p14="http://schemas.microsoft.com/office/powerpoint/2010/main" val="21262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F890-415B-1B6B-65FC-605F0FD7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7"/>
            <a:ext cx="3706906" cy="863040"/>
          </a:xfrm>
        </p:spPr>
        <p:txBody>
          <a:bodyPr/>
          <a:lstStyle/>
          <a:p>
            <a:r>
              <a:rPr lang="ko-KR" altLang="en-US" dirty="0"/>
              <a:t>모듈 제어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0D6A40A-F711-14D6-4385-6B2FF9B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collusion </a:t>
            </a:r>
            <a:r>
              <a:rPr lang="ko-KR" altLang="en-US" sz="1100" dirty="0"/>
              <a:t>클래스</a:t>
            </a:r>
            <a:r>
              <a:rPr lang="en-US" altLang="ko-KR" sz="1100" dirty="0"/>
              <a:t>:</a:t>
            </a:r>
          </a:p>
          <a:p>
            <a:pPr marL="0" indent="0">
              <a:buNone/>
            </a:pPr>
            <a:r>
              <a:rPr lang="en-US" altLang="ko-KR" sz="1100" dirty="0"/>
              <a:t>collusion </a:t>
            </a:r>
            <a:r>
              <a:rPr lang="ko-KR" altLang="en-US" sz="1100" dirty="0"/>
              <a:t>클래스는 충돌 센서</a:t>
            </a:r>
            <a:r>
              <a:rPr lang="en-US" altLang="ko-KR" sz="1100" dirty="0"/>
              <a:t>(</a:t>
            </a:r>
            <a:r>
              <a:rPr lang="en-US" altLang="ko-KR" sz="1100" b="0" i="0" u="none" strike="noStrike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SEN030202)</a:t>
            </a:r>
            <a:r>
              <a:rPr lang="ko-KR" altLang="en-US" sz="1100" dirty="0"/>
              <a:t> 하드웨어 모듈과 연동하여</a:t>
            </a:r>
            <a:r>
              <a:rPr lang="en-US" altLang="ko-KR" sz="1100" dirty="0"/>
              <a:t> </a:t>
            </a:r>
            <a:r>
              <a:rPr lang="ko-KR" altLang="en-US" sz="1100" dirty="0"/>
              <a:t>충돌 검출 관련 동작을 정의한 클래스입니다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초기 설정으로 </a:t>
            </a:r>
            <a:r>
              <a:rPr lang="en-US" altLang="ko-KR" sz="1100" dirty="0"/>
              <a:t>START_PIN</a:t>
            </a:r>
            <a:r>
              <a:rPr lang="ko-KR" altLang="en-US" sz="1100" dirty="0"/>
              <a:t>과 </a:t>
            </a:r>
            <a:r>
              <a:rPr lang="en-US" altLang="ko-KR" sz="1100" dirty="0"/>
              <a:t>END_PIN </a:t>
            </a:r>
            <a:r>
              <a:rPr lang="ko-KR" altLang="en-US" sz="1100" dirty="0"/>
              <a:t>두 개의 인자를 받습니다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두개의 인자는</a:t>
            </a:r>
            <a:r>
              <a:rPr lang="en-US" altLang="ko-KR" sz="1100" dirty="0"/>
              <a:t> </a:t>
            </a:r>
            <a:r>
              <a:rPr lang="ko-KR" altLang="en-US" sz="1100" dirty="0"/>
              <a:t>충돌 검출을 위한 핀 설정을 초기화합니다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start_pin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 err="1"/>
              <a:t>end_pin</a:t>
            </a:r>
            <a:r>
              <a:rPr lang="ko-KR" altLang="en-US" sz="1100" dirty="0"/>
              <a:t>은 클래스 내부 변수로 저장되고</a:t>
            </a:r>
            <a:r>
              <a:rPr lang="en-US" altLang="ko-KR" sz="1100" dirty="0"/>
              <a:t>, GPIO </a:t>
            </a:r>
            <a:r>
              <a:rPr lang="ko-KR" altLang="en-US" sz="1100" dirty="0"/>
              <a:t>핀 설정이 수행됩니다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motor </a:t>
            </a:r>
            <a:r>
              <a:rPr lang="ko-KR" altLang="en-US" sz="1100" dirty="0"/>
              <a:t>클래스</a:t>
            </a:r>
            <a:r>
              <a:rPr lang="en-US" altLang="ko-KR" sz="1100" dirty="0"/>
              <a:t>:</a:t>
            </a:r>
          </a:p>
          <a:p>
            <a:pPr marL="0" indent="0">
              <a:buNone/>
            </a:pPr>
            <a:r>
              <a:rPr lang="en-US" altLang="ko-KR" sz="1100" dirty="0"/>
              <a:t>motor </a:t>
            </a:r>
            <a:r>
              <a:rPr lang="ko-KR" altLang="en-US" sz="1100" dirty="0"/>
              <a:t>클래스는 스텝 모터 관련 동작을 정의합니다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 </a:t>
            </a:r>
            <a:r>
              <a:rPr lang="ko-KR" altLang="en-US" sz="1100" dirty="0"/>
              <a:t>메서드는 </a:t>
            </a:r>
            <a:r>
              <a:rPr lang="en-US" altLang="ko-KR" sz="1100" dirty="0"/>
              <a:t>IN1, IN2, IN3, IN4 </a:t>
            </a:r>
            <a:r>
              <a:rPr lang="ko-KR" altLang="en-US" sz="1100" dirty="0"/>
              <a:t>네 개의 인자를 받습니다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이것은 스텝 모터의 핀 설정 및 초기화에 사용됩니다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steps_per_rotation</a:t>
            </a:r>
            <a:r>
              <a:rPr lang="en-US" altLang="ko-KR" sz="1100" dirty="0"/>
              <a:t> </a:t>
            </a:r>
            <a:r>
              <a:rPr lang="ko-KR" altLang="en-US" sz="1100" dirty="0"/>
              <a:t>변수는 스텝 모터가 한 번 회전할 때 필요한 스텝 수를 정의합니다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delay </a:t>
            </a:r>
            <a:r>
              <a:rPr lang="ko-KR" altLang="en-US" sz="1100" dirty="0"/>
              <a:t>변수는 스텝 모터의 회전 딜레이를 설정합니다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step_sequence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 err="1"/>
              <a:t>reversed_sequence</a:t>
            </a:r>
            <a:r>
              <a:rPr lang="ko-KR" altLang="en-US" sz="1100" dirty="0"/>
              <a:t>는 스텝 모터의 </a:t>
            </a:r>
            <a:r>
              <a:rPr lang="ko-KR" altLang="en-US" sz="1100" dirty="0" err="1"/>
              <a:t>시퀸스</a:t>
            </a:r>
            <a:r>
              <a:rPr lang="ko-KR" altLang="en-US" sz="1100" dirty="0"/>
              <a:t> 및 역방향 </a:t>
            </a:r>
            <a:r>
              <a:rPr lang="ko-KR" altLang="en-US" sz="1100" dirty="0" err="1"/>
              <a:t>시퀸스를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step_motor_rotate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 err="1"/>
              <a:t>step_motor_rotate_reverse</a:t>
            </a:r>
            <a:r>
              <a:rPr lang="en-US" altLang="ko-KR" sz="1100" dirty="0"/>
              <a:t> </a:t>
            </a:r>
            <a:r>
              <a:rPr lang="ko-KR" altLang="en-US" sz="1100" dirty="0"/>
              <a:t>메서드는 스텝 모터를 </a:t>
            </a:r>
            <a:r>
              <a:rPr lang="ko-KR" altLang="en-US" sz="1100" dirty="0" err="1"/>
              <a:t>정방향</a:t>
            </a:r>
            <a:r>
              <a:rPr lang="ko-KR" altLang="en-US" sz="1100" dirty="0"/>
              <a:t> 및 역방향으로 회전시키는 함수입니다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CameraControl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</a:t>
            </a:r>
            <a:r>
              <a:rPr lang="en-US" altLang="ko-KR" sz="1100" dirty="0"/>
              <a:t>:</a:t>
            </a:r>
          </a:p>
          <a:p>
            <a:pPr marL="0" indent="0">
              <a:buNone/>
            </a:pPr>
            <a:r>
              <a:rPr lang="en-US" altLang="ko-KR" sz="1100" dirty="0" err="1"/>
              <a:t>CameraControl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클래스는 카메라 제어와 이미지 처리 관련 동작을 정의합니다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 </a:t>
            </a:r>
            <a:r>
              <a:rPr lang="ko-KR" altLang="en-US" sz="1100" dirty="0"/>
              <a:t>메서드는 </a:t>
            </a:r>
            <a:r>
              <a:rPr lang="en-US" altLang="ko-KR" sz="1100" dirty="0"/>
              <a:t>IMAGE_PATH</a:t>
            </a:r>
            <a:r>
              <a:rPr lang="ko-KR" altLang="en-US" sz="1100" dirty="0"/>
              <a:t>를 받아 카메라 초기화 및 이미지 저장 경로 설정을 수행합니다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camActivate</a:t>
            </a:r>
            <a:r>
              <a:rPr lang="en-US" altLang="ko-KR" sz="1100" dirty="0"/>
              <a:t> </a:t>
            </a:r>
            <a:r>
              <a:rPr lang="ko-KR" altLang="en-US" sz="1100" dirty="0"/>
              <a:t>메서드는 카메라를 활성화하고 이미지를 캡처하는 함수입니다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카메라 해상도 설정 및 캡처가 이루어집니다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image_to_byte</a:t>
            </a:r>
            <a:r>
              <a:rPr lang="en-US" altLang="ko-KR" sz="1100" dirty="0"/>
              <a:t> </a:t>
            </a:r>
            <a:r>
              <a:rPr lang="ko-KR" altLang="en-US" sz="1100" dirty="0"/>
              <a:t>메서드는 이미지 파일을 바이트 데이터로 읽어옵니다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메서드를 호출하면 이미지 파일을 바이트 형식으로 반환합니다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2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3A45E-C0B0-A676-B113-DF9DFD23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BC901-725B-F839-5E08-0260E8E3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/>
              <a:t>mqtt_send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mqtt_send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MQTT </a:t>
            </a:r>
            <a:r>
              <a:rPr lang="ko-KR" altLang="en-US" dirty="0"/>
              <a:t>프로토콜을 사용하여 메시지를 보내는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메서드는 </a:t>
            </a:r>
            <a:r>
              <a:rPr lang="en-US" altLang="ko-KR" dirty="0"/>
              <a:t>BROKER_NAME</a:t>
            </a:r>
            <a:r>
              <a:rPr lang="ko-KR" altLang="en-US" dirty="0"/>
              <a:t>과 </a:t>
            </a:r>
            <a:r>
              <a:rPr lang="en-US" altLang="ko-KR" dirty="0"/>
              <a:t>TOPIC </a:t>
            </a:r>
            <a:r>
              <a:rPr lang="ko-KR" altLang="en-US" dirty="0"/>
              <a:t>두 개의 인자를 받아 </a:t>
            </a:r>
            <a:r>
              <a:rPr lang="en-US" altLang="ko-KR" dirty="0"/>
              <a:t>MQTT </a:t>
            </a:r>
            <a:r>
              <a:rPr lang="ko-KR" altLang="en-US" dirty="0"/>
              <a:t>브로커 및 토픽을 설정합니다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self.client</a:t>
            </a:r>
            <a:r>
              <a:rPr lang="ko-KR" altLang="en-US" dirty="0"/>
              <a:t>는 </a:t>
            </a:r>
            <a:r>
              <a:rPr lang="en-US" altLang="ko-KR" dirty="0" err="1"/>
              <a:t>Paho</a:t>
            </a:r>
            <a:r>
              <a:rPr lang="en-US" altLang="ko-KR" dirty="0"/>
              <a:t> MQTT </a:t>
            </a:r>
            <a:r>
              <a:rPr lang="ko-KR" altLang="en-US" dirty="0"/>
              <a:t>라이브러리의 </a:t>
            </a:r>
            <a:r>
              <a:rPr lang="en-US" altLang="ko-KR" dirty="0"/>
              <a:t>Client </a:t>
            </a:r>
            <a:r>
              <a:rPr lang="ko-KR" altLang="en-US" dirty="0"/>
              <a:t>객체로 </a:t>
            </a:r>
            <a:r>
              <a:rPr lang="en-US" altLang="ko-KR" dirty="0"/>
              <a:t>MQTT </a:t>
            </a:r>
            <a:r>
              <a:rPr lang="ko-KR" altLang="en-US" dirty="0"/>
              <a:t>브로커와 연결하고 메시지를 보내기 위해 사용됩니다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on_connect</a:t>
            </a:r>
            <a:r>
              <a:rPr lang="en-US" altLang="ko-KR" dirty="0"/>
              <a:t> </a:t>
            </a:r>
            <a:r>
              <a:rPr lang="ko-KR" altLang="en-US" dirty="0"/>
              <a:t>메서드는 </a:t>
            </a:r>
            <a:r>
              <a:rPr lang="en-US" altLang="ko-KR" dirty="0"/>
              <a:t>MQTT </a:t>
            </a:r>
            <a:r>
              <a:rPr lang="ko-KR" altLang="en-US" dirty="0"/>
              <a:t>클라이언트가 브로커에 연결되었을 때 호출됩니다</a:t>
            </a:r>
            <a:r>
              <a:rPr lang="en-US" altLang="ko-KR" dirty="0"/>
              <a:t>. </a:t>
            </a:r>
            <a:r>
              <a:rPr lang="ko-KR" altLang="en-US" dirty="0"/>
              <a:t>연결 후에는 설정된 토픽을 구독합니다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send_on_message</a:t>
            </a:r>
            <a:r>
              <a:rPr lang="en-US" altLang="ko-KR" dirty="0"/>
              <a:t> </a:t>
            </a:r>
            <a:r>
              <a:rPr lang="ko-KR" altLang="en-US" dirty="0"/>
              <a:t>메서드는 메시지를 </a:t>
            </a:r>
            <a:r>
              <a:rPr lang="en-US" altLang="ko-KR" dirty="0"/>
              <a:t>MQTT </a:t>
            </a:r>
            <a:r>
              <a:rPr lang="ko-KR" altLang="en-US" dirty="0"/>
              <a:t>브로커로 보내는 역할을 합니다</a:t>
            </a:r>
            <a:r>
              <a:rPr lang="en-US" altLang="ko-KR" dirty="0"/>
              <a:t>. </a:t>
            </a:r>
            <a:r>
              <a:rPr lang="ko-KR" altLang="en-US" dirty="0"/>
              <a:t>이 메서드를 호출하면 지정된 토픽으로 바이트 코드를 발행합니다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mqtt_recv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mqtt_recv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MQTT </a:t>
            </a:r>
            <a:r>
              <a:rPr lang="ko-KR" altLang="en-US" dirty="0"/>
              <a:t>프로토콜을 사용하여 메시지를 수신하는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메서드는 </a:t>
            </a:r>
            <a:r>
              <a:rPr lang="en-US" altLang="ko-KR" dirty="0"/>
              <a:t>BROKER_NAME</a:t>
            </a:r>
            <a:r>
              <a:rPr lang="ko-KR" altLang="en-US" dirty="0"/>
              <a:t>과 </a:t>
            </a:r>
            <a:r>
              <a:rPr lang="en-US" altLang="ko-KR" dirty="0"/>
              <a:t>TOPIC </a:t>
            </a:r>
            <a:r>
              <a:rPr lang="ko-KR" altLang="en-US" dirty="0"/>
              <a:t>두 개의 인자를 받아 </a:t>
            </a:r>
            <a:r>
              <a:rPr lang="en-US" altLang="ko-KR" dirty="0"/>
              <a:t>MQTT </a:t>
            </a:r>
            <a:r>
              <a:rPr lang="ko-KR" altLang="en-US" dirty="0"/>
              <a:t>브로커 및 토픽을 설정합니다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self.client</a:t>
            </a:r>
            <a:r>
              <a:rPr lang="ko-KR" altLang="en-US" dirty="0"/>
              <a:t>는 </a:t>
            </a:r>
            <a:r>
              <a:rPr lang="en-US" altLang="ko-KR" dirty="0" err="1"/>
              <a:t>Paho</a:t>
            </a:r>
            <a:r>
              <a:rPr lang="en-US" altLang="ko-KR" dirty="0"/>
              <a:t> MQTT </a:t>
            </a:r>
            <a:r>
              <a:rPr lang="ko-KR" altLang="en-US" dirty="0"/>
              <a:t>라이브러리의 </a:t>
            </a:r>
            <a:r>
              <a:rPr lang="en-US" altLang="ko-KR" dirty="0"/>
              <a:t>Client </a:t>
            </a:r>
            <a:r>
              <a:rPr lang="ko-KR" altLang="en-US" dirty="0"/>
              <a:t>객체로 </a:t>
            </a:r>
            <a:r>
              <a:rPr lang="en-US" altLang="ko-KR" dirty="0"/>
              <a:t>MQTT </a:t>
            </a:r>
            <a:r>
              <a:rPr lang="ko-KR" altLang="en-US" dirty="0"/>
              <a:t>브로커와 연결하고 메시지를 수신하기 위해 사용됩니다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on_connect</a:t>
            </a:r>
            <a:r>
              <a:rPr lang="en-US" altLang="ko-KR" dirty="0"/>
              <a:t> </a:t>
            </a:r>
            <a:r>
              <a:rPr lang="ko-KR" altLang="en-US" dirty="0"/>
              <a:t>메서드는 </a:t>
            </a:r>
            <a:r>
              <a:rPr lang="en-US" altLang="ko-KR" dirty="0"/>
              <a:t>MQTT </a:t>
            </a:r>
            <a:r>
              <a:rPr lang="ko-KR" altLang="en-US" dirty="0"/>
              <a:t>클라이언트가 브로커에 연결되었을 때 호출됩니다</a:t>
            </a:r>
            <a:r>
              <a:rPr lang="en-US" altLang="ko-KR" dirty="0"/>
              <a:t>. </a:t>
            </a:r>
            <a:r>
              <a:rPr lang="ko-KR" altLang="en-US" dirty="0"/>
              <a:t>연결 후에는 설정된 토픽을 구독합니다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on_message</a:t>
            </a:r>
            <a:r>
              <a:rPr lang="en-US" altLang="ko-KR" dirty="0"/>
              <a:t> </a:t>
            </a:r>
            <a:r>
              <a:rPr lang="ko-KR" altLang="en-US" dirty="0"/>
              <a:t>메서드는 </a:t>
            </a:r>
            <a:r>
              <a:rPr lang="en-US" altLang="ko-KR" dirty="0"/>
              <a:t>MQTT </a:t>
            </a:r>
            <a:r>
              <a:rPr lang="ko-KR" altLang="en-US" dirty="0"/>
              <a:t>클라이언트가 메시지를 수신했을 때 호출됩니다</a:t>
            </a:r>
            <a:r>
              <a:rPr lang="en-US" altLang="ko-KR" dirty="0"/>
              <a:t>. </a:t>
            </a:r>
            <a:r>
              <a:rPr lang="ko-KR" altLang="en-US" dirty="0"/>
              <a:t>수신한 메시지와 해당 토픽을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signal_recv_start</a:t>
            </a:r>
            <a:r>
              <a:rPr lang="en-US" altLang="ko-KR" dirty="0"/>
              <a:t> </a:t>
            </a:r>
            <a:r>
              <a:rPr lang="ko-KR" altLang="en-US" dirty="0"/>
              <a:t>메서드는 </a:t>
            </a:r>
            <a:r>
              <a:rPr lang="en-US" altLang="ko-KR" dirty="0"/>
              <a:t>MQTT </a:t>
            </a:r>
            <a:r>
              <a:rPr lang="ko-KR" altLang="en-US" dirty="0"/>
              <a:t>브로커와의 연결을 설정하고</a:t>
            </a:r>
            <a:r>
              <a:rPr lang="en-US" altLang="ko-KR" dirty="0"/>
              <a:t>, </a:t>
            </a:r>
            <a:r>
              <a:rPr lang="ko-KR" altLang="en-US" dirty="0"/>
              <a:t>메시지 수신을 시작하는 역할을 합니다</a:t>
            </a:r>
            <a:r>
              <a:rPr lang="en-US" altLang="ko-KR" dirty="0"/>
              <a:t>. </a:t>
            </a:r>
            <a:r>
              <a:rPr lang="ko-KR" altLang="en-US" dirty="0"/>
              <a:t>이 메서드를 호출하면 </a:t>
            </a:r>
            <a:r>
              <a:rPr lang="en-US" altLang="ko-KR" dirty="0"/>
              <a:t>MQTT </a:t>
            </a:r>
            <a:r>
              <a:rPr lang="ko-KR" altLang="en-US" dirty="0"/>
              <a:t>클라이언트가 브로커와 연결을 유지하며 메시지를 대기합니다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58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34512-628C-F34B-2B50-C27FCA5C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94B73-5CDE-7985-EF04-22E6BA79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run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GPIO </a:t>
            </a:r>
            <a:r>
              <a:rPr lang="ko-KR" altLang="en-US" dirty="0"/>
              <a:t>설정 및 필요한 객체</a:t>
            </a:r>
            <a:r>
              <a:rPr lang="en-US" altLang="ko-KR" dirty="0"/>
              <a:t>(</a:t>
            </a:r>
            <a:r>
              <a:rPr lang="ko-KR" altLang="en-US" dirty="0"/>
              <a:t>충돌 센서</a:t>
            </a:r>
            <a:r>
              <a:rPr lang="en-US" altLang="ko-KR" dirty="0"/>
              <a:t>,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MQTT 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를 초기화합니다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모터를 정방향으로 회전시키고</a:t>
            </a:r>
            <a:r>
              <a:rPr lang="en-US" altLang="ko-KR" dirty="0"/>
              <a:t>, </a:t>
            </a:r>
            <a:r>
              <a:rPr lang="ko-KR" altLang="en-US" dirty="0"/>
              <a:t>충돌 센서의 입력을 모니터링하여 반대 방향으로 회전합니다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충돌이 감지되면 역방향으로 모터를 회전시키고</a:t>
            </a:r>
            <a:r>
              <a:rPr lang="en-US" altLang="ko-KR" dirty="0"/>
              <a:t>, </a:t>
            </a:r>
            <a:r>
              <a:rPr lang="ko-KR" altLang="en-US" dirty="0"/>
              <a:t>일정 시간</a:t>
            </a:r>
            <a:r>
              <a:rPr lang="en-US" altLang="ko-KR" dirty="0"/>
              <a:t>(15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이 경과하면 카메라를 활성화하여 사진을 찍습니다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찍은 이미지를 바이트 코드로 변환하여 </a:t>
            </a:r>
            <a:r>
              <a:rPr lang="en-US" altLang="ko-KR" dirty="0"/>
              <a:t>MQTT</a:t>
            </a:r>
            <a:r>
              <a:rPr lang="ko-KR" altLang="en-US" dirty="0"/>
              <a:t>를 통해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모터를 반복적으로 회전시키고 동작을 반복합니다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KeyboardInterrupt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  <a:r>
              <a:rPr lang="en-US" altLang="ko-KR" dirty="0"/>
              <a:t>(CTRL+C</a:t>
            </a:r>
            <a:r>
              <a:rPr lang="ko-KR" altLang="en-US" dirty="0"/>
              <a:t>로 종료</a:t>
            </a:r>
            <a:r>
              <a:rPr lang="en-US" altLang="ko-KR" dirty="0"/>
              <a:t>) </a:t>
            </a:r>
            <a:r>
              <a:rPr lang="ko-KR" altLang="en-US" dirty="0"/>
              <a:t>또는 다른 예외가 발생하면 </a:t>
            </a:r>
            <a:r>
              <a:rPr lang="en-US" altLang="ko-KR" dirty="0"/>
              <a:t>GPIO </a:t>
            </a:r>
            <a:r>
              <a:rPr lang="ko-KR" altLang="en-US" dirty="0"/>
              <a:t>및 카메라를 정리하고 프로그램을 종료합니다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recv_on_message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MQTT </a:t>
            </a:r>
            <a:r>
              <a:rPr lang="ko-KR" altLang="en-US" dirty="0"/>
              <a:t>클라이언트가 메시지를 수신할 때 호출되는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메시지를 출력하고</a:t>
            </a:r>
            <a:r>
              <a:rPr lang="en-US" altLang="ko-KR" dirty="0"/>
              <a:t>, </a:t>
            </a:r>
            <a:r>
              <a:rPr lang="ko-KR" altLang="en-US" dirty="0"/>
              <a:t>메시지가 </a:t>
            </a:r>
            <a:r>
              <a:rPr lang="en-US" altLang="ko-KR" dirty="0"/>
              <a:t>"</a:t>
            </a:r>
            <a:r>
              <a:rPr lang="en-US" altLang="ko-KR" dirty="0" err="1"/>
              <a:t>camera_start</a:t>
            </a:r>
            <a:r>
              <a:rPr lang="en-US" altLang="ko-KR" dirty="0"/>
              <a:t>"</a:t>
            </a:r>
            <a:r>
              <a:rPr lang="ko-KR" altLang="en-US" dirty="0"/>
              <a:t>인 경우 </a:t>
            </a:r>
            <a:r>
              <a:rPr lang="en-US" altLang="ko-KR" dirty="0"/>
              <a:t>run </a:t>
            </a:r>
            <a:r>
              <a:rPr lang="ko-KR" altLang="en-US" dirty="0"/>
              <a:t>함수를 호출하여 동작을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__name__ == "__main__" </a:t>
            </a:r>
            <a:r>
              <a:rPr lang="ko-KR" altLang="en-US" dirty="0"/>
              <a:t>블록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이 부분은 코드를 실행하는 메인 블록입니다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를 활성화하고</a:t>
            </a:r>
            <a:r>
              <a:rPr lang="en-US" altLang="ko-KR" dirty="0"/>
              <a:t>, </a:t>
            </a:r>
            <a:r>
              <a:rPr lang="en-US" altLang="ko-KR" dirty="0" err="1"/>
              <a:t>recv_on_message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en-US" altLang="ko-KR" dirty="0"/>
              <a:t>MQTT </a:t>
            </a:r>
            <a:r>
              <a:rPr lang="ko-KR" altLang="en-US" dirty="0"/>
              <a:t>클라이언트의 </a:t>
            </a:r>
            <a:r>
              <a:rPr lang="en-US" altLang="ko-KR" dirty="0" err="1"/>
              <a:t>on_message</a:t>
            </a:r>
            <a:r>
              <a:rPr lang="en-US" altLang="ko-KR" dirty="0"/>
              <a:t> </a:t>
            </a:r>
            <a:r>
              <a:rPr lang="ko-KR" altLang="en-US" dirty="0"/>
              <a:t>콜백으로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MQTT </a:t>
            </a:r>
            <a:r>
              <a:rPr lang="ko-KR" altLang="en-US" dirty="0"/>
              <a:t>통신을 시작하여 메시지 수신을 대기합니다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98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FE82A-6881-591D-8FB7-D0AE4981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F6A6-992F-3F90-C2C5-2867A3EA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35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4BEF-08DB-1E08-34E2-CAEBE2AF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ko-KR" altLang="en-US" dirty="0" err="1"/>
              <a:t>실사진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3D658-D5EE-C4A3-ACB5-721ADFC1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9" y="2869530"/>
            <a:ext cx="3521744" cy="2542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FED359-3985-AF85-ED68-A2715DC4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3169782"/>
            <a:ext cx="3873683" cy="2079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8D52FE-B1B1-8749-2661-353B7E3C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55" y="2869530"/>
            <a:ext cx="3158013" cy="297224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E612E5-D1B4-E9C5-F05C-9C3E0722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15" y="2327430"/>
            <a:ext cx="928955" cy="438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전면</a:t>
            </a:r>
            <a:endParaRPr lang="en-US" altLang="ko-KR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E681A1-F7DE-521E-F007-84E4F0C510F6}"/>
              </a:ext>
            </a:extLst>
          </p:cNvPr>
          <p:cNvSpPr txBox="1">
            <a:spLocks/>
          </p:cNvSpPr>
          <p:nvPr/>
        </p:nvSpPr>
        <p:spPr>
          <a:xfrm>
            <a:off x="5839835" y="2327429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후면</a:t>
            </a: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43ADF42-5914-1DB8-0AD0-1739268B9CD5}"/>
              </a:ext>
            </a:extLst>
          </p:cNvPr>
          <p:cNvSpPr txBox="1">
            <a:spLocks/>
          </p:cNvSpPr>
          <p:nvPr/>
        </p:nvSpPr>
        <p:spPr>
          <a:xfrm>
            <a:off x="9793255" y="2327428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측면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53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00902A-1E09-8570-19CB-C7A8A296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시스템 요구사항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28A6B-3719-5F54-D32C-0F46FF33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9" y="2573051"/>
            <a:ext cx="4390005" cy="324317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8F45EC5-A239-CCA0-FB19-4EA9642F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2642"/>
              </p:ext>
            </p:extLst>
          </p:nvPr>
        </p:nvGraphicFramePr>
        <p:xfrm>
          <a:off x="6361723" y="2187161"/>
          <a:ext cx="4284478" cy="3859530"/>
        </p:xfrm>
        <a:graphic>
          <a:graphicData uri="http://schemas.openxmlformats.org/drawingml/2006/table">
            <a:tbl>
              <a:tblPr/>
              <a:tblGrid>
                <a:gridCol w="2142239">
                  <a:extLst>
                    <a:ext uri="{9D8B030D-6E8A-4147-A177-3AD203B41FA5}">
                      <a16:colId xmlns:a16="http://schemas.microsoft.com/office/drawing/2014/main" val="1802237969"/>
                    </a:ext>
                  </a:extLst>
                </a:gridCol>
                <a:gridCol w="2142239">
                  <a:extLst>
                    <a:ext uri="{9D8B030D-6E8A-4147-A177-3AD203B41FA5}">
                      <a16:colId xmlns:a16="http://schemas.microsoft.com/office/drawing/2014/main" val="3965589306"/>
                    </a:ext>
                  </a:extLst>
                </a:gridCol>
              </a:tblGrid>
              <a:tr h="345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66675" marR="66675" marT="66675" marB="66675">
                    <a:lnL>
                      <a:noFill/>
                    </a:lnL>
                    <a:lnR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70399"/>
                  </a:ext>
                </a:extLst>
              </a:tr>
              <a:tr h="51045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Raspberry-Pi 4 model B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제어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전송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05228"/>
                  </a:ext>
                </a:extLst>
              </a:tr>
              <a:tr h="51045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Raspberry-Pi HQ Camera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농작물 실시간 모니터링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22780"/>
                  </a:ext>
                </a:extLst>
              </a:tr>
              <a:tr h="51045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6mm Wide Angle Lens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광각 조절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28566"/>
                  </a:ext>
                </a:extLst>
              </a:tr>
              <a:tr h="51045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28BYJ-48 STEP MOTOR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제어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178671"/>
                  </a:ext>
                </a:extLst>
              </a:tr>
              <a:tr h="345458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rail track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레일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04573"/>
                  </a:ext>
                </a:extLst>
              </a:tr>
              <a:tr h="51045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Collision Sensor (SEN030202)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범위 제어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9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8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spberry Pi4 GPIO Pinout 완벽 정리">
            <a:extLst>
              <a:ext uri="{FF2B5EF4-FFF2-40B4-BE49-F238E27FC236}">
                <a16:creationId xmlns:a16="http://schemas.microsoft.com/office/drawing/2014/main" id="{A7333D90-DB0A-F1DD-DCEE-2A0EA4A0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414" y="598905"/>
            <a:ext cx="4471329" cy="59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EB858-7151-CB54-781A-FB50366A859E}"/>
              </a:ext>
            </a:extLst>
          </p:cNvPr>
          <p:cNvSpPr txBox="1"/>
          <p:nvPr/>
        </p:nvSpPr>
        <p:spPr>
          <a:xfrm>
            <a:off x="4793251" y="262193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 PIN MAP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AB4AA-F761-9A1E-F58B-FA62714FE9A6}"/>
              </a:ext>
            </a:extLst>
          </p:cNvPr>
          <p:cNvSpPr/>
          <p:nvPr/>
        </p:nvSpPr>
        <p:spPr>
          <a:xfrm>
            <a:off x="5278142" y="2081503"/>
            <a:ext cx="374544" cy="10421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121739-F6D3-F64F-7E47-64C6B6392786}"/>
              </a:ext>
            </a:extLst>
          </p:cNvPr>
          <p:cNvSpPr/>
          <p:nvPr/>
        </p:nvSpPr>
        <p:spPr>
          <a:xfrm>
            <a:off x="5606992" y="1052984"/>
            <a:ext cx="429434" cy="269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DAD9EC-7944-254B-0CDB-16DF13BC1466}"/>
              </a:ext>
            </a:extLst>
          </p:cNvPr>
          <p:cNvSpPr/>
          <p:nvPr/>
        </p:nvSpPr>
        <p:spPr>
          <a:xfrm>
            <a:off x="5278142" y="5977054"/>
            <a:ext cx="758284" cy="379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5BFE80-83A7-5C20-4C54-EE8833C09E25}"/>
              </a:ext>
            </a:extLst>
          </p:cNvPr>
          <p:cNvSpPr/>
          <p:nvPr/>
        </p:nvSpPr>
        <p:spPr>
          <a:xfrm>
            <a:off x="5278141" y="3123682"/>
            <a:ext cx="390301" cy="305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565C150-F5F2-B0CC-0DE4-3743DFDCF1A8}"/>
              </a:ext>
            </a:extLst>
          </p:cNvPr>
          <p:cNvSpPr/>
          <p:nvPr/>
        </p:nvSpPr>
        <p:spPr>
          <a:xfrm>
            <a:off x="5668443" y="2313728"/>
            <a:ext cx="328850" cy="304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Stepper motor Icons PNG - Free PNG and Icons Downloads">
            <a:extLst>
              <a:ext uri="{FF2B5EF4-FFF2-40B4-BE49-F238E27FC236}">
                <a16:creationId xmlns:a16="http://schemas.microsoft.com/office/drawing/2014/main" id="{DFBCC951-A15D-390B-828D-E36C0A10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2815910"/>
            <a:ext cx="1401348" cy="12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C219AA62-7BE7-CD4C-0AE0-64C953CA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4" y="774366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36B1BF4F-91CC-3A6E-C0EA-C78FB697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5201398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A3E2D3-D05B-1EB7-6084-F68449EE407C}"/>
              </a:ext>
            </a:extLst>
          </p:cNvPr>
          <p:cNvSpPr/>
          <p:nvPr/>
        </p:nvSpPr>
        <p:spPr>
          <a:xfrm>
            <a:off x="5606992" y="1305824"/>
            <a:ext cx="429434" cy="5228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85356-9262-105E-52FC-7596F124D847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2583852" y="1187984"/>
            <a:ext cx="3023140" cy="2241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79C13D-B5CD-C85B-FB9D-0997B086D66E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2583852" y="2602593"/>
            <a:ext cx="2694290" cy="826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E460D8-CFD3-B6DF-F52A-FAA7E837839D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2538158" y="3276341"/>
            <a:ext cx="2739983" cy="2407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E274AC-41B3-032A-272B-DB6FDF1A29DE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 flipV="1">
            <a:off x="2538158" y="5684011"/>
            <a:ext cx="2739984" cy="482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7401DF-C37F-6A7A-E8F6-0BF48AC23367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2596148" y="1256979"/>
            <a:ext cx="3010844" cy="310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592BB4-B6E5-97E9-4DF4-25F76486AD17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2596148" y="1256979"/>
            <a:ext cx="3072295" cy="1208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FE06D4-F883-4A6E-CC10-CBD8B7BC5F52}"/>
              </a:ext>
            </a:extLst>
          </p:cNvPr>
          <p:cNvSpPr txBox="1"/>
          <p:nvPr/>
        </p:nvSpPr>
        <p:spPr>
          <a:xfrm>
            <a:off x="1406557" y="2375898"/>
            <a:ext cx="14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motor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BEF9D-8658-1E4E-FFC7-5A6EFCFF959A}"/>
              </a:ext>
            </a:extLst>
          </p:cNvPr>
          <p:cNvSpPr txBox="1"/>
          <p:nvPr/>
        </p:nvSpPr>
        <p:spPr>
          <a:xfrm>
            <a:off x="1191908" y="4933741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FF3BE-F398-0DD9-EFEF-95FE3369282F}"/>
              </a:ext>
            </a:extLst>
          </p:cNvPr>
          <p:cNvSpPr txBox="1"/>
          <p:nvPr/>
        </p:nvSpPr>
        <p:spPr>
          <a:xfrm>
            <a:off x="1106960" y="446986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F5FB3-BF67-9E12-B47B-998C768ED2BE}"/>
              </a:ext>
            </a:extLst>
          </p:cNvPr>
          <p:cNvSpPr/>
          <p:nvPr/>
        </p:nvSpPr>
        <p:spPr>
          <a:xfrm>
            <a:off x="5661882" y="2866143"/>
            <a:ext cx="374544" cy="2575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654F6D-567F-746E-BE7C-0DDC039C45C2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2583852" y="2994913"/>
            <a:ext cx="3078030" cy="434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7D7CE64B-A2B6-2BC0-356A-F41C34D4F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459"/>
              </p:ext>
            </p:extLst>
          </p:nvPr>
        </p:nvGraphicFramePr>
        <p:xfrm>
          <a:off x="8318154" y="1226370"/>
          <a:ext cx="3602499" cy="38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33">
                  <a:extLst>
                    <a:ext uri="{9D8B030D-6E8A-4147-A177-3AD203B41FA5}">
                      <a16:colId xmlns:a16="http://schemas.microsoft.com/office/drawing/2014/main" val="2034421786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633476562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1194092556"/>
                    </a:ext>
                  </a:extLst>
                </a:gridCol>
              </a:tblGrid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 motor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68714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PIN 11, 13, 15,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3118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39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0013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injection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6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13A562-DF78-8007-467F-93C0E652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3" y="594357"/>
            <a:ext cx="2149231" cy="155170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F257F1-A81F-1AE7-AC55-214F084FB51C}"/>
              </a:ext>
            </a:extLst>
          </p:cNvPr>
          <p:cNvSpPr/>
          <p:nvPr/>
        </p:nvSpPr>
        <p:spPr>
          <a:xfrm>
            <a:off x="3453290" y="832091"/>
            <a:ext cx="1048372" cy="754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2DE1D2-B596-57DE-87C8-861C958E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69" y="241587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촬영 카메라</a:t>
            </a:r>
          </a:p>
        </p:txBody>
      </p:sp>
    </p:spTree>
    <p:extLst>
      <p:ext uri="{BB962C8B-B14F-4D97-AF65-F5344CB8AC3E}">
        <p14:creationId xmlns:p14="http://schemas.microsoft.com/office/powerpoint/2010/main" val="273423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59D269-C4F3-9940-DCB3-E32FFBF5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17" y="1369785"/>
            <a:ext cx="2517261" cy="2059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F9A84-FD58-0432-DA00-1F7B55B3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69" y="1266337"/>
            <a:ext cx="3873683" cy="20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3382-671C-220A-116F-B6B535BF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4D2B8-3409-1115-FF96-B285215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49C2-3F21-E4B2-552D-99456E2E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4298" cy="1325563"/>
          </a:xfrm>
        </p:spPr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DC9B-F596-AE39-BCCE-4F20AB0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527" cy="4351338"/>
          </a:xfrm>
        </p:spPr>
        <p:txBody>
          <a:bodyPr/>
          <a:lstStyle/>
          <a:p>
            <a:r>
              <a:rPr lang="ko-KR" altLang="en-US" dirty="0"/>
              <a:t>소프트웨어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r>
              <a:rPr lang="en-US" altLang="ko-KR" dirty="0"/>
              <a:t>/</a:t>
            </a:r>
            <a:r>
              <a:rPr lang="ko-KR" altLang="en-US" dirty="0"/>
              <a:t>동작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6A90E8-F3D5-678A-D516-E08496600E2E}"/>
              </a:ext>
            </a:extLst>
          </p:cNvPr>
          <p:cNvSpPr txBox="1">
            <a:spLocks/>
          </p:cNvSpPr>
          <p:nvPr/>
        </p:nvSpPr>
        <p:spPr>
          <a:xfrm>
            <a:off x="6472355" y="365124"/>
            <a:ext cx="3254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HW </a:t>
            </a:r>
            <a:r>
              <a:rPr lang="ko-KR" altLang="en-US" dirty="0"/>
              <a:t>구성도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77DB1E-B736-3F8A-E82A-68901149B9D1}"/>
              </a:ext>
            </a:extLst>
          </p:cNvPr>
          <p:cNvSpPr txBox="1">
            <a:spLocks/>
          </p:cNvSpPr>
          <p:nvPr/>
        </p:nvSpPr>
        <p:spPr>
          <a:xfrm>
            <a:off x="6460273" y="1825625"/>
            <a:ext cx="4893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하드웨어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r>
              <a:rPr lang="en-US" altLang="ko-KR" dirty="0"/>
              <a:t>/</a:t>
            </a:r>
            <a:r>
              <a:rPr lang="ko-KR" altLang="en-US" dirty="0"/>
              <a:t>동작 설명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3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1E895F7-4C3F-9875-F792-FC97E992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2DF57-18EB-5E28-D162-D8DCCF79242A}"/>
              </a:ext>
            </a:extLst>
          </p:cNvPr>
          <p:cNvSpPr txBox="1"/>
          <p:nvPr/>
        </p:nvSpPr>
        <p:spPr>
          <a:xfrm>
            <a:off x="312615" y="120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https://slidesplayer.org/slide/16218191/</a:t>
            </a:r>
            <a:r>
              <a:rPr lang="ko-KR" altLang="en-US" dirty="0"/>
              <a:t> 참고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26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EA94B40-49F7-AAA8-F4A1-0D3C1B9B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8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0EF0C5-28F0-0005-C67F-238F637B75A2}"/>
              </a:ext>
            </a:extLst>
          </p:cNvPr>
          <p:cNvSpPr/>
          <p:nvPr/>
        </p:nvSpPr>
        <p:spPr>
          <a:xfrm>
            <a:off x="9840180" y="1251927"/>
            <a:ext cx="2063044" cy="533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9955C6-8BCB-E8E6-B59B-7C2FBCFBC029}"/>
              </a:ext>
            </a:extLst>
          </p:cNvPr>
          <p:cNvSpPr/>
          <p:nvPr/>
        </p:nvSpPr>
        <p:spPr>
          <a:xfrm>
            <a:off x="328675" y="1251927"/>
            <a:ext cx="8394761" cy="53364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AC9A4D-D403-38A6-46B1-3AF6C842EE01}"/>
              </a:ext>
            </a:extLst>
          </p:cNvPr>
          <p:cNvSpPr/>
          <p:nvPr/>
        </p:nvSpPr>
        <p:spPr>
          <a:xfrm>
            <a:off x="10051532" y="2461846"/>
            <a:ext cx="1640340" cy="36908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395B40-1EF8-AA93-D71E-28B7CA7436D9}"/>
              </a:ext>
            </a:extLst>
          </p:cNvPr>
          <p:cNvSpPr/>
          <p:nvPr/>
        </p:nvSpPr>
        <p:spPr>
          <a:xfrm>
            <a:off x="711846" y="1337638"/>
            <a:ext cx="4455568" cy="5154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07D63-260A-C03D-46B0-871BB4072BEC}"/>
              </a:ext>
            </a:extLst>
          </p:cNvPr>
          <p:cNvSpPr/>
          <p:nvPr/>
        </p:nvSpPr>
        <p:spPr>
          <a:xfrm>
            <a:off x="2245847" y="4515140"/>
            <a:ext cx="1115878" cy="341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Raspi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-camera</a:t>
            </a:r>
          </a:p>
          <a:p>
            <a:pPr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57640-9EDE-C06F-B903-38ED5CFC43C4}"/>
              </a:ext>
            </a:extLst>
          </p:cNvPr>
          <p:cNvSpPr/>
          <p:nvPr/>
        </p:nvSpPr>
        <p:spPr>
          <a:xfrm>
            <a:off x="2245847" y="4854121"/>
            <a:ext cx="1115878" cy="1106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 촬영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4841-58CF-4B5D-3346-B42AE09DFF80}"/>
              </a:ext>
            </a:extLst>
          </p:cNvPr>
          <p:cNvSpPr/>
          <p:nvPr/>
        </p:nvSpPr>
        <p:spPr>
          <a:xfrm>
            <a:off x="886602" y="4515140"/>
            <a:ext cx="1115878" cy="341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motor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A348B-5190-7F12-A858-3DBB6848240A}"/>
              </a:ext>
            </a:extLst>
          </p:cNvPr>
          <p:cNvSpPr/>
          <p:nvPr/>
        </p:nvSpPr>
        <p:spPr>
          <a:xfrm>
            <a:off x="3623356" y="4527508"/>
            <a:ext cx="1115878" cy="341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Collision</a:t>
            </a:r>
          </a:p>
          <a:p>
            <a:pPr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DB9A8B-564F-2C0C-73E1-48E74F825579}"/>
              </a:ext>
            </a:extLst>
          </p:cNvPr>
          <p:cNvSpPr/>
          <p:nvPr/>
        </p:nvSpPr>
        <p:spPr>
          <a:xfrm>
            <a:off x="258337" y="366324"/>
            <a:ext cx="2263189" cy="4566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765013-A8AA-C332-3D1B-6B25051C50DE}"/>
              </a:ext>
            </a:extLst>
          </p:cNvPr>
          <p:cNvSpPr/>
          <p:nvPr/>
        </p:nvSpPr>
        <p:spPr>
          <a:xfrm>
            <a:off x="1202663" y="1322956"/>
            <a:ext cx="1043184" cy="2653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모듈 영역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5CDFBE-2388-6DDA-98DE-FD85D2201FC3}"/>
              </a:ext>
            </a:extLst>
          </p:cNvPr>
          <p:cNvSpPr/>
          <p:nvPr/>
        </p:nvSpPr>
        <p:spPr>
          <a:xfrm>
            <a:off x="9813133" y="1331507"/>
            <a:ext cx="2049487" cy="2653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스마트팜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메인관리</a:t>
            </a:r>
            <a:r>
              <a:rPr lang="ko-KR" altLang="en-US" sz="1100" dirty="0"/>
              <a:t> 시스템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E6F005-6D49-58F1-1E74-2D7862C079AD}"/>
              </a:ext>
            </a:extLst>
          </p:cNvPr>
          <p:cNvSpPr/>
          <p:nvPr/>
        </p:nvSpPr>
        <p:spPr>
          <a:xfrm>
            <a:off x="964684" y="1355801"/>
            <a:ext cx="372730" cy="216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D7AC21-93BD-08E8-61C7-4A94BA9D3086}"/>
              </a:ext>
            </a:extLst>
          </p:cNvPr>
          <p:cNvSpPr/>
          <p:nvPr/>
        </p:nvSpPr>
        <p:spPr>
          <a:xfrm>
            <a:off x="9562843" y="1355800"/>
            <a:ext cx="372730" cy="216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EFE257-2E5B-E639-DD4F-B4515C095E7B}"/>
              </a:ext>
            </a:extLst>
          </p:cNvPr>
          <p:cNvSpPr/>
          <p:nvPr/>
        </p:nvSpPr>
        <p:spPr>
          <a:xfrm>
            <a:off x="1014042" y="4021125"/>
            <a:ext cx="869566" cy="2638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movement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074B0E-627C-F417-8399-B6C77B3EAC31}"/>
              </a:ext>
            </a:extLst>
          </p:cNvPr>
          <p:cNvSpPr/>
          <p:nvPr/>
        </p:nvSpPr>
        <p:spPr>
          <a:xfrm>
            <a:off x="2018408" y="2163972"/>
            <a:ext cx="1692388" cy="1532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동작제어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24DD915-4C32-C4E2-B8B5-F920E95699CB}"/>
              </a:ext>
            </a:extLst>
          </p:cNvPr>
          <p:cNvSpPr/>
          <p:nvPr/>
        </p:nvSpPr>
        <p:spPr>
          <a:xfrm>
            <a:off x="8948023" y="3935074"/>
            <a:ext cx="715249" cy="130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2EA21-1ADF-576D-5AD7-4BA00996ABA5}"/>
              </a:ext>
            </a:extLst>
          </p:cNvPr>
          <p:cNvSpPr/>
          <p:nvPr/>
        </p:nvSpPr>
        <p:spPr>
          <a:xfrm rot="10800000">
            <a:off x="8919531" y="4393285"/>
            <a:ext cx="715249" cy="130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9034474-BDA1-9227-6100-9755E0CDD247}"/>
              </a:ext>
            </a:extLst>
          </p:cNvPr>
          <p:cNvSpPr/>
          <p:nvPr/>
        </p:nvSpPr>
        <p:spPr>
          <a:xfrm>
            <a:off x="14700229" y="5271602"/>
            <a:ext cx="98052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서버쪽</a:t>
            </a:r>
            <a:r>
              <a:rPr lang="ko-KR" altLang="en-US" sz="800" dirty="0"/>
              <a:t> 양방향 통신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756AAB-5268-2328-7735-9EB2A21CC08C}"/>
              </a:ext>
            </a:extLst>
          </p:cNvPr>
          <p:cNvSpPr/>
          <p:nvPr/>
        </p:nvSpPr>
        <p:spPr>
          <a:xfrm>
            <a:off x="8859907" y="4084106"/>
            <a:ext cx="907026" cy="277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양방향 통신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EF2509-DBD9-1B44-D78A-7789093063B1}"/>
              </a:ext>
            </a:extLst>
          </p:cNvPr>
          <p:cNvSpPr/>
          <p:nvPr/>
        </p:nvSpPr>
        <p:spPr>
          <a:xfrm>
            <a:off x="2425067" y="4016349"/>
            <a:ext cx="869566" cy="266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 to byte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4" name="Picture 4" descr="Start Special Lineal icon">
            <a:extLst>
              <a:ext uri="{FF2B5EF4-FFF2-40B4-BE49-F238E27FC236}">
                <a16:creationId xmlns:a16="http://schemas.microsoft.com/office/drawing/2014/main" id="{51B24B35-5081-74F6-CAF0-4A687F72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32" y="4405516"/>
            <a:ext cx="552575" cy="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62FF1D5-BB48-BDF4-B7F3-C4B5BED14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3521008"/>
            <a:ext cx="383356" cy="383356"/>
          </a:xfrm>
          <a:prstGeom prst="rect">
            <a:avLst/>
          </a:prstGeom>
        </p:spPr>
      </p:pic>
      <p:pic>
        <p:nvPicPr>
          <p:cNvPr id="5126" name="Picture 6" descr="Desktop, pc, server icon - Free download on Iconfinder">
            <a:extLst>
              <a:ext uri="{FF2B5EF4-FFF2-40B4-BE49-F238E27FC236}">
                <a16:creationId xmlns:a16="http://schemas.microsoft.com/office/drawing/2014/main" id="{9A52F0C3-2361-29F0-CE56-21B3E651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52" y="2599337"/>
            <a:ext cx="1119554" cy="11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7F1A7D-F46A-7024-8853-F3FA81E6BF08}"/>
              </a:ext>
            </a:extLst>
          </p:cNvPr>
          <p:cNvSpPr txBox="1"/>
          <p:nvPr/>
        </p:nvSpPr>
        <p:spPr>
          <a:xfrm>
            <a:off x="10598668" y="3768746"/>
            <a:ext cx="794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F7B86B-CAC2-A7D4-6E27-501C83B1D375}"/>
              </a:ext>
            </a:extLst>
          </p:cNvPr>
          <p:cNvSpPr/>
          <p:nvPr/>
        </p:nvSpPr>
        <p:spPr>
          <a:xfrm>
            <a:off x="886082" y="4854121"/>
            <a:ext cx="1115878" cy="1106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모터 움직임 제어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3257A5-98F1-8545-34DF-2A7BDE785975}"/>
              </a:ext>
            </a:extLst>
          </p:cNvPr>
          <p:cNvSpPr/>
          <p:nvPr/>
        </p:nvSpPr>
        <p:spPr>
          <a:xfrm>
            <a:off x="3622836" y="4874122"/>
            <a:ext cx="1115878" cy="1106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이동 거리 </a:t>
            </a:r>
            <a:endParaRPr lang="en-US" altLang="ko-KR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제한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4899D-C66B-1200-CBB2-750228318BFA}"/>
              </a:ext>
            </a:extLst>
          </p:cNvPr>
          <p:cNvSpPr txBox="1"/>
          <p:nvPr/>
        </p:nvSpPr>
        <p:spPr>
          <a:xfrm>
            <a:off x="3411491" y="913114"/>
            <a:ext cx="323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카메라 이동 모듈 시스템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A42952-E546-552B-C6A6-4F5A7527ABCF}"/>
              </a:ext>
            </a:extLst>
          </p:cNvPr>
          <p:cNvSpPr/>
          <p:nvPr/>
        </p:nvSpPr>
        <p:spPr>
          <a:xfrm>
            <a:off x="3695063" y="4018225"/>
            <a:ext cx="869566" cy="266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collision detection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2DA55B-9A09-63EC-7829-C97FA5B8D9B7}"/>
              </a:ext>
            </a:extLst>
          </p:cNvPr>
          <p:cNvSpPr txBox="1"/>
          <p:nvPr/>
        </p:nvSpPr>
        <p:spPr>
          <a:xfrm>
            <a:off x="10554651" y="5857249"/>
            <a:ext cx="125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repository</a:t>
            </a:r>
            <a:endParaRPr lang="ko-KR" altLang="en-US" sz="1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A6C9A1B-93EB-C9BC-A510-5DDD5518E99B}"/>
              </a:ext>
            </a:extLst>
          </p:cNvPr>
          <p:cNvSpPr/>
          <p:nvPr/>
        </p:nvSpPr>
        <p:spPr>
          <a:xfrm>
            <a:off x="5820643" y="2550308"/>
            <a:ext cx="2699023" cy="2589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08C1F0-96FB-2AB6-D5C4-ED94A0FF1A86}"/>
              </a:ext>
            </a:extLst>
          </p:cNvPr>
          <p:cNvSpPr/>
          <p:nvPr/>
        </p:nvSpPr>
        <p:spPr>
          <a:xfrm>
            <a:off x="6111239" y="3135784"/>
            <a:ext cx="891712" cy="112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process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7034BD-74CB-D333-E44D-8652C06653D9}"/>
              </a:ext>
            </a:extLst>
          </p:cNvPr>
          <p:cNvSpPr/>
          <p:nvPr/>
        </p:nvSpPr>
        <p:spPr>
          <a:xfrm>
            <a:off x="6431585" y="2599337"/>
            <a:ext cx="1706565" cy="2653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송수신 영역 프로토콜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796C5E-42F3-D24C-A4EC-82FC8EAA356C}"/>
              </a:ext>
            </a:extLst>
          </p:cNvPr>
          <p:cNvSpPr/>
          <p:nvPr/>
        </p:nvSpPr>
        <p:spPr>
          <a:xfrm>
            <a:off x="7099257" y="4616552"/>
            <a:ext cx="1115878" cy="341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신호 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05D40-2D55-422F-49B7-3C01CEC4777A}"/>
              </a:ext>
            </a:extLst>
          </p:cNvPr>
          <p:cNvSpPr/>
          <p:nvPr/>
        </p:nvSpPr>
        <p:spPr>
          <a:xfrm>
            <a:off x="7099257" y="4277610"/>
            <a:ext cx="1115878" cy="341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 전송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C1BB48-C12C-49A4-A782-40A3609B43EA}"/>
              </a:ext>
            </a:extLst>
          </p:cNvPr>
          <p:cNvSpPr/>
          <p:nvPr/>
        </p:nvSpPr>
        <p:spPr>
          <a:xfrm>
            <a:off x="6156766" y="2610321"/>
            <a:ext cx="372730" cy="216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848F0D-F22D-FE98-AA37-72DB03996C23}"/>
              </a:ext>
            </a:extLst>
          </p:cNvPr>
          <p:cNvSpPr/>
          <p:nvPr/>
        </p:nvSpPr>
        <p:spPr>
          <a:xfrm>
            <a:off x="7099257" y="3928837"/>
            <a:ext cx="1115878" cy="3415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 통신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2" name="Picture 2" descr="HiveMQ Media Kit - High Resolution Logo Downloads">
            <a:extLst>
              <a:ext uri="{FF2B5EF4-FFF2-40B4-BE49-F238E27FC236}">
                <a16:creationId xmlns:a16="http://schemas.microsoft.com/office/drawing/2014/main" id="{5F53C11F-5934-F3E7-0B39-14A4F77F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701" y="2535893"/>
            <a:ext cx="839744" cy="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EBDB95C-59ED-92C8-4E3A-76578B2FDE0C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5400000">
            <a:off x="1994315" y="3150838"/>
            <a:ext cx="324798" cy="14157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AC9D669-75C0-8EB8-06FD-4CEF14906A6D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5400000">
            <a:off x="2702215" y="3853962"/>
            <a:ext cx="320022" cy="4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연결선: 꺾임 5120">
            <a:extLst>
              <a:ext uri="{FF2B5EF4-FFF2-40B4-BE49-F238E27FC236}">
                <a16:creationId xmlns:a16="http://schemas.microsoft.com/office/drawing/2014/main" id="{4EBCF503-6C06-FFD6-B638-0F2A523DD75B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rot="16200000" flipH="1">
            <a:off x="3336275" y="3224654"/>
            <a:ext cx="321898" cy="12652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직사각형 5126">
            <a:extLst>
              <a:ext uri="{FF2B5EF4-FFF2-40B4-BE49-F238E27FC236}">
                <a16:creationId xmlns:a16="http://schemas.microsoft.com/office/drawing/2014/main" id="{2767C4E0-B078-025A-92DD-8562E8B561F1}"/>
              </a:ext>
            </a:extLst>
          </p:cNvPr>
          <p:cNvSpPr/>
          <p:nvPr/>
        </p:nvSpPr>
        <p:spPr>
          <a:xfrm>
            <a:off x="2790092" y="3661592"/>
            <a:ext cx="147758" cy="87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6" name="Picture 16" descr="convert icon, sign icon, black icon icon, direction icon, way icon, path  icon, indication icon, signal icon, mark icon">
            <a:extLst>
              <a:ext uri="{FF2B5EF4-FFF2-40B4-BE49-F238E27FC236}">
                <a16:creationId xmlns:a16="http://schemas.microsoft.com/office/drawing/2014/main" id="{7FFF82CE-DE14-6E67-4440-5AF28C3C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87" y="3436465"/>
            <a:ext cx="392401" cy="3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52" name="연결선: 꺾임 5151">
            <a:extLst>
              <a:ext uri="{FF2B5EF4-FFF2-40B4-BE49-F238E27FC236}">
                <a16:creationId xmlns:a16="http://schemas.microsoft.com/office/drawing/2014/main" id="{0CDC659A-A3A2-7314-0314-ED3654C668BD}"/>
              </a:ext>
            </a:extLst>
          </p:cNvPr>
          <p:cNvCxnSpPr>
            <a:cxnSpLocks/>
          </p:cNvCxnSpPr>
          <p:nvPr/>
        </p:nvCxnSpPr>
        <p:spPr>
          <a:xfrm rot="5400000">
            <a:off x="10586386" y="4403536"/>
            <a:ext cx="50792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6" name="직사각형 5165">
            <a:extLst>
              <a:ext uri="{FF2B5EF4-FFF2-40B4-BE49-F238E27FC236}">
                <a16:creationId xmlns:a16="http://schemas.microsoft.com/office/drawing/2014/main" id="{0D10277D-6921-0C99-D7A3-321EF1485CD2}"/>
              </a:ext>
            </a:extLst>
          </p:cNvPr>
          <p:cNvSpPr/>
          <p:nvPr/>
        </p:nvSpPr>
        <p:spPr>
          <a:xfrm>
            <a:off x="10215439" y="4707094"/>
            <a:ext cx="1418987" cy="1220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65" name="Picture 18" descr="MQTT">
            <a:extLst>
              <a:ext uri="{FF2B5EF4-FFF2-40B4-BE49-F238E27FC236}">
                <a16:creationId xmlns:a16="http://schemas.microsoft.com/office/drawing/2014/main" id="{96AD2ECC-9700-1967-4B7F-07276264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69" y="3018524"/>
            <a:ext cx="1053445" cy="8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데이터베이스 - 무료 과학 기술개 아이콘">
            <a:extLst>
              <a:ext uri="{FF2B5EF4-FFF2-40B4-BE49-F238E27FC236}">
                <a16:creationId xmlns:a16="http://schemas.microsoft.com/office/drawing/2014/main" id="{D853B4E7-51A0-1AB3-5EC9-DF49004B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447" y="4869047"/>
            <a:ext cx="1043184" cy="104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7" name="TextBox 5166">
            <a:extLst>
              <a:ext uri="{FF2B5EF4-FFF2-40B4-BE49-F238E27FC236}">
                <a16:creationId xmlns:a16="http://schemas.microsoft.com/office/drawing/2014/main" id="{7BE82DD7-7D06-5108-CE1D-AE6CC91A3B8D}"/>
              </a:ext>
            </a:extLst>
          </p:cNvPr>
          <p:cNvSpPr txBox="1"/>
          <p:nvPr/>
        </p:nvSpPr>
        <p:spPr>
          <a:xfrm>
            <a:off x="10233247" y="4662119"/>
            <a:ext cx="153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농작물데이터 축적</a:t>
            </a:r>
          </a:p>
        </p:txBody>
      </p:sp>
      <p:cxnSp>
        <p:nvCxnSpPr>
          <p:cNvPr id="5169" name="연결선: 꺾임 5168">
            <a:extLst>
              <a:ext uri="{FF2B5EF4-FFF2-40B4-BE49-F238E27FC236}">
                <a16:creationId xmlns:a16="http://schemas.microsoft.com/office/drawing/2014/main" id="{92268C00-B5D6-10DC-FE2D-2BC1BCA63652}"/>
              </a:ext>
            </a:extLst>
          </p:cNvPr>
          <p:cNvCxnSpPr>
            <a:stCxn id="24" idx="3"/>
            <a:endCxn id="32" idx="2"/>
          </p:cNvCxnSpPr>
          <p:nvPr/>
        </p:nvCxnSpPr>
        <p:spPr>
          <a:xfrm flipV="1">
            <a:off x="8215135" y="4222671"/>
            <a:ext cx="644772" cy="22570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0" name="연결선: 꺾임 5169">
            <a:extLst>
              <a:ext uri="{FF2B5EF4-FFF2-40B4-BE49-F238E27FC236}">
                <a16:creationId xmlns:a16="http://schemas.microsoft.com/office/drawing/2014/main" id="{BA604CD0-B7C9-22A0-DCDE-5954C8438D63}"/>
              </a:ext>
            </a:extLst>
          </p:cNvPr>
          <p:cNvCxnSpPr>
            <a:cxnSpLocks/>
            <a:endCxn id="5136" idx="1"/>
          </p:cNvCxnSpPr>
          <p:nvPr/>
        </p:nvCxnSpPr>
        <p:spPr>
          <a:xfrm>
            <a:off x="3726035" y="3018524"/>
            <a:ext cx="1570652" cy="61414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3" name="연결선: 꺾임 5172">
            <a:extLst>
              <a:ext uri="{FF2B5EF4-FFF2-40B4-BE49-F238E27FC236}">
                <a16:creationId xmlns:a16="http://schemas.microsoft.com/office/drawing/2014/main" id="{4D6A5616-F21B-9C65-F466-BBB479837D46}"/>
              </a:ext>
            </a:extLst>
          </p:cNvPr>
          <p:cNvCxnSpPr>
            <a:cxnSpLocks/>
            <a:stCxn id="5136" idx="3"/>
            <a:endCxn id="19" idx="1"/>
          </p:cNvCxnSpPr>
          <p:nvPr/>
        </p:nvCxnSpPr>
        <p:spPr>
          <a:xfrm>
            <a:off x="5689088" y="3632666"/>
            <a:ext cx="422151" cy="63661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6" name="연결선: 꺾임 5175">
            <a:extLst>
              <a:ext uri="{FF2B5EF4-FFF2-40B4-BE49-F238E27FC236}">
                <a16:creationId xmlns:a16="http://schemas.microsoft.com/office/drawing/2014/main" id="{F6F9E01C-F1CE-86B9-BF3E-8426002D841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6653634" y="4160330"/>
            <a:ext cx="369513" cy="56259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0" name="연결선: 꺾임 5179">
            <a:extLst>
              <a:ext uri="{FF2B5EF4-FFF2-40B4-BE49-F238E27FC236}">
                <a16:creationId xmlns:a16="http://schemas.microsoft.com/office/drawing/2014/main" id="{007598ED-CCC4-D9CA-B5AD-9A90489AB8E9}"/>
              </a:ext>
            </a:extLst>
          </p:cNvPr>
          <p:cNvCxnSpPr>
            <a:cxnSpLocks/>
            <a:stCxn id="32" idx="6"/>
            <a:endCxn id="5126" idx="1"/>
          </p:cNvCxnSpPr>
          <p:nvPr/>
        </p:nvCxnSpPr>
        <p:spPr>
          <a:xfrm flipV="1">
            <a:off x="9766933" y="3159114"/>
            <a:ext cx="494619" cy="1063557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7135C5-F951-CA12-2A4D-E231CABEA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1630"/>
              </p:ext>
            </p:extLst>
          </p:nvPr>
        </p:nvGraphicFramePr>
        <p:xfrm>
          <a:off x="1398037" y="1303110"/>
          <a:ext cx="9145554" cy="469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518">
                  <a:extLst>
                    <a:ext uri="{9D8B030D-6E8A-4147-A177-3AD203B41FA5}">
                      <a16:colId xmlns:a16="http://schemas.microsoft.com/office/drawing/2014/main" val="3585606870"/>
                    </a:ext>
                  </a:extLst>
                </a:gridCol>
                <a:gridCol w="3048518">
                  <a:extLst>
                    <a:ext uri="{9D8B030D-6E8A-4147-A177-3AD203B41FA5}">
                      <a16:colId xmlns:a16="http://schemas.microsoft.com/office/drawing/2014/main" val="137047275"/>
                    </a:ext>
                  </a:extLst>
                </a:gridCol>
                <a:gridCol w="3048518">
                  <a:extLst>
                    <a:ext uri="{9D8B030D-6E8A-4147-A177-3AD203B41FA5}">
                      <a16:colId xmlns:a16="http://schemas.microsoft.com/office/drawing/2014/main" val="96780985"/>
                    </a:ext>
                  </a:extLst>
                </a:gridCol>
              </a:tblGrid>
              <a:tr h="979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 motor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71867"/>
                  </a:ext>
                </a:extLst>
              </a:tr>
              <a:tr h="112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PIN 11, 13, 15,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48683"/>
                  </a:ext>
                </a:extLst>
              </a:tr>
              <a:tr h="146441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39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59890"/>
                  </a:ext>
                </a:extLst>
              </a:tr>
              <a:tr h="112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injection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6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15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C36B-5B9E-5177-B2F0-30774C9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D5C15-D17B-316B-388F-DB0D4256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/>
              <a:t>이미지 전송 방식으로는 </a:t>
            </a:r>
            <a:r>
              <a:rPr lang="en-US" altLang="ko-KR" sz="1100" dirty="0"/>
              <a:t>MQTT </a:t>
            </a:r>
            <a:r>
              <a:rPr lang="ko-KR" altLang="en-US" sz="1100" dirty="0"/>
              <a:t>프로토콜을 이용하여 이미지를 바이트코드로 변환하여 전송하는 방식을 사용하였다</a:t>
            </a:r>
            <a:r>
              <a:rPr lang="en-US" altLang="ko-KR" sz="1100" dirty="0"/>
              <a:t>. </a:t>
            </a:r>
            <a:r>
              <a:rPr lang="ko-KR" altLang="en-US" sz="1100" dirty="0"/>
              <a:t>경량화 된 </a:t>
            </a:r>
            <a:r>
              <a:rPr lang="en-US" altLang="ko-KR" sz="1100" dirty="0"/>
              <a:t>MQTT </a:t>
            </a:r>
            <a:r>
              <a:rPr lang="ko-KR" altLang="en-US" sz="1100" dirty="0"/>
              <a:t>프로토콜을 사용함으로 대규모의 </a:t>
            </a:r>
            <a:r>
              <a:rPr lang="en-US" altLang="ko-KR" sz="1100" dirty="0"/>
              <a:t>IoT </a:t>
            </a:r>
            <a:r>
              <a:rPr lang="ko-KR" altLang="en-US" sz="1100" dirty="0"/>
              <a:t>디바이스에서 효율적으로 사용된다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이미지를 바이트코드로 압축</a:t>
            </a:r>
            <a:r>
              <a:rPr lang="en-US" altLang="ko-KR" sz="1100" dirty="0"/>
              <a:t>·</a:t>
            </a:r>
            <a:r>
              <a:rPr lang="ko-KR" altLang="en-US" sz="1100" dirty="0"/>
              <a:t>변환하여 전송하는 과정을 추가하여 대용량의 데이터 전송에 필요한 대역폭과 시간을 절약할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 모니터링 시스템의 트래픽 성능을 향상시킬 수 있다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카메라 움직임 제어는 </a:t>
            </a:r>
            <a:r>
              <a:rPr lang="en-US" altLang="ko-KR" sz="1100" dirty="0"/>
              <a:t>Rack-Pinion </a:t>
            </a:r>
            <a:r>
              <a:rPr lang="ko-KR" altLang="en-US" sz="1100" dirty="0"/>
              <a:t>구조를 이용하여 </a:t>
            </a:r>
            <a:r>
              <a:rPr lang="en-US" altLang="ko-KR" sz="1100" dirty="0"/>
              <a:t>28BYJ-48 </a:t>
            </a:r>
            <a:r>
              <a:rPr lang="ko-KR" altLang="en-US" sz="1100" dirty="0"/>
              <a:t>모터를 레일에 연결한 형태로 선형 이동을 구현하였다</a:t>
            </a:r>
            <a:r>
              <a:rPr lang="en-US" altLang="ko-KR" sz="1100" dirty="0"/>
              <a:t>. 28BYJ-48 </a:t>
            </a:r>
            <a:r>
              <a:rPr lang="ko-KR" altLang="en-US" sz="1100" dirty="0"/>
              <a:t>모터의 작동 방식으로는 </a:t>
            </a:r>
            <a:r>
              <a:rPr lang="en-US" altLang="ko-KR" sz="1100" dirty="0"/>
              <a:t>Python</a:t>
            </a:r>
            <a:r>
              <a:rPr lang="ko-KR" altLang="en-US" sz="1100" dirty="0"/>
              <a:t>의 </a:t>
            </a:r>
            <a:r>
              <a:rPr lang="en-US" altLang="ko-KR" sz="1100" dirty="0"/>
              <a:t>RPI.GPIO</a:t>
            </a:r>
            <a:r>
              <a:rPr lang="ko-KR" altLang="en-US" sz="1100" dirty="0"/>
              <a:t>모듈을 사용하여 </a:t>
            </a:r>
            <a:r>
              <a:rPr lang="ko-KR" altLang="en-US" sz="1100" dirty="0" err="1"/>
              <a:t>라즈베리파이의</a:t>
            </a:r>
            <a:r>
              <a:rPr lang="ko-KR" altLang="en-US" sz="1100" dirty="0"/>
              <a:t> </a:t>
            </a:r>
            <a:r>
              <a:rPr lang="en-US" altLang="ko-KR" sz="1100" dirty="0"/>
              <a:t>GPIO(General Purpose Input/Output) </a:t>
            </a:r>
            <a:r>
              <a:rPr lang="ko-KR" altLang="en-US" sz="1100" dirty="0"/>
              <a:t>핀에 전력의 입력 신호를 가함과 </a:t>
            </a:r>
            <a:r>
              <a:rPr lang="en-US" altLang="ko-KR" sz="1100" dirty="0"/>
              <a:t>2</a:t>
            </a:r>
            <a:r>
              <a:rPr lang="ko-KR" altLang="en-US" sz="1100" dirty="0"/>
              <a:t>상 여자 방식</a:t>
            </a:r>
            <a:r>
              <a:rPr lang="en-US" altLang="ko-KR" sz="1100" dirty="0"/>
              <a:t>(Two Phase on Full Step)</a:t>
            </a:r>
            <a:r>
              <a:rPr lang="ko-KR" altLang="en-US" sz="1100" dirty="0"/>
              <a:t>으로 전류를 인가하는 두 개의 코일 중 하나가 항상 활성화의 요구조건에 스텝 모터의 제약조건에 안정적인 움직임을 보장한다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 정확하고 안정적인 이동을 카메라 이동을 구현할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충돌 센서인 </a:t>
            </a:r>
            <a:r>
              <a:rPr lang="en-US" altLang="ko-KR" sz="1100" dirty="0"/>
              <a:t>Collision Sensor (SEN030202)</a:t>
            </a:r>
            <a:r>
              <a:rPr lang="ko-KR" altLang="en-US" sz="1100" dirty="0"/>
              <a:t>를 접합하여 제한된 경로에서 안전하고 제어된 움직임을 가능하게 하는 방법을 제시한다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747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59E9-3920-03F1-F46E-EF162A68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0" y="117224"/>
            <a:ext cx="10515600" cy="1325563"/>
          </a:xfrm>
        </p:spPr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1B73A8-AB2E-2BB0-A394-6E31C80C9045}"/>
              </a:ext>
            </a:extLst>
          </p:cNvPr>
          <p:cNvSpPr/>
          <p:nvPr/>
        </p:nvSpPr>
        <p:spPr>
          <a:xfrm>
            <a:off x="5331759" y="468675"/>
            <a:ext cx="1283662" cy="24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중앙 시스템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616F14-DCA9-0EAD-F93A-8D118ACA5D93}"/>
              </a:ext>
            </a:extLst>
          </p:cNvPr>
          <p:cNvCxnSpPr>
            <a:cxnSpLocks/>
          </p:cNvCxnSpPr>
          <p:nvPr/>
        </p:nvCxnSpPr>
        <p:spPr>
          <a:xfrm>
            <a:off x="5973590" y="710795"/>
            <a:ext cx="2261" cy="40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80C4B-D04C-B1D1-EAFA-171078592444}"/>
              </a:ext>
            </a:extLst>
          </p:cNvPr>
          <p:cNvSpPr/>
          <p:nvPr/>
        </p:nvSpPr>
        <p:spPr>
          <a:xfrm>
            <a:off x="5274471" y="2438045"/>
            <a:ext cx="141409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레일 순방향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B7A791-F100-B380-CA83-45FCBB29906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975851" y="2680165"/>
            <a:ext cx="5666" cy="46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D8DA0E-E43B-CEE7-7BD2-5D97A2715574}"/>
              </a:ext>
            </a:extLst>
          </p:cNvPr>
          <p:cNvSpPr/>
          <p:nvPr/>
        </p:nvSpPr>
        <p:spPr>
          <a:xfrm>
            <a:off x="3956538" y="4156104"/>
            <a:ext cx="1478796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모터 역방향 이동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1CA5897-5E24-A569-8FAF-F7DEAE0CB7F6}"/>
              </a:ext>
            </a:extLst>
          </p:cNvPr>
          <p:cNvSpPr/>
          <p:nvPr/>
        </p:nvSpPr>
        <p:spPr>
          <a:xfrm>
            <a:off x="5099208" y="4829066"/>
            <a:ext cx="1852339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타이머가 지났는가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AF3DB19F-A500-9840-FACC-CFA5D4663805}"/>
              </a:ext>
            </a:extLst>
          </p:cNvPr>
          <p:cNvSpPr/>
          <p:nvPr/>
        </p:nvSpPr>
        <p:spPr>
          <a:xfrm>
            <a:off x="1234027" y="6081289"/>
            <a:ext cx="2073679" cy="24212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종료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A97B736-89B8-A5DB-C3AF-4A5A07738DBB}"/>
              </a:ext>
            </a:extLst>
          </p:cNvPr>
          <p:cNvSpPr/>
          <p:nvPr/>
        </p:nvSpPr>
        <p:spPr>
          <a:xfrm>
            <a:off x="5049682" y="3147125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한계 위치까지 이동했는가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CB75E-2159-FE26-A079-4A5923D0FC95}"/>
              </a:ext>
            </a:extLst>
          </p:cNvPr>
          <p:cNvSpPr txBox="1"/>
          <p:nvPr/>
        </p:nvSpPr>
        <p:spPr>
          <a:xfrm>
            <a:off x="5022756" y="3702882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478D3-C650-5E46-21F2-FD88C8273DAA}"/>
              </a:ext>
            </a:extLst>
          </p:cNvPr>
          <p:cNvSpPr txBox="1"/>
          <p:nvPr/>
        </p:nvSpPr>
        <p:spPr>
          <a:xfrm>
            <a:off x="6549010" y="3711356"/>
            <a:ext cx="381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F8C5D-9086-B9D6-495A-01DAD901ACB1}"/>
              </a:ext>
            </a:extLst>
          </p:cNvPr>
          <p:cNvSpPr/>
          <p:nvPr/>
        </p:nvSpPr>
        <p:spPr>
          <a:xfrm>
            <a:off x="8168332" y="4910145"/>
            <a:ext cx="1126615" cy="473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촬영 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263BA7-851D-9D31-5F5B-23B905DAF5EB}"/>
              </a:ext>
            </a:extLst>
          </p:cNvPr>
          <p:cNvSpPr/>
          <p:nvPr/>
        </p:nvSpPr>
        <p:spPr>
          <a:xfrm>
            <a:off x="5339686" y="1794288"/>
            <a:ext cx="128366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라즈베리 파이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D6200C-4CCD-5187-8B63-8F6F112BE013}"/>
              </a:ext>
            </a:extLst>
          </p:cNvPr>
          <p:cNvCxnSpPr>
            <a:cxnSpLocks/>
          </p:cNvCxnSpPr>
          <p:nvPr/>
        </p:nvCxnSpPr>
        <p:spPr>
          <a:xfrm>
            <a:off x="5975851" y="1436217"/>
            <a:ext cx="5666" cy="35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BC3F8-5341-6094-EFCB-D8CFF6674800}"/>
              </a:ext>
            </a:extLst>
          </p:cNvPr>
          <p:cNvCxnSpPr>
            <a:cxnSpLocks/>
          </p:cNvCxnSpPr>
          <p:nvPr/>
        </p:nvCxnSpPr>
        <p:spPr>
          <a:xfrm>
            <a:off x="5981517" y="2036408"/>
            <a:ext cx="0" cy="40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1DBDF25-FDBE-5DE1-156F-59B67D9F503A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149227" y="3329480"/>
            <a:ext cx="373334" cy="1279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65ACB7D-465D-72D5-D2DA-87578B3ACD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457" y="2909332"/>
            <a:ext cx="1410332" cy="709879"/>
          </a:xfrm>
          <a:prstGeom prst="bentConnector4">
            <a:avLst>
              <a:gd name="adj1" fmla="val 198"/>
              <a:gd name="adj2" fmla="val 192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1D618-9C8E-F7B7-DC29-942824AD4E97}"/>
              </a:ext>
            </a:extLst>
          </p:cNvPr>
          <p:cNvSpPr/>
          <p:nvPr/>
        </p:nvSpPr>
        <p:spPr>
          <a:xfrm>
            <a:off x="5301633" y="1113863"/>
            <a:ext cx="1348436" cy="322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신호 전송 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FAFF143A-B615-D8F5-7750-97C2D793BC80}"/>
              </a:ext>
            </a:extLst>
          </p:cNvPr>
          <p:cNvSpPr/>
          <p:nvPr/>
        </p:nvSpPr>
        <p:spPr>
          <a:xfrm>
            <a:off x="2630929" y="4829066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위치 까지 복귀 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2258E-F1B9-5015-809E-965C6F402248}"/>
              </a:ext>
            </a:extLst>
          </p:cNvPr>
          <p:cNvSpPr txBox="1"/>
          <p:nvPr/>
        </p:nvSpPr>
        <p:spPr>
          <a:xfrm>
            <a:off x="7401692" y="4872845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92802A7-C8A0-4B0F-7412-B4FAB1D4D8AC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3911096" y="4044226"/>
            <a:ext cx="430842" cy="1138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F5F9ABC-2FE9-38EA-D6C7-A602EA8CD3DB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5145236" y="3948924"/>
            <a:ext cx="430842" cy="1329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B28FA62-7B27-837C-302F-746080274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3326" y="1691830"/>
            <a:ext cx="4320410" cy="2116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BD4515-FB0C-EAFE-8E3F-58F1BC8089D8}"/>
              </a:ext>
            </a:extLst>
          </p:cNvPr>
          <p:cNvSpPr txBox="1"/>
          <p:nvPr/>
        </p:nvSpPr>
        <p:spPr>
          <a:xfrm>
            <a:off x="2544150" y="5466079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C72E2D7-EA22-FF77-D170-ADAF5F945EFB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rot="5400000">
            <a:off x="2605694" y="5129885"/>
            <a:ext cx="616578" cy="1286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931F02-15B3-0391-4FF9-F831B0F9EBBC}"/>
              </a:ext>
            </a:extLst>
          </p:cNvPr>
          <p:cNvCxnSpPr>
            <a:stCxn id="13" idx="3"/>
          </p:cNvCxnSpPr>
          <p:nvPr/>
        </p:nvCxnSpPr>
        <p:spPr>
          <a:xfrm flipV="1">
            <a:off x="6951547" y="5146888"/>
            <a:ext cx="12167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7C0C3-2607-008E-0FA3-0DF9FFC1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BC88C40-F7E0-C6AD-5247-A0B0DB29D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260297"/>
            <a:ext cx="10996246" cy="2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1037</Words>
  <Application>Microsoft Office PowerPoint</Application>
  <PresentationFormat>와이드스크린</PresentationFormat>
  <Paragraphs>184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스마트팜 카메라 모듈  구성도</vt:lpstr>
      <vt:lpstr>SW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플로우 차트</vt:lpstr>
      <vt:lpstr>UML 클래스다이어그램</vt:lpstr>
      <vt:lpstr>모듈 제어</vt:lpstr>
      <vt:lpstr>PowerPoint 프레젠테이션</vt:lpstr>
      <vt:lpstr>PowerPoint 프레젠테이션</vt:lpstr>
      <vt:lpstr>HW구성도</vt:lpstr>
      <vt:lpstr>HW 실사진</vt:lpstr>
      <vt:lpstr>시스템 요구사항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스마트팜 카메라 모듈 구성도</dc:title>
  <dc:creator>강산 서</dc:creator>
  <cp:lastModifiedBy>강산 서</cp:lastModifiedBy>
  <cp:revision>9</cp:revision>
  <dcterms:created xsi:type="dcterms:W3CDTF">2023-10-15T08:56:53Z</dcterms:created>
  <dcterms:modified xsi:type="dcterms:W3CDTF">2023-10-17T14:05:29Z</dcterms:modified>
</cp:coreProperties>
</file>