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4"/>
  </p:notesMasterIdLst>
  <p:sldIdLst>
    <p:sldId id="266" r:id="rId2"/>
    <p:sldId id="276" r:id="rId3"/>
    <p:sldId id="271" r:id="rId4"/>
    <p:sldId id="289" r:id="rId5"/>
    <p:sldId id="296" r:id="rId6"/>
    <p:sldId id="297" r:id="rId7"/>
    <p:sldId id="298" r:id="rId8"/>
    <p:sldId id="299" r:id="rId9"/>
    <p:sldId id="290" r:id="rId10"/>
    <p:sldId id="281" r:id="rId11"/>
    <p:sldId id="282" r:id="rId12"/>
    <p:sldId id="283" r:id="rId13"/>
  </p:sldIdLst>
  <p:sldSz cx="9144000" cy="6858000" type="screen4x3"/>
  <p:notesSz cx="6858000" cy="9144000"/>
  <p:embeddedFontLst>
    <p:embeddedFont>
      <p:font typeface="DX모던고딕B" panose="02020600000000000000" pitchFamily="18" charset="-127"/>
      <p:regular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HY센스L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배달의민족 한나" panose="02000503000000020003" pitchFamily="2" charset="-127"/>
      <p:regular r:id="rId23"/>
    </p:embeddedFont>
    <p:embeddedFont>
      <p:font typeface="08서울남산체 M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1859C"/>
    <a:srgbClr val="3B589E"/>
    <a:srgbClr val="3333FF"/>
    <a:srgbClr val="B97165"/>
    <a:srgbClr val="FFCC00"/>
    <a:srgbClr val="CCFF33"/>
    <a:srgbClr val="99FF33"/>
    <a:srgbClr val="8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86453" autoAdjust="0"/>
  </p:normalViewPr>
  <p:slideViewPr>
    <p:cSldViewPr>
      <p:cViewPr varScale="1">
        <p:scale>
          <a:sx n="75" d="100"/>
          <a:sy n="75" d="100"/>
        </p:scale>
        <p:origin x="1272" y="91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-406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97295-C906-4A98-BB0A-F5887DC63C29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94833-3C12-48F2-A84E-5CE33AD15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6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94833-3C12-48F2-A84E-5CE33AD15B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-99392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7764" y="2448428"/>
            <a:ext cx="4104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문제해결기법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7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7" y="38401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승부차기 점수 맞추기</a:t>
            </a:r>
            <a:endParaRPr lang="en-US" altLang="ko-KR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092280" y="602128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컴퓨터공학과 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12161520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강지수</a:t>
            </a:r>
            <a:endParaRPr lang="en-US" altLang="ko-KR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84" y="1704726"/>
            <a:ext cx="982613" cy="832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성능분석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31432"/>
              </p:ext>
            </p:extLst>
          </p:nvPr>
        </p:nvGraphicFramePr>
        <p:xfrm>
          <a:off x="1043608" y="1628800"/>
          <a:ext cx="4757493" cy="498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Image" r:id="rId3" imgW="6412680" imgH="6717240" progId="Photoshop.Image.13">
                  <p:embed/>
                </p:oleObj>
              </mc:Choice>
              <mc:Fallback>
                <p:oleObj name="Image" r:id="rId3" imgW="6412680" imgH="6717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628800"/>
                        <a:ext cx="4757493" cy="498364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895360" y="1069022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승부차기 점수 맞추기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5508104" y="3068960"/>
            <a:ext cx="29523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6E57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시간복잡도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O(T*S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504" y="18864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모던고딕B" panose="02020600000000000000" pitchFamily="18" charset="-127"/>
                <a:ea typeface="DX모던고딕B" panose="02020600000000000000" pitchFamily="18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DX모던고딕B" panose="02020600000000000000" pitchFamily="18" charset="-127"/>
              <a:ea typeface="DX모던고딕B" panose="02020600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결과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420433"/>
              </p:ext>
            </p:extLst>
          </p:nvPr>
        </p:nvGraphicFramePr>
        <p:xfrm>
          <a:off x="315389" y="1570811"/>
          <a:ext cx="5308600" cy="521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Image" r:id="rId3" imgW="5307840" imgH="5383800" progId="Photoshop.Image.13">
                  <p:embed/>
                </p:oleObj>
              </mc:Choice>
              <mc:Fallback>
                <p:oleObj name="Image" r:id="rId3" imgW="5307840" imgH="5383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389" y="1570811"/>
                        <a:ext cx="5308600" cy="521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895360" y="1069022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승부차기 점수 맞추기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504" y="18864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모던고딕B" panose="02020600000000000000" pitchFamily="18" charset="-127"/>
                <a:ea typeface="DX모던고딕B" panose="02020600000000000000" pitchFamily="18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DX모던고딕B" panose="02020600000000000000" pitchFamily="18" charset="-127"/>
              <a:ea typeface="DX모던고딕B" panose="02020600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6431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3068960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Q&amp;A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84" y="2164787"/>
            <a:ext cx="982613" cy="832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문제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설명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성능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분석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1521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결과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문제 설명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99592" y="991688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승부차기 점수 맞추기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504" y="116632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모던고딕B" panose="02020600000000000000" pitchFamily="18" charset="-127"/>
                <a:ea typeface="DX모던고딕B" panose="02020600000000000000" pitchFamily="18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25"/>
          <p:cNvSpPr txBox="1">
            <a:spLocks noChangeArrowheads="1"/>
          </p:cNvSpPr>
          <p:nvPr/>
        </p:nvSpPr>
        <p:spPr bwMode="auto">
          <a:xfrm>
            <a:off x="539552" y="2132846"/>
            <a:ext cx="775143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1.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원정팀과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홈팀이 번갈아 가며 최대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K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번의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페널티킥을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찬다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항상 </a:t>
            </a:r>
            <a:r>
              <a:rPr lang="ko-KR" altLang="en-US" sz="2400" dirty="0" err="1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원정팀이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먼저 슛을 찬다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고 가정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2.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골을 넣으면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점 넣지 못하면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점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3.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한 팀이 남은 기회에서 모든 점수를 얻더라도 상대방이 현재까지 얻은 점수보다 작아지는 상황이 되면 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남은 라운드와 관계없이 승부차기는 종료된다</a:t>
            </a:r>
            <a:r>
              <a:rPr lang="en-US" altLang="ko-KR" sz="2400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endParaRPr lang="en-US" altLang="ko-KR" sz="2400" b="1" dirty="0">
              <a:solidFill>
                <a:srgbClr val="FF6E57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1344" y="48199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5280" y="31368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504" y="18864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모던고딕B" panose="02020600000000000000" pitchFamily="18" charset="-127"/>
                <a:ea typeface="DX모던고딕B" panose="02020600000000000000" pitchFamily="18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5280" y="1634126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895360" y="1069022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승부차기 점수 맞추기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9712" y="221162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  <a:r>
              <a:rPr lang="ko-KR" altLang="en-US" sz="2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라운드경기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9854"/>
              </p:ext>
            </p:extLst>
          </p:nvPr>
        </p:nvGraphicFramePr>
        <p:xfrm>
          <a:off x="1571404" y="2996952"/>
          <a:ext cx="2464336" cy="24906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32168">
                  <a:extLst>
                    <a:ext uri="{9D8B030D-6E8A-4147-A177-3AD203B41FA5}">
                      <a16:colId xmlns:a16="http://schemas.microsoft.com/office/drawing/2014/main" val="1404566321"/>
                    </a:ext>
                  </a:extLst>
                </a:gridCol>
                <a:gridCol w="1232168">
                  <a:extLst>
                    <a:ext uri="{9D8B030D-6E8A-4147-A177-3AD203B41FA5}">
                      <a16:colId xmlns:a16="http://schemas.microsoft.com/office/drawing/2014/main" val="1035796453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원정팀</a:t>
                      </a:r>
                      <a:endParaRPr lang="ko-KR" altLang="en-US" sz="2000" b="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홈팀</a:t>
                      </a:r>
                      <a:endParaRPr lang="ko-KR" altLang="en-US" sz="2000" b="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1572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28321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37530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3346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61037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07072"/>
                  </a:ext>
                </a:extLst>
              </a:tr>
            </a:tbl>
          </a:graphicData>
        </a:graphic>
      </p:graphicFrame>
      <p:sp>
        <p:nvSpPr>
          <p:cNvPr id="43" name="양쪽 중괄호 42"/>
          <p:cNvSpPr/>
          <p:nvPr/>
        </p:nvSpPr>
        <p:spPr>
          <a:xfrm>
            <a:off x="1671346" y="3421569"/>
            <a:ext cx="2264452" cy="1229090"/>
          </a:xfrm>
          <a:prstGeom prst="bracePair">
            <a:avLst/>
          </a:prstGeom>
          <a:ln w="57150">
            <a:solidFill>
              <a:srgbClr val="31859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171986" y="3780617"/>
            <a:ext cx="70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1859C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=&gt;</a:t>
            </a:r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2280" y="3250847"/>
            <a:ext cx="4108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라운드 수와 관계없이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2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원정팀과</a:t>
            </a:r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홈팀의 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점수 차이가</a:t>
            </a:r>
            <a:r>
              <a:rPr lang="en-US" altLang="ko-KR" sz="2400" dirty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2400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0,1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 </a:t>
            </a:r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경우는</a:t>
            </a:r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나올 수 있다</a:t>
            </a:r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1304" y="190468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0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1344" y="48199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5280" y="31368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504" y="18864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모던고딕B" panose="02020600000000000000" pitchFamily="18" charset="-127"/>
                <a:ea typeface="DX모던고딕B" panose="02020600000000000000" pitchFamily="18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5280" y="1634126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895360" y="1069022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승부차기 점수 맞추기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9712" y="221162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  <a:r>
              <a:rPr lang="ko-KR" altLang="en-US" sz="2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라운드경기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71404" y="2996952"/>
          <a:ext cx="2464336" cy="24906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32168">
                  <a:extLst>
                    <a:ext uri="{9D8B030D-6E8A-4147-A177-3AD203B41FA5}">
                      <a16:colId xmlns:a16="http://schemas.microsoft.com/office/drawing/2014/main" val="1404566321"/>
                    </a:ext>
                  </a:extLst>
                </a:gridCol>
                <a:gridCol w="1232168">
                  <a:extLst>
                    <a:ext uri="{9D8B030D-6E8A-4147-A177-3AD203B41FA5}">
                      <a16:colId xmlns:a16="http://schemas.microsoft.com/office/drawing/2014/main" val="1035796453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원정팀</a:t>
                      </a:r>
                      <a:endParaRPr lang="ko-KR" altLang="en-US" sz="2000" b="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홈팀</a:t>
                      </a:r>
                      <a:endParaRPr lang="ko-KR" altLang="en-US" sz="2000" b="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1572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28321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37530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3346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6E57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rgbClr val="FF6E57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6E57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dirty="0">
                        <a:solidFill>
                          <a:srgbClr val="FF6E57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61037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0707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940152" y="261418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원정팀</a:t>
            </a:r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 </a:t>
            </a:r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홈팀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82832" y="306192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라운드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55800" y="356906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라운드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44208" y="307585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  : 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44208" y="35081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  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40152" y="4015274"/>
            <a:ext cx="306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홈팀의 </a:t>
            </a:r>
            <a:r>
              <a:rPr lang="ko-KR" altLang="en-US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결과에 상관없이 무조건 </a:t>
            </a:r>
            <a:endParaRPr lang="en-US" altLang="ko-KR" dirty="0" smtClean="0">
              <a:solidFill>
                <a:srgbClr val="FF6E57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홈팀 승리로 승부차기 종료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48264" y="350813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52320" y="3005339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C00000"/>
                </a:solidFill>
                <a:latin typeface="HY센스L" panose="02030600000101010101" pitchFamily="18" charset="-127"/>
                <a:ea typeface="HY센스L" panose="02030600000101010101" pitchFamily="18" charset="-127"/>
              </a:rPr>
              <a:t>x</a:t>
            </a:r>
          </a:p>
        </p:txBody>
      </p:sp>
      <p:cxnSp>
        <p:nvCxnSpPr>
          <p:cNvPr id="17" name="꺾인 연결선 16"/>
          <p:cNvCxnSpPr/>
          <p:nvPr/>
        </p:nvCxnSpPr>
        <p:spPr>
          <a:xfrm>
            <a:off x="3808432" y="4868056"/>
            <a:ext cx="1080120" cy="1008112"/>
          </a:xfrm>
          <a:prstGeom prst="bentConnector3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4048" y="5444562"/>
            <a:ext cx="2520280" cy="707886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문제가 생기는 경우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</a:t>
            </a:r>
          </a:p>
          <a:p>
            <a:r>
              <a:rPr lang="en-US" altLang="ko-KR" sz="2000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라운드 일 때 점수차 </a:t>
            </a:r>
            <a:r>
              <a:rPr lang="en-US" altLang="ko-KR" sz="2000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1304" y="190468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71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1344" y="48199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5280" y="31368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5280" y="1634126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1304" y="190468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895360" y="1069022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승부차기 점수 맞추기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2768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</a:t>
            </a:r>
            <a:r>
              <a:rPr lang="ko-KR" altLang="en-US" sz="2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라운드경기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21203"/>
              </p:ext>
            </p:extLst>
          </p:nvPr>
        </p:nvGraphicFramePr>
        <p:xfrm>
          <a:off x="2179672" y="1844824"/>
          <a:ext cx="2464336" cy="467708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32168">
                  <a:extLst>
                    <a:ext uri="{9D8B030D-6E8A-4147-A177-3AD203B41FA5}">
                      <a16:colId xmlns:a16="http://schemas.microsoft.com/office/drawing/2014/main" val="1404566321"/>
                    </a:ext>
                  </a:extLst>
                </a:gridCol>
                <a:gridCol w="1232168">
                  <a:extLst>
                    <a:ext uri="{9D8B030D-6E8A-4147-A177-3AD203B41FA5}">
                      <a16:colId xmlns:a16="http://schemas.microsoft.com/office/drawing/2014/main" val="1035796453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원정팀</a:t>
                      </a:r>
                      <a:endParaRPr lang="ko-KR" altLang="en-US" sz="2000" b="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홈팀</a:t>
                      </a:r>
                      <a:endParaRPr lang="ko-KR" altLang="en-US" sz="2000" b="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1572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28321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37530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3346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61037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07072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75169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99678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664342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72177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7675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038392" y="498147"/>
            <a:ext cx="306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홈팀의 </a:t>
            </a:r>
            <a:r>
              <a:rPr lang="ko-KR" altLang="en-US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결과에 상관없이 무조건 </a:t>
            </a:r>
            <a:endParaRPr lang="en-US" altLang="ko-KR" dirty="0" smtClean="0">
              <a:solidFill>
                <a:srgbClr val="FF6E57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홈팀 승리로 승부차기 종료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90917"/>
              </p:ext>
            </p:extLst>
          </p:nvPr>
        </p:nvGraphicFramePr>
        <p:xfrm>
          <a:off x="5220072" y="1926699"/>
          <a:ext cx="3213639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13">
                  <a:extLst>
                    <a:ext uri="{9D8B030D-6E8A-4147-A177-3AD203B41FA5}">
                      <a16:colId xmlns:a16="http://schemas.microsoft.com/office/drawing/2014/main" val="2327114714"/>
                    </a:ext>
                  </a:extLst>
                </a:gridCol>
                <a:gridCol w="1071213">
                  <a:extLst>
                    <a:ext uri="{9D8B030D-6E8A-4147-A177-3AD203B41FA5}">
                      <a16:colId xmlns:a16="http://schemas.microsoft.com/office/drawing/2014/main" val="789813690"/>
                    </a:ext>
                  </a:extLst>
                </a:gridCol>
                <a:gridCol w="1071213">
                  <a:extLst>
                    <a:ext uri="{9D8B030D-6E8A-4147-A177-3AD203B41FA5}">
                      <a16:colId xmlns:a16="http://schemas.microsoft.com/office/drawing/2014/main" val="2521382053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0:3?</a:t>
                      </a:r>
                      <a:endParaRPr lang="ko-KR" altLang="en-US" sz="22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원정팀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홈팀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22577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7286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17558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rgbClr val="FF6E57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6297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rgbClr val="FF6E57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8108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76668" y="2119019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6668" y="2551067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18864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모던고딕B" panose="02020600000000000000" pitchFamily="18" charset="-127"/>
                <a:ea typeface="DX모던고딕B" panose="02020600000000000000" pitchFamily="18" charset="-127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0232" y="3284984"/>
            <a:ext cx="442813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</a:t>
            </a:r>
            <a:endParaRPr lang="en-US" altLang="ko-KR" sz="2200" dirty="0" smtClean="0">
              <a:solidFill>
                <a:srgbClr val="FF6E57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40352" y="3284984"/>
            <a:ext cx="442813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0231" y="3707120"/>
            <a:ext cx="442813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0351" y="3666137"/>
            <a:ext cx="442813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76289" y="2846017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C00000"/>
                </a:solidFill>
                <a:latin typeface="HY센스L" panose="02030600000101010101" pitchFamily="18" charset="-127"/>
                <a:ea typeface="HY센스L" panose="02030600000101010101" pitchFamily="18" charset="-127"/>
              </a:rPr>
              <a:t>x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79475"/>
              </p:ext>
            </p:extLst>
          </p:nvPr>
        </p:nvGraphicFramePr>
        <p:xfrm>
          <a:off x="5184080" y="4252503"/>
          <a:ext cx="3213639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13">
                  <a:extLst>
                    <a:ext uri="{9D8B030D-6E8A-4147-A177-3AD203B41FA5}">
                      <a16:colId xmlns:a16="http://schemas.microsoft.com/office/drawing/2014/main" val="2327114714"/>
                    </a:ext>
                  </a:extLst>
                </a:gridCol>
                <a:gridCol w="1071213">
                  <a:extLst>
                    <a:ext uri="{9D8B030D-6E8A-4147-A177-3AD203B41FA5}">
                      <a16:colId xmlns:a16="http://schemas.microsoft.com/office/drawing/2014/main" val="789813690"/>
                    </a:ext>
                  </a:extLst>
                </a:gridCol>
                <a:gridCol w="1071213">
                  <a:extLst>
                    <a:ext uri="{9D8B030D-6E8A-4147-A177-3AD203B41FA5}">
                      <a16:colId xmlns:a16="http://schemas.microsoft.com/office/drawing/2014/main" val="2521382053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3:0?</a:t>
                      </a:r>
                      <a:endParaRPr lang="ko-KR" altLang="en-US" sz="22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원정팀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홈팀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22577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7286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17558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rgbClr val="FF6E57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6297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rgbClr val="FF6E57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8108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24240" y="5610788"/>
            <a:ext cx="442813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</a:t>
            </a:r>
            <a:endParaRPr lang="en-US" altLang="ko-KR" sz="2200" dirty="0" smtClean="0">
              <a:solidFill>
                <a:srgbClr val="FF6E57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04360" y="5610788"/>
            <a:ext cx="442813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24239" y="6032924"/>
            <a:ext cx="442813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04359" y="5991941"/>
            <a:ext cx="442813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6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5" grpId="0"/>
      <p:bldP spid="26" grpId="0"/>
      <p:bldP spid="17" grpId="0"/>
      <p:bldP spid="19" grpId="0"/>
      <p:bldP spid="20" grpId="0"/>
      <p:bldP spid="22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1344" y="48199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5280" y="31368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5280" y="1634126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1304" y="190468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895360" y="1069022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승부차기 점수 맞추기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2768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</a:t>
            </a:r>
            <a:r>
              <a:rPr lang="ko-KR" altLang="en-US" sz="24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라운드경기</a:t>
            </a:r>
            <a:endParaRPr lang="en-US" altLang="ko-KR" sz="24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179672" y="1844824"/>
          <a:ext cx="2464336" cy="467708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32168">
                  <a:extLst>
                    <a:ext uri="{9D8B030D-6E8A-4147-A177-3AD203B41FA5}">
                      <a16:colId xmlns:a16="http://schemas.microsoft.com/office/drawing/2014/main" val="1404566321"/>
                    </a:ext>
                  </a:extLst>
                </a:gridCol>
                <a:gridCol w="1232168">
                  <a:extLst>
                    <a:ext uri="{9D8B030D-6E8A-4147-A177-3AD203B41FA5}">
                      <a16:colId xmlns:a16="http://schemas.microsoft.com/office/drawing/2014/main" val="1035796453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원정팀</a:t>
                      </a:r>
                      <a:endParaRPr lang="ko-KR" altLang="en-US" sz="2000" b="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홈팀</a:t>
                      </a:r>
                      <a:endParaRPr lang="ko-KR" altLang="en-US" sz="2000" b="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1572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28321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37530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3346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61037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07072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75169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99678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664342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72177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7675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038392" y="498147"/>
            <a:ext cx="306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홈팀의 </a:t>
            </a:r>
            <a:r>
              <a:rPr lang="ko-KR" altLang="en-US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결과에 상관없이 무조건 </a:t>
            </a:r>
            <a:endParaRPr lang="en-US" altLang="ko-KR" dirty="0" smtClean="0">
              <a:solidFill>
                <a:srgbClr val="FF6E57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홈팀 승리로 승부차기 종료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85600"/>
              </p:ext>
            </p:extLst>
          </p:nvPr>
        </p:nvGraphicFramePr>
        <p:xfrm>
          <a:off x="5220072" y="1926699"/>
          <a:ext cx="3213639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13">
                  <a:extLst>
                    <a:ext uri="{9D8B030D-6E8A-4147-A177-3AD203B41FA5}">
                      <a16:colId xmlns:a16="http://schemas.microsoft.com/office/drawing/2014/main" val="2327114714"/>
                    </a:ext>
                  </a:extLst>
                </a:gridCol>
                <a:gridCol w="1071213">
                  <a:extLst>
                    <a:ext uri="{9D8B030D-6E8A-4147-A177-3AD203B41FA5}">
                      <a16:colId xmlns:a16="http://schemas.microsoft.com/office/drawing/2014/main" val="789813690"/>
                    </a:ext>
                  </a:extLst>
                </a:gridCol>
                <a:gridCol w="1071213">
                  <a:extLst>
                    <a:ext uri="{9D8B030D-6E8A-4147-A177-3AD203B41FA5}">
                      <a16:colId xmlns:a16="http://schemas.microsoft.com/office/drawing/2014/main" val="2521382053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1:3?</a:t>
                      </a:r>
                      <a:endParaRPr lang="ko-KR" altLang="en-US" sz="22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원정팀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홈팀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22577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7286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17558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rgbClr val="FF6E57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2200" dirty="0">
                        <a:solidFill>
                          <a:srgbClr val="FF6E57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rgbClr val="FF6E57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sz="2200" dirty="0">
                        <a:solidFill>
                          <a:srgbClr val="FF6E57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6297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81085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46989"/>
              </p:ext>
            </p:extLst>
          </p:nvPr>
        </p:nvGraphicFramePr>
        <p:xfrm>
          <a:off x="5193744" y="4293096"/>
          <a:ext cx="3213639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13">
                  <a:extLst>
                    <a:ext uri="{9D8B030D-6E8A-4147-A177-3AD203B41FA5}">
                      <a16:colId xmlns:a16="http://schemas.microsoft.com/office/drawing/2014/main" val="2327114714"/>
                    </a:ext>
                  </a:extLst>
                </a:gridCol>
                <a:gridCol w="1071213">
                  <a:extLst>
                    <a:ext uri="{9D8B030D-6E8A-4147-A177-3AD203B41FA5}">
                      <a16:colId xmlns:a16="http://schemas.microsoft.com/office/drawing/2014/main" val="789813690"/>
                    </a:ext>
                  </a:extLst>
                </a:gridCol>
                <a:gridCol w="1071213">
                  <a:extLst>
                    <a:ext uri="{9D8B030D-6E8A-4147-A177-3AD203B41FA5}">
                      <a16:colId xmlns:a16="http://schemas.microsoft.com/office/drawing/2014/main" val="2521382053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3:1?</a:t>
                      </a:r>
                      <a:endParaRPr lang="ko-KR" altLang="en-US" sz="22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원정팀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홈팀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22577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7286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17558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rgbClr val="FF6E57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2200" dirty="0">
                        <a:solidFill>
                          <a:srgbClr val="FF6E57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6297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r>
                        <a:rPr lang="ko-KR" altLang="en-US" sz="22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라운드</a:t>
                      </a:r>
                      <a:endParaRPr lang="ko-KR" altLang="en-US" sz="22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rgbClr val="FF6E57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sz="2200" dirty="0">
                        <a:solidFill>
                          <a:srgbClr val="FF6E57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8108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76668" y="2119019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6668" y="2551067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6668" y="2939324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3968" y="3343155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91268" y="3824453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8568" y="4233750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78652" y="4660646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8382" y="5097706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07506" y="5525992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8568" y="5932008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07504" y="18864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모던고딕B" panose="02020600000000000000" pitchFamily="18" charset="-127"/>
                <a:ea typeface="DX모던고딕B" panose="02020600000000000000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55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1344" y="48199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5280" y="31368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5280" y="1634126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734" y="1863188"/>
            <a:ext cx="135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예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895360" y="1069022"/>
            <a:ext cx="4176464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승부차기 점수 맞추기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966" y="2235373"/>
            <a:ext cx="135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</a:t>
            </a:r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라운드경기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58009"/>
              </p:ext>
            </p:extLst>
          </p:nvPr>
        </p:nvGraphicFramePr>
        <p:xfrm>
          <a:off x="1580450" y="1776681"/>
          <a:ext cx="2464336" cy="467708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32168">
                  <a:extLst>
                    <a:ext uri="{9D8B030D-6E8A-4147-A177-3AD203B41FA5}">
                      <a16:colId xmlns:a16="http://schemas.microsoft.com/office/drawing/2014/main" val="1404566321"/>
                    </a:ext>
                  </a:extLst>
                </a:gridCol>
                <a:gridCol w="1232168">
                  <a:extLst>
                    <a:ext uri="{9D8B030D-6E8A-4147-A177-3AD203B41FA5}">
                      <a16:colId xmlns:a16="http://schemas.microsoft.com/office/drawing/2014/main" val="1035796453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원정팀</a:t>
                      </a:r>
                      <a:endParaRPr lang="ko-KR" altLang="en-US" sz="2000" b="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홈팀</a:t>
                      </a:r>
                      <a:endParaRPr lang="ko-KR" altLang="en-US" sz="2000" b="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1572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28321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37530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3346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61037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07072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75169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99678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664342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72177"/>
                  </a:ext>
                </a:extLst>
              </a:tr>
              <a:tr h="43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7675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677446" y="2050876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77446" y="2482924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77446" y="2871181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84746" y="3275012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92046" y="3756310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9346" y="4165607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79430" y="4592503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9160" y="5029563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08284" y="5457849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99346" y="5863865"/>
            <a:ext cx="795156" cy="58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36936" y="176800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A&gt;B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37463"/>
              </p:ext>
            </p:extLst>
          </p:nvPr>
        </p:nvGraphicFramePr>
        <p:xfrm>
          <a:off x="4633116" y="2175126"/>
          <a:ext cx="313226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146">
                  <a:extLst>
                    <a:ext uri="{9D8B030D-6E8A-4147-A177-3AD203B41FA5}">
                      <a16:colId xmlns:a16="http://schemas.microsoft.com/office/drawing/2014/main" val="2327114714"/>
                    </a:ext>
                  </a:extLst>
                </a:gridCol>
                <a:gridCol w="586146">
                  <a:extLst>
                    <a:ext uri="{9D8B030D-6E8A-4147-A177-3AD203B41FA5}">
                      <a16:colId xmlns:a16="http://schemas.microsoft.com/office/drawing/2014/main" val="78981369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521382053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741065396"/>
                    </a:ext>
                  </a:extLst>
                </a:gridCol>
                <a:gridCol w="586146">
                  <a:extLst>
                    <a:ext uri="{9D8B030D-6E8A-4147-A177-3AD203B41FA5}">
                      <a16:colId xmlns:a16="http://schemas.microsoft.com/office/drawing/2014/main" val="2774337563"/>
                    </a:ext>
                  </a:extLst>
                </a:gridCol>
              </a:tblGrid>
              <a:tr h="394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B</a:t>
                      </a:r>
                      <a:endParaRPr lang="ko-KR" altLang="en-US" sz="16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두</a:t>
                      </a:r>
                      <a:r>
                        <a:rPr lang="ko-KR" altLang="en-US" sz="1050" baseline="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 경기 차</a:t>
                      </a:r>
                      <a:endParaRPr lang="en-US" altLang="ko-KR" sz="1050" baseline="0" dirty="0" smtClean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(A-B)</a:t>
                      </a:r>
                      <a:endParaRPr lang="ko-KR" altLang="en-US" sz="105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남은 경기</a:t>
                      </a:r>
                      <a:endParaRPr lang="en-US" altLang="ko-KR" sz="1050" dirty="0" smtClean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(R-M)</a:t>
                      </a:r>
                      <a:endParaRPr lang="ko-KR" altLang="en-US" sz="105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결과</a:t>
                      </a:r>
                      <a:endParaRPr lang="ko-KR" altLang="en-US" sz="16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22577"/>
                  </a:ext>
                </a:extLst>
              </a:tr>
              <a:tr h="24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O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72866"/>
                  </a:ext>
                </a:extLst>
              </a:tr>
              <a:tr h="24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O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17558"/>
                  </a:ext>
                </a:extLst>
              </a:tr>
              <a:tr h="24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X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62973"/>
                  </a:ext>
                </a:extLst>
              </a:tr>
              <a:tr h="24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X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73798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67565" y="1768002"/>
            <a:ext cx="38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DIFF &gt; ROUND-MAX + 2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 때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FALSE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46920" y="400671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A&lt;B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51725"/>
              </p:ext>
            </p:extLst>
          </p:nvPr>
        </p:nvGraphicFramePr>
        <p:xfrm>
          <a:off x="4752998" y="4455030"/>
          <a:ext cx="313226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146">
                  <a:extLst>
                    <a:ext uri="{9D8B030D-6E8A-4147-A177-3AD203B41FA5}">
                      <a16:colId xmlns:a16="http://schemas.microsoft.com/office/drawing/2014/main" val="2327114714"/>
                    </a:ext>
                  </a:extLst>
                </a:gridCol>
                <a:gridCol w="586146">
                  <a:extLst>
                    <a:ext uri="{9D8B030D-6E8A-4147-A177-3AD203B41FA5}">
                      <a16:colId xmlns:a16="http://schemas.microsoft.com/office/drawing/2014/main" val="78981369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521382053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741065396"/>
                    </a:ext>
                  </a:extLst>
                </a:gridCol>
                <a:gridCol w="586146">
                  <a:extLst>
                    <a:ext uri="{9D8B030D-6E8A-4147-A177-3AD203B41FA5}">
                      <a16:colId xmlns:a16="http://schemas.microsoft.com/office/drawing/2014/main" val="2774337563"/>
                    </a:ext>
                  </a:extLst>
                </a:gridCol>
              </a:tblGrid>
              <a:tr h="394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B</a:t>
                      </a:r>
                      <a:endParaRPr lang="ko-KR" altLang="en-US" sz="16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두</a:t>
                      </a:r>
                      <a:r>
                        <a:rPr lang="ko-KR" altLang="en-US" sz="1050" baseline="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 경기 차</a:t>
                      </a:r>
                      <a:endParaRPr lang="en-US" altLang="ko-KR" sz="1050" baseline="0" dirty="0" smtClean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(A-B)</a:t>
                      </a:r>
                      <a:endParaRPr lang="ko-KR" altLang="en-US" sz="105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남은 경기</a:t>
                      </a:r>
                      <a:endParaRPr lang="en-US" altLang="ko-KR" sz="1050" dirty="0" smtClean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(R-M)</a:t>
                      </a:r>
                      <a:endParaRPr lang="ko-KR" altLang="en-US" sz="105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결과</a:t>
                      </a:r>
                      <a:endParaRPr lang="ko-KR" altLang="en-US" sz="16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22577"/>
                  </a:ext>
                </a:extLst>
              </a:tr>
              <a:tr h="24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X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72866"/>
                  </a:ext>
                </a:extLst>
              </a:tr>
              <a:tr h="24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O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17558"/>
                  </a:ext>
                </a:extLst>
              </a:tr>
              <a:tr h="24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X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62973"/>
                  </a:ext>
                </a:extLst>
              </a:tr>
              <a:tr h="24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X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73798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177549" y="4006712"/>
            <a:ext cx="38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DIFF &gt; ROUND-MAX + 1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 때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FALSE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07504" y="18864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모던고딕B" panose="02020600000000000000" pitchFamily="18" charset="-127"/>
                <a:ea typeface="DX모던고딕B" panose="02020600000000000000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871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43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470494"/>
              </p:ext>
            </p:extLst>
          </p:nvPr>
        </p:nvGraphicFramePr>
        <p:xfrm>
          <a:off x="117594" y="425971"/>
          <a:ext cx="5822558" cy="634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Image" r:id="rId3" imgW="7542720" imgH="8202960" progId="Photoshop.Image.13">
                  <p:embed/>
                </p:oleObj>
              </mc:Choice>
              <mc:Fallback>
                <p:oleObj name="Image" r:id="rId3" imgW="7542720" imgH="8202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594" y="425971"/>
                        <a:ext cx="5822558" cy="6349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7504" y="260648"/>
            <a:ext cx="89289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7452320" y="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승부차기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점수 맞추기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1920" y="2420888"/>
            <a:ext cx="306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//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두 경기 차 </a:t>
            </a:r>
            <a:endParaRPr lang="en-US" altLang="ko-KR" sz="1400" dirty="0" smtClean="0">
              <a:solidFill>
                <a:srgbClr val="FF0000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//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남은경기</a:t>
            </a:r>
            <a:endParaRPr lang="en-US" altLang="ko-KR" sz="1400" dirty="0" smtClean="0">
              <a:solidFill>
                <a:srgbClr val="FF0000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8064" y="3234846"/>
            <a:ext cx="306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//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점수의 차가 </a:t>
            </a:r>
            <a:r>
              <a:rPr lang="en-US" altLang="ko-KR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0,1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 때 </a:t>
            </a:r>
            <a:r>
              <a:rPr lang="en-US" altLang="ko-KR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무조건 </a:t>
            </a:r>
            <a:r>
              <a:rPr lang="en-US" altLang="ko-KR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TRUE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4362" y="4159759"/>
            <a:ext cx="306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//a &gt; b 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 때</a:t>
            </a:r>
            <a:endParaRPr lang="en-US" altLang="ko-KR" sz="1400" dirty="0" smtClean="0">
              <a:solidFill>
                <a:srgbClr val="FF0000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4362" y="5077816"/>
            <a:ext cx="306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//a &lt; b </a:t>
            </a:r>
            <a:r>
              <a:rPr lang="ko-KR" altLang="en-US" sz="1400" dirty="0" smtClean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 때</a:t>
            </a:r>
            <a:endParaRPr lang="en-US" altLang="ko-KR" sz="1400" dirty="0" smtClean="0">
              <a:solidFill>
                <a:srgbClr val="FF0000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3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514</Words>
  <Application>Microsoft Office PowerPoint</Application>
  <PresentationFormat>화면 슬라이드 쇼(4:3)</PresentationFormat>
  <Paragraphs>318</Paragraphs>
  <Slides>12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DX모던고딕B</vt:lpstr>
      <vt:lpstr>나눔고딕</vt:lpstr>
      <vt:lpstr>나눔바른고딕</vt:lpstr>
      <vt:lpstr>HY센스L</vt:lpstr>
      <vt:lpstr>맑은 고딕</vt:lpstr>
      <vt:lpstr>배달의민족 한나</vt:lpstr>
      <vt:lpstr>Arial</vt:lpstr>
      <vt:lpstr>08서울남산체 M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강 지수</cp:lastModifiedBy>
  <cp:revision>101</cp:revision>
  <dcterms:created xsi:type="dcterms:W3CDTF">2014-05-20T10:28:59Z</dcterms:created>
  <dcterms:modified xsi:type="dcterms:W3CDTF">2018-04-24T17:42:54Z</dcterms:modified>
</cp:coreProperties>
</file>