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9" r:id="rId4"/>
    <p:sldId id="262" r:id="rId5"/>
    <p:sldId id="265" r:id="rId6"/>
    <p:sldId id="261" r:id="rId7"/>
    <p:sldId id="264" r:id="rId8"/>
    <p:sldId id="268" r:id="rId9"/>
    <p:sldId id="263" r:id="rId10"/>
    <p:sldId id="269" r:id="rId11"/>
    <p:sldId id="272" r:id="rId12"/>
    <p:sldId id="267" r:id="rId13"/>
    <p:sldId id="276" r:id="rId14"/>
    <p:sldId id="275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497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702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535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9680" y="1657200"/>
            <a:ext cx="1528394" cy="1569660"/>
            <a:chOff x="3471636" y="1203878"/>
            <a:chExt cx="1219201" cy="125211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2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小组报告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83741" y="1472534"/>
            <a:ext cx="71080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超越学科的认知基础</a:t>
            </a:r>
            <a:endParaRPr lang="en-US" altLang="zh-CN" sz="6000" b="1" dirty="0"/>
          </a:p>
          <a:p>
            <a:pPr algn="r"/>
            <a:r>
              <a:rPr lang="en-US" altLang="zh-CN" sz="3200" b="1" dirty="0"/>
              <a:t>——</a:t>
            </a:r>
            <a:r>
              <a:rPr lang="zh-CN" altLang="en-US" sz="3200" b="1" dirty="0"/>
              <a:t>第二组报告（第五周）</a:t>
            </a:r>
            <a:endParaRPr lang="en-US" altLang="zh-CN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251326" y="3139125"/>
            <a:ext cx="6099681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康金梁 </a:t>
            </a:r>
            <a:r>
              <a:rPr lang="en-US" altLang="zh-CN" sz="2800" dirty="0"/>
              <a:t>| </a:t>
            </a:r>
            <a:r>
              <a:rPr lang="zh-CN" altLang="en-US" sz="2800" dirty="0"/>
              <a:t>张鹏 </a:t>
            </a:r>
            <a:r>
              <a:rPr lang="en-US" altLang="zh-CN" sz="2800" dirty="0"/>
              <a:t>| </a:t>
            </a:r>
            <a:r>
              <a:rPr lang="zh-CN" altLang="en-US" sz="2800" dirty="0"/>
              <a:t>朱静远</a:t>
            </a:r>
            <a:r>
              <a:rPr lang="en-US" altLang="zh-CN" sz="2800" dirty="0"/>
              <a:t>| </a:t>
            </a:r>
            <a:r>
              <a:rPr lang="zh-CN" altLang="en-US" sz="2800" dirty="0"/>
              <a:t>黄立昊 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本周报告人：康金梁</a:t>
            </a:r>
          </a:p>
        </p:txBody>
      </p:sp>
    </p:spTree>
    <p:extLst>
      <p:ext uri="{BB962C8B-B14F-4D97-AF65-F5344CB8AC3E}">
        <p14:creationId xmlns:p14="http://schemas.microsoft.com/office/powerpoint/2010/main" val="1886611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方法工具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tools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-19050" y="1924050"/>
            <a:ext cx="100965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13438"/>
          <a:stretch/>
        </p:blipFill>
        <p:spPr>
          <a:xfrm>
            <a:off x="990600" y="1924050"/>
            <a:ext cx="5679281" cy="3429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669882" y="1924050"/>
            <a:ext cx="5522118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784183" y="2478966"/>
            <a:ext cx="496966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Atom </a:t>
            </a:r>
            <a:r>
              <a:rPr lang="zh-CN" altLang="en-US" sz="1600" dirty="0">
                <a:solidFill>
                  <a:srgbClr val="000000"/>
                </a:solidFill>
              </a:rPr>
              <a:t>编辑器可以和 </a:t>
            </a:r>
            <a:r>
              <a:rPr lang="en-US" altLang="zh-CN" sz="1600" dirty="0">
                <a:solidFill>
                  <a:srgbClr val="000000"/>
                </a:solidFill>
              </a:rPr>
              <a:t>GIT </a:t>
            </a:r>
            <a:r>
              <a:rPr lang="zh-CN" altLang="en-US" sz="1600" dirty="0">
                <a:solidFill>
                  <a:srgbClr val="000000"/>
                </a:solidFill>
              </a:rPr>
              <a:t>完美结合，所有对代码、文本的修改都能体现在编辑器的界面上。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它拥有非常精致细腻的界面，并且可配置项丰富，并且提供了与 </a:t>
            </a:r>
            <a:r>
              <a:rPr lang="en-US" altLang="zh-CN" sz="1600" dirty="0" err="1">
                <a:solidFill>
                  <a:srgbClr val="000000"/>
                </a:solidFill>
              </a:rPr>
              <a:t>SublimeText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上类似的 </a:t>
            </a:r>
            <a:r>
              <a:rPr lang="en-US" altLang="zh-CN" sz="1600" dirty="0">
                <a:solidFill>
                  <a:srgbClr val="000000"/>
                </a:solidFill>
              </a:rPr>
              <a:t>Package Control (</a:t>
            </a:r>
            <a:r>
              <a:rPr lang="zh-CN" altLang="en-US" sz="1600" dirty="0">
                <a:solidFill>
                  <a:srgbClr val="000000"/>
                </a:solidFill>
              </a:rPr>
              <a:t>包管理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r>
              <a:rPr lang="zh-CN" altLang="en-US" sz="1600" dirty="0">
                <a:solidFill>
                  <a:srgbClr val="000000"/>
                </a:solidFill>
              </a:rPr>
              <a:t>功能，人们可以非常方便地安装和管理各种插件。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Atom </a:t>
            </a:r>
            <a:r>
              <a:rPr lang="zh-CN" altLang="en-US" sz="1600" dirty="0">
                <a:solidFill>
                  <a:srgbClr val="000000"/>
                </a:solidFill>
              </a:rPr>
              <a:t>也是基于 </a:t>
            </a:r>
            <a:r>
              <a:rPr lang="en-US" altLang="zh-CN" sz="1600" dirty="0">
                <a:solidFill>
                  <a:srgbClr val="000000"/>
                </a:solidFill>
              </a:rPr>
              <a:t>WEB </a:t>
            </a:r>
            <a:r>
              <a:rPr lang="zh-CN" altLang="en-US" sz="1600" dirty="0">
                <a:solidFill>
                  <a:srgbClr val="000000"/>
                </a:solidFill>
              </a:rPr>
              <a:t>技术（</a:t>
            </a:r>
            <a:r>
              <a:rPr lang="en-US" altLang="zh-CN" sz="1600" dirty="0">
                <a:solidFill>
                  <a:srgbClr val="000000"/>
                </a:solidFill>
              </a:rPr>
              <a:t>Chromium+Node.js</a:t>
            </a:r>
            <a:r>
              <a:rPr lang="zh-CN" altLang="en-US" sz="1600" dirty="0">
                <a:solidFill>
                  <a:srgbClr val="000000"/>
                </a:solidFill>
              </a:rPr>
              <a:t>）开发的，简单理解的话编辑器本身其实是一个跑在本地的网页</a:t>
            </a:r>
          </a:p>
        </p:txBody>
      </p:sp>
      <p:sp>
        <p:nvSpPr>
          <p:cNvPr id="33" name="矩形 32"/>
          <p:cNvSpPr/>
          <p:nvPr/>
        </p:nvSpPr>
        <p:spPr>
          <a:xfrm>
            <a:off x="6784183" y="1980975"/>
            <a:ext cx="971741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Atom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7EE3C6-6766-4640-8481-1995CDF99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941355"/>
            <a:ext cx="5679281" cy="34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033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4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问题探讨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questions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457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问题探讨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questions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7155468" y="1787663"/>
            <a:ext cx="2423823" cy="1066482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5468" y="5374921"/>
            <a:ext cx="3296400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5468" y="4179170"/>
            <a:ext cx="2423823" cy="1066482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5468" y="2983416"/>
            <a:ext cx="3199447" cy="1066482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995" y="3143491"/>
            <a:ext cx="3936743" cy="388568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5245" y="3661330"/>
            <a:ext cx="3102494" cy="388568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0" y="4179170"/>
            <a:ext cx="4556788" cy="388568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7432" y="4697009"/>
            <a:ext cx="3490307" cy="388568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任意多边形 10"/>
          <p:cNvSpPr/>
          <p:nvPr/>
        </p:nvSpPr>
        <p:spPr>
          <a:xfrm>
            <a:off x="4532260" y="1791571"/>
            <a:ext cx="263955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任意多边形 11"/>
          <p:cNvSpPr/>
          <p:nvPr/>
        </p:nvSpPr>
        <p:spPr>
          <a:xfrm flipV="1">
            <a:off x="4517499" y="4697006"/>
            <a:ext cx="263796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258E51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流程图: 手动输入 12"/>
          <p:cNvSpPr/>
          <p:nvPr/>
        </p:nvSpPr>
        <p:spPr>
          <a:xfrm>
            <a:off x="4531214" y="2983416"/>
            <a:ext cx="2629731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F7964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流程图: 手动输入 12"/>
          <p:cNvSpPr/>
          <p:nvPr/>
        </p:nvSpPr>
        <p:spPr>
          <a:xfrm flipV="1">
            <a:off x="4521094" y="4174989"/>
            <a:ext cx="2650724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4BACC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3484" y="1579839"/>
            <a:ext cx="1546608" cy="1604376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95364" y="4178143"/>
            <a:ext cx="1546608" cy="1069747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68966" y="5374921"/>
            <a:ext cx="1546608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04530" y="1962869"/>
            <a:ext cx="21613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建立自己的网站的尝试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304530" y="3194272"/>
            <a:ext cx="216139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Arial" panose="020B0604020202020204" pitchFamily="34" charset="0"/>
              </a:rPr>
              <a:t>Atom</a:t>
            </a: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编程语言的学习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191245" y="4346157"/>
            <a:ext cx="21613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在</a:t>
            </a:r>
            <a:r>
              <a:rPr lang="en-US" altLang="zh-CN" sz="1600" dirty="0">
                <a:solidFill>
                  <a:srgbClr val="FFFFFF"/>
                </a:solidFill>
                <a:cs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上建立更多的</a:t>
            </a:r>
            <a:r>
              <a:rPr lang="en-US" altLang="zh-CN" sz="1600" dirty="0">
                <a:solidFill>
                  <a:srgbClr val="FFFFFF"/>
                </a:solidFill>
                <a:cs typeface="Arial" panose="020B0604020202020204" pitchFamily="34" charset="0"/>
              </a:rPr>
              <a:t>branches</a:t>
            </a:r>
            <a:endParaRPr lang="zh-CN" altLang="en-US" sz="16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60864" y="5438804"/>
            <a:ext cx="2161393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关于网站的动态发布</a:t>
            </a:r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70" name="Freeform 112"/>
          <p:cNvSpPr>
            <a:spLocks/>
          </p:cNvSpPr>
          <p:nvPr/>
        </p:nvSpPr>
        <p:spPr bwMode="auto">
          <a:xfrm>
            <a:off x="2225374" y="1776217"/>
            <a:ext cx="937682" cy="124193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6170056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5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394849305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问题探讨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讨论结果</a:t>
            </a:r>
            <a:r>
              <a:rPr lang="en-US" altLang="zh-CN" sz="1400" dirty="0"/>
              <a:t>-Result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6" name="任意多边形 8"/>
          <p:cNvSpPr/>
          <p:nvPr/>
        </p:nvSpPr>
        <p:spPr>
          <a:xfrm flipV="1">
            <a:off x="3514160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9"/>
          <p:cNvSpPr/>
          <p:nvPr/>
        </p:nvSpPr>
        <p:spPr>
          <a:xfrm flipV="1">
            <a:off x="3514160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10"/>
          <p:cNvSpPr/>
          <p:nvPr/>
        </p:nvSpPr>
        <p:spPr>
          <a:xfrm flipH="1" flipV="1">
            <a:off x="6230467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11"/>
          <p:cNvSpPr/>
          <p:nvPr/>
        </p:nvSpPr>
        <p:spPr>
          <a:xfrm flipH="1" flipV="1">
            <a:off x="6230467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06960" y="1486855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01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6960" y="3711048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3"/>
                </a:solidFill>
              </a:rPr>
              <a:t>02</a:t>
            </a:r>
            <a:endParaRPr lang="zh-CN" altLang="en-US" sz="4800" b="1" dirty="0">
              <a:solidFill>
                <a:schemeClr val="accent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43636" y="152125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FAA21C"/>
                </a:solidFill>
              </a:rPr>
              <a:t>03</a:t>
            </a:r>
            <a:endParaRPr lang="zh-CN" altLang="en-US" sz="4800" b="1" dirty="0">
              <a:solidFill>
                <a:srgbClr val="FAA21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43636" y="360567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accent4"/>
                </a:solidFill>
              </a:rPr>
              <a:t>04</a:t>
            </a:r>
            <a:endParaRPr lang="zh-CN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8477" y="197664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16824" y="2040203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16824" y="39943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TEXY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00299" y="402473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971552" y="2156480"/>
            <a:ext cx="242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404040"/>
                </a:solidFill>
              </a:rPr>
              <a:t>知识图谱的绘制：朱静远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971552" y="4288101"/>
            <a:ext cx="2420241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404040"/>
                </a:solidFill>
              </a:rPr>
              <a:t>逻辑模型撰写：张鹏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8216973" y="2156480"/>
            <a:ext cx="24202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404040"/>
                </a:solidFill>
              </a:rPr>
              <a:t>辞条编辑：黄立昊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8216973" y="4288101"/>
            <a:ext cx="2420241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404040"/>
                </a:solidFill>
              </a:rPr>
              <a:t>ppt</a:t>
            </a:r>
            <a:r>
              <a:rPr lang="zh-CN" altLang="en-US" b="1" dirty="0">
                <a:solidFill>
                  <a:srgbClr val="404040"/>
                </a:solidFill>
              </a:rPr>
              <a:t>制作与工作汇报：康金梁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81549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40357" y="2215580"/>
            <a:ext cx="4626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50834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7949" y="608622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1"/>
                </a:solidFill>
              </a:rPr>
              <a:t>c</a:t>
            </a:r>
            <a:r>
              <a:rPr lang="en-US" altLang="zh-CN" sz="6600" b="1" dirty="0">
                <a:solidFill>
                  <a:schemeClr val="accent2"/>
                </a:solidFill>
              </a:rPr>
              <a:t>o</a:t>
            </a:r>
            <a:r>
              <a:rPr lang="en-US" altLang="zh-CN" sz="6600" b="1" dirty="0">
                <a:solidFill>
                  <a:schemeClr val="accent3"/>
                </a:solidFill>
              </a:rPr>
              <a:t>n</a:t>
            </a:r>
            <a:r>
              <a:rPr lang="en-US" altLang="zh-CN" sz="6600" b="1" dirty="0">
                <a:solidFill>
                  <a:schemeClr val="accent4"/>
                </a:solidFill>
              </a:rPr>
              <a:t>t</a:t>
            </a:r>
            <a:r>
              <a:rPr lang="en-US" altLang="zh-CN" sz="6600" b="1" dirty="0">
                <a:solidFill>
                  <a:schemeClr val="accent5"/>
                </a:solidFill>
              </a:rPr>
              <a:t>e</a:t>
            </a:r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6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 sz="6600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zh-CN" altLang="en-US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62532" y="2189291"/>
            <a:ext cx="2854644" cy="1764796"/>
            <a:chOff x="4441506" y="1885950"/>
            <a:chExt cx="3708799" cy="2292851"/>
          </a:xfrm>
        </p:grpSpPr>
        <p:sp>
          <p:nvSpPr>
            <p:cNvPr id="4" name="椭圆 3"/>
            <p:cNvSpPr/>
            <p:nvPr/>
          </p:nvSpPr>
          <p:spPr>
            <a:xfrm>
              <a:off x="5962650" y="1885950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441506" y="2592624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32106" y="3931627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903131" y="3671825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643575" y="2720673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962650" y="2762554"/>
              <a:ext cx="420570" cy="42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2"/>
              <a:endCxn id="5" idx="7"/>
            </p:cNvCxnSpPr>
            <p:nvPr/>
          </p:nvCxnSpPr>
          <p:spPr>
            <a:xfrm flipH="1">
              <a:off x="4652482" y="2009537"/>
              <a:ext cx="1310168" cy="619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4"/>
              <a:endCxn id="6" idx="1"/>
            </p:cNvCxnSpPr>
            <p:nvPr/>
          </p:nvCxnSpPr>
          <p:spPr>
            <a:xfrm>
              <a:off x="4565093" y="2839798"/>
              <a:ext cx="903211" cy="1128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6"/>
              <a:endCxn id="7" idx="2"/>
            </p:cNvCxnSpPr>
            <p:nvPr/>
          </p:nvCxnSpPr>
          <p:spPr>
            <a:xfrm flipV="1">
              <a:off x="5679280" y="3795412"/>
              <a:ext cx="2223851" cy="259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4"/>
            </p:cNvCxnSpPr>
            <p:nvPr/>
          </p:nvCxnSpPr>
          <p:spPr>
            <a:xfrm flipH="1" flipV="1">
              <a:off x="7767162" y="2967847"/>
              <a:ext cx="252887" cy="821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0"/>
              <a:endCxn id="4" idx="6"/>
            </p:cNvCxnSpPr>
            <p:nvPr/>
          </p:nvCxnSpPr>
          <p:spPr>
            <a:xfrm flipH="1" flipV="1">
              <a:off x="6209824" y="2009537"/>
              <a:ext cx="1557338" cy="71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1"/>
            </p:cNvCxnSpPr>
            <p:nvPr/>
          </p:nvCxnSpPr>
          <p:spPr>
            <a:xfrm>
              <a:off x="4477704" y="2628822"/>
              <a:ext cx="1651752" cy="32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0"/>
            </p:cNvCxnSpPr>
            <p:nvPr/>
          </p:nvCxnSpPr>
          <p:spPr>
            <a:xfrm>
              <a:off x="6086237" y="1885950"/>
              <a:ext cx="86698" cy="109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555693" y="2864903"/>
              <a:ext cx="661152" cy="1184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8" idx="2"/>
            </p:cNvCxnSpPr>
            <p:nvPr/>
          </p:nvCxnSpPr>
          <p:spPr>
            <a:xfrm flipV="1">
              <a:off x="6216845" y="2844260"/>
              <a:ext cx="1426730" cy="11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0"/>
            </p:cNvCxnSpPr>
            <p:nvPr/>
          </p:nvCxnSpPr>
          <p:spPr>
            <a:xfrm flipH="1" flipV="1">
              <a:off x="6216845" y="3048900"/>
              <a:ext cx="1809873" cy="622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7"/>
              <a:endCxn id="8" idx="3"/>
            </p:cNvCxnSpPr>
            <p:nvPr/>
          </p:nvCxnSpPr>
          <p:spPr>
            <a:xfrm flipV="1">
              <a:off x="5643082" y="2931649"/>
              <a:ext cx="2036691" cy="1036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2"/>
            </p:cNvCxnSpPr>
            <p:nvPr/>
          </p:nvCxnSpPr>
          <p:spPr>
            <a:xfrm flipH="1">
              <a:off x="5555693" y="2009537"/>
              <a:ext cx="406957" cy="2045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289854" y="1642697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逻辑模型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970866" y="2669821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小组任务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33968" y="2685623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方法工具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24078" y="3929726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小组分工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24299" y="3628622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问题探讨</a:t>
            </a:r>
          </a:p>
        </p:txBody>
      </p:sp>
    </p:spTree>
    <p:extLst>
      <p:ext uri="{BB962C8B-B14F-4D97-AF65-F5344CB8AC3E}">
        <p14:creationId xmlns:p14="http://schemas.microsoft.com/office/powerpoint/2010/main" val="15657791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1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小组任务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Team work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14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小组任务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86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Team work</a:t>
            </a:r>
            <a:endParaRPr lang="zh-CN" altLang="en-US" sz="1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345836" y="2083541"/>
            <a:ext cx="3157349" cy="2765942"/>
            <a:chOff x="3846898" y="1635316"/>
            <a:chExt cx="4364675" cy="3823599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3974229" y="1762647"/>
              <a:ext cx="2039328" cy="2039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3846898" y="1635316"/>
              <a:ext cx="2293989" cy="229398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6554689" y="2272649"/>
              <a:ext cx="1529326" cy="15293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427359" y="2145318"/>
              <a:ext cx="1784214" cy="17842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6554689" y="4311807"/>
              <a:ext cx="1019551" cy="10195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6427359" y="4184476"/>
              <a:ext cx="1274439" cy="12744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248895" y="4312549"/>
              <a:ext cx="764663" cy="764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121563" y="4185219"/>
              <a:ext cx="1019551" cy="101955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217"/>
            <p:cNvSpPr>
              <a:spLocks noChangeAspect="1" noEditPoints="1"/>
            </p:cNvSpPr>
            <p:nvPr/>
          </p:nvSpPr>
          <p:spPr bwMode="auto">
            <a:xfrm>
              <a:off x="4458103" y="2309463"/>
              <a:ext cx="930802" cy="945694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8"/>
            <p:cNvSpPr>
              <a:spLocks noChangeAspect="1" noEditPoints="1"/>
            </p:cNvSpPr>
            <p:nvPr/>
          </p:nvSpPr>
          <p:spPr bwMode="auto">
            <a:xfrm>
              <a:off x="5353583" y="4384787"/>
              <a:ext cx="554637" cy="583082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9"/>
            <p:cNvSpPr>
              <a:spLocks noChangeAspect="1" noEditPoints="1"/>
            </p:cNvSpPr>
            <p:nvPr/>
          </p:nvSpPr>
          <p:spPr bwMode="auto">
            <a:xfrm>
              <a:off x="6796677" y="4440759"/>
              <a:ext cx="552602" cy="708894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21"/>
            <p:cNvSpPr>
              <a:spLocks noChangeAspect="1"/>
            </p:cNvSpPr>
            <p:nvPr/>
          </p:nvSpPr>
          <p:spPr bwMode="auto">
            <a:xfrm>
              <a:off x="6966885" y="2693198"/>
              <a:ext cx="717139" cy="688225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71500" y="2093829"/>
            <a:ext cx="364130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在本周的课程中，老师展示了以空间和时间等物理经典概念为线索的知识图谱。绘制知识图谱有利于我们对知识的梳理，是数字出版工作流的重要部分。</a:t>
            </a:r>
          </a:p>
        </p:txBody>
      </p:sp>
      <p:sp>
        <p:nvSpPr>
          <p:cNvPr id="20" name="矩形 19"/>
          <p:cNvSpPr/>
          <p:nvPr/>
        </p:nvSpPr>
        <p:spPr>
          <a:xfrm>
            <a:off x="1396248" y="16279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知识图谱的绘制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09706" y="4318854"/>
            <a:ext cx="364130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至少新创立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个新词条、链接，掌握新的隐形链接方式，进一步熟悉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GitHub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的编程语言</a:t>
            </a:r>
          </a:p>
        </p:txBody>
      </p:sp>
      <p:sp>
        <p:nvSpPr>
          <p:cNvPr id="23" name="矩形 22"/>
          <p:cNvSpPr/>
          <p:nvPr/>
        </p:nvSpPr>
        <p:spPr>
          <a:xfrm>
            <a:off x="3530057" y="385296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词条编辑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78236" y="2261063"/>
            <a:ext cx="364130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按照一贯要求，在工作开始初期制定逻辑模型，并在周末核对任务完成情况。</a:t>
            </a:r>
          </a:p>
        </p:txBody>
      </p:sp>
      <p:sp>
        <p:nvSpPr>
          <p:cNvPr id="26" name="矩形 25"/>
          <p:cNvSpPr/>
          <p:nvPr/>
        </p:nvSpPr>
        <p:spPr>
          <a:xfrm>
            <a:off x="7655585" y="18055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撰写逻辑模型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10950" y="4370868"/>
            <a:ext cx="364130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在课堂上，老师介绍了三款有关的工具：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Hugo  Atom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Netify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，初步熟悉他们的使用。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264630" y="398274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相关软件的探索、使用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811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2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逻辑模型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Logical model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43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逻辑模型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163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Logical model</a:t>
            </a:r>
            <a:endParaRPr lang="zh-CN" altLang="en-US" sz="1400" dirty="0"/>
          </a:p>
        </p:txBody>
      </p:sp>
      <p:sp>
        <p:nvSpPr>
          <p:cNvPr id="7" name="右箭头标注 6"/>
          <p:cNvSpPr/>
          <p:nvPr/>
        </p:nvSpPr>
        <p:spPr>
          <a:xfrm>
            <a:off x="6106452" y="2701478"/>
            <a:ext cx="2116325" cy="1939966"/>
          </a:xfrm>
          <a:prstGeom prst="right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标注 7"/>
          <p:cNvSpPr/>
          <p:nvPr/>
        </p:nvSpPr>
        <p:spPr>
          <a:xfrm>
            <a:off x="3798881" y="2701478"/>
            <a:ext cx="2121348" cy="1939966"/>
          </a:xfrm>
          <a:prstGeom prst="lef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9"/>
          <p:cNvGrpSpPr/>
          <p:nvPr/>
        </p:nvGrpSpPr>
        <p:grpSpPr>
          <a:xfrm>
            <a:off x="4875960" y="3386942"/>
            <a:ext cx="655840" cy="430154"/>
            <a:chOff x="4302125" y="3251994"/>
            <a:chExt cx="539750" cy="354012"/>
          </a:xfrm>
          <a:solidFill>
            <a:schemeClr val="bg1"/>
          </a:solidFill>
        </p:grpSpPr>
        <p:sp>
          <p:nvSpPr>
            <p:cNvPr id="12" name="Freeform 444"/>
            <p:cNvSpPr>
              <a:spLocks noEditPoints="1"/>
            </p:cNvSpPr>
            <p:nvPr/>
          </p:nvSpPr>
          <p:spPr bwMode="auto">
            <a:xfrm>
              <a:off x="4302125" y="3366294"/>
              <a:ext cx="539750" cy="239712"/>
            </a:xfrm>
            <a:custGeom>
              <a:avLst/>
              <a:gdLst>
                <a:gd name="T0" fmla="*/ 112 w 340"/>
                <a:gd name="T1" fmla="*/ 127 h 151"/>
                <a:gd name="T2" fmla="*/ 122 w 340"/>
                <a:gd name="T3" fmla="*/ 123 h 151"/>
                <a:gd name="T4" fmla="*/ 126 w 340"/>
                <a:gd name="T5" fmla="*/ 113 h 151"/>
                <a:gd name="T6" fmla="*/ 126 w 340"/>
                <a:gd name="T7" fmla="*/ 37 h 151"/>
                <a:gd name="T8" fmla="*/ 122 w 340"/>
                <a:gd name="T9" fmla="*/ 28 h 151"/>
                <a:gd name="T10" fmla="*/ 112 w 340"/>
                <a:gd name="T11" fmla="*/ 24 h 151"/>
                <a:gd name="T12" fmla="*/ 36 w 340"/>
                <a:gd name="T13" fmla="*/ 24 h 151"/>
                <a:gd name="T14" fmla="*/ 27 w 340"/>
                <a:gd name="T15" fmla="*/ 28 h 151"/>
                <a:gd name="T16" fmla="*/ 23 w 340"/>
                <a:gd name="T17" fmla="*/ 37 h 151"/>
                <a:gd name="T18" fmla="*/ 23 w 340"/>
                <a:gd name="T19" fmla="*/ 113 h 151"/>
                <a:gd name="T20" fmla="*/ 27 w 340"/>
                <a:gd name="T21" fmla="*/ 123 h 151"/>
                <a:gd name="T22" fmla="*/ 36 w 340"/>
                <a:gd name="T23" fmla="*/ 127 h 151"/>
                <a:gd name="T24" fmla="*/ 302 w 340"/>
                <a:gd name="T25" fmla="*/ 127 h 151"/>
                <a:gd name="T26" fmla="*/ 307 w 340"/>
                <a:gd name="T27" fmla="*/ 126 h 151"/>
                <a:gd name="T28" fmla="*/ 314 w 340"/>
                <a:gd name="T29" fmla="*/ 118 h 151"/>
                <a:gd name="T30" fmla="*/ 315 w 340"/>
                <a:gd name="T31" fmla="*/ 37 h 151"/>
                <a:gd name="T32" fmla="*/ 314 w 340"/>
                <a:gd name="T33" fmla="*/ 32 h 151"/>
                <a:gd name="T34" fmla="*/ 307 w 340"/>
                <a:gd name="T35" fmla="*/ 26 h 151"/>
                <a:gd name="T36" fmla="*/ 226 w 340"/>
                <a:gd name="T37" fmla="*/ 24 h 151"/>
                <a:gd name="T38" fmla="*/ 221 w 340"/>
                <a:gd name="T39" fmla="*/ 26 h 151"/>
                <a:gd name="T40" fmla="*/ 214 w 340"/>
                <a:gd name="T41" fmla="*/ 32 h 151"/>
                <a:gd name="T42" fmla="*/ 212 w 340"/>
                <a:gd name="T43" fmla="*/ 113 h 151"/>
                <a:gd name="T44" fmla="*/ 214 w 340"/>
                <a:gd name="T45" fmla="*/ 118 h 151"/>
                <a:gd name="T46" fmla="*/ 221 w 340"/>
                <a:gd name="T47" fmla="*/ 126 h 151"/>
                <a:gd name="T48" fmla="*/ 302 w 340"/>
                <a:gd name="T49" fmla="*/ 127 h 151"/>
                <a:gd name="T50" fmla="*/ 340 w 340"/>
                <a:gd name="T51" fmla="*/ 131 h 151"/>
                <a:gd name="T52" fmla="*/ 339 w 340"/>
                <a:gd name="T53" fmla="*/ 136 h 151"/>
                <a:gd name="T54" fmla="*/ 334 w 340"/>
                <a:gd name="T55" fmla="*/ 144 h 151"/>
                <a:gd name="T56" fmla="*/ 324 w 340"/>
                <a:gd name="T57" fmla="*/ 151 h 151"/>
                <a:gd name="T58" fmla="*/ 209 w 340"/>
                <a:gd name="T59" fmla="*/ 151 h 151"/>
                <a:gd name="T60" fmla="*/ 204 w 340"/>
                <a:gd name="T61" fmla="*/ 151 h 151"/>
                <a:gd name="T62" fmla="*/ 195 w 340"/>
                <a:gd name="T63" fmla="*/ 144 h 151"/>
                <a:gd name="T64" fmla="*/ 189 w 340"/>
                <a:gd name="T65" fmla="*/ 136 h 151"/>
                <a:gd name="T66" fmla="*/ 189 w 340"/>
                <a:gd name="T67" fmla="*/ 76 h 151"/>
                <a:gd name="T68" fmla="*/ 150 w 340"/>
                <a:gd name="T69" fmla="*/ 131 h 151"/>
                <a:gd name="T70" fmla="*/ 150 w 340"/>
                <a:gd name="T71" fmla="*/ 136 h 151"/>
                <a:gd name="T72" fmla="*/ 145 w 340"/>
                <a:gd name="T73" fmla="*/ 144 h 151"/>
                <a:gd name="T74" fmla="*/ 135 w 340"/>
                <a:gd name="T75" fmla="*/ 151 h 151"/>
                <a:gd name="T76" fmla="*/ 18 w 340"/>
                <a:gd name="T77" fmla="*/ 151 h 151"/>
                <a:gd name="T78" fmla="*/ 15 w 340"/>
                <a:gd name="T79" fmla="*/ 151 h 151"/>
                <a:gd name="T80" fmla="*/ 5 w 340"/>
                <a:gd name="T81" fmla="*/ 144 h 151"/>
                <a:gd name="T82" fmla="*/ 0 w 340"/>
                <a:gd name="T83" fmla="*/ 136 h 151"/>
                <a:gd name="T84" fmla="*/ 0 w 340"/>
                <a:gd name="T85" fmla="*/ 19 h 151"/>
                <a:gd name="T86" fmla="*/ 0 w 340"/>
                <a:gd name="T87" fmla="*/ 15 h 151"/>
                <a:gd name="T88" fmla="*/ 5 w 340"/>
                <a:gd name="T89" fmla="*/ 5 h 151"/>
                <a:gd name="T90" fmla="*/ 15 w 340"/>
                <a:gd name="T91" fmla="*/ 0 h 151"/>
                <a:gd name="T92" fmla="*/ 131 w 340"/>
                <a:gd name="T93" fmla="*/ 0 h 151"/>
                <a:gd name="T94" fmla="*/ 135 w 340"/>
                <a:gd name="T95" fmla="*/ 0 h 151"/>
                <a:gd name="T96" fmla="*/ 145 w 340"/>
                <a:gd name="T97" fmla="*/ 5 h 151"/>
                <a:gd name="T98" fmla="*/ 150 w 340"/>
                <a:gd name="T99" fmla="*/ 15 h 151"/>
                <a:gd name="T100" fmla="*/ 150 w 340"/>
                <a:gd name="T101" fmla="*/ 51 h 151"/>
                <a:gd name="T102" fmla="*/ 189 w 340"/>
                <a:gd name="T103" fmla="*/ 19 h 151"/>
                <a:gd name="T104" fmla="*/ 189 w 340"/>
                <a:gd name="T105" fmla="*/ 15 h 151"/>
                <a:gd name="T106" fmla="*/ 195 w 340"/>
                <a:gd name="T107" fmla="*/ 5 h 151"/>
                <a:gd name="T108" fmla="*/ 204 w 340"/>
                <a:gd name="T109" fmla="*/ 0 h 151"/>
                <a:gd name="T110" fmla="*/ 320 w 340"/>
                <a:gd name="T111" fmla="*/ 0 h 151"/>
                <a:gd name="T112" fmla="*/ 324 w 340"/>
                <a:gd name="T113" fmla="*/ 0 h 151"/>
                <a:gd name="T114" fmla="*/ 334 w 340"/>
                <a:gd name="T115" fmla="*/ 5 h 151"/>
                <a:gd name="T116" fmla="*/ 339 w 340"/>
                <a:gd name="T117" fmla="*/ 15 h 151"/>
                <a:gd name="T118" fmla="*/ 340 w 340"/>
                <a:gd name="T1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" h="151">
                  <a:moveTo>
                    <a:pt x="112" y="127"/>
                  </a:moveTo>
                  <a:lnTo>
                    <a:pt x="112" y="127"/>
                  </a:lnTo>
                  <a:lnTo>
                    <a:pt x="117" y="126"/>
                  </a:lnTo>
                  <a:lnTo>
                    <a:pt x="122" y="123"/>
                  </a:lnTo>
                  <a:lnTo>
                    <a:pt x="125" y="118"/>
                  </a:lnTo>
                  <a:lnTo>
                    <a:pt x="126" y="11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5" y="32"/>
                  </a:lnTo>
                  <a:lnTo>
                    <a:pt x="122" y="28"/>
                  </a:lnTo>
                  <a:lnTo>
                    <a:pt x="117" y="26"/>
                  </a:lnTo>
                  <a:lnTo>
                    <a:pt x="11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5" y="32"/>
                  </a:lnTo>
                  <a:lnTo>
                    <a:pt x="23" y="37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5" y="118"/>
                  </a:lnTo>
                  <a:lnTo>
                    <a:pt x="27" y="123"/>
                  </a:lnTo>
                  <a:lnTo>
                    <a:pt x="31" y="126"/>
                  </a:lnTo>
                  <a:lnTo>
                    <a:pt x="36" y="127"/>
                  </a:lnTo>
                  <a:lnTo>
                    <a:pt x="112" y="127"/>
                  </a:lnTo>
                  <a:close/>
                  <a:moveTo>
                    <a:pt x="302" y="127"/>
                  </a:moveTo>
                  <a:lnTo>
                    <a:pt x="302" y="127"/>
                  </a:lnTo>
                  <a:lnTo>
                    <a:pt x="307" y="126"/>
                  </a:lnTo>
                  <a:lnTo>
                    <a:pt x="311" y="123"/>
                  </a:lnTo>
                  <a:lnTo>
                    <a:pt x="314" y="118"/>
                  </a:lnTo>
                  <a:lnTo>
                    <a:pt x="315" y="113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4" y="32"/>
                  </a:lnTo>
                  <a:lnTo>
                    <a:pt x="311" y="28"/>
                  </a:lnTo>
                  <a:lnTo>
                    <a:pt x="307" y="26"/>
                  </a:lnTo>
                  <a:lnTo>
                    <a:pt x="302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1" y="26"/>
                  </a:lnTo>
                  <a:lnTo>
                    <a:pt x="217" y="28"/>
                  </a:lnTo>
                  <a:lnTo>
                    <a:pt x="214" y="32"/>
                  </a:lnTo>
                  <a:lnTo>
                    <a:pt x="212" y="37"/>
                  </a:lnTo>
                  <a:lnTo>
                    <a:pt x="212" y="113"/>
                  </a:lnTo>
                  <a:lnTo>
                    <a:pt x="212" y="113"/>
                  </a:lnTo>
                  <a:lnTo>
                    <a:pt x="214" y="118"/>
                  </a:lnTo>
                  <a:lnTo>
                    <a:pt x="217" y="123"/>
                  </a:lnTo>
                  <a:lnTo>
                    <a:pt x="221" y="126"/>
                  </a:lnTo>
                  <a:lnTo>
                    <a:pt x="226" y="127"/>
                  </a:lnTo>
                  <a:lnTo>
                    <a:pt x="302" y="127"/>
                  </a:lnTo>
                  <a:close/>
                  <a:moveTo>
                    <a:pt x="340" y="19"/>
                  </a:moveTo>
                  <a:lnTo>
                    <a:pt x="340" y="131"/>
                  </a:lnTo>
                  <a:lnTo>
                    <a:pt x="340" y="131"/>
                  </a:lnTo>
                  <a:lnTo>
                    <a:pt x="339" y="136"/>
                  </a:lnTo>
                  <a:lnTo>
                    <a:pt x="337" y="139"/>
                  </a:lnTo>
                  <a:lnTo>
                    <a:pt x="334" y="144"/>
                  </a:lnTo>
                  <a:lnTo>
                    <a:pt x="327" y="149"/>
                  </a:lnTo>
                  <a:lnTo>
                    <a:pt x="324" y="151"/>
                  </a:lnTo>
                  <a:lnTo>
                    <a:pt x="320" y="151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4" y="151"/>
                  </a:lnTo>
                  <a:lnTo>
                    <a:pt x="200" y="149"/>
                  </a:lnTo>
                  <a:lnTo>
                    <a:pt x="195" y="144"/>
                  </a:lnTo>
                  <a:lnTo>
                    <a:pt x="190" y="139"/>
                  </a:lnTo>
                  <a:lnTo>
                    <a:pt x="189" y="136"/>
                  </a:lnTo>
                  <a:lnTo>
                    <a:pt x="189" y="131"/>
                  </a:lnTo>
                  <a:lnTo>
                    <a:pt x="189" y="76"/>
                  </a:lnTo>
                  <a:lnTo>
                    <a:pt x="150" y="76"/>
                  </a:lnTo>
                  <a:lnTo>
                    <a:pt x="150" y="131"/>
                  </a:lnTo>
                  <a:lnTo>
                    <a:pt x="150" y="131"/>
                  </a:lnTo>
                  <a:lnTo>
                    <a:pt x="150" y="136"/>
                  </a:lnTo>
                  <a:lnTo>
                    <a:pt x="148" y="139"/>
                  </a:lnTo>
                  <a:lnTo>
                    <a:pt x="145" y="144"/>
                  </a:lnTo>
                  <a:lnTo>
                    <a:pt x="138" y="149"/>
                  </a:lnTo>
                  <a:lnTo>
                    <a:pt x="135" y="151"/>
                  </a:lnTo>
                  <a:lnTo>
                    <a:pt x="131" y="151"/>
                  </a:lnTo>
                  <a:lnTo>
                    <a:pt x="18" y="151"/>
                  </a:lnTo>
                  <a:lnTo>
                    <a:pt x="18" y="151"/>
                  </a:lnTo>
                  <a:lnTo>
                    <a:pt x="15" y="151"/>
                  </a:lnTo>
                  <a:lnTo>
                    <a:pt x="11" y="149"/>
                  </a:lnTo>
                  <a:lnTo>
                    <a:pt x="5" y="144"/>
                  </a:lnTo>
                  <a:lnTo>
                    <a:pt x="1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5" y="5"/>
                  </a:lnTo>
                  <a:lnTo>
                    <a:pt x="148" y="12"/>
                  </a:lnTo>
                  <a:lnTo>
                    <a:pt x="150" y="15"/>
                  </a:lnTo>
                  <a:lnTo>
                    <a:pt x="150" y="19"/>
                  </a:lnTo>
                  <a:lnTo>
                    <a:pt x="150" y="51"/>
                  </a:lnTo>
                  <a:lnTo>
                    <a:pt x="189" y="51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95" y="5"/>
                  </a:lnTo>
                  <a:lnTo>
                    <a:pt x="200" y="2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4" y="0"/>
                  </a:lnTo>
                  <a:lnTo>
                    <a:pt x="327" y="2"/>
                  </a:lnTo>
                  <a:lnTo>
                    <a:pt x="334" y="5"/>
                  </a:lnTo>
                  <a:lnTo>
                    <a:pt x="337" y="12"/>
                  </a:lnTo>
                  <a:lnTo>
                    <a:pt x="339" y="15"/>
                  </a:lnTo>
                  <a:lnTo>
                    <a:pt x="340" y="19"/>
                  </a:lnTo>
                  <a:lnTo>
                    <a:pt x="34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445"/>
            <p:cNvSpPr>
              <a:spLocks/>
            </p:cNvSpPr>
            <p:nvPr/>
          </p:nvSpPr>
          <p:spPr bwMode="auto">
            <a:xfrm>
              <a:off x="4594225" y="3251994"/>
              <a:ext cx="195263" cy="104775"/>
            </a:xfrm>
            <a:custGeom>
              <a:avLst/>
              <a:gdLst>
                <a:gd name="T0" fmla="*/ 123 w 123"/>
                <a:gd name="T1" fmla="*/ 66 h 66"/>
                <a:gd name="T2" fmla="*/ 91 w 123"/>
                <a:gd name="T3" fmla="*/ 66 h 66"/>
                <a:gd name="T4" fmla="*/ 33 w 123"/>
                <a:gd name="T5" fmla="*/ 17 h 66"/>
                <a:gd name="T6" fmla="*/ 18 w 123"/>
                <a:gd name="T7" fmla="*/ 17 h 66"/>
                <a:gd name="T8" fmla="*/ 18 w 123"/>
                <a:gd name="T9" fmla="*/ 32 h 66"/>
                <a:gd name="T10" fmla="*/ 0 w 123"/>
                <a:gd name="T11" fmla="*/ 32 h 66"/>
                <a:gd name="T12" fmla="*/ 0 w 123"/>
                <a:gd name="T13" fmla="*/ 32 h 66"/>
                <a:gd name="T14" fmla="*/ 0 w 123"/>
                <a:gd name="T15" fmla="*/ 19 h 66"/>
                <a:gd name="T16" fmla="*/ 0 w 123"/>
                <a:gd name="T17" fmla="*/ 19 h 66"/>
                <a:gd name="T18" fmla="*/ 1 w 123"/>
                <a:gd name="T19" fmla="*/ 12 h 66"/>
                <a:gd name="T20" fmla="*/ 3 w 123"/>
                <a:gd name="T21" fmla="*/ 9 h 66"/>
                <a:gd name="T22" fmla="*/ 6 w 123"/>
                <a:gd name="T23" fmla="*/ 5 h 66"/>
                <a:gd name="T24" fmla="*/ 8 w 123"/>
                <a:gd name="T25" fmla="*/ 2 h 66"/>
                <a:gd name="T26" fmla="*/ 15 w 123"/>
                <a:gd name="T27" fmla="*/ 1 h 66"/>
                <a:gd name="T28" fmla="*/ 18 w 123"/>
                <a:gd name="T29" fmla="*/ 0 h 66"/>
                <a:gd name="T30" fmla="*/ 41 w 123"/>
                <a:gd name="T31" fmla="*/ 0 h 66"/>
                <a:gd name="T32" fmla="*/ 123 w 123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6">
                  <a:moveTo>
                    <a:pt x="123" y="66"/>
                  </a:moveTo>
                  <a:lnTo>
                    <a:pt x="91" y="66"/>
                  </a:lnTo>
                  <a:lnTo>
                    <a:pt x="33" y="17"/>
                  </a:lnTo>
                  <a:lnTo>
                    <a:pt x="18" y="17"/>
                  </a:lnTo>
                  <a:lnTo>
                    <a:pt x="18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12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446"/>
            <p:cNvSpPr>
              <a:spLocks/>
            </p:cNvSpPr>
            <p:nvPr/>
          </p:nvSpPr>
          <p:spPr bwMode="auto">
            <a:xfrm>
              <a:off x="4352925" y="3251994"/>
              <a:ext cx="196850" cy="103187"/>
            </a:xfrm>
            <a:custGeom>
              <a:avLst/>
              <a:gdLst>
                <a:gd name="T0" fmla="*/ 106 w 124"/>
                <a:gd name="T1" fmla="*/ 17 h 65"/>
                <a:gd name="T2" fmla="*/ 90 w 124"/>
                <a:gd name="T3" fmla="*/ 17 h 65"/>
                <a:gd name="T4" fmla="*/ 34 w 124"/>
                <a:gd name="T5" fmla="*/ 65 h 65"/>
                <a:gd name="T6" fmla="*/ 0 w 124"/>
                <a:gd name="T7" fmla="*/ 65 h 65"/>
                <a:gd name="T8" fmla="*/ 84 w 124"/>
                <a:gd name="T9" fmla="*/ 0 h 65"/>
                <a:gd name="T10" fmla="*/ 106 w 124"/>
                <a:gd name="T11" fmla="*/ 0 h 65"/>
                <a:gd name="T12" fmla="*/ 106 w 124"/>
                <a:gd name="T13" fmla="*/ 0 h 65"/>
                <a:gd name="T14" fmla="*/ 109 w 124"/>
                <a:gd name="T15" fmla="*/ 0 h 65"/>
                <a:gd name="T16" fmla="*/ 115 w 124"/>
                <a:gd name="T17" fmla="*/ 2 h 65"/>
                <a:gd name="T18" fmla="*/ 119 w 124"/>
                <a:gd name="T19" fmla="*/ 4 h 65"/>
                <a:gd name="T20" fmla="*/ 121 w 124"/>
                <a:gd name="T21" fmla="*/ 7 h 65"/>
                <a:gd name="T22" fmla="*/ 124 w 124"/>
                <a:gd name="T23" fmla="*/ 12 h 65"/>
                <a:gd name="T24" fmla="*/ 124 w 124"/>
                <a:gd name="T25" fmla="*/ 19 h 65"/>
                <a:gd name="T26" fmla="*/ 124 w 124"/>
                <a:gd name="T27" fmla="*/ 19 h 65"/>
                <a:gd name="T28" fmla="*/ 124 w 124"/>
                <a:gd name="T29" fmla="*/ 32 h 65"/>
                <a:gd name="T30" fmla="*/ 106 w 124"/>
                <a:gd name="T31" fmla="*/ 32 h 65"/>
                <a:gd name="T32" fmla="*/ 106 w 124"/>
                <a:gd name="T33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65">
                  <a:moveTo>
                    <a:pt x="106" y="17"/>
                  </a:moveTo>
                  <a:lnTo>
                    <a:pt x="90" y="17"/>
                  </a:lnTo>
                  <a:lnTo>
                    <a:pt x="34" y="65"/>
                  </a:lnTo>
                  <a:lnTo>
                    <a:pt x="0" y="65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9" y="0"/>
                  </a:lnTo>
                  <a:lnTo>
                    <a:pt x="115" y="2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4" y="12"/>
                  </a:lnTo>
                  <a:lnTo>
                    <a:pt x="124" y="19"/>
                  </a:lnTo>
                  <a:lnTo>
                    <a:pt x="124" y="19"/>
                  </a:lnTo>
                  <a:lnTo>
                    <a:pt x="124" y="32"/>
                  </a:lnTo>
                  <a:lnTo>
                    <a:pt x="106" y="32"/>
                  </a:lnTo>
                  <a:lnTo>
                    <a:pt x="10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" name="组合 13"/>
          <p:cNvGrpSpPr/>
          <p:nvPr/>
        </p:nvGrpSpPr>
        <p:grpSpPr>
          <a:xfrm>
            <a:off x="6548939" y="3373439"/>
            <a:ext cx="576754" cy="596044"/>
            <a:chOff x="4334668" y="3183731"/>
            <a:chExt cx="474663" cy="490538"/>
          </a:xfrm>
          <a:solidFill>
            <a:schemeClr val="bg1"/>
          </a:solidFill>
        </p:grpSpPr>
        <p:sp>
          <p:nvSpPr>
            <p:cNvPr id="16" name="Freeform 395"/>
            <p:cNvSpPr>
              <a:spLocks/>
            </p:cNvSpPr>
            <p:nvPr/>
          </p:nvSpPr>
          <p:spPr bwMode="auto">
            <a:xfrm>
              <a:off x="4445793" y="3244056"/>
              <a:ext cx="363538" cy="430213"/>
            </a:xfrm>
            <a:custGeom>
              <a:avLst/>
              <a:gdLst>
                <a:gd name="T0" fmla="*/ 223 w 229"/>
                <a:gd name="T1" fmla="*/ 146 h 271"/>
                <a:gd name="T2" fmla="*/ 229 w 229"/>
                <a:gd name="T3" fmla="*/ 157 h 271"/>
                <a:gd name="T4" fmla="*/ 225 w 229"/>
                <a:gd name="T5" fmla="*/ 169 h 271"/>
                <a:gd name="T6" fmla="*/ 220 w 229"/>
                <a:gd name="T7" fmla="*/ 173 h 271"/>
                <a:gd name="T8" fmla="*/ 207 w 229"/>
                <a:gd name="T9" fmla="*/ 174 h 271"/>
                <a:gd name="T10" fmla="*/ 174 w 229"/>
                <a:gd name="T11" fmla="*/ 151 h 271"/>
                <a:gd name="T12" fmla="*/ 197 w 229"/>
                <a:gd name="T13" fmla="*/ 177 h 271"/>
                <a:gd name="T14" fmla="*/ 202 w 229"/>
                <a:gd name="T15" fmla="*/ 182 h 271"/>
                <a:gd name="T16" fmla="*/ 203 w 229"/>
                <a:gd name="T17" fmla="*/ 195 h 271"/>
                <a:gd name="T18" fmla="*/ 200 w 229"/>
                <a:gd name="T19" fmla="*/ 201 h 271"/>
                <a:gd name="T20" fmla="*/ 188 w 229"/>
                <a:gd name="T21" fmla="*/ 207 h 271"/>
                <a:gd name="T22" fmla="*/ 177 w 229"/>
                <a:gd name="T23" fmla="*/ 203 h 271"/>
                <a:gd name="T24" fmla="*/ 144 w 229"/>
                <a:gd name="T25" fmla="*/ 187 h 271"/>
                <a:gd name="T26" fmla="*/ 172 w 229"/>
                <a:gd name="T27" fmla="*/ 210 h 271"/>
                <a:gd name="T28" fmla="*/ 178 w 229"/>
                <a:gd name="T29" fmla="*/ 221 h 271"/>
                <a:gd name="T30" fmla="*/ 174 w 229"/>
                <a:gd name="T31" fmla="*/ 233 h 271"/>
                <a:gd name="T32" fmla="*/ 168 w 229"/>
                <a:gd name="T33" fmla="*/ 237 h 271"/>
                <a:gd name="T34" fmla="*/ 155 w 229"/>
                <a:gd name="T35" fmla="*/ 238 h 271"/>
                <a:gd name="T36" fmla="*/ 123 w 229"/>
                <a:gd name="T37" fmla="*/ 213 h 271"/>
                <a:gd name="T38" fmla="*/ 145 w 229"/>
                <a:gd name="T39" fmla="*/ 241 h 271"/>
                <a:gd name="T40" fmla="*/ 150 w 229"/>
                <a:gd name="T41" fmla="*/ 246 h 271"/>
                <a:gd name="T42" fmla="*/ 152 w 229"/>
                <a:gd name="T43" fmla="*/ 258 h 271"/>
                <a:gd name="T44" fmla="*/ 148 w 229"/>
                <a:gd name="T45" fmla="*/ 265 h 271"/>
                <a:gd name="T46" fmla="*/ 136 w 229"/>
                <a:gd name="T47" fmla="*/ 271 h 271"/>
                <a:gd name="T48" fmla="*/ 124 w 229"/>
                <a:gd name="T49" fmla="*/ 267 h 271"/>
                <a:gd name="T50" fmla="*/ 96 w 229"/>
                <a:gd name="T51" fmla="*/ 243 h 271"/>
                <a:gd name="T52" fmla="*/ 106 w 229"/>
                <a:gd name="T53" fmla="*/ 223 h 271"/>
                <a:gd name="T54" fmla="*/ 108 w 229"/>
                <a:gd name="T55" fmla="*/ 221 h 271"/>
                <a:gd name="T56" fmla="*/ 110 w 229"/>
                <a:gd name="T57" fmla="*/ 212 h 271"/>
                <a:gd name="T58" fmla="*/ 109 w 229"/>
                <a:gd name="T59" fmla="*/ 205 h 271"/>
                <a:gd name="T60" fmla="*/ 104 w 229"/>
                <a:gd name="T61" fmla="*/ 196 h 271"/>
                <a:gd name="T62" fmla="*/ 100 w 229"/>
                <a:gd name="T63" fmla="*/ 193 h 271"/>
                <a:gd name="T64" fmla="*/ 91 w 229"/>
                <a:gd name="T65" fmla="*/ 188 h 271"/>
                <a:gd name="T66" fmla="*/ 83 w 229"/>
                <a:gd name="T67" fmla="*/ 187 h 271"/>
                <a:gd name="T68" fmla="*/ 75 w 229"/>
                <a:gd name="T69" fmla="*/ 188 h 271"/>
                <a:gd name="T70" fmla="*/ 69 w 229"/>
                <a:gd name="T71" fmla="*/ 193 h 271"/>
                <a:gd name="T72" fmla="*/ 50 w 229"/>
                <a:gd name="T73" fmla="*/ 207 h 271"/>
                <a:gd name="T74" fmla="*/ 64 w 229"/>
                <a:gd name="T75" fmla="*/ 189 h 271"/>
                <a:gd name="T76" fmla="*/ 68 w 229"/>
                <a:gd name="T77" fmla="*/ 182 h 271"/>
                <a:gd name="T78" fmla="*/ 68 w 229"/>
                <a:gd name="T79" fmla="*/ 174 h 271"/>
                <a:gd name="T80" fmla="*/ 64 w 229"/>
                <a:gd name="T81" fmla="*/ 166 h 271"/>
                <a:gd name="T82" fmla="*/ 58 w 229"/>
                <a:gd name="T83" fmla="*/ 158 h 271"/>
                <a:gd name="T84" fmla="*/ 54 w 229"/>
                <a:gd name="T85" fmla="*/ 156 h 271"/>
                <a:gd name="T86" fmla="*/ 45 w 229"/>
                <a:gd name="T87" fmla="*/ 153 h 271"/>
                <a:gd name="T88" fmla="*/ 36 w 229"/>
                <a:gd name="T89" fmla="*/ 153 h 271"/>
                <a:gd name="T90" fmla="*/ 29 w 229"/>
                <a:gd name="T91" fmla="*/ 157 h 271"/>
                <a:gd name="T92" fmla="*/ 13 w 229"/>
                <a:gd name="T93" fmla="*/ 176 h 271"/>
                <a:gd name="T94" fmla="*/ 21 w 229"/>
                <a:gd name="T95" fmla="*/ 156 h 271"/>
                <a:gd name="T96" fmla="*/ 24 w 229"/>
                <a:gd name="T97" fmla="*/ 152 h 271"/>
                <a:gd name="T98" fmla="*/ 25 w 229"/>
                <a:gd name="T99" fmla="*/ 144 h 271"/>
                <a:gd name="T100" fmla="*/ 24 w 229"/>
                <a:gd name="T101" fmla="*/ 136 h 271"/>
                <a:gd name="T102" fmla="*/ 19 w 229"/>
                <a:gd name="T103" fmla="*/ 128 h 271"/>
                <a:gd name="T104" fmla="*/ 15 w 229"/>
                <a:gd name="T105" fmla="*/ 124 h 271"/>
                <a:gd name="T106" fmla="*/ 0 w 229"/>
                <a:gd name="T107" fmla="*/ 118 h 271"/>
                <a:gd name="T108" fmla="*/ 194 w 229"/>
                <a:gd name="T109" fmla="*/ 123 h 271"/>
                <a:gd name="T110" fmla="*/ 223 w 229"/>
                <a:gd name="T111" fmla="*/ 14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271">
                  <a:moveTo>
                    <a:pt x="223" y="146"/>
                  </a:moveTo>
                  <a:lnTo>
                    <a:pt x="223" y="146"/>
                  </a:lnTo>
                  <a:lnTo>
                    <a:pt x="227" y="151"/>
                  </a:lnTo>
                  <a:lnTo>
                    <a:pt x="229" y="157"/>
                  </a:lnTo>
                  <a:lnTo>
                    <a:pt x="228" y="163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0" y="173"/>
                  </a:lnTo>
                  <a:lnTo>
                    <a:pt x="214" y="176"/>
                  </a:lnTo>
                  <a:lnTo>
                    <a:pt x="207" y="174"/>
                  </a:lnTo>
                  <a:lnTo>
                    <a:pt x="202" y="172"/>
                  </a:lnTo>
                  <a:lnTo>
                    <a:pt x="174" y="151"/>
                  </a:lnTo>
                  <a:lnTo>
                    <a:pt x="170" y="156"/>
                  </a:lnTo>
                  <a:lnTo>
                    <a:pt x="197" y="177"/>
                  </a:lnTo>
                  <a:lnTo>
                    <a:pt x="197" y="177"/>
                  </a:lnTo>
                  <a:lnTo>
                    <a:pt x="202" y="182"/>
                  </a:lnTo>
                  <a:lnTo>
                    <a:pt x="203" y="188"/>
                  </a:lnTo>
                  <a:lnTo>
                    <a:pt x="203" y="195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94" y="205"/>
                  </a:lnTo>
                  <a:lnTo>
                    <a:pt x="188" y="207"/>
                  </a:lnTo>
                  <a:lnTo>
                    <a:pt x="182" y="206"/>
                  </a:lnTo>
                  <a:lnTo>
                    <a:pt x="177" y="203"/>
                  </a:lnTo>
                  <a:lnTo>
                    <a:pt x="149" y="182"/>
                  </a:lnTo>
                  <a:lnTo>
                    <a:pt x="144" y="187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75" y="215"/>
                  </a:lnTo>
                  <a:lnTo>
                    <a:pt x="178" y="221"/>
                  </a:lnTo>
                  <a:lnTo>
                    <a:pt x="177" y="227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68" y="237"/>
                  </a:lnTo>
                  <a:lnTo>
                    <a:pt x="163" y="240"/>
                  </a:lnTo>
                  <a:lnTo>
                    <a:pt x="155" y="238"/>
                  </a:lnTo>
                  <a:lnTo>
                    <a:pt x="150" y="236"/>
                  </a:lnTo>
                  <a:lnTo>
                    <a:pt x="123" y="213"/>
                  </a:lnTo>
                  <a:lnTo>
                    <a:pt x="119" y="218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2" y="252"/>
                  </a:lnTo>
                  <a:lnTo>
                    <a:pt x="152" y="258"/>
                  </a:lnTo>
                  <a:lnTo>
                    <a:pt x="148" y="265"/>
                  </a:lnTo>
                  <a:lnTo>
                    <a:pt x="148" y="265"/>
                  </a:lnTo>
                  <a:lnTo>
                    <a:pt x="143" y="268"/>
                  </a:lnTo>
                  <a:lnTo>
                    <a:pt x="136" y="271"/>
                  </a:lnTo>
                  <a:lnTo>
                    <a:pt x="130" y="270"/>
                  </a:lnTo>
                  <a:lnTo>
                    <a:pt x="124" y="267"/>
                  </a:lnTo>
                  <a:lnTo>
                    <a:pt x="98" y="246"/>
                  </a:lnTo>
                  <a:lnTo>
                    <a:pt x="96" y="243"/>
                  </a:lnTo>
                  <a:lnTo>
                    <a:pt x="93" y="241"/>
                  </a:lnTo>
                  <a:lnTo>
                    <a:pt x="106" y="223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9" y="217"/>
                  </a:lnTo>
                  <a:lnTo>
                    <a:pt x="110" y="212"/>
                  </a:lnTo>
                  <a:lnTo>
                    <a:pt x="109" y="208"/>
                  </a:lnTo>
                  <a:lnTo>
                    <a:pt x="109" y="205"/>
                  </a:lnTo>
                  <a:lnTo>
                    <a:pt x="106" y="200"/>
                  </a:lnTo>
                  <a:lnTo>
                    <a:pt x="104" y="196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96" y="191"/>
                  </a:lnTo>
                  <a:lnTo>
                    <a:pt x="91" y="188"/>
                  </a:lnTo>
                  <a:lnTo>
                    <a:pt x="88" y="187"/>
                  </a:lnTo>
                  <a:lnTo>
                    <a:pt x="83" y="187"/>
                  </a:lnTo>
                  <a:lnTo>
                    <a:pt x="79" y="187"/>
                  </a:lnTo>
                  <a:lnTo>
                    <a:pt x="75" y="188"/>
                  </a:lnTo>
                  <a:lnTo>
                    <a:pt x="71" y="191"/>
                  </a:lnTo>
                  <a:lnTo>
                    <a:pt x="69" y="193"/>
                  </a:lnTo>
                  <a:lnTo>
                    <a:pt x="55" y="211"/>
                  </a:lnTo>
                  <a:lnTo>
                    <a:pt x="50" y="207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5" y="186"/>
                  </a:lnTo>
                  <a:lnTo>
                    <a:pt x="68" y="182"/>
                  </a:lnTo>
                  <a:lnTo>
                    <a:pt x="68" y="178"/>
                  </a:lnTo>
                  <a:lnTo>
                    <a:pt x="68" y="174"/>
                  </a:lnTo>
                  <a:lnTo>
                    <a:pt x="66" y="169"/>
                  </a:lnTo>
                  <a:lnTo>
                    <a:pt x="64" y="166"/>
                  </a:lnTo>
                  <a:lnTo>
                    <a:pt x="61" y="162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49" y="154"/>
                  </a:lnTo>
                  <a:lnTo>
                    <a:pt x="45" y="153"/>
                  </a:lnTo>
                  <a:lnTo>
                    <a:pt x="40" y="153"/>
                  </a:lnTo>
                  <a:lnTo>
                    <a:pt x="36" y="153"/>
                  </a:lnTo>
                  <a:lnTo>
                    <a:pt x="33" y="154"/>
                  </a:lnTo>
                  <a:lnTo>
                    <a:pt x="29" y="157"/>
                  </a:lnTo>
                  <a:lnTo>
                    <a:pt x="26" y="159"/>
                  </a:lnTo>
                  <a:lnTo>
                    <a:pt x="13" y="176"/>
                  </a:lnTo>
                  <a:lnTo>
                    <a:pt x="8" y="172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4" y="152"/>
                  </a:lnTo>
                  <a:lnTo>
                    <a:pt x="25" y="148"/>
                  </a:lnTo>
                  <a:lnTo>
                    <a:pt x="25" y="144"/>
                  </a:lnTo>
                  <a:lnTo>
                    <a:pt x="25" y="139"/>
                  </a:lnTo>
                  <a:lnTo>
                    <a:pt x="24" y="13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15" y="124"/>
                  </a:lnTo>
                  <a:lnTo>
                    <a:pt x="15" y="124"/>
                  </a:lnTo>
                  <a:lnTo>
                    <a:pt x="8" y="121"/>
                  </a:lnTo>
                  <a:lnTo>
                    <a:pt x="0" y="118"/>
                  </a:lnTo>
                  <a:lnTo>
                    <a:pt x="43" y="0"/>
                  </a:lnTo>
                  <a:lnTo>
                    <a:pt x="194" y="123"/>
                  </a:lnTo>
                  <a:lnTo>
                    <a:pt x="195" y="124"/>
                  </a:lnTo>
                  <a:lnTo>
                    <a:pt x="223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96"/>
            <p:cNvSpPr>
              <a:spLocks/>
            </p:cNvSpPr>
            <p:nvPr/>
          </p:nvSpPr>
          <p:spPr bwMode="auto">
            <a:xfrm>
              <a:off x="4610893" y="3183731"/>
              <a:ext cx="188913" cy="161925"/>
            </a:xfrm>
            <a:custGeom>
              <a:avLst/>
              <a:gdLst>
                <a:gd name="T0" fmla="*/ 113 w 119"/>
                <a:gd name="T1" fmla="*/ 75 h 102"/>
                <a:gd name="T2" fmla="*/ 113 w 119"/>
                <a:gd name="T3" fmla="*/ 75 h 102"/>
                <a:gd name="T4" fmla="*/ 116 w 119"/>
                <a:gd name="T5" fmla="*/ 80 h 102"/>
                <a:gd name="T6" fmla="*/ 119 w 119"/>
                <a:gd name="T7" fmla="*/ 85 h 102"/>
                <a:gd name="T8" fmla="*/ 118 w 119"/>
                <a:gd name="T9" fmla="*/ 91 h 102"/>
                <a:gd name="T10" fmla="*/ 115 w 119"/>
                <a:gd name="T11" fmla="*/ 97 h 102"/>
                <a:gd name="T12" fmla="*/ 115 w 119"/>
                <a:gd name="T13" fmla="*/ 97 h 102"/>
                <a:gd name="T14" fmla="*/ 110 w 119"/>
                <a:gd name="T15" fmla="*/ 101 h 102"/>
                <a:gd name="T16" fmla="*/ 104 w 119"/>
                <a:gd name="T17" fmla="*/ 102 h 102"/>
                <a:gd name="T18" fmla="*/ 99 w 119"/>
                <a:gd name="T19" fmla="*/ 102 h 102"/>
                <a:gd name="T20" fmla="*/ 93 w 119"/>
                <a:gd name="T21" fmla="*/ 99 h 102"/>
                <a:gd name="T22" fmla="*/ 6 w 119"/>
                <a:gd name="T23" fmla="*/ 27 h 102"/>
                <a:gd name="T24" fmla="*/ 6 w 119"/>
                <a:gd name="T25" fmla="*/ 27 h 102"/>
                <a:gd name="T26" fmla="*/ 1 w 119"/>
                <a:gd name="T27" fmla="*/ 22 h 102"/>
                <a:gd name="T28" fmla="*/ 0 w 119"/>
                <a:gd name="T29" fmla="*/ 16 h 102"/>
                <a:gd name="T30" fmla="*/ 1 w 119"/>
                <a:gd name="T31" fmla="*/ 11 h 102"/>
                <a:gd name="T32" fmla="*/ 4 w 119"/>
                <a:gd name="T33" fmla="*/ 5 h 102"/>
                <a:gd name="T34" fmla="*/ 4 w 119"/>
                <a:gd name="T35" fmla="*/ 5 h 102"/>
                <a:gd name="T36" fmla="*/ 6 w 119"/>
                <a:gd name="T37" fmla="*/ 2 h 102"/>
                <a:gd name="T38" fmla="*/ 9 w 119"/>
                <a:gd name="T39" fmla="*/ 1 h 102"/>
                <a:gd name="T40" fmla="*/ 15 w 119"/>
                <a:gd name="T41" fmla="*/ 0 h 102"/>
                <a:gd name="T42" fmla="*/ 15 w 119"/>
                <a:gd name="T43" fmla="*/ 0 h 102"/>
                <a:gd name="T44" fmla="*/ 21 w 119"/>
                <a:gd name="T45" fmla="*/ 0 h 102"/>
                <a:gd name="T46" fmla="*/ 25 w 119"/>
                <a:gd name="T47" fmla="*/ 3 h 102"/>
                <a:gd name="T48" fmla="*/ 113 w 119"/>
                <a:gd name="T49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02">
                  <a:moveTo>
                    <a:pt x="113" y="75"/>
                  </a:moveTo>
                  <a:lnTo>
                    <a:pt x="113" y="75"/>
                  </a:lnTo>
                  <a:lnTo>
                    <a:pt x="116" y="80"/>
                  </a:lnTo>
                  <a:lnTo>
                    <a:pt x="119" y="85"/>
                  </a:lnTo>
                  <a:lnTo>
                    <a:pt x="118" y="91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3" y="9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11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7"/>
            <p:cNvSpPr>
              <a:spLocks/>
            </p:cNvSpPr>
            <p:nvPr/>
          </p:nvSpPr>
          <p:spPr bwMode="auto">
            <a:xfrm>
              <a:off x="4550568" y="3228181"/>
              <a:ext cx="212725" cy="177800"/>
            </a:xfrm>
            <a:custGeom>
              <a:avLst/>
              <a:gdLst>
                <a:gd name="T0" fmla="*/ 134 w 134"/>
                <a:gd name="T1" fmla="*/ 83 h 112"/>
                <a:gd name="T2" fmla="*/ 117 w 134"/>
                <a:gd name="T3" fmla="*/ 112 h 112"/>
                <a:gd name="T4" fmla="*/ 0 w 134"/>
                <a:gd name="T5" fmla="*/ 17 h 112"/>
                <a:gd name="T6" fmla="*/ 35 w 134"/>
                <a:gd name="T7" fmla="*/ 0 h 112"/>
                <a:gd name="T8" fmla="*/ 134 w 134"/>
                <a:gd name="T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2">
                  <a:moveTo>
                    <a:pt x="134" y="83"/>
                  </a:moveTo>
                  <a:lnTo>
                    <a:pt x="117" y="112"/>
                  </a:lnTo>
                  <a:lnTo>
                    <a:pt x="0" y="17"/>
                  </a:lnTo>
                  <a:lnTo>
                    <a:pt x="35" y="0"/>
                  </a:lnTo>
                  <a:lnTo>
                    <a:pt x="1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398"/>
            <p:cNvSpPr>
              <a:spLocks/>
            </p:cNvSpPr>
            <p:nvPr/>
          </p:nvSpPr>
          <p:spPr bwMode="auto">
            <a:xfrm>
              <a:off x="4517231" y="3553619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5 w 56"/>
                <a:gd name="T5" fmla="*/ 8 h 62"/>
                <a:gd name="T6" fmla="*/ 56 w 56"/>
                <a:gd name="T7" fmla="*/ 15 h 62"/>
                <a:gd name="T8" fmla="*/ 56 w 56"/>
                <a:gd name="T9" fmla="*/ 21 h 62"/>
                <a:gd name="T10" fmla="*/ 53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5 w 56"/>
                <a:gd name="T17" fmla="*/ 60 h 62"/>
                <a:gd name="T18" fmla="*/ 19 w 56"/>
                <a:gd name="T19" fmla="*/ 62 h 62"/>
                <a:gd name="T20" fmla="*/ 13 w 56"/>
                <a:gd name="T21" fmla="*/ 61 h 62"/>
                <a:gd name="T22" fmla="*/ 6 w 56"/>
                <a:gd name="T23" fmla="*/ 58 h 62"/>
                <a:gd name="T24" fmla="*/ 6 w 56"/>
                <a:gd name="T25" fmla="*/ 58 h 62"/>
                <a:gd name="T26" fmla="*/ 4 w 56"/>
                <a:gd name="T27" fmla="*/ 56 h 62"/>
                <a:gd name="T28" fmla="*/ 1 w 56"/>
                <a:gd name="T29" fmla="*/ 52 h 62"/>
                <a:gd name="T30" fmla="*/ 0 w 56"/>
                <a:gd name="T31" fmla="*/ 48 h 62"/>
                <a:gd name="T32" fmla="*/ 0 w 56"/>
                <a:gd name="T33" fmla="*/ 45 h 62"/>
                <a:gd name="T34" fmla="*/ 0 w 56"/>
                <a:gd name="T35" fmla="*/ 45 h 62"/>
                <a:gd name="T36" fmla="*/ 1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3 w 56"/>
                <a:gd name="T45" fmla="*/ 2 h 62"/>
                <a:gd name="T46" fmla="*/ 38 w 56"/>
                <a:gd name="T47" fmla="*/ 0 h 62"/>
                <a:gd name="T48" fmla="*/ 45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5" y="8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5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399"/>
            <p:cNvSpPr>
              <a:spLocks/>
            </p:cNvSpPr>
            <p:nvPr/>
          </p:nvSpPr>
          <p:spPr bwMode="auto">
            <a:xfrm>
              <a:off x="4452143" y="3499644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4 w 56"/>
                <a:gd name="T5" fmla="*/ 8 h 62"/>
                <a:gd name="T6" fmla="*/ 56 w 56"/>
                <a:gd name="T7" fmla="*/ 15 h 62"/>
                <a:gd name="T8" fmla="*/ 55 w 56"/>
                <a:gd name="T9" fmla="*/ 21 h 62"/>
                <a:gd name="T10" fmla="*/ 52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4 w 56"/>
                <a:gd name="T17" fmla="*/ 60 h 62"/>
                <a:gd name="T18" fmla="*/ 19 w 56"/>
                <a:gd name="T19" fmla="*/ 62 h 62"/>
                <a:gd name="T20" fmla="*/ 11 w 56"/>
                <a:gd name="T21" fmla="*/ 61 h 62"/>
                <a:gd name="T22" fmla="*/ 6 w 56"/>
                <a:gd name="T23" fmla="*/ 59 h 62"/>
                <a:gd name="T24" fmla="*/ 6 w 56"/>
                <a:gd name="T25" fmla="*/ 59 h 62"/>
                <a:gd name="T26" fmla="*/ 2 w 56"/>
                <a:gd name="T27" fmla="*/ 55 h 62"/>
                <a:gd name="T28" fmla="*/ 1 w 56"/>
                <a:gd name="T29" fmla="*/ 52 h 62"/>
                <a:gd name="T30" fmla="*/ 0 w 56"/>
                <a:gd name="T31" fmla="*/ 49 h 62"/>
                <a:gd name="T32" fmla="*/ 0 w 56"/>
                <a:gd name="T33" fmla="*/ 45 h 62"/>
                <a:gd name="T34" fmla="*/ 0 w 56"/>
                <a:gd name="T35" fmla="*/ 45 h 62"/>
                <a:gd name="T36" fmla="*/ 0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1 w 56"/>
                <a:gd name="T45" fmla="*/ 2 h 62"/>
                <a:gd name="T46" fmla="*/ 37 w 56"/>
                <a:gd name="T47" fmla="*/ 0 h 62"/>
                <a:gd name="T48" fmla="*/ 44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4" y="8"/>
                  </a:lnTo>
                  <a:lnTo>
                    <a:pt x="56" y="15"/>
                  </a:lnTo>
                  <a:lnTo>
                    <a:pt x="55" y="21"/>
                  </a:lnTo>
                  <a:lnTo>
                    <a:pt x="52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4" y="60"/>
                  </a:lnTo>
                  <a:lnTo>
                    <a:pt x="19" y="62"/>
                  </a:lnTo>
                  <a:lnTo>
                    <a:pt x="11" y="61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2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400"/>
            <p:cNvSpPr>
              <a:spLocks/>
            </p:cNvSpPr>
            <p:nvPr/>
          </p:nvSpPr>
          <p:spPr bwMode="auto">
            <a:xfrm>
              <a:off x="4396581" y="3244056"/>
              <a:ext cx="103188" cy="171450"/>
            </a:xfrm>
            <a:custGeom>
              <a:avLst/>
              <a:gdLst>
                <a:gd name="T0" fmla="*/ 65 w 65"/>
                <a:gd name="T1" fmla="*/ 7 h 108"/>
                <a:gd name="T2" fmla="*/ 26 w 65"/>
                <a:gd name="T3" fmla="*/ 108 h 108"/>
                <a:gd name="T4" fmla="*/ 0 w 65"/>
                <a:gd name="T5" fmla="*/ 91 h 108"/>
                <a:gd name="T6" fmla="*/ 35 w 65"/>
                <a:gd name="T7" fmla="*/ 0 h 108"/>
                <a:gd name="T8" fmla="*/ 65 w 65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65" y="7"/>
                  </a:moveTo>
                  <a:lnTo>
                    <a:pt x="26" y="108"/>
                  </a:lnTo>
                  <a:lnTo>
                    <a:pt x="0" y="91"/>
                  </a:lnTo>
                  <a:lnTo>
                    <a:pt x="35" y="0"/>
                  </a:lnTo>
                  <a:lnTo>
                    <a:pt x="6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401"/>
            <p:cNvSpPr>
              <a:spLocks/>
            </p:cNvSpPr>
            <p:nvPr/>
          </p:nvSpPr>
          <p:spPr bwMode="auto">
            <a:xfrm>
              <a:off x="4383881" y="3445669"/>
              <a:ext cx="92075" cy="98425"/>
            </a:xfrm>
            <a:custGeom>
              <a:avLst/>
              <a:gdLst>
                <a:gd name="T0" fmla="*/ 52 w 58"/>
                <a:gd name="T1" fmla="*/ 4 h 62"/>
                <a:gd name="T2" fmla="*/ 52 w 58"/>
                <a:gd name="T3" fmla="*/ 4 h 62"/>
                <a:gd name="T4" fmla="*/ 55 w 58"/>
                <a:gd name="T5" fmla="*/ 9 h 62"/>
                <a:gd name="T6" fmla="*/ 58 w 58"/>
                <a:gd name="T7" fmla="*/ 15 h 62"/>
                <a:gd name="T8" fmla="*/ 57 w 58"/>
                <a:gd name="T9" fmla="*/ 21 h 62"/>
                <a:gd name="T10" fmla="*/ 54 w 58"/>
                <a:gd name="T11" fmla="*/ 27 h 62"/>
                <a:gd name="T12" fmla="*/ 30 w 58"/>
                <a:gd name="T13" fmla="*/ 56 h 62"/>
                <a:gd name="T14" fmla="*/ 30 w 58"/>
                <a:gd name="T15" fmla="*/ 56 h 62"/>
                <a:gd name="T16" fmla="*/ 25 w 58"/>
                <a:gd name="T17" fmla="*/ 60 h 62"/>
                <a:gd name="T18" fmla="*/ 19 w 58"/>
                <a:gd name="T19" fmla="*/ 62 h 62"/>
                <a:gd name="T20" fmla="*/ 13 w 58"/>
                <a:gd name="T21" fmla="*/ 61 h 62"/>
                <a:gd name="T22" fmla="*/ 7 w 58"/>
                <a:gd name="T23" fmla="*/ 59 h 62"/>
                <a:gd name="T24" fmla="*/ 7 w 58"/>
                <a:gd name="T25" fmla="*/ 59 h 62"/>
                <a:gd name="T26" fmla="*/ 4 w 58"/>
                <a:gd name="T27" fmla="*/ 56 h 62"/>
                <a:gd name="T28" fmla="*/ 3 w 58"/>
                <a:gd name="T29" fmla="*/ 52 h 62"/>
                <a:gd name="T30" fmla="*/ 2 w 58"/>
                <a:gd name="T31" fmla="*/ 49 h 62"/>
                <a:gd name="T32" fmla="*/ 0 w 58"/>
                <a:gd name="T33" fmla="*/ 45 h 62"/>
                <a:gd name="T34" fmla="*/ 0 w 58"/>
                <a:gd name="T35" fmla="*/ 45 h 62"/>
                <a:gd name="T36" fmla="*/ 2 w 58"/>
                <a:gd name="T37" fmla="*/ 40 h 62"/>
                <a:gd name="T38" fmla="*/ 4 w 58"/>
                <a:gd name="T39" fmla="*/ 35 h 62"/>
                <a:gd name="T40" fmla="*/ 28 w 58"/>
                <a:gd name="T41" fmla="*/ 6 h 62"/>
                <a:gd name="T42" fmla="*/ 28 w 58"/>
                <a:gd name="T43" fmla="*/ 6 h 62"/>
                <a:gd name="T44" fmla="*/ 33 w 58"/>
                <a:gd name="T45" fmla="*/ 2 h 62"/>
                <a:gd name="T46" fmla="*/ 39 w 58"/>
                <a:gd name="T47" fmla="*/ 0 h 62"/>
                <a:gd name="T48" fmla="*/ 45 w 58"/>
                <a:gd name="T49" fmla="*/ 1 h 62"/>
                <a:gd name="T50" fmla="*/ 52 w 58"/>
                <a:gd name="T51" fmla="*/ 4 h 62"/>
                <a:gd name="T52" fmla="*/ 52 w 58"/>
                <a:gd name="T5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2">
                  <a:moveTo>
                    <a:pt x="52" y="4"/>
                  </a:moveTo>
                  <a:lnTo>
                    <a:pt x="52" y="4"/>
                  </a:lnTo>
                  <a:lnTo>
                    <a:pt x="55" y="9"/>
                  </a:lnTo>
                  <a:lnTo>
                    <a:pt x="58" y="15"/>
                  </a:lnTo>
                  <a:lnTo>
                    <a:pt x="57" y="21"/>
                  </a:lnTo>
                  <a:lnTo>
                    <a:pt x="54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402"/>
            <p:cNvSpPr>
              <a:spLocks/>
            </p:cNvSpPr>
            <p:nvPr/>
          </p:nvSpPr>
          <p:spPr bwMode="auto">
            <a:xfrm>
              <a:off x="4341018" y="3210719"/>
              <a:ext cx="98425" cy="182563"/>
            </a:xfrm>
            <a:custGeom>
              <a:avLst/>
              <a:gdLst>
                <a:gd name="T0" fmla="*/ 62 w 62"/>
                <a:gd name="T1" fmla="*/ 15 h 115"/>
                <a:gd name="T2" fmla="*/ 62 w 62"/>
                <a:gd name="T3" fmla="*/ 15 h 115"/>
                <a:gd name="T4" fmla="*/ 61 w 62"/>
                <a:gd name="T5" fmla="*/ 20 h 115"/>
                <a:gd name="T6" fmla="*/ 30 w 62"/>
                <a:gd name="T7" fmla="*/ 105 h 115"/>
                <a:gd name="T8" fmla="*/ 30 w 62"/>
                <a:gd name="T9" fmla="*/ 105 h 115"/>
                <a:gd name="T10" fmla="*/ 26 w 62"/>
                <a:gd name="T11" fmla="*/ 110 h 115"/>
                <a:gd name="T12" fmla="*/ 21 w 62"/>
                <a:gd name="T13" fmla="*/ 113 h 115"/>
                <a:gd name="T14" fmla="*/ 16 w 62"/>
                <a:gd name="T15" fmla="*/ 115 h 115"/>
                <a:gd name="T16" fmla="*/ 10 w 62"/>
                <a:gd name="T17" fmla="*/ 114 h 115"/>
                <a:gd name="T18" fmla="*/ 10 w 62"/>
                <a:gd name="T19" fmla="*/ 114 h 115"/>
                <a:gd name="T20" fmla="*/ 6 w 62"/>
                <a:gd name="T21" fmla="*/ 112 h 115"/>
                <a:gd name="T22" fmla="*/ 2 w 62"/>
                <a:gd name="T23" fmla="*/ 108 h 115"/>
                <a:gd name="T24" fmla="*/ 1 w 62"/>
                <a:gd name="T25" fmla="*/ 104 h 115"/>
                <a:gd name="T26" fmla="*/ 0 w 62"/>
                <a:gd name="T27" fmla="*/ 100 h 115"/>
                <a:gd name="T28" fmla="*/ 0 w 62"/>
                <a:gd name="T29" fmla="*/ 100 h 115"/>
                <a:gd name="T30" fmla="*/ 1 w 62"/>
                <a:gd name="T31" fmla="*/ 94 h 115"/>
                <a:gd name="T32" fmla="*/ 34 w 62"/>
                <a:gd name="T33" fmla="*/ 10 h 115"/>
                <a:gd name="T34" fmla="*/ 34 w 62"/>
                <a:gd name="T35" fmla="*/ 10 h 115"/>
                <a:gd name="T36" fmla="*/ 36 w 62"/>
                <a:gd name="T37" fmla="*/ 5 h 115"/>
                <a:gd name="T38" fmla="*/ 41 w 62"/>
                <a:gd name="T39" fmla="*/ 1 h 115"/>
                <a:gd name="T40" fmla="*/ 46 w 62"/>
                <a:gd name="T41" fmla="*/ 0 h 115"/>
                <a:gd name="T42" fmla="*/ 52 w 62"/>
                <a:gd name="T43" fmla="*/ 1 h 115"/>
                <a:gd name="T44" fmla="*/ 52 w 62"/>
                <a:gd name="T45" fmla="*/ 1 h 115"/>
                <a:gd name="T46" fmla="*/ 56 w 62"/>
                <a:gd name="T47" fmla="*/ 4 h 115"/>
                <a:gd name="T48" fmla="*/ 60 w 62"/>
                <a:gd name="T49" fmla="*/ 6 h 115"/>
                <a:gd name="T50" fmla="*/ 61 w 62"/>
                <a:gd name="T51" fmla="*/ 11 h 115"/>
                <a:gd name="T52" fmla="*/ 62 w 62"/>
                <a:gd name="T53" fmla="*/ 15 h 115"/>
                <a:gd name="T54" fmla="*/ 62 w 62"/>
                <a:gd name="T55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15">
                  <a:moveTo>
                    <a:pt x="62" y="15"/>
                  </a:moveTo>
                  <a:lnTo>
                    <a:pt x="62" y="15"/>
                  </a:lnTo>
                  <a:lnTo>
                    <a:pt x="61" y="20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26" y="110"/>
                  </a:lnTo>
                  <a:lnTo>
                    <a:pt x="21" y="113"/>
                  </a:lnTo>
                  <a:lnTo>
                    <a:pt x="16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12"/>
                  </a:lnTo>
                  <a:lnTo>
                    <a:pt x="2" y="108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1" y="11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403"/>
            <p:cNvSpPr>
              <a:spLocks/>
            </p:cNvSpPr>
            <p:nvPr/>
          </p:nvSpPr>
          <p:spPr bwMode="auto">
            <a:xfrm>
              <a:off x="4334668" y="3405981"/>
              <a:ext cx="88900" cy="96838"/>
            </a:xfrm>
            <a:custGeom>
              <a:avLst/>
              <a:gdLst>
                <a:gd name="T0" fmla="*/ 50 w 56"/>
                <a:gd name="T1" fmla="*/ 4 h 61"/>
                <a:gd name="T2" fmla="*/ 50 w 56"/>
                <a:gd name="T3" fmla="*/ 4 h 61"/>
                <a:gd name="T4" fmla="*/ 55 w 56"/>
                <a:gd name="T5" fmla="*/ 9 h 61"/>
                <a:gd name="T6" fmla="*/ 56 w 56"/>
                <a:gd name="T7" fmla="*/ 15 h 61"/>
                <a:gd name="T8" fmla="*/ 56 w 56"/>
                <a:gd name="T9" fmla="*/ 21 h 61"/>
                <a:gd name="T10" fmla="*/ 53 w 56"/>
                <a:gd name="T11" fmla="*/ 27 h 61"/>
                <a:gd name="T12" fmla="*/ 30 w 56"/>
                <a:gd name="T13" fmla="*/ 55 h 61"/>
                <a:gd name="T14" fmla="*/ 30 w 56"/>
                <a:gd name="T15" fmla="*/ 55 h 61"/>
                <a:gd name="T16" fmla="*/ 25 w 56"/>
                <a:gd name="T17" fmla="*/ 60 h 61"/>
                <a:gd name="T18" fmla="*/ 19 w 56"/>
                <a:gd name="T19" fmla="*/ 61 h 61"/>
                <a:gd name="T20" fmla="*/ 12 w 56"/>
                <a:gd name="T21" fmla="*/ 61 h 61"/>
                <a:gd name="T22" fmla="*/ 6 w 56"/>
                <a:gd name="T23" fmla="*/ 57 h 61"/>
                <a:gd name="T24" fmla="*/ 6 w 56"/>
                <a:gd name="T25" fmla="*/ 57 h 61"/>
                <a:gd name="T26" fmla="*/ 4 w 56"/>
                <a:gd name="T27" fmla="*/ 55 h 61"/>
                <a:gd name="T28" fmla="*/ 1 w 56"/>
                <a:gd name="T29" fmla="*/ 52 h 61"/>
                <a:gd name="T30" fmla="*/ 0 w 56"/>
                <a:gd name="T31" fmla="*/ 49 h 61"/>
                <a:gd name="T32" fmla="*/ 0 w 56"/>
                <a:gd name="T33" fmla="*/ 45 h 61"/>
                <a:gd name="T34" fmla="*/ 0 w 56"/>
                <a:gd name="T35" fmla="*/ 45 h 61"/>
                <a:gd name="T36" fmla="*/ 1 w 56"/>
                <a:gd name="T37" fmla="*/ 39 h 61"/>
                <a:gd name="T38" fmla="*/ 4 w 56"/>
                <a:gd name="T39" fmla="*/ 34 h 61"/>
                <a:gd name="T40" fmla="*/ 26 w 56"/>
                <a:gd name="T41" fmla="*/ 6 h 61"/>
                <a:gd name="T42" fmla="*/ 26 w 56"/>
                <a:gd name="T43" fmla="*/ 6 h 61"/>
                <a:gd name="T44" fmla="*/ 31 w 56"/>
                <a:gd name="T45" fmla="*/ 1 h 61"/>
                <a:gd name="T46" fmla="*/ 38 w 56"/>
                <a:gd name="T47" fmla="*/ 0 h 61"/>
                <a:gd name="T48" fmla="*/ 45 w 56"/>
                <a:gd name="T49" fmla="*/ 0 h 61"/>
                <a:gd name="T50" fmla="*/ 50 w 56"/>
                <a:gd name="T51" fmla="*/ 4 h 61"/>
                <a:gd name="T52" fmla="*/ 50 w 56"/>
                <a:gd name="T5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1">
                  <a:moveTo>
                    <a:pt x="50" y="4"/>
                  </a:moveTo>
                  <a:lnTo>
                    <a:pt x="50" y="4"/>
                  </a:lnTo>
                  <a:lnTo>
                    <a:pt x="55" y="9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5" y="60"/>
                  </a:lnTo>
                  <a:lnTo>
                    <a:pt x="19" y="61"/>
                  </a:lnTo>
                  <a:lnTo>
                    <a:pt x="12" y="6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5" name="文本框 8"/>
          <p:cNvSpPr txBox="1"/>
          <p:nvPr/>
        </p:nvSpPr>
        <p:spPr>
          <a:xfrm>
            <a:off x="1067059" y="3129055"/>
            <a:ext cx="2472964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</a:rPr>
              <a:t>本周课上老师介绍了</a:t>
            </a:r>
            <a:r>
              <a:rPr lang="en-US" altLang="zh-CN" sz="1200" dirty="0" err="1">
                <a:solidFill>
                  <a:srgbClr val="000000"/>
                </a:solidFill>
              </a:rPr>
              <a:t>Rovelli</a:t>
            </a:r>
            <a:r>
              <a:rPr lang="zh-CN" altLang="en-US" sz="1200" dirty="0">
                <a:solidFill>
                  <a:srgbClr val="000000"/>
                </a:solidFill>
              </a:rPr>
              <a:t>的时空知识图谱，基于此需要我们绘制一个知识图谱，借此加深我们对知识图谱和课程知识的理解</a:t>
            </a:r>
          </a:p>
        </p:txBody>
      </p:sp>
      <p:sp>
        <p:nvSpPr>
          <p:cNvPr id="26" name="矩形 25"/>
          <p:cNvSpPr/>
          <p:nvPr/>
        </p:nvSpPr>
        <p:spPr>
          <a:xfrm>
            <a:off x="2594333" y="23058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215968"/>
                </a:solidFill>
              </a:rPr>
              <a:t>背景</a:t>
            </a:r>
            <a:endParaRPr lang="en-US" altLang="zh-CN" sz="2800" b="1" dirty="0">
              <a:solidFill>
                <a:srgbClr val="215968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8357803" y="3226091"/>
            <a:ext cx="2472964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</a:rPr>
              <a:t>绘制知识图谱，并完成</a:t>
            </a:r>
            <a:r>
              <a:rPr lang="en-US" altLang="zh-CN" sz="1200" dirty="0">
                <a:solidFill>
                  <a:srgbClr val="000000"/>
                </a:solidFill>
              </a:rPr>
              <a:t>10</a:t>
            </a:r>
            <a:r>
              <a:rPr lang="zh-CN" altLang="en-US" sz="1200" dirty="0">
                <a:solidFill>
                  <a:srgbClr val="000000"/>
                </a:solidFill>
              </a:rPr>
              <a:t>个以上新辞条的建立</a:t>
            </a:r>
          </a:p>
        </p:txBody>
      </p:sp>
      <p:sp>
        <p:nvSpPr>
          <p:cNvPr id="28" name="矩形 27"/>
          <p:cNvSpPr/>
          <p:nvPr/>
        </p:nvSpPr>
        <p:spPr>
          <a:xfrm>
            <a:off x="8304707" y="23058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215968"/>
                </a:solidFill>
              </a:rPr>
              <a:t>目标</a:t>
            </a:r>
            <a:endParaRPr lang="en-US" altLang="zh-CN" sz="2800" b="1" dirty="0">
              <a:solidFill>
                <a:srgbClr val="21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804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逻辑模型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163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Logical model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105766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521490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937215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52940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56453" y="1438404"/>
            <a:ext cx="646331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效果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2814" y="2275814"/>
            <a:ext cx="2441761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b="1" dirty="0"/>
              <a:t>能够自主的建立知识图谱，用自己的思想去分析和分类现代各个学科的知识，为超越学科的认知做好铺垫</a:t>
            </a:r>
            <a:endParaRPr lang="en-US" altLang="zh-CN" sz="1200" dirty="0"/>
          </a:p>
        </p:txBody>
      </p:sp>
      <p:cxnSp>
        <p:nvCxnSpPr>
          <p:cNvPr id="15" name="直接连接符 16"/>
          <p:cNvCxnSpPr/>
          <p:nvPr/>
        </p:nvCxnSpPr>
        <p:spPr>
          <a:xfrm>
            <a:off x="3694575" y="2009809"/>
            <a:ext cx="0" cy="89928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/>
          <p:cNvCxnSpPr/>
          <p:nvPr/>
        </p:nvCxnSpPr>
        <p:spPr>
          <a:xfrm>
            <a:off x="6118511" y="2009808"/>
            <a:ext cx="0" cy="1798565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8"/>
          <p:cNvCxnSpPr/>
          <p:nvPr/>
        </p:nvCxnSpPr>
        <p:spPr>
          <a:xfrm>
            <a:off x="8533923" y="2009809"/>
            <a:ext cx="0" cy="2697847"/>
          </a:xfrm>
          <a:prstGeom prst="line">
            <a:avLst/>
          </a:prstGeom>
          <a:ln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9"/>
          <p:cNvCxnSpPr/>
          <p:nvPr/>
        </p:nvCxnSpPr>
        <p:spPr>
          <a:xfrm>
            <a:off x="10984206" y="2009808"/>
            <a:ext cx="0" cy="3597130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72178" y="1437440"/>
            <a:ext cx="646331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输出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96114" y="1437440"/>
            <a:ext cx="646331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过程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37874" y="1437440"/>
            <a:ext cx="646331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输入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05789" y="2631316"/>
            <a:ext cx="244176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完成知识图谱的构建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制作完成一份本周学习报告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完成</a:t>
            </a:r>
            <a:r>
              <a:rPr lang="en-US" altLang="zh-CN" sz="1200" b="1" dirty="0"/>
              <a:t>《seven brief lessons on physics》</a:t>
            </a:r>
            <a:r>
              <a:rPr lang="zh-CN" altLang="en-US" sz="1200" b="1" dirty="0"/>
              <a:t>的排版制作</a:t>
            </a:r>
            <a:endParaRPr lang="en-US" altLang="zh-CN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080948" y="3170067"/>
            <a:ext cx="244176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做好小组分工，密切配合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查阅资料，进行讨论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最后总结完善修改</a:t>
            </a:r>
            <a:endParaRPr lang="en-US" altLang="zh-CN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522709" y="3624428"/>
            <a:ext cx="244176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时间上的必要输入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/>
              <a:t>Wiki</a:t>
            </a:r>
            <a:r>
              <a:rPr lang="zh-CN" altLang="en-US" sz="1200" b="1" dirty="0"/>
              <a:t>服务器的使用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查询到的资料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6F1024-3072-408D-A5C9-C94993DD2277}"/>
              </a:ext>
            </a:extLst>
          </p:cNvPr>
          <p:cNvSpPr txBox="1"/>
          <p:nvPr/>
        </p:nvSpPr>
        <p:spPr>
          <a:xfrm>
            <a:off x="1105766" y="4707656"/>
            <a:ext cx="6790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外部因素： 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时间不够充足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经验不够丰富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小组协调不及时</a:t>
            </a:r>
          </a:p>
        </p:txBody>
      </p:sp>
    </p:spTree>
    <p:extLst>
      <p:ext uri="{BB962C8B-B14F-4D97-AF65-F5344CB8AC3E}">
        <p14:creationId xmlns:p14="http://schemas.microsoft.com/office/powerpoint/2010/main" val="402835967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3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方法工具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tools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1309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方法工具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163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tools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7152921" y="1505057"/>
            <a:ext cx="3262431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EA5503"/>
                </a:solidFill>
              </a:rPr>
              <a:t>安装路径的设置和代码运行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52921" y="2584154"/>
            <a:ext cx="1980029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EA5503"/>
                </a:solidFill>
              </a:rPr>
              <a:t>环境变量的调整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52921" y="3661017"/>
            <a:ext cx="1723549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EA5503"/>
                </a:solidFill>
              </a:rPr>
              <a:t>网站静态编辑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2921" y="4738587"/>
            <a:ext cx="1467069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EA5503"/>
                </a:solidFill>
              </a:rPr>
              <a:t>网站的发布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59327" y="4738812"/>
            <a:ext cx="6480620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EA5503"/>
                </a:solidFill>
              </a:rPr>
              <a:t>Windows 10 </a:t>
            </a:r>
            <a:r>
              <a:rPr lang="zh-CN" altLang="en-US" sz="2000" b="1" dirty="0">
                <a:solidFill>
                  <a:srgbClr val="EA5503"/>
                </a:solidFill>
              </a:rPr>
              <a:t>平台上以</a:t>
            </a:r>
            <a:r>
              <a:rPr lang="en-US" altLang="zh-CN" sz="2000" b="1" dirty="0" err="1">
                <a:solidFill>
                  <a:srgbClr val="EA5503"/>
                </a:solidFill>
              </a:rPr>
              <a:t>cmd</a:t>
            </a:r>
            <a:r>
              <a:rPr lang="zh-CN" altLang="en-US" sz="2000" b="1" dirty="0">
                <a:solidFill>
                  <a:srgbClr val="EA5503"/>
                </a:solidFill>
              </a:rPr>
              <a:t>代码为工具对</a:t>
            </a:r>
            <a:r>
              <a:rPr lang="en-US" altLang="zh-CN" sz="2000" b="1" dirty="0" err="1">
                <a:solidFill>
                  <a:srgbClr val="EA5503"/>
                </a:solidFill>
              </a:rPr>
              <a:t>hugo</a:t>
            </a:r>
            <a:r>
              <a:rPr lang="zh-CN" altLang="en-US" sz="2000" b="1" dirty="0">
                <a:solidFill>
                  <a:srgbClr val="EA5503"/>
                </a:solidFill>
              </a:rPr>
              <a:t>进行安装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271570" y="1647076"/>
            <a:ext cx="707134" cy="707134"/>
            <a:chOff x="6271570" y="1647076"/>
            <a:chExt cx="707134" cy="707134"/>
          </a:xfrm>
        </p:grpSpPr>
        <p:sp>
          <p:nvSpPr>
            <p:cNvPr id="8" name="椭圆 7"/>
            <p:cNvSpPr/>
            <p:nvPr/>
          </p:nvSpPr>
          <p:spPr>
            <a:xfrm>
              <a:off x="6271570" y="1647076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4" name="Freeform 217"/>
            <p:cNvSpPr>
              <a:spLocks noChangeAspect="1" noEditPoints="1"/>
            </p:cNvSpPr>
            <p:nvPr/>
          </p:nvSpPr>
          <p:spPr bwMode="auto">
            <a:xfrm>
              <a:off x="6421293" y="1777532"/>
              <a:ext cx="420069" cy="426790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1570" y="3827800"/>
            <a:ext cx="707134" cy="707134"/>
            <a:chOff x="6271570" y="3827800"/>
            <a:chExt cx="707134" cy="707134"/>
          </a:xfrm>
        </p:grpSpPr>
        <p:sp>
          <p:nvSpPr>
            <p:cNvPr id="20" name="椭圆 19"/>
            <p:cNvSpPr/>
            <p:nvPr/>
          </p:nvSpPr>
          <p:spPr>
            <a:xfrm>
              <a:off x="6271570" y="3827800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5" name="Freeform 218"/>
            <p:cNvSpPr>
              <a:spLocks noChangeAspect="1" noEditPoints="1"/>
            </p:cNvSpPr>
            <p:nvPr/>
          </p:nvSpPr>
          <p:spPr bwMode="auto">
            <a:xfrm>
              <a:off x="6421293" y="3970470"/>
              <a:ext cx="401217" cy="421794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71570" y="4917751"/>
            <a:ext cx="707134" cy="707134"/>
            <a:chOff x="6271570" y="4917751"/>
            <a:chExt cx="707134" cy="707134"/>
          </a:xfrm>
        </p:grpSpPr>
        <p:sp>
          <p:nvSpPr>
            <p:cNvPr id="31" name="椭圆 30"/>
            <p:cNvSpPr/>
            <p:nvPr/>
          </p:nvSpPr>
          <p:spPr>
            <a:xfrm>
              <a:off x="6271570" y="4917751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6" name="Freeform 219"/>
            <p:cNvSpPr>
              <a:spLocks noChangeAspect="1" noEditPoints="1"/>
            </p:cNvSpPr>
            <p:nvPr/>
          </p:nvSpPr>
          <p:spPr bwMode="auto">
            <a:xfrm>
              <a:off x="6441617" y="5054881"/>
              <a:ext cx="399745" cy="512805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271570" y="2738555"/>
            <a:ext cx="707134" cy="707134"/>
            <a:chOff x="6271570" y="2738555"/>
            <a:chExt cx="707134" cy="707134"/>
          </a:xfrm>
        </p:grpSpPr>
        <p:sp>
          <p:nvSpPr>
            <p:cNvPr id="11" name="椭圆 10"/>
            <p:cNvSpPr/>
            <p:nvPr/>
          </p:nvSpPr>
          <p:spPr>
            <a:xfrm>
              <a:off x="6271570" y="2738555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7" name="Freeform 221"/>
            <p:cNvSpPr>
              <a:spLocks noChangeAspect="1"/>
            </p:cNvSpPr>
            <p:nvPr/>
          </p:nvSpPr>
          <p:spPr bwMode="auto">
            <a:xfrm>
              <a:off x="6383193" y="2874389"/>
              <a:ext cx="456309" cy="437911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0142479-F646-4A81-B6A0-11B3F2D7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9" y="1285399"/>
            <a:ext cx="5907438" cy="31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878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541</Words>
  <Application>Microsoft Office PowerPoint</Application>
  <PresentationFormat>宽屏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jl kang</cp:lastModifiedBy>
  <cp:revision>57</cp:revision>
  <dcterms:created xsi:type="dcterms:W3CDTF">2015-10-16T04:07:06Z</dcterms:created>
  <dcterms:modified xsi:type="dcterms:W3CDTF">2017-10-24T00:19:03Z</dcterms:modified>
</cp:coreProperties>
</file>