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6" r:id="rId6"/>
    <p:sldId id="269" r:id="rId7"/>
    <p:sldId id="268" r:id="rId8"/>
    <p:sldId id="271" r:id="rId9"/>
    <p:sldId id="267" r:id="rId10"/>
    <p:sldId id="270" r:id="rId11"/>
    <p:sldId id="274" r:id="rId12"/>
    <p:sldId id="275" r:id="rId13"/>
    <p:sldId id="265" r:id="rId14"/>
    <p:sldId id="272" r:id="rId15"/>
    <p:sldId id="260" r:id="rId16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05" autoAdjust="0"/>
  </p:normalViewPr>
  <p:slideViewPr>
    <p:cSldViewPr snapToGrid="0">
      <p:cViewPr varScale="1">
        <p:scale>
          <a:sx n="152" d="100"/>
          <a:sy n="152" d="100"/>
        </p:scale>
        <p:origin x="5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5B43287F-D633-4448-A834-1B2CA0DEF8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52A3DD3-C031-4380-9A7C-B492B28C42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820BB-D704-4566-AB5A-628F830C4AAD}" type="datetime1">
              <a:rPr lang="ko-KR" altLang="en-US" smtClean="0"/>
              <a:t>2020-08-18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278659D-0648-467E-997E-7A0B761468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D96B7D2-DEAA-461B-8EA8-7F25032859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E8E41-FBD9-4021-96FD-78685B7188D5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24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F4813-BB7E-4A00-B738-B1C08BC8FF51}" type="datetime1">
              <a:rPr lang="ko-KR" altLang="en-US" smtClean="0"/>
              <a:pPr/>
              <a:t>2020-08-18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/>
              <a:t>마스터 텍스트 스타일 편집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E33D8-B416-4CAC-AC25-A0EBC670F84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0083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33D8-B416-4CAC-AC25-A0EBC670F847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305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33D8-B416-4CAC-AC25-A0EBC670F847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59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33D8-B416-4CAC-AC25-A0EBC670F847}" type="slidenum">
              <a:rPr lang="en-US" altLang="ko-KR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62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33D8-B416-4CAC-AC25-A0EBC670F847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2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33D8-B416-4CAC-AC25-A0EBC670F847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5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33D8-B416-4CAC-AC25-A0EBC670F847}" type="slidenum">
              <a:rPr lang="en-US" altLang="ko-KR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773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33D8-B416-4CAC-AC25-A0EBC670F847}" type="slidenum">
              <a:rPr lang="en-US" altLang="ko-KR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16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33D8-B416-4CAC-AC25-A0EBC670F847}" type="slidenum">
              <a:rPr lang="en-US" altLang="ko-KR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7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33D8-B416-4CAC-AC25-A0EBC670F847}" type="slidenum">
              <a:rPr lang="en-US" altLang="ko-KR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885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33D8-B416-4CAC-AC25-A0EBC670F847}" type="slidenum">
              <a:rPr lang="en-US" altLang="ko-KR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319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33D8-B416-4CAC-AC25-A0EBC670F847}" type="slidenum">
              <a:rPr lang="en-US" altLang="ko-KR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9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33D8-B416-4CAC-AC25-A0EBC670F847}" type="slidenum">
              <a:rPr lang="en-US" altLang="ko-KR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4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A2FC6C-2D25-48D6-BA78-BEA4DD67C125}" type="datetime1">
              <a:rPr lang="ko-KR" altLang="en-US" noProof="0" smtClean="0"/>
              <a:t>2020-08-18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874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A7057B-FDE4-4675-AA96-6E86866D8CD4}" type="datetime1">
              <a:rPr lang="ko-KR" altLang="en-US" noProof="0" smtClean="0"/>
              <a:t>2020-08-18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769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57358-9312-49B3-950B-1691050FEBD2}" type="datetime1">
              <a:rPr lang="ko-KR" altLang="en-US" noProof="0" smtClean="0"/>
              <a:t>2020-08-18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242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E8F2443A-0B21-4963-B239-8A95543795E4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3" name="텍스트 상자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1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7DEB61-3B5E-492B-B4E0-7524C4FB2632}" type="datetime1">
              <a:rPr lang="ko-KR" altLang="en-US" noProof="0" smtClean="0"/>
              <a:t>2020-08-18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921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 hasCustomPrompt="1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 hasCustomPrompt="1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 hasCustomPrompt="1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6CBDE9-246E-4CD2-89FD-B9E95D8F3A9E}" type="datetime1">
              <a:rPr lang="ko-KR" altLang="en-US" noProof="0" smtClean="0"/>
              <a:t>2020-08-18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839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 hasCustomPrompt="1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 hasCustomPrompt="1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11BCC-794E-4E4D-856A-D88B447C98DE}" type="datetime1">
              <a:rPr lang="ko-KR" altLang="en-US" noProof="0" smtClean="0"/>
              <a:t>2020-08-18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974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11" name="세로 텍스트 개체 틀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898C87-FCB1-4CB4-A23A-20ECDD02CD2E}" type="datetime1">
              <a:rPr lang="ko-KR" altLang="en-US" noProof="0" smtClean="0"/>
              <a:t>2020-08-18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3966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8" name="세로 텍스트 개체 틀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6C427-5907-40C4-9654-7CC6F4BA8F49}" type="datetime1">
              <a:rPr lang="ko-KR" altLang="en-US" noProof="0" smtClean="0"/>
              <a:t>2020-08-18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55640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7A9A08-D512-4069-A2D0-4A8E975B4651}" type="datetime1">
              <a:rPr lang="ko-KR" altLang="en-US" noProof="0" smtClean="0"/>
              <a:t>2020-08-18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249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12" name="내용 개체 틀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46298473-3547-4E38-B132-9039390F5804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361AAB2-F545-4F57-AF99-616C712FAFE9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12" name="내용 개체 틀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3" name="내용 개체 틀 3"/>
          <p:cNvSpPr>
            <a:spLocks noGrp="1"/>
          </p:cNvSpPr>
          <p:nvPr>
            <p:ph sz="quarter" idx="14" hasCustomPrompt="1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FBF15DA-A877-4BCB-8239-EBDBB5A80C5B}" type="datetime1">
              <a:rPr lang="ko-KR" altLang="en-US" noProof="0" smtClean="0"/>
              <a:t>2020-08-18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516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2" name="내용 개체 틀 3"/>
          <p:cNvSpPr>
            <a:spLocks noGrp="1"/>
          </p:cNvSpPr>
          <p:nvPr>
            <p:ph sz="quarter" idx="13" hasCustomPrompt="1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3" name="내용 개체 틀 5"/>
          <p:cNvSpPr>
            <a:spLocks noGrp="1"/>
          </p:cNvSpPr>
          <p:nvPr>
            <p:ph sz="quarter" idx="14" hasCustomPrompt="1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634A5-8A3C-4FC9-BA9B-7B524C0BB23F}" type="datetime1">
              <a:rPr lang="ko-KR" altLang="en-US" noProof="0" smtClean="0"/>
              <a:t>2020-08-18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202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AF0E9-4323-49F1-AD81-302D744C536B}" type="datetime1">
              <a:rPr lang="ko-KR" altLang="en-US" noProof="0" smtClean="0"/>
              <a:t>2020-08-18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133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3A4911-0637-4BB5-8F91-55B2AFF54395}" type="datetime1">
              <a:rPr lang="ko-KR" altLang="en-US" noProof="0" smtClean="0"/>
              <a:t>2020-08-18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537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10" name="내용 개체 틀 2"/>
          <p:cNvSpPr>
            <a:spLocks noGrp="1"/>
          </p:cNvSpPr>
          <p:nvPr>
            <p:ph sz="quarter" idx="13" hasCustomPrompt="1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B753C-1644-4C3C-9C26-8E432CA774AB}" type="datetime1">
              <a:rPr lang="ko-KR" altLang="en-US" noProof="0" smtClean="0"/>
              <a:t>2020-08-18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851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A92EA8-4BD0-4F3E-A36D-C6F4011B48CF}" type="datetime1">
              <a:rPr lang="ko-KR" altLang="en-US" noProof="0" smtClean="0"/>
              <a:t>2020-08-18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824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C9596E5B-8C02-4453-9E3B-997B21D659C4}" type="datetime1">
              <a:rPr lang="ko-KR" altLang="en-US" noProof="0" smtClean="0"/>
              <a:t>2020-08-18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522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705" r:id="rId18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j-ea"/>
          <a:ea typeface="+mj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j-ea"/>
          <a:ea typeface="+mj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j-ea"/>
          <a:ea typeface="+mj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="" xmlns:a16="http://schemas.microsoft.com/office/drawing/2014/main" id="{4A391C69-E52F-4DC0-B51A-0DABC54840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2" name="그림 2">
            <a:extLst>
              <a:ext uri="{FF2B5EF4-FFF2-40B4-BE49-F238E27FC236}">
                <a16:creationId xmlns="" xmlns:a16="http://schemas.microsoft.com/office/drawing/2014/main" id="{C3C7ED6A-DE7F-4002-9699-B659DE5512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48390FD-448E-4FF2-AEE8-C46960568E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 descr="Petri 씨께 안테나">
            <a:extLst>
              <a:ext uri="{FF2B5EF4-FFF2-40B4-BE49-F238E27FC236}">
                <a16:creationId xmlns=""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0BD259F2-A289-4420-B3EB-BBC6A904F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1358901"/>
            <a:ext cx="5280026" cy="273049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앙상블 학습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4165600"/>
            <a:ext cx="5280027" cy="1371599"/>
          </a:xfrm>
        </p:spPr>
        <p:txBody>
          <a:bodyPr rtlCol="0">
            <a:normAutofit/>
          </a:bodyPr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">
            <a:extLst>
              <a:ext uri="{FF2B5EF4-FFF2-40B4-BE49-F238E27FC236}">
                <a16:creationId xmlns="" xmlns:a16="http://schemas.microsoft.com/office/drawing/2014/main" id="{22790EC5-ACA7-4536-8066-B60199F3C6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5F86BEAF-FD24-4827-AD37-6785EBC9C2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6" name="직사각형 25">
            <a:extLst>
              <a:ext uri="{FF2B5EF4-FFF2-40B4-BE49-F238E27FC236}">
                <a16:creationId xmlns="" xmlns:a16="http://schemas.microsoft.com/office/drawing/2014/main" id="{DC3B8C6B-63CA-4384-8059-2036BE5202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28" name="그림 2">
            <a:extLst>
              <a:ext uri="{FF2B5EF4-FFF2-40B4-BE49-F238E27FC236}">
                <a16:creationId xmlns="" xmlns:a16="http://schemas.microsoft.com/office/drawing/2014/main" id="{F5B52056-26AD-4841-8A16-C1D9E3C099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콘텐츠 개체 틀 5" descr="수식">
            <a:extLst>
              <a:ext uri="{FF2B5EF4-FFF2-40B4-BE49-F238E27FC236}">
                <a16:creationId xmlns="" xmlns:a16="http://schemas.microsoft.com/office/drawing/2014/main" id="{29B78601-F415-4A48-AB86-2F6B81FA91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C71B03AA-C0EB-4104-84F8-E1AB8BFBEF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09C2B723-6C2F-49DE-A429-50BDFD1ADB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58B2B72-EB44-4428-96AA-8636E4A4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73" y="618518"/>
            <a:ext cx="6672886" cy="79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altLang="ko-K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BIAS-VARIANCE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https://t1.daumcdn.net/cfile/tistory/997396365BA26D2C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46" y="1710718"/>
            <a:ext cx="4745609" cy="46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1.daumcdn.net/cfile/tistory/99AA05365BA26D2E2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24" y="1710719"/>
            <a:ext cx="6071304" cy="4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03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E630259-2E99-42C6-925A-ED71BD9ED2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 useBgFill="1">
        <p:nvSpPr>
          <p:cNvPr id="22" name="직사각형 21">
            <a:extLst>
              <a:ext uri="{FF2B5EF4-FFF2-40B4-BE49-F238E27FC236}">
                <a16:creationId xmlns="" xmlns:a16="http://schemas.microsoft.com/office/drawing/2014/main" id="{CD7ECD05-B4E0-4A46-AE36-17B3B1B208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10643E1-7ABA-4C1E-A734-A26C5D7041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0" y="1314449"/>
            <a:ext cx="3234951" cy="4073627"/>
          </a:xfrm>
          <a:noFill/>
        </p:spPr>
        <p:txBody>
          <a:bodyPr rtlCol="0">
            <a:normAutofit/>
          </a:bodyPr>
          <a:lstStyle/>
          <a:p>
            <a:pPr algn="l"/>
            <a:r>
              <a:rPr lang="en-US" altLang="ko-KR" sz="3200" b="1" dirty="0" smtClean="0"/>
              <a:t>BIAS</a:t>
            </a:r>
            <a:br>
              <a:rPr lang="en-US" altLang="ko-KR" sz="3200" b="1" dirty="0" smtClean="0"/>
            </a:br>
            <a:r>
              <a:rPr lang="en-US" altLang="ko-KR" sz="3200" b="1" dirty="0"/>
              <a:t/>
            </a:r>
            <a:br>
              <a:rPr lang="en-US" altLang="ko-KR" sz="3200" b="1" dirty="0"/>
            </a:br>
            <a:r>
              <a:rPr lang="en-US" altLang="ko-KR" sz="3200" b="1" dirty="0" smtClean="0"/>
              <a:t>vs</a:t>
            </a:r>
            <a:r>
              <a:rPr lang="en-US" altLang="ko-KR" sz="3200" b="1" dirty="0"/>
              <a:t>.  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/>
              <a:t/>
            </a:r>
            <a:br>
              <a:rPr lang="en-US" altLang="ko-KR" sz="3200" b="1" dirty="0"/>
            </a:br>
            <a:r>
              <a:rPr lang="en-US" altLang="ko-KR" sz="3200" b="1" dirty="0" smtClean="0"/>
              <a:t>VARIANCE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75" y="1606316"/>
            <a:ext cx="6957380" cy="342410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ko-KR" altLang="en-US" dirty="0" err="1"/>
              <a:t>과녁판의</a:t>
            </a:r>
            <a:r>
              <a:rPr lang="ko-KR" altLang="en-US" dirty="0"/>
              <a:t> 빨간색 중심부분이 모델의 목표구역이다</a:t>
            </a:r>
            <a:r>
              <a:rPr lang="en-US" altLang="ko-KR" dirty="0"/>
              <a:t>, </a:t>
            </a:r>
            <a:r>
              <a:rPr lang="ko-KR" altLang="en-US" dirty="0" err="1"/>
              <a:t>파란색점은</a:t>
            </a:r>
            <a:r>
              <a:rPr lang="ko-KR" altLang="en-US" dirty="0"/>
              <a:t> 특정 데이터를 모델을 통해 </a:t>
            </a:r>
            <a:r>
              <a:rPr lang="ko-KR" altLang="en-US" dirty="0" err="1"/>
              <a:t>맵핑한</a:t>
            </a:r>
            <a:r>
              <a:rPr lang="ko-KR" altLang="en-US" dirty="0"/>
              <a:t> 결과이다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ko-KR" altLang="en-US" dirty="0" err="1"/>
              <a:t>파란색점을</a:t>
            </a:r>
            <a:r>
              <a:rPr lang="ko-KR" altLang="en-US" dirty="0"/>
              <a:t> 성공적으로 </a:t>
            </a:r>
            <a:r>
              <a:rPr lang="ko-KR" altLang="en-US" dirty="0" err="1"/>
              <a:t>빨간구역에</a:t>
            </a:r>
            <a:r>
              <a:rPr lang="ko-KR" altLang="en-US" dirty="0"/>
              <a:t> </a:t>
            </a:r>
            <a:r>
              <a:rPr lang="ko-KR" altLang="en-US" dirty="0" err="1"/>
              <a:t>맵핑한다면</a:t>
            </a:r>
            <a:r>
              <a:rPr lang="ko-KR" altLang="en-US" dirty="0"/>
              <a:t> 이 알고리즘은 정확한 결과를 내놓은 것이다</a:t>
            </a:r>
            <a:endParaRPr lang="en-US" altLang="ko-KR" dirty="0" smtClean="0"/>
          </a:p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/>
              <a:t>이전 </a:t>
            </a:r>
            <a:r>
              <a:rPr lang="ko-KR" altLang="en-US" dirty="0" err="1"/>
              <a:t>머신러닝에서는</a:t>
            </a:r>
            <a:r>
              <a:rPr lang="ko-KR" altLang="en-US" dirty="0"/>
              <a:t> </a:t>
            </a:r>
            <a:r>
              <a:rPr lang="en-US" altLang="ko-KR" dirty="0"/>
              <a:t>bias</a:t>
            </a:r>
            <a:r>
              <a:rPr lang="ko-KR" altLang="en-US" dirty="0"/>
              <a:t>와 </a:t>
            </a:r>
            <a:r>
              <a:rPr lang="en-US" altLang="ko-KR" dirty="0"/>
              <a:t>variance</a:t>
            </a:r>
            <a:r>
              <a:rPr lang="ko-KR" altLang="en-US" dirty="0"/>
              <a:t>를 동시에 줄이기가 쉽지 </a:t>
            </a:r>
            <a:r>
              <a:rPr lang="ko-KR" altLang="en-US" dirty="0" smtClean="0"/>
              <a:t>않았음</a:t>
            </a:r>
            <a:r>
              <a:rPr lang="en-US" altLang="ko-KR" dirty="0" smtClean="0"/>
              <a:t>. </a:t>
            </a:r>
            <a:r>
              <a:rPr lang="ko-KR" altLang="en-US" dirty="0"/>
              <a:t>때문에 둘의 </a:t>
            </a:r>
            <a:r>
              <a:rPr lang="en-US" altLang="ko-KR" dirty="0"/>
              <a:t>trade off</a:t>
            </a:r>
            <a:r>
              <a:rPr lang="ko-KR" altLang="en-US" dirty="0"/>
              <a:t>를 고려하여 둘을 합하였을 때 최저점을 찾는 것을 </a:t>
            </a:r>
            <a:r>
              <a:rPr lang="ko-KR" altLang="en-US" dirty="0" smtClean="0"/>
              <a:t>목표로 함</a:t>
            </a:r>
            <a:r>
              <a:rPr lang="en-US" altLang="ko-KR" dirty="0" smtClean="0"/>
              <a:t>.</a:t>
            </a:r>
            <a:r>
              <a:rPr lang="en-US" altLang="ko-KR" dirty="0"/>
              <a:t> </a:t>
            </a:r>
            <a:r>
              <a:rPr lang="ko-KR" altLang="en-US" dirty="0" smtClean="0"/>
              <a:t>반면 </a:t>
            </a:r>
            <a:r>
              <a:rPr lang="ko-KR" altLang="en-US" dirty="0" err="1"/>
              <a:t>딥러닝은</a:t>
            </a:r>
            <a:r>
              <a:rPr lang="ko-KR" altLang="en-US" dirty="0"/>
              <a:t> 비교적 쉽게 </a:t>
            </a:r>
            <a:r>
              <a:rPr lang="en-US" altLang="ko-KR" dirty="0"/>
              <a:t>bias</a:t>
            </a:r>
            <a:r>
              <a:rPr lang="ko-KR" altLang="en-US" dirty="0"/>
              <a:t>와 </a:t>
            </a:r>
            <a:r>
              <a:rPr lang="en-US" altLang="ko-KR" dirty="0"/>
              <a:t>variance</a:t>
            </a:r>
            <a:r>
              <a:rPr lang="ko-KR" altLang="en-US" dirty="0"/>
              <a:t>를 동시에 줄일 수 </a:t>
            </a:r>
            <a:r>
              <a:rPr lang="ko-KR" altLang="en-US" dirty="0" smtClean="0"/>
              <a:t>있는 편임</a:t>
            </a:r>
            <a:endParaRPr lang="ko-KR" altLang="en-US" dirty="0"/>
          </a:p>
          <a:p>
            <a:r>
              <a:rPr lang="ko-KR" altLang="en-US" dirty="0"/>
              <a:t>위 그림에서 </a:t>
            </a:r>
            <a:r>
              <a:rPr lang="en-US" altLang="ko-KR" dirty="0"/>
              <a:t>x</a:t>
            </a:r>
            <a:r>
              <a:rPr lang="ko-KR" altLang="en-US" dirty="0"/>
              <a:t>축은 모델 </a:t>
            </a:r>
            <a:r>
              <a:rPr lang="en-US" altLang="ko-KR" dirty="0" smtClean="0"/>
              <a:t>complexity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ko-KR" altLang="en-US" dirty="0"/>
              <a:t>오른쪽으로 갈수록 모델은 복잡해지고</a:t>
            </a:r>
            <a:r>
              <a:rPr lang="en-US" altLang="ko-KR" dirty="0"/>
              <a:t>, </a:t>
            </a:r>
            <a:r>
              <a:rPr lang="en-US" altLang="ko-KR" dirty="0" smtClean="0"/>
              <a:t>OVERFITTING</a:t>
            </a:r>
            <a:r>
              <a:rPr lang="ko-KR" altLang="en-US" dirty="0" smtClean="0"/>
              <a:t>의 </a:t>
            </a:r>
            <a:r>
              <a:rPr lang="ko-KR" altLang="en-US" dirty="0"/>
              <a:t>가능성이 높아지며 </a:t>
            </a:r>
            <a:r>
              <a:rPr lang="en-US" altLang="ko-KR" dirty="0"/>
              <a:t>bias</a:t>
            </a:r>
            <a:r>
              <a:rPr lang="ko-KR" altLang="en-US" dirty="0"/>
              <a:t>는 낮아지지만 새로운 데이터에 대해 취약해진다</a:t>
            </a:r>
            <a:r>
              <a:rPr lang="en-US" altLang="ko-KR" dirty="0"/>
              <a:t>(variation</a:t>
            </a:r>
            <a:r>
              <a:rPr lang="ko-KR" altLang="en-US" dirty="0"/>
              <a:t>이 높아진다</a:t>
            </a:r>
            <a:r>
              <a:rPr lang="en-US" altLang="ko-KR" dirty="0"/>
              <a:t>). </a:t>
            </a:r>
            <a:r>
              <a:rPr lang="ko-KR" altLang="en-US" dirty="0"/>
              <a:t>왼쪽으로 갈수록 모델은 단순해지지만 기본데이터조차 제대로 맞추지 못한다</a:t>
            </a:r>
            <a:r>
              <a:rPr lang="en-US" altLang="ko-KR" dirty="0"/>
              <a:t>(bias</a:t>
            </a:r>
            <a:r>
              <a:rPr lang="ko-KR" altLang="en-US" dirty="0"/>
              <a:t>가 높아진다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75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2">
            <a:extLst>
              <a:ext uri="{FF2B5EF4-FFF2-40B4-BE49-F238E27FC236}">
                <a16:creationId xmlns="" xmlns:a16="http://schemas.microsoft.com/office/drawing/2014/main" id="{22790EC5-ACA7-4536-8066-B60199F3C6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CAD20AEA-7CAF-4A83-BE2E-EAF010B8B7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0" name="직사각형 49">
            <a:extLst>
              <a:ext uri="{FF2B5EF4-FFF2-40B4-BE49-F238E27FC236}">
                <a16:creationId xmlns="" xmlns:a16="http://schemas.microsoft.com/office/drawing/2014/main" id="{2255CADE-DCE0-447F-B290-2AE78E5E55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2" name="그림 2">
            <a:extLst>
              <a:ext uri="{FF2B5EF4-FFF2-40B4-BE49-F238E27FC236}">
                <a16:creationId xmlns="" xmlns:a16="http://schemas.microsoft.com/office/drawing/2014/main" id="{240987D2-7FAC-4B65-A97B-0EAADE73BB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개체 틀 5" descr="과학실">
            <a:extLst>
              <a:ext uri="{FF2B5EF4-FFF2-40B4-BE49-F238E27FC236}">
                <a16:creationId xmlns="" xmlns:a16="http://schemas.microsoft.com/office/drawing/2014/main" id="{2543122C-30CE-4CD2-B15E-CA20AE39CC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64" r="2" b="2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4245587C-701C-48A1-9B6B-10C3DF81A8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2E5CF545-7AAF-4A13-8871-089E929E8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B77B0A-41A1-428C-897D-2AEE4B4A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1358901"/>
            <a:ext cx="3707844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sz="4800" dirty="0">
                <a:latin typeface="+mj-ea"/>
              </a:rPr>
              <a:t>문의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38BA689-20E2-4C6E-9788-5A871F3D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6707" y="4165601"/>
            <a:ext cx="3487479" cy="789172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altLang="ko-KR" sz="22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HEEKI@INJE.AC.KR</a:t>
            </a:r>
            <a:endParaRPr lang="en-US" altLang="ko-KR" sz="2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461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E630259-2E99-42C6-925A-ED71BD9ED2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+mj-ea"/>
              <a:ea typeface="+mj-ea"/>
            </a:endParaRPr>
          </a:p>
        </p:txBody>
      </p:sp>
      <p:sp useBgFill="1">
        <p:nvSpPr>
          <p:cNvPr id="22" name="직사각형 21">
            <a:extLst>
              <a:ext uri="{FF2B5EF4-FFF2-40B4-BE49-F238E27FC236}">
                <a16:creationId xmlns="" xmlns:a16="http://schemas.microsoft.com/office/drawing/2014/main" id="{CD7ECD05-B4E0-4A46-AE36-17B3B1B208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10643E1-7ABA-4C1E-A734-A26C5D7041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0" y="1314449"/>
            <a:ext cx="3234951" cy="4073627"/>
          </a:xfrm>
          <a:noFill/>
        </p:spPr>
        <p:txBody>
          <a:bodyPr rtlCol="0">
            <a:normAutofit/>
          </a:bodyPr>
          <a:lstStyle/>
          <a:p>
            <a:r>
              <a:rPr lang="ko-KR" altLang="en-US" sz="3200" b="1" dirty="0" smtClean="0"/>
              <a:t>앙상블 학습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75" y="1686781"/>
            <a:ext cx="6957380" cy="40263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dirty="0" smtClean="0"/>
              <a:t>개인이 </a:t>
            </a:r>
            <a:r>
              <a:rPr lang="ko-KR" altLang="en-US" dirty="0"/>
              <a:t>가진 서로 다른 능력을 하나로 </a:t>
            </a:r>
            <a:r>
              <a:rPr lang="ko-KR" altLang="en-US" dirty="0" smtClean="0"/>
              <a:t>모음</a:t>
            </a:r>
            <a:endParaRPr lang="en-US" altLang="ko-KR" dirty="0"/>
          </a:p>
          <a:p>
            <a:r>
              <a:rPr lang="ko-KR" altLang="en-US" dirty="0" smtClean="0"/>
              <a:t>협동하면 </a:t>
            </a:r>
            <a:r>
              <a:rPr lang="ko-KR" altLang="en-US" dirty="0"/>
              <a:t>더 좋은 결과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분류기 앙상블의 발상</a:t>
            </a:r>
            <a:endParaRPr lang="en-US" altLang="ko-KR" dirty="0"/>
          </a:p>
          <a:p>
            <a:r>
              <a:rPr lang="ko-KR" altLang="en-US" dirty="0" smtClean="0"/>
              <a:t>앙상블 학습 </a:t>
            </a:r>
            <a:r>
              <a:rPr lang="en-US" altLang="ko-KR" dirty="0" smtClean="0"/>
              <a:t>(ENSEMBLE LEARNING) : </a:t>
            </a:r>
            <a:r>
              <a:rPr lang="ko-KR" altLang="en-US" dirty="0" smtClean="0"/>
              <a:t>여러 개의 분류기를 생성하고 그 예측을 결합함으로써 보다 정확한 최종 예측을 도출하는 기법</a:t>
            </a:r>
            <a:endParaRPr lang="en-US" altLang="ko-KR" dirty="0" smtClean="0"/>
          </a:p>
          <a:p>
            <a:r>
              <a:rPr lang="ko-KR" altLang="en-US" dirty="0" smtClean="0"/>
              <a:t>단일 분류기보다 신뢰성 있는 높은 </a:t>
            </a:r>
            <a:r>
              <a:rPr lang="ko-KR" altLang="en-US" dirty="0" err="1" smtClean="0"/>
              <a:t>예측값</a:t>
            </a:r>
            <a:r>
              <a:rPr lang="ko-KR" altLang="en-US" dirty="0" smtClean="0"/>
              <a:t> 얻는다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weak learner</a:t>
            </a:r>
            <a:r>
              <a:rPr lang="ko-KR" altLang="en-US" dirty="0"/>
              <a:t>를 잘 조합하여 </a:t>
            </a:r>
            <a:r>
              <a:rPr lang="en-US" altLang="ko-KR" dirty="0"/>
              <a:t>strong learner</a:t>
            </a:r>
            <a:r>
              <a:rPr lang="ko-KR" altLang="en-US" dirty="0"/>
              <a:t>를 만드는 것을 목표로 한다</a:t>
            </a:r>
            <a:r>
              <a:rPr lang="en-US" altLang="ko-KR" dirty="0"/>
              <a:t>. </a:t>
            </a:r>
            <a:r>
              <a:rPr lang="ko-KR" altLang="en-US" dirty="0"/>
              <a:t>즉 성능이 그리 좋지 않은 모델들을 모아서 성능이 좋은 모델을 하나 만드는 것</a:t>
            </a:r>
          </a:p>
        </p:txBody>
      </p:sp>
    </p:spTree>
    <p:extLst>
      <p:ext uri="{BB962C8B-B14F-4D97-AF65-F5344CB8AC3E}">
        <p14:creationId xmlns:p14="http://schemas.microsoft.com/office/powerpoint/2010/main" val="72465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E630259-2E99-42C6-925A-ED71BD9ED2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 useBgFill="1">
        <p:nvSpPr>
          <p:cNvPr id="22" name="직사각형 21">
            <a:extLst>
              <a:ext uri="{FF2B5EF4-FFF2-40B4-BE49-F238E27FC236}">
                <a16:creationId xmlns="" xmlns:a16="http://schemas.microsoft.com/office/drawing/2014/main" id="{CD7ECD05-B4E0-4A46-AE36-17B3B1B208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10643E1-7ABA-4C1E-A734-A26C5D7041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0" y="1314449"/>
            <a:ext cx="3234951" cy="4073627"/>
          </a:xfrm>
          <a:noFill/>
        </p:spPr>
        <p:txBody>
          <a:bodyPr rtlCol="0">
            <a:normAutofit/>
          </a:bodyPr>
          <a:lstStyle/>
          <a:p>
            <a:r>
              <a:rPr lang="ko-KR" altLang="en-US" sz="3200" b="1" dirty="0" err="1" smtClean="0"/>
              <a:t>딥러닝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/>
              <a:t/>
            </a:r>
            <a:br>
              <a:rPr lang="en-US" altLang="ko-KR" sz="3200" b="1" dirty="0"/>
            </a:br>
            <a:r>
              <a:rPr lang="en-US" altLang="ko-KR" sz="3200" b="1" dirty="0" smtClean="0"/>
              <a:t>VS. </a:t>
            </a:r>
            <a:br>
              <a:rPr lang="en-US" altLang="ko-KR" sz="3200" b="1" dirty="0" smtClean="0"/>
            </a:br>
            <a:r>
              <a:rPr lang="en-US" altLang="ko-KR" sz="3200" b="1" dirty="0"/>
              <a:t/>
            </a:r>
            <a:br>
              <a:rPr lang="en-US" altLang="ko-KR" sz="3200" b="1" dirty="0"/>
            </a:br>
            <a:r>
              <a:rPr lang="ko-KR" altLang="en-US" sz="3200" b="1" dirty="0" smtClean="0"/>
              <a:t>앙상블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75" y="1686781"/>
            <a:ext cx="6957380" cy="40263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 등의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비정형 데이터의 분류는 </a:t>
            </a:r>
            <a:r>
              <a:rPr lang="ko-KR" altLang="en-US" b="1" dirty="0" err="1" smtClean="0"/>
              <a:t>딥러닝</a:t>
            </a:r>
            <a:r>
              <a:rPr lang="ko-KR" altLang="en-US" dirty="0" err="1" smtClean="0"/>
              <a:t>이</a:t>
            </a:r>
            <a:r>
              <a:rPr lang="ko-KR" altLang="en-US" dirty="0" smtClean="0"/>
              <a:t> 뛰어난 </a:t>
            </a:r>
            <a:r>
              <a:rPr lang="ko-KR" altLang="en-US" dirty="0"/>
              <a:t>성</a:t>
            </a:r>
            <a:r>
              <a:rPr lang="ko-KR" altLang="en-US" dirty="0" smtClean="0"/>
              <a:t>능을 보임</a:t>
            </a:r>
            <a:endParaRPr lang="en-US" altLang="ko-KR" dirty="0"/>
          </a:p>
          <a:p>
            <a:r>
              <a:rPr lang="ko-KR" altLang="en-US" dirty="0" smtClean="0"/>
              <a:t>대부분의 정형 데이터 분류 시에는 </a:t>
            </a:r>
            <a:r>
              <a:rPr lang="ko-KR" altLang="en-US" b="1" dirty="0" smtClean="0"/>
              <a:t>앙상블</a:t>
            </a:r>
            <a:r>
              <a:rPr lang="ko-KR" altLang="en-US" dirty="0" smtClean="0"/>
              <a:t>이 뛰어난 성능을 보임</a:t>
            </a:r>
            <a:endParaRPr lang="en-US" altLang="ko-KR" dirty="0" smtClean="0"/>
          </a:p>
          <a:p>
            <a:r>
              <a:rPr lang="ko-KR" altLang="en-US" dirty="0" smtClean="0"/>
              <a:t>앙상블 학습 </a:t>
            </a:r>
            <a:r>
              <a:rPr lang="en-US" altLang="ko-KR" dirty="0" smtClean="0"/>
              <a:t>(ENSEMBLE LEARNING) : </a:t>
            </a:r>
            <a:r>
              <a:rPr lang="ko-KR" altLang="en-US" dirty="0" smtClean="0"/>
              <a:t>여러 개의 분류기를 생성하고 그 예측을 결합함으로써 보다 정확한 최종 예측을 도출하는 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0276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E630259-2E99-42C6-925A-ED71BD9ED2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 useBgFill="1">
        <p:nvSpPr>
          <p:cNvPr id="22" name="직사각형 21">
            <a:extLst>
              <a:ext uri="{FF2B5EF4-FFF2-40B4-BE49-F238E27FC236}">
                <a16:creationId xmlns="" xmlns:a16="http://schemas.microsoft.com/office/drawing/2014/main" id="{CD7ECD05-B4E0-4A46-AE36-17B3B1B208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10643E1-7ABA-4C1E-A734-A26C5D7041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0" y="1314449"/>
            <a:ext cx="3234951" cy="4073627"/>
          </a:xfrm>
          <a:noFill/>
        </p:spPr>
        <p:txBody>
          <a:bodyPr rtlCol="0">
            <a:normAutofit/>
          </a:bodyPr>
          <a:lstStyle/>
          <a:p>
            <a:pPr algn="l"/>
            <a:r>
              <a:rPr lang="en-US" altLang="ko-KR" sz="3200" b="1" dirty="0"/>
              <a:t>Bagging </a:t>
            </a:r>
            <a:r>
              <a:rPr lang="en-US" altLang="ko-KR" sz="2400" dirty="0"/>
              <a:t>(</a:t>
            </a:r>
            <a:r>
              <a:rPr lang="en-US" altLang="ko-KR" sz="2400" u="sng" dirty="0" err="1"/>
              <a:t>B</a:t>
            </a:r>
            <a:r>
              <a:rPr lang="en-US" altLang="ko-KR" sz="2400" dirty="0" err="1"/>
              <a:t>oosTRAP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br>
              <a:rPr lang="en-US" altLang="ko-KR" sz="2400" dirty="0" smtClean="0"/>
            </a:br>
            <a:r>
              <a:rPr lang="en-US" altLang="ko-KR" sz="2400" dirty="0"/>
              <a:t> </a:t>
            </a:r>
            <a:r>
              <a:rPr lang="en-US" altLang="ko-KR" sz="2400" u="sng" dirty="0" err="1" smtClean="0"/>
              <a:t>AgG</a:t>
            </a:r>
            <a:r>
              <a:rPr lang="en-US" altLang="ko-KR" sz="2400" dirty="0" err="1" smtClean="0"/>
              <a:t>REGAT</a:t>
            </a:r>
            <a:r>
              <a:rPr lang="en-US" altLang="ko-KR" sz="2400" u="sng" dirty="0" err="1" smtClean="0"/>
              <a:t>ING</a:t>
            </a:r>
            <a:r>
              <a:rPr lang="en-US" altLang="ko-KR" sz="2400" dirty="0"/>
              <a:t>)</a:t>
            </a:r>
            <a:r>
              <a:rPr lang="ko-KR" altLang="en-US" sz="2400" dirty="0"/>
              <a:t>  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/>
              <a:t/>
            </a:r>
            <a:br>
              <a:rPr lang="en-US" altLang="ko-KR" sz="3200" b="1" dirty="0"/>
            </a:br>
            <a:r>
              <a:rPr lang="en-US" altLang="ko-KR" sz="3200" b="1" dirty="0" smtClean="0"/>
              <a:t>vs</a:t>
            </a:r>
            <a:r>
              <a:rPr lang="en-US" altLang="ko-KR" sz="3200" b="1" dirty="0"/>
              <a:t>.  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/>
              <a:t/>
            </a:r>
            <a:br>
              <a:rPr lang="en-US" altLang="ko-KR" sz="3200" b="1" dirty="0"/>
            </a:br>
            <a:r>
              <a:rPr lang="en-US" altLang="ko-KR" sz="3200" b="1" dirty="0" smtClean="0"/>
              <a:t>BOOSTING </a:t>
            </a:r>
            <a:r>
              <a:rPr lang="en-US" altLang="ko-KR" sz="4000" b="1" dirty="0"/>
              <a:t/>
            </a:r>
            <a:br>
              <a:rPr lang="en-US" altLang="ko-KR" sz="4000" b="1" dirty="0"/>
            </a:b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75" y="1606316"/>
            <a:ext cx="6957380" cy="342410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1) bagging</a:t>
            </a:r>
            <a:r>
              <a:rPr lang="ko-KR" altLang="en-US" dirty="0" smtClean="0"/>
              <a:t>은 병렬적이며 빠르고</a:t>
            </a:r>
            <a:r>
              <a:rPr lang="en-US" altLang="ko-KR" dirty="0" smtClean="0"/>
              <a:t>, </a:t>
            </a:r>
          </a:p>
          <a:p>
            <a:pPr marL="0" indent="0">
              <a:buNone/>
            </a:pPr>
            <a:r>
              <a:rPr lang="en-US" altLang="ko-KR" dirty="0" smtClean="0"/>
              <a:t>       boosting</a:t>
            </a:r>
            <a:r>
              <a:rPr lang="ko-KR" altLang="en-US" dirty="0" smtClean="0"/>
              <a:t>은 직렬적이며 상대적으로 느리다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2) bagging</a:t>
            </a:r>
            <a:r>
              <a:rPr lang="ko-KR" altLang="en-US" dirty="0" smtClean="0"/>
              <a:t>은 모델의 </a:t>
            </a:r>
            <a:r>
              <a:rPr lang="en-US" altLang="ko-KR" dirty="0" smtClean="0"/>
              <a:t>variation</a:t>
            </a:r>
            <a:r>
              <a:rPr lang="ko-KR" altLang="en-US" dirty="0" smtClean="0"/>
              <a:t>은 줄일 수 있으나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	bias</a:t>
            </a:r>
            <a:r>
              <a:rPr lang="ko-KR" altLang="en-US" dirty="0"/>
              <a:t>는 줄이지 못하고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boosting</a:t>
            </a:r>
            <a:r>
              <a:rPr lang="ko-KR" altLang="en-US" dirty="0"/>
              <a:t>은 둘 모두를 줄일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48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E630259-2E99-42C6-925A-ED71BD9ED2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 useBgFill="1">
        <p:nvSpPr>
          <p:cNvPr id="22" name="직사각형 21">
            <a:extLst>
              <a:ext uri="{FF2B5EF4-FFF2-40B4-BE49-F238E27FC236}">
                <a16:creationId xmlns="" xmlns:a16="http://schemas.microsoft.com/office/drawing/2014/main" id="{CD7ECD05-B4E0-4A46-AE36-17B3B1B208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10643E1-7ABA-4C1E-A734-A26C5D7041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0" y="1314449"/>
            <a:ext cx="3234951" cy="4073627"/>
          </a:xfrm>
          <a:noFill/>
        </p:spPr>
        <p:txBody>
          <a:bodyPr rtlCol="0">
            <a:normAutofit fontScale="90000"/>
          </a:bodyPr>
          <a:lstStyle/>
          <a:p>
            <a:pPr algn="l"/>
            <a:r>
              <a:rPr lang="en-US" altLang="ko-KR" sz="4000" b="1" dirty="0"/>
              <a:t>Bagging </a:t>
            </a:r>
            <a:r>
              <a:rPr lang="en-US" altLang="ko-KR" sz="3200" dirty="0"/>
              <a:t>(</a:t>
            </a:r>
            <a:r>
              <a:rPr lang="en-US" altLang="ko-KR" sz="3200" u="sng" dirty="0" err="1"/>
              <a:t>B</a:t>
            </a:r>
            <a:r>
              <a:rPr lang="en-US" altLang="ko-KR" sz="3200" dirty="0" err="1"/>
              <a:t>oosTRAP</a:t>
            </a:r>
            <a:r>
              <a:rPr lang="en-US" altLang="ko-KR" sz="3200" dirty="0"/>
              <a:t>  </a:t>
            </a:r>
            <a:br>
              <a:rPr lang="en-US" altLang="ko-KR" sz="3200" dirty="0"/>
            </a:br>
            <a:r>
              <a:rPr lang="en-US" altLang="ko-KR" sz="3200" dirty="0"/>
              <a:t> </a:t>
            </a:r>
            <a:r>
              <a:rPr lang="en-US" altLang="ko-KR" sz="3200" u="sng" dirty="0" err="1"/>
              <a:t>AgG</a:t>
            </a:r>
            <a:r>
              <a:rPr lang="en-US" altLang="ko-KR" sz="3200" dirty="0" err="1"/>
              <a:t>REGAT</a:t>
            </a:r>
            <a:r>
              <a:rPr lang="en-US" altLang="ko-KR" sz="3200" u="sng" dirty="0" err="1"/>
              <a:t>ING</a:t>
            </a:r>
            <a:r>
              <a:rPr lang="en-US" altLang="ko-KR" sz="3200" dirty="0"/>
              <a:t>)</a:t>
            </a:r>
            <a:r>
              <a:rPr lang="ko-KR" altLang="en-US" sz="3200" dirty="0"/>
              <a:t>  </a:t>
            </a: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en-US" altLang="ko-KR" sz="4000" b="1" dirty="0"/>
              <a:t>vs.  </a:t>
            </a:r>
            <a:br>
              <a:rPr lang="en-US" altLang="ko-KR" sz="4000" b="1" dirty="0"/>
            </a:b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en-US" altLang="ko-KR" sz="4000" b="1" dirty="0"/>
              <a:t>BOOSTING </a:t>
            </a:r>
            <a:r>
              <a:rPr lang="en-US" altLang="ko-KR" sz="4800" b="1" dirty="0"/>
              <a:t/>
            </a:r>
            <a:br>
              <a:rPr lang="en-US" altLang="ko-KR" sz="4800" b="1" dirty="0"/>
            </a:br>
            <a:r>
              <a:rPr lang="en-US" altLang="ko-KR" sz="3200" b="1" dirty="0"/>
              <a:t/>
            </a:r>
            <a:br>
              <a:rPr lang="en-US" altLang="ko-KR" sz="3200" b="1" dirty="0"/>
            </a:b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75" y="1606316"/>
            <a:ext cx="6957380" cy="44214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 smtClean="0"/>
              <a:t>bagging</a:t>
            </a:r>
            <a:r>
              <a:rPr lang="ko-KR" altLang="en-US" dirty="0"/>
              <a:t>은 </a:t>
            </a:r>
            <a:r>
              <a:rPr lang="en-US" altLang="ko-KR" dirty="0" smtClean="0"/>
              <a:t>10,000</a:t>
            </a:r>
            <a:r>
              <a:rPr lang="ko-KR" altLang="en-US" dirty="0"/>
              <a:t>개의 데이터를 </a:t>
            </a:r>
            <a:r>
              <a:rPr lang="en-US" altLang="ko-KR" dirty="0" smtClean="0"/>
              <a:t>2,000</a:t>
            </a:r>
            <a:r>
              <a:rPr lang="ko-KR" altLang="en-US" dirty="0"/>
              <a:t>개씩 </a:t>
            </a:r>
            <a:r>
              <a:rPr lang="en-US" altLang="ko-KR" dirty="0"/>
              <a:t>5</a:t>
            </a:r>
            <a:r>
              <a:rPr lang="ko-KR" altLang="en-US" dirty="0"/>
              <a:t>조로 나누어 </a:t>
            </a:r>
            <a:r>
              <a:rPr lang="en-US" altLang="ko-KR" dirty="0"/>
              <a:t>5</a:t>
            </a:r>
            <a:r>
              <a:rPr lang="ko-KR" altLang="en-US" dirty="0"/>
              <a:t>개의 모델이 병렬로 학습을 </a:t>
            </a:r>
            <a:r>
              <a:rPr lang="ko-KR" altLang="en-US" dirty="0" smtClean="0"/>
              <a:t>진행 </a:t>
            </a:r>
            <a:endParaRPr lang="en-US" altLang="ko-KR" dirty="0" smtClean="0"/>
          </a:p>
          <a:p>
            <a:r>
              <a:rPr lang="en-US" altLang="ko-KR" dirty="0" smtClean="0"/>
              <a:t>boosting</a:t>
            </a:r>
            <a:r>
              <a:rPr lang="ko-KR" altLang="en-US" dirty="0"/>
              <a:t>은 </a:t>
            </a:r>
            <a:r>
              <a:rPr lang="en-US" altLang="ko-KR" dirty="0"/>
              <a:t>5</a:t>
            </a:r>
            <a:r>
              <a:rPr lang="ko-KR" altLang="en-US" dirty="0"/>
              <a:t>개의 모델이 모두 </a:t>
            </a:r>
            <a:r>
              <a:rPr lang="en-US" altLang="ko-KR" dirty="0" smtClean="0"/>
              <a:t>10,000</a:t>
            </a:r>
            <a:r>
              <a:rPr lang="ko-KR" altLang="en-US" dirty="0"/>
              <a:t>개의 데이터를 학습하되 어느 데이터를 중점으로 학습할지에 차이가 있고</a:t>
            </a:r>
            <a:r>
              <a:rPr lang="en-US" altLang="ko-KR" dirty="0"/>
              <a:t>, </a:t>
            </a:r>
            <a:r>
              <a:rPr lang="ko-KR" altLang="en-US" dirty="0"/>
              <a:t>그 결정은 앞 모델들의 학습결과에 기반하여 </a:t>
            </a:r>
            <a:r>
              <a:rPr lang="ko-KR" altLang="en-US" dirty="0" smtClean="0"/>
              <a:t>결정</a:t>
            </a:r>
            <a:endParaRPr lang="en-US" altLang="ko-KR" dirty="0"/>
          </a:p>
          <a:p>
            <a:r>
              <a:rPr lang="en-US" altLang="ko-KR" dirty="0" smtClean="0"/>
              <a:t>Bagging</a:t>
            </a:r>
            <a:r>
              <a:rPr lang="ko-KR" altLang="en-US" dirty="0" smtClean="0"/>
              <a:t>은 데이터 세트 간에 중첩을 허용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교차 검증과는 다름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11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E630259-2E99-42C6-925A-ED71BD9ED2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 useBgFill="1">
        <p:nvSpPr>
          <p:cNvPr id="22" name="직사각형 21">
            <a:extLst>
              <a:ext uri="{FF2B5EF4-FFF2-40B4-BE49-F238E27FC236}">
                <a16:creationId xmlns="" xmlns:a16="http://schemas.microsoft.com/office/drawing/2014/main" id="{CD7ECD05-B4E0-4A46-AE36-17B3B1B208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10643E1-7ABA-4C1E-A734-A26C5D7041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0" y="1314449"/>
            <a:ext cx="3234951" cy="4073627"/>
          </a:xfrm>
          <a:noFill/>
        </p:spPr>
        <p:txBody>
          <a:bodyPr rtlCol="0">
            <a:normAutofit/>
          </a:bodyPr>
          <a:lstStyle/>
          <a:p>
            <a:pPr algn="l"/>
            <a:r>
              <a:rPr lang="en-US" altLang="ko-KR" sz="3200" b="1" dirty="0"/>
              <a:t>Bagging </a:t>
            </a:r>
            <a:r>
              <a:rPr lang="ko-KR" altLang="en-US" sz="2400" dirty="0" smtClean="0"/>
              <a:t>  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/>
              <a:t/>
            </a:r>
            <a:br>
              <a:rPr lang="en-US" altLang="ko-KR" sz="3200" b="1" dirty="0"/>
            </a:b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75" y="1606316"/>
            <a:ext cx="6957380" cy="342410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dirty="0"/>
              <a:t>bagging</a:t>
            </a:r>
            <a:r>
              <a:rPr lang="ko-KR" altLang="en-US" dirty="0"/>
              <a:t>은 기본 </a:t>
            </a:r>
            <a:r>
              <a:rPr lang="ko-KR" altLang="en-US" dirty="0" err="1"/>
              <a:t>데이터셋을</a:t>
            </a:r>
            <a:r>
              <a:rPr lang="ko-KR" altLang="en-US" dirty="0"/>
              <a:t> </a:t>
            </a:r>
            <a:r>
              <a:rPr lang="ko-KR" altLang="en-US" dirty="0" err="1"/>
              <a:t>샘플링하여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 dirty="0" err="1"/>
              <a:t>데이터셋을</a:t>
            </a:r>
            <a:r>
              <a:rPr lang="ko-KR" altLang="en-US" dirty="0"/>
              <a:t> 만들어서 </a:t>
            </a:r>
            <a:r>
              <a:rPr lang="en-US" altLang="ko-KR" dirty="0"/>
              <a:t>n</a:t>
            </a:r>
            <a:r>
              <a:rPr lang="ko-KR" altLang="en-US" dirty="0"/>
              <a:t>개의 모델을 학습시켜 최종 결정을 하는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. </a:t>
            </a:r>
            <a:r>
              <a:rPr lang="ko-KR" altLang="en-US" dirty="0"/>
              <a:t>샘플링을 마치고 나면 </a:t>
            </a:r>
            <a:r>
              <a:rPr lang="en-US" altLang="ko-KR" dirty="0"/>
              <a:t>n</a:t>
            </a:r>
            <a:r>
              <a:rPr lang="ko-KR" altLang="en-US" dirty="0"/>
              <a:t>개의 모델이 독립적으로 동시에 각각의 </a:t>
            </a:r>
            <a:r>
              <a:rPr lang="ko-KR" altLang="en-US" dirty="0" err="1"/>
              <a:t>데이터셋을</a:t>
            </a:r>
            <a:r>
              <a:rPr lang="ko-KR" altLang="en-US" dirty="0"/>
              <a:t> 학습할 수 있으므로 속도가 빠르다</a:t>
            </a:r>
            <a:r>
              <a:rPr lang="en-US" altLang="ko-KR" dirty="0"/>
              <a:t>. </a:t>
            </a:r>
            <a:r>
              <a:rPr lang="ko-KR" altLang="en-US" dirty="0"/>
              <a:t>이 때문에 </a:t>
            </a:r>
            <a:r>
              <a:rPr lang="ko-KR" altLang="en-US" dirty="0" smtClean="0"/>
              <a:t>병렬적</a:t>
            </a:r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, Random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fOREST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8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E630259-2E99-42C6-925A-ED71BD9ED2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 useBgFill="1">
        <p:nvSpPr>
          <p:cNvPr id="22" name="직사각형 21">
            <a:extLst>
              <a:ext uri="{FF2B5EF4-FFF2-40B4-BE49-F238E27FC236}">
                <a16:creationId xmlns="" xmlns:a16="http://schemas.microsoft.com/office/drawing/2014/main" id="{CD7ECD05-B4E0-4A46-AE36-17B3B1B208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10643E1-7ABA-4C1E-A734-A26C5D7041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0" y="1314449"/>
            <a:ext cx="3234951" cy="4073627"/>
          </a:xfrm>
          <a:noFill/>
        </p:spPr>
        <p:txBody>
          <a:bodyPr rtlCol="0">
            <a:normAutofit/>
          </a:bodyPr>
          <a:lstStyle/>
          <a:p>
            <a:pPr algn="l"/>
            <a:r>
              <a:rPr lang="en-US" altLang="ko-KR" sz="3200" b="1" dirty="0" smtClean="0"/>
              <a:t>Boosting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/>
              <a:t/>
            </a:r>
            <a:br>
              <a:rPr lang="en-US" altLang="ko-KR" sz="3200" b="1" dirty="0"/>
            </a:b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75" y="1606316"/>
            <a:ext cx="6957380" cy="44214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dirty="0" smtClean="0"/>
              <a:t>boosting</a:t>
            </a:r>
            <a:r>
              <a:rPr lang="ko-KR" altLang="en-US" dirty="0"/>
              <a:t>에서는 </a:t>
            </a:r>
            <a:r>
              <a:rPr lang="ko-KR" altLang="en-US" dirty="0" err="1"/>
              <a:t>첫번째</a:t>
            </a:r>
            <a:r>
              <a:rPr lang="ko-KR" altLang="en-US" dirty="0"/>
              <a:t> 모델이 기본 </a:t>
            </a:r>
            <a:r>
              <a:rPr lang="ko-KR" altLang="en-US" dirty="0" err="1"/>
              <a:t>데이터셋을</a:t>
            </a:r>
            <a:r>
              <a:rPr lang="ko-KR" altLang="en-US" dirty="0"/>
              <a:t> 그대로 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. </a:t>
            </a:r>
            <a:r>
              <a:rPr lang="ko-KR" altLang="en-US" dirty="0"/>
              <a:t>그 다음 </a:t>
            </a:r>
            <a:r>
              <a:rPr lang="ko-KR" altLang="en-US" dirty="0" err="1"/>
              <a:t>두번째</a:t>
            </a:r>
            <a:r>
              <a:rPr lang="ko-KR" altLang="en-US" dirty="0"/>
              <a:t> 모델은 전체 데이터를 학습하되 </a:t>
            </a:r>
            <a:r>
              <a:rPr lang="ko-KR" altLang="en-US" dirty="0" err="1"/>
              <a:t>첫번째</a:t>
            </a:r>
            <a:r>
              <a:rPr lang="ko-KR" altLang="en-US" dirty="0"/>
              <a:t> 모델이 에러를 일으킨 데이터에 </a:t>
            </a:r>
            <a:r>
              <a:rPr lang="ko-KR" altLang="en-US" dirty="0" smtClean="0"/>
              <a:t>가중치를 두어 더 </a:t>
            </a:r>
            <a:r>
              <a:rPr lang="ko-KR" altLang="en-US" dirty="0"/>
              <a:t>큰 중점을 두고 학습을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. </a:t>
            </a:r>
            <a:r>
              <a:rPr lang="ko-KR" altLang="en-US" dirty="0" err="1"/>
              <a:t>세번째는</a:t>
            </a:r>
            <a:r>
              <a:rPr lang="ko-KR" altLang="en-US" dirty="0"/>
              <a:t> 앞의 두 모델이 힘을 합쳐도 맞추지 못한 데이터에 중점을 두고 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. </a:t>
            </a:r>
            <a:r>
              <a:rPr lang="ko-KR" altLang="en-US" dirty="0"/>
              <a:t>앞 모델의 학습이 끝나야 </a:t>
            </a:r>
            <a:r>
              <a:rPr lang="ko-KR" altLang="en-US" dirty="0" err="1"/>
              <a:t>뒷</a:t>
            </a:r>
            <a:r>
              <a:rPr lang="ko-KR" altLang="en-US" dirty="0"/>
              <a:t> 모델이 그 결과를 </a:t>
            </a:r>
            <a:r>
              <a:rPr lang="ko-KR" altLang="en-US" dirty="0" smtClean="0"/>
              <a:t>기반으로 하여 </a:t>
            </a:r>
            <a:r>
              <a:rPr lang="ko-KR" altLang="en-US" dirty="0"/>
              <a:t>가중치를 결정하고 학습을 할 수 있기 때문에 순차적으로 학습을 </a:t>
            </a:r>
            <a:r>
              <a:rPr lang="ko-KR" altLang="en-US" dirty="0" smtClean="0"/>
              <a:t>해야 한다</a:t>
            </a:r>
            <a:r>
              <a:rPr lang="en-US" altLang="ko-KR" dirty="0"/>
              <a:t>. </a:t>
            </a:r>
            <a:r>
              <a:rPr lang="ko-KR" altLang="en-US" dirty="0"/>
              <a:t>이 때문에 </a:t>
            </a:r>
            <a:r>
              <a:rPr lang="ko-KR" altLang="en-US" dirty="0" smtClean="0"/>
              <a:t>직렬적</a:t>
            </a:r>
            <a:r>
              <a:rPr lang="ko-KR" altLang="en-US" dirty="0"/>
              <a:t>이</a:t>
            </a:r>
            <a:r>
              <a:rPr lang="ko-KR" altLang="en-US" dirty="0" smtClean="0"/>
              <a:t>며 </a:t>
            </a:r>
            <a:r>
              <a:rPr lang="ko-KR" altLang="en-US" dirty="0"/>
              <a:t>상대적으로 속도가 느리다</a:t>
            </a:r>
            <a:r>
              <a:rPr lang="en-US" altLang="ko-KR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xgBOOST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lIGHTgbm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24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E630259-2E99-42C6-925A-ED71BD9ED2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 useBgFill="1">
        <p:nvSpPr>
          <p:cNvPr id="22" name="직사각형 21">
            <a:extLst>
              <a:ext uri="{FF2B5EF4-FFF2-40B4-BE49-F238E27FC236}">
                <a16:creationId xmlns="" xmlns:a16="http://schemas.microsoft.com/office/drawing/2014/main" id="{CD7ECD05-B4E0-4A46-AE36-17B3B1B208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10643E1-7ABA-4C1E-A734-A26C5D7041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8049" y="165964"/>
            <a:ext cx="3234951" cy="843535"/>
          </a:xfrm>
          <a:noFill/>
        </p:spPr>
        <p:txBody>
          <a:bodyPr rtlCol="0">
            <a:normAutofit/>
          </a:bodyPr>
          <a:lstStyle/>
          <a:p>
            <a:pPr algn="l"/>
            <a:r>
              <a:rPr lang="en-US" altLang="ko-KR" sz="3200" b="1" dirty="0" smtClean="0"/>
              <a:t>VOTING</a:t>
            </a:r>
            <a:r>
              <a:rPr lang="ko-KR" altLang="en-US" sz="3200" b="1" dirty="0" smtClean="0"/>
              <a:t> 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098" name="Picture 2" descr="https://img1.daumcdn.net/thumb/R1280x0/?scode=mtistory2&amp;fname=https%3A%2F%2Fk.kakaocdn.net%2Fdn%2FbCmIoE%2Fbtqy0RW3DBW%2Fcu6uK7BXlJ5KBUZSmz7R0K%2F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60" y="1225082"/>
            <a:ext cx="11523957" cy="510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70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E630259-2E99-42C6-925A-ED71BD9ED2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 useBgFill="1">
        <p:nvSpPr>
          <p:cNvPr id="22" name="직사각형 21">
            <a:extLst>
              <a:ext uri="{FF2B5EF4-FFF2-40B4-BE49-F238E27FC236}">
                <a16:creationId xmlns="" xmlns:a16="http://schemas.microsoft.com/office/drawing/2014/main" id="{CD7ECD05-B4E0-4A46-AE36-17B3B1B208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10643E1-7ABA-4C1E-A734-A26C5D7041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8049" y="165964"/>
            <a:ext cx="3234951" cy="843535"/>
          </a:xfrm>
          <a:noFill/>
        </p:spPr>
        <p:txBody>
          <a:bodyPr rtlCol="0">
            <a:normAutofit/>
          </a:bodyPr>
          <a:lstStyle/>
          <a:p>
            <a:pPr algn="l"/>
            <a:r>
              <a:rPr lang="en-US" altLang="ko-KR" sz="3200" b="1" dirty="0" smtClean="0"/>
              <a:t>VOTING</a:t>
            </a:r>
            <a:r>
              <a:rPr lang="ko-KR" altLang="en-US" sz="3200" b="1" dirty="0" smtClean="0"/>
              <a:t> 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050" name="Picture 2" descr="https://img1.daumcdn.net/thumb/R1280x0/?scode=mtistory2&amp;fname=https%3A%2F%2Fk.kakaocdn.net%2Fdn%2FbBEckS%2Fbtqy1I6b5Nk%2FH9U9w6fVBCvsY8PX8F2Zok%2F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346" y="1381200"/>
            <a:ext cx="12224496" cy="460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712336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158AC7-AA74-4FE4-9207-24EA2187AA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7E0B37-40BF-4857-B2E5-B52E6B39D4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B31D25-712D-46FD-A9DF-85443E55562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연구실 물방울 디자인</Template>
  <TotalTime>0</TotalTime>
  <Words>230</Words>
  <Application>Microsoft Office PowerPoint</Application>
  <PresentationFormat>와이드스크린</PresentationFormat>
  <Paragraphs>49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Tw Cen MT</vt:lpstr>
      <vt:lpstr>Wingdings</vt:lpstr>
      <vt:lpstr>물방울</vt:lpstr>
      <vt:lpstr>앙상블 학습</vt:lpstr>
      <vt:lpstr>앙상블 학습</vt:lpstr>
      <vt:lpstr>딥러닝  VS.   앙상블</vt:lpstr>
      <vt:lpstr>Bagging (BoosTRAP    AgGREGATING)    vs.    BOOSTING  </vt:lpstr>
      <vt:lpstr>Bagging (BoosTRAP    AgGREGATING)    vs.    BOOSTING   </vt:lpstr>
      <vt:lpstr>Bagging     </vt:lpstr>
      <vt:lpstr>Boosting   </vt:lpstr>
      <vt:lpstr>VOTING </vt:lpstr>
      <vt:lpstr>VOTING </vt:lpstr>
      <vt:lpstr>BIAS-VARIANCE</vt:lpstr>
      <vt:lpstr>BIAS  vs.    VARIANCE</vt:lpstr>
      <vt:lpstr>문의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2020-08-17T14:22:21Z</dcterms:created>
  <dcterms:modified xsi:type="dcterms:W3CDTF">2020-08-17T18:26:10Z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