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08" r:id="rId4"/>
    <p:sldId id="262" r:id="rId5"/>
    <p:sldId id="306" r:id="rId6"/>
    <p:sldId id="305" r:id="rId7"/>
    <p:sldId id="288" r:id="rId8"/>
    <p:sldId id="307" r:id="rId9"/>
    <p:sldId id="291" r:id="rId10"/>
    <p:sldId id="304" r:id="rId11"/>
    <p:sldId id="300" r:id="rId12"/>
    <p:sldId id="301" r:id="rId13"/>
    <p:sldId id="302" r:id="rId14"/>
    <p:sldId id="297" r:id="rId15"/>
    <p:sldId id="289" r:id="rId16"/>
    <p:sldId id="294" r:id="rId17"/>
    <p:sldId id="295" r:id="rId18"/>
    <p:sldId id="296" r:id="rId19"/>
    <p:sldId id="303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30" r:id="rId41"/>
    <p:sldId id="331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yeon" initials="G" lastIdx="1" clrIdx="0">
    <p:extLst>
      <p:ext uri="{19B8F6BF-5375-455C-9EA6-DF929625EA0E}">
        <p15:presenceInfo xmlns:p15="http://schemas.microsoft.com/office/powerpoint/2012/main" userId="Gye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4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9T16:18:21.52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798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713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2120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419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426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957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36960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396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0622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184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3307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+mj-ea"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+mj-e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45061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9368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231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88828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073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54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146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omments" Target="../comments/comment1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9957" y="2376365"/>
            <a:ext cx="1185333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90570" fontAlgn="ctr" latinLnBrk="0"/>
            <a:r>
              <a:rPr lang="ko-KR" altLang="en-US" sz="4800" spc="-3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의사결정트리를 활용한 분류 기법</a:t>
            </a:r>
            <a:endParaRPr lang="en-US" altLang="ko-KR" sz="4800" spc="-3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3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3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20. </a:t>
            </a:r>
            <a:r>
              <a:rPr lang="en-US" altLang="ko-KR" sz="360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08.  </a:t>
            </a:r>
            <a:endParaRPr lang="en-US" altLang="ko-KR" sz="3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김희철</a:t>
            </a:r>
            <a:endParaRPr lang="en-US" altLang="ko-KR" sz="3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8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인제대학교 컴퓨터공학부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32658" y="649761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1248" y="708859"/>
            <a:ext cx="485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제주고딕" panose="02000300000000000000" pitchFamily="2" charset="-127"/>
                <a:ea typeface="제주고딕" panose="02000300000000000000" pitchFamily="2" charset="-127"/>
              </a:rPr>
              <a:t>ID3 </a:t>
            </a:r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제주고딕" panose="02000300000000000000" pitchFamily="2" charset="-127"/>
                <a:ea typeface="제주고딕" panose="02000300000000000000" pitchFamily="2" charset="-127"/>
              </a:rPr>
              <a:t>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1248" y="3393866"/>
                <a:ext cx="10963194" cy="3235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i="1" dirty="0"/>
              </a:p>
              <a:p>
                <a:r>
                  <a:rPr lang="en-US" altLang="ko-KR" dirty="0"/>
                  <a:t>    1. Gain(S, Outlook) </a:t>
                </a:r>
                <a:r>
                  <a:rPr lang="ko-KR" altLang="en-US" dirty="0"/>
                  <a:t>구하기</a:t>
                </a:r>
                <a:endParaRPr lang="en-US" altLang="ko-KR" dirty="0"/>
              </a:p>
              <a:p>
                <a:endParaRPr lang="en-US" altLang="ko-KR" i="1" dirty="0"/>
              </a:p>
              <a:p>
                <a:r>
                  <a:rPr lang="en-US" altLang="ko-KR" i="1" dirty="0"/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𝑉𝑎𝑙𝑢𝑒𝑠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𝑂𝑢𝑡𝑙𝑜𝑜𝑘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𝑆𝑢𝑛𝑛𝑦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𝑂𝑣𝑒𝑟𝑐𝑎𝑠𝑡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𝑅𝑎𝑖𝑛</m:t>
                    </m:r>
                  </m:oMath>
                </a14:m>
                <a:endParaRPr lang="en-US" altLang="ko-KR" i="1" dirty="0"/>
              </a:p>
              <a:p>
                <a:r>
                  <a:rPr lang="en-US" altLang="ko-KR" i="1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𝑆𝑢𝑛𝑛𝑦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𝑂𝑣𝑒𝑟𝑐𝑎𝑠𝑡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endParaRPr lang="en-US" altLang="ko-KR" i="1" dirty="0"/>
              </a:p>
              <a:p>
                <a:r>
                  <a:rPr lang="en-US" altLang="ko-KR" i="1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𝑂𝑢𝑡𝑙𝑜𝑜𝑘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𝑆𝑢𝑛𝑛𝑦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𝑂𝑣𝑒𝑟𝑐𝑎𝑠𝑡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𝑅𝑎𝑖𝑛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𝑆𝑣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𝑆𝑣</m:t>
                        </m:r>
                      </m:e>
                    </m:d>
                  </m:oMath>
                </a14:m>
                <a:endParaRPr lang="en-US" altLang="ko-KR" i="1" dirty="0">
                  <a:ea typeface="Cambria Math" panose="02040503050406030204" pitchFamily="18" charset="0"/>
                </a:endParaRPr>
              </a:p>
              <a:p>
                <a:r>
                  <a:rPr lang="en-US" altLang="ko-KR" i="1" dirty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𝑆𝑢𝑛𝑛𝑦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𝑂𝑣𝑒𝑟𝑐𝑎𝑠𝑡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𝑅𝑎𝑖𝑛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1" dirty="0"/>
              </a:p>
              <a:p>
                <a:r>
                  <a:rPr lang="en-US" altLang="ko-KR" i="1" dirty="0"/>
                  <a:t>	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=0.940−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971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×0.971</m:t>
                    </m:r>
                  </m:oMath>
                </a14:m>
                <a:endParaRPr lang="en-US" altLang="ko-KR" i="1" dirty="0"/>
              </a:p>
              <a:p>
                <a:r>
                  <a:rPr lang="en-US" altLang="ko-KR" i="1" dirty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246</m:t>
                    </m:r>
                  </m:oMath>
                </a14:m>
                <a:endParaRPr lang="ko-KR" altLang="en-US" i="1" dirty="0"/>
              </a:p>
              <a:p>
                <a:endParaRPr lang="en-US" altLang="ko-KR" i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48" y="3393866"/>
                <a:ext cx="10963194" cy="3235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2638192" y="1456154"/>
            <a:ext cx="62563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정보 이득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데이터를 분할하기 전과 후의 변화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        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앞서 구한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Label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Entropy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인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Entropy(S)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Node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Entropy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의 차이를 구함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389985"/>
              </p:ext>
            </p:extLst>
          </p:nvPr>
        </p:nvGraphicFramePr>
        <p:xfrm>
          <a:off x="2205842" y="2499691"/>
          <a:ext cx="7153275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수식" r:id="rId4" imgW="3098520" imgH="469800" progId="Equation.3">
                  <p:embed/>
                </p:oleObj>
              </mc:Choice>
              <mc:Fallback>
                <p:oleObj name="수식" r:id="rId4" imgW="3098520" imgH="469800" progId="Equation.3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842" y="2499691"/>
                        <a:ext cx="7153275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5038477" y="4548453"/>
            <a:ext cx="1789835" cy="27886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0" idx="3"/>
          </p:cNvCxnSpPr>
          <p:nvPr/>
        </p:nvCxnSpPr>
        <p:spPr>
          <a:xfrm>
            <a:off x="6828312" y="4687886"/>
            <a:ext cx="1917865" cy="14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46177" y="4379666"/>
            <a:ext cx="3187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Outlook </a:t>
            </a:r>
            <a:r>
              <a:rPr lang="ko-KR" altLang="en-US" sz="1200" dirty="0"/>
              <a:t>노드에서 </a:t>
            </a:r>
            <a:r>
              <a:rPr lang="en-US" altLang="ko-KR" sz="1200" dirty="0"/>
              <a:t>Rain</a:t>
            </a:r>
            <a:r>
              <a:rPr lang="ko-KR" altLang="en-US" sz="1200" dirty="0"/>
              <a:t>이라는 값을 가진</a:t>
            </a:r>
            <a:endParaRPr lang="en-US" altLang="ko-KR" sz="1200" dirty="0"/>
          </a:p>
          <a:p>
            <a:r>
              <a:rPr lang="ko-KR" altLang="en-US" sz="1200" dirty="0"/>
              <a:t>레코드는 총 </a:t>
            </a:r>
            <a:r>
              <a:rPr lang="en-US" altLang="ko-KR" sz="1200" dirty="0"/>
              <a:t>5</a:t>
            </a:r>
            <a:r>
              <a:rPr lang="ko-KR" altLang="en-US" sz="1200" dirty="0"/>
              <a:t>개이고 </a:t>
            </a:r>
            <a:r>
              <a:rPr lang="en-US" altLang="ko-KR" sz="1200" dirty="0"/>
              <a:t>5</a:t>
            </a:r>
            <a:r>
              <a:rPr lang="ko-KR" altLang="en-US" sz="1200" dirty="0"/>
              <a:t>개 중에서 </a:t>
            </a:r>
            <a:r>
              <a:rPr lang="en-US" altLang="ko-KR" sz="1200" dirty="0" err="1"/>
              <a:t>PlayTennis</a:t>
            </a:r>
            <a:endParaRPr lang="en-US" altLang="ko-KR" sz="1200" dirty="0"/>
          </a:p>
          <a:p>
            <a:r>
              <a:rPr lang="ko-KR" altLang="en-US" sz="1200" dirty="0"/>
              <a:t>가 </a:t>
            </a:r>
            <a:r>
              <a:rPr lang="en-US" altLang="ko-KR" sz="1200" dirty="0"/>
              <a:t>Yes</a:t>
            </a:r>
            <a:r>
              <a:rPr lang="ko-KR" altLang="en-US" sz="1200" dirty="0"/>
              <a:t>인 경우가 </a:t>
            </a:r>
            <a:r>
              <a:rPr lang="en-US" altLang="ko-KR" sz="1200" dirty="0"/>
              <a:t>3</a:t>
            </a:r>
            <a:r>
              <a:rPr lang="ko-KR" altLang="en-US" sz="1200" dirty="0"/>
              <a:t>개</a:t>
            </a:r>
            <a:r>
              <a:rPr lang="en-US" altLang="ko-KR" sz="1200" dirty="0"/>
              <a:t>, No</a:t>
            </a:r>
            <a:r>
              <a:rPr lang="ko-KR" altLang="en-US" sz="1200" dirty="0"/>
              <a:t>인 경우가 </a:t>
            </a:r>
            <a:r>
              <a:rPr lang="en-US" altLang="ko-KR" sz="1200" dirty="0"/>
              <a:t>2</a:t>
            </a:r>
            <a:r>
              <a:rPr lang="ko-KR" altLang="en-US" sz="1200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84972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1248" y="708859"/>
            <a:ext cx="485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제주고딕" panose="02000300000000000000" pitchFamily="2" charset="-127"/>
                <a:ea typeface="제주고딕" panose="02000300000000000000" pitchFamily="2" charset="-127"/>
              </a:rPr>
              <a:t>ID3 </a:t>
            </a:r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제주고딕" panose="02000300000000000000" pitchFamily="2" charset="-127"/>
                <a:ea typeface="제주고딕" panose="02000300000000000000" pitchFamily="2" charset="-127"/>
              </a:rPr>
              <a:t>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8943" y="2065326"/>
                <a:ext cx="8325292" cy="3509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i="1" dirty="0"/>
              </a:p>
              <a:p>
                <a:r>
                  <a:rPr lang="en-US" altLang="ko-KR" dirty="0"/>
                  <a:t>    2. Gain(S, Wind) </a:t>
                </a:r>
                <a:r>
                  <a:rPr lang="ko-KR" altLang="en-US" dirty="0"/>
                  <a:t>구하기</a:t>
                </a:r>
                <a:endParaRPr lang="en-US" altLang="ko-KR" dirty="0"/>
              </a:p>
              <a:p>
                <a:endParaRPr lang="en-US" altLang="ko-KR" i="1" dirty="0"/>
              </a:p>
              <a:p>
                <a:r>
                  <a:rPr lang="en-US" altLang="ko-KR" i="1" dirty="0"/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𝑉𝑎𝑙𝑢𝑒𝑠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𝑊𝑖𝑛𝑑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𝑊𝑒𝑎𝑘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𝑆𝑡𝑟𝑜𝑛𝑔</m:t>
                    </m:r>
                  </m:oMath>
                </a14:m>
                <a:endParaRPr lang="en-US" altLang="ko-KR" i="1" dirty="0"/>
              </a:p>
              <a:p>
                <a:r>
                  <a:rPr lang="en-US" altLang="ko-KR" i="1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𝑊𝑒𝑎𝑘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6+,2−</m:t>
                        </m:r>
                      </m:e>
                    </m:d>
                  </m:oMath>
                </a14:m>
                <a:endParaRPr lang="en-US" altLang="ko-KR" i="1" dirty="0"/>
              </a:p>
              <a:p>
                <a:r>
                  <a:rPr lang="en-US" altLang="ko-KR" i="1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𝑆𝑡𝑟𝑜𝑛𝑔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3+,3−</m:t>
                        </m:r>
                      </m:e>
                    </m:d>
                  </m:oMath>
                </a14:m>
                <a:endParaRPr lang="en-US" altLang="ko-KR" i="1" dirty="0"/>
              </a:p>
              <a:p>
                <a:r>
                  <a:rPr lang="en-US" altLang="ko-KR" i="1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𝑊𝑖𝑛𝑑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𝑒𝑎𝑘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𝑆𝑡𝑟𝑜𝑛𝑔</m:t>
                            </m:r>
                          </m:e>
                        </m:d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𝑆𝑣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𝑆𝑣</m:t>
                        </m:r>
                      </m:e>
                    </m:d>
                  </m:oMath>
                </a14:m>
                <a:endParaRPr lang="en-US" altLang="ko-KR" i="1" dirty="0">
                  <a:ea typeface="Cambria Math" panose="02040503050406030204" pitchFamily="18" charset="0"/>
                </a:endParaRPr>
              </a:p>
              <a:p>
                <a:r>
                  <a:rPr lang="en-US" altLang="ko-KR" i="1" dirty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𝑊𝑒𝑎𝑘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𝑆𝑡𝑟𝑜𝑛𝑔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1" dirty="0"/>
              </a:p>
              <a:p>
                <a:r>
                  <a:rPr lang="en-US" altLang="ko-KR" i="1" dirty="0"/>
                  <a:t>	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=0.940−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×0.811−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×1.00</m:t>
                    </m:r>
                  </m:oMath>
                </a14:m>
                <a:endParaRPr lang="en-US" altLang="ko-KR" i="1" dirty="0"/>
              </a:p>
              <a:p>
                <a:r>
                  <a:rPr lang="en-US" altLang="ko-KR" i="1" dirty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=0.048</m:t>
                    </m:r>
                  </m:oMath>
                </a14:m>
                <a:endParaRPr lang="ko-KR" altLang="en-US" i="1" dirty="0"/>
              </a:p>
              <a:p>
                <a:endParaRPr lang="en-US" altLang="ko-KR" i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43" y="2065326"/>
                <a:ext cx="8325292" cy="3509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80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1248" y="708859"/>
            <a:ext cx="485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제주고딕" panose="02000300000000000000" pitchFamily="2" charset="-127"/>
                <a:ea typeface="제주고딕" panose="02000300000000000000" pitchFamily="2" charset="-127"/>
              </a:rPr>
              <a:t>ID3 </a:t>
            </a:r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제주고딕" panose="02000300000000000000" pitchFamily="2" charset="-127"/>
                <a:ea typeface="제주고딕" panose="02000300000000000000" pitchFamily="2" charset="-127"/>
              </a:rPr>
              <a:t>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11136" y="2095014"/>
                <a:ext cx="8287269" cy="3507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i="1" dirty="0"/>
              </a:p>
              <a:p>
                <a:r>
                  <a:rPr lang="en-US" altLang="ko-KR" dirty="0"/>
                  <a:t>    3. Gain(S, Humidity) </a:t>
                </a:r>
                <a:r>
                  <a:rPr lang="ko-KR" altLang="en-US" dirty="0"/>
                  <a:t>구하기</a:t>
                </a:r>
                <a:endParaRPr lang="en-US" altLang="ko-KR" dirty="0"/>
              </a:p>
              <a:p>
                <a:endParaRPr lang="en-US" altLang="ko-KR" i="1" dirty="0"/>
              </a:p>
              <a:p>
                <a:r>
                  <a:rPr lang="en-US" altLang="ko-KR" i="1" dirty="0"/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𝑉𝑎𝑙𝑢𝑒𝑠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𝐻𝑢𝑚𝑖𝑑𝑖𝑡𝑦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𝐻𝑖𝑔h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𝑁𝑜𝑟𝑚𝑎𝑙</m:t>
                    </m:r>
                  </m:oMath>
                </a14:m>
                <a:endParaRPr lang="en-US" altLang="ko-KR" i="1" dirty="0"/>
              </a:p>
              <a:p>
                <a:r>
                  <a:rPr lang="en-US" altLang="ko-KR" i="1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endParaRPr lang="en-US" altLang="ko-KR" i="1" dirty="0"/>
              </a:p>
              <a:p>
                <a:r>
                  <a:rPr lang="en-US" altLang="ko-KR" i="1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𝑁𝑜𝑟𝑚𝑎𝑙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endParaRPr lang="en-US" altLang="ko-KR" i="1" dirty="0"/>
              </a:p>
              <a:p>
                <a:r>
                  <a:rPr lang="en-US" altLang="ko-KR" i="1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𝐻𝑢𝑚𝑖𝑑𝑖𝑡𝑦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𝐻𝑖𝑔h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𝑁𝑜𝑟𝑚𝑎𝑙</m:t>
                            </m:r>
                          </m:e>
                        </m:d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𝑆𝑣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𝑆𝑣</m:t>
                        </m:r>
                      </m:e>
                    </m:d>
                  </m:oMath>
                </a14:m>
                <a:endParaRPr lang="en-US" altLang="ko-KR" i="1" dirty="0">
                  <a:ea typeface="Cambria Math" panose="02040503050406030204" pitchFamily="18" charset="0"/>
                </a:endParaRPr>
              </a:p>
              <a:p>
                <a:r>
                  <a:rPr lang="en-US" altLang="ko-KR" i="1" dirty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𝐻𝑖𝑔h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𝑁𝑜𝑟𝑚𝑎𝑙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1" dirty="0"/>
              </a:p>
              <a:p>
                <a:r>
                  <a:rPr lang="en-US" altLang="ko-KR" i="1" dirty="0"/>
                  <a:t>	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=0.940−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985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0.592</m:t>
                    </m:r>
                  </m:oMath>
                </a14:m>
                <a:endParaRPr lang="en-US" altLang="ko-KR" i="1" dirty="0"/>
              </a:p>
              <a:p>
                <a:r>
                  <a:rPr lang="en-US" altLang="ko-KR" i="1" dirty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151</m:t>
                    </m:r>
                  </m:oMath>
                </a14:m>
                <a:endParaRPr lang="ko-KR" altLang="en-US" i="1" dirty="0"/>
              </a:p>
              <a:p>
                <a:endParaRPr lang="en-US" altLang="ko-KR" i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36" y="2095014"/>
                <a:ext cx="8287269" cy="35079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31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1248" y="708859"/>
            <a:ext cx="485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제주고딕" panose="02000300000000000000" pitchFamily="2" charset="-127"/>
                <a:ea typeface="제주고딕" panose="02000300000000000000" pitchFamily="2" charset="-127"/>
              </a:rPr>
              <a:t>ID3 </a:t>
            </a:r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제주고딕" panose="02000300000000000000" pitchFamily="2" charset="-127"/>
                <a:ea typeface="제주고딕" panose="02000300000000000000" pitchFamily="2" charset="-127"/>
              </a:rPr>
              <a:t>알고리즘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6960" y="2701612"/>
            <a:ext cx="45347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Outlook </a:t>
            </a:r>
            <a:r>
              <a:rPr lang="ko-KR" altLang="en-US" dirty="0"/>
              <a:t>노드의 </a:t>
            </a:r>
            <a:r>
              <a:rPr lang="en-US" altLang="ko-KR" dirty="0"/>
              <a:t>Information Gain :  0.246</a:t>
            </a:r>
          </a:p>
          <a:p>
            <a:pPr algn="ctr"/>
            <a:r>
              <a:rPr lang="en-US" altLang="ko-KR" dirty="0"/>
              <a:t>Wind </a:t>
            </a:r>
            <a:r>
              <a:rPr lang="ko-KR" altLang="en-US" dirty="0"/>
              <a:t>노드의 </a:t>
            </a:r>
            <a:r>
              <a:rPr lang="en-US" altLang="ko-KR" dirty="0"/>
              <a:t>Information Gain : 0.048</a:t>
            </a:r>
          </a:p>
          <a:p>
            <a:pPr algn="ctr"/>
            <a:r>
              <a:rPr lang="en-US" altLang="ko-KR" dirty="0"/>
              <a:t>Humidity </a:t>
            </a:r>
            <a:r>
              <a:rPr lang="ko-KR" altLang="en-US" dirty="0"/>
              <a:t>노드의 </a:t>
            </a:r>
            <a:r>
              <a:rPr lang="en-US" altLang="ko-KR" dirty="0"/>
              <a:t>Information Gain : 0.151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따라서 </a:t>
            </a:r>
            <a:r>
              <a:rPr lang="en-US" altLang="ko-KR" dirty="0"/>
              <a:t>Information Gain</a:t>
            </a:r>
            <a:r>
              <a:rPr lang="ko-KR" altLang="en-US" dirty="0"/>
              <a:t>이 가장 높은 </a:t>
            </a:r>
            <a:endParaRPr lang="en-US" altLang="ko-KR" dirty="0"/>
          </a:p>
          <a:p>
            <a:pPr algn="ctr"/>
            <a:r>
              <a:rPr lang="en-US" altLang="ko-KR" dirty="0"/>
              <a:t>“Outlook” </a:t>
            </a:r>
            <a:r>
              <a:rPr lang="ko-KR" altLang="en-US" dirty="0"/>
              <a:t>노드를 </a:t>
            </a:r>
            <a:r>
              <a:rPr lang="en-US" altLang="ko-KR" dirty="0"/>
              <a:t>Root Node</a:t>
            </a:r>
            <a:r>
              <a:rPr lang="ko-KR" altLang="en-US" dirty="0"/>
              <a:t>로 선택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2057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1248" y="708859"/>
            <a:ext cx="485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제주고딕" panose="02000300000000000000" pitchFamily="2" charset="-127"/>
                <a:ea typeface="제주고딕" panose="02000300000000000000" pitchFamily="2" charset="-127"/>
              </a:rPr>
              <a:t>완성된 트리 사례</a:t>
            </a:r>
          </a:p>
        </p:txBody>
      </p:sp>
      <p:pic>
        <p:nvPicPr>
          <p:cNvPr id="7" name="Picture 2052" descr="C:\tmp\Machine Learning\장민\figure3_1.bmp"/>
          <p:cNvPicPr>
            <a:picLocks noChangeAspect="1" noChangeArrowheads="1"/>
          </p:cNvPicPr>
          <p:nvPr/>
        </p:nvPicPr>
        <p:blipFill>
          <a:blip r:embed="rId2">
            <a:lum bright="-18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597" y="1835583"/>
            <a:ext cx="7543800" cy="4495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980793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1248" y="708859"/>
            <a:ext cx="485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제주고딕" panose="02000300000000000000" pitchFamily="2" charset="-127"/>
                <a:ea typeface="제주고딕" panose="02000300000000000000" pitchFamily="2" charset="-127"/>
              </a:rPr>
              <a:t>예제 프로그램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2329" y="1411776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화장품 </a:t>
            </a:r>
            <a:r>
              <a:rPr lang="ko-KR" altLang="en-US" dirty="0" err="1"/>
              <a:t>구매여부</a:t>
            </a:r>
            <a:r>
              <a:rPr lang="ko-KR" altLang="en-US" dirty="0"/>
              <a:t> 예측하기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232" y="1937533"/>
            <a:ext cx="68675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04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1248" y="708859"/>
            <a:ext cx="485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제주고딕" panose="02000300000000000000" pitchFamily="2" charset="-127"/>
                <a:ea typeface="제주고딕" panose="02000300000000000000" pitchFamily="2" charset="-127"/>
              </a:rPr>
              <a:t>예제 프로그램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63" y="2143598"/>
            <a:ext cx="5353050" cy="476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58580" y="2687513"/>
            <a:ext cx="115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Test Data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6371112" y="2214748"/>
            <a:ext cx="439387" cy="279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6381627" y="4760026"/>
            <a:ext cx="439387" cy="279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1609" y="4743203"/>
            <a:ext cx="578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정보 이득이 가장 높은 </a:t>
            </a:r>
            <a:r>
              <a:rPr lang="en-US" altLang="ko-KR" dirty="0"/>
              <a:t>“</a:t>
            </a:r>
            <a:r>
              <a:rPr lang="ko-KR" altLang="en-US" dirty="0"/>
              <a:t>결혼여부</a:t>
            </a:r>
            <a:r>
              <a:rPr lang="en-US" altLang="ko-KR" dirty="0"/>
              <a:t>” </a:t>
            </a:r>
            <a:r>
              <a:rPr lang="ko-KR" altLang="en-US" dirty="0"/>
              <a:t>노드를 루트로 선택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098" y="708961"/>
            <a:ext cx="4019550" cy="56388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170097" y="5712031"/>
            <a:ext cx="3072371" cy="154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153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1248" y="708859"/>
            <a:ext cx="485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제주고딕" panose="02000300000000000000" pitchFamily="2" charset="-127"/>
                <a:ea typeface="제주고딕" panose="02000300000000000000" pitchFamily="2" charset="-127"/>
              </a:rPr>
              <a:t>예제 프로그램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5129065" y="2244436"/>
            <a:ext cx="522514" cy="350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715252" y="2017608"/>
            <a:ext cx="62611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정보 이득이 가장 높은 </a:t>
            </a:r>
            <a:r>
              <a:rPr lang="en-US" altLang="ko-KR" dirty="0"/>
              <a:t>“</a:t>
            </a:r>
            <a:r>
              <a:rPr lang="ko-KR" altLang="en-US" dirty="0"/>
              <a:t>나이</a:t>
            </a:r>
            <a:r>
              <a:rPr lang="en-US" altLang="ko-KR" dirty="0"/>
              <a:t>”</a:t>
            </a:r>
            <a:r>
              <a:rPr lang="ko-KR" altLang="en-US" dirty="0"/>
              <a:t>를 다음 노드를 루트로 선택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Entropy</a:t>
            </a:r>
            <a:r>
              <a:rPr lang="ko-KR" altLang="en-US" dirty="0"/>
              <a:t>와 </a:t>
            </a:r>
            <a:r>
              <a:rPr lang="en-US" altLang="ko-KR" dirty="0"/>
              <a:t>Information Gain</a:t>
            </a:r>
            <a:r>
              <a:rPr lang="ko-KR" altLang="en-US" dirty="0"/>
              <a:t>을 계산해가며 </a:t>
            </a:r>
            <a:r>
              <a:rPr lang="en-US" altLang="ko-KR" dirty="0"/>
              <a:t>“</a:t>
            </a:r>
            <a:r>
              <a:rPr lang="ko-KR" altLang="en-US" dirty="0"/>
              <a:t>구매 여부</a:t>
            </a:r>
            <a:r>
              <a:rPr lang="en-US" altLang="ko-KR" dirty="0"/>
              <a:t>“</a:t>
            </a:r>
            <a:r>
              <a:rPr lang="ko-KR" altLang="en-US" dirty="0"/>
              <a:t>라는</a:t>
            </a:r>
            <a:endParaRPr lang="en-US" altLang="ko-KR" dirty="0"/>
          </a:p>
          <a:p>
            <a:pPr algn="ctr"/>
            <a:r>
              <a:rPr lang="en-US" altLang="ko-KR" dirty="0"/>
              <a:t>Label</a:t>
            </a:r>
            <a:r>
              <a:rPr lang="ko-KR" altLang="en-US" dirty="0"/>
              <a:t>이 같을 때 까지 반복</a:t>
            </a:r>
            <a:endParaRPr lang="en-US" altLang="ko-KR" dirty="0"/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28312" y="5345970"/>
            <a:ext cx="4273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최종적으로 </a:t>
            </a:r>
            <a:r>
              <a:rPr lang="en-US" altLang="ko-KR" dirty="0"/>
              <a:t>“NO”</a:t>
            </a:r>
            <a:r>
              <a:rPr lang="ko-KR" altLang="en-US" dirty="0"/>
              <a:t>라는 분류 결과를 통해</a:t>
            </a:r>
            <a:endParaRPr lang="en-US" altLang="ko-KR" dirty="0"/>
          </a:p>
          <a:p>
            <a:pPr algn="ctr"/>
            <a:r>
              <a:rPr lang="en-US" altLang="ko-KR" dirty="0"/>
              <a:t>Test Data</a:t>
            </a:r>
            <a:r>
              <a:rPr lang="ko-KR" altLang="en-US" dirty="0"/>
              <a:t>는 구매하지 않는다고 예측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80" y="1762187"/>
            <a:ext cx="3962400" cy="42005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62479" y="5060497"/>
            <a:ext cx="2769490" cy="17058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312" y="4325976"/>
            <a:ext cx="4000500" cy="7429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0343409" y="4325976"/>
            <a:ext cx="485404" cy="59634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23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1248" y="708859"/>
            <a:ext cx="485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제주고딕" panose="02000300000000000000" pitchFamily="2" charset="-127"/>
                <a:ea typeface="제주고딕" panose="02000300000000000000" pitchFamily="2" charset="-127"/>
              </a:rPr>
              <a:t>완성된 예제 트리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096815" y="1401356"/>
            <a:ext cx="1217220" cy="38001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결혼여부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347312" y="2160990"/>
            <a:ext cx="1217220" cy="38001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854246" y="3039163"/>
            <a:ext cx="1217220" cy="38001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직장여부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356581" y="3039163"/>
            <a:ext cx="1217220" cy="38001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직장여부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681606" y="3917336"/>
            <a:ext cx="1217220" cy="38001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차량보유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288432" y="3917336"/>
            <a:ext cx="1217220" cy="38001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564532" y="5708249"/>
            <a:ext cx="1217220" cy="3800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48285" y="1093579"/>
            <a:ext cx="1114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Root Node</a:t>
            </a:r>
            <a:endParaRPr lang="ko-KR" altLang="en-US" sz="1400" b="1" dirty="0"/>
          </a:p>
        </p:txBody>
      </p:sp>
      <p:cxnSp>
        <p:nvCxnSpPr>
          <p:cNvPr id="26" name="직선 연결선 25"/>
          <p:cNvCxnSpPr>
            <a:stCxn id="9" idx="2"/>
            <a:endCxn id="18" idx="0"/>
          </p:cNvCxnSpPr>
          <p:nvPr/>
        </p:nvCxnSpPr>
        <p:spPr>
          <a:xfrm flipH="1">
            <a:off x="5955922" y="1781366"/>
            <a:ext cx="1749503" cy="379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9" idx="2"/>
            <a:endCxn id="32" idx="0"/>
          </p:cNvCxnSpPr>
          <p:nvPr/>
        </p:nvCxnSpPr>
        <p:spPr>
          <a:xfrm>
            <a:off x="7705425" y="1781366"/>
            <a:ext cx="1234926" cy="38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331741" y="2162791"/>
            <a:ext cx="1217220" cy="3800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39" name="직선 연결선 38"/>
          <p:cNvCxnSpPr>
            <a:stCxn id="18" idx="2"/>
            <a:endCxn id="20" idx="0"/>
          </p:cNvCxnSpPr>
          <p:nvPr/>
        </p:nvCxnSpPr>
        <p:spPr>
          <a:xfrm>
            <a:off x="5955922" y="2541000"/>
            <a:ext cx="9269" cy="498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616108" y="3039163"/>
            <a:ext cx="1217220" cy="3800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43" name="직선 연결선 42"/>
          <p:cNvCxnSpPr>
            <a:stCxn id="18" idx="2"/>
            <a:endCxn id="40" idx="0"/>
          </p:cNvCxnSpPr>
          <p:nvPr/>
        </p:nvCxnSpPr>
        <p:spPr>
          <a:xfrm>
            <a:off x="5955922" y="2541000"/>
            <a:ext cx="3268796" cy="498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8" idx="2"/>
            <a:endCxn id="19" idx="0"/>
          </p:cNvCxnSpPr>
          <p:nvPr/>
        </p:nvCxnSpPr>
        <p:spPr>
          <a:xfrm flipH="1">
            <a:off x="2462856" y="2541000"/>
            <a:ext cx="3493066" cy="498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082396" y="3921645"/>
            <a:ext cx="1217220" cy="3800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50" name="직선 연결선 49"/>
          <p:cNvCxnSpPr>
            <a:stCxn id="19" idx="2"/>
            <a:endCxn id="48" idx="0"/>
          </p:cNvCxnSpPr>
          <p:nvPr/>
        </p:nvCxnSpPr>
        <p:spPr>
          <a:xfrm flipH="1">
            <a:off x="1691006" y="3419173"/>
            <a:ext cx="771850" cy="502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9" idx="2"/>
            <a:endCxn id="21" idx="0"/>
          </p:cNvCxnSpPr>
          <p:nvPr/>
        </p:nvCxnSpPr>
        <p:spPr>
          <a:xfrm>
            <a:off x="2462856" y="3419173"/>
            <a:ext cx="827360" cy="498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037443" y="4835285"/>
            <a:ext cx="1217220" cy="3800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3426778" y="4835285"/>
            <a:ext cx="1217220" cy="3800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4778300" y="3917336"/>
            <a:ext cx="1217220" cy="38001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71" name="직선 연결선 70"/>
          <p:cNvCxnSpPr>
            <a:stCxn id="20" idx="2"/>
            <a:endCxn id="69" idx="0"/>
          </p:cNvCxnSpPr>
          <p:nvPr/>
        </p:nvCxnSpPr>
        <p:spPr>
          <a:xfrm flipH="1">
            <a:off x="5386910" y="3419173"/>
            <a:ext cx="578281" cy="498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0" idx="2"/>
            <a:endCxn id="22" idx="0"/>
          </p:cNvCxnSpPr>
          <p:nvPr/>
        </p:nvCxnSpPr>
        <p:spPr>
          <a:xfrm>
            <a:off x="5965191" y="3419173"/>
            <a:ext cx="931851" cy="498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21" idx="2"/>
            <a:endCxn id="67" idx="0"/>
          </p:cNvCxnSpPr>
          <p:nvPr/>
        </p:nvCxnSpPr>
        <p:spPr>
          <a:xfrm flipH="1">
            <a:off x="2646053" y="4297346"/>
            <a:ext cx="644163" cy="537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21" idx="2"/>
            <a:endCxn id="68" idx="0"/>
          </p:cNvCxnSpPr>
          <p:nvPr/>
        </p:nvCxnSpPr>
        <p:spPr>
          <a:xfrm>
            <a:off x="3290216" y="4297346"/>
            <a:ext cx="745172" cy="537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5725186" y="4825250"/>
            <a:ext cx="1217220" cy="3800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7164857" y="4825250"/>
            <a:ext cx="1217220" cy="38001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차량보유</a:t>
            </a:r>
            <a:endParaRPr lang="ko-KR" altLang="en-US" dirty="0"/>
          </a:p>
        </p:txBody>
      </p:sp>
      <p:cxnSp>
        <p:nvCxnSpPr>
          <p:cNvPr id="81" name="직선 연결선 80"/>
          <p:cNvCxnSpPr>
            <a:stCxn id="22" idx="2"/>
            <a:endCxn id="78" idx="0"/>
          </p:cNvCxnSpPr>
          <p:nvPr/>
        </p:nvCxnSpPr>
        <p:spPr>
          <a:xfrm flipH="1">
            <a:off x="6333796" y="4297346"/>
            <a:ext cx="563246" cy="527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22" idx="2"/>
            <a:endCxn id="79" idx="0"/>
          </p:cNvCxnSpPr>
          <p:nvPr/>
        </p:nvCxnSpPr>
        <p:spPr>
          <a:xfrm>
            <a:off x="6897042" y="4297346"/>
            <a:ext cx="876425" cy="527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7945794" y="5712755"/>
            <a:ext cx="1217220" cy="3800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86" name="직선 연결선 85"/>
          <p:cNvCxnSpPr>
            <a:stCxn id="79" idx="2"/>
            <a:endCxn id="23" idx="0"/>
          </p:cNvCxnSpPr>
          <p:nvPr/>
        </p:nvCxnSpPr>
        <p:spPr>
          <a:xfrm flipH="1">
            <a:off x="7173142" y="5205260"/>
            <a:ext cx="600325" cy="502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79" idx="2"/>
            <a:endCxn id="84" idx="0"/>
          </p:cNvCxnSpPr>
          <p:nvPr/>
        </p:nvCxnSpPr>
        <p:spPr>
          <a:xfrm>
            <a:off x="7773467" y="5205260"/>
            <a:ext cx="780937" cy="507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462308" y="1736097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43937" y="173609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861593" y="2541000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</a:t>
            </a:r>
            <a:r>
              <a:rPr lang="ko-KR" altLang="en-US" sz="1200" dirty="0"/>
              <a:t>대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955921" y="2659521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30</a:t>
            </a:r>
            <a:r>
              <a:rPr lang="ko-KR" altLang="en-US" sz="1200" dirty="0"/>
              <a:t>대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53082" y="2522793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40</a:t>
            </a:r>
            <a:r>
              <a:rPr lang="ko-KR" altLang="en-US" sz="1200" dirty="0"/>
              <a:t>대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636879" y="3475027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924295" y="347067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585275" y="4370278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636095" y="437405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296056" y="3474451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434662" y="347067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210157" y="437027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남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347018" y="437027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여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070918" y="5261378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8120563" y="525451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4040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00E66-6487-44B8-B4CB-248C549C6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defTabSz="990570" fontAlgn="ctr"/>
            <a:r>
              <a:rPr lang="ko-KR" altLang="en-US" sz="4400" spc="-3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 의사결정트리</a:t>
            </a:r>
            <a:endParaRPr lang="en-US" altLang="ko-KR" sz="4400" spc="-3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4269C2-4EDA-49C7-8914-082E5D84F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351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957" y="2376365"/>
            <a:ext cx="118533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9057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의사결정트리</a:t>
            </a:r>
            <a:endParaRPr kumimoji="0" lang="en-US" altLang="ko-KR" sz="4800" b="0" i="0" u="none" strike="noStrike" kern="1200" cap="none" spc="-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ctr" defTabSz="99057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4800" spc="-3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99057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퍼지의사결정트리</a:t>
            </a:r>
            <a:endParaRPr kumimoji="0" lang="en-US" altLang="ko-KR" sz="4800" b="0" i="0" u="none" strike="noStrike" kern="1200" cap="none" spc="-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0" i="0" u="none" strike="noStrike" kern="1200" cap="none" spc="0" normalizeH="0" baseline="0" noProof="0" dirty="0">
              <a:ln>
                <a:solidFill>
                  <a:prstClr val="black">
                    <a:alpha val="5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-윤고딕330" panose="02030504000101010101" pitchFamily="18" charset="-127"/>
              <a:ea typeface="-윤고딕330" panose="02030504000101010101" pitchFamily="18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2658" y="649761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3000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099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5F9361-84C2-4777-A15F-24D99456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9444"/>
            <a:ext cx="9905998" cy="147857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퍼지의 개념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2544EA-C7BF-48B9-A671-B73D5A1C8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2681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일반 집합은 </a:t>
            </a:r>
            <a:r>
              <a:rPr lang="en-US" altLang="ko-KR" sz="2000" dirty="0">
                <a:solidFill>
                  <a:schemeClr val="bg1"/>
                </a:solidFill>
              </a:rPr>
              <a:t>“</a:t>
            </a:r>
            <a:r>
              <a:rPr lang="ko-KR" altLang="en-US" sz="2000" dirty="0">
                <a:solidFill>
                  <a:schemeClr val="bg1"/>
                </a:solidFill>
              </a:rPr>
              <a:t>어떤 조건들을 만족하는 것들의 모임</a:t>
            </a:r>
            <a:r>
              <a:rPr lang="en-US" altLang="ko-KR" sz="2000" dirty="0">
                <a:solidFill>
                  <a:schemeClr val="bg1"/>
                </a:solidFill>
              </a:rPr>
              <a:t>” </a:t>
            </a:r>
            <a:r>
              <a:rPr lang="ko-KR" altLang="en-US" sz="2000" dirty="0">
                <a:solidFill>
                  <a:schemeClr val="bg1"/>
                </a:solidFill>
              </a:rPr>
              <a:t>으로 정의되며 경계가 확실히 구분되어 있다는 의미에서 </a:t>
            </a:r>
            <a:r>
              <a:rPr lang="ko-KR" altLang="en-US" sz="2000" dirty="0" err="1">
                <a:solidFill>
                  <a:schemeClr val="bg1"/>
                </a:solidFill>
              </a:rPr>
              <a:t>크리스프</a:t>
            </a:r>
            <a:r>
              <a:rPr lang="en-US" altLang="ko-KR" sz="2000" dirty="0">
                <a:solidFill>
                  <a:schemeClr val="bg1"/>
                </a:solidFill>
              </a:rPr>
              <a:t>(crisp) </a:t>
            </a:r>
            <a:r>
              <a:rPr lang="ko-KR" altLang="en-US" sz="2000" dirty="0">
                <a:solidFill>
                  <a:schemeClr val="bg1"/>
                </a:solidFill>
              </a:rPr>
              <a:t>집합이라고 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일반 집합은 포함되는 경우에는 </a:t>
            </a:r>
            <a:r>
              <a:rPr lang="en-US" altLang="ko-KR" sz="2000" dirty="0">
                <a:solidFill>
                  <a:schemeClr val="bg1"/>
                </a:solidFill>
              </a:rPr>
              <a:t>1, </a:t>
            </a:r>
            <a:r>
              <a:rPr lang="ko-KR" altLang="en-US" sz="2000" dirty="0">
                <a:solidFill>
                  <a:schemeClr val="bg1"/>
                </a:solidFill>
              </a:rPr>
              <a:t>포함되지 않는 경우에는 </a:t>
            </a:r>
            <a:r>
              <a:rPr lang="en-US" altLang="ko-KR" sz="2000" dirty="0">
                <a:solidFill>
                  <a:schemeClr val="bg1"/>
                </a:solidFill>
              </a:rPr>
              <a:t>0</a:t>
            </a:r>
            <a:r>
              <a:rPr lang="ko-KR" altLang="en-US" sz="2000" dirty="0">
                <a:solidFill>
                  <a:schemeClr val="bg1"/>
                </a:solidFill>
              </a:rPr>
              <a:t>으로 나타내는데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막연하거나</a:t>
            </a:r>
            <a:r>
              <a:rPr lang="ko-KR" altLang="en-US" sz="2000" dirty="0">
                <a:solidFill>
                  <a:schemeClr val="bg1"/>
                </a:solidFill>
              </a:rPr>
              <a:t> 모호한 상태를 표현하기에 부적절한 상황들이 존재한다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ex) </a:t>
            </a:r>
            <a:r>
              <a:rPr lang="ko-KR" altLang="en-US" sz="2000" dirty="0">
                <a:solidFill>
                  <a:schemeClr val="bg1"/>
                </a:solidFill>
              </a:rPr>
              <a:t>키가 </a:t>
            </a:r>
            <a:r>
              <a:rPr lang="en-US" altLang="ko-KR" sz="2000" dirty="0">
                <a:solidFill>
                  <a:schemeClr val="bg1"/>
                </a:solidFill>
              </a:rPr>
              <a:t>180</a:t>
            </a:r>
            <a:r>
              <a:rPr lang="ko-KR" altLang="en-US" sz="2000" dirty="0">
                <a:solidFill>
                  <a:schemeClr val="bg1"/>
                </a:solidFill>
              </a:rPr>
              <a:t>이상인 남자들을 </a:t>
            </a:r>
            <a:r>
              <a:rPr lang="en-US" altLang="ko-KR" sz="2000" dirty="0">
                <a:solidFill>
                  <a:schemeClr val="bg1"/>
                </a:solidFill>
              </a:rPr>
              <a:t>“</a:t>
            </a:r>
            <a:r>
              <a:rPr lang="ko-KR" altLang="en-US" sz="2000" dirty="0">
                <a:solidFill>
                  <a:schemeClr val="bg1"/>
                </a:solidFill>
              </a:rPr>
              <a:t>키가 큰 사람들의 집합</a:t>
            </a:r>
            <a:r>
              <a:rPr lang="en-US" altLang="ko-KR" sz="2000" dirty="0">
                <a:solidFill>
                  <a:schemeClr val="bg1"/>
                </a:solidFill>
              </a:rPr>
              <a:t>”</a:t>
            </a:r>
            <a:r>
              <a:rPr lang="ko-KR" altLang="en-US" sz="2000" dirty="0">
                <a:solidFill>
                  <a:schemeClr val="bg1"/>
                </a:solidFill>
              </a:rPr>
              <a:t>이라고 했을 때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집합에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  </a:t>
            </a:r>
            <a:r>
              <a:rPr lang="ko-KR" altLang="en-US" sz="2000" dirty="0">
                <a:solidFill>
                  <a:schemeClr val="bg1"/>
                </a:solidFill>
              </a:rPr>
              <a:t>포함되지 않는 키가 </a:t>
            </a:r>
            <a:r>
              <a:rPr lang="en-US" altLang="ko-KR" sz="2000" dirty="0">
                <a:solidFill>
                  <a:schemeClr val="bg1"/>
                </a:solidFill>
              </a:rPr>
              <a:t>179</a:t>
            </a:r>
            <a:r>
              <a:rPr lang="ko-KR" altLang="en-US" sz="2000" dirty="0">
                <a:solidFill>
                  <a:schemeClr val="bg1"/>
                </a:solidFill>
              </a:rPr>
              <a:t>인 남자는 키가 작다고 볼 수 있을까</a:t>
            </a:r>
            <a:r>
              <a:rPr lang="en-US" altLang="ko-KR" sz="2000" dirty="0">
                <a:solidFill>
                  <a:schemeClr val="bg1"/>
                </a:solidFill>
              </a:rPr>
              <a:t>?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퍼지는 기존의 일반 집합이 표현할 수 없었던 불분명한 상태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모호한 상태를 참 혹은 거짓의 이진 논리에서 벗어난 </a:t>
            </a:r>
            <a:r>
              <a:rPr lang="ko-KR" altLang="en-US" sz="2000" dirty="0" err="1">
                <a:solidFill>
                  <a:schemeClr val="bg1"/>
                </a:solidFill>
              </a:rPr>
              <a:t>다치성으로</a:t>
            </a:r>
            <a:r>
              <a:rPr lang="ko-KR" altLang="en-US" sz="2000" dirty="0">
                <a:solidFill>
                  <a:schemeClr val="bg1"/>
                </a:solidFill>
              </a:rPr>
              <a:t> 표현하는 논리 개념이다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51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5F9361-84C2-4777-A15F-24D99456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9444"/>
            <a:ext cx="9905998" cy="147857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퍼지 집합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2544EA-C7BF-48B9-A671-B73D5A1C8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942680"/>
            <a:ext cx="4898440" cy="411522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퍼지 집합의 명제는 참 또는 거짓이 아니라 부분적으로 참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부분적으로 거짓이기 때문에 모호한 개념을 표현할 수 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부분의 정도는 </a:t>
            </a:r>
            <a:r>
              <a:rPr lang="en-US" altLang="ko-KR" sz="2000" dirty="0">
                <a:solidFill>
                  <a:schemeClr val="bg1"/>
                </a:solidFill>
              </a:rPr>
              <a:t>“</a:t>
            </a:r>
            <a:r>
              <a:rPr lang="ko-KR" altLang="en-US" sz="2000" dirty="0">
                <a:solidFill>
                  <a:schemeClr val="bg1"/>
                </a:solidFill>
              </a:rPr>
              <a:t>소속도</a:t>
            </a:r>
            <a:r>
              <a:rPr lang="en-US" altLang="ko-KR" sz="2000" dirty="0">
                <a:solidFill>
                  <a:schemeClr val="bg1"/>
                </a:solidFill>
              </a:rPr>
              <a:t>＂</a:t>
            </a:r>
            <a:r>
              <a:rPr lang="ko-KR" altLang="en-US" sz="2000" dirty="0">
                <a:solidFill>
                  <a:schemeClr val="bg1"/>
                </a:solidFill>
              </a:rPr>
              <a:t>라고 하여 보통 </a:t>
            </a:r>
            <a:r>
              <a:rPr lang="en-US" altLang="ko-KR" sz="2000" dirty="0">
                <a:solidFill>
                  <a:schemeClr val="bg1"/>
                </a:solidFill>
              </a:rPr>
              <a:t>[0,1] </a:t>
            </a:r>
            <a:r>
              <a:rPr lang="ko-KR" altLang="en-US" sz="2000" dirty="0">
                <a:solidFill>
                  <a:schemeClr val="bg1"/>
                </a:solidFill>
              </a:rPr>
              <a:t>범위의 </a:t>
            </a:r>
            <a:r>
              <a:rPr lang="ko-KR" altLang="en-US" sz="2000" dirty="0" err="1">
                <a:solidFill>
                  <a:schemeClr val="bg1"/>
                </a:solidFill>
              </a:rPr>
              <a:t>실수값으로</a:t>
            </a:r>
            <a:r>
              <a:rPr lang="ko-KR" altLang="en-US" sz="2000" dirty="0">
                <a:solidFill>
                  <a:schemeClr val="bg1"/>
                </a:solidFill>
              </a:rPr>
              <a:t> 표현한다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“</a:t>
            </a:r>
            <a:r>
              <a:rPr lang="ko-KR" altLang="en-US" sz="2000" dirty="0">
                <a:solidFill>
                  <a:schemeClr val="bg1"/>
                </a:solidFill>
              </a:rPr>
              <a:t>키가 큰 남자</a:t>
            </a:r>
            <a:r>
              <a:rPr lang="en-US" altLang="ko-KR" sz="2000" dirty="0">
                <a:solidFill>
                  <a:schemeClr val="bg1"/>
                </a:solidFill>
              </a:rPr>
              <a:t>” </a:t>
            </a:r>
            <a:r>
              <a:rPr lang="ko-KR" altLang="en-US" sz="2000" dirty="0">
                <a:solidFill>
                  <a:schemeClr val="bg1"/>
                </a:solidFill>
              </a:rPr>
              <a:t>라는 퍼지 집합의 원소는 모든 남자지만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이 집합의 </a:t>
            </a:r>
            <a:r>
              <a:rPr lang="ko-KR" altLang="en-US" sz="2000" dirty="0" err="1">
                <a:solidFill>
                  <a:schemeClr val="bg1"/>
                </a:solidFill>
              </a:rPr>
              <a:t>소속도는</a:t>
            </a:r>
            <a:r>
              <a:rPr lang="ko-KR" altLang="en-US" sz="2000" dirty="0">
                <a:solidFill>
                  <a:schemeClr val="bg1"/>
                </a:solidFill>
              </a:rPr>
              <a:t> 표에서 보듯 키에 좌우된다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키가 </a:t>
            </a:r>
            <a:r>
              <a:rPr lang="en-US" altLang="ko-KR" sz="2000" dirty="0">
                <a:solidFill>
                  <a:schemeClr val="bg1"/>
                </a:solidFill>
              </a:rPr>
              <a:t>205cm</a:t>
            </a:r>
            <a:r>
              <a:rPr lang="ko-KR" altLang="en-US" sz="2000" dirty="0">
                <a:solidFill>
                  <a:schemeClr val="bg1"/>
                </a:solidFill>
              </a:rPr>
              <a:t>인 마크의 </a:t>
            </a:r>
            <a:r>
              <a:rPr lang="ko-KR" altLang="en-US" sz="2000" dirty="0" err="1">
                <a:solidFill>
                  <a:schemeClr val="bg1"/>
                </a:solidFill>
              </a:rPr>
              <a:t>소속도는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1, </a:t>
            </a:r>
            <a:r>
              <a:rPr lang="ko-KR" altLang="en-US" sz="2000" dirty="0">
                <a:solidFill>
                  <a:schemeClr val="bg1"/>
                </a:solidFill>
              </a:rPr>
              <a:t>키가 </a:t>
            </a:r>
            <a:r>
              <a:rPr lang="en-US" altLang="ko-KR" sz="2000" dirty="0">
                <a:solidFill>
                  <a:schemeClr val="bg1"/>
                </a:solidFill>
              </a:rPr>
              <a:t>152cm</a:t>
            </a:r>
            <a:r>
              <a:rPr lang="ko-KR" altLang="en-US" sz="2000" dirty="0">
                <a:solidFill>
                  <a:schemeClr val="bg1"/>
                </a:solidFill>
              </a:rPr>
              <a:t>인 피터의 </a:t>
            </a:r>
            <a:r>
              <a:rPr lang="ko-KR" altLang="en-US" sz="2000" dirty="0" err="1">
                <a:solidFill>
                  <a:schemeClr val="bg1"/>
                </a:solidFill>
              </a:rPr>
              <a:t>소속도는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0</a:t>
            </a:r>
            <a:r>
              <a:rPr lang="ko-KR" altLang="en-US" sz="2000" dirty="0">
                <a:solidFill>
                  <a:schemeClr val="bg1"/>
                </a:solidFill>
              </a:rPr>
              <a:t>이고 그 사이에 있는 사람들은 </a:t>
            </a:r>
            <a:r>
              <a:rPr lang="en-US" altLang="ko-KR" sz="2000" dirty="0">
                <a:solidFill>
                  <a:schemeClr val="bg1"/>
                </a:solidFill>
              </a:rPr>
              <a:t>1</a:t>
            </a:r>
            <a:r>
              <a:rPr lang="ko-KR" altLang="en-US" sz="2000" dirty="0">
                <a:solidFill>
                  <a:schemeClr val="bg1"/>
                </a:solidFill>
              </a:rPr>
              <a:t>과 </a:t>
            </a:r>
            <a:r>
              <a:rPr lang="en-US" altLang="ko-KR" sz="2000" dirty="0">
                <a:solidFill>
                  <a:schemeClr val="bg1"/>
                </a:solidFill>
              </a:rPr>
              <a:t>0</a:t>
            </a:r>
            <a:r>
              <a:rPr lang="ko-KR" altLang="en-US" sz="2000" dirty="0">
                <a:solidFill>
                  <a:schemeClr val="bg1"/>
                </a:solidFill>
              </a:rPr>
              <a:t>사이의 </a:t>
            </a:r>
            <a:r>
              <a:rPr lang="ko-KR" altLang="en-US" sz="2000" dirty="0" err="1">
                <a:solidFill>
                  <a:schemeClr val="bg1"/>
                </a:solidFill>
              </a:rPr>
              <a:t>소속도를</a:t>
            </a:r>
            <a:r>
              <a:rPr lang="ko-KR" altLang="en-US" sz="2000" dirty="0">
                <a:solidFill>
                  <a:schemeClr val="bg1"/>
                </a:solidFill>
              </a:rPr>
              <a:t> 가지며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부분적으로 크고 작다고 볼 수 있다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142119" y="1044518"/>
          <a:ext cx="5112752" cy="5230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8188">
                  <a:extLst>
                    <a:ext uri="{9D8B030D-6E8A-4147-A177-3AD203B41FA5}">
                      <a16:colId xmlns:a16="http://schemas.microsoft.com/office/drawing/2014/main" xmlns="" val="490844498"/>
                    </a:ext>
                  </a:extLst>
                </a:gridCol>
                <a:gridCol w="1278188">
                  <a:extLst>
                    <a:ext uri="{9D8B030D-6E8A-4147-A177-3AD203B41FA5}">
                      <a16:colId xmlns:a16="http://schemas.microsoft.com/office/drawing/2014/main" xmlns="" val="2455300483"/>
                    </a:ext>
                  </a:extLst>
                </a:gridCol>
                <a:gridCol w="1278188">
                  <a:extLst>
                    <a:ext uri="{9D8B030D-6E8A-4147-A177-3AD203B41FA5}">
                      <a16:colId xmlns:a16="http://schemas.microsoft.com/office/drawing/2014/main" xmlns="" val="2486638286"/>
                    </a:ext>
                  </a:extLst>
                </a:gridCol>
                <a:gridCol w="1278188">
                  <a:extLst>
                    <a:ext uri="{9D8B030D-6E8A-4147-A177-3AD203B41FA5}">
                      <a16:colId xmlns:a16="http://schemas.microsoft.com/office/drawing/2014/main" xmlns="" val="413357491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이름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키</a:t>
                      </a:r>
                      <a:r>
                        <a:rPr lang="en-US" altLang="ko-KR" b="1" dirty="0"/>
                        <a:t>(CM)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소속도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40672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크리스프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퍼지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216628"/>
                  </a:ext>
                </a:extLst>
              </a:tr>
              <a:tr h="449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크리스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11701771"/>
                  </a:ext>
                </a:extLst>
              </a:tr>
              <a:tr h="449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40550434"/>
                  </a:ext>
                </a:extLst>
              </a:tr>
              <a:tr h="449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66427700"/>
                  </a:ext>
                </a:extLst>
              </a:tr>
              <a:tr h="449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5415710"/>
                  </a:ext>
                </a:extLst>
              </a:tr>
              <a:tr h="449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데이비드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85897854"/>
                  </a:ext>
                </a:extLst>
              </a:tr>
              <a:tr h="449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92912081"/>
                  </a:ext>
                </a:extLst>
              </a:tr>
              <a:tr h="449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11325067"/>
                  </a:ext>
                </a:extLst>
              </a:tr>
              <a:tr h="449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스티븐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59188101"/>
                  </a:ext>
                </a:extLst>
              </a:tr>
              <a:tr h="449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8488652"/>
                  </a:ext>
                </a:extLst>
              </a:tr>
              <a:tr h="449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피터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6482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843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5F9361-84C2-4777-A15F-24D99456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9444"/>
            <a:ext cx="9905998" cy="147857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퍼지 집합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2544EA-C7BF-48B9-A671-B73D5A1C8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942680"/>
            <a:ext cx="10222412" cy="411522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퍼지 집합은 어떤 요소가 그 집합에 어느 정도 포함되는지 그 </a:t>
            </a:r>
            <a:r>
              <a:rPr lang="ko-KR" altLang="en-US" sz="2000" dirty="0" err="1">
                <a:solidFill>
                  <a:schemeClr val="bg1"/>
                </a:solidFill>
              </a:rPr>
              <a:t>소속도를</a:t>
            </a:r>
            <a:r>
              <a:rPr lang="ko-KR" altLang="en-US" sz="2000" dirty="0">
                <a:solidFill>
                  <a:schemeClr val="bg1"/>
                </a:solidFill>
              </a:rPr>
              <a:t> 나타내기 위해 소속 함수</a:t>
            </a:r>
            <a:r>
              <a:rPr lang="en-US" altLang="ko-KR" sz="2000" dirty="0">
                <a:solidFill>
                  <a:schemeClr val="bg1"/>
                </a:solidFill>
              </a:rPr>
              <a:t>(Membership Function)</a:t>
            </a:r>
            <a:r>
              <a:rPr lang="ko-KR" altLang="en-US" sz="2000" dirty="0">
                <a:solidFill>
                  <a:schemeClr val="bg1"/>
                </a:solidFill>
              </a:rPr>
              <a:t>을 사용한다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소속 함수는 집합의 안쪽을 </a:t>
            </a:r>
            <a:r>
              <a:rPr lang="en-US" altLang="ko-KR" sz="2000" dirty="0">
                <a:solidFill>
                  <a:schemeClr val="bg1"/>
                </a:solidFill>
              </a:rPr>
              <a:t>1, </a:t>
            </a:r>
            <a:r>
              <a:rPr lang="ko-KR" altLang="en-US" sz="2000" dirty="0">
                <a:solidFill>
                  <a:schemeClr val="bg1"/>
                </a:solidFill>
              </a:rPr>
              <a:t>바깥쪽을 </a:t>
            </a:r>
            <a:r>
              <a:rPr lang="en-US" altLang="ko-KR" sz="2000" dirty="0">
                <a:solidFill>
                  <a:schemeClr val="bg1"/>
                </a:solidFill>
              </a:rPr>
              <a:t>0</a:t>
            </a:r>
            <a:r>
              <a:rPr lang="ko-KR" altLang="en-US" sz="2000" dirty="0">
                <a:solidFill>
                  <a:schemeClr val="bg1"/>
                </a:solidFill>
              </a:rPr>
              <a:t>으로 하고 경계에서는 그 사이 값을 취하여 안쪽에 가까울수록 </a:t>
            </a:r>
            <a:r>
              <a:rPr lang="en-US" altLang="ko-KR" sz="2000" dirty="0">
                <a:solidFill>
                  <a:schemeClr val="bg1"/>
                </a:solidFill>
              </a:rPr>
              <a:t>1</a:t>
            </a:r>
            <a:r>
              <a:rPr lang="ko-KR" altLang="en-US" sz="2000" dirty="0">
                <a:solidFill>
                  <a:schemeClr val="bg1"/>
                </a:solidFill>
              </a:rPr>
              <a:t>에 가까운 값을 가진다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퍼지 집합은 소속 함수 </a:t>
            </a:r>
            <a:r>
              <a:rPr lang="en-US" altLang="ko-KR" sz="2000" dirty="0">
                <a:solidFill>
                  <a:schemeClr val="bg1"/>
                </a:solidFill>
              </a:rPr>
              <a:t>μ</a:t>
            </a:r>
            <a:r>
              <a:rPr lang="ko-KR" altLang="en-US" sz="2000" dirty="0">
                <a:solidFill>
                  <a:schemeClr val="bg1"/>
                </a:solidFill>
              </a:rPr>
              <a:t>를 사용하여 다음과 같이 정의된다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62524" y="4580572"/>
                <a:ext cx="537679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ko-KR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ko-K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en-US" altLang="ko-K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x</m:t>
                          </m:r>
                        </m:e>
                      </m:d>
                      <m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ko-K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0,1</m:t>
                          </m:r>
                        </m:e>
                      </m:d>
                      <m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ko-KR" alt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A</m:t>
                        </m:r>
                      </m:sub>
                    </m:sSub>
                    <m:d>
                      <m:d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x</m:t>
                        </m:r>
                      </m:e>
                    </m:d>
                    <m:r>
                      <a:rPr kumimoji="0" lang="en-US" altLang="ko-KR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=1</m:t>
                    </m:r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맑은 고딕" panose="020B0503020000020004" pitchFamily="50" charset="-127"/>
                    <a:cs typeface="+mn-cs"/>
                  </a:rPr>
                  <a:t>		x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맑은 고딕" panose="020B0503020000020004" pitchFamily="50" charset="-127"/>
                    <a:cs typeface="+mn-cs"/>
                  </a:rPr>
                  <a:t>가 완전히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맑은 고딕" panose="020B0503020000020004" pitchFamily="50" charset="-127"/>
                    <a:cs typeface="+mn-cs"/>
                  </a:rPr>
                  <a:t>A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맑은 고딕" panose="020B0503020000020004" pitchFamily="50" charset="-127"/>
                    <a:cs typeface="+mn-cs"/>
                  </a:rPr>
                  <a:t>에 속한 경우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ko-KR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A</m:t>
                        </m:r>
                      </m:sub>
                    </m:sSub>
                    <m:d>
                      <m:d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x</m:t>
                        </m:r>
                      </m:e>
                    </m:d>
                    <m:r>
                      <a:rPr kumimoji="0" lang="en-US" altLang="ko-KR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=0</m:t>
                    </m:r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맑은 고딕" panose="020B0503020000020004" pitchFamily="50" charset="-127"/>
                    <a:cs typeface="+mn-cs"/>
                  </a:rPr>
                  <a:t>		x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맑은 고딕" panose="020B0503020000020004" pitchFamily="50" charset="-127"/>
                    <a:cs typeface="+mn-cs"/>
                  </a:rPr>
                  <a:t>가 완전히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맑은 고딕" panose="020B0503020000020004" pitchFamily="50" charset="-127"/>
                    <a:cs typeface="+mn-cs"/>
                  </a:rPr>
                  <a:t>A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맑은 고딕" panose="020B0503020000020004" pitchFamily="50" charset="-127"/>
                    <a:cs typeface="+mn-cs"/>
                  </a:rPr>
                  <a:t>에 속하지 않은 경우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0&lt;</m:t>
                    </m:r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ko-KR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A</m:t>
                        </m:r>
                      </m:sub>
                    </m:sSub>
                    <m:d>
                      <m:d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x</m:t>
                        </m:r>
                      </m:e>
                    </m:d>
                    <m:r>
                      <a:rPr kumimoji="0" lang="en-US" altLang="ko-KR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&lt;</m:t>
                    </m:r>
                    <m:r>
                      <a:rPr kumimoji="0" lang="en-US" altLang="ko-KR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1</m:t>
                    </m:r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맑은 고딕" panose="020B0503020000020004" pitchFamily="50" charset="-127"/>
                    <a:cs typeface="+mn-cs"/>
                  </a:rPr>
                  <a:t>	x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맑은 고딕" panose="020B0503020000020004" pitchFamily="50" charset="-127"/>
                    <a:cs typeface="+mn-cs"/>
                  </a:rPr>
                  <a:t>가 부분적으로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맑은 고딕" panose="020B0503020000020004" pitchFamily="50" charset="-127"/>
                    <a:cs typeface="+mn-cs"/>
                  </a:rPr>
                  <a:t>A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맑은 고딕" panose="020B0503020000020004" pitchFamily="50" charset="-127"/>
                    <a:cs typeface="+mn-cs"/>
                  </a:rPr>
                  <a:t>에 속한 경우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524" y="4580572"/>
                <a:ext cx="5376793" cy="1477328"/>
              </a:xfrm>
              <a:prstGeom prst="rect">
                <a:avLst/>
              </a:prstGeom>
              <a:blipFill>
                <a:blip r:embed="rId2"/>
                <a:stretch>
                  <a:fillRect r="-113" b="-57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518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5F9361-84C2-4777-A15F-24D99456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9444"/>
            <a:ext cx="9905998" cy="147857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퍼지 집합 연산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92544EA-C7BF-48B9-A671-B73D5A1C8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8732" y="2118809"/>
                <a:ext cx="10222412" cy="411522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1400" dirty="0">
                    <a:solidFill>
                      <a:schemeClr val="bg1"/>
                    </a:solidFill>
                  </a:rPr>
                  <a:t>여집합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(Complement)</a:t>
                </a:r>
              </a:p>
              <a:p>
                <a:pPr marL="0" indent="0">
                  <a:buNone/>
                </a:pPr>
                <a:r>
                  <a:rPr lang="ko-KR" altLang="en-US" sz="1400" dirty="0" err="1">
                    <a:solidFill>
                      <a:schemeClr val="bg1"/>
                    </a:solidFill>
                  </a:rPr>
                  <a:t>크리스프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 집합 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어떤 원소가 그 집합에 속하지 않을까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ko-KR" altLang="en-US" sz="1400" dirty="0">
                    <a:solidFill>
                      <a:schemeClr val="bg1"/>
                    </a:solidFill>
                  </a:rPr>
                  <a:t>퍼지 집합 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어떤 원소가 그 집합에 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“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얼마만큼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” 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속하지 않을까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1400" b="1" dirty="0">
                    <a:solidFill>
                      <a:schemeClr val="bg1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ko-KR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altLang="ko-KR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ko-KR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ko-KR" altLang="en-US" sz="1400" dirty="0">
                    <a:solidFill>
                      <a:schemeClr val="bg1"/>
                    </a:solidFill>
                  </a:rPr>
                  <a:t>키가 큰 남자의 퍼지 집합 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= (0/180, 0.25/182.5, 0.5/185, 0.75/187.5, 1/190)</a:t>
                </a:r>
              </a:p>
              <a:p>
                <a:pPr marL="0" indent="0">
                  <a:buNone/>
                </a:pPr>
                <a:r>
                  <a:rPr lang="ko-KR" altLang="en-US" sz="1400" dirty="0">
                    <a:solidFill>
                      <a:schemeClr val="bg1"/>
                    </a:solidFill>
                  </a:rPr>
                  <a:t>키가 크지 않은 남자의 퍼지 집합 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= (1/180, 0.75/182.5, 0.5/185, 0.25/187.5, 0/190)</a:t>
                </a:r>
              </a:p>
              <a:p>
                <a:pPr marL="0" indent="0">
                  <a:buNone/>
                </a:pPr>
                <a:endParaRPr lang="en-US" altLang="ko-K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544EA-C7BF-48B9-A671-B73D5A1C8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8732" y="2118809"/>
                <a:ext cx="10222412" cy="4115220"/>
              </a:xfrm>
              <a:blipFill>
                <a:blip r:embed="rId2"/>
                <a:stretch>
                  <a:fillRect l="-358" t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/>
          <p:nvPr/>
        </p:nvCxnSpPr>
        <p:spPr>
          <a:xfrm flipV="1">
            <a:off x="8591657" y="1839001"/>
            <a:ext cx="0" cy="130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8591657" y="3143612"/>
            <a:ext cx="2459831" cy="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8591657" y="2090728"/>
            <a:ext cx="115714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94564" y="19060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11895" y="31022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894450" y="31359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253656" y="1421888"/>
                <a:ext cx="704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𝜇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w Cen MT" panose="020B0602020104020603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656" y="1421888"/>
                <a:ext cx="70442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이등변 삼각형 55"/>
          <p:cNvSpPr/>
          <p:nvPr/>
        </p:nvSpPr>
        <p:spPr>
          <a:xfrm>
            <a:off x="8943110" y="2090728"/>
            <a:ext cx="1625600" cy="1052884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8550749" y="4072255"/>
            <a:ext cx="0" cy="130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8550749" y="5376866"/>
            <a:ext cx="2459831" cy="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8550749" y="4323982"/>
            <a:ext cx="115714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253656" y="41393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270987" y="53354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853542" y="53691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8212748" y="3655142"/>
                <a:ext cx="704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𝜇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w Cen MT" panose="020B0602020104020603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748" y="3655142"/>
                <a:ext cx="70442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이등변 삼각형 63"/>
          <p:cNvSpPr/>
          <p:nvPr/>
        </p:nvSpPr>
        <p:spPr>
          <a:xfrm rot="10800000">
            <a:off x="8902202" y="4323982"/>
            <a:ext cx="1625600" cy="1052884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586741" y="261048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438695" y="4540502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¬</m:t>
                    </m:r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/>
                    <a:ea typeface="맑은 고딕" panose="020B0503020000020004" pitchFamily="50" charset="-127"/>
                    <a:cs typeface="+mn-cs"/>
                  </a:rPr>
                  <a:t>A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w Cen MT" panose="020B0602020104020603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695" y="4540502"/>
                <a:ext cx="497252" cy="369332"/>
              </a:xfrm>
              <a:prstGeom prst="rect">
                <a:avLst/>
              </a:prstGeom>
              <a:blipFill>
                <a:blip r:embed="rId5"/>
                <a:stretch>
                  <a:fillRect t="-10000" r="-9756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268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5F9361-84C2-4777-A15F-24D99456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9444"/>
            <a:ext cx="9905998" cy="147857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퍼지 집합 연산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92544EA-C7BF-48B9-A671-B73D5A1C8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4" y="1485480"/>
                <a:ext cx="6743058" cy="4115220"/>
              </a:xfrm>
            </p:spPr>
            <p:txBody>
              <a:bodyPr>
                <a:noAutofit/>
              </a:bodyPr>
              <a:lstStyle/>
              <a:p>
                <a:r>
                  <a:rPr lang="ko-KR" altLang="en-US" sz="1400" dirty="0">
                    <a:solidFill>
                      <a:schemeClr val="bg1"/>
                    </a:solidFill>
                  </a:rPr>
                  <a:t>교집합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(Intersection)</a:t>
                </a:r>
              </a:p>
              <a:p>
                <a:pPr marL="0" indent="0">
                  <a:buNone/>
                </a:pPr>
                <a:r>
                  <a:rPr lang="ko-KR" altLang="en-US" sz="1400" dirty="0" err="1">
                    <a:solidFill>
                      <a:schemeClr val="bg1"/>
                    </a:solidFill>
                  </a:rPr>
                  <a:t>크리스프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 집합 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어느 원소가 두 집합에 모두 속할까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ko-KR" altLang="en-US" sz="1400" dirty="0">
                    <a:solidFill>
                      <a:schemeClr val="bg1"/>
                    </a:solidFill>
                  </a:rPr>
                  <a:t>퍼지 집합 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원소가 두 집합 모두에 얼마만큼 속할까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ko-KR" altLang="en-US" sz="1400" dirty="0" err="1">
                    <a:solidFill>
                      <a:schemeClr val="bg1"/>
                    </a:solidFill>
                  </a:rPr>
                  <a:t>크리스프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 집합의 교집합은 두 집합이 겹치는 영역을 말하지만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퍼지 집합은 한 원소가 두 집합에 대해 서로 다른 정도로 속하기 때문에 각 원소의 퍼지 교집합에 대한 </a:t>
                </a:r>
                <a:r>
                  <a:rPr lang="ko-KR" altLang="en-US" sz="1400" dirty="0" err="1">
                    <a:solidFill>
                      <a:schemeClr val="bg1"/>
                    </a:solidFill>
                  </a:rPr>
                  <a:t>소속값은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 두 집합에 대한 </a:t>
                </a:r>
                <a:r>
                  <a:rPr lang="ko-KR" altLang="en-US" sz="1400" dirty="0" err="1">
                    <a:solidFill>
                      <a:schemeClr val="bg1"/>
                    </a:solidFill>
                  </a:rPr>
                  <a:t>소속값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 중 낮은 값이 된다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ko-KR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ko-KR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ko-KR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8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ko-KR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ko-KR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ko-KR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altLang="ko-KR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ko-KR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ko-KR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ko-KR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ko-KR" sz="1800" b="1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ko-KR" altLang="en-US" sz="1400" dirty="0">
                    <a:solidFill>
                      <a:schemeClr val="bg1"/>
                    </a:solidFill>
                  </a:rPr>
                  <a:t>키가 큰 남자의 퍼지 집합 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= (0/165, 0/175, 0/180, 0.25/182.5, 0.5/185, 1/190)</a:t>
                </a:r>
              </a:p>
              <a:p>
                <a:pPr marL="0" indent="0">
                  <a:buNone/>
                </a:pPr>
                <a:r>
                  <a:rPr lang="ko-KR" altLang="en-US" sz="1400" dirty="0">
                    <a:solidFill>
                      <a:schemeClr val="bg1"/>
                    </a:solidFill>
                  </a:rPr>
                  <a:t>키가 보통인 남자의 퍼지 집합 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= (0/165, 1/175, 0.5/180, 0.25/182.5, 0/185, 0/190)</a:t>
                </a:r>
              </a:p>
              <a:p>
                <a:pPr marL="0" indent="0">
                  <a:buNone/>
                </a:pPr>
                <a:r>
                  <a:rPr lang="ko-KR" altLang="en-US" sz="1400" dirty="0">
                    <a:solidFill>
                      <a:schemeClr val="bg1"/>
                    </a:solidFill>
                  </a:rPr>
                  <a:t>키가 큰 남자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ko-KR" altLang="en-US" sz="1400" dirty="0">
                    <a:solidFill>
                      <a:schemeClr val="bg1"/>
                    </a:solidFill>
                  </a:rPr>
                  <a:t> 키가 보통인 남자 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= (0/165, 0/175, 0/180, 0.25/182.5, 0/185, 0/190)</a:t>
                </a:r>
              </a:p>
              <a:p>
                <a:pPr marL="0" indent="0">
                  <a:buNone/>
                </a:pPr>
                <a:r>
                  <a:rPr lang="en-US" altLang="ko-KR" sz="1400" dirty="0">
                    <a:solidFill>
                      <a:schemeClr val="bg1"/>
                    </a:solidFill>
                  </a:rPr>
                  <a:t>                                                     = (0/180, 0.25/182.5, 0/185)</a:t>
                </a:r>
              </a:p>
              <a:p>
                <a:pPr marL="0" indent="0">
                  <a:buNone/>
                </a:pP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altLang="ko-K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544EA-C7BF-48B9-A671-B73D5A1C8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4" y="1485480"/>
                <a:ext cx="6743058" cy="4115220"/>
              </a:xfrm>
              <a:blipFill>
                <a:blip r:embed="rId2"/>
                <a:stretch>
                  <a:fillRect l="-542" t="-741" r="-995" b="-13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/>
          <p:cNvCxnSpPr/>
          <p:nvPr/>
        </p:nvCxnSpPr>
        <p:spPr>
          <a:xfrm flipV="1">
            <a:off x="8327893" y="1744159"/>
            <a:ext cx="0" cy="130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8327893" y="3048770"/>
            <a:ext cx="2459831" cy="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12" idx="0"/>
          </p:cNvCxnSpPr>
          <p:nvPr/>
        </p:nvCxnSpPr>
        <p:spPr>
          <a:xfrm flipH="1">
            <a:off x="8327893" y="1995886"/>
            <a:ext cx="156042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30800" y="18112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48131" y="30073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30686" y="30410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989892" y="1327046"/>
                <a:ext cx="704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𝜇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w Cen MT" panose="020B0602020104020603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892" y="1327046"/>
                <a:ext cx="70442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이등변 삼각형 10"/>
          <p:cNvSpPr/>
          <p:nvPr/>
        </p:nvSpPr>
        <p:spPr>
          <a:xfrm>
            <a:off x="8327892" y="1995886"/>
            <a:ext cx="1625600" cy="1052884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이등변 삼각형 11"/>
          <p:cNvSpPr/>
          <p:nvPr/>
        </p:nvSpPr>
        <p:spPr>
          <a:xfrm>
            <a:off x="9075515" y="1995886"/>
            <a:ext cx="1625600" cy="1052884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이등변 삼각형 12"/>
          <p:cNvSpPr/>
          <p:nvPr/>
        </p:nvSpPr>
        <p:spPr>
          <a:xfrm>
            <a:off x="9075514" y="4592334"/>
            <a:ext cx="877978" cy="554506"/>
          </a:xfrm>
          <a:prstGeom prst="triangle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8327892" y="3849926"/>
            <a:ext cx="0" cy="130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8327892" y="5154537"/>
            <a:ext cx="2459831" cy="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3" idx="0"/>
          </p:cNvCxnSpPr>
          <p:nvPr/>
        </p:nvCxnSpPr>
        <p:spPr>
          <a:xfrm flipH="1">
            <a:off x="8327893" y="4592334"/>
            <a:ext cx="118661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30799" y="39169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48130" y="51131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30685" y="51468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989891" y="3432813"/>
                <a:ext cx="704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𝜇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w Cen MT" panose="020B0602020104020603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891" y="3432813"/>
                <a:ext cx="70442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978628" y="213229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39082" y="21322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216184" y="4764502"/>
                <a:ext cx="596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/>
                    <a:ea typeface="맑은 고딕" panose="020B0503020000020004" pitchFamily="50" charset="-127"/>
                    <a:cs typeface="+mn-cs"/>
                  </a:rPr>
                  <a:t>A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∩</m:t>
                    </m:r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/>
                    <a:ea typeface="맑은 고딕" panose="020B0503020000020004" pitchFamily="50" charset="-127"/>
                    <a:cs typeface="+mn-cs"/>
                  </a:rPr>
                  <a:t>B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w Cen MT" panose="020B0602020104020603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184" y="4764502"/>
                <a:ext cx="596638" cy="369332"/>
              </a:xfrm>
              <a:prstGeom prst="rect">
                <a:avLst/>
              </a:prstGeom>
              <a:blipFill>
                <a:blip r:embed="rId5"/>
                <a:stretch>
                  <a:fillRect l="-9184" t="-10000" r="-81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210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5F9361-84C2-4777-A15F-24D99456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9444"/>
            <a:ext cx="9905998" cy="147857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퍼지 집합 연산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92544EA-C7BF-48B9-A671-B73D5A1C8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4" y="1485480"/>
                <a:ext cx="6999286" cy="4115220"/>
              </a:xfrm>
            </p:spPr>
            <p:txBody>
              <a:bodyPr>
                <a:noAutofit/>
              </a:bodyPr>
              <a:lstStyle/>
              <a:p>
                <a:r>
                  <a:rPr lang="ko-KR" altLang="en-US" sz="1400" dirty="0">
                    <a:solidFill>
                      <a:schemeClr val="bg1"/>
                    </a:solidFill>
                  </a:rPr>
                  <a:t>합집합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(Union)</a:t>
                </a:r>
              </a:p>
              <a:p>
                <a:pPr marL="0" indent="0">
                  <a:buNone/>
                </a:pPr>
                <a:r>
                  <a:rPr lang="ko-KR" altLang="en-US" sz="1400" dirty="0" err="1">
                    <a:solidFill>
                      <a:schemeClr val="bg1"/>
                    </a:solidFill>
                  </a:rPr>
                  <a:t>크리스프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 집합 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원소가 두 집합에 어느 쪽이든 속할까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ko-KR" altLang="en-US" sz="1400" dirty="0">
                    <a:solidFill>
                      <a:schemeClr val="bg1"/>
                    </a:solidFill>
                  </a:rPr>
                  <a:t>퍼지 집합 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원소가 두 집합 어느 쪽이든 얼마만큼 속할까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ko-KR" altLang="en-US" sz="1400" dirty="0" err="1">
                    <a:solidFill>
                      <a:schemeClr val="bg1"/>
                    </a:solidFill>
                  </a:rPr>
                  <a:t>크리스프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 집합의 합집합은 두 집합의 전체 원소를 포함하지만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퍼지 집합의 합집합은 교집합의 반대이다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ko-KR" altLang="en-US" sz="1400" dirty="0">
                    <a:solidFill>
                      <a:schemeClr val="bg1"/>
                    </a:solidFill>
                  </a:rPr>
                  <a:t>즉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각 원소의 합집합에 대한 </a:t>
                </a:r>
                <a:r>
                  <a:rPr lang="ko-KR" altLang="en-US" sz="1400" dirty="0" err="1">
                    <a:solidFill>
                      <a:schemeClr val="bg1"/>
                    </a:solidFill>
                  </a:rPr>
                  <a:t>소속값은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 두 집합에 대한 </a:t>
                </a:r>
                <a:r>
                  <a:rPr lang="ko-KR" altLang="en-US" sz="1400" dirty="0" err="1">
                    <a:solidFill>
                      <a:schemeClr val="bg1"/>
                    </a:solidFill>
                  </a:rPr>
                  <a:t>소속값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 중 높은 값이다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ko-KR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ko-KR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ko-KR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8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en-US" altLang="ko-KR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𝒂𝒙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ko-KR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ko-KR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ko-KR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altLang="ko-KR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altLang="ko-KR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ko-KR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ko-KR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ko-KR" sz="1800" b="1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ko-KR" altLang="en-US" sz="1400" dirty="0">
                    <a:solidFill>
                      <a:schemeClr val="bg1"/>
                    </a:solidFill>
                  </a:rPr>
                  <a:t>키가 큰 남자의 퍼지 집합 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= (0/165, 0/175, 0/180, 0.25/182.5, 0.5/185, 1/190)</a:t>
                </a:r>
              </a:p>
              <a:p>
                <a:pPr marL="0" indent="0">
                  <a:buNone/>
                </a:pPr>
                <a:r>
                  <a:rPr lang="ko-KR" altLang="en-US" sz="1400" dirty="0">
                    <a:solidFill>
                      <a:schemeClr val="bg1"/>
                    </a:solidFill>
                  </a:rPr>
                  <a:t>키가 보통인 남자의 퍼지 집합 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= (0/165, 1/175, 0.5/180, 0.25/182.5, 0/185, 0/190)</a:t>
                </a:r>
              </a:p>
              <a:p>
                <a:pPr marL="0" indent="0">
                  <a:buNone/>
                </a:pPr>
                <a:r>
                  <a:rPr lang="ko-KR" altLang="en-US" sz="1400" dirty="0">
                    <a:solidFill>
                      <a:schemeClr val="bg1"/>
                    </a:solidFill>
                  </a:rPr>
                  <a:t>키가 큰 남자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ko-KR" altLang="en-US" sz="1400" dirty="0">
                    <a:solidFill>
                      <a:schemeClr val="bg1"/>
                    </a:solidFill>
                  </a:rPr>
                  <a:t> 키가 보통인 남자 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= (0/165, 1/175, 0.5/180, 0.25/182.5, 0.5/185, 1/190)</a:t>
                </a:r>
              </a:p>
              <a:p>
                <a:pPr marL="0" indent="0">
                  <a:buNone/>
                </a:pPr>
                <a:endParaRPr lang="en-US" altLang="ko-K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544EA-C7BF-48B9-A671-B73D5A1C8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4" y="1485480"/>
                <a:ext cx="6999286" cy="4115220"/>
              </a:xfrm>
              <a:blipFill>
                <a:blip r:embed="rId2"/>
                <a:stretch>
                  <a:fillRect l="-523" t="-741" r="-958" b="-7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/>
          <p:cNvCxnSpPr/>
          <p:nvPr/>
        </p:nvCxnSpPr>
        <p:spPr>
          <a:xfrm flipV="1">
            <a:off x="8327893" y="1744159"/>
            <a:ext cx="0" cy="130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8327893" y="3048770"/>
            <a:ext cx="2459831" cy="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12" idx="0"/>
          </p:cNvCxnSpPr>
          <p:nvPr/>
        </p:nvCxnSpPr>
        <p:spPr>
          <a:xfrm flipH="1">
            <a:off x="8327893" y="1995886"/>
            <a:ext cx="156042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30800" y="18112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48131" y="30073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30686" y="30410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989892" y="1327046"/>
                <a:ext cx="704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𝜇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w Cen MT" panose="020B0602020104020603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892" y="1327046"/>
                <a:ext cx="70442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이등변 삼각형 10"/>
          <p:cNvSpPr/>
          <p:nvPr/>
        </p:nvSpPr>
        <p:spPr>
          <a:xfrm>
            <a:off x="8327892" y="1995886"/>
            <a:ext cx="1625600" cy="1052884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이등변 삼각형 11"/>
          <p:cNvSpPr/>
          <p:nvPr/>
        </p:nvSpPr>
        <p:spPr>
          <a:xfrm>
            <a:off x="9075515" y="1995886"/>
            <a:ext cx="1625600" cy="1052884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8327892" y="3849926"/>
            <a:ext cx="0" cy="130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8327892" y="5154537"/>
            <a:ext cx="2459831" cy="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30799" y="39169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48130" y="51131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30685" y="51468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989891" y="3432813"/>
                <a:ext cx="704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𝜇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w Cen MT" panose="020B0602020104020603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891" y="3432813"/>
                <a:ext cx="70442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8978628" y="213229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39082" y="21322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이등변 삼각형 24"/>
          <p:cNvSpPr/>
          <p:nvPr/>
        </p:nvSpPr>
        <p:spPr>
          <a:xfrm>
            <a:off x="8327891" y="4104443"/>
            <a:ext cx="1625600" cy="1052884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8" name="직선 연결선 27"/>
          <p:cNvCxnSpPr>
            <a:stCxn id="26" idx="0"/>
          </p:cNvCxnSpPr>
          <p:nvPr/>
        </p:nvCxnSpPr>
        <p:spPr>
          <a:xfrm flipH="1">
            <a:off x="8342103" y="4105122"/>
            <a:ext cx="1546212" cy="13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이등변 삼각형 25"/>
          <p:cNvSpPr/>
          <p:nvPr/>
        </p:nvSpPr>
        <p:spPr>
          <a:xfrm>
            <a:off x="9075515" y="4105122"/>
            <a:ext cx="1625600" cy="1052884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216184" y="4693274"/>
                <a:ext cx="596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/>
                    <a:ea typeface="맑은 고딕" panose="020B0503020000020004" pitchFamily="50" charset="-127"/>
                    <a:cs typeface="+mn-cs"/>
                  </a:rPr>
                  <a:t>A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∪</m:t>
                    </m:r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/>
                    <a:ea typeface="맑은 고딕" panose="020B0503020000020004" pitchFamily="50" charset="-127"/>
                    <a:cs typeface="+mn-cs"/>
                  </a:rPr>
                  <a:t>B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w Cen MT" panose="020B0602020104020603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184" y="4693274"/>
                <a:ext cx="596638" cy="369332"/>
              </a:xfrm>
              <a:prstGeom prst="rect">
                <a:avLst/>
              </a:prstGeom>
              <a:blipFill>
                <a:blip r:embed="rId5"/>
                <a:stretch>
                  <a:fillRect l="-9184" t="-10000" r="-81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811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FFF3CE-C5B2-4F22-9662-C8A487732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/>
              <a:t>퍼지 의사결정트리는 기존의 의사결정트리에서 확장된 방법이며 불확실한 분류 문제에서 지식을 추출하는 효과적인 방법</a:t>
            </a:r>
            <a:endParaRPr lang="en-US" sz="1800" dirty="0"/>
          </a:p>
          <a:p>
            <a:r>
              <a:rPr lang="ko-KR" altLang="en-US" sz="1800" dirty="0"/>
              <a:t>퍼지 이론을 적용하여 데이터 집합을 표현하고 트리 구조를 결정</a:t>
            </a:r>
            <a:endParaRPr lang="en-US" sz="1800" dirty="0"/>
          </a:p>
          <a:p>
            <a:r>
              <a:rPr lang="ko-KR" altLang="en-US" sz="1800" dirty="0"/>
              <a:t>기존의 의사결정트리와 동일한 접근법을 사용</a:t>
            </a:r>
            <a:endParaRPr lang="en-US" altLang="ko-KR" sz="1800" dirty="0"/>
          </a:p>
          <a:p>
            <a:pPr marL="0" indent="0">
              <a:buNone/>
            </a:pPr>
            <a:r>
              <a:rPr lang="en-US" sz="1800" dirty="0"/>
              <a:t>   : </a:t>
            </a:r>
            <a:r>
              <a:rPr lang="ko-KR" altLang="en-US" sz="1800" dirty="0"/>
              <a:t>리프 노드에 도달하거나 속성 또는 레코드가 남아 있지 않을 때 까지 반복</a:t>
            </a:r>
            <a:endParaRPr lang="en-US" sz="1800" dirty="0"/>
          </a:p>
          <a:p>
            <a:r>
              <a:rPr lang="ko-KR" altLang="en-US" sz="1800" dirty="0"/>
              <a:t>분할 과정에서 퍼지 엔트로피와 퍼지 데이터 세트의 정보 이득을 계산하여 트리를 확장하기 위해 트리의 테스트 노드에서 사용할 속성을 선택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E5F9361-84C2-4777-A15F-24D99456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9444"/>
            <a:ext cx="9905998" cy="147857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퍼지 의사결정트리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620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FFF3CE-C5B2-4F22-9662-C8A487732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392" y="2381326"/>
            <a:ext cx="4925756" cy="3541714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기존의 의사결정트리의 특징은 각 레코드가 특정 노드에 대해서 확실하게 속해 있거나 속해 있지 않지만 퍼지의 경우에는 다름</a:t>
            </a:r>
            <a:endParaRPr lang="en-US" altLang="ko-KR" sz="1800" dirty="0"/>
          </a:p>
          <a:p>
            <a:endParaRPr lang="en-US" sz="1800" dirty="0"/>
          </a:p>
          <a:p>
            <a:r>
              <a:rPr lang="ko-KR" altLang="en-US" sz="1800" dirty="0"/>
              <a:t>각 속성에 대해 </a:t>
            </a:r>
            <a:r>
              <a:rPr lang="ko-KR" altLang="en-US" sz="1800" dirty="0" err="1"/>
              <a:t>언어변수를</a:t>
            </a:r>
            <a:r>
              <a:rPr lang="ko-KR" altLang="en-US" sz="1800" dirty="0"/>
              <a:t> 정의하고</a:t>
            </a:r>
            <a:r>
              <a:rPr lang="en-US" altLang="ko-KR" sz="1800" dirty="0"/>
              <a:t>, </a:t>
            </a:r>
            <a:r>
              <a:rPr lang="ko-KR" altLang="en-US" sz="1800" dirty="0"/>
              <a:t>주어진 예제의 </a:t>
            </a:r>
            <a:r>
              <a:rPr lang="ko-KR" altLang="en-US" sz="1800" dirty="0" err="1"/>
              <a:t>소속도를</a:t>
            </a:r>
            <a:r>
              <a:rPr lang="ko-KR" altLang="en-US" sz="1800" dirty="0"/>
              <a:t> 결정해야 함</a:t>
            </a:r>
            <a:endParaRPr lang="en-US" sz="1800" dirty="0"/>
          </a:p>
          <a:p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094412" y="2381326"/>
              <a:ext cx="1514388" cy="2712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4388">
                      <a:extLst>
                        <a:ext uri="{9D8B030D-6E8A-4147-A177-3AD203B41FA5}">
                          <a16:colId xmlns:a16="http://schemas.microsoft.com/office/drawing/2014/main" xmlns="" val="1663234582"/>
                        </a:ext>
                      </a:extLst>
                    </a:gridCol>
                  </a:tblGrid>
                  <a:tr h="70812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/>
                            <a:t>온도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74421983"/>
                      </a:ext>
                    </a:extLst>
                  </a:tr>
                  <a:tr h="20045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000" dirty="0"/>
                            <a:t> = 8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000" dirty="0"/>
                            <a:t> = 10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000" dirty="0"/>
                            <a:t> = 15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000" dirty="0"/>
                            <a:t> = 20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000" dirty="0"/>
                            <a:t> = 23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000" dirty="0"/>
                            <a:t> = 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246805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4235956"/>
                  </p:ext>
                </p:extLst>
              </p:nvPr>
            </p:nvGraphicFramePr>
            <p:xfrm>
              <a:off x="6094412" y="2381326"/>
              <a:ext cx="1514388" cy="2712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4388">
                      <a:extLst>
                        <a:ext uri="{9D8B030D-6E8A-4147-A177-3AD203B41FA5}">
                          <a16:colId xmlns:a16="http://schemas.microsoft.com/office/drawing/2014/main" val="1663234582"/>
                        </a:ext>
                      </a:extLst>
                    </a:gridCol>
                  </a:tblGrid>
                  <a:tr h="70812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 smtClean="0"/>
                            <a:t>온도</a:t>
                          </a:r>
                          <a:endParaRPr lang="ko-KR" altLang="en-US" sz="2000" dirty="0"/>
                        </a:p>
                      </a:txBody>
                      <a:tcPr anchor="ctr">
                        <a:solidFill>
                          <a:schemeClr val="bg2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4421983"/>
                      </a:ext>
                    </a:extLst>
                  </a:tr>
                  <a:tr h="20045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" t="-35455" r="-8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80557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128240" y="2381326"/>
          <a:ext cx="2919171" cy="2712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057">
                  <a:extLst>
                    <a:ext uri="{9D8B030D-6E8A-4147-A177-3AD203B41FA5}">
                      <a16:colId xmlns:a16="http://schemas.microsoft.com/office/drawing/2014/main" xmlns="" val="1663234582"/>
                    </a:ext>
                  </a:extLst>
                </a:gridCol>
                <a:gridCol w="973057">
                  <a:extLst>
                    <a:ext uri="{9D8B030D-6E8A-4147-A177-3AD203B41FA5}">
                      <a16:colId xmlns:a16="http://schemas.microsoft.com/office/drawing/2014/main" xmlns="" val="1608965692"/>
                    </a:ext>
                  </a:extLst>
                </a:gridCol>
                <a:gridCol w="973057">
                  <a:extLst>
                    <a:ext uri="{9D8B030D-6E8A-4147-A177-3AD203B41FA5}">
                      <a16:colId xmlns:a16="http://schemas.microsoft.com/office/drawing/2014/main" xmlns="" val="3838228991"/>
                    </a:ext>
                  </a:extLst>
                </a:gridCol>
              </a:tblGrid>
              <a:tr h="1981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온도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442198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시원함</a:t>
                      </a:r>
                    </a:p>
                  </a:txBody>
                  <a:tcPr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화창함</a:t>
                      </a:r>
                    </a:p>
                  </a:txBody>
                  <a:tcPr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더움</a:t>
                      </a:r>
                    </a:p>
                  </a:txBody>
                  <a:tcPr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7101892"/>
                  </a:ext>
                </a:extLst>
              </a:tr>
              <a:tr h="1249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0.7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0.5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0.0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0.0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0.0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0.3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0.5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1.0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0.8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0.5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0.0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0.0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0.0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0.2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0.5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6805573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7675509" y="3632886"/>
            <a:ext cx="386022" cy="2718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E5F9361-84C2-4777-A15F-24D99456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9444"/>
            <a:ext cx="9905998" cy="147857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퍼지 의사결정트리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6702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1739592-19BE-4841-9BAF-87FE60EF1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8622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/>
              <a:t>퍼지 의사결정트리 구축을 위한 트레이닝 셋</a:t>
            </a:r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en-US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r>
              <a:rPr lang="ko-KR" altLang="en-US" sz="2000" dirty="0"/>
              <a:t>지역 거주 기간이 </a:t>
            </a:r>
            <a:r>
              <a:rPr lang="en-US" altLang="ko-KR" sz="2000" dirty="0"/>
              <a:t>25</a:t>
            </a:r>
            <a:r>
              <a:rPr lang="ko-KR" altLang="en-US" sz="2000" dirty="0"/>
              <a:t>년이며 수입이 </a:t>
            </a:r>
            <a:r>
              <a:rPr lang="en-US" altLang="ko-KR" sz="2000" dirty="0"/>
              <a:t>320</a:t>
            </a:r>
            <a:r>
              <a:rPr lang="ko-KR" altLang="en-US" sz="2000" dirty="0"/>
              <a:t>만원인 고객이 은행으로 부터 대출을 받을 수 있을지에 대한 문제를 퍼지 의사결정 트리를 통해 분류</a:t>
            </a:r>
            <a:endParaRPr lang="en-US" sz="2000" dirty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xmlns="" id="{DE3EEE06-AF63-409C-AAA1-82CC6A1679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31839" y="2541865"/>
          <a:ext cx="5635712" cy="26386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1280">
                  <a:extLst>
                    <a:ext uri="{9D8B030D-6E8A-4147-A177-3AD203B41FA5}">
                      <a16:colId xmlns:a16="http://schemas.microsoft.com/office/drawing/2014/main" xmlns="" val="1255352002"/>
                    </a:ext>
                  </a:extLst>
                </a:gridCol>
                <a:gridCol w="2286576">
                  <a:extLst>
                    <a:ext uri="{9D8B030D-6E8A-4147-A177-3AD203B41FA5}">
                      <a16:colId xmlns:a16="http://schemas.microsoft.com/office/drawing/2014/main" xmlns="" val="1726914848"/>
                    </a:ext>
                  </a:extLst>
                </a:gridCol>
                <a:gridCol w="1515458">
                  <a:extLst>
                    <a:ext uri="{9D8B030D-6E8A-4147-A177-3AD203B41FA5}">
                      <a16:colId xmlns:a16="http://schemas.microsoft.com/office/drawing/2014/main" xmlns="" val="4236695649"/>
                    </a:ext>
                  </a:extLst>
                </a:gridCol>
                <a:gridCol w="1302398">
                  <a:extLst>
                    <a:ext uri="{9D8B030D-6E8A-4147-A177-3AD203B41FA5}">
                      <a16:colId xmlns:a16="http://schemas.microsoft.com/office/drawing/2014/main" xmlns="" val="2637222689"/>
                    </a:ext>
                  </a:extLst>
                </a:gridCol>
              </a:tblGrid>
              <a:tr h="35577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/>
                        <a:t>지역거주기간</a:t>
                      </a:r>
                      <a:r>
                        <a:rPr lang="en-US" altLang="ko-KR" sz="1600" b="0" dirty="0"/>
                        <a:t>(</a:t>
                      </a:r>
                      <a:r>
                        <a:rPr lang="ko-KR" altLang="en-US" sz="1600" b="0" dirty="0"/>
                        <a:t>년</a:t>
                      </a:r>
                      <a:r>
                        <a:rPr lang="en-US" altLang="ko-KR" sz="1600" b="0" dirty="0"/>
                        <a:t>)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/>
                        <a:t>수입</a:t>
                      </a:r>
                      <a:r>
                        <a:rPr lang="en-US" sz="1600" b="0" dirty="0"/>
                        <a:t>(</a:t>
                      </a:r>
                      <a:r>
                        <a:rPr lang="ko-KR" altLang="en-US" sz="1600" b="0" dirty="0"/>
                        <a:t>만원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/>
                        <a:t>신용도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526862"/>
                  </a:ext>
                </a:extLst>
              </a:tr>
              <a:tr h="3261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5334936"/>
                  </a:ext>
                </a:extLst>
              </a:tr>
              <a:tr h="32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9877891"/>
                  </a:ext>
                </a:extLst>
              </a:tr>
              <a:tr h="3261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7693557"/>
                  </a:ext>
                </a:extLst>
              </a:tr>
              <a:tr h="3261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9010016"/>
                  </a:ext>
                </a:extLst>
              </a:tr>
              <a:tr h="3261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9736607"/>
                  </a:ext>
                </a:extLst>
              </a:tr>
              <a:tr h="3261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1457305"/>
                  </a:ext>
                </a:extLst>
              </a:tr>
              <a:tr h="3261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5822986"/>
                  </a:ext>
                </a:extLst>
              </a:tr>
            </a:tbl>
          </a:graphicData>
        </a:graphic>
      </p:graphicFrame>
      <p:sp>
        <p:nvSpPr>
          <p:cNvPr id="8" name="Oval 4">
            <a:extLst>
              <a:ext uri="{FF2B5EF4-FFF2-40B4-BE49-F238E27FC236}">
                <a16:creationId xmlns:a16="http://schemas.microsoft.com/office/drawing/2014/main" xmlns="" id="{39F54971-461E-4EB4-A83E-094F85AA5590}"/>
              </a:ext>
            </a:extLst>
          </p:cNvPr>
          <p:cNvSpPr/>
          <p:nvPr/>
        </p:nvSpPr>
        <p:spPr>
          <a:xfrm>
            <a:off x="6040073" y="2829161"/>
            <a:ext cx="763399" cy="2351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E5F9361-84C2-4777-A15F-24D99456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9444"/>
            <a:ext cx="9905998" cy="147857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예제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0387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5739107" y="3442587"/>
            <a:ext cx="5515474" cy="267547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28459" y="3442587"/>
            <a:ext cx="4435135" cy="267547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222BA120-475C-4D88-BE98-88B250350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1597"/>
            <a:ext cx="9905999" cy="354171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속성에 대한 </a:t>
            </a:r>
            <a:r>
              <a:rPr lang="ko-KR" altLang="en-US" sz="2000" dirty="0" err="1"/>
              <a:t>언어변수</a:t>
            </a:r>
            <a:r>
              <a:rPr lang="en-US" sz="2000" dirty="0"/>
              <a:t>:</a:t>
            </a:r>
          </a:p>
          <a:p>
            <a:pPr lvl="1"/>
            <a:r>
              <a:rPr lang="en-US" sz="1600" dirty="0"/>
              <a:t>“</a:t>
            </a:r>
            <a:r>
              <a:rPr lang="ko-KR" altLang="en-US" sz="1600" dirty="0"/>
              <a:t>지역거주기간</a:t>
            </a:r>
            <a:r>
              <a:rPr lang="en-US" sz="1600" dirty="0"/>
              <a:t>" </a:t>
            </a:r>
            <a:r>
              <a:rPr lang="ko-KR" altLang="en-US" sz="1600" dirty="0"/>
              <a:t>은</a:t>
            </a:r>
            <a:r>
              <a:rPr lang="en-US" sz="1600" dirty="0"/>
              <a:t> </a:t>
            </a:r>
            <a:r>
              <a:rPr lang="en-US" sz="1600" i="1" dirty="0"/>
              <a:t>“temporarily”, “continuously”, “constantly”;</a:t>
            </a:r>
          </a:p>
          <a:p>
            <a:pPr lvl="1"/>
            <a:r>
              <a:rPr lang="en-US" altLang="ko-KR" sz="1600" dirty="0"/>
              <a:t>“</a:t>
            </a:r>
            <a:r>
              <a:rPr lang="ko-KR" altLang="en-US" sz="1600" dirty="0"/>
              <a:t>수입</a:t>
            </a:r>
            <a:r>
              <a:rPr lang="en-US" altLang="ko-KR" sz="1600" dirty="0"/>
              <a:t>” </a:t>
            </a:r>
            <a:r>
              <a:rPr lang="ko-KR" altLang="en-US" sz="1600" dirty="0"/>
              <a:t>은</a:t>
            </a:r>
            <a:r>
              <a:rPr lang="en-US" sz="1600" dirty="0"/>
              <a:t> </a:t>
            </a:r>
            <a:r>
              <a:rPr lang="en-US" sz="1600" i="1" dirty="0"/>
              <a:t>“Low", "medium“, "high“.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1441157" y="3678411"/>
            <a:ext cx="0" cy="175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441157" y="5429247"/>
            <a:ext cx="4008215" cy="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4064" y="37152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48582" y="544996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15168" y="54499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54515" y="544611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81755" y="54499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20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68135" y="544611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30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41412" y="51285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8" name="직선 연결선 37"/>
          <p:cNvCxnSpPr>
            <a:stCxn id="16" idx="3"/>
          </p:cNvCxnSpPr>
          <p:nvPr/>
        </p:nvCxnSpPr>
        <p:spPr>
          <a:xfrm flipV="1">
            <a:off x="1455368" y="3898232"/>
            <a:ext cx="659800" cy="1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115168" y="3898232"/>
            <a:ext cx="1204527" cy="1531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2192888" y="3903677"/>
            <a:ext cx="1082245" cy="1525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3275133" y="3903677"/>
            <a:ext cx="1701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438159" y="3902243"/>
            <a:ext cx="1247404" cy="1524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3393597" y="3918185"/>
            <a:ext cx="1119183" cy="1514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512012" y="3918185"/>
            <a:ext cx="8531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6070509" y="3641538"/>
            <a:ext cx="0" cy="175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6070509" y="5392374"/>
            <a:ext cx="4976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773416" y="36784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77934" y="54130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76461" y="541309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100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283867" y="54092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400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92411" y="541309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200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37168" y="54092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300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70764" y="50916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5" name="직선 연결선 74"/>
          <p:cNvCxnSpPr>
            <a:stCxn id="68" idx="3"/>
          </p:cNvCxnSpPr>
          <p:nvPr/>
        </p:nvCxnSpPr>
        <p:spPr>
          <a:xfrm flipV="1">
            <a:off x="6084720" y="3861359"/>
            <a:ext cx="659800" cy="1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6744520" y="3861359"/>
            <a:ext cx="1025930" cy="1527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6894369" y="3881312"/>
            <a:ext cx="868943" cy="1507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7753420" y="3866804"/>
            <a:ext cx="10467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796441" y="3874659"/>
            <a:ext cx="840854" cy="1513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8652056" y="3885165"/>
            <a:ext cx="1088260" cy="1503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9740316" y="3888186"/>
            <a:ext cx="12556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222401" y="541298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500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465664" y="3578937"/>
            <a:ext cx="103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Temporarily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821388" y="3586149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Continuously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406223" y="3576157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Constantly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094411" y="3556669"/>
            <a:ext cx="458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Low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901530" y="3553595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Medium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000908" y="3548453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High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147271" y="5778572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지역거주기간의 소속 함수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667452" y="5773448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맑은 고딕" panose="020B0503020000020004" pitchFamily="50" charset="-127"/>
                <a:cs typeface="+mn-cs"/>
              </a:rPr>
              <a:t>수입의 소속 함수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Title 1">
            <a:extLst>
              <a:ext uri="{FF2B5EF4-FFF2-40B4-BE49-F238E27FC236}">
                <a16:creationId xmlns:a16="http://schemas.microsoft.com/office/drawing/2014/main" xmlns="" id="{BE5F9361-84C2-4777-A15F-24D99456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9444"/>
            <a:ext cx="9905998" cy="147857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예제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37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1248" y="708859"/>
            <a:ext cx="7594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제주고딕" panose="02000300000000000000" pitchFamily="2" charset="-127"/>
                <a:ea typeface="제주고딕" panose="02000300000000000000" pitchFamily="2" charset="-127"/>
              </a:rPr>
              <a:t>의사결정트리 </a:t>
            </a:r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제주고딕" panose="02000300000000000000" pitchFamily="2" charset="-127"/>
                <a:ea typeface="제주고딕" panose="02000300000000000000" pitchFamily="2" charset="-127"/>
              </a:rPr>
              <a:t>(Decision Tree)</a:t>
            </a:r>
            <a:endParaRPr lang="ko-KR" altLang="en-US" sz="4400" dirty="0">
              <a:ln>
                <a:solidFill>
                  <a:schemeClr val="tx1">
                    <a:alpha val="50000"/>
                  </a:schemeClr>
                </a:solidFill>
              </a:ln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2128" y="1629799"/>
            <a:ext cx="9353779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정의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의사결정규칙</a:t>
            </a:r>
            <a:r>
              <a:rPr lang="en-US" altLang="ko-KR" dirty="0"/>
              <a:t>(decision rule)</a:t>
            </a:r>
            <a:r>
              <a:rPr lang="ko-KR" altLang="en-US" dirty="0"/>
              <a:t>을 </a:t>
            </a:r>
            <a:r>
              <a:rPr lang="ko-KR" altLang="en-US" dirty="0" err="1"/>
              <a:t>트리구조로</a:t>
            </a:r>
            <a:r>
              <a:rPr lang="ko-KR" altLang="en-US" dirty="0"/>
              <a:t> </a:t>
            </a:r>
            <a:r>
              <a:rPr lang="ko-KR" altLang="en-US" dirty="0" err="1"/>
              <a:t>도표화하여</a:t>
            </a:r>
            <a:r>
              <a:rPr lang="ko-KR" altLang="en-US" dirty="0"/>
              <a:t> 관심 대상이 되는 집단을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몇 개의 소집단으로 분류</a:t>
            </a:r>
            <a:r>
              <a:rPr lang="en-US" altLang="ko-KR" dirty="0"/>
              <a:t>(classification)</a:t>
            </a:r>
            <a:r>
              <a:rPr lang="ko-KR" altLang="en-US" dirty="0"/>
              <a:t>하거나 예측</a:t>
            </a:r>
            <a:r>
              <a:rPr lang="en-US" altLang="ko-KR" dirty="0"/>
              <a:t>(prediction)</a:t>
            </a:r>
            <a:r>
              <a:rPr lang="ko-KR" altLang="en-US" dirty="0"/>
              <a:t>을 수행하는 분석방법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r>
              <a:rPr lang="ko-KR" altLang="en-US" dirty="0"/>
              <a:t>     스무고개와 개념이 유사 </a:t>
            </a:r>
            <a:r>
              <a:rPr lang="en-US" altLang="ko-KR" dirty="0"/>
              <a:t>: </a:t>
            </a:r>
            <a:r>
              <a:rPr lang="ko-KR" altLang="en-US" dirty="0"/>
              <a:t>일련의 질문에 근거해서 데이터를 분류해주는 알고리즘</a:t>
            </a:r>
            <a:endParaRPr lang="en-US" altLang="ko-KR" sz="2000" dirty="0"/>
          </a:p>
          <a:p>
            <a:r>
              <a:rPr lang="en-US" altLang="ko-KR" sz="2000" dirty="0"/>
              <a:t>   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170" name="Picture 2" descr="http://cfile10.uf.tistory.com/image/2243224455CC3F30063E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335" y="3583065"/>
            <a:ext cx="5567045" cy="281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92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222BA120-475C-4D88-BE98-88B250350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소속 함수를 통해 변경된 속성들의 소속도</a:t>
            </a:r>
            <a:endParaRPr lang="en-US" altLang="ko-KR" sz="2000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xmlns="" id="{00D4AEE1-8AE5-41CA-97DB-A4F00069BFB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18157" y="2979077"/>
          <a:ext cx="7422394" cy="28121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0342">
                  <a:extLst>
                    <a:ext uri="{9D8B030D-6E8A-4147-A177-3AD203B41FA5}">
                      <a16:colId xmlns:a16="http://schemas.microsoft.com/office/drawing/2014/main" xmlns="" val="4180344901"/>
                    </a:ext>
                  </a:extLst>
                </a:gridCol>
                <a:gridCol w="1060342">
                  <a:extLst>
                    <a:ext uri="{9D8B030D-6E8A-4147-A177-3AD203B41FA5}">
                      <a16:colId xmlns:a16="http://schemas.microsoft.com/office/drawing/2014/main" xmlns="" val="2710106530"/>
                    </a:ext>
                  </a:extLst>
                </a:gridCol>
                <a:gridCol w="1060342">
                  <a:extLst>
                    <a:ext uri="{9D8B030D-6E8A-4147-A177-3AD203B41FA5}">
                      <a16:colId xmlns:a16="http://schemas.microsoft.com/office/drawing/2014/main" xmlns="" val="925750812"/>
                    </a:ext>
                  </a:extLst>
                </a:gridCol>
                <a:gridCol w="1060342">
                  <a:extLst>
                    <a:ext uri="{9D8B030D-6E8A-4147-A177-3AD203B41FA5}">
                      <a16:colId xmlns:a16="http://schemas.microsoft.com/office/drawing/2014/main" xmlns="" val="1126198258"/>
                    </a:ext>
                  </a:extLst>
                </a:gridCol>
                <a:gridCol w="1060342">
                  <a:extLst>
                    <a:ext uri="{9D8B030D-6E8A-4147-A177-3AD203B41FA5}">
                      <a16:colId xmlns:a16="http://schemas.microsoft.com/office/drawing/2014/main" xmlns="" val="860592379"/>
                    </a:ext>
                  </a:extLst>
                </a:gridCol>
                <a:gridCol w="1060342">
                  <a:extLst>
                    <a:ext uri="{9D8B030D-6E8A-4147-A177-3AD203B41FA5}">
                      <a16:colId xmlns:a16="http://schemas.microsoft.com/office/drawing/2014/main" xmlns="" val="77292165"/>
                    </a:ext>
                  </a:extLst>
                </a:gridCol>
                <a:gridCol w="1060342">
                  <a:extLst>
                    <a:ext uri="{9D8B030D-6E8A-4147-A177-3AD203B41FA5}">
                      <a16:colId xmlns:a16="http://schemas.microsoft.com/office/drawing/2014/main" xmlns="" val="2495695026"/>
                    </a:ext>
                  </a:extLst>
                </a:gridCol>
              </a:tblGrid>
              <a:tr h="3737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No.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400" b="0" dirty="0"/>
                        <a:t>지역거주기간</a:t>
                      </a:r>
                      <a:endParaRPr lang="en-US" altLang="ko-KR" sz="14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400" b="0" dirty="0"/>
                        <a:t>수입</a:t>
                      </a:r>
                      <a:endParaRPr lang="en-US" sz="14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1504331"/>
                  </a:ext>
                </a:extLst>
              </a:tr>
              <a:tr h="27221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Temporarily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Continuously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Constantly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4359640"/>
                  </a:ext>
                </a:extLst>
              </a:tr>
              <a:tr h="2722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169823037"/>
                  </a:ext>
                </a:extLst>
              </a:tr>
              <a:tr h="2722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8767849"/>
                  </a:ext>
                </a:extLst>
              </a:tr>
              <a:tr h="2722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0570646"/>
                  </a:ext>
                </a:extLst>
              </a:tr>
              <a:tr h="2722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4800558"/>
                  </a:ext>
                </a:extLst>
              </a:tr>
              <a:tr h="2722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0087772"/>
                  </a:ext>
                </a:extLst>
              </a:tr>
              <a:tr h="2722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0006874"/>
                  </a:ext>
                </a:extLst>
              </a:tr>
              <a:tr h="2722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014077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xmlns="" id="{BE5F9361-84C2-4777-A15F-24D99456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9444"/>
            <a:ext cx="9905998" cy="147857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트레이닝 셋의 </a:t>
            </a:r>
            <a:r>
              <a:rPr lang="ko-KR" altLang="en-US" sz="3200" dirty="0" err="1"/>
              <a:t>퍼지화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8899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15497FB-D562-494B-ABA9-3546241B15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9905999" cy="35417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1. </a:t>
                </a:r>
                <a:r>
                  <a:rPr lang="ko-KR" altLang="en-US" sz="2000" dirty="0"/>
                  <a:t>총 엔트로피 구하기</a:t>
                </a:r>
                <a:endParaRPr lang="en-US" sz="2000" dirty="0"/>
              </a:p>
              <a:p>
                <a:r>
                  <a:rPr lang="pt-BR" sz="1800" i="1" dirty="0"/>
                  <a:t>P</a:t>
                </a:r>
                <a:r>
                  <a:rPr lang="pt-BR" sz="1800" i="1" baseline="-25000" dirty="0"/>
                  <a:t>yes</a:t>
                </a:r>
                <a:r>
                  <a:rPr lang="pt-BR" sz="1800" dirty="0"/>
                  <a:t> = 0 + 0 + 0.1 + 0.3 + 0.7 + 0.9 + 1.0 = 3 </a:t>
                </a:r>
                <a:r>
                  <a:rPr lang="pt-BR" sz="1800" i="1" dirty="0">
                    <a:solidFill>
                      <a:srgbClr val="FF0000"/>
                    </a:solidFill>
                  </a:rPr>
                  <a:t>(</a:t>
                </a:r>
                <a:r>
                  <a:rPr lang="pt-BR" altLang="ko-KR" sz="1800" i="1" dirty="0">
                    <a:solidFill>
                      <a:srgbClr val="FF0000"/>
                    </a:solidFill>
                  </a:rPr>
                  <a:t>“</a:t>
                </a:r>
                <a:r>
                  <a:rPr lang="ko-KR" altLang="en-US" sz="1800" i="1" dirty="0">
                    <a:solidFill>
                      <a:srgbClr val="FF0000"/>
                    </a:solidFill>
                  </a:rPr>
                  <a:t>신용도</a:t>
                </a:r>
                <a:r>
                  <a:rPr lang="en-US" altLang="ko-KR" sz="1800" i="1" dirty="0">
                    <a:solidFill>
                      <a:srgbClr val="FF0000"/>
                    </a:solidFill>
                  </a:rPr>
                  <a:t>”  </a:t>
                </a:r>
                <a:r>
                  <a:rPr lang="ko-KR" altLang="en-US" sz="1800" i="1" dirty="0">
                    <a:solidFill>
                      <a:srgbClr val="FF0000"/>
                    </a:solidFill>
                  </a:rPr>
                  <a:t>속성의 </a:t>
                </a:r>
                <a:r>
                  <a:rPr lang="en-US" altLang="ko-KR" sz="1800" i="1" dirty="0">
                    <a:solidFill>
                      <a:srgbClr val="FF0000"/>
                    </a:solidFill>
                  </a:rPr>
                  <a:t>positive examples</a:t>
                </a:r>
                <a:r>
                  <a:rPr lang="pt-BR" sz="1800" i="1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sz="1800" i="1" dirty="0"/>
                  <a:t>P</a:t>
                </a:r>
                <a:r>
                  <a:rPr lang="en-US" sz="1800" i="1" baseline="-25000" dirty="0"/>
                  <a:t>no</a:t>
                </a:r>
                <a:r>
                  <a:rPr lang="en-US" sz="1800" dirty="0"/>
                  <a:t> = 1 + 1 + 0.9 + 0.7 + 0.3 + 0.1 + 0 = 4 </a:t>
                </a:r>
                <a:r>
                  <a:rPr lang="en-US" sz="1800" i="1" dirty="0">
                    <a:solidFill>
                      <a:srgbClr val="FF0000"/>
                    </a:solidFill>
                  </a:rPr>
                  <a:t>(</a:t>
                </a:r>
                <a:r>
                  <a:rPr lang="pt-BR" altLang="ko-KR" sz="1800" i="1" dirty="0">
                    <a:solidFill>
                      <a:srgbClr val="FF0000"/>
                    </a:solidFill>
                  </a:rPr>
                  <a:t>“</a:t>
                </a:r>
                <a:r>
                  <a:rPr lang="ko-KR" altLang="en-US" sz="1800" i="1" dirty="0">
                    <a:solidFill>
                      <a:srgbClr val="FF0000"/>
                    </a:solidFill>
                  </a:rPr>
                  <a:t>신용도</a:t>
                </a:r>
                <a:r>
                  <a:rPr lang="pt-BR" altLang="ko-KR" sz="1800" i="1" dirty="0">
                    <a:solidFill>
                      <a:srgbClr val="FF0000"/>
                    </a:solidFill>
                  </a:rPr>
                  <a:t>”  </a:t>
                </a:r>
                <a:r>
                  <a:rPr lang="ko-KR" altLang="en-US" sz="1800" i="1" dirty="0">
                    <a:solidFill>
                      <a:srgbClr val="FF0000"/>
                    </a:solidFill>
                  </a:rPr>
                  <a:t>속성의 </a:t>
                </a:r>
                <a:r>
                  <a:rPr lang="en-US" sz="1800" i="1" dirty="0">
                    <a:solidFill>
                      <a:srgbClr val="FF0000"/>
                    </a:solidFill>
                  </a:rPr>
                  <a:t>negative examples,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𝑦𝑒𝑠</m:t>
                        </m:r>
                      </m:sub>
                    </m:sSub>
                    <m:r>
                      <a:rPr lang="ko-KR" alt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sz="1800" i="1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800" i="1" dirty="0">
                    <a:solidFill>
                      <a:srgbClr val="FF0000"/>
                    </a:solidFill>
                  </a:rPr>
                  <a:t>여집합</a:t>
                </a:r>
                <a:r>
                  <a:rPr lang="en-US" sz="1800" i="1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pt-BR" sz="1800" i="1" dirty="0"/>
                  <a:t>P = P</a:t>
                </a:r>
                <a:r>
                  <a:rPr lang="pt-BR" sz="1800" i="1" baseline="-25000" dirty="0"/>
                  <a:t>yes </a:t>
                </a:r>
                <a:r>
                  <a:rPr lang="pt-BR" sz="1800" i="1" dirty="0"/>
                  <a:t> + P</a:t>
                </a:r>
                <a:r>
                  <a:rPr lang="pt-BR" sz="1800" i="1" baseline="-25000" dirty="0"/>
                  <a:t>no</a:t>
                </a:r>
                <a:r>
                  <a:rPr lang="pt-BR" sz="1800" i="1" dirty="0"/>
                  <a:t> </a:t>
                </a:r>
                <a:r>
                  <a:rPr lang="pt-BR" sz="1800" dirty="0"/>
                  <a:t>= 3 + 4 = 7 </a:t>
                </a:r>
                <a:r>
                  <a:rPr lang="pt-BR" sz="1800" i="1" dirty="0">
                    <a:solidFill>
                      <a:srgbClr val="FF0000"/>
                    </a:solidFill>
                  </a:rPr>
                  <a:t>(all examples)</a:t>
                </a:r>
              </a:p>
              <a:p>
                <a:pPr marL="0" indent="0">
                  <a:buNone/>
                </a:pPr>
                <a:r>
                  <a:rPr lang="ko-KR" altLang="en-US" sz="2000" dirty="0"/>
                  <a:t>아래 식을 통해 전체 엔트로피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ko-KR" altLang="en-US" sz="2000" dirty="0"/>
                  <a:t>을 계산 </a:t>
                </a:r>
                <a:r>
                  <a:rPr lang="en-US" sz="2000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5497FB-D562-494B-ABA9-3546241B15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9905999" cy="3541714"/>
              </a:xfrm>
              <a:blipFill>
                <a:blip r:embed="rId2"/>
                <a:stretch>
                  <a:fillRect l="-738" t="-1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4EFB5E2-D681-4164-96CA-B5A82F497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4810125"/>
            <a:ext cx="4219575" cy="4953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BE5F9361-84C2-4777-A15F-24D99456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9444"/>
            <a:ext cx="9905998" cy="147857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퍼지 의사결정트리 구현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7046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7059D3B-7B9F-4DA2-848D-F3CFFE5CB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지역거주기간 속성의 </a:t>
            </a:r>
            <a:r>
              <a:rPr lang="en-US" altLang="ko-KR" sz="2000" dirty="0"/>
              <a:t>temporarily</a:t>
            </a:r>
            <a:r>
              <a:rPr lang="ko-KR" altLang="en-US" sz="2000" dirty="0"/>
              <a:t>에 대한 엔트로피 구하기</a:t>
            </a:r>
            <a:endParaRPr lang="en-US" altLang="ko-KR" sz="2000" dirty="0"/>
          </a:p>
          <a:p>
            <a:pPr marL="0" indent="0">
              <a:buNone/>
            </a:pPr>
            <a:r>
              <a:rPr lang="en-US" sz="2000" dirty="0"/>
              <a:t>E(S</a:t>
            </a:r>
            <a:r>
              <a:rPr lang="en-US" sz="2000" baseline="30000" dirty="0"/>
              <a:t>N</a:t>
            </a:r>
            <a:r>
              <a:rPr lang="en-US" sz="2000" dirty="0"/>
              <a:t>, </a:t>
            </a:r>
            <a:r>
              <a:rPr lang="ko-KR" altLang="en-US" sz="1800" dirty="0"/>
              <a:t>지역거주기간</a:t>
            </a:r>
            <a:r>
              <a:rPr lang="en-US" sz="2000" dirty="0"/>
              <a:t>):</a:t>
            </a:r>
          </a:p>
          <a:p>
            <a:r>
              <a:rPr lang="sv-SE" sz="1800" dirty="0"/>
              <a:t>P</a:t>
            </a:r>
            <a:r>
              <a:rPr lang="sv-SE" sz="1800" baseline="-25000" dirty="0"/>
              <a:t>yes </a:t>
            </a:r>
            <a:r>
              <a:rPr lang="sv-SE" sz="1800" baseline="30000" dirty="0"/>
              <a:t>temporarily</a:t>
            </a:r>
            <a:r>
              <a:rPr lang="sv-SE" sz="1800" dirty="0"/>
              <a:t> = min (0, 1) + min (0; 0.8) + min (0.1; 0.5) + min (0.3; 0.2) + min (0.7, 0) + min (0,9; 0) + min (1, 0) = 0 + 0 + 0.1 + 0.2 + 0 + 0 + 0 = 0.3</a:t>
            </a:r>
          </a:p>
          <a:p>
            <a:r>
              <a:rPr lang="en-US" sz="1800" dirty="0"/>
              <a:t>P</a:t>
            </a:r>
            <a:r>
              <a:rPr lang="en-US" sz="1800" baseline="-25000" dirty="0"/>
              <a:t>no </a:t>
            </a:r>
            <a:r>
              <a:rPr lang="en-US" sz="1800" baseline="30000" dirty="0"/>
              <a:t>temporarily</a:t>
            </a:r>
            <a:r>
              <a:rPr lang="en-US" sz="1800" dirty="0"/>
              <a:t> = min (1, 1) + min (1; 0.8) + min (0.9; 0.5) + min (0.7; 0.2) + min (0.3, 0) + min (0,1; 0) + min (0, 0) = 1 + 0.8 + 0.5 + 0.2 + 0 + 0 + 0 = 2.5</a:t>
            </a:r>
          </a:p>
          <a:p>
            <a:r>
              <a:rPr lang="en-US" sz="1800" dirty="0"/>
              <a:t>P </a:t>
            </a:r>
            <a:r>
              <a:rPr lang="en-US" sz="1800" baseline="30000" dirty="0"/>
              <a:t>temporarily</a:t>
            </a:r>
            <a:r>
              <a:rPr lang="en-US" sz="1800" dirty="0"/>
              <a:t> = 0.3 + 2.5 = 2.8</a:t>
            </a:r>
          </a:p>
          <a:p>
            <a:pPr marL="0" indent="0">
              <a:buNone/>
            </a:pPr>
            <a:r>
              <a:rPr lang="ko-KR" altLang="en-US" sz="1800" dirty="0"/>
              <a:t>따라서</a:t>
            </a:r>
            <a:r>
              <a:rPr lang="en-US" sz="1800" dirty="0"/>
              <a:t>, E(</a:t>
            </a:r>
            <a:r>
              <a:rPr lang="ko-KR" altLang="en-US" sz="1800" dirty="0"/>
              <a:t>지역거주기간</a:t>
            </a:r>
            <a:r>
              <a:rPr lang="en-US" sz="1400" dirty="0"/>
              <a:t>, temporarily</a:t>
            </a:r>
            <a:r>
              <a:rPr lang="en-US" sz="1800" dirty="0"/>
              <a:t>)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074C050-864F-4A47-BFD5-E5FAE8F4F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779" y="5259329"/>
            <a:ext cx="3876675" cy="4667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BE5F9361-84C2-4777-A15F-24D99456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9444"/>
            <a:ext cx="9905998" cy="147857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퍼지 의사결정트리 구현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9413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349A47-332D-4BC5-91F8-4191ED2AE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Temporarily</a:t>
            </a:r>
            <a:r>
              <a:rPr lang="ko-KR" altLang="en-US" sz="2000" dirty="0"/>
              <a:t>와 마찬가지로 </a:t>
            </a:r>
            <a:r>
              <a:rPr lang="en-US" altLang="ko-KR" sz="2000" dirty="0" err="1"/>
              <a:t>Continuosly</a:t>
            </a:r>
            <a:r>
              <a:rPr lang="en-US" altLang="ko-KR" sz="2000" dirty="0"/>
              <a:t>, Constantly</a:t>
            </a:r>
            <a:r>
              <a:rPr lang="ko-KR" altLang="en-US" sz="2000" dirty="0"/>
              <a:t>도 동일한 계산을 수행하면 아래 표와 같은 결과를 얻을 수 있음</a:t>
            </a:r>
            <a:endParaRPr lang="en-US" altLang="ko-KR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009B3B7A-3FA2-41DD-86C6-A2B21205EB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63908" y="3291503"/>
          <a:ext cx="5767404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1851">
                  <a:extLst>
                    <a:ext uri="{9D8B030D-6E8A-4147-A177-3AD203B41FA5}">
                      <a16:colId xmlns:a16="http://schemas.microsoft.com/office/drawing/2014/main" xmlns="" val="608053947"/>
                    </a:ext>
                  </a:extLst>
                </a:gridCol>
                <a:gridCol w="1441851">
                  <a:extLst>
                    <a:ext uri="{9D8B030D-6E8A-4147-A177-3AD203B41FA5}">
                      <a16:colId xmlns:a16="http://schemas.microsoft.com/office/drawing/2014/main" xmlns="" val="2613037188"/>
                    </a:ext>
                  </a:extLst>
                </a:gridCol>
                <a:gridCol w="1441851">
                  <a:extLst>
                    <a:ext uri="{9D8B030D-6E8A-4147-A177-3AD203B41FA5}">
                      <a16:colId xmlns:a16="http://schemas.microsoft.com/office/drawing/2014/main" xmlns="" val="961579985"/>
                    </a:ext>
                  </a:extLst>
                </a:gridCol>
                <a:gridCol w="1441851">
                  <a:extLst>
                    <a:ext uri="{9D8B030D-6E8A-4147-A177-3AD203B41FA5}">
                      <a16:colId xmlns:a16="http://schemas.microsoft.com/office/drawing/2014/main" xmlns="" val="163704929"/>
                    </a:ext>
                  </a:extLst>
                </a:gridCol>
              </a:tblGrid>
              <a:tr h="27882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Temporarily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Continuously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Constantly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4304277"/>
                  </a:ext>
                </a:extLst>
              </a:tr>
              <a:tr h="255592"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P</a:t>
                      </a:r>
                      <a:r>
                        <a:rPr lang="sv-SE" sz="1600" baseline="-25000" dirty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737039"/>
                  </a:ext>
                </a:extLst>
              </a:tr>
              <a:tr h="2555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  <a:r>
                        <a:rPr lang="en-US" sz="1600" baseline="-25000" dirty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9074582"/>
                  </a:ext>
                </a:extLst>
              </a:tr>
              <a:tr h="2555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 (bit)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6673526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xmlns="" id="{BE5F9361-84C2-4777-A15F-24D99456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9444"/>
            <a:ext cx="9905998" cy="147857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퍼지 의사결정트리 구현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95135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A1E221-09C8-4362-8BFD-BB1A687EC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3. “</a:t>
            </a:r>
            <a:r>
              <a:rPr lang="ko-KR" altLang="en-US" sz="2000" dirty="0"/>
              <a:t>지역거주기간</a:t>
            </a:r>
            <a:r>
              <a:rPr lang="en-US" altLang="ko-KR" sz="2000" dirty="0"/>
              <a:t>” </a:t>
            </a:r>
            <a:r>
              <a:rPr lang="ko-KR" altLang="en-US" sz="2000" dirty="0"/>
              <a:t>속성의 총 엔트로피 계산</a:t>
            </a:r>
            <a:r>
              <a:rPr lang="en-US" sz="2000" dirty="0"/>
              <a:t>:</a:t>
            </a:r>
          </a:p>
          <a:p>
            <a:r>
              <a:rPr lang="en-US" sz="2000" dirty="0"/>
              <a:t>E(S</a:t>
            </a:r>
            <a:r>
              <a:rPr lang="en-US" sz="2000" baseline="30000" dirty="0"/>
              <a:t>N</a:t>
            </a:r>
            <a:r>
              <a:rPr lang="en-US" sz="2000" dirty="0"/>
              <a:t>, </a:t>
            </a:r>
            <a:r>
              <a:rPr lang="ko-KR" altLang="en-US" sz="1600" dirty="0"/>
              <a:t>지역거주기간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4. “</a:t>
            </a:r>
            <a:r>
              <a:rPr lang="ko-KR" altLang="en-US" sz="2000" dirty="0"/>
              <a:t>지역거주기간</a:t>
            </a:r>
            <a:r>
              <a:rPr lang="en-US" altLang="ko-KR" sz="2000" dirty="0"/>
              <a:t>” </a:t>
            </a:r>
            <a:r>
              <a:rPr lang="ko-KR" altLang="en-US" sz="2000" dirty="0"/>
              <a:t>속성에 대한 </a:t>
            </a:r>
            <a:r>
              <a:rPr lang="en-US" altLang="ko-KR" sz="2000" dirty="0"/>
              <a:t>“</a:t>
            </a:r>
            <a:r>
              <a:rPr lang="ko-KR" altLang="en-US" sz="2000" dirty="0"/>
              <a:t>정보 이득</a:t>
            </a:r>
            <a:r>
              <a:rPr lang="en-US" altLang="ko-KR" sz="2000" dirty="0"/>
              <a:t>”</a:t>
            </a:r>
            <a:r>
              <a:rPr lang="ko-KR" altLang="en-US" sz="2000" dirty="0"/>
              <a:t> 계산</a:t>
            </a:r>
            <a:r>
              <a:rPr lang="en-US" sz="2000" dirty="0"/>
              <a:t>: &lt;</a:t>
            </a:r>
            <a:r>
              <a:rPr lang="ko-KR" altLang="en-US" sz="2000" dirty="0"/>
              <a:t>총 엔트로피 </a:t>
            </a:r>
            <a:r>
              <a:rPr lang="en-US" altLang="ko-KR" sz="2000" dirty="0"/>
              <a:t>– </a:t>
            </a:r>
            <a:r>
              <a:rPr lang="ko-KR" altLang="en-US" sz="2000" dirty="0"/>
              <a:t>속성 엔트로피</a:t>
            </a:r>
            <a:r>
              <a:rPr lang="en-US" altLang="ko-KR" sz="2000" dirty="0"/>
              <a:t>&gt;</a:t>
            </a:r>
            <a:endParaRPr lang="en-US" sz="2000" dirty="0"/>
          </a:p>
          <a:p>
            <a:r>
              <a:rPr lang="en-US" sz="2000" dirty="0"/>
              <a:t>G(S</a:t>
            </a:r>
            <a:r>
              <a:rPr lang="en-US" sz="2000" baseline="30000" dirty="0"/>
              <a:t>N</a:t>
            </a:r>
            <a:r>
              <a:rPr lang="en-US" sz="2000" dirty="0"/>
              <a:t>, </a:t>
            </a:r>
            <a:r>
              <a:rPr lang="ko-KR" altLang="en-US" sz="2000" dirty="0"/>
              <a:t>지역거주기간</a:t>
            </a:r>
            <a:r>
              <a:rPr lang="en-US" sz="2000" dirty="0"/>
              <a:t>) = 0.985 – 0.486 = 0.499 bit.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수입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”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속성에 대해서도 동일한 계산을 수행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E(S</a:t>
            </a:r>
            <a:r>
              <a:rPr lang="en-US" sz="2000" baseline="30000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수입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) = 0.416 bit;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G(S</a:t>
            </a:r>
            <a:r>
              <a:rPr lang="en-US" sz="2000" baseline="30000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수입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) = 0.569 bit.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정보 이득 계산 결과 </a:t>
            </a:r>
            <a:r>
              <a:rPr lang="en-US" altLang="ko-KR" sz="2000" dirty="0">
                <a:solidFill>
                  <a:srgbClr val="FF0000"/>
                </a:solidFill>
              </a:rPr>
              <a:t>“</a:t>
            </a:r>
            <a:r>
              <a:rPr lang="ko-KR" altLang="en-US" sz="2000" dirty="0">
                <a:solidFill>
                  <a:srgbClr val="FF0000"/>
                </a:solidFill>
              </a:rPr>
              <a:t>수입</a:t>
            </a:r>
            <a:r>
              <a:rPr lang="en-US" altLang="ko-KR" sz="2000" dirty="0">
                <a:solidFill>
                  <a:srgbClr val="FF0000"/>
                </a:solidFill>
              </a:rPr>
              <a:t>“</a:t>
            </a:r>
            <a:r>
              <a:rPr lang="ko-KR" altLang="en-US" sz="2000" dirty="0">
                <a:solidFill>
                  <a:srgbClr val="FF0000"/>
                </a:solidFill>
              </a:rPr>
              <a:t> 속성의 정보 이득이 가장 높으므로 </a:t>
            </a:r>
            <a:r>
              <a:rPr lang="en-US" altLang="ko-KR" sz="2000" dirty="0">
                <a:solidFill>
                  <a:srgbClr val="FF0000"/>
                </a:solidFill>
              </a:rPr>
              <a:t>“</a:t>
            </a:r>
            <a:r>
              <a:rPr lang="ko-KR" altLang="en-US" sz="2000" dirty="0">
                <a:solidFill>
                  <a:srgbClr val="FF0000"/>
                </a:solidFill>
              </a:rPr>
              <a:t>수입</a:t>
            </a:r>
            <a:r>
              <a:rPr lang="en-US" altLang="ko-KR" sz="2000" dirty="0">
                <a:solidFill>
                  <a:srgbClr val="FF0000"/>
                </a:solidFill>
              </a:rPr>
              <a:t>” </a:t>
            </a:r>
            <a:r>
              <a:rPr lang="ko-KR" altLang="en-US" sz="2000" dirty="0">
                <a:solidFill>
                  <a:srgbClr val="FF0000"/>
                </a:solidFill>
              </a:rPr>
              <a:t>속성을 트리의 루트 노드로 선택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23F61C6-877E-41E9-BC40-97DFA0DD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270" y="2695925"/>
            <a:ext cx="3705225" cy="4762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BE5F9361-84C2-4777-A15F-24D99456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9444"/>
            <a:ext cx="9905998" cy="147857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퍼지 의사결정트리 구현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9677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0B1346-DC44-4503-AF23-2D875FB03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24930"/>
            <a:ext cx="9905999" cy="4457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5. </a:t>
            </a:r>
            <a:r>
              <a:rPr lang="ko-KR" altLang="en-US" sz="2000" dirty="0"/>
              <a:t>수입의 속성에 대한 각 지역거주기간 속성들의 </a:t>
            </a:r>
            <a:r>
              <a:rPr lang="ko-KR" altLang="en-US" sz="2000" dirty="0" err="1"/>
              <a:t>소속도를</a:t>
            </a:r>
            <a:r>
              <a:rPr lang="ko-KR" altLang="en-US" sz="2000" dirty="0"/>
              <a:t> 계산</a:t>
            </a:r>
            <a:endParaRPr lang="en-US" altLang="ko-KR" sz="2000" dirty="0"/>
          </a:p>
          <a:p>
            <a:r>
              <a:rPr lang="ko-KR" altLang="en-US" sz="2000" dirty="0"/>
              <a:t>수입</a:t>
            </a:r>
            <a:r>
              <a:rPr lang="en-US" altLang="ko-KR" sz="2000" dirty="0"/>
              <a:t>(</a:t>
            </a:r>
            <a:r>
              <a:rPr lang="en-US" altLang="ko-KR" sz="2000" dirty="0" err="1"/>
              <a:t>Low,Medium,High</a:t>
            </a:r>
            <a:r>
              <a:rPr lang="en-US" altLang="ko-KR" sz="2000" dirty="0"/>
              <a:t>)</a:t>
            </a:r>
            <a:r>
              <a:rPr lang="ko-KR" altLang="en-US" sz="2000" dirty="0"/>
              <a:t>과 지역거주기간</a:t>
            </a:r>
            <a:r>
              <a:rPr lang="en-US" altLang="ko-KR" sz="2000" dirty="0"/>
              <a:t>(</a:t>
            </a:r>
            <a:r>
              <a:rPr lang="en-US" altLang="ko-KR" sz="2000" dirty="0" err="1"/>
              <a:t>Temp,Cont,Const</a:t>
            </a:r>
            <a:r>
              <a:rPr lang="en-US" altLang="ko-KR" sz="2000" dirty="0"/>
              <a:t>)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소속도의</a:t>
            </a:r>
            <a:r>
              <a:rPr lang="ko-KR" altLang="en-US" sz="2000" dirty="0"/>
              <a:t> 교집합</a:t>
            </a:r>
            <a:endParaRPr lang="en-US" altLang="ko-KR" sz="2000" dirty="0"/>
          </a:p>
          <a:p>
            <a:r>
              <a:rPr lang="ko-KR" altLang="en-US" sz="2000" dirty="0" err="1"/>
              <a:t>소속도가</a:t>
            </a:r>
            <a:r>
              <a:rPr lang="ko-KR" altLang="en-US" sz="2000" dirty="0"/>
              <a:t> 모두 </a:t>
            </a:r>
            <a:r>
              <a:rPr lang="en-US" altLang="ko-KR" sz="2000" dirty="0"/>
              <a:t>0</a:t>
            </a:r>
            <a:r>
              <a:rPr lang="ko-KR" altLang="en-US" sz="2000" dirty="0"/>
              <a:t>인 속성은 제거</a:t>
            </a:r>
            <a:endParaRPr lang="en-US" sz="2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018751" y="2597893"/>
          <a:ext cx="10176468" cy="3606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62666">
                  <a:extLst>
                    <a:ext uri="{9D8B030D-6E8A-4147-A177-3AD203B41FA5}">
                      <a16:colId xmlns:a16="http://schemas.microsoft.com/office/drawing/2014/main" xmlns="" val="2752091923"/>
                    </a:ext>
                  </a:extLst>
                </a:gridCol>
                <a:gridCol w="945978">
                  <a:extLst>
                    <a:ext uri="{9D8B030D-6E8A-4147-A177-3AD203B41FA5}">
                      <a16:colId xmlns:a16="http://schemas.microsoft.com/office/drawing/2014/main" xmlns="" val="338717759"/>
                    </a:ext>
                  </a:extLst>
                </a:gridCol>
                <a:gridCol w="945978">
                  <a:extLst>
                    <a:ext uri="{9D8B030D-6E8A-4147-A177-3AD203B41FA5}">
                      <a16:colId xmlns:a16="http://schemas.microsoft.com/office/drawing/2014/main" xmlns="" val="892979240"/>
                    </a:ext>
                  </a:extLst>
                </a:gridCol>
                <a:gridCol w="945978">
                  <a:extLst>
                    <a:ext uri="{9D8B030D-6E8A-4147-A177-3AD203B41FA5}">
                      <a16:colId xmlns:a16="http://schemas.microsoft.com/office/drawing/2014/main" xmlns="" val="2358388500"/>
                    </a:ext>
                  </a:extLst>
                </a:gridCol>
                <a:gridCol w="945978">
                  <a:extLst>
                    <a:ext uri="{9D8B030D-6E8A-4147-A177-3AD203B41FA5}">
                      <a16:colId xmlns:a16="http://schemas.microsoft.com/office/drawing/2014/main" xmlns="" val="3064193087"/>
                    </a:ext>
                  </a:extLst>
                </a:gridCol>
                <a:gridCol w="945978">
                  <a:extLst>
                    <a:ext uri="{9D8B030D-6E8A-4147-A177-3AD203B41FA5}">
                      <a16:colId xmlns:a16="http://schemas.microsoft.com/office/drawing/2014/main" xmlns="" val="1819115032"/>
                    </a:ext>
                  </a:extLst>
                </a:gridCol>
                <a:gridCol w="945978">
                  <a:extLst>
                    <a:ext uri="{9D8B030D-6E8A-4147-A177-3AD203B41FA5}">
                      <a16:colId xmlns:a16="http://schemas.microsoft.com/office/drawing/2014/main" xmlns="" val="150685416"/>
                    </a:ext>
                  </a:extLst>
                </a:gridCol>
                <a:gridCol w="945978">
                  <a:extLst>
                    <a:ext uri="{9D8B030D-6E8A-4147-A177-3AD203B41FA5}">
                      <a16:colId xmlns:a16="http://schemas.microsoft.com/office/drawing/2014/main" xmlns="" val="431974613"/>
                    </a:ext>
                  </a:extLst>
                </a:gridCol>
                <a:gridCol w="945978">
                  <a:extLst>
                    <a:ext uri="{9D8B030D-6E8A-4147-A177-3AD203B41FA5}">
                      <a16:colId xmlns:a16="http://schemas.microsoft.com/office/drawing/2014/main" xmlns="" val="3016277724"/>
                    </a:ext>
                  </a:extLst>
                </a:gridCol>
                <a:gridCol w="945978">
                  <a:extLst>
                    <a:ext uri="{9D8B030D-6E8A-4147-A177-3AD203B41FA5}">
                      <a16:colId xmlns:a16="http://schemas.microsoft.com/office/drawing/2014/main" xmlns="" val="149889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수입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Medium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High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29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지역거주기간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Temporarily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Continuously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Constantly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Temporarily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Continuously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Constantly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Temporarily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Continuously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Constantly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07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165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맑은 고딕" panose="020B0503020000020004" pitchFamily="50" charset="-127"/>
                          <a:cs typeface="+mn-cs"/>
                        </a:rPr>
                        <a:t>D2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796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맑은 고딕" panose="020B0503020000020004" pitchFamily="50" charset="-127"/>
                          <a:cs typeface="+mn-cs"/>
                        </a:rPr>
                        <a:t>D3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598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맑은 고딕" panose="020B0503020000020004" pitchFamily="50" charset="-127"/>
                          <a:cs typeface="+mn-cs"/>
                        </a:rPr>
                        <a:t>D4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03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맑은 고딕" panose="020B0503020000020004" pitchFamily="50" charset="-127"/>
                          <a:cs typeface="+mn-cs"/>
                        </a:rPr>
                        <a:t>D5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522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맑은 고딕" panose="020B0503020000020004" pitchFamily="50" charset="-127"/>
                          <a:cs typeface="+mn-cs"/>
                        </a:rPr>
                        <a:t>D6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3478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맑은 고딕" panose="020B0503020000020004" pitchFamily="50" charset="-127"/>
                          <a:cs typeface="+mn-cs"/>
                        </a:rPr>
                        <a:t>D7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3371885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4584357" y="3616788"/>
            <a:ext cx="914400" cy="258790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369643" y="3616788"/>
            <a:ext cx="914400" cy="258790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325231" y="3616788"/>
            <a:ext cx="914400" cy="258790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91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D6567B-7D4A-4D2F-A681-60ED1EF9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99" y="41262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/>
              <a:t>구현된 퍼지 의사결정트리의 모습</a:t>
            </a:r>
            <a:endParaRPr lang="en-US" sz="28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A774FF3B-4B83-4528-8F5B-7849B04932FA}"/>
              </a:ext>
            </a:extLst>
          </p:cNvPr>
          <p:cNvGrpSpPr/>
          <p:nvPr/>
        </p:nvGrpSpPr>
        <p:grpSpPr>
          <a:xfrm>
            <a:off x="2235119" y="1901290"/>
            <a:ext cx="8138927" cy="4494458"/>
            <a:chOff x="1284604" y="2220895"/>
            <a:chExt cx="8138927" cy="449445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xmlns="" id="{2F27F593-4118-4EED-A567-E64B7A26F278}"/>
                </a:ext>
              </a:extLst>
            </p:cNvPr>
            <p:cNvSpPr/>
            <p:nvPr/>
          </p:nvSpPr>
          <p:spPr>
            <a:xfrm>
              <a:off x="5289687" y="2220895"/>
              <a:ext cx="1082180" cy="45617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w Cen MT" panose="020B0602020104020603"/>
                  <a:ea typeface="맑은 고딕" panose="020B0503020000020004" pitchFamily="50" charset="-127"/>
                  <a:cs typeface="+mn-cs"/>
                </a:rPr>
                <a:t>수입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xmlns="" id="{06B6D244-9D97-40A2-A1AF-68427FD0E6A2}"/>
                </a:ext>
              </a:extLst>
            </p:cNvPr>
            <p:cNvSpPr/>
            <p:nvPr/>
          </p:nvSpPr>
          <p:spPr>
            <a:xfrm>
              <a:off x="2174012" y="4178912"/>
              <a:ext cx="1082180" cy="47817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w Cen MT" panose="020B0602020104020603"/>
                  <a:ea typeface="맑은 고딕" panose="020B0503020000020004" pitchFamily="50" charset="-127"/>
                  <a:cs typeface="+mn-cs"/>
                </a:rPr>
                <a:t>지역거주기간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xmlns="" id="{2B5487A9-FA07-4179-9415-54D0D42438BB}"/>
                </a:ext>
              </a:extLst>
            </p:cNvPr>
            <p:cNvSpPr/>
            <p:nvPr/>
          </p:nvSpPr>
          <p:spPr>
            <a:xfrm>
              <a:off x="5275006" y="4150122"/>
              <a:ext cx="1082180" cy="47817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w Cen MT" panose="020B0602020104020603"/>
                  <a:ea typeface="맑은 고딕" panose="020B0503020000020004" pitchFamily="50" charset="-127"/>
                  <a:cs typeface="+mn-cs"/>
                </a:rPr>
                <a:t>지역거주기간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11041B61-7274-4690-A472-D8F9B976C9CB}"/>
                </a:ext>
              </a:extLst>
            </p:cNvPr>
            <p:cNvSpPr/>
            <p:nvPr/>
          </p:nvSpPr>
          <p:spPr>
            <a:xfrm>
              <a:off x="8219710" y="4126919"/>
              <a:ext cx="1082180" cy="47817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w Cen MT" panose="020B0602020104020603"/>
                  <a:ea typeface="맑은 고딕" panose="020B0503020000020004" pitchFamily="50" charset="-127"/>
                  <a:cs typeface="+mn-cs"/>
                </a:rPr>
                <a:t>지역거주기간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B139B5BF-7592-463D-AAE9-8878C49CA938}"/>
                </a:ext>
              </a:extLst>
            </p:cNvPr>
            <p:cNvSpPr/>
            <p:nvPr/>
          </p:nvSpPr>
          <p:spPr>
            <a:xfrm>
              <a:off x="2134155" y="3407414"/>
              <a:ext cx="1149293" cy="39428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Low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31DF210D-2E62-492E-9927-9474F43604C9}"/>
                </a:ext>
              </a:extLst>
            </p:cNvPr>
            <p:cNvSpPr/>
            <p:nvPr/>
          </p:nvSpPr>
          <p:spPr>
            <a:xfrm>
              <a:off x="5256130" y="3362086"/>
              <a:ext cx="1149293" cy="39428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Medium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480661A5-1AE0-408E-BDAF-C0F5514B65E7}"/>
                </a:ext>
              </a:extLst>
            </p:cNvPr>
            <p:cNvSpPr/>
            <p:nvPr/>
          </p:nvSpPr>
          <p:spPr>
            <a:xfrm>
              <a:off x="8186154" y="3361999"/>
              <a:ext cx="1149293" cy="39428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High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F85C3266-92AD-4F9E-A2D5-11C3DC43F53B}"/>
                </a:ext>
              </a:extLst>
            </p:cNvPr>
            <p:cNvSpPr/>
            <p:nvPr/>
          </p:nvSpPr>
          <p:spPr>
            <a:xfrm>
              <a:off x="1284604" y="5225262"/>
              <a:ext cx="1325462" cy="429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Temporarily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FE8DB5E7-2326-4235-BE58-3F51FC8FA7F4}"/>
                </a:ext>
              </a:extLst>
            </p:cNvPr>
            <p:cNvSpPr/>
            <p:nvPr/>
          </p:nvSpPr>
          <p:spPr>
            <a:xfrm>
              <a:off x="4030207" y="5231186"/>
              <a:ext cx="1325462" cy="429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Temporarily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8A27B99D-E16A-425F-873C-AF7A59616B8D}"/>
                </a:ext>
              </a:extLst>
            </p:cNvPr>
            <p:cNvSpPr/>
            <p:nvPr/>
          </p:nvSpPr>
          <p:spPr>
            <a:xfrm>
              <a:off x="2680548" y="5225287"/>
              <a:ext cx="1325462" cy="429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Continuously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2FA61699-D830-432A-8C53-E4300AD1B378}"/>
                </a:ext>
              </a:extLst>
            </p:cNvPr>
            <p:cNvSpPr/>
            <p:nvPr/>
          </p:nvSpPr>
          <p:spPr>
            <a:xfrm>
              <a:off x="6370535" y="5248704"/>
              <a:ext cx="1325462" cy="429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Constantly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1C947C27-EBCC-4768-BA5B-E2DC22EAD817}"/>
                </a:ext>
              </a:extLst>
            </p:cNvPr>
            <p:cNvSpPr/>
            <p:nvPr/>
          </p:nvSpPr>
          <p:spPr>
            <a:xfrm>
              <a:off x="8098069" y="5019973"/>
              <a:ext cx="1325462" cy="429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Constantly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54F3F567-75C2-42B8-8BD8-ADA1C55E309D}"/>
                </a:ext>
              </a:extLst>
            </p:cNvPr>
            <p:cNvCxnSpPr>
              <a:stCxn id="4" idx="2"/>
              <a:endCxn id="13" idx="0"/>
            </p:cNvCxnSpPr>
            <p:nvPr/>
          </p:nvCxnSpPr>
          <p:spPr>
            <a:xfrm>
              <a:off x="5830777" y="2677069"/>
              <a:ext cx="0" cy="685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C6A7D5B7-EB4D-4F13-8168-266B153DCC00}"/>
                </a:ext>
              </a:extLst>
            </p:cNvPr>
            <p:cNvCxnSpPr>
              <a:endCxn id="10" idx="0"/>
            </p:cNvCxnSpPr>
            <p:nvPr/>
          </p:nvCxnSpPr>
          <p:spPr>
            <a:xfrm flipH="1">
              <a:off x="2708802" y="2675179"/>
              <a:ext cx="3074878" cy="732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257283F4-279B-45EA-8E8D-CDEC2A4F0DFE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830777" y="2677069"/>
              <a:ext cx="2930024" cy="684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12F8777E-64A3-4947-BE62-19D48B41B082}"/>
                </a:ext>
              </a:extLst>
            </p:cNvPr>
            <p:cNvCxnSpPr>
              <a:stCxn id="10" idx="4"/>
              <a:endCxn id="5" idx="0"/>
            </p:cNvCxnSpPr>
            <p:nvPr/>
          </p:nvCxnSpPr>
          <p:spPr>
            <a:xfrm>
              <a:off x="2708802" y="3801697"/>
              <a:ext cx="6300" cy="377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847E259F-52E5-4EBB-BD28-DB18BF0D2CFD}"/>
                </a:ext>
              </a:extLst>
            </p:cNvPr>
            <p:cNvCxnSpPr/>
            <p:nvPr/>
          </p:nvCxnSpPr>
          <p:spPr>
            <a:xfrm>
              <a:off x="5805678" y="3756369"/>
              <a:ext cx="0" cy="331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B7565300-D2B2-487B-A04F-6EE79155D93E}"/>
                </a:ext>
              </a:extLst>
            </p:cNvPr>
            <p:cNvCxnSpPr>
              <a:stCxn id="14" idx="4"/>
              <a:endCxn id="9" idx="0"/>
            </p:cNvCxnSpPr>
            <p:nvPr/>
          </p:nvCxnSpPr>
          <p:spPr>
            <a:xfrm flipH="1">
              <a:off x="8760800" y="3756282"/>
              <a:ext cx="1" cy="370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95AE14A4-8117-4317-A27B-6ECC98700E70}"/>
                </a:ext>
              </a:extLst>
            </p:cNvPr>
            <p:cNvCxnSpPr>
              <a:stCxn id="5" idx="2"/>
              <a:endCxn id="15" idx="0"/>
            </p:cNvCxnSpPr>
            <p:nvPr/>
          </p:nvCxnSpPr>
          <p:spPr>
            <a:xfrm flipH="1">
              <a:off x="1947335" y="4657085"/>
              <a:ext cx="767767" cy="568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40127F24-6C77-4566-B7EB-338652F5070A}"/>
                </a:ext>
              </a:extLst>
            </p:cNvPr>
            <p:cNvCxnSpPr>
              <a:stCxn id="5" idx="2"/>
              <a:endCxn id="17" idx="0"/>
            </p:cNvCxnSpPr>
            <p:nvPr/>
          </p:nvCxnSpPr>
          <p:spPr>
            <a:xfrm>
              <a:off x="2715102" y="4657085"/>
              <a:ext cx="628177" cy="568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xmlns="" id="{DDCB32CC-EEF3-43D5-B13E-1A5BD5E33D10}"/>
                </a:ext>
              </a:extLst>
            </p:cNvPr>
            <p:cNvCxnSpPr>
              <a:stCxn id="8" idx="2"/>
              <a:endCxn id="16" idx="0"/>
            </p:cNvCxnSpPr>
            <p:nvPr/>
          </p:nvCxnSpPr>
          <p:spPr>
            <a:xfrm flipH="1">
              <a:off x="4692938" y="4628295"/>
              <a:ext cx="1123158" cy="602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xmlns="" id="{1BBB3158-6FCE-46C8-8493-83B626F59D7E}"/>
                </a:ext>
              </a:extLst>
            </p:cNvPr>
            <p:cNvCxnSpPr>
              <a:endCxn id="18" idx="0"/>
            </p:cNvCxnSpPr>
            <p:nvPr/>
          </p:nvCxnSpPr>
          <p:spPr>
            <a:xfrm>
              <a:off x="5783679" y="4617373"/>
              <a:ext cx="1249587" cy="631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xmlns="" id="{58F1059F-42E1-4430-8055-A1ADF07DF013}"/>
                </a:ext>
              </a:extLst>
            </p:cNvPr>
            <p:cNvCxnSpPr>
              <a:stCxn id="9" idx="2"/>
              <a:endCxn id="19" idx="0"/>
            </p:cNvCxnSpPr>
            <p:nvPr/>
          </p:nvCxnSpPr>
          <p:spPr>
            <a:xfrm>
              <a:off x="8760800" y="4605092"/>
              <a:ext cx="0" cy="414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1C4D2DA6-4D9E-487B-8110-13643AAD7A90}"/>
                </a:ext>
              </a:extLst>
            </p:cNvPr>
            <p:cNvCxnSpPr/>
            <p:nvPr/>
          </p:nvCxnSpPr>
          <p:spPr>
            <a:xfrm>
              <a:off x="1947335" y="5665904"/>
              <a:ext cx="0" cy="311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xmlns="" id="{E7A4464F-449A-46BE-B244-983ACE739470}"/>
                </a:ext>
              </a:extLst>
            </p:cNvPr>
            <p:cNvCxnSpPr/>
            <p:nvPr/>
          </p:nvCxnSpPr>
          <p:spPr>
            <a:xfrm>
              <a:off x="3357423" y="5665904"/>
              <a:ext cx="0" cy="311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xmlns="" id="{D9EBF7EC-4AE1-4AC4-ABAF-336453AF6DE5}"/>
                </a:ext>
              </a:extLst>
            </p:cNvPr>
            <p:cNvCxnSpPr/>
            <p:nvPr/>
          </p:nvCxnSpPr>
          <p:spPr>
            <a:xfrm>
              <a:off x="4692938" y="5654890"/>
              <a:ext cx="0" cy="311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252D6BB3-884C-4E4A-BB8E-8AFECCA2BC84}"/>
                </a:ext>
              </a:extLst>
            </p:cNvPr>
            <p:cNvCxnSpPr/>
            <p:nvPr/>
          </p:nvCxnSpPr>
          <p:spPr>
            <a:xfrm>
              <a:off x="7039759" y="5678332"/>
              <a:ext cx="0" cy="311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xmlns="" id="{3F91B702-62F7-4B41-9DDF-11706021308E}"/>
                </a:ext>
              </a:extLst>
            </p:cNvPr>
            <p:cNvCxnSpPr>
              <a:stCxn id="19" idx="4"/>
              <a:endCxn id="56" idx="0"/>
            </p:cNvCxnSpPr>
            <p:nvPr/>
          </p:nvCxnSpPr>
          <p:spPr>
            <a:xfrm>
              <a:off x="8760800" y="5449601"/>
              <a:ext cx="0" cy="4482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C5A05314-DFA5-4CBB-AC43-744E4C98932F}"/>
                </a:ext>
              </a:extLst>
            </p:cNvPr>
            <p:cNvSpPr txBox="1"/>
            <p:nvPr/>
          </p:nvSpPr>
          <p:spPr>
            <a:xfrm>
              <a:off x="1578731" y="5963830"/>
              <a:ext cx="7698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Pyes=0.1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Pno=1.7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1BDD893E-B11E-47E0-9C56-0ACEEECE885E}"/>
                </a:ext>
              </a:extLst>
            </p:cNvPr>
            <p:cNvSpPr txBox="1"/>
            <p:nvPr/>
          </p:nvSpPr>
          <p:spPr>
            <a:xfrm>
              <a:off x="3022341" y="5948482"/>
              <a:ext cx="7698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Pyes=0.1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Pno=0.3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29A0F34C-FD69-4FAA-B7A5-6DDB1ACA0BD7}"/>
                </a:ext>
              </a:extLst>
            </p:cNvPr>
            <p:cNvSpPr txBox="1"/>
            <p:nvPr/>
          </p:nvSpPr>
          <p:spPr>
            <a:xfrm>
              <a:off x="4307992" y="5948482"/>
              <a:ext cx="7698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Pyes=0.3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Pno=1.1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4BE1C389-1611-4F2A-8BE5-628A4D9AA9D3}"/>
                </a:ext>
              </a:extLst>
            </p:cNvPr>
            <p:cNvSpPr txBox="1"/>
            <p:nvPr/>
          </p:nvSpPr>
          <p:spPr>
            <a:xfrm>
              <a:off x="5445830" y="6253688"/>
              <a:ext cx="7698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Pyes=0.9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Pno=1.7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95B6035A-F4CE-4E73-826F-4886F604233A}"/>
                </a:ext>
              </a:extLst>
            </p:cNvPr>
            <p:cNvSpPr txBox="1"/>
            <p:nvPr/>
          </p:nvSpPr>
          <p:spPr>
            <a:xfrm>
              <a:off x="8375854" y="5897897"/>
              <a:ext cx="7698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Pyes=1.4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Pno=0.1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F9D6AAB8-FE01-4754-A132-2023EE342608}"/>
                </a:ext>
              </a:extLst>
            </p:cNvPr>
            <p:cNvSpPr txBox="1"/>
            <p:nvPr/>
          </p:nvSpPr>
          <p:spPr>
            <a:xfrm>
              <a:off x="5109589" y="2799541"/>
              <a:ext cx="7698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Pyes=1.7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Pno=2.4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8F428AA6-E036-4E80-B99F-83F020B2A321}"/>
                </a:ext>
              </a:extLst>
            </p:cNvPr>
            <p:cNvSpPr txBox="1"/>
            <p:nvPr/>
          </p:nvSpPr>
          <p:spPr>
            <a:xfrm>
              <a:off x="7414576" y="2581432"/>
              <a:ext cx="7698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Pyes=1.4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Pno=0.1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97DC996C-19BD-4A11-8A3B-EA338B62C054}"/>
                </a:ext>
              </a:extLst>
            </p:cNvPr>
            <p:cNvSpPr txBox="1"/>
            <p:nvPr/>
          </p:nvSpPr>
          <p:spPr>
            <a:xfrm>
              <a:off x="3716723" y="2618930"/>
              <a:ext cx="7698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Pyes=0.1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Pno=1.7</a:t>
              </a:r>
            </a:p>
          </p:txBody>
        </p:sp>
      </p:grpSp>
      <p:sp>
        <p:nvSpPr>
          <p:cNvPr id="57" name="Oval 15">
            <a:extLst>
              <a:ext uri="{FF2B5EF4-FFF2-40B4-BE49-F238E27FC236}">
                <a16:creationId xmlns:a16="http://schemas.microsoft.com/office/drawing/2014/main" xmlns="" id="{FE8DB5E7-2326-4235-BE58-3F51FC8FA7F4}"/>
              </a:ext>
            </a:extLst>
          </p:cNvPr>
          <p:cNvSpPr/>
          <p:nvPr/>
        </p:nvSpPr>
        <p:spPr>
          <a:xfrm>
            <a:off x="6093462" y="5231266"/>
            <a:ext cx="1325462" cy="42962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Continuously</a:t>
            </a:r>
          </a:p>
        </p:txBody>
      </p:sp>
      <p:cxnSp>
        <p:nvCxnSpPr>
          <p:cNvPr id="62" name="Straight Arrow Connector 39">
            <a:extLst>
              <a:ext uri="{FF2B5EF4-FFF2-40B4-BE49-F238E27FC236}">
                <a16:creationId xmlns:a16="http://schemas.microsoft.com/office/drawing/2014/main" xmlns="" id="{DDCB32CC-EEF3-43D5-B13E-1A5BD5E33D10}"/>
              </a:ext>
            </a:extLst>
          </p:cNvPr>
          <p:cNvCxnSpPr>
            <a:stCxn id="8" idx="2"/>
            <a:endCxn id="57" idx="0"/>
          </p:cNvCxnSpPr>
          <p:nvPr/>
        </p:nvCxnSpPr>
        <p:spPr>
          <a:xfrm flipH="1">
            <a:off x="6756193" y="4308690"/>
            <a:ext cx="10418" cy="92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49">
            <a:extLst>
              <a:ext uri="{FF2B5EF4-FFF2-40B4-BE49-F238E27FC236}">
                <a16:creationId xmlns:a16="http://schemas.microsoft.com/office/drawing/2014/main" xmlns="" id="{252D6BB3-884C-4E4A-BB8E-8AFECCA2BC84}"/>
              </a:ext>
            </a:extLst>
          </p:cNvPr>
          <p:cNvCxnSpPr/>
          <p:nvPr/>
        </p:nvCxnSpPr>
        <p:spPr>
          <a:xfrm>
            <a:off x="6732449" y="5657771"/>
            <a:ext cx="0" cy="31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4BE1C389-1611-4F2A-8BE5-628A4D9AA9D3}"/>
              </a:ext>
            </a:extLst>
          </p:cNvPr>
          <p:cNvSpPr txBox="1"/>
          <p:nvPr/>
        </p:nvSpPr>
        <p:spPr>
          <a:xfrm>
            <a:off x="7647772" y="5639743"/>
            <a:ext cx="76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Pyes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=1.1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Pno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=0.4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862237" y="2315460"/>
                <a:ext cx="3422540" cy="402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𝑦𝑒𝑠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𝑛𝑜</m:t>
                        </m:r>
                      </m:sub>
                    </m:sSub>
                    <m:r>
                      <a:rPr kumimoji="0" lang="ko-KR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와</m:t>
                    </m:r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/>
                    <a:ea typeface="맑은 고딕" panose="020B0503020000020004" pitchFamily="50" charset="-127"/>
                    <a:cs typeface="+mn-cs"/>
                  </a:rPr>
                  <a:t>Low </a:t>
                </a:r>
                <a:r>
                  <a:rPr kumimoji="0" lang="ko-KR" alt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/>
                    <a:ea typeface="맑은 고딕" panose="020B0503020000020004" pitchFamily="50" charset="-127"/>
                    <a:cs typeface="+mn-cs"/>
                  </a:rPr>
                  <a:t>소속도의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/>
                    <a:ea typeface="맑은 고딕" panose="020B0503020000020004" pitchFamily="50" charset="-127"/>
                    <a:cs typeface="+mn-cs"/>
                  </a:rPr>
                  <a:t> 교집합 </a:t>
                </a: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37" y="2315460"/>
                <a:ext cx="3422540" cy="402803"/>
              </a:xfrm>
              <a:prstGeom prst="rect">
                <a:avLst/>
              </a:prstGeom>
              <a:blipFill>
                <a:blip r:embed="rId2"/>
                <a:stretch>
                  <a:fillRect t="-7576" b="-196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/>
          <p:cNvCxnSpPr/>
          <p:nvPr/>
        </p:nvCxnSpPr>
        <p:spPr>
          <a:xfrm>
            <a:off x="4233963" y="2530157"/>
            <a:ext cx="363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xmlns="" id="{E36DB978-CA25-4AD0-959B-80373FD83E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0804922"/>
                  </p:ext>
                </p:extLst>
              </p:nvPr>
            </p:nvGraphicFramePr>
            <p:xfrm>
              <a:off x="861809" y="2767966"/>
              <a:ext cx="1355691" cy="22090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1897">
                      <a:extLst>
                        <a:ext uri="{9D8B030D-6E8A-4147-A177-3AD203B41FA5}">
                          <a16:colId xmlns:a16="http://schemas.microsoft.com/office/drawing/2014/main" xmlns="" val="1884447483"/>
                        </a:ext>
                      </a:extLst>
                    </a:gridCol>
                    <a:gridCol w="451897">
                      <a:extLst>
                        <a:ext uri="{9D8B030D-6E8A-4147-A177-3AD203B41FA5}">
                          <a16:colId xmlns:a16="http://schemas.microsoft.com/office/drawing/2014/main" xmlns="" val="3240199596"/>
                        </a:ext>
                      </a:extLst>
                    </a:gridCol>
                    <a:gridCol w="451897">
                      <a:extLst>
                        <a:ext uri="{9D8B030D-6E8A-4147-A177-3AD203B41FA5}">
                          <a16:colId xmlns:a16="http://schemas.microsoft.com/office/drawing/2014/main" xmlns="" val="4099849810"/>
                        </a:ext>
                      </a:extLst>
                    </a:gridCol>
                  </a:tblGrid>
                  <a:tr h="15704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20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20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0" lang="en-US" altLang="ko-KR" sz="120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𝑦𝑒𝑠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20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20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0" lang="en-US" altLang="ko-KR" sz="120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𝑛𝑜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Low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086483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6499807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0.6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31206329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0.9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303695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0.3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0.7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3711385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0.7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0.3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8051391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0.9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6451714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1.0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2005692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E36DB978-CA25-4AD0-959B-80373FD83E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0804922"/>
                  </p:ext>
                </p:extLst>
              </p:nvPr>
            </p:nvGraphicFramePr>
            <p:xfrm>
              <a:off x="861809" y="2767966"/>
              <a:ext cx="1355691" cy="22113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1897">
                      <a:extLst>
                        <a:ext uri="{9D8B030D-6E8A-4147-A177-3AD203B41FA5}">
                          <a16:colId xmlns:a16="http://schemas.microsoft.com/office/drawing/2014/main" val="1884447483"/>
                        </a:ext>
                      </a:extLst>
                    </a:gridCol>
                    <a:gridCol w="451897">
                      <a:extLst>
                        <a:ext uri="{9D8B030D-6E8A-4147-A177-3AD203B41FA5}">
                          <a16:colId xmlns:a16="http://schemas.microsoft.com/office/drawing/2014/main" val="3240199596"/>
                        </a:ext>
                      </a:extLst>
                    </a:gridCol>
                    <a:gridCol w="451897">
                      <a:extLst>
                        <a:ext uri="{9D8B030D-6E8A-4147-A177-3AD203B41FA5}">
                          <a16:colId xmlns:a16="http://schemas.microsoft.com/office/drawing/2014/main" val="4099849810"/>
                        </a:ext>
                      </a:extLst>
                    </a:gridCol>
                  </a:tblGrid>
                  <a:tr h="29108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351" t="-2083" r="-204054" b="-6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83" r="-101333" b="-6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Low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64836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99807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0.6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06329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0.9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3695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0.3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0.7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11385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0.7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0.3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51391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0.9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51714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1.0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05692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7453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3EC89D-AE38-4C23-AAE7-15335C60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1688"/>
            <a:ext cx="9905999" cy="402951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노드</a:t>
            </a:r>
            <a:r>
              <a:rPr lang="en-US" sz="2000" dirty="0"/>
              <a:t> </a:t>
            </a:r>
            <a:r>
              <a:rPr lang="en-US" sz="2000" i="1" dirty="0"/>
              <a:t>[</a:t>
            </a:r>
            <a:r>
              <a:rPr lang="ko-KR" altLang="en-US" sz="2000" i="1" dirty="0"/>
              <a:t>지역거주기간</a:t>
            </a:r>
            <a:r>
              <a:rPr lang="en-US" sz="2000" i="1" dirty="0"/>
              <a:t> = temporarily and </a:t>
            </a:r>
            <a:r>
              <a:rPr lang="ko-KR" altLang="en-US" sz="2000" i="1" dirty="0"/>
              <a:t>수입</a:t>
            </a:r>
            <a:r>
              <a:rPr lang="en-US" sz="2000" i="1" dirty="0"/>
              <a:t> = high]</a:t>
            </a: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           [</a:t>
            </a:r>
            <a:r>
              <a:rPr lang="ko-KR" altLang="en-US" sz="2000" i="1" dirty="0"/>
              <a:t>지역거주기간</a:t>
            </a:r>
            <a:r>
              <a:rPr lang="en-US" sz="2000" i="1" dirty="0"/>
              <a:t> = continuously and </a:t>
            </a:r>
            <a:r>
              <a:rPr lang="ko-KR" altLang="en-US" sz="2000" i="1" dirty="0"/>
              <a:t>수입</a:t>
            </a:r>
            <a:r>
              <a:rPr lang="en-US" sz="2000" i="1" dirty="0"/>
              <a:t> = high]</a:t>
            </a: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           [</a:t>
            </a:r>
            <a:r>
              <a:rPr lang="ko-KR" altLang="en-US" sz="2000" i="1" dirty="0"/>
              <a:t>지역거주기간</a:t>
            </a:r>
            <a:r>
              <a:rPr lang="en-US" sz="2000" i="1" dirty="0"/>
              <a:t> = constantly and </a:t>
            </a:r>
            <a:r>
              <a:rPr lang="ko-KR" altLang="en-US" sz="2000" i="1" dirty="0"/>
              <a:t>수입 </a:t>
            </a:r>
            <a:r>
              <a:rPr lang="en-US" sz="2000" i="1" dirty="0"/>
              <a:t>= low] </a:t>
            </a:r>
          </a:p>
          <a:p>
            <a:pPr marL="0" indent="0">
              <a:buNone/>
            </a:pPr>
            <a:r>
              <a:rPr lang="en-US" altLang="ko-KR" sz="2000" i="1" dirty="0"/>
              <a:t>          </a:t>
            </a:r>
            <a:r>
              <a:rPr lang="ko-KR" altLang="en-US" sz="2000" dirty="0"/>
              <a:t>들은 레코드의 </a:t>
            </a:r>
            <a:r>
              <a:rPr lang="ko-KR" altLang="en-US" sz="2000" dirty="0" err="1"/>
              <a:t>소속도가</a:t>
            </a:r>
            <a:r>
              <a:rPr lang="ko-KR" altLang="en-US" sz="2000" dirty="0"/>
              <a:t> 모두 </a:t>
            </a:r>
            <a:r>
              <a:rPr lang="en-US" altLang="ko-KR" sz="2000" dirty="0"/>
              <a:t>0</a:t>
            </a:r>
            <a:r>
              <a:rPr lang="ko-KR" altLang="en-US" sz="2000" dirty="0"/>
              <a:t>이므로 트리에서 제거</a:t>
            </a:r>
            <a:endParaRPr lang="en-US" altLang="ko-KR" sz="2000" dirty="0"/>
          </a:p>
          <a:p>
            <a:endParaRPr lang="en-US" sz="2000" dirty="0"/>
          </a:p>
          <a:p>
            <a:r>
              <a:rPr lang="ko-KR" altLang="en-US" sz="2000" dirty="0"/>
              <a:t>완성된 트리를 기반으로 지역거주기간이 </a:t>
            </a:r>
            <a:r>
              <a:rPr lang="en-US" altLang="ko-KR" sz="2000" dirty="0"/>
              <a:t>25</a:t>
            </a:r>
            <a:r>
              <a:rPr lang="ko-KR" altLang="en-US" sz="2000" dirty="0"/>
              <a:t>년이고 수입이 </a:t>
            </a:r>
            <a:r>
              <a:rPr lang="en-US" altLang="ko-KR" sz="2000" dirty="0"/>
              <a:t>320</a:t>
            </a:r>
            <a:r>
              <a:rPr lang="ko-KR" altLang="en-US" sz="2000" dirty="0"/>
              <a:t>만원인 신규 고객의 신용 등급을 정의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67805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C945F32-247C-4CE6-BA11-7BD0B1221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968542"/>
                <a:ext cx="9905999" cy="4900864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ko-KR" altLang="en-US" sz="3500" dirty="0"/>
                  <a:t>신규 고객은 두 영역에 속함</a:t>
                </a:r>
                <a:r>
                  <a:rPr lang="en-US" sz="3500" dirty="0"/>
                  <a:t>: </a:t>
                </a:r>
                <a:r>
                  <a:rPr lang="en-US" sz="3500" i="1" dirty="0"/>
                  <a:t>[</a:t>
                </a:r>
                <a:r>
                  <a:rPr lang="ko-KR" altLang="en-US" sz="3500" i="1" dirty="0"/>
                  <a:t>지역거주기간</a:t>
                </a:r>
                <a:r>
                  <a:rPr lang="en-US" sz="3500" i="1" dirty="0"/>
                  <a:t> = continuously and </a:t>
                </a:r>
                <a:r>
                  <a:rPr lang="ko-KR" altLang="en-US" sz="3500" i="1" dirty="0"/>
                  <a:t>수입</a:t>
                </a:r>
                <a:r>
                  <a:rPr lang="en-US" sz="3500" i="1" dirty="0"/>
                  <a:t> = medium]</a:t>
                </a:r>
              </a:p>
              <a:p>
                <a:pPr marL="1828800" lvl="4" indent="0">
                  <a:buNone/>
                </a:pPr>
                <a:r>
                  <a:rPr lang="en-US" sz="2700" i="1" dirty="0"/>
                  <a:t>                </a:t>
                </a:r>
                <a:r>
                  <a:rPr lang="en-US" sz="3600" i="1" dirty="0"/>
                  <a:t>[</a:t>
                </a:r>
                <a:r>
                  <a:rPr lang="ko-KR" altLang="en-US" sz="3600" i="1" dirty="0"/>
                  <a:t>지역거주기간 </a:t>
                </a:r>
                <a:r>
                  <a:rPr lang="en-US" sz="3600" i="1" dirty="0"/>
                  <a:t>= </a:t>
                </a:r>
                <a:r>
                  <a:rPr lang="en-US" altLang="ko-KR" sz="3600" i="1" dirty="0"/>
                  <a:t>constantly</a:t>
                </a:r>
                <a:r>
                  <a:rPr lang="en-US" sz="3600" i="1" dirty="0"/>
                  <a:t> and </a:t>
                </a:r>
                <a:r>
                  <a:rPr lang="ko-KR" altLang="en-US" sz="3600" i="1" dirty="0"/>
                  <a:t>수입</a:t>
                </a:r>
                <a:r>
                  <a:rPr lang="en-US" sz="3600" i="1" dirty="0"/>
                  <a:t> = high]</a:t>
                </a:r>
                <a:endParaRPr lang="en-US" sz="3600" dirty="0"/>
              </a:p>
              <a:p>
                <a:r>
                  <a:rPr lang="ko-KR" altLang="en-US" sz="3500" dirty="0"/>
                  <a:t>소속 함수에 따른 신규 고객의 </a:t>
                </a:r>
                <a:r>
                  <a:rPr lang="ko-KR" altLang="en-US" sz="3500" dirty="0" err="1"/>
                  <a:t>소속도는</a:t>
                </a:r>
                <a:r>
                  <a:rPr lang="ko-KR" altLang="en-US" sz="3500" dirty="0"/>
                  <a:t> 각각 </a:t>
                </a:r>
                <a:r>
                  <a:rPr lang="en-US" altLang="ko-KR" sz="3500" dirty="0"/>
                  <a:t>[0.8, 0.8] / [0.2, 0.2]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5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3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3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3500" dirty="0"/>
              </a:p>
              <a:p>
                <a:r>
                  <a:rPr lang="ko-KR" altLang="en-US" sz="3500" dirty="0"/>
                  <a:t>트리를 따라 얻은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  <m:t>𝑦𝑒𝑠</m:t>
                        </m:r>
                      </m:sub>
                    </m:sSub>
                    <m:r>
                      <a:rPr lang="ko-KR" altLang="en-US" sz="3500" i="1">
                        <a:latin typeface="Cambria Math" panose="02040503050406030204" pitchFamily="18" charset="0"/>
                      </a:rPr>
                      <m:t>와</m:t>
                    </m:r>
                    <m:sSub>
                      <m:sSubPr>
                        <m:ctrlPr>
                          <a:rPr lang="en-US" altLang="ko-KR" sz="3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</m:sub>
                    </m:sSub>
                    <m:r>
                      <a:rPr lang="ko-KR" altLang="en-US" sz="35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3500" dirty="0"/>
                  <a:t> </a:t>
                </a:r>
                <a:r>
                  <a:rPr lang="ko-KR" altLang="en-US" sz="3500" dirty="0"/>
                  <a:t>값은 각각 </a:t>
                </a:r>
                <a:r>
                  <a:rPr lang="en-US" altLang="ko-KR" sz="3500" dirty="0"/>
                  <a:t>[0.9, 1.7] </a:t>
                </a:r>
                <a:r>
                  <a:rPr lang="ko-KR" altLang="en-US" sz="3500" dirty="0"/>
                  <a:t>과 </a:t>
                </a:r>
                <a:r>
                  <a:rPr lang="en-US" altLang="ko-KR" sz="3500" dirty="0"/>
                  <a:t>[1.4, 0.1]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35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en-US" altLang="ko-KR" sz="3500" dirty="0"/>
              </a:p>
              <a:p>
                <a:r>
                  <a:rPr lang="ko-KR" altLang="en-US" sz="3500" dirty="0"/>
                  <a:t>신규 고객에 대한 신용도를 구하기 위해 아래와 같은 식을 사용</a:t>
                </a:r>
                <a:endParaRPr lang="en-US" altLang="ko-KR" sz="3500" dirty="0"/>
              </a:p>
              <a:p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500" dirty="0"/>
                  <a:t>				        </a:t>
                </a:r>
              </a:p>
              <a:p>
                <a:pPr marL="0" indent="0">
                  <a:buNone/>
                </a:pPr>
                <a:endParaRPr lang="en-US" altLang="ko-KR" sz="2500" dirty="0"/>
              </a:p>
              <a:p>
                <a:pPr marL="0" indent="0" algn="ctr">
                  <a:buNone/>
                </a:pPr>
                <a:r>
                  <a:rPr lang="en-US" altLang="ko-KR" sz="3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𝑦𝑒𝑠</m:t>
                        </m:r>
                      </m:sub>
                    </m:sSub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</m:sub>
                    </m:sSub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sz="5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5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 ∗0.8 ∗1+1.7 ∗0.8 ∗ 0+1.4 ∗0.2 ∗1+0.1 ∗ 0.2 ∗0 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sz="5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5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0.9 + 1.7</m:t>
                              </m:r>
                            </m:e>
                          </m:d>
                          <m:r>
                            <a:rPr lang="en-US" altLang="ko-KR" sz="5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∗0.8 + </m:t>
                          </m:r>
                          <m:d>
                            <m:dPr>
                              <m:ctrlPr>
                                <a:rPr lang="en-US" altLang="ko-KR" sz="5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5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1.4 + 0.1</m:t>
                              </m:r>
                            </m:e>
                          </m:d>
                          <m:r>
                            <a:rPr lang="en-US" altLang="ko-KR" sz="5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0.2</m:t>
                          </m:r>
                        </m:den>
                      </m:f>
                      <m:r>
                        <a:rPr lang="en-US" altLang="ko-KR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=0.420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ko-KR" altLang="en-US" sz="3500" dirty="0"/>
                  <a:t>신규 고객은 </a:t>
                </a:r>
                <a:r>
                  <a:rPr lang="en-US" altLang="ko-KR" sz="3500" dirty="0"/>
                  <a:t>0.420 </a:t>
                </a:r>
                <a:r>
                  <a:rPr lang="ko-KR" altLang="en-US" sz="3500" dirty="0"/>
                  <a:t>이라는 신용 등급을 받았으며</a:t>
                </a:r>
                <a:r>
                  <a:rPr lang="en-US" altLang="ko-KR" sz="3500" dirty="0"/>
                  <a:t>, </a:t>
                </a:r>
                <a:r>
                  <a:rPr lang="ko-KR" altLang="en-US" sz="3500" dirty="0"/>
                  <a:t>대출을 받지 못함</a:t>
                </a:r>
                <a:endParaRPr lang="en-US" sz="3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945F32-247C-4CE6-BA11-7BD0B1221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968542"/>
                <a:ext cx="9905999" cy="4900864"/>
              </a:xfrm>
              <a:blipFill>
                <a:blip r:embed="rId2"/>
                <a:stretch>
                  <a:fillRect l="-369" t="-995" b="-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B57D2967-4694-4F6F-9AA3-933116BC6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817" y="2809195"/>
            <a:ext cx="4001188" cy="10288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0A29389-A8DA-406B-AFE5-8C36C6C807C1}"/>
                  </a:ext>
                </a:extLst>
              </p:cNvPr>
              <p:cNvSpPr txBox="1"/>
              <p:nvPr/>
            </p:nvSpPr>
            <p:spPr>
              <a:xfrm>
                <a:off x="3505915" y="4237446"/>
                <a:ext cx="501291" cy="291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𝑦𝑒𝑠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A29389-A8DA-406B-AFE5-8C36C6C80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915" y="4237446"/>
                <a:ext cx="501291" cy="2916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1633956D-C1E3-43FA-A15F-B74F2C68476D}"/>
                  </a:ext>
                </a:extLst>
              </p:cNvPr>
              <p:cNvSpPr txBox="1"/>
              <p:nvPr/>
            </p:nvSpPr>
            <p:spPr>
              <a:xfrm>
                <a:off x="5243671" y="4244756"/>
                <a:ext cx="4549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33956D-C1E3-43FA-A15F-B74F2C684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671" y="4244756"/>
                <a:ext cx="45493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7791852D-A12E-49CC-98E1-9B9CFAAE8F89}"/>
                  </a:ext>
                </a:extLst>
              </p:cNvPr>
              <p:cNvSpPr txBox="1"/>
              <p:nvPr/>
            </p:nvSpPr>
            <p:spPr>
              <a:xfrm>
                <a:off x="6935069" y="4244756"/>
                <a:ext cx="501291" cy="291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𝑦𝑒𝑠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91852D-A12E-49CC-98E1-9B9CFAAE8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069" y="4244756"/>
                <a:ext cx="501291" cy="2916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3D7F94AB-8601-4983-911A-D1E55036A6C4}"/>
                  </a:ext>
                </a:extLst>
              </p:cNvPr>
              <p:cNvSpPr txBox="1"/>
              <p:nvPr/>
            </p:nvSpPr>
            <p:spPr>
              <a:xfrm>
                <a:off x="8672825" y="4252066"/>
                <a:ext cx="4549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7F94AB-8601-4983-911A-D1E55036A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825" y="4252066"/>
                <a:ext cx="45493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075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19126" y="666655"/>
            <a:ext cx="7594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  <a:cs typeface="+mn-cs"/>
              </a:rPr>
              <a:t>결언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1108" y="1587595"/>
            <a:ext cx="961513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  <a:defRPr/>
            </a:pPr>
            <a:r>
              <a:rPr lang="ko-KR" altLang="en-US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의사결정트리 모형은 </a:t>
            </a:r>
            <a:r>
              <a:rPr lang="ko-KR" altLang="en-US" sz="2000" dirty="0" err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데이터마이닝의</a:t>
            </a:r>
            <a:r>
              <a:rPr lang="ko-KR" altLang="en-US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주요기법으로 자리잡고 있으며 </a:t>
            </a:r>
            <a:endParaRPr lang="en-US" altLang="ko-KR" sz="20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>
              <a:defRPr/>
            </a:pPr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SAS/EMINER, SPSS </a:t>
            </a:r>
            <a:r>
              <a:rPr lang="en-US" altLang="ko-KR" sz="2000" dirty="0" err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AnswerTree</a:t>
            </a:r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R, Weka </a:t>
            </a:r>
            <a:r>
              <a:rPr lang="ko-KR" altLang="en-US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등에서 이를 사용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  <a:p>
            <a:pPr marL="285750" lvl="0" indent="-285750">
              <a:buFont typeface="Wingdings" panose="05000000000000000000" pitchFamily="2" charset="2"/>
              <a:buChar char="§"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의사결정트리는 </a:t>
            </a:r>
            <a:r>
              <a:rPr lang="ko-KR" altLang="en-US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예측하거나 분류하는 쉽고 투명한 방법</a:t>
            </a:r>
            <a:endParaRPr lang="en-US" altLang="ko-KR" sz="20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lvl="0" indent="-285750">
              <a:buFont typeface="Wingdings" panose="05000000000000000000" pitchFamily="2" charset="2"/>
              <a:buChar char="§"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  <a:p>
            <a:pPr marL="285750" lvl="0" indent="-285750">
              <a:buFont typeface="Wingdings" panose="05000000000000000000" pitchFamily="2" charset="2"/>
              <a:buChar char="§"/>
              <a:defRPr/>
            </a:pPr>
            <a:r>
              <a:rPr lang="ko-KR" altLang="en-US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의사결정트리는 데이터 구조에 대한 어떠한 가정을 갖지 않아</a:t>
            </a:r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다량의 샘플 필요</a:t>
            </a:r>
            <a:endParaRPr lang="en-US" altLang="ko-KR" sz="20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lvl="0" indent="-285750"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lvl="0" indent="-285750">
              <a:buFont typeface="Wingdings" panose="05000000000000000000" pitchFamily="2" charset="2"/>
              <a:buChar char="§"/>
              <a:defRPr/>
            </a:pPr>
            <a:r>
              <a:rPr lang="ko-KR" altLang="en-US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의사결정트리는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결과를 해석하고 이해하기에 쉽고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자료를 가공할 필요가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>
              <a:defRPr/>
            </a:pPr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ko-KR" altLang="en-US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거의 없는 방법</a:t>
            </a:r>
            <a:endParaRPr lang="en-US" altLang="ko-KR" sz="20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  <a:p>
            <a:pPr marL="285750" lvl="0" indent="-285750">
              <a:buFont typeface="Wingdings" panose="05000000000000000000" pitchFamily="2" charset="2"/>
              <a:buChar char="§"/>
              <a:defRPr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최적의 결정 트리를 학습하는 문제는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NP-complete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문제로 알려져 있으며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</a:p>
          <a:p>
            <a:pPr lvl="0">
              <a:defRPr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최적 결정 트리를 알아낸다고 보장 못함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lvl="0" indent="-285750">
              <a:buFont typeface="Wingdings" panose="05000000000000000000" pitchFamily="2" charset="2"/>
              <a:buChar char="§"/>
              <a:defRPr/>
            </a:pPr>
            <a:r>
              <a:rPr lang="ko-KR" altLang="en-US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퍼지의사결정트리는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각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특징값들이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경계면에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가까이 있는 경우 발생할 수 있는 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>
              <a:defRPr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분류 오류의 가능성을 줄일 수 있는 방법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59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248" y="708859"/>
            <a:ext cx="7594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  <a:cs typeface="+mn-cs"/>
              </a:rPr>
              <a:t>의사결정트리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  <a:cs typeface="+mn-cs"/>
              </a:rPr>
              <a:t>(Decision Tree)</a:t>
            </a:r>
            <a:endParaRPr kumimoji="0" lang="ko-KR" altLang="en-US" sz="4400" b="0" i="0" u="none" strike="noStrike" kern="1200" cap="none" spc="0" normalizeH="0" baseline="0" noProof="0" dirty="0">
              <a:ln>
                <a:solidFill>
                  <a:prstClr val="black">
                    <a:alpha val="5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제주고딕" panose="02000300000000000000" pitchFamily="2" charset="-127"/>
              <a:ea typeface="제주고딕" panose="02000300000000000000" pitchFamily="2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2128" y="1629799"/>
            <a:ext cx="907331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기계학습에서 대표적인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Supervised Learning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방법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목표 변수가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범주형인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경우 분류 트리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en-US" altLang="ko-KR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수치형인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경우 회귀 트리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의사결정트리를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활용하는</a:t>
            </a:r>
            <a:r>
              <a:rPr kumimoji="0" lang="ko-KR" alt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 분야</a:t>
            </a:r>
            <a:endParaRPr kumimoji="0" lang="en-US" altLang="ko-KR" sz="20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lvl="0" indent="-342900">
              <a:buFontTx/>
              <a:buChar char="-"/>
              <a:defRPr/>
            </a:pPr>
            <a:r>
              <a:rPr lang="ko-KR" altLang="en-US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분류</a:t>
            </a:r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(Classification)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예측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(Prediction)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세분화</a:t>
            </a:r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(Segmentation)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차원 축소</a:t>
            </a:r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변수선택</a:t>
            </a:r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연속 변수 이산화</a:t>
            </a:r>
            <a:endParaRPr lang="en-US" altLang="ko-KR" sz="20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§"/>
              <a:defRPr/>
            </a:pPr>
            <a:r>
              <a:rPr lang="ko-KR" altLang="en-US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응용 영역</a:t>
            </a:r>
            <a:endParaRPr lang="en-US" altLang="ko-KR" sz="20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  <a:p>
            <a:pPr marL="342900" lvl="0" indent="-342900">
              <a:buFontTx/>
              <a:buChar char="-"/>
            </a:pPr>
            <a:r>
              <a:rPr lang="ko-KR" altLang="en-US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시장조사</a:t>
            </a:r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err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광고조사</a:t>
            </a:r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의학연구</a:t>
            </a:r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품질관리 등의 다양한 분야에서 활용</a:t>
            </a:r>
            <a:endParaRPr lang="en-US" altLang="ko-KR" sz="20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lvl="0" indent="-342900">
              <a:buFontTx/>
              <a:buChar char="-"/>
            </a:pPr>
            <a:r>
              <a:rPr lang="ko-KR" altLang="en-US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특히 마케팅의 경우</a:t>
            </a:r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고객 </a:t>
            </a:r>
            <a:r>
              <a:rPr lang="ko-KR" altLang="en-US" sz="2000" dirty="0" err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타겟팅</a:t>
            </a:r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고객들의 </a:t>
            </a:r>
            <a:r>
              <a:rPr lang="ko-KR" altLang="en-US" sz="2000" dirty="0" err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신용점수화</a:t>
            </a:r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캠페인 </a:t>
            </a:r>
            <a:r>
              <a:rPr lang="ko-KR" altLang="en-US" sz="2000" dirty="0" err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반응분석</a:t>
            </a:r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</a:p>
          <a:p>
            <a:pPr lvl="0"/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ko-KR" altLang="en-US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고객행동예측</a:t>
            </a:r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고객 세분화 등에 사용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460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 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0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1248" y="708859"/>
            <a:ext cx="7594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제주고딕" panose="02000300000000000000" pitchFamily="2" charset="-127"/>
                <a:ea typeface="제주고딕" panose="02000300000000000000" pitchFamily="2" charset="-127"/>
              </a:rPr>
              <a:t>의사결정트리 </a:t>
            </a:r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제주고딕" panose="02000300000000000000" pitchFamily="2" charset="-127"/>
                <a:ea typeface="제주고딕" panose="02000300000000000000" pitchFamily="2" charset="-127"/>
              </a:rPr>
              <a:t>(Decision Tree)</a:t>
            </a:r>
            <a:endParaRPr lang="ko-KR" altLang="en-US" sz="4400" dirty="0">
              <a:ln>
                <a:solidFill>
                  <a:schemeClr val="tx1">
                    <a:alpha val="50000"/>
                  </a:schemeClr>
                </a:solidFill>
              </a:ln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2128" y="1629799"/>
            <a:ext cx="995016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장점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Human readable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한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트리구조로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표현되므로 결과를 쉽게 이해할 수 있음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   (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if..then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방식으로 결과 표현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그 구조가 단순하여 해석이 용이</a:t>
            </a:r>
            <a:r>
              <a:rPr lang="ko-KR" altLang="en-US" sz="2400" dirty="0"/>
              <a:t/>
            </a:r>
            <a:br>
              <a:rPr lang="ko-KR" altLang="en-US" sz="2400" dirty="0"/>
            </a:b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단점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분류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기준값의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경계선 근방의 자료 값에 대해서는 오차가 클 수 있으며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비연속성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), 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로지스틱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회귀와 같이 각 예측변수의 효과를 파악 어려움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Hill climbing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방식 및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Greedy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방식을 사용하는데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일반적으로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Greedy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방식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의 알고리즘은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local optimization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에 빠지기 쉬움</a:t>
            </a:r>
          </a:p>
        </p:txBody>
      </p:sp>
    </p:spTree>
    <p:extLst>
      <p:ext uri="{BB962C8B-B14F-4D97-AF65-F5344CB8AC3E}">
        <p14:creationId xmlns:p14="http://schemas.microsoft.com/office/powerpoint/2010/main" val="49466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1248" y="708859"/>
            <a:ext cx="485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제주고딕" panose="02000300000000000000" pitchFamily="2" charset="-127"/>
                <a:ea typeface="제주고딕" panose="02000300000000000000" pitchFamily="2" charset="-127"/>
              </a:rPr>
              <a:t>학습 데이터 사례</a:t>
            </a:r>
          </a:p>
        </p:txBody>
      </p:sp>
      <p:pic>
        <p:nvPicPr>
          <p:cNvPr id="14" name="Object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970" y="1760517"/>
            <a:ext cx="7961313" cy="451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26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248" y="708859"/>
            <a:ext cx="7594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  <a:cs typeface="+mn-cs"/>
              </a:rPr>
              <a:t>의사결정트리 알고리즘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2128" y="1629799"/>
            <a:ext cx="514435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대표적 알고리즘</a:t>
            </a:r>
            <a:endParaRPr lang="en-US" altLang="ko-KR" sz="20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  <a:p>
            <a:pPr marL="342900" lvl="0" indent="-342900">
              <a:buFontTx/>
              <a:buChar char="-"/>
            </a:pPr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CHAID(</a:t>
            </a:r>
            <a:r>
              <a:rPr lang="en-US" altLang="ko-KR" sz="2000" dirty="0" err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Kass</a:t>
            </a:r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1980)</a:t>
            </a:r>
          </a:p>
          <a:p>
            <a:pPr marL="342900" lvl="0" indent="-342900">
              <a:buFontTx/>
              <a:buChar char="-"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CART(</a:t>
            </a:r>
            <a:r>
              <a:rPr lang="en-US" altLang="ko-KR" sz="2000" dirty="0" err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Breiman</a:t>
            </a:r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</a:t>
            </a:r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1984)</a:t>
            </a:r>
          </a:p>
          <a:p>
            <a:pPr marL="342900" lvl="0" indent="-342900">
              <a:buFontTx/>
              <a:buChar char="-"/>
            </a:pPr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ID3(Quinlan, 1986)</a:t>
            </a:r>
          </a:p>
          <a:p>
            <a:pPr marL="342900" lvl="0" indent="-342900">
              <a:buFontTx/>
              <a:buChar char="-"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C4.5(Quinlan, 1993) </a:t>
            </a:r>
          </a:p>
          <a:p>
            <a:pPr marL="342900" lvl="0" indent="-342900">
              <a:buFontTx/>
              <a:buChar char="-"/>
            </a:pPr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C5.0(Quinlan, 1998)</a:t>
            </a:r>
          </a:p>
          <a:p>
            <a:pPr marL="342900" lvl="0" indent="-342900">
              <a:buFontTx/>
              <a:buChar char="-"/>
            </a:pPr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이들의 장점을 결합한 다양한 알고리즘</a:t>
            </a:r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43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1247" y="708859"/>
            <a:ext cx="847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제주고딕" panose="02000300000000000000" pitchFamily="2" charset="-127"/>
                <a:ea typeface="제주고딕" panose="02000300000000000000" pitchFamily="2" charset="-127"/>
              </a:rPr>
              <a:t>ID3 </a:t>
            </a:r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제주고딕" panose="02000300000000000000" pitchFamily="2" charset="-127"/>
                <a:ea typeface="제주고딕" panose="02000300000000000000" pitchFamily="2" charset="-127"/>
              </a:rPr>
              <a:t>알고리즘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29532" y="1613815"/>
            <a:ext cx="914994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대표적인 의사결정트리 기반 분류 알고리즘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전체 데이터를 포함하는 루트 노드를 생성한다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2.  </a:t>
            </a:r>
            <a:r>
              <a:rPr lang="ko-KR" altLang="en-US" dirty="0"/>
              <a:t>만약 샘플들이 모두 같은 클래스라면</a:t>
            </a:r>
            <a:r>
              <a:rPr lang="en-US" altLang="ko-KR" dirty="0"/>
              <a:t>, </a:t>
            </a:r>
            <a:r>
              <a:rPr lang="ko-KR" altLang="en-US" dirty="0"/>
              <a:t>노드는 </a:t>
            </a:r>
            <a:r>
              <a:rPr lang="en-US" altLang="ko-KR" dirty="0"/>
              <a:t>Leaf </a:t>
            </a:r>
            <a:r>
              <a:rPr lang="ko-KR" altLang="en-US" dirty="0"/>
              <a:t>노드가 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해당 클래스로 레이블을 부여한다</a:t>
            </a:r>
            <a:r>
              <a:rPr lang="en-US" altLang="ko-KR" dirty="0"/>
              <a:t>. (</a:t>
            </a:r>
            <a:r>
              <a:rPr lang="ko-KR" altLang="en-US" dirty="0"/>
              <a:t>종료 조건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3.  </a:t>
            </a:r>
            <a:r>
              <a:rPr lang="ko-KR" altLang="en-US" dirty="0"/>
              <a:t>그렇지 않으면 </a:t>
            </a:r>
            <a:r>
              <a:rPr lang="ko-KR" altLang="en-US" dirty="0" err="1"/>
              <a:t>정보이득</a:t>
            </a:r>
            <a:r>
              <a:rPr lang="en-US" altLang="ko-KR" dirty="0"/>
              <a:t>(Information Gain)</a:t>
            </a:r>
            <a:r>
              <a:rPr lang="ko-KR" altLang="en-US" dirty="0"/>
              <a:t>이 높은</a:t>
            </a:r>
            <a:endParaRPr lang="en-US" altLang="ko-KR" dirty="0"/>
          </a:p>
          <a:p>
            <a:r>
              <a:rPr lang="en-US" altLang="ko-KR" dirty="0"/>
              <a:t>    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데이터를 가장 잘 구분할 수</a:t>
            </a:r>
            <a:r>
              <a:rPr lang="en-US" altLang="ko-KR" dirty="0"/>
              <a:t> </a:t>
            </a:r>
            <a:r>
              <a:rPr lang="ko-KR" altLang="en-US" dirty="0"/>
              <a:t>있는</a:t>
            </a:r>
            <a:r>
              <a:rPr lang="en-US" altLang="ko-KR" dirty="0"/>
              <a:t>) </a:t>
            </a:r>
            <a:r>
              <a:rPr lang="ko-KR" altLang="en-US" dirty="0"/>
              <a:t>속성을 선택한다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(</a:t>
            </a:r>
            <a:r>
              <a:rPr lang="ko-KR" altLang="en-US" dirty="0"/>
              <a:t>이때 </a:t>
            </a:r>
            <a:r>
              <a:rPr lang="ko-KR" altLang="en-US" dirty="0" err="1"/>
              <a:t>정보이득은</a:t>
            </a:r>
            <a:r>
              <a:rPr lang="ko-KR" altLang="en-US" dirty="0"/>
              <a:t> 엔트로피</a:t>
            </a:r>
            <a:r>
              <a:rPr lang="en-US" altLang="ko-KR" dirty="0"/>
              <a:t>(Entropy)</a:t>
            </a:r>
            <a:r>
              <a:rPr lang="ko-KR" altLang="en-US" dirty="0"/>
              <a:t>의 변화를 가지고 계산한다</a:t>
            </a:r>
            <a:r>
              <a:rPr lang="en-US" altLang="ko-KR" dirty="0"/>
              <a:t>.) 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4. </a:t>
            </a:r>
            <a:r>
              <a:rPr lang="ko-KR" altLang="en-US" dirty="0"/>
              <a:t>선택된 속성으로 가지</a:t>
            </a:r>
            <a:r>
              <a:rPr lang="en-US" altLang="ko-KR" dirty="0"/>
              <a:t>(Branch)</a:t>
            </a:r>
            <a:r>
              <a:rPr lang="ko-KR" altLang="en-US" dirty="0"/>
              <a:t>를 뻗어 하위 노드들을 생성한다</a:t>
            </a:r>
            <a:r>
              <a:rPr lang="en-US" altLang="ko-KR" dirty="0"/>
              <a:t>. 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  </a:t>
            </a:r>
            <a:r>
              <a:rPr lang="en-US" altLang="ko-KR" dirty="0"/>
              <a:t>(</a:t>
            </a:r>
            <a:r>
              <a:rPr lang="ko-KR" altLang="en-US" dirty="0"/>
              <a:t>각 하위 노드들은 가지의 조건을 만족하는 레코드들이다</a:t>
            </a:r>
            <a:r>
              <a:rPr lang="en-US" altLang="ko-KR" dirty="0"/>
              <a:t>.) 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5. </a:t>
            </a:r>
            <a:r>
              <a:rPr lang="ko-KR" altLang="en-US" dirty="0"/>
              <a:t>각 노드에 대하여 </a:t>
            </a:r>
            <a:r>
              <a:rPr lang="en-US" altLang="ko-KR" dirty="0"/>
              <a:t>2</a:t>
            </a:r>
            <a:r>
              <a:rPr lang="ko-KR" altLang="en-US" dirty="0"/>
              <a:t>단계로 이동한다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9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1247" y="708859"/>
            <a:ext cx="847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제주고딕" panose="02000300000000000000" pitchFamily="2" charset="-127"/>
                <a:ea typeface="제주고딕" panose="02000300000000000000" pitchFamily="2" charset="-127"/>
              </a:rPr>
              <a:t>ID3 </a:t>
            </a:r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제주고딕" panose="02000300000000000000" pitchFamily="2" charset="-127"/>
                <a:ea typeface="제주고딕" panose="02000300000000000000" pitchFamily="2" charset="-127"/>
              </a:rPr>
              <a:t>알고리즘 </a:t>
            </a:r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제주고딕" panose="02000300000000000000" pitchFamily="2" charset="-127"/>
                <a:ea typeface="제주고딕" panose="02000300000000000000" pitchFamily="2" charset="-127"/>
              </a:rPr>
              <a:t>예제를 통한 이해</a:t>
            </a:r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en-US" sz="4400" dirty="0">
              <a:ln>
                <a:solidFill>
                  <a:schemeClr val="tx1">
                    <a:alpha val="50000"/>
                  </a:schemeClr>
                </a:solidFill>
              </a:ln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38192" y="4442784"/>
                <a:ext cx="5802999" cy="2106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    Entropy(S) </a:t>
                </a:r>
                <a:r>
                  <a:rPr lang="ko-KR" altLang="en-US" dirty="0"/>
                  <a:t>구하기</a:t>
                </a:r>
                <a:endParaRPr lang="en-US" altLang="ko-KR" dirty="0"/>
              </a:p>
              <a:p>
                <a:endParaRPr lang="en-US" altLang="ko-KR" i="1" dirty="0"/>
              </a:p>
              <a:p>
                <a:r>
                  <a:rPr lang="en-US" altLang="ko-KR" i="1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𝑃𝑙𝑎𝑦𝑇𝑒𝑛𝑛𝑖𝑠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[9+,5−]</m:t>
                    </m:r>
                  </m:oMath>
                </a14:m>
                <a:endParaRPr lang="en-US" altLang="ko-KR" i="1" dirty="0"/>
              </a:p>
              <a:p>
                <a:r>
                  <a:rPr lang="en-US" altLang="ko-KR" i="1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</m:oMath>
                </a14:m>
                <a:endParaRPr lang="en-US" altLang="ko-KR" i="1" dirty="0"/>
              </a:p>
              <a:p>
                <a:r>
                  <a:rPr lang="en-US" altLang="ko-KR" i="1" dirty="0"/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</m:oMath>
                </a14:m>
                <a:endParaRPr lang="en-US" altLang="ko-KR" i="1" dirty="0"/>
              </a:p>
              <a:p>
                <a:r>
                  <a:rPr lang="en-US" altLang="ko-KR" i="1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 940</m:t>
                        </m:r>
                      </m:e>
                    </m:func>
                  </m:oMath>
                </a14:m>
                <a:endParaRPr lang="en-US" altLang="ko-KR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192" y="4442784"/>
                <a:ext cx="5802999" cy="2106282"/>
              </a:xfrm>
              <a:prstGeom prst="rect">
                <a:avLst/>
              </a:prstGeom>
              <a:blipFill>
                <a:blip r:embed="rId2"/>
                <a:stretch>
                  <a:fillRect t="-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2638192" y="2959861"/>
            <a:ext cx="62563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엔트로피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주어진 데이터 집합의 혼잡도를 의미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   Entropy(S) = - P(+) * log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₂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(P(+)) – P(-) * log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₂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(P(-))</a:t>
            </a: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   P(+) 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긍정 레코드의 개수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총 레코드의 개수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   P(-) 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부정 레코드의 개수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총 레코드의 개수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38192" y="1613815"/>
            <a:ext cx="6656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대표적인 의사결정트리 기반 분류 알고리즘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학습 예제를 가장 잘 분류할 수 있는 속성을 루트에 둠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    ·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엔트로피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(Entropy),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정보 이득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(Information Gain)</a:t>
            </a:r>
          </a:p>
        </p:txBody>
      </p:sp>
    </p:spTree>
    <p:extLst>
      <p:ext uri="{BB962C8B-B14F-4D97-AF65-F5344CB8AC3E}">
        <p14:creationId xmlns:p14="http://schemas.microsoft.com/office/powerpoint/2010/main" val="206349103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ustom 5">
      <a:dk1>
        <a:sysClr val="windowText" lastClr="000000"/>
      </a:dk1>
      <a:lt1>
        <a:srgbClr val="000000"/>
      </a:lt1>
      <a:dk2>
        <a:srgbClr val="FFFFFF"/>
      </a:dk2>
      <a:lt2>
        <a:srgbClr val="377AAB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7183</TotalTime>
  <Words>1734</Words>
  <Application>Microsoft Office PowerPoint</Application>
  <PresentationFormat>와이드스크린</PresentationFormat>
  <Paragraphs>706</Paragraphs>
  <Slides>40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3" baseType="lpstr">
      <vt:lpstr>굴림</vt:lpstr>
      <vt:lpstr>나눔고딕</vt:lpstr>
      <vt:lpstr>맑은 고딕</vt:lpstr>
      <vt:lpstr>-윤고딕330</vt:lpstr>
      <vt:lpstr>제주고딕</vt:lpstr>
      <vt:lpstr>Arial</vt:lpstr>
      <vt:lpstr>Cambria Math</vt:lpstr>
      <vt:lpstr>Trebuchet MS</vt:lpstr>
      <vt:lpstr>Tw Cen MT</vt:lpstr>
      <vt:lpstr>Wingdings</vt:lpstr>
      <vt:lpstr>Office 테마</vt:lpstr>
      <vt:lpstr>Circuit</vt:lpstr>
      <vt:lpstr>수식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퍼지 의사결정트리</vt:lpstr>
      <vt:lpstr>퍼지의 개념</vt:lpstr>
      <vt:lpstr>퍼지 집합</vt:lpstr>
      <vt:lpstr>퍼지 집합</vt:lpstr>
      <vt:lpstr>퍼지 집합 연산</vt:lpstr>
      <vt:lpstr>퍼지 집합 연산</vt:lpstr>
      <vt:lpstr>퍼지 집합 연산</vt:lpstr>
      <vt:lpstr>퍼지 의사결정트리</vt:lpstr>
      <vt:lpstr>퍼지 의사결정트리</vt:lpstr>
      <vt:lpstr>예제</vt:lpstr>
      <vt:lpstr>예제</vt:lpstr>
      <vt:lpstr>트레이닝 셋의 퍼지화</vt:lpstr>
      <vt:lpstr>퍼지 의사결정트리 구현</vt:lpstr>
      <vt:lpstr>퍼지 의사결정트리 구현</vt:lpstr>
      <vt:lpstr>퍼지 의사결정트리 구현</vt:lpstr>
      <vt:lpstr>퍼지 의사결정트리 구현</vt:lpstr>
      <vt:lpstr>PowerPoint 프레젠테이션</vt:lpstr>
      <vt:lpstr>구현된 퍼지 의사결정트리의 모습</vt:lpstr>
      <vt:lpstr>PowerPoint 프레젠테이션</vt:lpstr>
      <vt:lpstr>PowerPoint 프레젠테이션</vt:lpstr>
      <vt:lpstr>PowerPoint 프레젠테이션</vt:lpstr>
      <vt:lpstr>감사합니다 ….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Professor</cp:lastModifiedBy>
  <cp:revision>325</cp:revision>
  <dcterms:created xsi:type="dcterms:W3CDTF">2016-03-30T05:53:39Z</dcterms:created>
  <dcterms:modified xsi:type="dcterms:W3CDTF">2020-08-06T06:58:39Z</dcterms:modified>
</cp:coreProperties>
</file>