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9FE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2" autoAdjust="0"/>
    <p:restoredTop sz="86472" autoAdjust="0"/>
  </p:normalViewPr>
  <p:slideViewPr>
    <p:cSldViewPr>
      <p:cViewPr varScale="1">
        <p:scale>
          <a:sx n="97" d="100"/>
          <a:sy n="97" d="100"/>
        </p:scale>
        <p:origin x="15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2070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buClrTx/>
              <a:buFontTx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buClrTx/>
              <a:buFontTx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buClrTx/>
              <a:buFontTx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buClrTx/>
              <a:buFontTx/>
              <a:buNone/>
              <a:defRPr sz="1200"/>
            </a:lvl1pPr>
          </a:lstStyle>
          <a:p>
            <a:pPr>
              <a:defRPr/>
            </a:pPr>
            <a:fld id="{8D63091F-99C9-4027-A8EA-593206C6F9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6238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buClrTx/>
              <a:buFontTx/>
              <a:buNone/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buClrTx/>
              <a:buFontTx/>
              <a:buNone/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buClrTx/>
              <a:buFontTx/>
              <a:buNone/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buClrTx/>
              <a:buFontTx/>
              <a:buNone/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15FAAAA-6CFE-4CDA-889E-E564D9D658C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2796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4213" y="30686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314263702 h 1000"/>
              <a:gd name="T6" fmla="*/ 0 w 1000"/>
              <a:gd name="T7" fmla="*/ 1314263702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10" y="0"/>
                </a:lnTo>
                <a:lnTo>
                  <a:pt x="1010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412875"/>
            <a:ext cx="7772400" cy="1371600"/>
          </a:xfrm>
        </p:spPr>
        <p:txBody>
          <a:bodyPr/>
          <a:lstStyle>
            <a:lvl1pPr algn="ctr">
              <a:defRPr sz="34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>
              <a:defRPr/>
            </a:pPr>
            <a:fld id="{7B81EDEC-7976-4AD2-90A2-82C12620C01F}" type="datetime1">
              <a:rPr lang="ko-KR" altLang="en-US"/>
              <a:pPr>
                <a:defRPr/>
              </a:pPr>
              <a:t>2020-08-03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275F43C2-72CC-4639-8B0A-BEBDB4BDF2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87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4399A-C6DC-4944-B58E-2BC3BF9A03A0}" type="datetime1">
              <a:rPr lang="ko-KR" altLang="en-US"/>
              <a:pPr>
                <a:defRPr/>
              </a:pPr>
              <a:t>2020-08-03</a:t>
            </a:fld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98D34-1A1E-4273-8F5A-026F0145A4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378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721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721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2DE86-E31E-4DD6-95BB-6A842D327B6A}" type="datetime1">
              <a:rPr lang="ko-KR" altLang="en-US"/>
              <a:pPr>
                <a:defRPr/>
              </a:pPr>
              <a:t>2020-08-03</a:t>
            </a:fld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4F03F-AC86-44BB-8E5B-8ADCAA9E9B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1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D6A25-0BCA-4C82-8652-BBC101B6B57A}" type="datetime1">
              <a:rPr lang="ko-KR" altLang="en-US"/>
              <a:pPr>
                <a:defRPr/>
              </a:pPr>
              <a:t>2020-08-03</a:t>
            </a:fld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6BC74-05A1-48CB-BF2E-9BB36F3595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606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BEA4F-BD19-4E2D-86DF-130DCB145E6D}" type="datetime1">
              <a:rPr lang="ko-KR" altLang="en-US"/>
              <a:pPr>
                <a:defRPr/>
              </a:pPr>
              <a:t>2020-08-03</a:t>
            </a:fld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46668-D4BC-429A-97BF-0A23C21595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864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6738" y="1484313"/>
            <a:ext cx="3924300" cy="4592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1484313"/>
            <a:ext cx="3924300" cy="4592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4602B-5D53-4A80-9FB5-6A4709749E68}" type="datetime1">
              <a:rPr lang="ko-KR" altLang="en-US"/>
              <a:pPr>
                <a:defRPr/>
              </a:pPr>
              <a:t>2020-08-03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D81CD-67A7-47A0-AB7A-19063BF647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326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1544A-57D2-466B-98B4-BF25D0F108EF}" type="datetime1">
              <a:rPr lang="ko-KR" altLang="en-US"/>
              <a:pPr>
                <a:defRPr/>
              </a:pPr>
              <a:t>2020-08-03</a:t>
            </a:fld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B0DA5-05AE-4B51-BF4B-9E433CDB11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340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1405C-0865-4209-8B14-E1B0CBCD9D6F}" type="datetime1">
              <a:rPr lang="ko-KR" altLang="en-US"/>
              <a:pPr>
                <a:defRPr/>
              </a:pPr>
              <a:t>2020-08-03</a:t>
            </a:fld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E14EE-E4CC-4D77-A4A1-3F53AF12C6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494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76F49-FBCC-46D0-8E17-C3C1059B324F}" type="datetime1">
              <a:rPr lang="ko-KR" altLang="en-US"/>
              <a:pPr>
                <a:defRPr/>
              </a:pPr>
              <a:t>2020-08-03</a:t>
            </a:fld>
            <a:endParaRPr lang="en-US" altLang="ko-K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73DEF-FA11-461B-89FD-BE55224F1D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489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0F5C9-55FA-4865-8059-6C1860B35F15}" type="datetime1">
              <a:rPr lang="ko-KR" altLang="en-US"/>
              <a:pPr>
                <a:defRPr/>
              </a:pPr>
              <a:t>2020-08-03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750BB-6FB3-482F-935A-FD3D30D3D6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936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1AFC8-3925-4946-9E40-24F28BF2AD53}" type="datetime1">
              <a:rPr lang="ko-KR" altLang="en-US"/>
              <a:pPr>
                <a:defRPr/>
              </a:pPr>
              <a:t>2020-08-03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3F083-6188-467E-ABF4-73994B471E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808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2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84313"/>
            <a:ext cx="8001000" cy="459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</a:t>
            </a:r>
          </a:p>
          <a:p>
            <a:pPr lvl="4"/>
            <a:endParaRPr lang="ko-KR" altLang="en-US"/>
          </a:p>
          <a:p>
            <a:pPr lvl="0"/>
            <a:r>
              <a:rPr lang="ko-KR" altLang="en-US"/>
              <a:t>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24301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314263702 h 1000"/>
              <a:gd name="T6" fmla="*/ 0 w 1000"/>
              <a:gd name="T7" fmla="*/ 1314263702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40" y="0"/>
                </a:lnTo>
                <a:lnTo>
                  <a:pt x="640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3700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buClrTx/>
              <a:buFontTx/>
              <a:buNone/>
              <a:defRPr kumimoji="0" sz="1200">
                <a:latin typeface="+mj-ea"/>
                <a:ea typeface="+mj-ea"/>
              </a:defRPr>
            </a:lvl1pPr>
          </a:lstStyle>
          <a:p>
            <a:pPr>
              <a:defRPr/>
            </a:pPr>
            <a:fld id="{294670E2-A20F-4A47-9413-5DDFA8564A61}" type="datetime1">
              <a:rPr lang="ko-KR" altLang="en-US"/>
              <a:pPr>
                <a:defRPr/>
              </a:pPr>
              <a:t>2020-08-03</a:t>
            </a:fld>
            <a:endParaRPr lang="en-US" altLang="ko-KR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245225"/>
            <a:ext cx="45370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buClrTx/>
              <a:buFontTx/>
              <a:buNone/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5" y="6245225"/>
            <a:ext cx="12985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buClrTx/>
              <a:buFontTx/>
              <a:buNone/>
              <a:defRPr kumimoji="0" sz="1200"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pPr>
              <a:defRPr/>
            </a:pPr>
            <a:fld id="{F0A66FE3-7F93-4F76-A37B-9170A127CE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휴먼엑스포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휴먼엑스포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휴먼엑스포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휴먼엑스포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휴먼엑스포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휴먼엑스포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휴먼엑스포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pitchFamily="34" charset="0"/>
          <a:ea typeface="휴먼엑스포" pitchFamily="18" charset="-127"/>
        </a:defRPr>
      </a:lvl9pPr>
    </p:titleStyle>
    <p:bodyStyle>
      <a:lvl1pPr marL="469900" indent="-469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kumimoji="1" sz="16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latinLnBrk="1" hangingPunct="0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kumimoji="1" sz="9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 latinLnBrk="1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9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 latinLnBrk="1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9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 latinLnBrk="1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9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 latinLnBrk="1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28775"/>
            <a:ext cx="7772400" cy="1155700"/>
          </a:xfrm>
        </p:spPr>
        <p:txBody>
          <a:bodyPr/>
          <a:lstStyle/>
          <a:p>
            <a:pPr eaLnBrk="1" hangingPunct="1"/>
            <a:r>
              <a:rPr lang="ko-KR" altLang="en-US" sz="3200" dirty="0"/>
              <a:t>트리의 활용 </a:t>
            </a:r>
            <a:r>
              <a:rPr lang="en-US" altLang="ko-KR" sz="3200" dirty="0"/>
              <a:t>- </a:t>
            </a:r>
            <a:r>
              <a:rPr lang="ko-KR" altLang="en-US" sz="3200" dirty="0" err="1"/>
              <a:t>이진트리</a:t>
            </a:r>
            <a:br>
              <a:rPr lang="en-US" altLang="ko-KR" sz="3200" dirty="0"/>
            </a:br>
            <a:r>
              <a:rPr lang="en-US" altLang="ko-KR" sz="3200" dirty="0"/>
              <a:t>(Sort &amp; Search/Huffman Code)</a:t>
            </a:r>
            <a:endParaRPr lang="ko-KR" altLang="en-US" sz="32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허프만</a:t>
            </a:r>
            <a:r>
              <a:rPr lang="ko-KR" altLang="en-US" dirty="0"/>
              <a:t> 코드의 구현 </a:t>
            </a:r>
            <a:r>
              <a:rPr lang="en-US" altLang="ko-KR" dirty="0"/>
              <a:t>– </a:t>
            </a:r>
            <a:r>
              <a:rPr lang="ko-KR" altLang="en-US" dirty="0"/>
              <a:t>노드의 초기화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418C3D-1026-4322-814F-EE45378A8F4A}" type="datetime1">
              <a:rPr lang="ko-KR" altLang="en-US" smtClean="0"/>
              <a:pPr>
                <a:defRPr/>
              </a:pPr>
              <a:t>2020-08-03</a:t>
            </a:fld>
            <a:endParaRPr lang="en-US" altLang="ko-KR"/>
          </a:p>
        </p:txBody>
      </p:sp>
      <p:sp>
        <p:nvSpPr>
          <p:cNvPr id="819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o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CC93CB-5E28-4CBD-857E-88F820E0193B}" type="slidenum">
              <a:rPr kumimoji="0" lang="en-US" altLang="ko-KR" sz="12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ko-KR" sz="120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254DF-DBAC-49AB-B4F6-8720F1AA673F}"/>
              </a:ext>
            </a:extLst>
          </p:cNvPr>
          <p:cNvSpPr txBox="1"/>
          <p:nvPr/>
        </p:nvSpPr>
        <p:spPr>
          <a:xfrm>
            <a:off x="899593" y="2189176"/>
            <a:ext cx="648072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E3703-0461-4EFD-827D-794A0263FF76}"/>
              </a:ext>
            </a:extLst>
          </p:cNvPr>
          <p:cNvSpPr txBox="1"/>
          <p:nvPr/>
        </p:nvSpPr>
        <p:spPr>
          <a:xfrm>
            <a:off x="1547665" y="2193919"/>
            <a:ext cx="648072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B82DBB-1C91-4787-90F2-FB52344F4C38}"/>
              </a:ext>
            </a:extLst>
          </p:cNvPr>
          <p:cNvSpPr txBox="1"/>
          <p:nvPr/>
        </p:nvSpPr>
        <p:spPr>
          <a:xfrm>
            <a:off x="2195737" y="2188512"/>
            <a:ext cx="648072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E84AC3-537A-4840-9213-3D4507A544E7}"/>
              </a:ext>
            </a:extLst>
          </p:cNvPr>
          <p:cNvSpPr txBox="1"/>
          <p:nvPr/>
        </p:nvSpPr>
        <p:spPr>
          <a:xfrm>
            <a:off x="2843809" y="2188512"/>
            <a:ext cx="648072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B80A9-4B5D-4F5A-8291-1F58C116A290}"/>
              </a:ext>
            </a:extLst>
          </p:cNvPr>
          <p:cNvSpPr txBox="1"/>
          <p:nvPr/>
        </p:nvSpPr>
        <p:spPr>
          <a:xfrm>
            <a:off x="3491881" y="2188512"/>
            <a:ext cx="648072" cy="476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B33CD9C-330A-4E00-BAFB-1D2255D73733}"/>
              </a:ext>
            </a:extLst>
          </p:cNvPr>
          <p:cNvGrpSpPr/>
          <p:nvPr/>
        </p:nvGrpSpPr>
        <p:grpSpPr>
          <a:xfrm>
            <a:off x="1043608" y="3511283"/>
            <a:ext cx="648072" cy="648072"/>
            <a:chOff x="6533981" y="1838941"/>
            <a:chExt cx="648072" cy="64807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B7F38F6-023D-4954-86F6-E77AAD3F2F46}"/>
                </a:ext>
              </a:extLst>
            </p:cNvPr>
            <p:cNvSpPr/>
            <p:nvPr/>
          </p:nvSpPr>
          <p:spPr bwMode="auto">
            <a:xfrm>
              <a:off x="6533981" y="1838941"/>
              <a:ext cx="648072" cy="648072"/>
            </a:xfrm>
            <a:prstGeom prst="ellipse">
              <a:avLst/>
            </a:prstGeom>
            <a:solidFill>
              <a:srgbClr val="66CCFF"/>
            </a:solidFill>
            <a:ln w="127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tabLst/>
              </a:pP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34A062-30A7-49E6-A6C9-F5931B4AA794}"/>
                </a:ext>
              </a:extLst>
            </p:cNvPr>
            <p:cNvSpPr txBox="1"/>
            <p:nvPr/>
          </p:nvSpPr>
          <p:spPr>
            <a:xfrm>
              <a:off x="6556701" y="1930857"/>
              <a:ext cx="571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/>
                <a:t>a:4</a:t>
              </a:r>
              <a:endParaRPr lang="ko-KR" altLang="en-US" sz="1800" b="1" dirty="0"/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0136130-FB89-4E1D-8D29-27999072BC7A}"/>
              </a:ext>
            </a:extLst>
          </p:cNvPr>
          <p:cNvCxnSpPr>
            <a:stCxn id="19" idx="3"/>
          </p:cNvCxnSpPr>
          <p:nvPr/>
        </p:nvCxnSpPr>
        <p:spPr bwMode="auto">
          <a:xfrm flipH="1">
            <a:off x="683568" y="4064447"/>
            <a:ext cx="454948" cy="59253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03385E1-BA72-4163-82F3-B11E949FDC92}"/>
              </a:ext>
            </a:extLst>
          </p:cNvPr>
          <p:cNvCxnSpPr>
            <a:stCxn id="19" idx="5"/>
          </p:cNvCxnSpPr>
          <p:nvPr/>
        </p:nvCxnSpPr>
        <p:spPr bwMode="auto">
          <a:xfrm>
            <a:off x="1596772" y="4064447"/>
            <a:ext cx="598493" cy="59253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F9CE880-D7EE-4CA3-9D15-E9FE1786578A}"/>
              </a:ext>
            </a:extLst>
          </p:cNvPr>
          <p:cNvSpPr txBox="1"/>
          <p:nvPr/>
        </p:nvSpPr>
        <p:spPr>
          <a:xfrm>
            <a:off x="327136" y="4643844"/>
            <a:ext cx="81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None</a:t>
            </a:r>
            <a:endParaRPr lang="ko-KR" altLang="en-US" sz="1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7B473C-2A79-4CCC-BDAD-E105CC523FAE}"/>
              </a:ext>
            </a:extLst>
          </p:cNvPr>
          <p:cNvSpPr txBox="1"/>
          <p:nvPr/>
        </p:nvSpPr>
        <p:spPr>
          <a:xfrm>
            <a:off x="1896018" y="4643844"/>
            <a:ext cx="81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None</a:t>
            </a:r>
            <a:endParaRPr lang="ko-KR" altLang="en-US" sz="1800" b="1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EF4DE1D-7D72-4651-BD75-CE9BE3D1251B}"/>
              </a:ext>
            </a:extLst>
          </p:cNvPr>
          <p:cNvGrpSpPr/>
          <p:nvPr/>
        </p:nvGrpSpPr>
        <p:grpSpPr>
          <a:xfrm>
            <a:off x="3643456" y="3511283"/>
            <a:ext cx="648072" cy="648072"/>
            <a:chOff x="6533981" y="1838941"/>
            <a:chExt cx="648072" cy="648072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F26B121-3F66-42B1-AE7D-CF6DC80CDF64}"/>
                </a:ext>
              </a:extLst>
            </p:cNvPr>
            <p:cNvSpPr/>
            <p:nvPr/>
          </p:nvSpPr>
          <p:spPr bwMode="auto">
            <a:xfrm>
              <a:off x="6533981" y="1838941"/>
              <a:ext cx="648072" cy="648072"/>
            </a:xfrm>
            <a:prstGeom prst="ellipse">
              <a:avLst/>
            </a:prstGeom>
            <a:solidFill>
              <a:srgbClr val="66CCFF"/>
            </a:solidFill>
            <a:ln w="127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tabLst/>
              </a:pP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D73B0A8-3956-42B1-A408-661B63D24D7E}"/>
                </a:ext>
              </a:extLst>
            </p:cNvPr>
            <p:cNvSpPr txBox="1"/>
            <p:nvPr/>
          </p:nvSpPr>
          <p:spPr>
            <a:xfrm>
              <a:off x="6556701" y="1930857"/>
              <a:ext cx="571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/>
                <a:t>b:5</a:t>
              </a:r>
              <a:endParaRPr lang="ko-KR" altLang="en-US" sz="1800" b="1" dirty="0"/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5B1A128-35A7-4C1C-BF3C-2703E1A795C6}"/>
              </a:ext>
            </a:extLst>
          </p:cNvPr>
          <p:cNvCxnSpPr>
            <a:stCxn id="27" idx="3"/>
          </p:cNvCxnSpPr>
          <p:nvPr/>
        </p:nvCxnSpPr>
        <p:spPr bwMode="auto">
          <a:xfrm flipH="1">
            <a:off x="3283416" y="4064447"/>
            <a:ext cx="454948" cy="59253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34B2A6-9600-4125-BED9-EE1F15C5A1AC}"/>
              </a:ext>
            </a:extLst>
          </p:cNvPr>
          <p:cNvCxnSpPr>
            <a:stCxn id="27" idx="5"/>
          </p:cNvCxnSpPr>
          <p:nvPr/>
        </p:nvCxnSpPr>
        <p:spPr bwMode="auto">
          <a:xfrm>
            <a:off x="4196620" y="4064447"/>
            <a:ext cx="598493" cy="59253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05E9B2-6A25-4CE6-81C8-C1DB492358BA}"/>
              </a:ext>
            </a:extLst>
          </p:cNvPr>
          <p:cNvSpPr txBox="1"/>
          <p:nvPr/>
        </p:nvSpPr>
        <p:spPr>
          <a:xfrm>
            <a:off x="2926984" y="4643844"/>
            <a:ext cx="81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None</a:t>
            </a:r>
            <a:endParaRPr lang="ko-KR" altLang="en-US" sz="1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3986C1-D6D4-4530-9452-E202C99FBCED}"/>
              </a:ext>
            </a:extLst>
          </p:cNvPr>
          <p:cNvSpPr txBox="1"/>
          <p:nvPr/>
        </p:nvSpPr>
        <p:spPr>
          <a:xfrm>
            <a:off x="4495866" y="4643844"/>
            <a:ext cx="81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None</a:t>
            </a:r>
            <a:endParaRPr lang="ko-KR" altLang="en-US" sz="1800" b="1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913C73-75AA-4F68-82E0-1AB14466F175}"/>
              </a:ext>
            </a:extLst>
          </p:cNvPr>
          <p:cNvGrpSpPr/>
          <p:nvPr/>
        </p:nvGrpSpPr>
        <p:grpSpPr>
          <a:xfrm>
            <a:off x="6299439" y="3511283"/>
            <a:ext cx="648072" cy="648072"/>
            <a:chOff x="6533981" y="1838941"/>
            <a:chExt cx="648072" cy="648072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D4624A3-7B41-4926-8745-4923A50508F8}"/>
                </a:ext>
              </a:extLst>
            </p:cNvPr>
            <p:cNvSpPr/>
            <p:nvPr/>
          </p:nvSpPr>
          <p:spPr bwMode="auto">
            <a:xfrm>
              <a:off x="6533981" y="1838941"/>
              <a:ext cx="648072" cy="648072"/>
            </a:xfrm>
            <a:prstGeom prst="ellipse">
              <a:avLst/>
            </a:prstGeom>
            <a:solidFill>
              <a:srgbClr val="66CCFF"/>
            </a:solidFill>
            <a:ln w="127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tabLst/>
              </a:pP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1C8BF50-43A7-468C-9BE0-A5C45107EBBC}"/>
                </a:ext>
              </a:extLst>
            </p:cNvPr>
            <p:cNvSpPr txBox="1"/>
            <p:nvPr/>
          </p:nvSpPr>
          <p:spPr>
            <a:xfrm>
              <a:off x="6556701" y="1930857"/>
              <a:ext cx="571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/>
                <a:t>c:7</a:t>
              </a:r>
              <a:endParaRPr lang="ko-KR" altLang="en-US" sz="1800" b="1" dirty="0"/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38AFA74-D1E1-45B4-AEEE-5BAC08093548}"/>
              </a:ext>
            </a:extLst>
          </p:cNvPr>
          <p:cNvCxnSpPr>
            <a:stCxn id="34" idx="3"/>
          </p:cNvCxnSpPr>
          <p:nvPr/>
        </p:nvCxnSpPr>
        <p:spPr bwMode="auto">
          <a:xfrm flipH="1">
            <a:off x="5939399" y="4064447"/>
            <a:ext cx="454948" cy="59253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2E40BCD-B919-40AE-919A-B3D869F63575}"/>
              </a:ext>
            </a:extLst>
          </p:cNvPr>
          <p:cNvCxnSpPr>
            <a:stCxn id="34" idx="5"/>
          </p:cNvCxnSpPr>
          <p:nvPr/>
        </p:nvCxnSpPr>
        <p:spPr bwMode="auto">
          <a:xfrm>
            <a:off x="6852603" y="4064447"/>
            <a:ext cx="598493" cy="59253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FF5E499-E922-41A0-848C-39FC3BB600A3}"/>
              </a:ext>
            </a:extLst>
          </p:cNvPr>
          <p:cNvSpPr txBox="1"/>
          <p:nvPr/>
        </p:nvSpPr>
        <p:spPr>
          <a:xfrm>
            <a:off x="5582967" y="4643844"/>
            <a:ext cx="81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None</a:t>
            </a:r>
            <a:endParaRPr lang="ko-KR" altLang="en-US" sz="18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DE46AF-DBCB-4A97-B7E3-3133A9E3371B}"/>
              </a:ext>
            </a:extLst>
          </p:cNvPr>
          <p:cNvSpPr txBox="1"/>
          <p:nvPr/>
        </p:nvSpPr>
        <p:spPr>
          <a:xfrm>
            <a:off x="7151849" y="4643844"/>
            <a:ext cx="81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None</a:t>
            </a:r>
            <a:endParaRPr lang="ko-KR" altLang="en-US" sz="1800" b="1" dirty="0"/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161F2005-095A-4116-AC6B-4FC722E76705}"/>
              </a:ext>
            </a:extLst>
          </p:cNvPr>
          <p:cNvCxnSpPr>
            <a:cxnSpLocks/>
            <a:stCxn id="19" idx="0"/>
          </p:cNvCxnSpPr>
          <p:nvPr/>
        </p:nvCxnSpPr>
        <p:spPr bwMode="auto">
          <a:xfrm rot="16200000" flipV="1">
            <a:off x="753312" y="2896951"/>
            <a:ext cx="1084646" cy="144018"/>
          </a:xfrm>
          <a:prstGeom prst="curvedConnector3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856156A9-A70A-4D62-8FE2-3144F3699FF4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844011" y="2492599"/>
            <a:ext cx="1855583" cy="1044854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99AE51F7-9B81-438F-A8BD-BAD4EF648D6A}"/>
              </a:ext>
            </a:extLst>
          </p:cNvPr>
          <p:cNvCxnSpPr>
            <a:cxnSpLocks/>
            <a:stCxn id="35" idx="1"/>
          </p:cNvCxnSpPr>
          <p:nvPr/>
        </p:nvCxnSpPr>
        <p:spPr bwMode="auto">
          <a:xfrm rot="10800000">
            <a:off x="2547465" y="2491423"/>
            <a:ext cx="3774695" cy="1296443"/>
          </a:xfrm>
          <a:prstGeom prst="curvedConnector3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12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허프만</a:t>
            </a:r>
            <a:r>
              <a:rPr lang="ko-KR" altLang="en-US" dirty="0"/>
              <a:t> 코드의 구현 </a:t>
            </a:r>
            <a:r>
              <a:rPr lang="en-US" altLang="ko-KR" dirty="0"/>
              <a:t>– </a:t>
            </a:r>
            <a:r>
              <a:rPr lang="ko-KR" altLang="en-US" dirty="0"/>
              <a:t>노드의 연결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418C3D-1026-4322-814F-EE45378A8F4A}" type="datetime1">
              <a:rPr lang="ko-KR" altLang="en-US" smtClean="0"/>
              <a:pPr>
                <a:defRPr/>
              </a:pPr>
              <a:t>2020-08-03</a:t>
            </a:fld>
            <a:endParaRPr lang="en-US" altLang="ko-KR"/>
          </a:p>
        </p:txBody>
      </p:sp>
      <p:sp>
        <p:nvSpPr>
          <p:cNvPr id="819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o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CC93CB-5E28-4CBD-857E-88F820E0193B}" type="slidenum">
              <a:rPr kumimoji="0" lang="en-US" altLang="ko-KR" sz="12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ko-KR" sz="120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8C662C-55B0-4A52-8CEF-B90B5642A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41" y="4304862"/>
            <a:ext cx="6691590" cy="1774726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2CC1FAD3-4DE9-40EB-801B-35FA1A786697}"/>
              </a:ext>
            </a:extLst>
          </p:cNvPr>
          <p:cNvGrpSpPr/>
          <p:nvPr/>
        </p:nvGrpSpPr>
        <p:grpSpPr>
          <a:xfrm>
            <a:off x="1298858" y="2292504"/>
            <a:ext cx="1872208" cy="1649727"/>
            <a:chOff x="4644008" y="4190764"/>
            <a:chExt cx="1872208" cy="1649727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AC257D96-65E2-4185-8608-7DF4F9B9B01A}"/>
                </a:ext>
              </a:extLst>
            </p:cNvPr>
            <p:cNvGrpSpPr/>
            <p:nvPr/>
          </p:nvGrpSpPr>
          <p:grpSpPr>
            <a:xfrm>
              <a:off x="5796136" y="5165501"/>
              <a:ext cx="720080" cy="648072"/>
              <a:chOff x="6515745" y="1838941"/>
              <a:chExt cx="720080" cy="648072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9393B32E-1DC2-48BD-982F-F26DEBEF832A}"/>
                  </a:ext>
                </a:extLst>
              </p:cNvPr>
              <p:cNvSpPr/>
              <p:nvPr/>
            </p:nvSpPr>
            <p:spPr bwMode="auto">
              <a:xfrm>
                <a:off x="6533981" y="1838941"/>
                <a:ext cx="648072" cy="648072"/>
              </a:xfrm>
              <a:prstGeom prst="ellipse">
                <a:avLst/>
              </a:prstGeom>
              <a:solidFill>
                <a:srgbClr val="66CCFF"/>
              </a:solidFill>
              <a:ln w="12700" cap="flat" cmpd="sng" algn="ctr">
                <a:solidFill>
                  <a:schemeClr val="accent5">
                    <a:lumMod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tabLst/>
                </a:pP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7AC173-5383-4690-91F7-171554F288FD}"/>
                  </a:ext>
                </a:extLst>
              </p:cNvPr>
              <p:cNvSpPr txBox="1"/>
              <p:nvPr/>
            </p:nvSpPr>
            <p:spPr>
              <a:xfrm>
                <a:off x="6515745" y="1932207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e:3</a:t>
                </a:r>
                <a:endParaRPr lang="ko-KR" altLang="en-US" sz="2000" b="1" dirty="0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AFAF123-9430-490E-AC39-FA78EA479347}"/>
                </a:ext>
              </a:extLst>
            </p:cNvPr>
            <p:cNvGrpSpPr/>
            <p:nvPr/>
          </p:nvGrpSpPr>
          <p:grpSpPr>
            <a:xfrm>
              <a:off x="4644008" y="5192419"/>
              <a:ext cx="720080" cy="648072"/>
              <a:chOff x="6515745" y="1838941"/>
              <a:chExt cx="720080" cy="648072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4FF3E296-01FD-4A4D-854B-F79F74312906}"/>
                  </a:ext>
                </a:extLst>
              </p:cNvPr>
              <p:cNvSpPr/>
              <p:nvPr/>
            </p:nvSpPr>
            <p:spPr bwMode="auto">
              <a:xfrm>
                <a:off x="6533981" y="1838941"/>
                <a:ext cx="648072" cy="648072"/>
              </a:xfrm>
              <a:prstGeom prst="ellipse">
                <a:avLst/>
              </a:prstGeom>
              <a:solidFill>
                <a:srgbClr val="66CCFF"/>
              </a:solidFill>
              <a:ln w="12700" cap="flat" cmpd="sng" algn="ctr">
                <a:solidFill>
                  <a:schemeClr val="accent5">
                    <a:lumMod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tabLst/>
                </a:pP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672C87-73B1-43E4-8EE8-1A68A56C4DCE}"/>
                  </a:ext>
                </a:extLst>
              </p:cNvPr>
              <p:cNvSpPr txBox="1"/>
              <p:nvPr/>
            </p:nvSpPr>
            <p:spPr>
              <a:xfrm>
                <a:off x="6515745" y="1932207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d:3</a:t>
                </a:r>
                <a:endParaRPr lang="ko-KR" altLang="en-US" sz="2000" b="1" dirty="0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DFDD257-A678-4380-976B-0285CEFB8393}"/>
                </a:ext>
              </a:extLst>
            </p:cNvPr>
            <p:cNvGrpSpPr/>
            <p:nvPr/>
          </p:nvGrpSpPr>
          <p:grpSpPr>
            <a:xfrm>
              <a:off x="5148064" y="4190764"/>
              <a:ext cx="720080" cy="648072"/>
              <a:chOff x="6515745" y="1838941"/>
              <a:chExt cx="720080" cy="648072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3A25A089-35BC-45C1-9A53-84349F794E0E}"/>
                  </a:ext>
                </a:extLst>
              </p:cNvPr>
              <p:cNvSpPr/>
              <p:nvPr/>
            </p:nvSpPr>
            <p:spPr bwMode="auto">
              <a:xfrm>
                <a:off x="6533981" y="1838941"/>
                <a:ext cx="648072" cy="648072"/>
              </a:xfrm>
              <a:prstGeom prst="ellipse">
                <a:avLst/>
              </a:prstGeom>
              <a:solidFill>
                <a:srgbClr val="66CCFF"/>
              </a:solidFill>
              <a:ln w="12700" cap="flat" cmpd="sng" algn="ctr">
                <a:solidFill>
                  <a:schemeClr val="accent5">
                    <a:lumMod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tabLst/>
                </a:pP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5D18200-9DD0-40B9-A6BC-F999C648356A}"/>
                  </a:ext>
                </a:extLst>
              </p:cNvPr>
              <p:cNvSpPr txBox="1"/>
              <p:nvPr/>
            </p:nvSpPr>
            <p:spPr>
              <a:xfrm>
                <a:off x="6515745" y="1932207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N:6</a:t>
                </a:r>
                <a:endParaRPr lang="ko-KR" altLang="en-US" sz="2000" b="1" dirty="0"/>
              </a:p>
            </p:txBody>
          </p:sp>
        </p:grp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96A9DDAE-9ED5-40F6-BAD5-DFC00D922E6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48064" y="4765991"/>
              <a:ext cx="150802" cy="426428"/>
            </a:xfrm>
            <a:prstGeom prst="straightConnector1">
              <a:avLst/>
            </a:prstGeom>
            <a:ln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2D4DA47-0FE3-44C5-B2F9-F8E5FDD2F2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66163" y="4784010"/>
              <a:ext cx="273989" cy="408409"/>
            </a:xfrm>
            <a:prstGeom prst="straightConnector1">
              <a:avLst/>
            </a:prstGeom>
            <a:ln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84BBBEB-26E9-41AA-ACAD-B11B7613C438}"/>
              </a:ext>
            </a:extLst>
          </p:cNvPr>
          <p:cNvGrpSpPr/>
          <p:nvPr/>
        </p:nvGrpSpPr>
        <p:grpSpPr>
          <a:xfrm>
            <a:off x="609600" y="1565948"/>
            <a:ext cx="3240360" cy="374739"/>
            <a:chOff x="899593" y="2188512"/>
            <a:chExt cx="3240360" cy="37473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887BFFE-6D7E-447A-84F1-4C4989D4A98A}"/>
                </a:ext>
              </a:extLst>
            </p:cNvPr>
            <p:cNvSpPr txBox="1"/>
            <p:nvPr/>
          </p:nvSpPr>
          <p:spPr>
            <a:xfrm>
              <a:off x="899593" y="2189176"/>
              <a:ext cx="648072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</a:rPr>
                <a:t>a:4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D13B5AB-4636-4A72-B495-73E7B8A04045}"/>
                </a:ext>
              </a:extLst>
            </p:cNvPr>
            <p:cNvSpPr txBox="1"/>
            <p:nvPr/>
          </p:nvSpPr>
          <p:spPr>
            <a:xfrm>
              <a:off x="1547665" y="2193919"/>
              <a:ext cx="648072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</a:rPr>
                <a:t>b:5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570822-950B-4C73-B2C9-21D7B024E3DD}"/>
                </a:ext>
              </a:extLst>
            </p:cNvPr>
            <p:cNvSpPr txBox="1"/>
            <p:nvPr/>
          </p:nvSpPr>
          <p:spPr>
            <a:xfrm>
              <a:off x="2195737" y="2188512"/>
              <a:ext cx="648072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</a:rPr>
                <a:t>c:7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105613F-353B-448D-B7F0-066E3D57A1A5}"/>
                </a:ext>
              </a:extLst>
            </p:cNvPr>
            <p:cNvSpPr txBox="1"/>
            <p:nvPr/>
          </p:nvSpPr>
          <p:spPr>
            <a:xfrm>
              <a:off x="2843809" y="2188512"/>
              <a:ext cx="648072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</a:rPr>
                <a:t>d:3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AA9C124-0C31-480F-BA22-0D696746592E}"/>
                </a:ext>
              </a:extLst>
            </p:cNvPr>
            <p:cNvSpPr txBox="1"/>
            <p:nvPr/>
          </p:nvSpPr>
          <p:spPr>
            <a:xfrm>
              <a:off x="3491881" y="2188512"/>
              <a:ext cx="648072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</a:rPr>
                <a:t>e:3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9FE04CF-1A7B-4906-B06E-5E65D74F978A}"/>
              </a:ext>
            </a:extLst>
          </p:cNvPr>
          <p:cNvGrpSpPr/>
          <p:nvPr/>
        </p:nvGrpSpPr>
        <p:grpSpPr>
          <a:xfrm>
            <a:off x="6073040" y="2220650"/>
            <a:ext cx="1846179" cy="1564109"/>
            <a:chOff x="560050" y="2763306"/>
            <a:chExt cx="1846179" cy="1564109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9695F7F3-9687-44DC-8FA0-C923660106E8}"/>
                </a:ext>
              </a:extLst>
            </p:cNvPr>
            <p:cNvGrpSpPr/>
            <p:nvPr/>
          </p:nvGrpSpPr>
          <p:grpSpPr>
            <a:xfrm>
              <a:off x="560050" y="3679343"/>
              <a:ext cx="720080" cy="648072"/>
              <a:chOff x="6515745" y="1838941"/>
              <a:chExt cx="720080" cy="64807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829CD9F1-81D0-4FEB-967D-7AE3E5A9250C}"/>
                  </a:ext>
                </a:extLst>
              </p:cNvPr>
              <p:cNvSpPr/>
              <p:nvPr/>
            </p:nvSpPr>
            <p:spPr bwMode="auto">
              <a:xfrm>
                <a:off x="6533981" y="1838941"/>
                <a:ext cx="648072" cy="648072"/>
              </a:xfrm>
              <a:prstGeom prst="ellipse">
                <a:avLst/>
              </a:prstGeom>
              <a:solidFill>
                <a:srgbClr val="66CCFF"/>
              </a:solidFill>
              <a:ln w="12700" cap="flat" cmpd="sng" algn="ctr">
                <a:solidFill>
                  <a:schemeClr val="accent5">
                    <a:lumMod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tabLst/>
                </a:pP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6508F71-70BC-4B59-8D23-DE6C567B14CF}"/>
                  </a:ext>
                </a:extLst>
              </p:cNvPr>
              <p:cNvSpPr txBox="1"/>
              <p:nvPr/>
            </p:nvSpPr>
            <p:spPr>
              <a:xfrm>
                <a:off x="6515745" y="1932207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a:4</a:t>
                </a:r>
                <a:endParaRPr lang="ko-KR" altLang="en-US" sz="2000" b="1" dirty="0"/>
              </a:p>
            </p:txBody>
          </p:sp>
        </p:grp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766FD01D-8857-4B80-9873-0BBF2A25CA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1263" y="3323111"/>
              <a:ext cx="282888" cy="356232"/>
            </a:xfrm>
            <a:prstGeom prst="straightConnector1">
              <a:avLst/>
            </a:prstGeom>
            <a:ln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BA9746E8-58C3-436C-9A96-D9C21EC63371}"/>
                </a:ext>
              </a:extLst>
            </p:cNvPr>
            <p:cNvGrpSpPr/>
            <p:nvPr/>
          </p:nvGrpSpPr>
          <p:grpSpPr>
            <a:xfrm>
              <a:off x="1686149" y="3648628"/>
              <a:ext cx="720080" cy="648072"/>
              <a:chOff x="6515745" y="1838941"/>
              <a:chExt cx="720080" cy="648072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63C8749B-DE49-46F5-BA25-CF3FC27D973A}"/>
                  </a:ext>
                </a:extLst>
              </p:cNvPr>
              <p:cNvSpPr/>
              <p:nvPr/>
            </p:nvSpPr>
            <p:spPr bwMode="auto">
              <a:xfrm>
                <a:off x="6533981" y="1838941"/>
                <a:ext cx="648072" cy="648072"/>
              </a:xfrm>
              <a:prstGeom prst="ellipse">
                <a:avLst/>
              </a:prstGeom>
              <a:solidFill>
                <a:srgbClr val="66CCFF"/>
              </a:solidFill>
              <a:ln w="12700" cap="flat" cmpd="sng" algn="ctr">
                <a:solidFill>
                  <a:schemeClr val="accent5">
                    <a:lumMod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tabLst/>
                </a:pP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C68AF05-C487-48CC-B4B5-5D78353E391B}"/>
                  </a:ext>
                </a:extLst>
              </p:cNvPr>
              <p:cNvSpPr txBox="1"/>
              <p:nvPr/>
            </p:nvSpPr>
            <p:spPr>
              <a:xfrm>
                <a:off x="6515745" y="1932207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b:5</a:t>
                </a:r>
                <a:endParaRPr lang="ko-KR" altLang="en-US" sz="2000" b="1" dirty="0"/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19B97DBA-6720-429C-8777-1754A8110C59}"/>
                </a:ext>
              </a:extLst>
            </p:cNvPr>
            <p:cNvGrpSpPr/>
            <p:nvPr/>
          </p:nvGrpSpPr>
          <p:grpSpPr>
            <a:xfrm>
              <a:off x="1064106" y="2763306"/>
              <a:ext cx="720080" cy="648072"/>
              <a:chOff x="6515745" y="1838941"/>
              <a:chExt cx="720080" cy="648072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C222F0E2-F851-492A-B15F-84F938F09887}"/>
                  </a:ext>
                </a:extLst>
              </p:cNvPr>
              <p:cNvSpPr/>
              <p:nvPr/>
            </p:nvSpPr>
            <p:spPr bwMode="auto">
              <a:xfrm>
                <a:off x="6533981" y="1838941"/>
                <a:ext cx="648072" cy="648072"/>
              </a:xfrm>
              <a:prstGeom prst="ellipse">
                <a:avLst/>
              </a:prstGeom>
              <a:solidFill>
                <a:srgbClr val="66CCFF"/>
              </a:solidFill>
              <a:ln w="12700" cap="flat" cmpd="sng" algn="ctr">
                <a:solidFill>
                  <a:schemeClr val="accent5">
                    <a:lumMod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tabLst/>
                </a:pP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89885EF-AE7B-4DCA-82DA-DF23B718423A}"/>
                  </a:ext>
                </a:extLst>
              </p:cNvPr>
              <p:cNvSpPr txBox="1"/>
              <p:nvPr/>
            </p:nvSpPr>
            <p:spPr>
              <a:xfrm>
                <a:off x="6515745" y="1932207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N:9</a:t>
                </a:r>
                <a:endParaRPr lang="ko-KR" altLang="en-US" sz="2000" b="1" dirty="0"/>
              </a:p>
            </p:txBody>
          </p:sp>
        </p:grp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4C18858E-398E-4A55-9C66-AF6811BBD2A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06941" y="3291430"/>
              <a:ext cx="150802" cy="426428"/>
            </a:xfrm>
            <a:prstGeom prst="straightConnector1">
              <a:avLst/>
            </a:prstGeom>
            <a:ln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9F5C874-EB65-4B7B-84E8-57267F69595F}"/>
              </a:ext>
            </a:extLst>
          </p:cNvPr>
          <p:cNvSpPr/>
          <p:nvPr/>
        </p:nvSpPr>
        <p:spPr bwMode="auto">
          <a:xfrm>
            <a:off x="4283968" y="2585825"/>
            <a:ext cx="643730" cy="644128"/>
          </a:xfrm>
          <a:prstGeom prst="rightArrow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•"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4751B3-3567-4AB5-8D2C-E5A8121DAF50}"/>
              </a:ext>
            </a:extLst>
          </p:cNvPr>
          <p:cNvGrpSpPr/>
          <p:nvPr/>
        </p:nvGrpSpPr>
        <p:grpSpPr>
          <a:xfrm>
            <a:off x="5942469" y="1557649"/>
            <a:ext cx="2590715" cy="374739"/>
            <a:chOff x="5942469" y="1557649"/>
            <a:chExt cx="2590715" cy="374739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F91E58C-2CFA-4A16-879B-5B17A67252B9}"/>
                </a:ext>
              </a:extLst>
            </p:cNvPr>
            <p:cNvGrpSpPr/>
            <p:nvPr/>
          </p:nvGrpSpPr>
          <p:grpSpPr>
            <a:xfrm>
              <a:off x="5942469" y="1557649"/>
              <a:ext cx="1944216" cy="374739"/>
              <a:chOff x="899593" y="2188512"/>
              <a:chExt cx="1944216" cy="374739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3ADD2A4-1677-47CB-A7BF-7D01A296FA6A}"/>
                  </a:ext>
                </a:extLst>
              </p:cNvPr>
              <p:cNvSpPr txBox="1"/>
              <p:nvPr/>
            </p:nvSpPr>
            <p:spPr>
              <a:xfrm>
                <a:off x="899593" y="2189176"/>
                <a:ext cx="648072" cy="3693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solidFill>
                      <a:schemeClr val="tx1"/>
                    </a:solidFill>
                  </a:rPr>
                  <a:t>a:4</a:t>
                </a:r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CA6C971-D1C3-455D-A1E6-318A28F3D9C9}"/>
                  </a:ext>
                </a:extLst>
              </p:cNvPr>
              <p:cNvSpPr txBox="1"/>
              <p:nvPr/>
            </p:nvSpPr>
            <p:spPr>
              <a:xfrm>
                <a:off x="1546878" y="2193919"/>
                <a:ext cx="648072" cy="3693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solidFill>
                      <a:schemeClr val="tx1"/>
                    </a:solidFill>
                  </a:rPr>
                  <a:t>b:5</a:t>
                </a:r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E820E98-7700-4291-BFA8-1E009D01A462}"/>
                  </a:ext>
                </a:extLst>
              </p:cNvPr>
              <p:cNvSpPr txBox="1"/>
              <p:nvPr/>
            </p:nvSpPr>
            <p:spPr>
              <a:xfrm>
                <a:off x="2195737" y="2188512"/>
                <a:ext cx="648072" cy="3693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solidFill>
                      <a:schemeClr val="tx1"/>
                    </a:solidFill>
                  </a:rPr>
                  <a:t>c:7</a:t>
                </a:r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61E5818-1DCC-4C6E-AABA-E6A9B6BF996D}"/>
                </a:ext>
              </a:extLst>
            </p:cNvPr>
            <p:cNvSpPr txBox="1"/>
            <p:nvPr/>
          </p:nvSpPr>
          <p:spPr>
            <a:xfrm>
              <a:off x="7885112" y="1563056"/>
              <a:ext cx="648072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</a:rPr>
                <a:t>N:6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0776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허프만</a:t>
            </a:r>
            <a:r>
              <a:rPr lang="ko-KR" altLang="en-US" dirty="0"/>
              <a:t> 코드의 구현 </a:t>
            </a:r>
            <a:r>
              <a:rPr lang="en-US" altLang="ko-KR" dirty="0"/>
              <a:t>– </a:t>
            </a:r>
            <a:r>
              <a:rPr lang="ko-KR" altLang="en-US" dirty="0"/>
              <a:t>노드의 연결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418C3D-1026-4322-814F-EE45378A8F4A}" type="datetime1">
              <a:rPr lang="ko-KR" altLang="en-US" smtClean="0"/>
              <a:pPr>
                <a:defRPr/>
              </a:pPr>
              <a:t>2020-08-03</a:t>
            </a:fld>
            <a:endParaRPr lang="en-US" altLang="ko-KR"/>
          </a:p>
        </p:txBody>
      </p:sp>
      <p:sp>
        <p:nvSpPr>
          <p:cNvPr id="819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o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CC93CB-5E28-4CBD-857E-88F820E0193B}" type="slidenum">
              <a:rPr kumimoji="0" lang="en-US" altLang="ko-KR" sz="12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ko-KR" sz="120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A9E979-B207-470B-BAC0-F4F4C1303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7" y="4077072"/>
            <a:ext cx="8871386" cy="1656184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DA7B2514-7910-4D8A-A0FD-560714E9CACC}"/>
              </a:ext>
            </a:extLst>
          </p:cNvPr>
          <p:cNvGrpSpPr/>
          <p:nvPr/>
        </p:nvGrpSpPr>
        <p:grpSpPr>
          <a:xfrm>
            <a:off x="4564779" y="2204864"/>
            <a:ext cx="1872208" cy="1649727"/>
            <a:chOff x="4644008" y="4190764"/>
            <a:chExt cx="1872208" cy="1649727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73325C4D-DC65-4CA5-A192-C802B24129F8}"/>
                </a:ext>
              </a:extLst>
            </p:cNvPr>
            <p:cNvGrpSpPr/>
            <p:nvPr/>
          </p:nvGrpSpPr>
          <p:grpSpPr>
            <a:xfrm>
              <a:off x="5796136" y="5165501"/>
              <a:ext cx="720080" cy="648072"/>
              <a:chOff x="6515745" y="1838941"/>
              <a:chExt cx="720080" cy="648072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852058F7-B296-4C5E-9717-CFBF12965B5D}"/>
                  </a:ext>
                </a:extLst>
              </p:cNvPr>
              <p:cNvSpPr/>
              <p:nvPr/>
            </p:nvSpPr>
            <p:spPr bwMode="auto">
              <a:xfrm>
                <a:off x="6533981" y="1838941"/>
                <a:ext cx="648072" cy="648072"/>
              </a:xfrm>
              <a:prstGeom prst="ellipse">
                <a:avLst/>
              </a:prstGeom>
              <a:solidFill>
                <a:srgbClr val="66CCFF"/>
              </a:solidFill>
              <a:ln w="12700" cap="flat" cmpd="sng" algn="ctr">
                <a:solidFill>
                  <a:schemeClr val="accent5">
                    <a:lumMod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tabLst/>
                </a:pP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1D0119B-A2FA-4EB3-8103-3272E95541DA}"/>
                  </a:ext>
                </a:extLst>
              </p:cNvPr>
              <p:cNvSpPr txBox="1"/>
              <p:nvPr/>
            </p:nvSpPr>
            <p:spPr>
              <a:xfrm>
                <a:off x="6515745" y="1932207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e:3</a:t>
                </a:r>
                <a:endParaRPr lang="ko-KR" altLang="en-US" sz="2000" b="1" dirty="0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867522D-9DF2-46B4-AD60-3BCB0BB3CE5F}"/>
                </a:ext>
              </a:extLst>
            </p:cNvPr>
            <p:cNvGrpSpPr/>
            <p:nvPr/>
          </p:nvGrpSpPr>
          <p:grpSpPr>
            <a:xfrm>
              <a:off x="4644008" y="5192419"/>
              <a:ext cx="720080" cy="648072"/>
              <a:chOff x="6515745" y="1838941"/>
              <a:chExt cx="720080" cy="648072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0A5EB03-2935-4F8C-8274-52BDE690A44C}"/>
                  </a:ext>
                </a:extLst>
              </p:cNvPr>
              <p:cNvSpPr/>
              <p:nvPr/>
            </p:nvSpPr>
            <p:spPr bwMode="auto">
              <a:xfrm>
                <a:off x="6533981" y="1838941"/>
                <a:ext cx="648072" cy="648072"/>
              </a:xfrm>
              <a:prstGeom prst="ellipse">
                <a:avLst/>
              </a:prstGeom>
              <a:solidFill>
                <a:srgbClr val="66CCFF"/>
              </a:solidFill>
              <a:ln w="12700" cap="flat" cmpd="sng" algn="ctr">
                <a:solidFill>
                  <a:schemeClr val="accent5">
                    <a:lumMod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tabLst/>
                </a:pP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16CF118-9BE7-4484-83D9-107B7BC87743}"/>
                  </a:ext>
                </a:extLst>
              </p:cNvPr>
              <p:cNvSpPr txBox="1"/>
              <p:nvPr/>
            </p:nvSpPr>
            <p:spPr>
              <a:xfrm>
                <a:off x="6515745" y="1932207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d:3</a:t>
                </a:r>
                <a:endParaRPr lang="ko-KR" altLang="en-US" sz="2000" b="1" dirty="0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38DEF999-42BE-4D60-8CBC-51999E87FF13}"/>
                </a:ext>
              </a:extLst>
            </p:cNvPr>
            <p:cNvGrpSpPr/>
            <p:nvPr/>
          </p:nvGrpSpPr>
          <p:grpSpPr>
            <a:xfrm>
              <a:off x="5148064" y="4190764"/>
              <a:ext cx="720080" cy="648072"/>
              <a:chOff x="6515745" y="1838941"/>
              <a:chExt cx="720080" cy="648072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FC8D901C-231E-42F8-882F-6F638F8212E8}"/>
                  </a:ext>
                </a:extLst>
              </p:cNvPr>
              <p:cNvSpPr/>
              <p:nvPr/>
            </p:nvSpPr>
            <p:spPr bwMode="auto">
              <a:xfrm>
                <a:off x="6533981" y="1838941"/>
                <a:ext cx="648072" cy="648072"/>
              </a:xfrm>
              <a:prstGeom prst="ellipse">
                <a:avLst/>
              </a:prstGeom>
              <a:solidFill>
                <a:srgbClr val="66CCFF"/>
              </a:solidFill>
              <a:ln w="12700" cap="flat" cmpd="sng" algn="ctr">
                <a:solidFill>
                  <a:schemeClr val="accent5">
                    <a:lumMod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tabLst/>
                </a:pP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AEF67E7-49A7-4880-95EC-012DC9D6A852}"/>
                  </a:ext>
                </a:extLst>
              </p:cNvPr>
              <p:cNvSpPr txBox="1"/>
              <p:nvPr/>
            </p:nvSpPr>
            <p:spPr>
              <a:xfrm>
                <a:off x="6515745" y="1932207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N:6</a:t>
                </a:r>
                <a:endParaRPr lang="ko-KR" altLang="en-US" sz="2000" b="1" dirty="0"/>
              </a:p>
            </p:txBody>
          </p:sp>
        </p:grp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8835C30-1A66-487E-8F68-666A15F44F4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48064" y="4765991"/>
              <a:ext cx="150802" cy="426428"/>
            </a:xfrm>
            <a:prstGeom prst="straightConnector1">
              <a:avLst/>
            </a:prstGeom>
            <a:ln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75EBE190-7932-4EE9-8D98-E494EB0069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66163" y="4784010"/>
              <a:ext cx="273989" cy="408409"/>
            </a:xfrm>
            <a:prstGeom prst="straightConnector1">
              <a:avLst/>
            </a:prstGeom>
            <a:ln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949CFFE-3A7A-44F0-9216-6B543FA566C7}"/>
              </a:ext>
            </a:extLst>
          </p:cNvPr>
          <p:cNvSpPr txBox="1"/>
          <p:nvPr/>
        </p:nvSpPr>
        <p:spPr>
          <a:xfrm>
            <a:off x="3156051" y="3006192"/>
            <a:ext cx="118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/>
              <a:t>firstNode</a:t>
            </a:r>
            <a:endParaRPr lang="ko-KR" altLang="en-US" sz="18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3DA058A-0CC3-42E8-8A30-C640E65A118C}"/>
              </a:ext>
            </a:extLst>
          </p:cNvPr>
          <p:cNvSpPr txBox="1"/>
          <p:nvPr/>
        </p:nvSpPr>
        <p:spPr>
          <a:xfrm>
            <a:off x="6826525" y="2944249"/>
            <a:ext cx="168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/>
              <a:t>secondNode</a:t>
            </a:r>
            <a:endParaRPr lang="ko-KR" altLang="en-US" sz="1800" b="1" dirty="0"/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6624C39A-98BA-4D56-8305-A94D153C0956}"/>
              </a:ext>
            </a:extLst>
          </p:cNvPr>
          <p:cNvCxnSpPr>
            <a:cxnSpLocks/>
            <a:stCxn id="86" idx="3"/>
          </p:cNvCxnSpPr>
          <p:nvPr/>
        </p:nvCxnSpPr>
        <p:spPr bwMode="auto">
          <a:xfrm>
            <a:off x="4336962" y="3190858"/>
            <a:ext cx="270264" cy="184666"/>
          </a:xfrm>
          <a:prstGeom prst="curvedConnector3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944DE8BC-4DBD-424D-83AA-D2D59FD2C4DE}"/>
              </a:ext>
            </a:extLst>
          </p:cNvPr>
          <p:cNvCxnSpPr>
            <a:cxnSpLocks/>
            <a:stCxn id="87" idx="1"/>
            <a:endCxn id="85" idx="3"/>
          </p:cNvCxnSpPr>
          <p:nvPr/>
        </p:nvCxnSpPr>
        <p:spPr bwMode="auto">
          <a:xfrm rot="10800000" flipV="1">
            <a:off x="6436987" y="3128914"/>
            <a:ext cx="389538" cy="344007"/>
          </a:xfrm>
          <a:prstGeom prst="curvedConnector3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B200ED3-9689-45EE-8523-C4A6E8716ADE}"/>
              </a:ext>
            </a:extLst>
          </p:cNvPr>
          <p:cNvGrpSpPr/>
          <p:nvPr/>
        </p:nvGrpSpPr>
        <p:grpSpPr>
          <a:xfrm>
            <a:off x="845537" y="1811425"/>
            <a:ext cx="2590715" cy="374739"/>
            <a:chOff x="5942469" y="1557649"/>
            <a:chExt cx="2590715" cy="374739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EA47A73B-5E35-47E6-A368-61277540B9FB}"/>
                </a:ext>
              </a:extLst>
            </p:cNvPr>
            <p:cNvGrpSpPr/>
            <p:nvPr/>
          </p:nvGrpSpPr>
          <p:grpSpPr>
            <a:xfrm>
              <a:off x="5942469" y="1557649"/>
              <a:ext cx="1944216" cy="374739"/>
              <a:chOff x="899593" y="2188512"/>
              <a:chExt cx="1944216" cy="374739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BEB9AA8-1044-42BD-AA3F-6DF230CBAC81}"/>
                  </a:ext>
                </a:extLst>
              </p:cNvPr>
              <p:cNvSpPr txBox="1"/>
              <p:nvPr/>
            </p:nvSpPr>
            <p:spPr>
              <a:xfrm>
                <a:off x="899593" y="2189176"/>
                <a:ext cx="648072" cy="3693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solidFill>
                      <a:schemeClr val="tx1"/>
                    </a:solidFill>
                  </a:rPr>
                  <a:t>a:4</a:t>
                </a:r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17129E9-9A24-4E3E-AB68-07ACD35A0F37}"/>
                  </a:ext>
                </a:extLst>
              </p:cNvPr>
              <p:cNvSpPr txBox="1"/>
              <p:nvPr/>
            </p:nvSpPr>
            <p:spPr>
              <a:xfrm>
                <a:off x="1546878" y="2193919"/>
                <a:ext cx="648072" cy="3693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solidFill>
                      <a:schemeClr val="tx1"/>
                    </a:solidFill>
                  </a:rPr>
                  <a:t>b:5</a:t>
                </a:r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2C95250-1F21-4ECE-B85A-E91300D2EDAF}"/>
                  </a:ext>
                </a:extLst>
              </p:cNvPr>
              <p:cNvSpPr txBox="1"/>
              <p:nvPr/>
            </p:nvSpPr>
            <p:spPr>
              <a:xfrm>
                <a:off x="2195737" y="2188512"/>
                <a:ext cx="648072" cy="3693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solidFill>
                      <a:schemeClr val="tx1"/>
                    </a:solidFill>
                  </a:rPr>
                  <a:t>c:7</a:t>
                </a:r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F98BC21-C6FB-48AA-87FA-DF1BE3D3E1AB}"/>
                </a:ext>
              </a:extLst>
            </p:cNvPr>
            <p:cNvSpPr txBox="1"/>
            <p:nvPr/>
          </p:nvSpPr>
          <p:spPr>
            <a:xfrm>
              <a:off x="7885112" y="1563056"/>
              <a:ext cx="648072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tx1"/>
                  </a:solidFill>
                </a:rPr>
                <a:t>N:6</a:t>
              </a:r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AE4A7D06-F5C8-4E3E-A6EB-BF724B14620D}"/>
              </a:ext>
            </a:extLst>
          </p:cNvPr>
          <p:cNvCxnSpPr>
            <a:cxnSpLocks/>
            <a:stCxn id="81" idx="1"/>
          </p:cNvCxnSpPr>
          <p:nvPr/>
        </p:nvCxnSpPr>
        <p:spPr bwMode="auto">
          <a:xfrm rot="10800000">
            <a:off x="3347865" y="2046357"/>
            <a:ext cx="1720971" cy="451828"/>
          </a:xfrm>
          <a:prstGeom prst="curvedConnector3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64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허프만</a:t>
            </a:r>
            <a:r>
              <a:rPr lang="ko-KR" altLang="en-US" dirty="0"/>
              <a:t> 코드의 구현 </a:t>
            </a:r>
            <a:r>
              <a:rPr lang="en-US" altLang="ko-KR" dirty="0"/>
              <a:t>– </a:t>
            </a:r>
            <a:r>
              <a:rPr lang="ko-KR" altLang="en-US" dirty="0"/>
              <a:t>노드의 방문과 경로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418C3D-1026-4322-814F-EE45378A8F4A}" type="datetime1">
              <a:rPr lang="ko-KR" altLang="en-US" smtClean="0"/>
              <a:pPr>
                <a:defRPr/>
              </a:pPr>
              <a:t>2020-08-03</a:t>
            </a:fld>
            <a:endParaRPr lang="en-US" altLang="ko-KR"/>
          </a:p>
        </p:txBody>
      </p:sp>
      <p:sp>
        <p:nvSpPr>
          <p:cNvPr id="819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o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CC93CB-5E28-4CBD-857E-88F820E0193B}" type="slidenum">
              <a:rPr kumimoji="0" lang="en-US" altLang="ko-KR" sz="12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ko-KR" sz="120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7B33F4-CD25-4AC4-8ADB-C24EE5AA2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46" y="1761948"/>
            <a:ext cx="8439360" cy="382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9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48C56C-9089-4760-A05C-D570B5F8E10E}" type="datetime1">
              <a:rPr lang="ko-KR" altLang="en-US"/>
              <a:pPr>
                <a:defRPr/>
              </a:pPr>
              <a:t>2020-08-03</a:t>
            </a:fld>
            <a:endParaRPr lang="en-US" altLang="ko-KR"/>
          </a:p>
        </p:txBody>
      </p:sp>
      <p:sp>
        <p:nvSpPr>
          <p:cNvPr id="614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o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DF80DB-BB79-41BB-93E8-2246DB85072F}" type="slidenum">
              <a:rPr kumimoji="0" lang="en-US" altLang="ko-KR" sz="12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ko-KR" sz="120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목차</a:t>
            </a:r>
            <a:endParaRPr lang="ko-KR" altLang="ko-KR" dirty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이진트리</a:t>
            </a:r>
            <a:r>
              <a:rPr lang="en-US" altLang="ko-KR" dirty="0"/>
              <a:t>(Binary Tree)</a:t>
            </a:r>
            <a:r>
              <a:rPr lang="ko-KR" altLang="en-US" dirty="0"/>
              <a:t>의 활용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데이터의 정렬과</a:t>
            </a:r>
            <a:r>
              <a:rPr lang="en-US" altLang="ko-KR" dirty="0"/>
              <a:t> </a:t>
            </a:r>
            <a:r>
              <a:rPr lang="ko-KR" altLang="en-US" dirty="0"/>
              <a:t>검색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데이터 압축을 위한 </a:t>
            </a:r>
            <a:r>
              <a:rPr lang="ko-KR" altLang="en-US" dirty="0" err="1"/>
              <a:t>허프만</a:t>
            </a:r>
            <a:r>
              <a:rPr lang="ko-KR" altLang="en-US" dirty="0"/>
              <a:t> 코드</a:t>
            </a:r>
            <a:endParaRPr lang="en-US" altLang="ko-KR" dirty="0"/>
          </a:p>
          <a:p>
            <a:pPr eaLnBrk="1" hangingPunct="1"/>
            <a:r>
              <a:rPr lang="ko-KR" altLang="en-US" dirty="0"/>
              <a:t>데이터의 정렬 및 검색을 위한 </a:t>
            </a:r>
            <a:r>
              <a:rPr lang="ko-KR" altLang="en-US" dirty="0" err="1"/>
              <a:t>이진트리</a:t>
            </a:r>
            <a:r>
              <a:rPr lang="ko-KR" altLang="en-US" dirty="0"/>
              <a:t> 구현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구조 및 원리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노드 클래스의 디자인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노드들의 연결 알고리즘 </a:t>
            </a:r>
            <a:r>
              <a:rPr lang="en-US" altLang="ko-KR" dirty="0"/>
              <a:t>(Top-Down)</a:t>
            </a:r>
          </a:p>
          <a:p>
            <a:pPr lvl="1" eaLnBrk="1" hangingPunct="1"/>
            <a:r>
              <a:rPr lang="ko-KR" altLang="en-US" dirty="0"/>
              <a:t>각 노드들의 탐방</a:t>
            </a:r>
            <a:r>
              <a:rPr lang="en-US" altLang="ko-KR" dirty="0"/>
              <a:t>(Traversal) - </a:t>
            </a:r>
            <a:r>
              <a:rPr lang="ko-KR" altLang="en-US" dirty="0"/>
              <a:t>순회</a:t>
            </a:r>
            <a:endParaRPr lang="en-US" altLang="ko-KR" dirty="0"/>
          </a:p>
          <a:p>
            <a:pPr eaLnBrk="1" hangingPunct="1"/>
            <a:r>
              <a:rPr lang="ko-KR" altLang="en-US" dirty="0" err="1"/>
              <a:t>허프만</a:t>
            </a:r>
            <a:r>
              <a:rPr lang="ko-KR" altLang="en-US" dirty="0"/>
              <a:t> 코드를 위한 </a:t>
            </a:r>
            <a:r>
              <a:rPr lang="ko-KR" altLang="en-US" dirty="0" err="1"/>
              <a:t>이진트리</a:t>
            </a:r>
            <a:r>
              <a:rPr lang="ko-KR" altLang="en-US" dirty="0"/>
              <a:t> 구현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구조 및 원리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노드 클래스의 디자인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노드들의 연결 알고리즘 </a:t>
            </a:r>
            <a:r>
              <a:rPr lang="en-US" altLang="ko-KR" dirty="0"/>
              <a:t>(Bottom-up)</a:t>
            </a:r>
          </a:p>
          <a:p>
            <a:pPr lvl="1" eaLnBrk="1" hangingPunct="1"/>
            <a:r>
              <a:rPr lang="ko-KR" altLang="en-US" dirty="0"/>
              <a:t>각 노드들의 탐방 및 경로</a:t>
            </a:r>
            <a:r>
              <a:rPr lang="en-US" altLang="ko-KR" dirty="0"/>
              <a:t>(path)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이진트리</a:t>
            </a:r>
            <a:r>
              <a:rPr lang="en-US" altLang="ko-KR" dirty="0"/>
              <a:t>(</a:t>
            </a:r>
            <a:r>
              <a:rPr lang="ko-KR" altLang="en-US" dirty="0"/>
              <a:t>정렬</a:t>
            </a:r>
            <a:r>
              <a:rPr lang="en-US" altLang="ko-KR" dirty="0"/>
              <a:t>,</a:t>
            </a:r>
            <a:r>
              <a:rPr lang="ko-KR" altLang="en-US" dirty="0"/>
              <a:t>검색</a:t>
            </a:r>
            <a:r>
              <a:rPr lang="en-US" altLang="ko-KR" dirty="0"/>
              <a:t>)</a:t>
            </a:r>
            <a:r>
              <a:rPr lang="ko-KR" altLang="en-US" dirty="0"/>
              <a:t>의 구조 및 노드 클래스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418C3D-1026-4322-814F-EE45378A8F4A}" type="datetime1">
              <a:rPr lang="ko-KR" altLang="en-US" smtClean="0"/>
              <a:pPr>
                <a:defRPr/>
              </a:pPr>
              <a:t>2020-08-03</a:t>
            </a:fld>
            <a:endParaRPr lang="en-US" altLang="ko-KR"/>
          </a:p>
        </p:txBody>
      </p:sp>
      <p:sp>
        <p:nvSpPr>
          <p:cNvPr id="717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o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CE2958-07C9-4AF1-B6A4-3810B25C2FC9}" type="slidenum">
              <a:rPr kumimoji="0" lang="en-US" altLang="ko-KR" sz="12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ko-KR" sz="120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C21238-1477-4705-B61C-EC1FE54D9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861048"/>
            <a:ext cx="5148064" cy="185610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7ED3A7BA-ACF1-4B50-8704-A7BC54A3D85A}"/>
              </a:ext>
            </a:extLst>
          </p:cNvPr>
          <p:cNvGrpSpPr/>
          <p:nvPr/>
        </p:nvGrpSpPr>
        <p:grpSpPr>
          <a:xfrm>
            <a:off x="6515745" y="1838941"/>
            <a:ext cx="720080" cy="648072"/>
            <a:chOff x="6515745" y="1838941"/>
            <a:chExt cx="720080" cy="64807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992A722-979C-4967-8F79-22C058CD06BC}"/>
                </a:ext>
              </a:extLst>
            </p:cNvPr>
            <p:cNvSpPr/>
            <p:nvPr/>
          </p:nvSpPr>
          <p:spPr bwMode="auto">
            <a:xfrm>
              <a:off x="6533981" y="1838941"/>
              <a:ext cx="648072" cy="648072"/>
            </a:xfrm>
            <a:prstGeom prst="ellipse">
              <a:avLst/>
            </a:prstGeom>
            <a:solidFill>
              <a:srgbClr val="66CCFF"/>
            </a:solidFill>
            <a:ln w="127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tabLst/>
              </a:pP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AE9CC3-61AA-446D-871E-0168073049D0}"/>
                </a:ext>
              </a:extLst>
            </p:cNvPr>
            <p:cNvSpPr txBox="1"/>
            <p:nvPr/>
          </p:nvSpPr>
          <p:spPr>
            <a:xfrm>
              <a:off x="6515745" y="1932207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data</a:t>
              </a:r>
              <a:endParaRPr lang="ko-KR" altLang="en-US" sz="2000" b="1" dirty="0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3E0B0AE-0E3C-4736-874F-A071E2DA82E2}"/>
              </a:ext>
            </a:extLst>
          </p:cNvPr>
          <p:cNvCxnSpPr>
            <a:stCxn id="6" idx="3"/>
          </p:cNvCxnSpPr>
          <p:nvPr/>
        </p:nvCxnSpPr>
        <p:spPr bwMode="auto">
          <a:xfrm flipH="1">
            <a:off x="6173941" y="2392105"/>
            <a:ext cx="454948" cy="59253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CB15A37-4249-4341-8C4B-E06ED261B408}"/>
              </a:ext>
            </a:extLst>
          </p:cNvPr>
          <p:cNvCxnSpPr>
            <a:stCxn id="6" idx="5"/>
          </p:cNvCxnSpPr>
          <p:nvPr/>
        </p:nvCxnSpPr>
        <p:spPr bwMode="auto">
          <a:xfrm>
            <a:off x="7087145" y="2392105"/>
            <a:ext cx="598493" cy="59253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DD517E-C68B-4243-93DF-33FBD09D1D9B}"/>
              </a:ext>
            </a:extLst>
          </p:cNvPr>
          <p:cNvSpPr txBox="1"/>
          <p:nvPr/>
        </p:nvSpPr>
        <p:spPr>
          <a:xfrm>
            <a:off x="5817510" y="297150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8249AE-13DA-4086-AE88-686CEF86352C}"/>
              </a:ext>
            </a:extLst>
          </p:cNvPr>
          <p:cNvSpPr txBox="1"/>
          <p:nvPr/>
        </p:nvSpPr>
        <p:spPr>
          <a:xfrm>
            <a:off x="7292902" y="2985970"/>
            <a:ext cx="925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ECEB1E-2D93-4E6A-8920-348090B59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519" y="3500943"/>
            <a:ext cx="3711068" cy="4616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노드들의 연결 알고리즘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418C3D-1026-4322-814F-EE45378A8F4A}" type="datetime1">
              <a:rPr lang="ko-KR" altLang="en-US" smtClean="0"/>
              <a:pPr>
                <a:defRPr/>
              </a:pPr>
              <a:t>2020-08-03</a:t>
            </a:fld>
            <a:endParaRPr lang="en-US" altLang="ko-KR"/>
          </a:p>
        </p:txBody>
      </p:sp>
      <p:sp>
        <p:nvSpPr>
          <p:cNvPr id="819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o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CC93CB-5E28-4CBD-857E-88F820E0193B}" type="slidenum">
              <a:rPr kumimoji="0" lang="en-US" altLang="ko-KR" sz="12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ko-KR" sz="120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C8384E-7412-40DF-8A93-E5053FB82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19" y="1895242"/>
            <a:ext cx="5031005" cy="3693998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53DEE170-E655-4092-83BF-D7CDB8A5BF8B}"/>
              </a:ext>
            </a:extLst>
          </p:cNvPr>
          <p:cNvGrpSpPr/>
          <p:nvPr/>
        </p:nvGrpSpPr>
        <p:grpSpPr>
          <a:xfrm>
            <a:off x="5697006" y="1344703"/>
            <a:ext cx="3338548" cy="3708091"/>
            <a:chOff x="5697006" y="1344703"/>
            <a:chExt cx="3338548" cy="370809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1B90E5C-F8AF-414F-820F-CB39D20CF049}"/>
                </a:ext>
              </a:extLst>
            </p:cNvPr>
            <p:cNvGrpSpPr/>
            <p:nvPr/>
          </p:nvGrpSpPr>
          <p:grpSpPr>
            <a:xfrm>
              <a:off x="6515745" y="1838941"/>
              <a:ext cx="720080" cy="648072"/>
              <a:chOff x="6515745" y="1838941"/>
              <a:chExt cx="720080" cy="648072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90A1458-8776-4108-8467-6C22FE571AED}"/>
                  </a:ext>
                </a:extLst>
              </p:cNvPr>
              <p:cNvSpPr/>
              <p:nvPr/>
            </p:nvSpPr>
            <p:spPr bwMode="auto">
              <a:xfrm>
                <a:off x="6533981" y="1838941"/>
                <a:ext cx="648072" cy="648072"/>
              </a:xfrm>
              <a:prstGeom prst="ellipse">
                <a:avLst/>
              </a:prstGeom>
              <a:solidFill>
                <a:srgbClr val="66CCFF"/>
              </a:solidFill>
              <a:ln w="12700" cap="flat" cmpd="sng" algn="ctr">
                <a:solidFill>
                  <a:schemeClr val="accent5">
                    <a:lumMod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tabLst/>
                </a:pP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81E9C8-E114-431E-AEDB-11DAE9A55CC2}"/>
                  </a:ext>
                </a:extLst>
              </p:cNvPr>
              <p:cNvSpPr txBox="1"/>
              <p:nvPr/>
            </p:nvSpPr>
            <p:spPr>
              <a:xfrm>
                <a:off x="6515745" y="1932207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err="1"/>
                  <a:t>kim</a:t>
                </a:r>
                <a:endParaRPr lang="ko-KR" altLang="en-US" sz="2000" b="1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482AAB7-5F10-42BC-BB44-9C9EA438E075}"/>
                </a:ext>
              </a:extLst>
            </p:cNvPr>
            <p:cNvGrpSpPr/>
            <p:nvPr/>
          </p:nvGrpSpPr>
          <p:grpSpPr>
            <a:xfrm>
              <a:off x="5697006" y="2795845"/>
              <a:ext cx="720080" cy="648072"/>
              <a:chOff x="6515745" y="1838941"/>
              <a:chExt cx="720080" cy="648072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A4D721E-9D38-4EBC-962A-4696A35D9BF1}"/>
                  </a:ext>
                </a:extLst>
              </p:cNvPr>
              <p:cNvSpPr/>
              <p:nvPr/>
            </p:nvSpPr>
            <p:spPr bwMode="auto">
              <a:xfrm>
                <a:off x="6533981" y="1838941"/>
                <a:ext cx="648072" cy="648072"/>
              </a:xfrm>
              <a:prstGeom prst="ellipse">
                <a:avLst/>
              </a:prstGeom>
              <a:solidFill>
                <a:srgbClr val="66CCFF"/>
              </a:solidFill>
              <a:ln w="12700" cap="flat" cmpd="sng" algn="ctr">
                <a:solidFill>
                  <a:schemeClr val="accent5">
                    <a:lumMod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tabLst/>
                </a:pP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49BEF2-D406-4B50-95A2-C4791E6ECEE0}"/>
                  </a:ext>
                </a:extLst>
              </p:cNvPr>
              <p:cNvSpPr txBox="1"/>
              <p:nvPr/>
            </p:nvSpPr>
            <p:spPr>
              <a:xfrm>
                <a:off x="6515745" y="1932207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err="1"/>
                  <a:t>cho</a:t>
                </a:r>
                <a:endParaRPr lang="ko-KR" altLang="en-US" sz="2000" b="1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B11803F-F3EF-4374-B956-3EB7222E30E6}"/>
                </a:ext>
              </a:extLst>
            </p:cNvPr>
            <p:cNvGrpSpPr/>
            <p:nvPr/>
          </p:nvGrpSpPr>
          <p:grpSpPr>
            <a:xfrm>
              <a:off x="7452320" y="2765130"/>
              <a:ext cx="720080" cy="648072"/>
              <a:chOff x="6515745" y="1838941"/>
              <a:chExt cx="720080" cy="648072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DF972FD-3B65-4D97-BB48-9DE83024A116}"/>
                  </a:ext>
                </a:extLst>
              </p:cNvPr>
              <p:cNvSpPr/>
              <p:nvPr/>
            </p:nvSpPr>
            <p:spPr bwMode="auto">
              <a:xfrm>
                <a:off x="6533981" y="1838941"/>
                <a:ext cx="648072" cy="648072"/>
              </a:xfrm>
              <a:prstGeom prst="ellipse">
                <a:avLst/>
              </a:prstGeom>
              <a:solidFill>
                <a:srgbClr val="66CCFF"/>
              </a:solidFill>
              <a:ln w="12700" cap="flat" cmpd="sng" algn="ctr">
                <a:solidFill>
                  <a:schemeClr val="accent5">
                    <a:lumMod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tabLst/>
                </a:pP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9B7DD4-1842-4238-9EB5-195D4505EF38}"/>
                  </a:ext>
                </a:extLst>
              </p:cNvPr>
              <p:cNvSpPr txBox="1"/>
              <p:nvPr/>
            </p:nvSpPr>
            <p:spPr>
              <a:xfrm>
                <a:off x="6515745" y="1932207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park</a:t>
                </a:r>
                <a:endParaRPr lang="ko-KR" altLang="en-US" sz="2000" b="1" dirty="0"/>
              </a:p>
            </p:txBody>
          </p: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9CC1693-9606-433E-BEAB-0BF60FB82011}"/>
                </a:ext>
              </a:extLst>
            </p:cNvPr>
            <p:cNvCxnSpPr>
              <a:cxnSpLocks/>
              <a:endCxn id="14" idx="7"/>
            </p:cNvCxnSpPr>
            <p:nvPr/>
          </p:nvCxnSpPr>
          <p:spPr bwMode="auto">
            <a:xfrm flipH="1">
              <a:off x="6268406" y="2392105"/>
              <a:ext cx="360484" cy="498648"/>
            </a:xfrm>
            <a:prstGeom prst="straightConnector1">
              <a:avLst/>
            </a:prstGeom>
            <a:ln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449CF141-5099-4FFF-BD82-4EFD97A4C9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087145" y="2392105"/>
              <a:ext cx="509191" cy="497006"/>
            </a:xfrm>
            <a:prstGeom prst="straightConnector1">
              <a:avLst/>
            </a:prstGeom>
            <a:ln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연결선: 구부러짐 7">
              <a:extLst>
                <a:ext uri="{FF2B5EF4-FFF2-40B4-BE49-F238E27FC236}">
                  <a16:creationId xmlns:a16="http://schemas.microsoft.com/office/drawing/2014/main" id="{4F45A8ED-FB93-4022-873C-8730032BBCA0}"/>
                </a:ext>
              </a:extLst>
            </p:cNvPr>
            <p:cNvCxnSpPr/>
            <p:nvPr/>
          </p:nvCxnSpPr>
          <p:spPr bwMode="auto">
            <a:xfrm rot="5400000" flipH="1" flipV="1">
              <a:off x="7082025" y="1561913"/>
              <a:ext cx="375415" cy="365175"/>
            </a:xfrm>
            <a:prstGeom prst="curvedConnector3">
              <a:avLst/>
            </a:prstGeom>
            <a:ln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75D522-DEAA-4534-8625-A4829BEC4D4F}"/>
                </a:ext>
              </a:extLst>
            </p:cNvPr>
            <p:cNvSpPr txBox="1"/>
            <p:nvPr/>
          </p:nvSpPr>
          <p:spPr>
            <a:xfrm>
              <a:off x="7470556" y="1344703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/>
                <a:t>parent</a:t>
              </a:r>
              <a:endParaRPr lang="ko-KR" altLang="en-US" sz="18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2BC7563-BDF3-4FC8-8DF5-E9F528837C2C}"/>
                </a:ext>
              </a:extLst>
            </p:cNvPr>
            <p:cNvSpPr txBox="1"/>
            <p:nvPr/>
          </p:nvSpPr>
          <p:spPr>
            <a:xfrm>
              <a:off x="8054591" y="2044509"/>
              <a:ext cx="980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/>
                <a:t>current</a:t>
              </a:r>
              <a:endParaRPr lang="ko-KR" altLang="en-US" sz="1800" b="1" dirty="0"/>
            </a:p>
          </p:txBody>
        </p:sp>
        <p:cxnSp>
          <p:nvCxnSpPr>
            <p:cNvPr id="27" name="연결선: 구부러짐 26">
              <a:extLst>
                <a:ext uri="{FF2B5EF4-FFF2-40B4-BE49-F238E27FC236}">
                  <a16:creationId xmlns:a16="http://schemas.microsoft.com/office/drawing/2014/main" id="{6B904122-B8C9-44E9-A3EE-56E98F8F3118}"/>
                </a:ext>
              </a:extLst>
            </p:cNvPr>
            <p:cNvCxnSpPr/>
            <p:nvPr/>
          </p:nvCxnSpPr>
          <p:spPr bwMode="auto">
            <a:xfrm rot="5400000" flipH="1" flipV="1">
              <a:off x="7879992" y="2378732"/>
              <a:ext cx="375415" cy="365175"/>
            </a:xfrm>
            <a:prstGeom prst="curvedConnector3">
              <a:avLst>
                <a:gd name="adj1" fmla="val 55238"/>
              </a:avLst>
            </a:prstGeom>
            <a:ln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BBE7371-5228-459C-9E94-7E67D70FBDFF}"/>
                </a:ext>
              </a:extLst>
            </p:cNvPr>
            <p:cNvGrpSpPr/>
            <p:nvPr/>
          </p:nvGrpSpPr>
          <p:grpSpPr>
            <a:xfrm>
              <a:off x="5908809" y="4404722"/>
              <a:ext cx="720080" cy="648072"/>
              <a:chOff x="6515745" y="1838941"/>
              <a:chExt cx="720080" cy="648072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8C8C61EB-595A-42CE-A482-D563E61A5E08}"/>
                  </a:ext>
                </a:extLst>
              </p:cNvPr>
              <p:cNvSpPr/>
              <p:nvPr/>
            </p:nvSpPr>
            <p:spPr bwMode="auto">
              <a:xfrm>
                <a:off x="6533981" y="1838941"/>
                <a:ext cx="648072" cy="648072"/>
              </a:xfrm>
              <a:prstGeom prst="ellipse">
                <a:avLst/>
              </a:prstGeom>
              <a:solidFill>
                <a:srgbClr val="66CCFF"/>
              </a:solidFill>
              <a:ln w="12700" cap="flat" cmpd="sng" algn="ctr">
                <a:solidFill>
                  <a:schemeClr val="accent5">
                    <a:lumMod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tabLst/>
                </a:pP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52CD91-2078-4247-A269-8F2BF671CAB9}"/>
                  </a:ext>
                </a:extLst>
              </p:cNvPr>
              <p:cNvSpPr txBox="1"/>
              <p:nvPr/>
            </p:nvSpPr>
            <p:spPr>
              <a:xfrm>
                <a:off x="6515745" y="1932207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lee</a:t>
                </a:r>
                <a:endParaRPr lang="ko-KR" altLang="en-US" sz="2000" b="1" dirty="0"/>
              </a:p>
            </p:txBody>
          </p:sp>
        </p:grp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55DC2C13-CED6-4AC6-B90B-C6056585EAEF}"/>
                </a:ext>
              </a:extLst>
            </p:cNvPr>
            <p:cNvCxnSpPr/>
            <p:nvPr/>
          </p:nvCxnSpPr>
          <p:spPr bwMode="auto">
            <a:xfrm rot="5400000" flipH="1" flipV="1">
              <a:off x="6441182" y="4103908"/>
              <a:ext cx="375415" cy="365175"/>
            </a:xfrm>
            <a:prstGeom prst="curvedConnector3">
              <a:avLst/>
            </a:prstGeom>
            <a:ln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1E7332-792F-4711-A419-7B055B0CC908}"/>
                </a:ext>
              </a:extLst>
            </p:cNvPr>
            <p:cNvSpPr txBox="1"/>
            <p:nvPr/>
          </p:nvSpPr>
          <p:spPr>
            <a:xfrm>
              <a:off x="6779250" y="3866022"/>
              <a:ext cx="1275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 err="1"/>
                <a:t>newNode</a:t>
              </a:r>
              <a:endParaRPr lang="ko-KR" altLang="en-US" sz="1800" b="1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노드들의 탐방 </a:t>
            </a:r>
            <a:r>
              <a:rPr lang="en-US" altLang="ko-KR" dirty="0"/>
              <a:t>(</a:t>
            </a:r>
            <a:r>
              <a:rPr lang="ko-KR" altLang="en-US" dirty="0"/>
              <a:t>재귀함수의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418C3D-1026-4322-814F-EE45378A8F4A}" type="datetime1">
              <a:rPr lang="ko-KR" altLang="en-US" smtClean="0"/>
              <a:pPr>
                <a:defRPr/>
              </a:pPr>
              <a:t>2020-08-03</a:t>
            </a:fld>
            <a:endParaRPr lang="en-US" altLang="ko-KR"/>
          </a:p>
        </p:txBody>
      </p:sp>
      <p:sp>
        <p:nvSpPr>
          <p:cNvPr id="819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o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CC93CB-5E28-4CBD-857E-88F820E0193B}" type="slidenum">
              <a:rPr kumimoji="0" lang="en-US" altLang="ko-KR" sz="12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ko-KR" sz="120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F67458-183A-4BF8-ADDE-BF8363335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3710007"/>
            <a:ext cx="4445502" cy="2118434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6EF7B0E4-4032-49AD-A7A5-7DC78203A1F9}"/>
              </a:ext>
            </a:extLst>
          </p:cNvPr>
          <p:cNvGrpSpPr/>
          <p:nvPr/>
        </p:nvGrpSpPr>
        <p:grpSpPr>
          <a:xfrm>
            <a:off x="5487218" y="1672989"/>
            <a:ext cx="2817746" cy="2677630"/>
            <a:chOff x="5487218" y="1672989"/>
            <a:chExt cx="2817746" cy="267763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1B90E5C-F8AF-414F-820F-CB39D20CF049}"/>
                </a:ext>
              </a:extLst>
            </p:cNvPr>
            <p:cNvGrpSpPr/>
            <p:nvPr/>
          </p:nvGrpSpPr>
          <p:grpSpPr>
            <a:xfrm>
              <a:off x="6515745" y="1838941"/>
              <a:ext cx="720080" cy="648072"/>
              <a:chOff x="6515745" y="1838941"/>
              <a:chExt cx="720080" cy="648072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90A1458-8776-4108-8467-6C22FE571AED}"/>
                  </a:ext>
                </a:extLst>
              </p:cNvPr>
              <p:cNvSpPr/>
              <p:nvPr/>
            </p:nvSpPr>
            <p:spPr bwMode="auto">
              <a:xfrm>
                <a:off x="6533981" y="1838941"/>
                <a:ext cx="648072" cy="648072"/>
              </a:xfrm>
              <a:prstGeom prst="ellipse">
                <a:avLst/>
              </a:prstGeom>
              <a:solidFill>
                <a:srgbClr val="66CCFF"/>
              </a:solidFill>
              <a:ln w="12700" cap="flat" cmpd="sng" algn="ctr">
                <a:solidFill>
                  <a:schemeClr val="accent5">
                    <a:lumMod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tabLst/>
                </a:pP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81E9C8-E114-431E-AEDB-11DAE9A55CC2}"/>
                  </a:ext>
                </a:extLst>
              </p:cNvPr>
              <p:cNvSpPr txBox="1"/>
              <p:nvPr/>
            </p:nvSpPr>
            <p:spPr>
              <a:xfrm>
                <a:off x="6515745" y="1932207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err="1"/>
                  <a:t>kim</a:t>
                </a:r>
                <a:endParaRPr lang="ko-KR" altLang="en-US" sz="2000" b="1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482AAB7-5F10-42BC-BB44-9C9EA438E075}"/>
                </a:ext>
              </a:extLst>
            </p:cNvPr>
            <p:cNvGrpSpPr/>
            <p:nvPr/>
          </p:nvGrpSpPr>
          <p:grpSpPr>
            <a:xfrm>
              <a:off x="5697006" y="2795845"/>
              <a:ext cx="720080" cy="648072"/>
              <a:chOff x="6515745" y="1838941"/>
              <a:chExt cx="720080" cy="648072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A4D721E-9D38-4EBC-962A-4696A35D9BF1}"/>
                  </a:ext>
                </a:extLst>
              </p:cNvPr>
              <p:cNvSpPr/>
              <p:nvPr/>
            </p:nvSpPr>
            <p:spPr bwMode="auto">
              <a:xfrm>
                <a:off x="6533981" y="1838941"/>
                <a:ext cx="648072" cy="648072"/>
              </a:xfrm>
              <a:prstGeom prst="ellipse">
                <a:avLst/>
              </a:prstGeom>
              <a:solidFill>
                <a:srgbClr val="66CCFF"/>
              </a:solidFill>
              <a:ln w="12700" cap="flat" cmpd="sng" algn="ctr">
                <a:solidFill>
                  <a:schemeClr val="accent5">
                    <a:lumMod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tabLst/>
                </a:pP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49BEF2-D406-4B50-95A2-C4791E6ECEE0}"/>
                  </a:ext>
                </a:extLst>
              </p:cNvPr>
              <p:cNvSpPr txBox="1"/>
              <p:nvPr/>
            </p:nvSpPr>
            <p:spPr>
              <a:xfrm>
                <a:off x="6515745" y="1932207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err="1"/>
                  <a:t>cho</a:t>
                </a:r>
                <a:endParaRPr lang="ko-KR" altLang="en-US" sz="2000" b="1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B11803F-F3EF-4374-B956-3EB7222E30E6}"/>
                </a:ext>
              </a:extLst>
            </p:cNvPr>
            <p:cNvGrpSpPr/>
            <p:nvPr/>
          </p:nvGrpSpPr>
          <p:grpSpPr>
            <a:xfrm>
              <a:off x="7452320" y="2765130"/>
              <a:ext cx="720080" cy="648072"/>
              <a:chOff x="6515745" y="1838941"/>
              <a:chExt cx="720080" cy="648072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DF972FD-3B65-4D97-BB48-9DE83024A116}"/>
                  </a:ext>
                </a:extLst>
              </p:cNvPr>
              <p:cNvSpPr/>
              <p:nvPr/>
            </p:nvSpPr>
            <p:spPr bwMode="auto">
              <a:xfrm>
                <a:off x="6533981" y="1838941"/>
                <a:ext cx="648072" cy="648072"/>
              </a:xfrm>
              <a:prstGeom prst="ellipse">
                <a:avLst/>
              </a:prstGeom>
              <a:solidFill>
                <a:srgbClr val="66CCFF"/>
              </a:solidFill>
              <a:ln w="12700" cap="flat" cmpd="sng" algn="ctr">
                <a:solidFill>
                  <a:schemeClr val="accent5">
                    <a:lumMod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tabLst/>
                </a:pP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9B7DD4-1842-4238-9EB5-195D4505EF38}"/>
                  </a:ext>
                </a:extLst>
              </p:cNvPr>
              <p:cNvSpPr txBox="1"/>
              <p:nvPr/>
            </p:nvSpPr>
            <p:spPr>
              <a:xfrm>
                <a:off x="6515745" y="1932207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park</a:t>
                </a:r>
                <a:endParaRPr lang="ko-KR" altLang="en-US" sz="2000" b="1" dirty="0"/>
              </a:p>
            </p:txBody>
          </p: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9CC1693-9606-433E-BEAB-0BF60FB82011}"/>
                </a:ext>
              </a:extLst>
            </p:cNvPr>
            <p:cNvCxnSpPr>
              <a:cxnSpLocks/>
              <a:endCxn id="14" idx="7"/>
            </p:cNvCxnSpPr>
            <p:nvPr/>
          </p:nvCxnSpPr>
          <p:spPr bwMode="auto">
            <a:xfrm flipH="1">
              <a:off x="6268406" y="2392105"/>
              <a:ext cx="360484" cy="498648"/>
            </a:xfrm>
            <a:prstGeom prst="straightConnector1">
              <a:avLst/>
            </a:prstGeom>
            <a:ln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449CF141-5099-4FFF-BD82-4EFD97A4C9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087145" y="2392105"/>
              <a:ext cx="509191" cy="497006"/>
            </a:xfrm>
            <a:prstGeom prst="straightConnector1">
              <a:avLst/>
            </a:prstGeom>
            <a:ln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2BC7563-BDF3-4FC8-8DF5-E9F528837C2C}"/>
                </a:ext>
              </a:extLst>
            </p:cNvPr>
            <p:cNvSpPr txBox="1"/>
            <p:nvPr/>
          </p:nvSpPr>
          <p:spPr>
            <a:xfrm>
              <a:off x="7932291" y="2489064"/>
              <a:ext cx="372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/>
                <a:t>4</a:t>
              </a:r>
              <a:endParaRPr lang="ko-KR" altLang="en-US" sz="1800" b="1" dirty="0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BBE7371-5228-459C-9E94-7E67D70FBDFF}"/>
                </a:ext>
              </a:extLst>
            </p:cNvPr>
            <p:cNvGrpSpPr/>
            <p:nvPr/>
          </p:nvGrpSpPr>
          <p:grpSpPr>
            <a:xfrm>
              <a:off x="6621660" y="3702547"/>
              <a:ext cx="720080" cy="648072"/>
              <a:chOff x="6515745" y="1838941"/>
              <a:chExt cx="720080" cy="648072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8C8C61EB-595A-42CE-A482-D563E61A5E08}"/>
                  </a:ext>
                </a:extLst>
              </p:cNvPr>
              <p:cNvSpPr/>
              <p:nvPr/>
            </p:nvSpPr>
            <p:spPr bwMode="auto">
              <a:xfrm>
                <a:off x="6533981" y="1838941"/>
                <a:ext cx="648072" cy="648072"/>
              </a:xfrm>
              <a:prstGeom prst="ellipse">
                <a:avLst/>
              </a:prstGeom>
              <a:solidFill>
                <a:srgbClr val="66CCFF"/>
              </a:solidFill>
              <a:ln w="12700" cap="flat" cmpd="sng" algn="ctr">
                <a:solidFill>
                  <a:schemeClr val="accent5">
                    <a:lumMod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tabLst/>
                </a:pP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52CD91-2078-4247-A269-8F2BF671CAB9}"/>
                  </a:ext>
                </a:extLst>
              </p:cNvPr>
              <p:cNvSpPr txBox="1"/>
              <p:nvPr/>
            </p:nvSpPr>
            <p:spPr>
              <a:xfrm>
                <a:off x="6515745" y="1932207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lee</a:t>
                </a:r>
                <a:endParaRPr lang="ko-KR" altLang="en-US" sz="2000" b="1" dirty="0"/>
              </a:p>
            </p:txBody>
          </p:sp>
        </p:grp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6644AD1-BCA9-441D-9390-4E84518CCF2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184001" y="3298527"/>
              <a:ext cx="360484" cy="498648"/>
            </a:xfrm>
            <a:prstGeom prst="straightConnector1">
              <a:avLst/>
            </a:prstGeom>
            <a:ln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08F7633-3C6D-4329-9F57-53330C4CB4C4}"/>
                </a:ext>
              </a:extLst>
            </p:cNvPr>
            <p:cNvSpPr txBox="1"/>
            <p:nvPr/>
          </p:nvSpPr>
          <p:spPr>
            <a:xfrm>
              <a:off x="5487218" y="2519779"/>
              <a:ext cx="360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/>
                <a:t>1</a:t>
              </a:r>
              <a:endParaRPr lang="ko-KR" altLang="en-US" sz="18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889880-D08E-4A83-90C3-19E440D72C18}"/>
                </a:ext>
              </a:extLst>
            </p:cNvPr>
            <p:cNvSpPr txBox="1"/>
            <p:nvPr/>
          </p:nvSpPr>
          <p:spPr>
            <a:xfrm>
              <a:off x="6279411" y="1672989"/>
              <a:ext cx="360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/>
                <a:t>2</a:t>
              </a:r>
              <a:endParaRPr lang="ko-KR" altLang="en-US" sz="18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A8E6FBB-E793-49D4-8599-BC6CDDE675BB}"/>
                </a:ext>
              </a:extLst>
            </p:cNvPr>
            <p:cNvSpPr txBox="1"/>
            <p:nvPr/>
          </p:nvSpPr>
          <p:spPr>
            <a:xfrm>
              <a:off x="6331955" y="3709446"/>
              <a:ext cx="343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/>
                <a:t>3</a:t>
              </a:r>
              <a:endParaRPr lang="ko-KR" altLang="en-US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6234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허프만</a:t>
            </a:r>
            <a:r>
              <a:rPr lang="ko-KR" altLang="en-US" dirty="0"/>
              <a:t> 코드의 구조 및 원리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418C3D-1026-4322-814F-EE45378A8F4A}" type="datetime1">
              <a:rPr lang="ko-KR" altLang="en-US" smtClean="0"/>
              <a:pPr>
                <a:defRPr/>
              </a:pPr>
              <a:t>2020-08-03</a:t>
            </a:fld>
            <a:endParaRPr lang="en-US" altLang="ko-KR"/>
          </a:p>
        </p:txBody>
      </p:sp>
      <p:sp>
        <p:nvSpPr>
          <p:cNvPr id="819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o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CC93CB-5E28-4CBD-857E-88F820E0193B}" type="slidenum">
              <a:rPr kumimoji="0" lang="en-US" altLang="ko-KR" sz="12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ko-KR" sz="120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F80CA-ABBE-4B3E-86E7-C18F82C832F7}"/>
              </a:ext>
            </a:extLst>
          </p:cNvPr>
          <p:cNvSpPr txBox="1"/>
          <p:nvPr/>
        </p:nvSpPr>
        <p:spPr>
          <a:xfrm>
            <a:off x="609600" y="1628800"/>
            <a:ext cx="633866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korea</a:t>
            </a:r>
            <a:r>
              <a:rPr lang="en-US" altLang="ko-KR" dirty="0"/>
              <a:t> </a:t>
            </a:r>
            <a:r>
              <a:rPr lang="en-US" altLang="ko-KR" dirty="0" err="1"/>
              <a:t>inje</a:t>
            </a:r>
            <a:r>
              <a:rPr lang="en-US" altLang="ko-KR" dirty="0"/>
              <a:t> university computer engineering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8C8F2-9738-4F11-B1E1-E4F31688312C}"/>
              </a:ext>
            </a:extLst>
          </p:cNvPr>
          <p:cNvSpPr txBox="1"/>
          <p:nvPr/>
        </p:nvSpPr>
        <p:spPr>
          <a:xfrm>
            <a:off x="1403648" y="2417771"/>
            <a:ext cx="5328592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공백을 제외한 글자 수 </a:t>
            </a:r>
            <a:r>
              <a:rPr lang="en-US" altLang="ko-KR" sz="2000" dirty="0"/>
              <a:t>: 30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글자당 필요한 비트 수 </a:t>
            </a:r>
            <a:r>
              <a:rPr lang="en-US" altLang="ko-KR" sz="2000" dirty="0"/>
              <a:t>: 8</a:t>
            </a:r>
            <a:r>
              <a:rPr lang="ko-KR" altLang="en-US" sz="2000" dirty="0"/>
              <a:t>비트</a:t>
            </a:r>
            <a:endParaRPr lang="en-US" altLang="ko-KR" sz="2000" dirty="0"/>
          </a:p>
          <a:p>
            <a:r>
              <a:rPr lang="ko-KR" altLang="en-US" sz="2000" dirty="0"/>
              <a:t>저장 및 전송하는데 필요한 비트 수</a:t>
            </a:r>
            <a:r>
              <a:rPr lang="en-US" altLang="ko-KR" sz="2000" dirty="0"/>
              <a:t> : 240</a:t>
            </a:r>
            <a:r>
              <a:rPr lang="ko-KR" altLang="en-US" sz="2000" dirty="0"/>
              <a:t>비트</a:t>
            </a:r>
          </a:p>
        </p:txBody>
      </p:sp>
      <p:sp>
        <p:nvSpPr>
          <p:cNvPr id="6" name="화살표: 오른쪽으로 구부러짐 5">
            <a:extLst>
              <a:ext uri="{FF2B5EF4-FFF2-40B4-BE49-F238E27FC236}">
                <a16:creationId xmlns:a16="http://schemas.microsoft.com/office/drawing/2014/main" id="{A4F15070-64E8-4620-9CFB-732B8FB75999}"/>
              </a:ext>
            </a:extLst>
          </p:cNvPr>
          <p:cNvSpPr/>
          <p:nvPr/>
        </p:nvSpPr>
        <p:spPr bwMode="auto">
          <a:xfrm>
            <a:off x="609600" y="2736209"/>
            <a:ext cx="648072" cy="2354199"/>
          </a:xfrm>
          <a:prstGeom prst="curvedRightArrow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•"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111106-E8B8-4461-934E-A9F74020A9CD}"/>
              </a:ext>
            </a:extLst>
          </p:cNvPr>
          <p:cNvSpPr txBox="1"/>
          <p:nvPr/>
        </p:nvSpPr>
        <p:spPr>
          <a:xfrm>
            <a:off x="609600" y="3682475"/>
            <a:ext cx="2846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Huffman </a:t>
            </a:r>
            <a:r>
              <a:rPr lang="ko-KR" altLang="en-US" dirty="0">
                <a:solidFill>
                  <a:srgbClr val="FF0000"/>
                </a:solidFill>
              </a:rPr>
              <a:t>알고리즘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D2955C-D873-48C3-B8ED-9683AAEBAB33}"/>
              </a:ext>
            </a:extLst>
          </p:cNvPr>
          <p:cNvSpPr txBox="1"/>
          <p:nvPr/>
        </p:nvSpPr>
        <p:spPr>
          <a:xfrm>
            <a:off x="1403648" y="4440353"/>
            <a:ext cx="6624736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사용된 알파벳 수 </a:t>
            </a:r>
            <a:r>
              <a:rPr lang="en-US" altLang="ko-KR" sz="2000" dirty="0"/>
              <a:t>: 17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r>
              <a:rPr lang="ko-KR" altLang="en-US" sz="2000" dirty="0"/>
              <a:t>각 글자가 나타난 빈도수에 따라 다른 비트 수 </a:t>
            </a:r>
            <a:r>
              <a:rPr lang="en-US" altLang="ko-KR" sz="2000" dirty="0"/>
              <a:t>: ?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저장 및 전송하는데 필요한 비트 수</a:t>
            </a:r>
            <a:r>
              <a:rPr lang="en-US" altLang="ko-KR" sz="2000" dirty="0"/>
              <a:t> : </a:t>
            </a:r>
            <a:r>
              <a:rPr lang="en-US" altLang="ko-KR" sz="2000" dirty="0">
                <a:solidFill>
                  <a:srgbClr val="7030A0"/>
                </a:solidFill>
              </a:rPr>
              <a:t>? &lt; 240</a:t>
            </a:r>
            <a:r>
              <a:rPr lang="ko-KR" altLang="en-US" sz="2000" dirty="0">
                <a:solidFill>
                  <a:srgbClr val="7030A0"/>
                </a:solidFill>
              </a:rPr>
              <a:t>비트</a:t>
            </a:r>
          </a:p>
        </p:txBody>
      </p:sp>
    </p:spTree>
    <p:extLst>
      <p:ext uri="{BB962C8B-B14F-4D97-AF65-F5344CB8AC3E}">
        <p14:creationId xmlns:p14="http://schemas.microsoft.com/office/powerpoint/2010/main" val="94400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허프만</a:t>
            </a:r>
            <a:r>
              <a:rPr lang="ko-KR" altLang="en-US" dirty="0"/>
              <a:t> 코드의 구조 및 원리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418C3D-1026-4322-814F-EE45378A8F4A}" type="datetime1">
              <a:rPr lang="ko-KR" altLang="en-US" smtClean="0"/>
              <a:pPr>
                <a:defRPr/>
              </a:pPr>
              <a:t>2020-08-03</a:t>
            </a:fld>
            <a:endParaRPr lang="en-US" altLang="ko-KR"/>
          </a:p>
        </p:txBody>
      </p:sp>
      <p:sp>
        <p:nvSpPr>
          <p:cNvPr id="819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o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CC93CB-5E28-4CBD-857E-88F820E0193B}" type="slidenum">
              <a:rPr kumimoji="0" lang="en-US" altLang="ko-KR" sz="12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ko-KR" sz="120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02D39B-F8F4-456D-8A7C-1ECB54CE5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2"/>
            <a:ext cx="2714195" cy="45295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76DEFE-311E-4E44-92E4-660519AACC43}"/>
              </a:ext>
            </a:extLst>
          </p:cNvPr>
          <p:cNvSpPr txBox="1"/>
          <p:nvPr/>
        </p:nvSpPr>
        <p:spPr>
          <a:xfrm>
            <a:off x="4860032" y="2492896"/>
            <a:ext cx="2375793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142 </a:t>
            </a:r>
            <a:r>
              <a:rPr lang="ko-KR" alt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비트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9D744-91FA-400B-81D5-49AE1A8C7FEB}"/>
              </a:ext>
            </a:extLst>
          </p:cNvPr>
          <p:cNvSpPr txBox="1"/>
          <p:nvPr/>
        </p:nvSpPr>
        <p:spPr>
          <a:xfrm>
            <a:off x="4499992" y="3324654"/>
            <a:ext cx="3478021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40.8% </a:t>
            </a:r>
            <a:r>
              <a:rPr lang="ko-KR" alt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압축률</a:t>
            </a:r>
          </a:p>
        </p:txBody>
      </p:sp>
    </p:spTree>
    <p:extLst>
      <p:ext uri="{BB962C8B-B14F-4D97-AF65-F5344CB8AC3E}">
        <p14:creationId xmlns:p14="http://schemas.microsoft.com/office/powerpoint/2010/main" val="263236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허프만</a:t>
            </a:r>
            <a:r>
              <a:rPr lang="ko-KR" altLang="en-US" dirty="0"/>
              <a:t> 코드의 구조 및 원리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418C3D-1026-4322-814F-EE45378A8F4A}" type="datetime1">
              <a:rPr lang="ko-KR" altLang="en-US" smtClean="0"/>
              <a:pPr>
                <a:defRPr/>
              </a:pPr>
              <a:t>2020-08-03</a:t>
            </a:fld>
            <a:endParaRPr lang="en-US" altLang="ko-KR"/>
          </a:p>
        </p:txBody>
      </p:sp>
      <p:sp>
        <p:nvSpPr>
          <p:cNvPr id="819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o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CC93CB-5E28-4CBD-857E-88F820E0193B}" type="slidenum">
              <a:rPr kumimoji="0" lang="en-US" altLang="ko-KR" sz="12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ko-KR" sz="120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DEBD484-343C-45C4-9516-C52A1824A363}"/>
              </a:ext>
            </a:extLst>
          </p:cNvPr>
          <p:cNvGrpSpPr/>
          <p:nvPr/>
        </p:nvGrpSpPr>
        <p:grpSpPr>
          <a:xfrm>
            <a:off x="3657399" y="4049216"/>
            <a:ext cx="1872208" cy="1649727"/>
            <a:chOff x="4644008" y="4190764"/>
            <a:chExt cx="1872208" cy="164972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246D7EC-1790-4DE3-8056-965570B6AC37}"/>
                </a:ext>
              </a:extLst>
            </p:cNvPr>
            <p:cNvGrpSpPr/>
            <p:nvPr/>
          </p:nvGrpSpPr>
          <p:grpSpPr>
            <a:xfrm>
              <a:off x="5796136" y="5165501"/>
              <a:ext cx="720080" cy="648072"/>
              <a:chOff x="6515745" y="1838941"/>
              <a:chExt cx="720080" cy="648072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2E5D66A2-7EAB-49C8-A86D-37061CE8EC4A}"/>
                  </a:ext>
                </a:extLst>
              </p:cNvPr>
              <p:cNvSpPr/>
              <p:nvPr/>
            </p:nvSpPr>
            <p:spPr bwMode="auto">
              <a:xfrm>
                <a:off x="6533981" y="1838941"/>
                <a:ext cx="648072" cy="648072"/>
              </a:xfrm>
              <a:prstGeom prst="ellipse">
                <a:avLst/>
              </a:prstGeom>
              <a:solidFill>
                <a:srgbClr val="66CCFF"/>
              </a:solidFill>
              <a:ln w="12700" cap="flat" cmpd="sng" algn="ctr">
                <a:solidFill>
                  <a:schemeClr val="accent5">
                    <a:lumMod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tabLst/>
                </a:pP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E5AF4B-BBDB-4100-83A5-1AD64517E02E}"/>
                  </a:ext>
                </a:extLst>
              </p:cNvPr>
              <p:cNvSpPr txBox="1"/>
              <p:nvPr/>
            </p:nvSpPr>
            <p:spPr>
              <a:xfrm>
                <a:off x="6515745" y="1932207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e:3</a:t>
                </a:r>
                <a:endParaRPr lang="ko-KR" altLang="en-US" sz="2000" b="1" dirty="0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36E9F27-5199-4B48-9268-A7594824E4FD}"/>
                </a:ext>
              </a:extLst>
            </p:cNvPr>
            <p:cNvGrpSpPr/>
            <p:nvPr/>
          </p:nvGrpSpPr>
          <p:grpSpPr>
            <a:xfrm>
              <a:off x="4644008" y="5192419"/>
              <a:ext cx="720080" cy="648072"/>
              <a:chOff x="6515745" y="1838941"/>
              <a:chExt cx="720080" cy="64807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6C3B9432-BC91-4D6C-9750-5B2E9E9E8038}"/>
                  </a:ext>
                </a:extLst>
              </p:cNvPr>
              <p:cNvSpPr/>
              <p:nvPr/>
            </p:nvSpPr>
            <p:spPr bwMode="auto">
              <a:xfrm>
                <a:off x="6533981" y="1838941"/>
                <a:ext cx="648072" cy="648072"/>
              </a:xfrm>
              <a:prstGeom prst="ellipse">
                <a:avLst/>
              </a:prstGeom>
              <a:solidFill>
                <a:srgbClr val="66CCFF"/>
              </a:solidFill>
              <a:ln w="12700" cap="flat" cmpd="sng" algn="ctr">
                <a:solidFill>
                  <a:schemeClr val="accent5">
                    <a:lumMod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tabLst/>
                </a:pP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7FFEFC-E46D-446F-8F27-1733DE3D0A67}"/>
                  </a:ext>
                </a:extLst>
              </p:cNvPr>
              <p:cNvSpPr txBox="1"/>
              <p:nvPr/>
            </p:nvSpPr>
            <p:spPr>
              <a:xfrm>
                <a:off x="6515745" y="1932207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d:3</a:t>
                </a:r>
                <a:endParaRPr lang="ko-KR" altLang="en-US" sz="2000" b="1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E6FC3FF-B0C0-443D-8369-121A276B8764}"/>
                </a:ext>
              </a:extLst>
            </p:cNvPr>
            <p:cNvGrpSpPr/>
            <p:nvPr/>
          </p:nvGrpSpPr>
          <p:grpSpPr>
            <a:xfrm>
              <a:off x="5148064" y="4190764"/>
              <a:ext cx="720080" cy="648072"/>
              <a:chOff x="6515745" y="1838941"/>
              <a:chExt cx="720080" cy="648072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3C55FBBA-DB48-4CDE-B177-0C679F8AC4AB}"/>
                  </a:ext>
                </a:extLst>
              </p:cNvPr>
              <p:cNvSpPr/>
              <p:nvPr/>
            </p:nvSpPr>
            <p:spPr bwMode="auto">
              <a:xfrm>
                <a:off x="6533981" y="1838941"/>
                <a:ext cx="648072" cy="648072"/>
              </a:xfrm>
              <a:prstGeom prst="ellipse">
                <a:avLst/>
              </a:prstGeom>
              <a:solidFill>
                <a:srgbClr val="66CCFF"/>
              </a:solidFill>
              <a:ln w="12700" cap="flat" cmpd="sng" algn="ctr">
                <a:solidFill>
                  <a:schemeClr val="accent5">
                    <a:lumMod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tabLst/>
                </a:pP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DE5219-E87D-4CEB-8678-5289352314DE}"/>
                  </a:ext>
                </a:extLst>
              </p:cNvPr>
              <p:cNvSpPr txBox="1"/>
              <p:nvPr/>
            </p:nvSpPr>
            <p:spPr>
              <a:xfrm>
                <a:off x="6515745" y="1932207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:6</a:t>
                </a:r>
                <a:endParaRPr lang="ko-KR" altLang="en-US" sz="2000" b="1" dirty="0"/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A2E255A-17C9-4821-9ED2-35A704BC462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48064" y="4765991"/>
              <a:ext cx="150802" cy="426428"/>
            </a:xfrm>
            <a:prstGeom prst="straightConnector1">
              <a:avLst/>
            </a:prstGeom>
            <a:ln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6FB9730-8EF6-428F-8FFB-59ABB41DE91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66163" y="4784010"/>
              <a:ext cx="273989" cy="408409"/>
            </a:xfrm>
            <a:prstGeom prst="straightConnector1">
              <a:avLst/>
            </a:prstGeom>
            <a:ln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3611664-B686-4A96-919A-F04062211C93}"/>
              </a:ext>
            </a:extLst>
          </p:cNvPr>
          <p:cNvGrpSpPr/>
          <p:nvPr/>
        </p:nvGrpSpPr>
        <p:grpSpPr>
          <a:xfrm>
            <a:off x="2091903" y="3187468"/>
            <a:ext cx="1846179" cy="1564109"/>
            <a:chOff x="560050" y="2763306"/>
            <a:chExt cx="1846179" cy="156410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ECF588B-5362-420A-A50B-4CE7084C31B8}"/>
                </a:ext>
              </a:extLst>
            </p:cNvPr>
            <p:cNvGrpSpPr/>
            <p:nvPr/>
          </p:nvGrpSpPr>
          <p:grpSpPr>
            <a:xfrm>
              <a:off x="560050" y="3679343"/>
              <a:ext cx="720080" cy="648072"/>
              <a:chOff x="6515745" y="1838941"/>
              <a:chExt cx="720080" cy="648072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98DBD2EE-03FF-47E5-B0BE-3F0EFE8F2961}"/>
                  </a:ext>
                </a:extLst>
              </p:cNvPr>
              <p:cNvSpPr/>
              <p:nvPr/>
            </p:nvSpPr>
            <p:spPr bwMode="auto">
              <a:xfrm>
                <a:off x="6533981" y="1838941"/>
                <a:ext cx="648072" cy="648072"/>
              </a:xfrm>
              <a:prstGeom prst="ellipse">
                <a:avLst/>
              </a:prstGeom>
              <a:solidFill>
                <a:srgbClr val="66CCFF"/>
              </a:solidFill>
              <a:ln w="12700" cap="flat" cmpd="sng" algn="ctr">
                <a:solidFill>
                  <a:schemeClr val="accent5">
                    <a:lumMod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tabLst/>
                </a:pP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16E9F7-FB24-47B8-86C0-9AFE132657EE}"/>
                  </a:ext>
                </a:extLst>
              </p:cNvPr>
              <p:cNvSpPr txBox="1"/>
              <p:nvPr/>
            </p:nvSpPr>
            <p:spPr>
              <a:xfrm>
                <a:off x="6515745" y="1932207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a:4</a:t>
                </a:r>
                <a:endParaRPr lang="ko-KR" altLang="en-US" sz="2000" b="1" dirty="0"/>
              </a:p>
            </p:txBody>
          </p:sp>
        </p:grp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932E8267-2B43-4559-8AF3-9BFAC2AED4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1263" y="3323111"/>
              <a:ext cx="282888" cy="356232"/>
            </a:xfrm>
            <a:prstGeom prst="straightConnector1">
              <a:avLst/>
            </a:prstGeom>
            <a:ln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A5CFE6D-5020-42CE-A607-655FE8488C7F}"/>
                </a:ext>
              </a:extLst>
            </p:cNvPr>
            <p:cNvGrpSpPr/>
            <p:nvPr/>
          </p:nvGrpSpPr>
          <p:grpSpPr>
            <a:xfrm>
              <a:off x="1686149" y="3648628"/>
              <a:ext cx="720080" cy="648072"/>
              <a:chOff x="6515745" y="1838941"/>
              <a:chExt cx="720080" cy="648072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7A8D7A62-7DEA-487C-BE9F-B6624D3FBBB8}"/>
                  </a:ext>
                </a:extLst>
              </p:cNvPr>
              <p:cNvSpPr/>
              <p:nvPr/>
            </p:nvSpPr>
            <p:spPr bwMode="auto">
              <a:xfrm>
                <a:off x="6533981" y="1838941"/>
                <a:ext cx="648072" cy="648072"/>
              </a:xfrm>
              <a:prstGeom prst="ellipse">
                <a:avLst/>
              </a:prstGeom>
              <a:solidFill>
                <a:srgbClr val="66CCFF"/>
              </a:solidFill>
              <a:ln w="12700" cap="flat" cmpd="sng" algn="ctr">
                <a:solidFill>
                  <a:schemeClr val="accent5">
                    <a:lumMod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tabLst/>
                </a:pP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9C19C7-54CB-436A-8CD5-D6FA2C6CC92A}"/>
                  </a:ext>
                </a:extLst>
              </p:cNvPr>
              <p:cNvSpPr txBox="1"/>
              <p:nvPr/>
            </p:nvSpPr>
            <p:spPr>
              <a:xfrm>
                <a:off x="6515745" y="1932207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b:5</a:t>
                </a:r>
                <a:endParaRPr lang="ko-KR" altLang="en-US" sz="2000" b="1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1F038C9-DCB8-4A56-8175-208260B6C10A}"/>
                </a:ext>
              </a:extLst>
            </p:cNvPr>
            <p:cNvGrpSpPr/>
            <p:nvPr/>
          </p:nvGrpSpPr>
          <p:grpSpPr>
            <a:xfrm>
              <a:off x="1064106" y="2763306"/>
              <a:ext cx="720080" cy="648072"/>
              <a:chOff x="6515745" y="1838941"/>
              <a:chExt cx="720080" cy="648072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B7B886A0-35B9-4408-8A1D-4FF3C45E979E}"/>
                  </a:ext>
                </a:extLst>
              </p:cNvPr>
              <p:cNvSpPr/>
              <p:nvPr/>
            </p:nvSpPr>
            <p:spPr bwMode="auto">
              <a:xfrm>
                <a:off x="6533981" y="1838941"/>
                <a:ext cx="648072" cy="648072"/>
              </a:xfrm>
              <a:prstGeom prst="ellipse">
                <a:avLst/>
              </a:prstGeom>
              <a:solidFill>
                <a:srgbClr val="66CCFF"/>
              </a:solidFill>
              <a:ln w="12700" cap="flat" cmpd="sng" algn="ctr">
                <a:solidFill>
                  <a:schemeClr val="accent5">
                    <a:lumMod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tabLst/>
                </a:pP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D5B9A-44C4-44B6-AD58-647DC7D28D7B}"/>
                  </a:ext>
                </a:extLst>
              </p:cNvPr>
              <p:cNvSpPr txBox="1"/>
              <p:nvPr/>
            </p:nvSpPr>
            <p:spPr>
              <a:xfrm>
                <a:off x="6515745" y="1932207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:9</a:t>
                </a:r>
                <a:endParaRPr lang="ko-KR" altLang="en-US" sz="2000" b="1" dirty="0"/>
              </a:p>
            </p:txBody>
          </p:sp>
        </p:grp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F5D8C7D-7F92-4F0C-BC90-5B3126EB7F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06941" y="3291430"/>
              <a:ext cx="150802" cy="426428"/>
            </a:xfrm>
            <a:prstGeom prst="straightConnector1">
              <a:avLst/>
            </a:prstGeom>
            <a:ln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BE468C3-9558-4CD4-A83A-7365D5EA6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74" y="1543386"/>
            <a:ext cx="5696578" cy="440535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34D5239F-4310-465F-B161-9E6B051C7A45}"/>
              </a:ext>
            </a:extLst>
          </p:cNvPr>
          <p:cNvGrpSpPr/>
          <p:nvPr/>
        </p:nvGrpSpPr>
        <p:grpSpPr>
          <a:xfrm>
            <a:off x="4682057" y="3165662"/>
            <a:ext cx="1493634" cy="1511386"/>
            <a:chOff x="6354899" y="3010957"/>
            <a:chExt cx="1493634" cy="1511386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63E85293-AFF4-47D8-B122-0751A756488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354899" y="3579506"/>
              <a:ext cx="214492" cy="315005"/>
            </a:xfrm>
            <a:prstGeom prst="straightConnector1">
              <a:avLst/>
            </a:prstGeom>
            <a:ln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FA1916A0-395E-4C82-A398-16522BFFCA9D}"/>
                </a:ext>
              </a:extLst>
            </p:cNvPr>
            <p:cNvGrpSpPr/>
            <p:nvPr/>
          </p:nvGrpSpPr>
          <p:grpSpPr>
            <a:xfrm>
              <a:off x="6462145" y="3010957"/>
              <a:ext cx="720080" cy="648072"/>
              <a:chOff x="6515745" y="1838941"/>
              <a:chExt cx="720080" cy="648072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9EDD74D2-77AB-4995-879A-2BD193320C21}"/>
                  </a:ext>
                </a:extLst>
              </p:cNvPr>
              <p:cNvSpPr/>
              <p:nvPr/>
            </p:nvSpPr>
            <p:spPr bwMode="auto">
              <a:xfrm>
                <a:off x="6533981" y="1838941"/>
                <a:ext cx="648072" cy="648072"/>
              </a:xfrm>
              <a:prstGeom prst="ellipse">
                <a:avLst/>
              </a:prstGeom>
              <a:solidFill>
                <a:srgbClr val="66CCFF"/>
              </a:solidFill>
              <a:ln w="12700" cap="flat" cmpd="sng" algn="ctr">
                <a:solidFill>
                  <a:schemeClr val="accent5">
                    <a:lumMod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tabLst/>
                </a:pP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DEA061-5408-4CBA-9731-51BD553F0DB6}"/>
                  </a:ext>
                </a:extLst>
              </p:cNvPr>
              <p:cNvSpPr txBox="1"/>
              <p:nvPr/>
            </p:nvSpPr>
            <p:spPr>
              <a:xfrm>
                <a:off x="6515745" y="1932207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:13</a:t>
                </a:r>
                <a:endParaRPr lang="ko-KR" altLang="en-US" sz="2000" b="1" dirty="0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FB7E2F5-A3B7-4F15-B72C-49480DB5D5AB}"/>
                </a:ext>
              </a:extLst>
            </p:cNvPr>
            <p:cNvGrpSpPr/>
            <p:nvPr/>
          </p:nvGrpSpPr>
          <p:grpSpPr>
            <a:xfrm>
              <a:off x="7128453" y="3874271"/>
              <a:ext cx="720080" cy="648072"/>
              <a:chOff x="6515745" y="1838941"/>
              <a:chExt cx="720080" cy="648072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CC869185-FA5E-4EEE-97EA-2FA3ECDE1538}"/>
                  </a:ext>
                </a:extLst>
              </p:cNvPr>
              <p:cNvSpPr/>
              <p:nvPr/>
            </p:nvSpPr>
            <p:spPr bwMode="auto">
              <a:xfrm>
                <a:off x="6533981" y="1838941"/>
                <a:ext cx="648072" cy="648072"/>
              </a:xfrm>
              <a:prstGeom prst="ellipse">
                <a:avLst/>
              </a:prstGeom>
              <a:solidFill>
                <a:srgbClr val="66CCFF"/>
              </a:solidFill>
              <a:ln w="12700" cap="flat" cmpd="sng" algn="ctr">
                <a:solidFill>
                  <a:schemeClr val="accent5">
                    <a:lumMod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tabLst/>
                </a:pPr>
                <a:endParaRPr kumimoji="1" lang="ko-KR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4E124F-1BCB-4E55-A1BA-C178903FACAF}"/>
                  </a:ext>
                </a:extLst>
              </p:cNvPr>
              <p:cNvSpPr txBox="1"/>
              <p:nvPr/>
            </p:nvSpPr>
            <p:spPr>
              <a:xfrm>
                <a:off x="6515745" y="1932207"/>
                <a:ext cx="7200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c:7</a:t>
                </a:r>
                <a:endParaRPr lang="ko-KR" altLang="en-US" sz="2000" b="1" dirty="0"/>
              </a:p>
            </p:txBody>
          </p:sp>
        </p:grp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4BEB153-581E-4454-9C7B-EB98C2F1DD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75538" y="3596689"/>
              <a:ext cx="282888" cy="356232"/>
            </a:xfrm>
            <a:prstGeom prst="straightConnector1">
              <a:avLst/>
            </a:prstGeom>
            <a:ln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34D26DF-800C-4186-8869-F5C88C7285BE}"/>
              </a:ext>
            </a:extLst>
          </p:cNvPr>
          <p:cNvGrpSpPr/>
          <p:nvPr/>
        </p:nvGrpSpPr>
        <p:grpSpPr>
          <a:xfrm>
            <a:off x="3188641" y="2238278"/>
            <a:ext cx="1618898" cy="1029563"/>
            <a:chOff x="3276099" y="2558698"/>
            <a:chExt cx="1618898" cy="1029563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08281EC4-6856-4113-9BBA-4F63532E174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76099" y="3133297"/>
              <a:ext cx="589342" cy="454964"/>
            </a:xfrm>
            <a:prstGeom prst="straightConnector1">
              <a:avLst/>
            </a:prstGeom>
            <a:ln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9128D45F-239D-4B84-8707-E1E71AC0C7F1}"/>
                </a:ext>
              </a:extLst>
            </p:cNvPr>
            <p:cNvGrpSpPr/>
            <p:nvPr/>
          </p:nvGrpSpPr>
          <p:grpSpPr>
            <a:xfrm>
              <a:off x="3737576" y="2558698"/>
              <a:ext cx="1157421" cy="1029563"/>
              <a:chOff x="3737576" y="2558698"/>
              <a:chExt cx="1157421" cy="1029563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8BBAA6DD-C1AD-44EF-A6CA-7FA797472BDD}"/>
                  </a:ext>
                </a:extLst>
              </p:cNvPr>
              <p:cNvGrpSpPr/>
              <p:nvPr/>
            </p:nvGrpSpPr>
            <p:grpSpPr>
              <a:xfrm>
                <a:off x="3737576" y="2558698"/>
                <a:ext cx="720080" cy="648072"/>
                <a:chOff x="6515745" y="1838941"/>
                <a:chExt cx="720080" cy="648072"/>
              </a:xfrm>
            </p:grpSpPr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E7D78CB9-F3FD-443D-9ACC-C1C1B4C93581}"/>
                    </a:ext>
                  </a:extLst>
                </p:cNvPr>
                <p:cNvSpPr/>
                <p:nvPr/>
              </p:nvSpPr>
              <p:spPr bwMode="auto">
                <a:xfrm>
                  <a:off x="6533981" y="1838941"/>
                  <a:ext cx="648072" cy="648072"/>
                </a:xfrm>
                <a:prstGeom prst="ellipse">
                  <a:avLst/>
                </a:prstGeom>
                <a:solidFill>
                  <a:srgbClr val="66CCFF"/>
                </a:solidFill>
                <a:ln w="12700" cap="flat" cmpd="sng" algn="ctr">
                  <a:solidFill>
                    <a:schemeClr val="accent5">
                      <a:lumMod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tabLst/>
                  </a:pPr>
                  <a:endParaRPr kumimoji="1" lang="ko-KR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0A0EE29-F535-4801-A2B1-A3AB343B0F6F}"/>
                    </a:ext>
                  </a:extLst>
                </p:cNvPr>
                <p:cNvSpPr txBox="1"/>
                <p:nvPr/>
              </p:nvSpPr>
              <p:spPr>
                <a:xfrm>
                  <a:off x="6515745" y="1932207"/>
                  <a:ext cx="72008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/>
                    <a:t>:22</a:t>
                  </a:r>
                  <a:endParaRPr lang="ko-KR" altLang="en-US" sz="2000" b="1" dirty="0"/>
                </a:p>
              </p:txBody>
            </p:sp>
          </p:grp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AD030DC2-13C1-4F0C-8583-A62B89E01E7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295268" y="3123922"/>
                <a:ext cx="599729" cy="464339"/>
              </a:xfrm>
              <a:prstGeom prst="straightConnector1">
                <a:avLst/>
              </a:prstGeom>
              <a:ln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0935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허프만</a:t>
            </a:r>
            <a:r>
              <a:rPr lang="ko-KR" altLang="en-US" dirty="0"/>
              <a:t> 코드의 구현 </a:t>
            </a:r>
            <a:r>
              <a:rPr lang="en-US" altLang="ko-KR" dirty="0"/>
              <a:t>– </a:t>
            </a:r>
            <a:r>
              <a:rPr lang="ko-KR" altLang="en-US" dirty="0"/>
              <a:t>노드 클래스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418C3D-1026-4322-814F-EE45378A8F4A}" type="datetime1">
              <a:rPr lang="ko-KR" altLang="en-US" smtClean="0"/>
              <a:pPr>
                <a:defRPr/>
              </a:pPr>
              <a:t>2020-08-03</a:t>
            </a:fld>
            <a:endParaRPr lang="en-US" altLang="ko-KR"/>
          </a:p>
        </p:txBody>
      </p:sp>
      <p:sp>
        <p:nvSpPr>
          <p:cNvPr id="819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o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CC93CB-5E28-4CBD-857E-88F820E0193B}" type="slidenum">
              <a:rPr kumimoji="0" lang="en-US" altLang="ko-KR" sz="12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ko-KR" sz="120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8FE409-AAEF-40FB-B22B-CF14BB8E5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149080"/>
            <a:ext cx="5579140" cy="2016224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185B03C-818D-492E-824D-A5E5B83379A8}"/>
              </a:ext>
            </a:extLst>
          </p:cNvPr>
          <p:cNvGrpSpPr/>
          <p:nvPr/>
        </p:nvGrpSpPr>
        <p:grpSpPr>
          <a:xfrm>
            <a:off x="6533981" y="1838941"/>
            <a:ext cx="648072" cy="648072"/>
            <a:chOff x="6533981" y="1838941"/>
            <a:chExt cx="648072" cy="648072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0222666-BE55-4B79-9EF9-7563E38EDA3F}"/>
                </a:ext>
              </a:extLst>
            </p:cNvPr>
            <p:cNvSpPr/>
            <p:nvPr/>
          </p:nvSpPr>
          <p:spPr bwMode="auto">
            <a:xfrm>
              <a:off x="6533981" y="1838941"/>
              <a:ext cx="648072" cy="648072"/>
            </a:xfrm>
            <a:prstGeom prst="ellipse">
              <a:avLst/>
            </a:prstGeom>
            <a:solidFill>
              <a:srgbClr val="66CCFF"/>
            </a:solidFill>
            <a:ln w="127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tabLst/>
              </a:pP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FE563EA-2E53-4023-865E-3ABDF76D3B24}"/>
                </a:ext>
              </a:extLst>
            </p:cNvPr>
            <p:cNvSpPr txBox="1"/>
            <p:nvPr/>
          </p:nvSpPr>
          <p:spPr>
            <a:xfrm>
              <a:off x="6556701" y="1930857"/>
              <a:ext cx="571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/>
                <a:t>a:4</a:t>
              </a:r>
              <a:endParaRPr lang="ko-KR" altLang="en-US" sz="1800" b="1" dirty="0"/>
            </a:p>
          </p:txBody>
        </p:sp>
      </p:grp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0DDA115-FD68-4B1E-827D-ACF0300EB8BA}"/>
              </a:ext>
            </a:extLst>
          </p:cNvPr>
          <p:cNvCxnSpPr>
            <a:stCxn id="52" idx="3"/>
          </p:cNvCxnSpPr>
          <p:nvPr/>
        </p:nvCxnSpPr>
        <p:spPr bwMode="auto">
          <a:xfrm flipH="1">
            <a:off x="6173941" y="2392105"/>
            <a:ext cx="454948" cy="59253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6CCC9BC-E2DB-4D9B-9E70-AEC25A9C1918}"/>
              </a:ext>
            </a:extLst>
          </p:cNvPr>
          <p:cNvCxnSpPr>
            <a:stCxn id="52" idx="5"/>
          </p:cNvCxnSpPr>
          <p:nvPr/>
        </p:nvCxnSpPr>
        <p:spPr bwMode="auto">
          <a:xfrm>
            <a:off x="7087145" y="2392105"/>
            <a:ext cx="598493" cy="59253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8BAF88D-A4A0-42E0-ABC4-35E331E53916}"/>
              </a:ext>
            </a:extLst>
          </p:cNvPr>
          <p:cNvSpPr txBox="1"/>
          <p:nvPr/>
        </p:nvSpPr>
        <p:spPr>
          <a:xfrm>
            <a:off x="5817510" y="297150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B4ED827-C948-4BA9-8F3F-3AEFC599A49E}"/>
              </a:ext>
            </a:extLst>
          </p:cNvPr>
          <p:cNvSpPr txBox="1"/>
          <p:nvPr/>
        </p:nvSpPr>
        <p:spPr>
          <a:xfrm>
            <a:off x="7292902" y="2985970"/>
            <a:ext cx="925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A97802-3828-4628-8B33-B42498153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484659"/>
            <a:ext cx="3537361" cy="50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8846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">
  <a:themeElements>
    <a:clrScheme name="pebb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bble">
      <a:majorFont>
        <a:latin typeface="Tahoma"/>
        <a:ea typeface="휴먼엑스포"/>
        <a:cs typeface=""/>
      </a:majorFont>
      <a:minorFont>
        <a:latin typeface="Tahom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 typeface="Wingdings" pitchFamily="2" charset="2"/>
          <a:buChar char="•"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 typeface="Wingdings" pitchFamily="2" charset="2"/>
          <a:buChar char="•"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pebb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bb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bb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bb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bb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bb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bb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bb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bb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34724</TotalTime>
  <Words>375</Words>
  <Application>Microsoft Office PowerPoint</Application>
  <PresentationFormat>화면 슬라이드 쇼(4:3)</PresentationFormat>
  <Paragraphs>125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휴먼엑스포</vt:lpstr>
      <vt:lpstr>Tahoma</vt:lpstr>
      <vt:lpstr>Wingdings</vt:lpstr>
      <vt:lpstr>pebble</vt:lpstr>
      <vt:lpstr>트리의 활용 - 이진트리 (Sort &amp; Search/Huffman Code)</vt:lpstr>
      <vt:lpstr>목차</vt:lpstr>
      <vt:lpstr>이진트리(정렬,검색)의 구조 및 노드 클래스</vt:lpstr>
      <vt:lpstr>노드들의 연결 알고리즘</vt:lpstr>
      <vt:lpstr>각 노드들의 탐방 (재귀함수의 사용)</vt:lpstr>
      <vt:lpstr>허프만 코드의 구조 및 원리 (1/3)</vt:lpstr>
      <vt:lpstr>허프만 코드의 구조 및 원리 (2/3)</vt:lpstr>
      <vt:lpstr>허프만 코드의 구조 및 원리 (3/3)</vt:lpstr>
      <vt:lpstr>허프만 코드의 구현 – 노드 클래스</vt:lpstr>
      <vt:lpstr>허프만 코드의 구현 – 노드의 초기화</vt:lpstr>
      <vt:lpstr>허프만 코드의 구현 – 노드의 연결</vt:lpstr>
      <vt:lpstr>허프만 코드의 구현 – 노드의 연결</vt:lpstr>
      <vt:lpstr>허프만 코드의 구현 – 노드의 방문과 경로</vt:lpstr>
    </vt:vector>
  </TitlesOfParts>
  <Company>SICE Inje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컴포넌트 트레이드를 위한 컴포넌트 저장소 설계</dc:title>
  <dc:creator>kidsday</dc:creator>
  <cp:lastModifiedBy>twkim</cp:lastModifiedBy>
  <cp:revision>759</cp:revision>
  <dcterms:created xsi:type="dcterms:W3CDTF">2001-08-24T02:11:47Z</dcterms:created>
  <dcterms:modified xsi:type="dcterms:W3CDTF">2020-08-02T17:00:15Z</dcterms:modified>
</cp:coreProperties>
</file>