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27" r:id="rId4"/>
    <p:sldId id="328" r:id="rId5"/>
    <p:sldId id="329" r:id="rId6"/>
    <p:sldId id="330" r:id="rId7"/>
    <p:sldId id="324" r:id="rId8"/>
    <p:sldId id="322" r:id="rId9"/>
    <p:sldId id="333" r:id="rId10"/>
    <p:sldId id="323" r:id="rId11"/>
    <p:sldId id="332" r:id="rId12"/>
    <p:sldId id="334" r:id="rId13"/>
    <p:sldId id="337" r:id="rId14"/>
    <p:sldId id="339" r:id="rId15"/>
    <p:sldId id="338" r:id="rId16"/>
    <p:sldId id="316" r:id="rId17"/>
    <p:sldId id="335" r:id="rId18"/>
    <p:sldId id="340" r:id="rId19"/>
    <p:sldId id="342" r:id="rId20"/>
    <p:sldId id="344" r:id="rId21"/>
    <p:sldId id="343" r:id="rId22"/>
    <p:sldId id="345" r:id="rId23"/>
    <p:sldId id="346" r:id="rId24"/>
    <p:sldId id="347" r:id="rId25"/>
    <p:sldId id="348" r:id="rId26"/>
    <p:sldId id="349" r:id="rId27"/>
    <p:sldId id="35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575C"/>
    <a:srgbClr val="F2CB7B"/>
    <a:srgbClr val="56CB81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5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0C9A4-35D7-4D05-BDDF-4BFE4153F27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59539DE-5F23-4041-8530-B2681B9B5896}">
      <dgm:prSet phldrT="[텍스트]"/>
      <dgm:spPr/>
      <dgm:t>
        <a:bodyPr/>
        <a:lstStyle/>
        <a:p>
          <a:pPr latinLnBrk="1"/>
          <a:r>
            <a:rPr lang="en-US" altLang="ko-KR" b="1" dirty="0"/>
            <a:t>Text Preprocessing</a:t>
          </a:r>
          <a:endParaRPr lang="ko-KR" altLang="en-US" b="1" dirty="0"/>
        </a:p>
      </dgm:t>
    </dgm:pt>
    <dgm:pt modelId="{8946D6ED-8A9A-4AFC-A2FB-FBB3F47A5B63}" type="parTrans" cxnId="{590F5601-600C-486F-A82A-F6DF2AF01492}">
      <dgm:prSet/>
      <dgm:spPr/>
      <dgm:t>
        <a:bodyPr/>
        <a:lstStyle/>
        <a:p>
          <a:pPr latinLnBrk="1"/>
          <a:endParaRPr lang="ko-KR" altLang="en-US"/>
        </a:p>
      </dgm:t>
    </dgm:pt>
    <dgm:pt modelId="{9A00B4D6-7349-4E3B-B6D8-CBBCD67F83FD}" type="sibTrans" cxnId="{590F5601-600C-486F-A82A-F6DF2AF01492}">
      <dgm:prSet/>
      <dgm:spPr/>
      <dgm:t>
        <a:bodyPr/>
        <a:lstStyle/>
        <a:p>
          <a:pPr latinLnBrk="1"/>
          <a:endParaRPr lang="ko-KR" altLang="en-US"/>
        </a:p>
      </dgm:t>
    </dgm:pt>
    <dgm:pt modelId="{2871BBA2-5B6D-48BF-B43A-0E3900C62887}">
      <dgm:prSet phldrT="[텍스트]"/>
      <dgm:spPr/>
      <dgm:t>
        <a:bodyPr/>
        <a:lstStyle/>
        <a:p>
          <a:pPr latinLnBrk="1"/>
          <a:r>
            <a:rPr lang="en-US" altLang="ko-KR" b="1" dirty="0"/>
            <a:t>Text Transformation</a:t>
          </a:r>
          <a:endParaRPr lang="ko-KR" altLang="en-US" b="1" dirty="0"/>
        </a:p>
      </dgm:t>
    </dgm:pt>
    <dgm:pt modelId="{DA61F66C-0891-4BA0-8E35-FED1E8C6BA99}" type="parTrans" cxnId="{1869FCA5-BA99-40E5-BBA4-DB624710065B}">
      <dgm:prSet/>
      <dgm:spPr/>
      <dgm:t>
        <a:bodyPr/>
        <a:lstStyle/>
        <a:p>
          <a:pPr latinLnBrk="1"/>
          <a:endParaRPr lang="ko-KR" altLang="en-US"/>
        </a:p>
      </dgm:t>
    </dgm:pt>
    <dgm:pt modelId="{8BD6CCA5-9A31-4F22-BF2B-E5DB003C7C1A}" type="sibTrans" cxnId="{1869FCA5-BA99-40E5-BBA4-DB624710065B}">
      <dgm:prSet/>
      <dgm:spPr/>
      <dgm:t>
        <a:bodyPr/>
        <a:lstStyle/>
        <a:p>
          <a:pPr latinLnBrk="1"/>
          <a:endParaRPr lang="ko-KR" altLang="en-US"/>
        </a:p>
      </dgm:t>
    </dgm:pt>
    <dgm:pt modelId="{EED5354A-0EB5-46A4-9C51-F6BC8414C779}">
      <dgm:prSet phldrT="[텍스트]"/>
      <dgm:spPr/>
      <dgm:t>
        <a:bodyPr/>
        <a:lstStyle/>
        <a:p>
          <a:pPr latinLnBrk="1"/>
          <a:r>
            <a:rPr lang="en-US" altLang="ko-KR" b="1" dirty="0"/>
            <a:t>Text  </a:t>
          </a:r>
          <a:r>
            <a:rPr lang="en-US" altLang="ko-KR" b="1" dirty="0" err="1"/>
            <a:t>Aquisition</a:t>
          </a:r>
          <a:endParaRPr lang="ko-KR" altLang="en-US" b="1" dirty="0"/>
        </a:p>
      </dgm:t>
    </dgm:pt>
    <dgm:pt modelId="{AEAEEAFE-873A-42EB-B72B-55A92668785B}" type="sibTrans" cxnId="{F055BFDF-CE9C-4B03-92F0-33C9BA925363}">
      <dgm:prSet/>
      <dgm:spPr/>
      <dgm:t>
        <a:bodyPr/>
        <a:lstStyle/>
        <a:p>
          <a:pPr latinLnBrk="1"/>
          <a:endParaRPr lang="ko-KR" altLang="en-US"/>
        </a:p>
      </dgm:t>
    </dgm:pt>
    <dgm:pt modelId="{87BF3A2C-D157-419A-AA12-B678961A7E26}" type="parTrans" cxnId="{F055BFDF-CE9C-4B03-92F0-33C9BA925363}">
      <dgm:prSet/>
      <dgm:spPr/>
      <dgm:t>
        <a:bodyPr/>
        <a:lstStyle/>
        <a:p>
          <a:pPr latinLnBrk="1"/>
          <a:endParaRPr lang="ko-KR" altLang="en-US"/>
        </a:p>
      </dgm:t>
    </dgm:pt>
    <dgm:pt modelId="{AFB7662F-54D5-4A3C-AEAC-8BA4867764D6}">
      <dgm:prSet phldrT="[텍스트]"/>
      <dgm:spPr/>
      <dgm:t>
        <a:bodyPr/>
        <a:lstStyle/>
        <a:p>
          <a:pPr latinLnBrk="1"/>
          <a:r>
            <a:rPr lang="en-US" altLang="ko-KR" b="1" dirty="0"/>
            <a:t>Feature Selection</a:t>
          </a:r>
          <a:endParaRPr lang="ko-KR" altLang="en-US" b="1" dirty="0"/>
        </a:p>
      </dgm:t>
    </dgm:pt>
    <dgm:pt modelId="{B9F0D09C-30EC-4466-8D3D-B1013CEB62E5}" type="parTrans" cxnId="{8D04BA94-B436-42EE-9724-CD3F53C994E2}">
      <dgm:prSet/>
      <dgm:spPr/>
      <dgm:t>
        <a:bodyPr/>
        <a:lstStyle/>
        <a:p>
          <a:pPr latinLnBrk="1"/>
          <a:endParaRPr lang="ko-KR" altLang="en-US"/>
        </a:p>
      </dgm:t>
    </dgm:pt>
    <dgm:pt modelId="{58F876F9-D551-47D5-8286-66CF47DE096F}" type="sibTrans" cxnId="{8D04BA94-B436-42EE-9724-CD3F53C994E2}">
      <dgm:prSet/>
      <dgm:spPr/>
      <dgm:t>
        <a:bodyPr/>
        <a:lstStyle/>
        <a:p>
          <a:pPr latinLnBrk="1"/>
          <a:endParaRPr lang="ko-KR" altLang="en-US"/>
        </a:p>
      </dgm:t>
    </dgm:pt>
    <dgm:pt modelId="{58DB053F-CE55-417A-999B-329AA9A79101}">
      <dgm:prSet phldrT="[텍스트]"/>
      <dgm:spPr/>
      <dgm:t>
        <a:bodyPr/>
        <a:lstStyle/>
        <a:p>
          <a:pPr latinLnBrk="1"/>
          <a:r>
            <a:rPr lang="en-US" altLang="ko-KR" b="1" dirty="0"/>
            <a:t>Data Mining</a:t>
          </a:r>
          <a:endParaRPr lang="ko-KR" altLang="en-US" b="1" dirty="0"/>
        </a:p>
      </dgm:t>
    </dgm:pt>
    <dgm:pt modelId="{3EEDDDBB-1BB0-4F4B-9A31-996225EB473F}" type="parTrans" cxnId="{866A6977-204B-4851-A62B-5C5DA4BD86CE}">
      <dgm:prSet/>
      <dgm:spPr/>
      <dgm:t>
        <a:bodyPr/>
        <a:lstStyle/>
        <a:p>
          <a:pPr latinLnBrk="1"/>
          <a:endParaRPr lang="ko-KR" altLang="en-US"/>
        </a:p>
      </dgm:t>
    </dgm:pt>
    <dgm:pt modelId="{4D57872C-DEEB-43D0-855C-570094CC7DF8}" type="sibTrans" cxnId="{866A6977-204B-4851-A62B-5C5DA4BD86CE}">
      <dgm:prSet/>
      <dgm:spPr/>
      <dgm:t>
        <a:bodyPr/>
        <a:lstStyle/>
        <a:p>
          <a:pPr latinLnBrk="1"/>
          <a:endParaRPr lang="ko-KR" altLang="en-US"/>
        </a:p>
      </dgm:t>
    </dgm:pt>
    <dgm:pt modelId="{32A95DB3-33D3-4C9B-A7E1-34BE0F47165A}" type="pres">
      <dgm:prSet presAssocID="{E3E0C9A4-35D7-4D05-BDDF-4BFE4153F2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7FA9A3-D146-4B0F-B612-2E87B38A55BA}" type="pres">
      <dgm:prSet presAssocID="{EED5354A-0EB5-46A4-9C51-F6BC8414C77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49803A-2305-48E1-B0C5-D5FE99D2DB95}" type="pres">
      <dgm:prSet presAssocID="{AEAEEAFE-873A-42EB-B72B-55A92668785B}" presName="parTxOnlySpace" presStyleCnt="0"/>
      <dgm:spPr/>
    </dgm:pt>
    <dgm:pt modelId="{D063E3DE-5879-4706-8B6B-6608EC0EEA90}" type="pres">
      <dgm:prSet presAssocID="{D59539DE-5F23-4041-8530-B2681B9B589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20594-D116-4243-B813-F0DACD9E443E}" type="pres">
      <dgm:prSet presAssocID="{9A00B4D6-7349-4E3B-B6D8-CBBCD67F83FD}" presName="parTxOnlySpace" presStyleCnt="0"/>
      <dgm:spPr/>
    </dgm:pt>
    <dgm:pt modelId="{24DE0259-5400-408A-BE2E-5E3486812770}" type="pres">
      <dgm:prSet presAssocID="{2871BBA2-5B6D-48BF-B43A-0E3900C6288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90FCA-E5A5-48B8-9A8C-17882B1E405A}" type="pres">
      <dgm:prSet presAssocID="{8BD6CCA5-9A31-4F22-BF2B-E5DB003C7C1A}" presName="parTxOnlySpace" presStyleCnt="0"/>
      <dgm:spPr/>
    </dgm:pt>
    <dgm:pt modelId="{D34E39AE-C6D1-468A-922D-8B01A5145273}" type="pres">
      <dgm:prSet presAssocID="{AFB7662F-54D5-4A3C-AEAC-8BA4867764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F40394-C7D1-4F00-B7C9-911ED5DC0B5C}" type="pres">
      <dgm:prSet presAssocID="{58F876F9-D551-47D5-8286-66CF47DE096F}" presName="parTxOnlySpace" presStyleCnt="0"/>
      <dgm:spPr/>
    </dgm:pt>
    <dgm:pt modelId="{AA9A4BD3-6873-4474-B42F-10786D9533C4}" type="pres">
      <dgm:prSet presAssocID="{58DB053F-CE55-417A-999B-329AA9A7910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F07F2D-4A66-40D9-B97B-B91CDA5D6203}" type="presOf" srcId="{EED5354A-0EB5-46A4-9C51-F6BC8414C779}" destId="{817FA9A3-D146-4B0F-B612-2E87B38A55BA}" srcOrd="0" destOrd="0" presId="urn:microsoft.com/office/officeart/2005/8/layout/chevron1"/>
    <dgm:cxn modelId="{1869FCA5-BA99-40E5-BBA4-DB624710065B}" srcId="{E3E0C9A4-35D7-4D05-BDDF-4BFE4153F278}" destId="{2871BBA2-5B6D-48BF-B43A-0E3900C62887}" srcOrd="2" destOrd="0" parTransId="{DA61F66C-0891-4BA0-8E35-FED1E8C6BA99}" sibTransId="{8BD6CCA5-9A31-4F22-BF2B-E5DB003C7C1A}"/>
    <dgm:cxn modelId="{7000C414-898F-415F-BBA1-BF5C7174DD31}" type="presOf" srcId="{AFB7662F-54D5-4A3C-AEAC-8BA4867764D6}" destId="{D34E39AE-C6D1-468A-922D-8B01A5145273}" srcOrd="0" destOrd="0" presId="urn:microsoft.com/office/officeart/2005/8/layout/chevron1"/>
    <dgm:cxn modelId="{ACF9F144-1668-480E-90E9-1A9590B79C2C}" type="presOf" srcId="{D59539DE-5F23-4041-8530-B2681B9B5896}" destId="{D063E3DE-5879-4706-8B6B-6608EC0EEA90}" srcOrd="0" destOrd="0" presId="urn:microsoft.com/office/officeart/2005/8/layout/chevron1"/>
    <dgm:cxn modelId="{F055BFDF-CE9C-4B03-92F0-33C9BA925363}" srcId="{E3E0C9A4-35D7-4D05-BDDF-4BFE4153F278}" destId="{EED5354A-0EB5-46A4-9C51-F6BC8414C779}" srcOrd="0" destOrd="0" parTransId="{87BF3A2C-D157-419A-AA12-B678961A7E26}" sibTransId="{AEAEEAFE-873A-42EB-B72B-55A92668785B}"/>
    <dgm:cxn modelId="{8696B12A-6924-4EE4-9B6A-3643534EFC72}" type="presOf" srcId="{E3E0C9A4-35D7-4D05-BDDF-4BFE4153F278}" destId="{32A95DB3-33D3-4C9B-A7E1-34BE0F47165A}" srcOrd="0" destOrd="0" presId="urn:microsoft.com/office/officeart/2005/8/layout/chevron1"/>
    <dgm:cxn modelId="{866A6977-204B-4851-A62B-5C5DA4BD86CE}" srcId="{E3E0C9A4-35D7-4D05-BDDF-4BFE4153F278}" destId="{58DB053F-CE55-417A-999B-329AA9A79101}" srcOrd="4" destOrd="0" parTransId="{3EEDDDBB-1BB0-4F4B-9A31-996225EB473F}" sibTransId="{4D57872C-DEEB-43D0-855C-570094CC7DF8}"/>
    <dgm:cxn modelId="{590F5601-600C-486F-A82A-F6DF2AF01492}" srcId="{E3E0C9A4-35D7-4D05-BDDF-4BFE4153F278}" destId="{D59539DE-5F23-4041-8530-B2681B9B5896}" srcOrd="1" destOrd="0" parTransId="{8946D6ED-8A9A-4AFC-A2FB-FBB3F47A5B63}" sibTransId="{9A00B4D6-7349-4E3B-B6D8-CBBCD67F83FD}"/>
    <dgm:cxn modelId="{2BA08406-BD6F-458F-9322-08444B8C4262}" type="presOf" srcId="{2871BBA2-5B6D-48BF-B43A-0E3900C62887}" destId="{24DE0259-5400-408A-BE2E-5E3486812770}" srcOrd="0" destOrd="0" presId="urn:microsoft.com/office/officeart/2005/8/layout/chevron1"/>
    <dgm:cxn modelId="{8D04BA94-B436-42EE-9724-CD3F53C994E2}" srcId="{E3E0C9A4-35D7-4D05-BDDF-4BFE4153F278}" destId="{AFB7662F-54D5-4A3C-AEAC-8BA4867764D6}" srcOrd="3" destOrd="0" parTransId="{B9F0D09C-30EC-4466-8D3D-B1013CEB62E5}" sibTransId="{58F876F9-D551-47D5-8286-66CF47DE096F}"/>
    <dgm:cxn modelId="{EDF42356-53B2-4E8E-AF60-3A1933B37345}" type="presOf" srcId="{58DB053F-CE55-417A-999B-329AA9A79101}" destId="{AA9A4BD3-6873-4474-B42F-10786D9533C4}" srcOrd="0" destOrd="0" presId="urn:microsoft.com/office/officeart/2005/8/layout/chevron1"/>
    <dgm:cxn modelId="{BCC54F78-3B0D-4D7D-AD47-2DFD49C7D288}" type="presParOf" srcId="{32A95DB3-33D3-4C9B-A7E1-34BE0F47165A}" destId="{817FA9A3-D146-4B0F-B612-2E87B38A55BA}" srcOrd="0" destOrd="0" presId="urn:microsoft.com/office/officeart/2005/8/layout/chevron1"/>
    <dgm:cxn modelId="{3989B3DB-B447-4B8E-9426-69E6471706CB}" type="presParOf" srcId="{32A95DB3-33D3-4C9B-A7E1-34BE0F47165A}" destId="{8F49803A-2305-48E1-B0C5-D5FE99D2DB95}" srcOrd="1" destOrd="0" presId="urn:microsoft.com/office/officeart/2005/8/layout/chevron1"/>
    <dgm:cxn modelId="{E4428EE4-5A6F-4765-AEA0-9518E9FDA696}" type="presParOf" srcId="{32A95DB3-33D3-4C9B-A7E1-34BE0F47165A}" destId="{D063E3DE-5879-4706-8B6B-6608EC0EEA90}" srcOrd="2" destOrd="0" presId="urn:microsoft.com/office/officeart/2005/8/layout/chevron1"/>
    <dgm:cxn modelId="{3489E3A0-18FF-47B3-92D9-47418764B117}" type="presParOf" srcId="{32A95DB3-33D3-4C9B-A7E1-34BE0F47165A}" destId="{C7220594-D116-4243-B813-F0DACD9E443E}" srcOrd="3" destOrd="0" presId="urn:microsoft.com/office/officeart/2005/8/layout/chevron1"/>
    <dgm:cxn modelId="{4EF34560-8F1F-4E56-BD24-76BD2D7F4612}" type="presParOf" srcId="{32A95DB3-33D3-4C9B-A7E1-34BE0F47165A}" destId="{24DE0259-5400-408A-BE2E-5E3486812770}" srcOrd="4" destOrd="0" presId="urn:microsoft.com/office/officeart/2005/8/layout/chevron1"/>
    <dgm:cxn modelId="{F83247D0-DD91-46FA-80BF-DB0F5A49880F}" type="presParOf" srcId="{32A95DB3-33D3-4C9B-A7E1-34BE0F47165A}" destId="{FCA90FCA-E5A5-48B8-9A8C-17882B1E405A}" srcOrd="5" destOrd="0" presId="urn:microsoft.com/office/officeart/2005/8/layout/chevron1"/>
    <dgm:cxn modelId="{9100E579-6BA8-41A5-A763-A792254900DD}" type="presParOf" srcId="{32A95DB3-33D3-4C9B-A7E1-34BE0F47165A}" destId="{D34E39AE-C6D1-468A-922D-8B01A5145273}" srcOrd="6" destOrd="0" presId="urn:microsoft.com/office/officeart/2005/8/layout/chevron1"/>
    <dgm:cxn modelId="{28566603-E163-4C9C-8D9F-2AAE350D4AA1}" type="presParOf" srcId="{32A95DB3-33D3-4C9B-A7E1-34BE0F47165A}" destId="{FCF40394-C7D1-4F00-B7C9-911ED5DC0B5C}" srcOrd="7" destOrd="0" presId="urn:microsoft.com/office/officeart/2005/8/layout/chevron1"/>
    <dgm:cxn modelId="{A641D84C-96FE-4795-8AC3-FAF47B9247F4}" type="presParOf" srcId="{32A95DB3-33D3-4C9B-A7E1-34BE0F47165A}" destId="{AA9A4BD3-6873-4474-B42F-10786D9533C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FA9A3-D146-4B0F-B612-2E87B38A55BA}">
      <dsp:nvSpPr>
        <dsp:cNvPr id="0" name=""/>
        <dsp:cNvSpPr/>
      </dsp:nvSpPr>
      <dsp:spPr>
        <a:xfrm>
          <a:off x="2769" y="2929580"/>
          <a:ext cx="2465048" cy="9860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/>
            <a:t>Text  </a:t>
          </a:r>
          <a:r>
            <a:rPr lang="en-US" altLang="ko-KR" sz="1500" b="1" kern="1200" dirty="0" err="1"/>
            <a:t>Aquisition</a:t>
          </a:r>
          <a:endParaRPr lang="ko-KR" altLang="en-US" sz="1500" b="1" kern="1200" dirty="0"/>
        </a:p>
      </dsp:txBody>
      <dsp:txXfrm>
        <a:off x="495779" y="2929580"/>
        <a:ext cx="1479029" cy="986019"/>
      </dsp:txXfrm>
    </dsp:sp>
    <dsp:sp modelId="{D063E3DE-5879-4706-8B6B-6608EC0EEA90}">
      <dsp:nvSpPr>
        <dsp:cNvPr id="0" name=""/>
        <dsp:cNvSpPr/>
      </dsp:nvSpPr>
      <dsp:spPr>
        <a:xfrm>
          <a:off x="2221313" y="2929580"/>
          <a:ext cx="2465048" cy="986019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/>
            <a:t>Text Preprocessing</a:t>
          </a:r>
          <a:endParaRPr lang="ko-KR" altLang="en-US" sz="1500" b="1" kern="1200" dirty="0"/>
        </a:p>
      </dsp:txBody>
      <dsp:txXfrm>
        <a:off x="2714323" y="2929580"/>
        <a:ext cx="1479029" cy="986019"/>
      </dsp:txXfrm>
    </dsp:sp>
    <dsp:sp modelId="{24DE0259-5400-408A-BE2E-5E3486812770}">
      <dsp:nvSpPr>
        <dsp:cNvPr id="0" name=""/>
        <dsp:cNvSpPr/>
      </dsp:nvSpPr>
      <dsp:spPr>
        <a:xfrm>
          <a:off x="4439857" y="2929580"/>
          <a:ext cx="2465048" cy="986019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/>
            <a:t>Text Transformation</a:t>
          </a:r>
          <a:endParaRPr lang="ko-KR" altLang="en-US" sz="1500" b="1" kern="1200" dirty="0"/>
        </a:p>
      </dsp:txBody>
      <dsp:txXfrm>
        <a:off x="4932867" y="2929580"/>
        <a:ext cx="1479029" cy="986019"/>
      </dsp:txXfrm>
    </dsp:sp>
    <dsp:sp modelId="{D34E39AE-C6D1-468A-922D-8B01A5145273}">
      <dsp:nvSpPr>
        <dsp:cNvPr id="0" name=""/>
        <dsp:cNvSpPr/>
      </dsp:nvSpPr>
      <dsp:spPr>
        <a:xfrm>
          <a:off x="6658400" y="2929580"/>
          <a:ext cx="2465048" cy="986019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/>
            <a:t>Feature Selection</a:t>
          </a:r>
          <a:endParaRPr lang="ko-KR" altLang="en-US" sz="1500" b="1" kern="1200" dirty="0"/>
        </a:p>
      </dsp:txBody>
      <dsp:txXfrm>
        <a:off x="7151410" y="2929580"/>
        <a:ext cx="1479029" cy="986019"/>
      </dsp:txXfrm>
    </dsp:sp>
    <dsp:sp modelId="{AA9A4BD3-6873-4474-B42F-10786D9533C4}">
      <dsp:nvSpPr>
        <dsp:cNvPr id="0" name=""/>
        <dsp:cNvSpPr/>
      </dsp:nvSpPr>
      <dsp:spPr>
        <a:xfrm>
          <a:off x="8876944" y="2929580"/>
          <a:ext cx="2465048" cy="986019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/>
            <a:t>Data Mining</a:t>
          </a:r>
          <a:endParaRPr lang="ko-KR" altLang="en-US" sz="1500" b="1" kern="1200" dirty="0"/>
        </a:p>
      </dsp:txBody>
      <dsp:txXfrm>
        <a:off x="9369954" y="2929580"/>
        <a:ext cx="1479029" cy="98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2658" y="64976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63" y="5909659"/>
            <a:ext cx="924054" cy="504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FFBAA-6133-4058-8483-8B6443DFBB38}"/>
              </a:ext>
            </a:extLst>
          </p:cNvPr>
          <p:cNvSpPr txBox="1"/>
          <p:nvPr/>
        </p:nvSpPr>
        <p:spPr>
          <a:xfrm>
            <a:off x="291626" y="316784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인제대학교 디지털항노화헬스케어 </a:t>
            </a:r>
            <a:r>
              <a:rPr lang="ko-KR" altLang="en-US" sz="1600" dirty="0" smtClean="0"/>
              <a:t>학과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김희철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46179-B5BC-4063-8948-6A1F52A2B1E5}"/>
              </a:ext>
            </a:extLst>
          </p:cNvPr>
          <p:cNvSpPr txBox="1"/>
          <p:nvPr/>
        </p:nvSpPr>
        <p:spPr>
          <a:xfrm>
            <a:off x="1201199" y="2551839"/>
            <a:ext cx="9789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+mj-lt"/>
              </a:rPr>
              <a:t>텍스트 </a:t>
            </a:r>
            <a:r>
              <a:rPr lang="ko-KR" altLang="en-US" sz="4000" b="1" dirty="0" err="1" smtClean="0">
                <a:latin typeface="+mj-lt"/>
              </a:rPr>
              <a:t>마이닝과</a:t>
            </a:r>
            <a:r>
              <a:rPr lang="ko-KR" altLang="en-US" sz="4000" b="1" dirty="0" smtClean="0">
                <a:latin typeface="+mj-lt"/>
              </a:rPr>
              <a:t> 텍스트 분류 </a:t>
            </a:r>
            <a:r>
              <a:rPr lang="ko-KR" altLang="en-US" sz="4000" b="1" dirty="0">
                <a:latin typeface="+mj-lt"/>
              </a:rPr>
              <a:t>기초</a:t>
            </a:r>
            <a:endParaRPr lang="en-US" altLang="ko-KR" sz="40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+mj-lt"/>
              </a:rPr>
              <a:t>[ Text Mining </a:t>
            </a:r>
            <a:r>
              <a:rPr lang="en-US" altLang="ko-KR" sz="3200" dirty="0" smtClean="0">
                <a:latin typeface="+mj-lt"/>
              </a:rPr>
              <a:t>and Text Categorization: Foundation </a:t>
            </a:r>
            <a:r>
              <a:rPr lang="en-US" altLang="ko-KR" sz="3200" dirty="0">
                <a:latin typeface="+mj-lt"/>
              </a:rPr>
              <a:t>]</a:t>
            </a:r>
            <a:endParaRPr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D4AA2-4DEB-4EFB-8267-A1C5762CB6C7}"/>
              </a:ext>
            </a:extLst>
          </p:cNvPr>
          <p:cNvSpPr txBox="1"/>
          <p:nvPr/>
        </p:nvSpPr>
        <p:spPr>
          <a:xfrm>
            <a:off x="400049" y="1780648"/>
            <a:ext cx="68769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TF-IDF(Term Frequency - Inverse Document Frequency)</a:t>
            </a:r>
            <a:r>
              <a:rPr lang="ko-KR" altLang="en-US" sz="1400" dirty="0"/>
              <a:t>는 특정 문서에서 중요한 단어와 중요하지 않은 단어의 가중치를 계산하는 방법  </a:t>
            </a:r>
            <a:r>
              <a:rPr lang="en-US" altLang="ko-KR" sz="1400" dirty="0"/>
              <a:t>        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문서 내의 단어들의 </a:t>
            </a:r>
            <a:r>
              <a:rPr lang="en-US" altLang="ko-KR" sz="1400" dirty="0"/>
              <a:t>TF-IDF </a:t>
            </a:r>
            <a:r>
              <a:rPr lang="ko-KR" altLang="en-US" sz="1400" dirty="0"/>
              <a:t>가중치 계산을 통해 문서 내에서 상대적으로 더 중요한 단어가 무엇인지 파악 가능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TF-IDF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단어 빈도</a:t>
            </a:r>
            <a:r>
              <a:rPr lang="en-US" altLang="ko-KR" sz="1400" dirty="0"/>
              <a:t>”</a:t>
            </a:r>
            <a:r>
              <a:rPr lang="ko-KR" altLang="en-US" sz="1400" dirty="0"/>
              <a:t>와 </a:t>
            </a:r>
            <a:r>
              <a:rPr lang="en-US" altLang="ko-KR" sz="1400" dirty="0"/>
              <a:t>“</a:t>
            </a:r>
            <a:r>
              <a:rPr lang="ko-KR" altLang="en-US" sz="1400" dirty="0"/>
              <a:t>역문서 빈도</a:t>
            </a:r>
            <a:r>
              <a:rPr lang="en-US" altLang="ko-KR" sz="1400" dirty="0"/>
              <a:t>”</a:t>
            </a:r>
            <a:r>
              <a:rPr lang="ko-KR" altLang="en-US" sz="1400" dirty="0"/>
              <a:t>의 곱으로 계산할 수 있음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9EECF7-04FE-4C39-9224-F4365BB5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5" y="2534798"/>
            <a:ext cx="3718048" cy="210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2D557-5206-4FB1-B04E-8CE901B37C3B}"/>
              </a:ext>
            </a:extLst>
          </p:cNvPr>
          <p:cNvSpPr txBox="1"/>
          <p:nvPr/>
        </p:nvSpPr>
        <p:spPr>
          <a:xfrm>
            <a:off x="8392009" y="4581512"/>
            <a:ext cx="251560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TF-IDF </a:t>
            </a:r>
            <a:r>
              <a:rPr lang="ko-KR" altLang="en-US" sz="1400" dirty="0"/>
              <a:t>가중치 공식 </a:t>
            </a:r>
            <a:r>
              <a:rPr lang="en-US" altLang="ko-KR" sz="1400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3FD76-AD55-457A-9376-B914F9B1B782}"/>
              </a:ext>
            </a:extLst>
          </p:cNvPr>
          <p:cNvSpPr txBox="1"/>
          <p:nvPr/>
        </p:nvSpPr>
        <p:spPr>
          <a:xfrm>
            <a:off x="400049" y="4581512"/>
            <a:ext cx="548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Term Frequency(</a:t>
            </a:r>
            <a:r>
              <a:rPr lang="ko-KR" altLang="en-US" sz="1200" dirty="0"/>
              <a:t>단어 빈도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한 문서에서 한 단어</a:t>
            </a:r>
            <a:r>
              <a:rPr lang="en-US" altLang="ko-KR" sz="1200" dirty="0"/>
              <a:t>(Term)</a:t>
            </a:r>
            <a:r>
              <a:rPr lang="ko-KR" altLang="en-US" sz="1200" dirty="0"/>
              <a:t>의 개수</a:t>
            </a:r>
            <a:endParaRPr lang="en-US" altLang="ko-KR" sz="12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Document Frequency(</a:t>
            </a:r>
            <a:r>
              <a:rPr lang="ko-KR" altLang="en-US" sz="1200" dirty="0"/>
              <a:t>문서 빈도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한 단어를 포함하고 있는 문서의 개수</a:t>
            </a:r>
            <a:endParaRPr lang="en-US" altLang="ko-KR" sz="12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Inverse Document Frequency(</a:t>
            </a:r>
            <a:r>
              <a:rPr lang="ko-KR" altLang="en-US" sz="1200" dirty="0"/>
              <a:t>역문서 빈도</a:t>
            </a:r>
            <a:r>
              <a:rPr lang="en-US" altLang="ko-KR" sz="1200" dirty="0"/>
              <a:t>) – </a:t>
            </a:r>
            <a:r>
              <a:rPr lang="ko-KR" altLang="en-US" sz="1200" dirty="0"/>
              <a:t>문서 빈도의 역수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E9259-F7DB-4DEE-9D52-8D9096CB2449}"/>
              </a:ext>
            </a:extLst>
          </p:cNvPr>
          <p:cNvSpPr txBox="1"/>
          <p:nvPr/>
        </p:nvSpPr>
        <p:spPr>
          <a:xfrm>
            <a:off x="400049" y="715775"/>
            <a:ext cx="37561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 </a:t>
            </a:r>
            <a:r>
              <a:rPr lang="en-US" altLang="ko-KR" sz="2000" dirty="0"/>
              <a:t>(Feature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79372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3FD76-AD55-457A-9376-B914F9B1B782}"/>
              </a:ext>
            </a:extLst>
          </p:cNvPr>
          <p:cNvSpPr txBox="1"/>
          <p:nvPr/>
        </p:nvSpPr>
        <p:spPr>
          <a:xfrm>
            <a:off x="4252401" y="1871780"/>
            <a:ext cx="3024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200" dirty="0"/>
              <a:t>1. Term Frequency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Doc1</a:t>
            </a:r>
            <a:r>
              <a:rPr lang="ko-KR" altLang="en-US" sz="1200" dirty="0"/>
              <a:t>의 </a:t>
            </a:r>
            <a:r>
              <a:rPr lang="en-US" altLang="ko-KR" sz="1200" dirty="0"/>
              <a:t>TF -&gt;</a:t>
            </a:r>
            <a:r>
              <a:rPr lang="ko-KR" altLang="en-US" sz="1200" dirty="0"/>
              <a:t> 대통령 </a:t>
            </a:r>
            <a:r>
              <a:rPr lang="en-US" altLang="ko-KR" sz="1200" dirty="0"/>
              <a:t>: 14 / </a:t>
            </a:r>
            <a:r>
              <a:rPr lang="ko-KR" altLang="en-US" sz="1200" dirty="0"/>
              <a:t>오늘 </a:t>
            </a:r>
            <a:r>
              <a:rPr lang="en-US" altLang="ko-KR" sz="1200" dirty="0"/>
              <a:t>: 12 (Doc1</a:t>
            </a:r>
            <a:r>
              <a:rPr lang="ko-KR" altLang="en-US" sz="1200" dirty="0"/>
              <a:t>에 속한 단어들 중 </a:t>
            </a:r>
            <a:r>
              <a:rPr lang="en-US" altLang="ko-KR" sz="1200" dirty="0"/>
              <a:t>“</a:t>
            </a:r>
            <a:r>
              <a:rPr lang="ko-KR" altLang="en-US" sz="1200" dirty="0"/>
              <a:t>대통령</a:t>
            </a:r>
            <a:r>
              <a:rPr lang="en-US" altLang="ko-KR" sz="1200" dirty="0"/>
              <a:t>”</a:t>
            </a:r>
            <a:r>
              <a:rPr lang="ko-KR" altLang="en-US" sz="1200" dirty="0"/>
              <a:t>의 빈도가 </a:t>
            </a:r>
            <a:r>
              <a:rPr lang="en-US" altLang="ko-KR" sz="1200" dirty="0"/>
              <a:t>14</a:t>
            </a:r>
            <a:r>
              <a:rPr lang="ko-KR" altLang="en-US" sz="1200" dirty="0"/>
              <a:t>개</a:t>
            </a:r>
            <a:r>
              <a:rPr lang="en-US" altLang="ko-KR" sz="1200" dirty="0"/>
              <a:t>, “</a:t>
            </a:r>
            <a:r>
              <a:rPr lang="ko-KR" altLang="en-US" sz="1200" dirty="0"/>
              <a:t>오늘</a:t>
            </a:r>
            <a:r>
              <a:rPr lang="en-US" altLang="ko-KR" sz="1200" dirty="0"/>
              <a:t>”</a:t>
            </a:r>
            <a:r>
              <a:rPr lang="ko-KR" altLang="en-US" sz="1200" dirty="0"/>
              <a:t>의 빈도가 </a:t>
            </a:r>
            <a:r>
              <a:rPr lang="en-US" altLang="ko-KR" sz="1200" dirty="0"/>
              <a:t>12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Doc2</a:t>
            </a:r>
            <a:r>
              <a:rPr lang="ko-KR" altLang="en-US" sz="1200" dirty="0"/>
              <a:t>의 </a:t>
            </a:r>
            <a:r>
              <a:rPr lang="en-US" altLang="ko-KR" sz="1200" dirty="0"/>
              <a:t>TF -&gt;</a:t>
            </a:r>
            <a:r>
              <a:rPr lang="ko-KR" altLang="en-US" sz="1200" dirty="0"/>
              <a:t> 대통령 </a:t>
            </a:r>
            <a:r>
              <a:rPr lang="en-US" altLang="ko-KR" sz="1200" dirty="0"/>
              <a:t>: 3 / </a:t>
            </a:r>
            <a:r>
              <a:rPr lang="ko-KR" altLang="en-US" sz="1200" dirty="0"/>
              <a:t>오늘 </a:t>
            </a:r>
            <a:r>
              <a:rPr lang="en-US" altLang="ko-KR" sz="1200" dirty="0"/>
              <a:t>: 0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Doc3</a:t>
            </a:r>
            <a:r>
              <a:rPr lang="ko-KR" altLang="en-US" sz="1200" dirty="0"/>
              <a:t>의 </a:t>
            </a:r>
            <a:r>
              <a:rPr lang="en-US" altLang="ko-KR" sz="1200" dirty="0"/>
              <a:t>TF -&gt;</a:t>
            </a:r>
            <a:r>
              <a:rPr lang="ko-KR" altLang="en-US" sz="1200" dirty="0"/>
              <a:t> 대통령 </a:t>
            </a:r>
            <a:r>
              <a:rPr lang="en-US" altLang="ko-KR" sz="1200" dirty="0"/>
              <a:t>: 0 / </a:t>
            </a:r>
            <a:r>
              <a:rPr lang="ko-KR" altLang="en-US" sz="1200" dirty="0"/>
              <a:t>오늘 </a:t>
            </a:r>
            <a:r>
              <a:rPr lang="en-US" altLang="ko-KR" sz="1200" dirty="0"/>
              <a:t>: 11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Doc4</a:t>
            </a:r>
            <a:r>
              <a:rPr lang="ko-KR" altLang="en-US" sz="1200" dirty="0"/>
              <a:t>의 </a:t>
            </a:r>
            <a:r>
              <a:rPr lang="en-US" altLang="ko-KR" sz="1200" dirty="0"/>
              <a:t>TF -&gt;</a:t>
            </a:r>
            <a:r>
              <a:rPr lang="ko-KR" altLang="en-US" sz="1200" dirty="0"/>
              <a:t> 대통령 </a:t>
            </a:r>
            <a:r>
              <a:rPr lang="en-US" altLang="ko-KR" sz="1200" dirty="0"/>
              <a:t>: 2 / </a:t>
            </a:r>
            <a:r>
              <a:rPr lang="ko-KR" altLang="en-US" sz="1200" dirty="0"/>
              <a:t>오늘 </a:t>
            </a:r>
            <a:r>
              <a:rPr lang="en-US" altLang="ko-KR" sz="1200" dirty="0"/>
              <a:t>: 7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Doc5</a:t>
            </a:r>
            <a:r>
              <a:rPr lang="ko-KR" altLang="en-US" sz="1200" dirty="0"/>
              <a:t>의 </a:t>
            </a:r>
            <a:r>
              <a:rPr lang="en-US" altLang="ko-KR" sz="1200" dirty="0"/>
              <a:t>TF -&gt;</a:t>
            </a:r>
            <a:r>
              <a:rPr lang="ko-KR" altLang="en-US" sz="1200" dirty="0"/>
              <a:t> 대통령 </a:t>
            </a:r>
            <a:r>
              <a:rPr lang="en-US" altLang="ko-KR" sz="1200" dirty="0"/>
              <a:t>: 0 / </a:t>
            </a:r>
            <a:r>
              <a:rPr lang="ko-KR" altLang="en-US" sz="1200" dirty="0"/>
              <a:t>오늘 </a:t>
            </a:r>
            <a:r>
              <a:rPr lang="en-US" altLang="ko-KR" sz="1200" dirty="0"/>
              <a:t>: 9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5E853-7B9E-4BF6-85BD-691429D7B132}"/>
              </a:ext>
            </a:extLst>
          </p:cNvPr>
          <p:cNvSpPr txBox="1"/>
          <p:nvPr/>
        </p:nvSpPr>
        <p:spPr>
          <a:xfrm>
            <a:off x="7849738" y="1871780"/>
            <a:ext cx="3339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200" dirty="0"/>
              <a:t>2. Document Frequency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“</a:t>
            </a:r>
            <a:r>
              <a:rPr lang="ko-KR" altLang="en-US" sz="1200" dirty="0"/>
              <a:t>대통령</a:t>
            </a:r>
            <a:r>
              <a:rPr lang="en-US" altLang="ko-KR" sz="1200" dirty="0"/>
              <a:t>”</a:t>
            </a:r>
            <a:r>
              <a:rPr lang="ko-KR" altLang="en-US" sz="1200" dirty="0"/>
              <a:t>의 </a:t>
            </a:r>
            <a:r>
              <a:rPr lang="en-US" altLang="ko-KR" sz="1200" dirty="0"/>
              <a:t>DF : 3</a:t>
            </a:r>
          </a:p>
          <a:p>
            <a:pPr>
              <a:lnSpc>
                <a:spcPts val="2400"/>
              </a:lnSpc>
            </a:pPr>
            <a:r>
              <a:rPr lang="en-US" altLang="ko-KR" sz="1200" dirty="0"/>
              <a:t>      (</a:t>
            </a:r>
            <a:r>
              <a:rPr lang="ko-KR" altLang="en-US" sz="1200" dirty="0"/>
              <a:t>대통령 단어를 포함한 문서의 수가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 “</a:t>
            </a:r>
            <a:r>
              <a:rPr lang="ko-KR" altLang="en-US" sz="1200" dirty="0"/>
              <a:t>오늘</a:t>
            </a:r>
            <a:r>
              <a:rPr lang="en-US" altLang="ko-KR" sz="1200" dirty="0"/>
              <a:t>”</a:t>
            </a:r>
            <a:r>
              <a:rPr lang="ko-KR" altLang="en-US" sz="1200" dirty="0"/>
              <a:t>의 </a:t>
            </a:r>
            <a:r>
              <a:rPr lang="en-US" altLang="ko-KR" sz="1200" dirty="0"/>
              <a:t>DF : 4</a:t>
            </a:r>
          </a:p>
          <a:p>
            <a:pPr>
              <a:lnSpc>
                <a:spcPts val="2400"/>
              </a:lnSpc>
            </a:pPr>
            <a:endParaRPr lang="en-US" altLang="ko-KR" sz="12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7C6E7-4D64-48C1-B8D4-D78712F3635D}"/>
              </a:ext>
            </a:extLst>
          </p:cNvPr>
          <p:cNvSpPr txBox="1"/>
          <p:nvPr/>
        </p:nvSpPr>
        <p:spPr>
          <a:xfrm>
            <a:off x="400049" y="1780648"/>
            <a:ext cx="6876905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총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문서가 있다고 가정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“</a:t>
            </a:r>
            <a:r>
              <a:rPr lang="ko-KR" altLang="en-US" sz="1400" dirty="0"/>
              <a:t>대통령</a:t>
            </a:r>
            <a:r>
              <a:rPr lang="en-US" altLang="ko-KR" sz="1400" dirty="0"/>
              <a:t>”, “</a:t>
            </a:r>
            <a:r>
              <a:rPr lang="ko-KR" altLang="en-US" sz="1400" dirty="0"/>
              <a:t>오늘</a:t>
            </a:r>
            <a:r>
              <a:rPr lang="en-US" altLang="ko-KR" sz="1400" dirty="0"/>
              <a:t>” 2</a:t>
            </a:r>
            <a:r>
              <a:rPr lang="ko-KR" altLang="en-US" sz="1400" dirty="0"/>
              <a:t>가지 단어만 고려</a:t>
            </a:r>
            <a:endParaRPr lang="en-US" altLang="ko-KR" sz="14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F1A4C87-54A6-439A-A799-784E79D6CE2E}"/>
              </a:ext>
            </a:extLst>
          </p:cNvPr>
          <p:cNvSpPr/>
          <p:nvPr/>
        </p:nvSpPr>
        <p:spPr>
          <a:xfrm>
            <a:off x="7426569" y="2445125"/>
            <a:ext cx="246185" cy="26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7FC81BC-6359-46C3-9029-49BB44C6F80E}"/>
              </a:ext>
            </a:extLst>
          </p:cNvPr>
          <p:cNvSpPr/>
          <p:nvPr/>
        </p:nvSpPr>
        <p:spPr>
          <a:xfrm>
            <a:off x="3715408" y="2445125"/>
            <a:ext cx="246185" cy="26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3F25F-F847-47D1-BD82-67AE4B97359C}"/>
              </a:ext>
            </a:extLst>
          </p:cNvPr>
          <p:cNvSpPr txBox="1"/>
          <p:nvPr/>
        </p:nvSpPr>
        <p:spPr>
          <a:xfrm>
            <a:off x="400049" y="715775"/>
            <a:ext cx="37561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 예제</a:t>
            </a:r>
            <a:endParaRPr lang="en-US" altLang="ko-KR" sz="20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BAE3BB0-9E0A-457E-9CCE-7D3A7FF5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81531"/>
              </p:ext>
            </p:extLst>
          </p:nvPr>
        </p:nvGraphicFramePr>
        <p:xfrm>
          <a:off x="706255" y="2675213"/>
          <a:ext cx="27227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587">
                  <a:extLst>
                    <a:ext uri="{9D8B030D-6E8A-4147-A177-3AD203B41FA5}">
                      <a16:colId xmlns:a16="http://schemas.microsoft.com/office/drawing/2014/main" val="1228512777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4290792146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1388336615"/>
                    </a:ext>
                  </a:extLst>
                </a:gridCol>
              </a:tblGrid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     단어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문서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대통령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9128"/>
                  </a:ext>
                </a:extLst>
              </a:tr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01152"/>
                  </a:ext>
                </a:extLst>
              </a:tr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18623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08613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6011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25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6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FD5B31-5B13-4C2B-9276-58E1F2887BFD}"/>
                  </a:ext>
                </a:extLst>
              </p:cNvPr>
              <p:cNvSpPr txBox="1"/>
              <p:nvPr/>
            </p:nvSpPr>
            <p:spPr>
              <a:xfrm>
                <a:off x="603095" y="2112103"/>
                <a:ext cx="309004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ko-KR" sz="1200" dirty="0"/>
                  <a:t>3. Inverse Document Frequency</a:t>
                </a:r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endParaRPr lang="en-US" altLang="ko-KR" sz="1200" dirty="0"/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200" dirty="0"/>
                  <a:t>“</a:t>
                </a:r>
                <a:r>
                  <a:rPr lang="ko-KR" altLang="en-US" sz="1200" dirty="0"/>
                  <a:t>대통령</a:t>
                </a:r>
                <a:r>
                  <a:rPr lang="en-US" altLang="ko-KR" sz="1200" dirty="0"/>
                  <a:t>”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IDF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총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문</m:t>
                                </m:r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서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수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대</m:t>
                                </m:r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통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령의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𝐷𝐹</m:t>
                                </m:r>
                              </m:den>
                            </m:f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=0.73696559417</m:t>
                    </m:r>
                  </m:oMath>
                </a14:m>
                <a:endParaRPr lang="en-US" altLang="ko-KR" sz="1200" dirty="0"/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endParaRPr lang="en-US" altLang="ko-KR" sz="1200" dirty="0"/>
              </a:p>
              <a:p>
                <a:pPr marL="171450" indent="-1714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200" dirty="0"/>
                  <a:t>  “</a:t>
                </a:r>
                <a:r>
                  <a:rPr lang="ko-KR" altLang="en-US" sz="1200" dirty="0"/>
                  <a:t>오늘</a:t>
                </a:r>
                <a:r>
                  <a:rPr lang="en-US" altLang="ko-KR" sz="1200" dirty="0"/>
                  <a:t>”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IDF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총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문서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수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오늘의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𝐷𝐹</m:t>
                                </m:r>
                              </m:den>
                            </m:f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32192809489</m:t>
                    </m:r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FD5B31-5B13-4C2B-9276-58E1F288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5" y="2112103"/>
                <a:ext cx="3090045" cy="2862322"/>
              </a:xfrm>
              <a:prstGeom prst="rect">
                <a:avLst/>
              </a:prstGeom>
              <a:blipFill>
                <a:blip r:embed="rId2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04D776-8C9B-4DF6-81EA-0DE85EFF18EE}"/>
                  </a:ext>
                </a:extLst>
              </p:cNvPr>
              <p:cNvSpPr txBox="1"/>
              <p:nvPr/>
            </p:nvSpPr>
            <p:spPr>
              <a:xfrm>
                <a:off x="3909647" y="2112103"/>
                <a:ext cx="2884894" cy="3434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ko-KR" sz="1200" dirty="0"/>
                  <a:t>4. TF-IDF</a:t>
                </a:r>
              </a:p>
              <a:p>
                <a:pPr>
                  <a:lnSpc>
                    <a:spcPts val="2400"/>
                  </a:lnSpc>
                </a:pPr>
                <a:endParaRPr lang="en-US" altLang="ko-KR" sz="1200" dirty="0"/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200" dirty="0"/>
                  <a:t>Doc1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“</a:t>
                </a:r>
                <a:r>
                  <a:rPr lang="ko-KR" altLang="en-US" sz="1200" dirty="0"/>
                  <a:t>대통령</a:t>
                </a:r>
                <a:r>
                  <a:rPr lang="en-US" altLang="ko-KR" sz="1200" dirty="0"/>
                  <a:t>”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TF-IDF :  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=14×0.73696559417=10.317518</m:t>
                    </m:r>
                  </m:oMath>
                </a14:m>
                <a:endParaRPr lang="en-US" altLang="ko-KR" sz="1200" dirty="0"/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endParaRPr lang="en-US" altLang="ko-KR" sz="1200" dirty="0"/>
              </a:p>
              <a:p>
                <a:pPr marL="171450" indent="-1714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200" dirty="0"/>
                  <a:t>  Doc1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“</a:t>
                </a:r>
                <a:r>
                  <a:rPr lang="ko-KR" altLang="en-US" sz="1200" dirty="0"/>
                  <a:t>오늘</a:t>
                </a:r>
                <a:r>
                  <a:rPr lang="en-US" altLang="ko-KR" sz="1200" dirty="0"/>
                  <a:t>”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DF : </a:t>
                </a:r>
                <a14:m>
                  <m:oMath xmlns:m="http://schemas.openxmlformats.org/officeDocument/2006/math"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ko-KR" sz="120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=12×0.32192809489=        3.863137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ts val="2400"/>
                  </a:lnSpc>
                </a:pPr>
                <a:endParaRPr lang="en-US" altLang="ko-KR" sz="1200" dirty="0"/>
              </a:p>
              <a:p>
                <a:pPr marL="285750" indent="-285750">
                  <a:lnSpc>
                    <a:spcPts val="2400"/>
                  </a:lnSpc>
                  <a:buFont typeface="Wingdings" panose="05000000000000000000" pitchFamily="2" charset="2"/>
                  <a:buChar char="Ø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04D776-8C9B-4DF6-81EA-0DE85EFF1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47" y="2112103"/>
                <a:ext cx="2884894" cy="3434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0E37D0E-FDF9-4B36-9EB9-5E0F74A99C57}"/>
              </a:ext>
            </a:extLst>
          </p:cNvPr>
          <p:cNvSpPr/>
          <p:nvPr/>
        </p:nvSpPr>
        <p:spPr>
          <a:xfrm>
            <a:off x="3486312" y="3177817"/>
            <a:ext cx="246185" cy="26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7B661CA-7AB5-4B8C-AC2D-BED384228512}"/>
              </a:ext>
            </a:extLst>
          </p:cNvPr>
          <p:cNvSpPr/>
          <p:nvPr/>
        </p:nvSpPr>
        <p:spPr>
          <a:xfrm>
            <a:off x="6918888" y="3177817"/>
            <a:ext cx="246185" cy="26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3BE1B-AA34-4C19-930C-B429462D1934}"/>
              </a:ext>
            </a:extLst>
          </p:cNvPr>
          <p:cNvSpPr txBox="1"/>
          <p:nvPr/>
        </p:nvSpPr>
        <p:spPr>
          <a:xfrm>
            <a:off x="7119439" y="4230772"/>
            <a:ext cx="3595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“</a:t>
            </a:r>
            <a:r>
              <a:rPr lang="ko-KR" altLang="en-US" sz="1400" dirty="0"/>
              <a:t>대통령</a:t>
            </a:r>
            <a:r>
              <a:rPr lang="en-US" altLang="ko-KR" sz="1400" dirty="0"/>
              <a:t>”</a:t>
            </a:r>
            <a:r>
              <a:rPr lang="ko-KR" altLang="en-US" sz="1400" dirty="0"/>
              <a:t>은 </a:t>
            </a:r>
            <a:r>
              <a:rPr lang="en-US" altLang="ko-KR" sz="1400" dirty="0"/>
              <a:t>Doc1</a:t>
            </a:r>
            <a:r>
              <a:rPr lang="ko-KR" altLang="en-US" sz="1400" dirty="0"/>
              <a:t>에서만 빈도가 높았기 때문에 </a:t>
            </a:r>
            <a:r>
              <a:rPr lang="en-US" altLang="ko-KR" sz="1400" dirty="0"/>
              <a:t>TF-IDF </a:t>
            </a:r>
            <a:r>
              <a:rPr lang="ko-KR" altLang="en-US" sz="1400" dirty="0"/>
              <a:t>역시 다른 문서에 비해 </a:t>
            </a:r>
            <a:r>
              <a:rPr lang="en-US" altLang="ko-KR" sz="1400" dirty="0"/>
              <a:t>Doc1</a:t>
            </a:r>
            <a:r>
              <a:rPr lang="ko-KR" altLang="en-US" sz="1400" dirty="0"/>
              <a:t>에서 높게 나옴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“</a:t>
            </a:r>
            <a:r>
              <a:rPr lang="ko-KR" altLang="en-US" sz="1400" dirty="0"/>
              <a:t>오늘</a:t>
            </a:r>
            <a:r>
              <a:rPr lang="en-US" altLang="ko-KR" sz="1400" dirty="0"/>
              <a:t>”</a:t>
            </a:r>
            <a:r>
              <a:rPr lang="ko-KR" altLang="en-US" sz="1400" dirty="0"/>
              <a:t>은 </a:t>
            </a:r>
            <a:r>
              <a:rPr lang="en-US" altLang="ko-KR" sz="1400" dirty="0"/>
              <a:t>Doc1</a:t>
            </a:r>
            <a:r>
              <a:rPr lang="ko-KR" altLang="en-US" sz="1400" dirty="0"/>
              <a:t>에서 빈도가 높지만 타 문서에서도 빈도가 높기 때문에 </a:t>
            </a:r>
            <a:r>
              <a:rPr lang="en-US" altLang="ko-KR" sz="1400" dirty="0"/>
              <a:t>TF-IDF</a:t>
            </a:r>
            <a:r>
              <a:rPr lang="ko-KR" altLang="en-US" sz="1400" dirty="0"/>
              <a:t>값이 다른 문서와 큰 차이가 없음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57CEE-3655-42AA-8F32-A143049E144E}"/>
              </a:ext>
            </a:extLst>
          </p:cNvPr>
          <p:cNvSpPr txBox="1"/>
          <p:nvPr/>
        </p:nvSpPr>
        <p:spPr>
          <a:xfrm>
            <a:off x="400049" y="715775"/>
            <a:ext cx="37561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 예제</a:t>
            </a:r>
            <a:endParaRPr lang="en-US" altLang="ko-KR" sz="20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0C90476-FE9D-4DBD-9A90-EF0BF6AB5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1785"/>
              </p:ext>
            </p:extLst>
          </p:nvPr>
        </p:nvGraphicFramePr>
        <p:xfrm>
          <a:off x="7492435" y="2157046"/>
          <a:ext cx="27227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587">
                  <a:extLst>
                    <a:ext uri="{9D8B030D-6E8A-4147-A177-3AD203B41FA5}">
                      <a16:colId xmlns:a16="http://schemas.microsoft.com/office/drawing/2014/main" val="1228512777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4290792146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1388336615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     단어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문서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대통령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912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10.317518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3.863137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011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2.210897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862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3.541209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086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1.473931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2.253497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2.897353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5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9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B25677-C09F-405C-B878-810A860E0945}"/>
              </a:ext>
            </a:extLst>
          </p:cNvPr>
          <p:cNvSpPr txBox="1"/>
          <p:nvPr/>
        </p:nvSpPr>
        <p:spPr>
          <a:xfrm>
            <a:off x="400049" y="715775"/>
            <a:ext cx="23807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데이터 살펴보기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훈련을 위한 </a:t>
            </a:r>
            <a:r>
              <a:rPr lang="en-US" altLang="ko-KR" sz="1400" dirty="0"/>
              <a:t>Train Set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총 </a:t>
            </a:r>
            <a:r>
              <a:rPr lang="en-US" altLang="ko-KR" sz="1400" dirty="0"/>
              <a:t>45</a:t>
            </a:r>
            <a:r>
              <a:rPr lang="ko-KR" altLang="en-US" sz="1400" dirty="0"/>
              <a:t>개의 데이터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1 -&gt; </a:t>
            </a:r>
            <a:r>
              <a:rPr lang="ko-KR" altLang="en-US" sz="1400" dirty="0"/>
              <a:t>정치 기사</a:t>
            </a:r>
            <a:r>
              <a:rPr lang="en-US" altLang="ko-KR" sz="1400" dirty="0"/>
              <a:t>(15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2 -&gt; </a:t>
            </a:r>
            <a:r>
              <a:rPr lang="ko-KR" altLang="en-US" sz="1400" dirty="0"/>
              <a:t>스포츠 기사</a:t>
            </a:r>
            <a:r>
              <a:rPr lang="en-US" altLang="ko-KR" sz="1400" dirty="0"/>
              <a:t>(15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3 -&gt; </a:t>
            </a:r>
            <a:r>
              <a:rPr lang="ko-KR" altLang="en-US" sz="1400" dirty="0"/>
              <a:t>연예 기사</a:t>
            </a:r>
            <a:r>
              <a:rPr lang="en-US" altLang="ko-KR" sz="1400" dirty="0"/>
              <a:t>(15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5ECF3-12BC-4C25-8547-D00AB0D6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780648"/>
            <a:ext cx="6414952" cy="355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BE59C2-3C03-47FD-92F6-B5861CFA296A}"/>
              </a:ext>
            </a:extLst>
          </p:cNvPr>
          <p:cNvSpPr txBox="1"/>
          <p:nvPr/>
        </p:nvSpPr>
        <p:spPr>
          <a:xfrm>
            <a:off x="6820384" y="5413287"/>
            <a:ext cx="251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trainSet.csv </a:t>
            </a:r>
            <a:r>
              <a:rPr lang="ko-KR" altLang="en-US" sz="1400" dirty="0"/>
              <a:t>파일 </a:t>
            </a:r>
            <a:r>
              <a:rPr lang="en-US" altLang="ko-K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995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B25677-C09F-405C-B878-810A860E0945}"/>
              </a:ext>
            </a:extLst>
          </p:cNvPr>
          <p:cNvSpPr txBox="1"/>
          <p:nvPr/>
        </p:nvSpPr>
        <p:spPr>
          <a:xfrm>
            <a:off x="400049" y="715775"/>
            <a:ext cx="23807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데이터 살펴보기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검증을 위한 </a:t>
            </a:r>
            <a:r>
              <a:rPr lang="en-US" altLang="ko-KR" sz="1400" dirty="0"/>
              <a:t>Test Set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총 </a:t>
            </a:r>
            <a:r>
              <a:rPr lang="en-US" altLang="ko-KR" sz="1400" dirty="0"/>
              <a:t>30</a:t>
            </a:r>
            <a:r>
              <a:rPr lang="ko-KR" altLang="en-US" sz="1400" dirty="0"/>
              <a:t>개의 데이터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1 -&gt; </a:t>
            </a:r>
            <a:r>
              <a:rPr lang="ko-KR" altLang="en-US" sz="1400" dirty="0"/>
              <a:t>정치 기사</a:t>
            </a:r>
            <a:r>
              <a:rPr lang="en-US" altLang="ko-KR" sz="1400" dirty="0"/>
              <a:t>(10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2 -&gt; </a:t>
            </a:r>
            <a:r>
              <a:rPr lang="ko-KR" altLang="en-US" sz="1400" dirty="0"/>
              <a:t>스포츠 기사</a:t>
            </a:r>
            <a:r>
              <a:rPr lang="en-US" altLang="ko-KR" sz="1400" dirty="0"/>
              <a:t>(10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Label 3 -&gt; </a:t>
            </a:r>
            <a:r>
              <a:rPr lang="ko-KR" altLang="en-US" sz="1400" dirty="0"/>
              <a:t>연예 기사</a:t>
            </a:r>
            <a:r>
              <a:rPr lang="en-US" altLang="ko-KR" sz="1400" dirty="0"/>
              <a:t>(10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A5C564-82D3-42FC-9126-BF8689D6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3" y="2274085"/>
            <a:ext cx="7437757" cy="2832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940EB-5AE0-43FD-9F50-280A5EBCC48D}"/>
              </a:ext>
            </a:extLst>
          </p:cNvPr>
          <p:cNvSpPr txBox="1"/>
          <p:nvPr/>
        </p:nvSpPr>
        <p:spPr>
          <a:xfrm>
            <a:off x="6801334" y="5200338"/>
            <a:ext cx="251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testSet.csv </a:t>
            </a:r>
            <a:r>
              <a:rPr lang="ko-KR" altLang="en-US" sz="1400" dirty="0"/>
              <a:t>파일 </a:t>
            </a:r>
            <a:r>
              <a:rPr lang="en-US" altLang="ko-K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785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B25677-C09F-405C-B878-810A860E0945}"/>
              </a:ext>
            </a:extLst>
          </p:cNvPr>
          <p:cNvSpPr txBox="1"/>
          <p:nvPr/>
        </p:nvSpPr>
        <p:spPr>
          <a:xfrm>
            <a:off x="400049" y="715775"/>
            <a:ext cx="43515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텍스트 분류 준비 </a:t>
            </a:r>
            <a:r>
              <a:rPr lang="en-US" altLang="ko-KR" sz="2000" dirty="0"/>
              <a:t>- Install Package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3392E0-3B2E-453B-8450-C0BFE8FF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03" y="1654013"/>
            <a:ext cx="21240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777F3E-78C1-4253-8E9C-B95F9368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38" y="2954543"/>
            <a:ext cx="60579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7A2A5F-0575-4BB6-B243-3751D650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00" y="4704932"/>
            <a:ext cx="566737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실습을 위해 </a:t>
            </a:r>
            <a:r>
              <a:rPr lang="en-US" altLang="ko-KR" sz="1400" dirty="0"/>
              <a:t>R </a:t>
            </a:r>
            <a:r>
              <a:rPr lang="ko-KR" altLang="en-US" sz="1400" dirty="0"/>
              <a:t>및 </a:t>
            </a:r>
            <a:r>
              <a:rPr lang="en-US" altLang="ko-KR" sz="1400" dirty="0"/>
              <a:t>R </a:t>
            </a:r>
            <a:r>
              <a:rPr lang="en-US" altLang="ko-KR" sz="1400" dirty="0" err="1"/>
              <a:t>Stduio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Install.packages</a:t>
            </a:r>
            <a:r>
              <a:rPr lang="en-US" altLang="ko-KR" sz="1400" dirty="0"/>
              <a:t>(“</a:t>
            </a:r>
            <a:r>
              <a:rPr lang="ko-KR" altLang="en-US" sz="1400" dirty="0"/>
              <a:t>패키지명</a:t>
            </a:r>
            <a:r>
              <a:rPr lang="en-US" altLang="ko-KR" sz="1400" dirty="0"/>
              <a:t>”)</a:t>
            </a:r>
            <a:r>
              <a:rPr lang="ko-KR" altLang="en-US" sz="1400" dirty="0"/>
              <a:t>을 통해 패키지 설치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Library(“</a:t>
            </a:r>
            <a:r>
              <a:rPr lang="ko-KR" altLang="en-US" sz="1400" dirty="0"/>
              <a:t>패키지명“</a:t>
            </a:r>
            <a:r>
              <a:rPr lang="en-US" altLang="ko-KR" sz="1400" dirty="0"/>
              <a:t>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통해 패키지 로드</a:t>
            </a:r>
            <a:endParaRPr lang="en-US" altLang="ko-KR" sz="1400" dirty="0"/>
          </a:p>
          <a:p>
            <a:pPr>
              <a:lnSpc>
                <a:spcPts val="2400"/>
              </a:lnSpc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문자열 처리를 도와주는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stringr</a:t>
            </a:r>
            <a:r>
              <a:rPr lang="en-US" altLang="ko-KR" sz="1400" dirty="0"/>
              <a:t>” </a:t>
            </a:r>
            <a:r>
              <a:rPr lang="ko-KR" altLang="en-US" sz="1400" dirty="0"/>
              <a:t>패키지 설치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특정 문자 제거</a:t>
            </a:r>
            <a:r>
              <a:rPr lang="en-US" altLang="ko-KR" sz="1400" dirty="0"/>
              <a:t>, </a:t>
            </a:r>
            <a:r>
              <a:rPr lang="ko-KR" altLang="en-US" sz="1400" dirty="0"/>
              <a:t>공백 제거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연결 등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텍스트 마이닝 전용 라이브러리 </a:t>
            </a:r>
            <a:r>
              <a:rPr lang="en-US" altLang="ko-KR" sz="1400" dirty="0"/>
              <a:t>“tm” </a:t>
            </a:r>
            <a:r>
              <a:rPr lang="ko-KR" altLang="en-US" sz="1400" dirty="0"/>
              <a:t>패키지 설치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DTM </a:t>
            </a:r>
            <a:r>
              <a:rPr lang="ko-KR" altLang="en-US" sz="1400" dirty="0"/>
              <a:t>생성</a:t>
            </a:r>
            <a:r>
              <a:rPr lang="en-US" altLang="ko-KR" sz="1400" dirty="0"/>
              <a:t>, TF-IDF </a:t>
            </a:r>
            <a:r>
              <a:rPr lang="ko-KR" altLang="en-US" sz="1400" dirty="0"/>
              <a:t>기능 지원 등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3F2F742-EB47-4570-9674-6F00A478F4E5}"/>
              </a:ext>
            </a:extLst>
          </p:cNvPr>
          <p:cNvSpPr/>
          <p:nvPr/>
        </p:nvSpPr>
        <p:spPr>
          <a:xfrm>
            <a:off x="8382717" y="2551725"/>
            <a:ext cx="328246" cy="305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1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getwd</a:t>
            </a:r>
            <a:r>
              <a:rPr lang="en-US" altLang="ko-KR" sz="1400" dirty="0"/>
              <a:t>() </a:t>
            </a:r>
            <a:r>
              <a:rPr lang="ko-KR" altLang="en-US" sz="1400" dirty="0"/>
              <a:t>명령어를 통해 현재 기본 폴더의 위치를 확인할 수 있음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AC5D4-3FE5-4363-9DB6-CC5D93BE8201}"/>
              </a:ext>
            </a:extLst>
          </p:cNvPr>
          <p:cNvSpPr txBox="1"/>
          <p:nvPr/>
        </p:nvSpPr>
        <p:spPr>
          <a:xfrm>
            <a:off x="400048" y="3413602"/>
            <a:ext cx="4576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getwd</a:t>
            </a:r>
            <a:r>
              <a:rPr lang="en-US" altLang="ko-KR" sz="1400" dirty="0"/>
              <a:t>()</a:t>
            </a:r>
            <a:r>
              <a:rPr lang="ko-KR" altLang="en-US" sz="1400" dirty="0"/>
              <a:t>를 통해 나온 기본 경로에 </a:t>
            </a:r>
            <a:r>
              <a:rPr lang="en-US" altLang="ko-KR" sz="1400" dirty="0"/>
              <a:t>train </a:t>
            </a:r>
            <a:r>
              <a:rPr lang="ko-KR" altLang="en-US" sz="1400" dirty="0"/>
              <a:t>및 </a:t>
            </a:r>
            <a:r>
              <a:rPr lang="en-US" altLang="ko-KR" sz="1400" dirty="0"/>
              <a:t>test </a:t>
            </a:r>
            <a:r>
              <a:rPr lang="ko-KR" altLang="en-US" sz="1400" dirty="0"/>
              <a:t>데이터 파일을 위치시킴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3F21C-8FB0-47CF-AFAE-37EA88C8650B}"/>
              </a:ext>
            </a:extLst>
          </p:cNvPr>
          <p:cNvSpPr txBox="1"/>
          <p:nvPr/>
        </p:nvSpPr>
        <p:spPr>
          <a:xfrm>
            <a:off x="5556593" y="2835072"/>
            <a:ext cx="5965583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read.csv() </a:t>
            </a:r>
            <a:r>
              <a:rPr lang="ko-KR" altLang="en-US" sz="1400" dirty="0"/>
              <a:t>명령어를 통해 </a:t>
            </a:r>
            <a:r>
              <a:rPr lang="en-US" altLang="ko-KR" sz="1400" dirty="0"/>
              <a:t>train</a:t>
            </a:r>
            <a:r>
              <a:rPr lang="ko-KR" altLang="en-US" sz="1400" dirty="0"/>
              <a:t>데이터와 </a:t>
            </a:r>
            <a:r>
              <a:rPr lang="en-US" altLang="ko-KR" sz="1400" dirty="0"/>
              <a:t>test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R</a:t>
            </a:r>
            <a:r>
              <a:rPr lang="ko-KR" altLang="en-US" sz="1400" dirty="0"/>
              <a:t>로 </a:t>
            </a:r>
            <a:r>
              <a:rPr lang="en-US" altLang="ko-KR" sz="1400" dirty="0"/>
              <a:t>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DB7FF3-032E-43C9-A9D7-51DDDA6A2B15}"/>
              </a:ext>
            </a:extLst>
          </p:cNvPr>
          <p:cNvSpPr txBox="1"/>
          <p:nvPr/>
        </p:nvSpPr>
        <p:spPr>
          <a:xfrm>
            <a:off x="400049" y="715775"/>
            <a:ext cx="4059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텍스트 분류 준비 </a:t>
            </a:r>
            <a:r>
              <a:rPr lang="en-US" altLang="ko-KR" sz="2000" dirty="0"/>
              <a:t>- Data</a:t>
            </a:r>
            <a:r>
              <a:rPr lang="ko-KR" altLang="en-US" sz="2000" dirty="0"/>
              <a:t> </a:t>
            </a:r>
            <a:r>
              <a:rPr lang="en-US" altLang="ko-KR" sz="2000" dirty="0"/>
              <a:t>Import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6A42D-D901-4F92-B49B-68F6C126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05" y="2510862"/>
            <a:ext cx="3552825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8EA1D6-CBD9-4D51-A774-C66FDBD5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5" y="4061685"/>
            <a:ext cx="27146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7F2368-C8BC-48CF-9A2D-078A28170DC4}"/>
              </a:ext>
            </a:extLst>
          </p:cNvPr>
          <p:cNvSpPr/>
          <p:nvPr/>
        </p:nvSpPr>
        <p:spPr>
          <a:xfrm>
            <a:off x="1557627" y="4659162"/>
            <a:ext cx="892281" cy="3868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654F02-8F2A-4002-B044-3AEAF77C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751" y="3303348"/>
            <a:ext cx="28098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51D225-865A-47E2-AFBE-6702E6BCD8AE}"/>
              </a:ext>
            </a:extLst>
          </p:cNvPr>
          <p:cNvCxnSpPr/>
          <p:nvPr/>
        </p:nvCxnSpPr>
        <p:spPr>
          <a:xfrm>
            <a:off x="2543175" y="2952750"/>
            <a:ext cx="0" cy="47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1D2D2A5-A663-4E6D-8806-700FE6B2D98F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557830" y="3016244"/>
            <a:ext cx="1998763" cy="1550266"/>
          </a:xfrm>
          <a:prstGeom prst="bentConnector3">
            <a:avLst>
              <a:gd name="adj1" fmla="val 700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4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간단한 전처리를 위해 텍스트 분석에 큰 영향을 주지 않는 특수문자들을 제거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str_replace_all</a:t>
            </a:r>
            <a:r>
              <a:rPr lang="en-US" altLang="ko-KR" sz="1400" dirty="0"/>
              <a:t>()</a:t>
            </a:r>
            <a:r>
              <a:rPr lang="ko-KR" altLang="en-US" sz="1400" dirty="0"/>
              <a:t> 함수를 사용하여 특수문자 정규식에 해당하는 문자들을 공백으로 변경</a:t>
            </a:r>
            <a:r>
              <a:rPr lang="en-US" altLang="ko-KR" sz="1400" dirty="0"/>
              <a:t>(‘, “, \n, .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2537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텍스트 분류 준비 </a:t>
            </a:r>
            <a:r>
              <a:rPr lang="en-US" altLang="ko-KR" sz="2000" dirty="0"/>
              <a:t>- Preprocessing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D0AFC7-310F-4C16-B02B-141EFD9F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07" y="4061647"/>
            <a:ext cx="5288770" cy="1543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96A2FE-946D-4C25-94DD-12673F65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72" y="1780648"/>
            <a:ext cx="5275581" cy="1562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8F9BC3-A887-4784-A1C1-5EF8B9B41FE1}"/>
              </a:ext>
            </a:extLst>
          </p:cNvPr>
          <p:cNvSpPr txBox="1"/>
          <p:nvPr/>
        </p:nvSpPr>
        <p:spPr>
          <a:xfrm>
            <a:off x="8169796" y="3351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0FDC03-8D63-44F3-A79B-D21C8D9859A2}"/>
              </a:ext>
            </a:extLst>
          </p:cNvPr>
          <p:cNvSpPr txBox="1"/>
          <p:nvPr/>
        </p:nvSpPr>
        <p:spPr>
          <a:xfrm>
            <a:off x="7667254" y="56854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특수문자 제거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8038D91-F035-4230-B45E-024CE5170CF5}"/>
              </a:ext>
            </a:extLst>
          </p:cNvPr>
          <p:cNvSpPr/>
          <p:nvPr/>
        </p:nvSpPr>
        <p:spPr>
          <a:xfrm>
            <a:off x="8369868" y="3741673"/>
            <a:ext cx="246185" cy="218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D3FD89-2F10-471E-BD97-3062499D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1" y="3478144"/>
            <a:ext cx="4366114" cy="42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6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E0578-971D-46AC-A0FB-830F37F3477B}"/>
              </a:ext>
            </a:extLst>
          </p:cNvPr>
          <p:cNvSpPr txBox="1"/>
          <p:nvPr/>
        </p:nvSpPr>
        <p:spPr>
          <a:xfrm>
            <a:off x="400049" y="1780648"/>
            <a:ext cx="457639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trainSet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testSet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속해있는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  <a:r>
              <a:rPr lang="ko-KR" altLang="en-US" sz="1400" dirty="0"/>
              <a:t>와 </a:t>
            </a:r>
            <a:r>
              <a:rPr lang="en-US" altLang="ko-KR" sz="1400" dirty="0"/>
              <a:t>Label</a:t>
            </a:r>
            <a:r>
              <a:rPr lang="ko-KR" altLang="en-US" sz="1400" dirty="0"/>
              <a:t>을 분리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377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텍스트 분류 준비 </a:t>
            </a:r>
            <a:r>
              <a:rPr lang="en-US" altLang="ko-KR" sz="2000" dirty="0"/>
              <a:t>- Data Split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F74D0-E382-4A54-BFAB-B652DA8E8F9D}"/>
              </a:ext>
            </a:extLst>
          </p:cNvPr>
          <p:cNvSpPr txBox="1"/>
          <p:nvPr/>
        </p:nvSpPr>
        <p:spPr>
          <a:xfrm>
            <a:off x="400049" y="3392217"/>
            <a:ext cx="4576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 smtClean="0"/>
              <a:t>train_text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-&gt; 45</a:t>
            </a:r>
            <a:r>
              <a:rPr lang="ko-KR" altLang="en-US" sz="1400" dirty="0"/>
              <a:t>개의 </a:t>
            </a:r>
            <a:r>
              <a:rPr lang="en-US" altLang="ko-KR" sz="1400" dirty="0"/>
              <a:t>Text</a:t>
            </a:r>
            <a:r>
              <a:rPr lang="ko-KR" altLang="en-US" sz="1400" dirty="0"/>
              <a:t>를 담고 있는 벡터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t</a:t>
            </a:r>
            <a:r>
              <a:rPr lang="en-US" altLang="ko-KR" sz="1400" dirty="0" err="1" smtClean="0"/>
              <a:t>rain_label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-&gt; </a:t>
            </a:r>
            <a:r>
              <a:rPr lang="en-US" altLang="ko-KR" sz="1400" dirty="0" err="1" smtClean="0"/>
              <a:t>train_text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Text</a:t>
            </a:r>
            <a:r>
              <a:rPr lang="ko-KR" altLang="en-US" sz="1400" dirty="0"/>
              <a:t>에 해당하는 </a:t>
            </a:r>
            <a:r>
              <a:rPr lang="en-US" altLang="ko-KR" sz="1400" dirty="0"/>
              <a:t>45</a:t>
            </a:r>
            <a:r>
              <a:rPr lang="ko-KR" altLang="en-US" sz="1400" dirty="0"/>
              <a:t>개의 </a:t>
            </a:r>
            <a:r>
              <a:rPr lang="en-US" altLang="ko-KR" sz="1400" dirty="0"/>
              <a:t>Label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 smtClean="0"/>
              <a:t>test_text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-&gt; 30</a:t>
            </a:r>
            <a:r>
              <a:rPr lang="ko-KR" altLang="en-US" sz="1400" dirty="0"/>
              <a:t>개의 </a:t>
            </a:r>
            <a:r>
              <a:rPr lang="en-US" altLang="ko-KR" sz="1400" dirty="0"/>
              <a:t>Text</a:t>
            </a:r>
            <a:r>
              <a:rPr lang="ko-KR" altLang="en-US" sz="1400" dirty="0"/>
              <a:t>를 담고 있는 벡터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 smtClean="0"/>
              <a:t>test_label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-&gt; </a:t>
            </a:r>
            <a:r>
              <a:rPr lang="en-US" altLang="ko-KR" sz="1400" dirty="0" err="1" smtClean="0"/>
              <a:t>test_text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Text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해당하는 </a:t>
            </a:r>
            <a:r>
              <a:rPr lang="en-US" altLang="ko-KR" sz="1400" dirty="0"/>
              <a:t>30</a:t>
            </a:r>
            <a:r>
              <a:rPr lang="ko-KR" altLang="en-US" sz="1400" dirty="0"/>
              <a:t>개의 </a:t>
            </a:r>
            <a:r>
              <a:rPr lang="en-US" altLang="ko-KR" sz="1400" dirty="0"/>
              <a:t>Label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7496C2-99B3-4639-AA00-36CBA02A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60" y="1054885"/>
            <a:ext cx="2738772" cy="44553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E24C3F-7ECC-4447-9A5F-864FFBC9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63" y="1054885"/>
            <a:ext cx="2751630" cy="4455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A096E7-6883-4C7F-B100-5CBD27237D52}"/>
              </a:ext>
            </a:extLst>
          </p:cNvPr>
          <p:cNvSpPr txBox="1"/>
          <p:nvPr/>
        </p:nvSpPr>
        <p:spPr>
          <a:xfrm>
            <a:off x="5972175" y="68720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trainSet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B4588-D6CE-4677-A214-BEB994932CE8}"/>
              </a:ext>
            </a:extLst>
          </p:cNvPr>
          <p:cNvSpPr txBox="1"/>
          <p:nvPr/>
        </p:nvSpPr>
        <p:spPr>
          <a:xfrm>
            <a:off x="9141540" y="687201"/>
            <a:ext cx="89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testSet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08618-F2F1-4A1F-941F-5F6A211CCE9B}"/>
              </a:ext>
            </a:extLst>
          </p:cNvPr>
          <p:cNvSpPr/>
          <p:nvPr/>
        </p:nvSpPr>
        <p:spPr>
          <a:xfrm>
            <a:off x="5572125" y="1054885"/>
            <a:ext cx="1990725" cy="44553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02D42-C477-48AC-A22B-4A800965BF07}"/>
              </a:ext>
            </a:extLst>
          </p:cNvPr>
          <p:cNvSpPr/>
          <p:nvPr/>
        </p:nvSpPr>
        <p:spPr>
          <a:xfrm>
            <a:off x="8562975" y="1064411"/>
            <a:ext cx="1990725" cy="44458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1D5CBC-2129-4485-8D0F-35EBB81A1C2A}"/>
              </a:ext>
            </a:extLst>
          </p:cNvPr>
          <p:cNvSpPr/>
          <p:nvPr/>
        </p:nvSpPr>
        <p:spPr>
          <a:xfrm>
            <a:off x="7562851" y="1054885"/>
            <a:ext cx="383082" cy="44553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0CA53F-56BA-4CA1-AE9F-290AEF79B903}"/>
              </a:ext>
            </a:extLst>
          </p:cNvPr>
          <p:cNvSpPr/>
          <p:nvPr/>
        </p:nvSpPr>
        <p:spPr>
          <a:xfrm>
            <a:off x="10553700" y="1064410"/>
            <a:ext cx="383082" cy="44553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3EAB24-AFED-4E4D-824C-25613EA3ADDC}"/>
              </a:ext>
            </a:extLst>
          </p:cNvPr>
          <p:cNvSpPr txBox="1"/>
          <p:nvPr/>
        </p:nvSpPr>
        <p:spPr>
          <a:xfrm>
            <a:off x="5972175" y="5730108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train_</a:t>
            </a:r>
            <a:r>
              <a:rPr lang="en-US" altLang="ko-KR" dirty="0" err="1" smtClean="0"/>
              <a:t>text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ABAEF-551F-4C20-9AC7-39E4601119CC}"/>
              </a:ext>
            </a:extLst>
          </p:cNvPr>
          <p:cNvSpPr txBox="1"/>
          <p:nvPr/>
        </p:nvSpPr>
        <p:spPr>
          <a:xfrm>
            <a:off x="7323825" y="573107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train_label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666272-A0E9-49FD-AF9B-A7B53E6AA2A1}"/>
              </a:ext>
            </a:extLst>
          </p:cNvPr>
          <p:cNvSpPr txBox="1"/>
          <p:nvPr/>
        </p:nvSpPr>
        <p:spPr>
          <a:xfrm>
            <a:off x="9158211" y="5725346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test_text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B43787-F90D-4430-886B-6FF70401CC8C}"/>
              </a:ext>
            </a:extLst>
          </p:cNvPr>
          <p:cNvSpPr txBox="1"/>
          <p:nvPr/>
        </p:nvSpPr>
        <p:spPr>
          <a:xfrm>
            <a:off x="10359718" y="5734871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test_label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B82A3E-ADA1-44AF-884F-192D4CF24140}"/>
              </a:ext>
            </a:extLst>
          </p:cNvPr>
          <p:cNvCxnSpPr>
            <a:cxnSpLocks/>
          </p:cNvCxnSpPr>
          <p:nvPr/>
        </p:nvCxnSpPr>
        <p:spPr>
          <a:xfrm>
            <a:off x="6405124" y="5510212"/>
            <a:ext cx="4762" cy="26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F680F5-EA58-402E-BF7B-F71C7518B4EE}"/>
              </a:ext>
            </a:extLst>
          </p:cNvPr>
          <p:cNvCxnSpPr/>
          <p:nvPr/>
        </p:nvCxnSpPr>
        <p:spPr>
          <a:xfrm>
            <a:off x="7739665" y="5510212"/>
            <a:ext cx="4762" cy="26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5E54E0-BDC0-4C01-8B98-6A7CEB78664E}"/>
              </a:ext>
            </a:extLst>
          </p:cNvPr>
          <p:cNvCxnSpPr/>
          <p:nvPr/>
        </p:nvCxnSpPr>
        <p:spPr>
          <a:xfrm>
            <a:off x="9521149" y="5518090"/>
            <a:ext cx="4762" cy="26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0DBD10A-6CA8-4F58-8AB9-026661034FE8}"/>
              </a:ext>
            </a:extLst>
          </p:cNvPr>
          <p:cNvCxnSpPr/>
          <p:nvPr/>
        </p:nvCxnSpPr>
        <p:spPr>
          <a:xfrm>
            <a:off x="10739641" y="5529262"/>
            <a:ext cx="4762" cy="26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F77CD53-1BD0-4321-B44F-680C7037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89" y="2204308"/>
            <a:ext cx="22860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24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123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를 이용한 전통적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850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Train Data</a:t>
            </a:r>
            <a:r>
              <a:rPr lang="ko-KR" altLang="en-US" dirty="0"/>
              <a:t>를 </a:t>
            </a:r>
            <a:r>
              <a:rPr lang="en-US" altLang="ko-KR" dirty="0"/>
              <a:t>DTM</a:t>
            </a:r>
            <a:r>
              <a:rPr lang="ko-KR" altLang="en-US" dirty="0"/>
              <a:t>으로 변환하여 </a:t>
            </a:r>
            <a:r>
              <a:rPr lang="en-US" altLang="ko-KR" dirty="0"/>
              <a:t>Train Data</a:t>
            </a:r>
            <a:r>
              <a:rPr lang="ko-KR" altLang="en-US" dirty="0"/>
              <a:t>에 속한 단어들의 </a:t>
            </a:r>
            <a:r>
              <a:rPr lang="en-US" altLang="ko-KR" dirty="0"/>
              <a:t>TF-IDF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061DED-9F6B-4C7E-83D7-D3A95888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7" y="2435712"/>
            <a:ext cx="816292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257314-A14C-4E43-9A5D-35880D4BA44D}"/>
              </a:ext>
            </a:extLst>
          </p:cNvPr>
          <p:cNvSpPr txBox="1"/>
          <p:nvPr/>
        </p:nvSpPr>
        <p:spPr>
          <a:xfrm>
            <a:off x="832747" y="3085148"/>
            <a:ext cx="399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TF-IDF</a:t>
            </a:r>
            <a:r>
              <a:rPr lang="ko-KR" altLang="en-US" sz="1200" dirty="0"/>
              <a:t>를 구할 단어의 기준은 </a:t>
            </a:r>
            <a:r>
              <a:rPr lang="en-US" altLang="ko-KR" sz="1200" dirty="0"/>
              <a:t>2</a:t>
            </a:r>
            <a:r>
              <a:rPr lang="ko-KR" altLang="en-US" sz="1200" dirty="0"/>
              <a:t>자</a:t>
            </a:r>
            <a:r>
              <a:rPr lang="en-US" altLang="ko-KR" sz="1200" dirty="0"/>
              <a:t>~5</a:t>
            </a:r>
            <a:r>
              <a:rPr lang="ko-KR" altLang="en-US" sz="1200" dirty="0"/>
              <a:t>자 사이의 단어</a:t>
            </a:r>
            <a:endParaRPr lang="en-US" altLang="ko-KR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B53B2EB-18DF-402C-8E6B-AB66371E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47" y="3700835"/>
            <a:ext cx="209550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328371-EDAB-44CD-A083-86F0A05872EE}"/>
              </a:ext>
            </a:extLst>
          </p:cNvPr>
          <p:cNvSpPr txBox="1"/>
          <p:nvPr/>
        </p:nvSpPr>
        <p:spPr>
          <a:xfrm>
            <a:off x="832746" y="4056362"/>
            <a:ext cx="6901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Train_x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단어와 </a:t>
            </a:r>
            <a:r>
              <a:rPr lang="en-US" altLang="ko-KR" sz="1200" dirty="0" err="1" smtClean="0"/>
              <a:t>tf-idf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 속해있는 행렬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Test_x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단어만 속해 있는 행렬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Tf-idf</a:t>
            </a:r>
            <a:r>
              <a:rPr lang="ko-KR" altLang="en-US" sz="1200" dirty="0"/>
              <a:t>가 구해진 </a:t>
            </a:r>
            <a:r>
              <a:rPr lang="en-US" altLang="ko-KR" sz="1200" dirty="0" err="1"/>
              <a:t>TrainSet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TestSet</a:t>
            </a:r>
            <a:r>
              <a:rPr lang="ko-KR" altLang="en-US" sz="1200" dirty="0"/>
              <a:t>의 단어를 비교하기 위해 데이터 형태를 </a:t>
            </a:r>
            <a:r>
              <a:rPr lang="en-US" altLang="ko-KR" sz="1200" dirty="0"/>
              <a:t>Matrix </a:t>
            </a:r>
            <a:r>
              <a:rPr lang="ko-KR" altLang="en-US" sz="1200" dirty="0"/>
              <a:t>형태로 변환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0792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3917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52190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BCD968-652F-4EE1-B86C-E63CB574B10E}"/>
              </a:ext>
            </a:extLst>
          </p:cNvPr>
          <p:cNvSpPr txBox="1"/>
          <p:nvPr/>
        </p:nvSpPr>
        <p:spPr>
          <a:xfrm>
            <a:off x="2203915" y="2992893"/>
            <a:ext cx="203318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700" b="1" dirty="0"/>
              <a:t>INDEX</a:t>
            </a:r>
            <a:endParaRPr lang="ko-KR" altLang="en-US" sz="4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2735B-DD3B-4969-A3D7-EA3DCD206CA9}"/>
              </a:ext>
            </a:extLst>
          </p:cNvPr>
          <p:cNvSpPr txBox="1"/>
          <p:nvPr/>
        </p:nvSpPr>
        <p:spPr>
          <a:xfrm>
            <a:off x="5409525" y="2274838"/>
            <a:ext cx="37641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텍스트 마이닝 이란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텍스트 마이닝 기초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텍스트 분류</a:t>
            </a:r>
            <a:r>
              <a:rPr lang="en-US" altLang="ko-KR" sz="1600" dirty="0"/>
              <a:t>(Text Categorization)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1) </a:t>
            </a:r>
            <a:r>
              <a:rPr lang="ko-KR" altLang="en-US" sz="1600" dirty="0"/>
              <a:t>데이터 살펴보기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2) </a:t>
            </a:r>
            <a:r>
              <a:rPr lang="ko-KR" altLang="en-US" sz="1600" dirty="0"/>
              <a:t>텍스트 분류 준비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3) TF-IDF</a:t>
            </a:r>
            <a:r>
              <a:rPr lang="ko-KR" altLang="en-US" sz="1600" dirty="0"/>
              <a:t>를 이용한 전통적 분류 방법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4) KNN</a:t>
            </a:r>
            <a:r>
              <a:rPr lang="ko-KR" altLang="en-US" sz="1600" dirty="0"/>
              <a:t>을 이용한 인공지능 분류 방법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123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를 이용한 전통적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TF-IDF</a:t>
            </a:r>
            <a:r>
              <a:rPr lang="ko-KR" altLang="en-US" dirty="0"/>
              <a:t> 합계를 구하는 함수 작성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9131F-9866-4EBC-B132-373CA279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415741"/>
            <a:ext cx="38004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FD65B-6DB6-4E31-B3F6-E9A123C87A5D}"/>
              </a:ext>
            </a:extLst>
          </p:cNvPr>
          <p:cNvSpPr txBox="1"/>
          <p:nvPr/>
        </p:nvSpPr>
        <p:spPr>
          <a:xfrm>
            <a:off x="4837270" y="2383557"/>
            <a:ext cx="70609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와 </a:t>
            </a: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TrainData</a:t>
            </a:r>
            <a:r>
              <a:rPr lang="ko-KR" altLang="en-US" sz="1200" dirty="0"/>
              <a:t>를 매개변수로 받음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TestData</a:t>
            </a:r>
            <a:r>
              <a:rPr lang="ko-KR" altLang="en-US" sz="1200" dirty="0"/>
              <a:t>는 하나의 </a:t>
            </a:r>
            <a:r>
              <a:rPr lang="en-US" altLang="ko-KR" sz="1200" dirty="0"/>
              <a:t>String</a:t>
            </a:r>
            <a:r>
              <a:rPr lang="ko-KR" altLang="en-US" sz="1200" dirty="0"/>
              <a:t>이기 때문에 공백을 기준으로 </a:t>
            </a:r>
            <a:r>
              <a:rPr lang="en-US" altLang="ko-KR" sz="1200" dirty="0"/>
              <a:t>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Split</a:t>
            </a:r>
            <a:r>
              <a:rPr lang="ko-KR" altLang="en-US" sz="1200" dirty="0"/>
              <a:t>된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를 탐색하며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의 단어와 </a:t>
            </a:r>
            <a:r>
              <a:rPr lang="en-US" altLang="ko-KR" sz="1200" dirty="0" err="1"/>
              <a:t>TrainData</a:t>
            </a:r>
            <a:r>
              <a:rPr lang="ko-KR" altLang="en-US" sz="1200" dirty="0"/>
              <a:t>의 단어 중</a:t>
            </a:r>
            <a:r>
              <a:rPr lang="en-US" altLang="ko-KR" sz="1200" dirty="0"/>
              <a:t> </a:t>
            </a:r>
            <a:r>
              <a:rPr lang="ko-KR" altLang="en-US" sz="1200" dirty="0"/>
              <a:t>동일한 단어가 있는지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동일한 단어가 존재한다면 해당 단어의 </a:t>
            </a:r>
            <a:r>
              <a:rPr lang="en-US" altLang="ko-KR" sz="1200" dirty="0"/>
              <a:t>TF-IDF</a:t>
            </a:r>
            <a:r>
              <a:rPr lang="ko-KR" altLang="en-US" sz="1200" dirty="0"/>
              <a:t>값을 </a:t>
            </a:r>
            <a:r>
              <a:rPr lang="en-US" altLang="ko-KR" sz="1200" dirty="0"/>
              <a:t>sum</a:t>
            </a:r>
            <a:r>
              <a:rPr lang="ko-KR" altLang="en-US" sz="1200" dirty="0"/>
              <a:t>으로 합산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최종적으로 합산된 </a:t>
            </a:r>
            <a:r>
              <a:rPr lang="en-US" altLang="ko-KR" sz="1200" dirty="0"/>
              <a:t>sum</a:t>
            </a:r>
            <a:r>
              <a:rPr lang="ko-KR" altLang="en-US" sz="1200" dirty="0"/>
              <a:t>은 값이 높을수록 문서 간 유사하다는 것을 나타냄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471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123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를 이용한 전통적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TF-IDF</a:t>
            </a:r>
            <a:r>
              <a:rPr lang="ko-KR" altLang="en-US" dirty="0"/>
              <a:t>의 합계를 통해 분류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25397-DF94-4DBA-8A54-8A7A76A89A76}"/>
              </a:ext>
            </a:extLst>
          </p:cNvPr>
          <p:cNvSpPr txBox="1"/>
          <p:nvPr/>
        </p:nvSpPr>
        <p:spPr>
          <a:xfrm>
            <a:off x="832747" y="4290504"/>
            <a:ext cx="7662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와 모든 </a:t>
            </a:r>
            <a:r>
              <a:rPr lang="en-US" altLang="ko-KR" sz="1200" dirty="0" err="1"/>
              <a:t>TrainData</a:t>
            </a:r>
            <a:r>
              <a:rPr lang="ko-KR" altLang="en-US" sz="1200" dirty="0"/>
              <a:t>를 대상으로 </a:t>
            </a:r>
            <a:r>
              <a:rPr lang="en-US" altLang="ko-KR" sz="1200" dirty="0"/>
              <a:t>TF-IDF </a:t>
            </a:r>
            <a:r>
              <a:rPr lang="ko-KR" altLang="en-US" sz="1200" dirty="0"/>
              <a:t>합계를 구함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합계를 구할 때마다 가장 높은 </a:t>
            </a:r>
            <a:r>
              <a:rPr lang="en-US" altLang="ko-KR" sz="1200" dirty="0"/>
              <a:t>TF-IDF </a:t>
            </a:r>
            <a:r>
              <a:rPr lang="ko-KR" altLang="en-US" sz="1200" dirty="0"/>
              <a:t>합계</a:t>
            </a:r>
            <a:r>
              <a:rPr lang="en-US" altLang="ko-KR" sz="1200" dirty="0"/>
              <a:t>(max)</a:t>
            </a:r>
            <a:r>
              <a:rPr lang="ko-KR" altLang="en-US" sz="1200" dirty="0"/>
              <a:t>와 가장 높은 </a:t>
            </a:r>
            <a:r>
              <a:rPr lang="en-US" altLang="ko-KR" sz="1200" dirty="0"/>
              <a:t>TF_IDF </a:t>
            </a:r>
            <a:r>
              <a:rPr lang="ko-KR" altLang="en-US" sz="1200" dirty="0"/>
              <a:t>합계를 가진 문서의 </a:t>
            </a:r>
            <a:r>
              <a:rPr lang="en-US" altLang="ko-KR" sz="1200" dirty="0"/>
              <a:t>index(j)</a:t>
            </a:r>
            <a:r>
              <a:rPr lang="ko-KR" altLang="en-US" sz="1200" dirty="0"/>
              <a:t>를 구함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최종적으로 구해진 </a:t>
            </a:r>
            <a:r>
              <a:rPr lang="en-US" altLang="ko-KR" sz="1200" dirty="0"/>
              <a:t>max</a:t>
            </a:r>
            <a:r>
              <a:rPr lang="ko-KR" altLang="en-US" sz="1200" dirty="0"/>
              <a:t>와 </a:t>
            </a:r>
            <a:r>
              <a:rPr lang="en-US" altLang="ko-KR" sz="1200" dirty="0"/>
              <a:t>j</a:t>
            </a:r>
            <a:r>
              <a:rPr lang="ko-KR" altLang="en-US" sz="1200" dirty="0"/>
              <a:t>는 가장 가까운 문서의 </a:t>
            </a:r>
            <a:r>
              <a:rPr lang="en-US" altLang="ko-KR" sz="1200" dirty="0" err="1"/>
              <a:t>tf-idf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합계값과</a:t>
            </a:r>
            <a:r>
              <a:rPr lang="ko-KR" altLang="en-US" sz="1200" dirty="0"/>
              <a:t> 번호를 나타냄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algn="ctr"/>
            <a:r>
              <a:rPr lang="ko-KR" altLang="en-US" sz="1200" dirty="0"/>
              <a:t>위 단계를 모든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를 대상으로 하여 반복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6AD03-155F-4E43-B288-F4773856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1" y="2410027"/>
            <a:ext cx="8639175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69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123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를 이용한 전통적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분류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87F9F-475E-4ED1-99F0-BBD9BCFC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154766"/>
            <a:ext cx="4476750" cy="3985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E303E-B36A-4E5C-8B72-956E03E41932}"/>
              </a:ext>
            </a:extLst>
          </p:cNvPr>
          <p:cNvSpPr txBox="1"/>
          <p:nvPr/>
        </p:nvSpPr>
        <p:spPr>
          <a:xfrm>
            <a:off x="3807659" y="6194797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30</a:t>
            </a:r>
            <a:r>
              <a:rPr lang="ko-KR" altLang="en-US" sz="1200" dirty="0"/>
              <a:t>개의 데이터 중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문서가 </a:t>
            </a:r>
            <a:r>
              <a:rPr lang="ko-KR" altLang="en-US" sz="1200" dirty="0" err="1"/>
              <a:t>오분류</a:t>
            </a:r>
            <a:r>
              <a:rPr lang="en-US" altLang="ko-KR" sz="1200" dirty="0"/>
              <a:t>(</a:t>
            </a:r>
            <a:r>
              <a:rPr lang="ko-KR" altLang="en-US" sz="1200" dirty="0"/>
              <a:t>정확도 </a:t>
            </a:r>
            <a:r>
              <a:rPr lang="en-US" altLang="ko-KR" sz="1200" dirty="0"/>
              <a:t>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71147E-F200-4DA1-A041-EF9B462C0DC5}"/>
              </a:ext>
            </a:extLst>
          </p:cNvPr>
          <p:cNvSpPr/>
          <p:nvPr/>
        </p:nvSpPr>
        <p:spPr>
          <a:xfrm>
            <a:off x="3857626" y="2154767"/>
            <a:ext cx="2343150" cy="1384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37484A-EA29-48C4-BC22-4A9E43722D02}"/>
              </a:ext>
            </a:extLst>
          </p:cNvPr>
          <p:cNvSpPr/>
          <p:nvPr/>
        </p:nvSpPr>
        <p:spPr>
          <a:xfrm>
            <a:off x="3857626" y="4393142"/>
            <a:ext cx="2343150" cy="1384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7D016-DA1F-4D8C-B4B1-32B492E6775E}"/>
              </a:ext>
            </a:extLst>
          </p:cNvPr>
          <p:cNvSpPr/>
          <p:nvPr/>
        </p:nvSpPr>
        <p:spPr>
          <a:xfrm>
            <a:off x="3857626" y="4926542"/>
            <a:ext cx="2343150" cy="1384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51DECE-BE8E-4E5B-A3B4-86A79F3E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0" y="3551991"/>
            <a:ext cx="1971675" cy="161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95493-519D-472D-82B4-A71E634A0385}"/>
              </a:ext>
            </a:extLst>
          </p:cNvPr>
          <p:cNvSpPr txBox="1"/>
          <p:nvPr/>
        </p:nvSpPr>
        <p:spPr>
          <a:xfrm>
            <a:off x="899055" y="3802249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 </a:t>
            </a:r>
            <a:r>
              <a:rPr lang="ko-KR" altLang="en-US" sz="1200" dirty="0"/>
              <a:t>파일 실행 명령어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067989-58C1-4A5A-A45A-7F0F57867116}"/>
              </a:ext>
            </a:extLst>
          </p:cNvPr>
          <p:cNvSpPr/>
          <p:nvPr/>
        </p:nvSpPr>
        <p:spPr>
          <a:xfrm>
            <a:off x="3037507" y="3668482"/>
            <a:ext cx="266700" cy="267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95419-6859-47AA-ACB3-35A5C13E61ED}"/>
              </a:ext>
            </a:extLst>
          </p:cNvPr>
          <p:cNvSpPr txBox="1"/>
          <p:nvPr/>
        </p:nvSpPr>
        <p:spPr>
          <a:xfrm>
            <a:off x="508395" y="4318230"/>
            <a:ext cx="230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실행파일이 </a:t>
            </a:r>
            <a:r>
              <a:rPr lang="en-US" altLang="ko-KR" sz="1200" dirty="0" err="1"/>
              <a:t>getwd</a:t>
            </a:r>
            <a:r>
              <a:rPr lang="en-US" altLang="ko-KR" sz="1200" dirty="0"/>
              <a:t>()</a:t>
            </a:r>
            <a:r>
              <a:rPr lang="ko-KR" altLang="en-US" sz="1200" dirty="0"/>
              <a:t>를 통해 나온 경로와 같은 경로에 있어야함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3405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588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KNN</a:t>
            </a:r>
            <a:r>
              <a:rPr lang="ko-KR" altLang="en-US" sz="2000" dirty="0"/>
              <a:t>을 이용한 인공지능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506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모든</a:t>
            </a:r>
            <a:r>
              <a:rPr lang="en-US" altLang="ko-KR" dirty="0"/>
              <a:t> Data</a:t>
            </a:r>
            <a:r>
              <a:rPr lang="ko-KR" altLang="en-US" dirty="0"/>
              <a:t>에 속한 단어들의 </a:t>
            </a:r>
            <a:r>
              <a:rPr lang="en-US" altLang="ko-KR" dirty="0"/>
              <a:t>TF-IDF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721DD-F663-4CC9-AF93-EBE7A80E59D8}"/>
              </a:ext>
            </a:extLst>
          </p:cNvPr>
          <p:cNvSpPr txBox="1"/>
          <p:nvPr/>
        </p:nvSpPr>
        <p:spPr>
          <a:xfrm>
            <a:off x="682235" y="3339695"/>
            <a:ext cx="49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Data</a:t>
            </a:r>
            <a:r>
              <a:rPr lang="ko-KR" altLang="en-US" sz="1200" dirty="0"/>
              <a:t>의 </a:t>
            </a:r>
            <a:r>
              <a:rPr lang="en-US" altLang="ko-KR" sz="1200" dirty="0"/>
              <a:t>TF-IDF</a:t>
            </a:r>
            <a:r>
              <a:rPr lang="ko-KR" altLang="en-US" sz="1200" dirty="0"/>
              <a:t>를 구하기 위해 </a:t>
            </a:r>
            <a:r>
              <a:rPr lang="en-US" altLang="ko-KR" sz="1200" dirty="0" err="1"/>
              <a:t>train_x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test_x</a:t>
            </a:r>
            <a:r>
              <a:rPr lang="ko-KR" altLang="en-US" sz="1200" dirty="0"/>
              <a:t>를 하나로 결합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TF-IDF</a:t>
            </a:r>
            <a:r>
              <a:rPr lang="ko-KR" altLang="en-US" sz="1200" dirty="0"/>
              <a:t>를 구할 단어의 기준은 </a:t>
            </a:r>
            <a:r>
              <a:rPr lang="en-US" altLang="ko-KR" sz="1200" dirty="0"/>
              <a:t>2</a:t>
            </a:r>
            <a:r>
              <a:rPr lang="ko-KR" altLang="en-US" sz="1200" dirty="0"/>
              <a:t>자</a:t>
            </a:r>
            <a:r>
              <a:rPr lang="en-US" altLang="ko-KR" sz="1200" dirty="0"/>
              <a:t>~5</a:t>
            </a:r>
            <a:r>
              <a:rPr lang="ko-KR" altLang="en-US" sz="1200" dirty="0"/>
              <a:t>자 사이의 단어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행의 데이터 비교를 위해 </a:t>
            </a:r>
            <a:r>
              <a:rPr lang="en-US" altLang="ko-KR" sz="1200" dirty="0"/>
              <a:t>DTM</a:t>
            </a:r>
            <a:r>
              <a:rPr lang="ko-KR" altLang="en-US" sz="1200" dirty="0"/>
              <a:t>의 데이터 타입을 행렬로 변환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71CC1-2D92-4F24-8E23-2946F637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35" y="4300059"/>
            <a:ext cx="152400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1E756F-1F25-460D-8E09-C171618B51A7}"/>
              </a:ext>
            </a:extLst>
          </p:cNvPr>
          <p:cNvSpPr txBox="1"/>
          <p:nvPr/>
        </p:nvSpPr>
        <p:spPr>
          <a:xfrm>
            <a:off x="682235" y="4680171"/>
            <a:ext cx="449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단어들의 </a:t>
            </a:r>
            <a:r>
              <a:rPr lang="en-US" altLang="ko-KR" sz="1200" dirty="0"/>
              <a:t>TF-IDF</a:t>
            </a:r>
            <a:r>
              <a:rPr lang="ko-KR" altLang="en-US" sz="1200" dirty="0"/>
              <a:t>가 구해진 행렬을 다시 </a:t>
            </a:r>
            <a:r>
              <a:rPr lang="en-US" altLang="ko-KR" sz="1200" dirty="0"/>
              <a:t>train</a:t>
            </a:r>
            <a:r>
              <a:rPr lang="ko-KR" altLang="en-US" sz="1200" dirty="0"/>
              <a:t>과 </a:t>
            </a:r>
            <a:r>
              <a:rPr lang="en-US" altLang="ko-KR" sz="1200" dirty="0"/>
              <a:t>test</a:t>
            </a:r>
            <a:r>
              <a:rPr lang="ko-KR" altLang="en-US" sz="1200" dirty="0"/>
              <a:t>로 분리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1~45</a:t>
            </a:r>
            <a:r>
              <a:rPr lang="ko-KR" altLang="en-US" sz="1200" dirty="0"/>
              <a:t>번은 </a:t>
            </a:r>
            <a:r>
              <a:rPr lang="en-US" altLang="ko-KR" sz="1200" dirty="0"/>
              <a:t>train data(45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46~75</a:t>
            </a:r>
            <a:r>
              <a:rPr lang="ko-KR" altLang="en-US" sz="1200" dirty="0"/>
              <a:t>번은 </a:t>
            </a:r>
            <a:r>
              <a:rPr lang="en-US" altLang="ko-KR" sz="1200" dirty="0"/>
              <a:t>test data(30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33572-B590-4D6F-A7C9-77DD9172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0" y="2430203"/>
            <a:ext cx="81343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86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588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KNN</a:t>
            </a:r>
            <a:r>
              <a:rPr lang="ko-KR" altLang="en-US" sz="2000" dirty="0"/>
              <a:t>을 이용한 인공지능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Data</a:t>
            </a:r>
            <a:r>
              <a:rPr lang="ko-KR" altLang="en-US" dirty="0"/>
              <a:t>간 거리를 구할 함수를 작성한다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9CE30-5281-4F8F-AABE-C9823FC2CA37}"/>
              </a:ext>
            </a:extLst>
          </p:cNvPr>
          <p:cNvSpPr txBox="1"/>
          <p:nvPr/>
        </p:nvSpPr>
        <p:spPr>
          <a:xfrm>
            <a:off x="682235" y="2435667"/>
            <a:ext cx="922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KNN </a:t>
            </a:r>
            <a:r>
              <a:rPr lang="en-US" altLang="ko-KR" sz="1200" dirty="0" err="1"/>
              <a:t>Algorihtm</a:t>
            </a:r>
            <a:r>
              <a:rPr lang="ko-KR" altLang="en-US" sz="1200" dirty="0"/>
              <a:t>에서는 데이터 간 거리를 구할 함수가 필요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일반적으로 </a:t>
            </a:r>
            <a:r>
              <a:rPr lang="en-US" altLang="ko-KR" sz="1200" dirty="0"/>
              <a:t>Euclidean Distance</a:t>
            </a:r>
            <a:r>
              <a:rPr lang="ko-KR" altLang="en-US" sz="1200" dirty="0"/>
              <a:t>를 많이 사용하지만 데이터가 고차원인 경우</a:t>
            </a:r>
            <a:r>
              <a:rPr lang="en-US" altLang="ko-KR" sz="1200" dirty="0"/>
              <a:t>(Feature</a:t>
            </a:r>
            <a:r>
              <a:rPr lang="ko-KR" altLang="en-US" sz="1200" dirty="0"/>
              <a:t>가 많은 경우</a:t>
            </a:r>
            <a:r>
              <a:rPr lang="en-US" altLang="ko-KR" sz="1200" dirty="0"/>
              <a:t>) Cosine Similarity</a:t>
            </a:r>
            <a:r>
              <a:rPr lang="ko-KR" altLang="en-US" sz="1200" dirty="0"/>
              <a:t>를 주로 사용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81445-25C5-43D0-9F1B-4D2727C9451C}"/>
              </a:ext>
            </a:extLst>
          </p:cNvPr>
          <p:cNvSpPr txBox="1"/>
          <p:nvPr/>
        </p:nvSpPr>
        <p:spPr>
          <a:xfrm>
            <a:off x="590774" y="4355749"/>
            <a:ext cx="33345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분자 부분 </a:t>
            </a:r>
            <a:r>
              <a:rPr lang="en-US" altLang="ko-KR" sz="1200" dirty="0"/>
              <a:t>– </a:t>
            </a:r>
            <a:r>
              <a:rPr lang="ko-KR" altLang="en-US" sz="1200" dirty="0"/>
              <a:t>두 벡터의 원소를 곱한 뒤 합산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A = (1,2,3,4,5)    B = (6,7,8,9,10)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1*6 = 6</a:t>
            </a:r>
          </a:p>
          <a:p>
            <a:pPr lvl="1"/>
            <a:r>
              <a:rPr lang="en-US" altLang="ko-KR" sz="1200" dirty="0"/>
              <a:t>2*7 = 14</a:t>
            </a:r>
          </a:p>
          <a:p>
            <a:pPr lvl="1"/>
            <a:r>
              <a:rPr lang="en-US" altLang="ko-KR" sz="1200" dirty="0"/>
              <a:t>3*8 = 24</a:t>
            </a:r>
          </a:p>
          <a:p>
            <a:pPr lvl="1"/>
            <a:r>
              <a:rPr lang="en-US" altLang="ko-KR" sz="1200" dirty="0"/>
              <a:t>4*9 = 36</a:t>
            </a:r>
          </a:p>
          <a:p>
            <a:pPr lvl="1"/>
            <a:r>
              <a:rPr lang="en-US" altLang="ko-KR" sz="1200" dirty="0"/>
              <a:t>5*10 = 50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6+14+24+36+50 = 130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0E719-87A0-4270-93B1-5B0F68C75B09}"/>
                  </a:ext>
                </a:extLst>
              </p:cNvPr>
              <p:cNvSpPr txBox="1"/>
              <p:nvPr/>
            </p:nvSpPr>
            <p:spPr>
              <a:xfrm>
                <a:off x="4085554" y="4349734"/>
                <a:ext cx="4462375" cy="1711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2. </a:t>
                </a:r>
                <a:r>
                  <a:rPr lang="ko-KR" altLang="en-US" sz="1200" dirty="0"/>
                  <a:t>분모 부분 </a:t>
                </a:r>
                <a:r>
                  <a:rPr lang="en-US" altLang="ko-KR" sz="1200" dirty="0"/>
                  <a:t>– </a:t>
                </a:r>
                <a:r>
                  <a:rPr lang="ko-KR" altLang="en-US" sz="1200" dirty="0"/>
                  <a:t>두 벡터 각각의 크기를 구한 뒤 곱</a:t>
                </a:r>
                <a:endParaRPr lang="en-US" altLang="ko-K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=7.4161984870957</m:t>
                      </m:r>
                    </m:oMath>
                  </m:oMathPara>
                </a14:m>
                <a:endParaRPr lang="en-US" altLang="ko-K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1659021245849</m:t>
                      </m:r>
                    </m:oMath>
                  </m:oMathPara>
                </a14:m>
                <a:endParaRPr lang="en-US" altLang="ko-KR" sz="1200" dirty="0"/>
              </a:p>
              <a:p>
                <a:pPr lvl="1"/>
                <a:endParaRPr lang="en-US" altLang="ko-KR" sz="1200" dirty="0"/>
              </a:p>
              <a:p>
                <a:pPr lvl="1"/>
                <a:endParaRPr lang="en-US" altLang="ko-K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=134.7219358530751</m:t>
                      </m:r>
                    </m:oMath>
                  </m:oMathPara>
                </a14:m>
                <a:endParaRPr lang="en-US" altLang="ko-KR" sz="1200" dirty="0"/>
              </a:p>
              <a:p>
                <a:pPr lvl="1"/>
                <a:endParaRPr lang="en-US" altLang="ko-KR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0E719-87A0-4270-93B1-5B0F68C7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54" y="4349734"/>
                <a:ext cx="4462375" cy="1711302"/>
              </a:xfrm>
              <a:prstGeom prst="rect">
                <a:avLst/>
              </a:prstGeom>
              <a:blipFill>
                <a:blip r:embed="rId2"/>
                <a:stretch>
                  <a:fillRect t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osine similarity formulaì ëí ì´ë¯¸ì§ ê²ìê²°ê³¼">
            <a:extLst>
              <a:ext uri="{FF2B5EF4-FFF2-40B4-BE49-F238E27FC236}">
                <a16:creationId xmlns:a16="http://schemas.microsoft.com/office/drawing/2014/main" id="{6138BB36-F46A-4050-90ED-F9606FE0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0" y="2943272"/>
            <a:ext cx="5166205" cy="13443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8883D2-D7B5-4DD2-8456-2209A59C13C1}"/>
                  </a:ext>
                </a:extLst>
              </p:cNvPr>
              <p:cNvSpPr txBox="1"/>
              <p:nvPr/>
            </p:nvSpPr>
            <p:spPr>
              <a:xfrm>
                <a:off x="8708142" y="4349734"/>
                <a:ext cx="3004925" cy="80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3. </a:t>
                </a:r>
                <a:r>
                  <a:rPr lang="ko-KR" altLang="en-US" sz="1200" dirty="0"/>
                  <a:t>분자를 분모로 나눔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134.7219358530751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=0.9649505</m:t>
                      </m:r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8883D2-D7B5-4DD2-8456-2209A59C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142" y="4349734"/>
                <a:ext cx="3004925" cy="808555"/>
              </a:xfrm>
              <a:prstGeom prst="rect">
                <a:avLst/>
              </a:prstGeom>
              <a:blipFill>
                <a:blip r:embed="rId4"/>
                <a:stretch>
                  <a:fillRect l="-203" t="-758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C27394-D5E7-4186-96F6-78149C223515}"/>
              </a:ext>
            </a:extLst>
          </p:cNvPr>
          <p:cNvSpPr/>
          <p:nvPr/>
        </p:nvSpPr>
        <p:spPr>
          <a:xfrm>
            <a:off x="3838575" y="5267325"/>
            <a:ext cx="24697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27F2E0B-9EDA-4E9F-B156-B894EBC1B492}"/>
              </a:ext>
            </a:extLst>
          </p:cNvPr>
          <p:cNvSpPr/>
          <p:nvPr/>
        </p:nvSpPr>
        <p:spPr>
          <a:xfrm>
            <a:off x="8461163" y="5329230"/>
            <a:ext cx="24697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588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KNN</a:t>
            </a:r>
            <a:r>
              <a:rPr lang="ko-KR" altLang="en-US" sz="2000" dirty="0"/>
              <a:t>을 이용한 인공지능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Data</a:t>
            </a:r>
            <a:r>
              <a:rPr lang="ko-KR" altLang="en-US" dirty="0"/>
              <a:t>간 거리를 구할 함수를 작성한다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86274-08D0-4D40-90A2-5D30E652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44" y="2640808"/>
            <a:ext cx="5212914" cy="1484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976138-06F9-46E9-AF5C-E7B2FD0CF3F2}"/>
              </a:ext>
            </a:extLst>
          </p:cNvPr>
          <p:cNvSpPr txBox="1"/>
          <p:nvPr/>
        </p:nvSpPr>
        <p:spPr>
          <a:xfrm>
            <a:off x="3489544" y="4255169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에 두 벡터의 크기를 구함</a:t>
            </a:r>
            <a:r>
              <a:rPr lang="en-US" altLang="ko-KR" sz="1200" dirty="0"/>
              <a:t>(1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testData</a:t>
            </a:r>
            <a:r>
              <a:rPr lang="en-US" altLang="ko-KR" sz="1200" dirty="0"/>
              <a:t>, 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trainData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두 벡터의 크기를 곱하여 분모 변수 </a:t>
            </a:r>
            <a:r>
              <a:rPr lang="en-US" altLang="ko-KR" sz="1200" dirty="0" err="1"/>
              <a:t>denum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두 벡터의 원소</a:t>
            </a:r>
            <a:r>
              <a:rPr lang="en-US" altLang="ko-KR" sz="1200" dirty="0"/>
              <a:t>(TF-</a:t>
            </a:r>
            <a:r>
              <a:rPr lang="en-US" altLang="ko-KR" sz="1200" dirty="0" err="1"/>
              <a:t>iDF</a:t>
            </a:r>
            <a:r>
              <a:rPr lang="en-US" altLang="ko-KR" sz="1200" dirty="0"/>
              <a:t>)</a:t>
            </a:r>
            <a:r>
              <a:rPr lang="ko-KR" altLang="en-US" sz="1200" dirty="0"/>
              <a:t>를 곱한 뒤 합산하여 분자 변수 </a:t>
            </a:r>
            <a:r>
              <a:rPr lang="en-US" altLang="ko-KR" sz="1200" dirty="0" err="1"/>
              <a:t>numer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분자를 분모로 나눠 </a:t>
            </a:r>
            <a:r>
              <a:rPr lang="en-US" altLang="ko-KR" sz="1200" dirty="0"/>
              <a:t>distance</a:t>
            </a:r>
            <a:r>
              <a:rPr lang="ko-KR" altLang="en-US" sz="1200" dirty="0"/>
              <a:t>를 구한 뒤 리턴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350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588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KNN</a:t>
            </a:r>
            <a:r>
              <a:rPr lang="ko-KR" altLang="en-US" sz="2000" dirty="0"/>
              <a:t>을 이용한 인공지능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KNN</a:t>
            </a:r>
            <a:r>
              <a:rPr lang="ko-KR" altLang="en-US" dirty="0"/>
              <a:t> 분류기 구현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86AC-6EB6-4CAF-977A-0BF0390D7B90}"/>
              </a:ext>
            </a:extLst>
          </p:cNvPr>
          <p:cNvSpPr txBox="1"/>
          <p:nvPr/>
        </p:nvSpPr>
        <p:spPr>
          <a:xfrm>
            <a:off x="893423" y="5015630"/>
            <a:ext cx="6174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와 모든 </a:t>
            </a:r>
            <a:r>
              <a:rPr lang="en-US" altLang="ko-KR" sz="1200" dirty="0" err="1"/>
              <a:t>TrainData</a:t>
            </a:r>
            <a:r>
              <a:rPr lang="ko-KR" altLang="en-US" sz="1200" dirty="0"/>
              <a:t>를 대상으로 </a:t>
            </a:r>
            <a:r>
              <a:rPr lang="en-US" altLang="ko-KR" sz="1200" dirty="0"/>
              <a:t>cosine distance</a:t>
            </a:r>
            <a:r>
              <a:rPr lang="ko-KR" altLang="en-US" sz="1200" dirty="0"/>
              <a:t>를 구함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TrainData</a:t>
            </a:r>
            <a:r>
              <a:rPr lang="ko-KR" altLang="en-US" sz="1200" dirty="0"/>
              <a:t>와 계산된 </a:t>
            </a:r>
            <a:r>
              <a:rPr lang="en-US" altLang="ko-KR" sz="1200" dirty="0"/>
              <a:t>distance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TrainData</a:t>
            </a:r>
            <a:r>
              <a:rPr lang="ko-KR" altLang="en-US" sz="1200" dirty="0"/>
              <a:t>의 </a:t>
            </a:r>
            <a:r>
              <a:rPr lang="en-US" altLang="ko-KR" sz="1200" dirty="0"/>
              <a:t>label</a:t>
            </a:r>
            <a:r>
              <a:rPr lang="ko-KR" altLang="en-US" sz="1200" dirty="0"/>
              <a:t>을 쌍으로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dists_result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dists_result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dists</a:t>
            </a:r>
            <a:r>
              <a:rPr lang="ko-KR" altLang="en-US" sz="1200" dirty="0"/>
              <a:t>값의 내림차순으로 정렬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매개변수로 넘어온 </a:t>
            </a:r>
            <a:r>
              <a:rPr lang="en-US" altLang="ko-KR" sz="1200" dirty="0"/>
              <a:t>k</a:t>
            </a:r>
            <a:r>
              <a:rPr lang="ko-KR" altLang="en-US" sz="1200" dirty="0"/>
              <a:t>값에 따라 가장 가까운 </a:t>
            </a:r>
            <a:r>
              <a:rPr lang="en-US" altLang="ko-KR" sz="1200" dirty="0"/>
              <a:t>k</a:t>
            </a:r>
            <a:r>
              <a:rPr lang="ko-KR" altLang="en-US" sz="1200" dirty="0"/>
              <a:t>개의 데이터를 선택하여 </a:t>
            </a:r>
            <a:r>
              <a:rPr lang="en-US" altLang="ko-KR" sz="1200" dirty="0"/>
              <a:t>result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Result</a:t>
            </a:r>
            <a:r>
              <a:rPr lang="ko-KR" altLang="en-US" sz="1200" dirty="0"/>
              <a:t>에 저장된 </a:t>
            </a:r>
            <a:r>
              <a:rPr lang="en-US" altLang="ko-KR" sz="1200" dirty="0" err="1"/>
              <a:t>dists_label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다수결로 가장 많은 </a:t>
            </a:r>
            <a:r>
              <a:rPr lang="en-US" altLang="ko-KR" sz="1200" dirty="0"/>
              <a:t>label</a:t>
            </a:r>
            <a:r>
              <a:rPr lang="ko-KR" altLang="en-US" sz="1200" dirty="0"/>
              <a:t>을 선택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algn="ctr"/>
            <a:r>
              <a:rPr lang="ko-KR" altLang="en-US" sz="1200" dirty="0"/>
              <a:t>위 단계를 모든 </a:t>
            </a:r>
            <a:r>
              <a:rPr lang="en-US" altLang="ko-KR" sz="1200" dirty="0" err="1"/>
              <a:t>TestData</a:t>
            </a:r>
            <a:r>
              <a:rPr lang="ko-KR" altLang="en-US" sz="1200" dirty="0"/>
              <a:t>를 대상으로 하여 반복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EA8EB-D6D6-4D39-9E26-34F9F5EF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212" y="3311715"/>
            <a:ext cx="21431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C692BA5-FFF0-4AB5-95C2-F33F07D3A839}"/>
              </a:ext>
            </a:extLst>
          </p:cNvPr>
          <p:cNvCxnSpPr>
            <a:cxnSpLocks/>
          </p:cNvCxnSpPr>
          <p:nvPr/>
        </p:nvCxnSpPr>
        <p:spPr>
          <a:xfrm flipV="1">
            <a:off x="6400800" y="3707005"/>
            <a:ext cx="1681161" cy="1626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356F64-668F-437A-A40E-D6088E5832E7}"/>
              </a:ext>
            </a:extLst>
          </p:cNvPr>
          <p:cNvSpPr txBox="1"/>
          <p:nvPr/>
        </p:nvSpPr>
        <p:spPr>
          <a:xfrm>
            <a:off x="8431883" y="4178490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값이 클 수록 가까움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9F929-DD9F-4604-8C9C-F32061C8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4" y="2367778"/>
            <a:ext cx="593407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7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DB132-703E-48DB-A70B-D5E860C89BE3}"/>
              </a:ext>
            </a:extLst>
          </p:cNvPr>
          <p:cNvSpPr txBox="1"/>
          <p:nvPr/>
        </p:nvSpPr>
        <p:spPr>
          <a:xfrm>
            <a:off x="400049" y="715775"/>
            <a:ext cx="43588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분류</a:t>
            </a:r>
            <a:endParaRPr lang="en-US" altLang="ko-KR" sz="3200" b="1" dirty="0"/>
          </a:p>
          <a:p>
            <a:r>
              <a:rPr lang="en-US" altLang="ko-KR" sz="2000" dirty="0"/>
              <a:t>- KNN</a:t>
            </a:r>
            <a:r>
              <a:rPr lang="ko-KR" altLang="en-US" sz="2000" dirty="0"/>
              <a:t>을 이용한 인공지능 분류 방법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8F1-7FB2-449C-AEFF-01E2EC390D3F}"/>
              </a:ext>
            </a:extLst>
          </p:cNvPr>
          <p:cNvSpPr txBox="1"/>
          <p:nvPr/>
        </p:nvSpPr>
        <p:spPr>
          <a:xfrm>
            <a:off x="400049" y="195091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분류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8129C7-1DFA-46F2-B8DF-96112771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011" y="1724025"/>
            <a:ext cx="4619625" cy="445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97D7BC-F3CF-475D-BD9D-78160A4E5E69}"/>
              </a:ext>
            </a:extLst>
          </p:cNvPr>
          <p:cNvSpPr txBox="1"/>
          <p:nvPr/>
        </p:nvSpPr>
        <p:spPr>
          <a:xfrm>
            <a:off x="533500" y="2430461"/>
            <a:ext cx="4821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R</a:t>
            </a:r>
            <a:r>
              <a:rPr lang="ko-KR" altLang="en-US" sz="1200" dirty="0"/>
              <a:t> 파일 실행 명령어</a:t>
            </a:r>
            <a:r>
              <a:rPr lang="en-US" altLang="ko-KR" sz="1200" dirty="0"/>
              <a:t> source(‘</a:t>
            </a:r>
            <a:r>
              <a:rPr lang="ko-KR" altLang="en-US" sz="1200" dirty="0"/>
              <a:t>파일명</a:t>
            </a:r>
            <a:r>
              <a:rPr lang="en-US" altLang="ko-KR" sz="1200" dirty="0"/>
              <a:t>.R’)</a:t>
            </a:r>
            <a:r>
              <a:rPr lang="ko-KR" altLang="en-US" sz="1200" dirty="0"/>
              <a:t>로 실행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실행파일이 </a:t>
            </a:r>
            <a:r>
              <a:rPr lang="en-US" altLang="ko-KR" sz="1200" dirty="0" err="1"/>
              <a:t>getwd</a:t>
            </a:r>
            <a:r>
              <a:rPr lang="en-US" altLang="ko-KR" sz="1200" dirty="0"/>
              <a:t>()</a:t>
            </a:r>
            <a:r>
              <a:rPr lang="ko-KR" altLang="en-US" sz="1200" dirty="0"/>
              <a:t>를 통해 나온 경로와 같은 경로에 있어야함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30</a:t>
            </a:r>
            <a:r>
              <a:rPr lang="ko-KR" altLang="en-US" sz="1200" dirty="0"/>
              <a:t>개의 데이터 중 </a:t>
            </a:r>
            <a:r>
              <a:rPr lang="en-US" altLang="ko-KR" sz="1200" dirty="0"/>
              <a:t>2</a:t>
            </a:r>
            <a:r>
              <a:rPr lang="ko-KR" altLang="en-US" sz="1200" dirty="0"/>
              <a:t>개의 문서가 </a:t>
            </a:r>
            <a:r>
              <a:rPr lang="ko-KR" altLang="en-US" sz="1200" dirty="0" err="1"/>
              <a:t>오분류</a:t>
            </a:r>
            <a:r>
              <a:rPr lang="en-US" altLang="ko-KR" sz="1200" dirty="0"/>
              <a:t>(</a:t>
            </a:r>
            <a:r>
              <a:rPr lang="ko-KR" altLang="en-US" sz="1200" dirty="0"/>
              <a:t>정확도 약</a:t>
            </a:r>
            <a:r>
              <a:rPr lang="en-US" altLang="ko-KR" sz="1200" dirty="0"/>
              <a:t>93%)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5B0480-3283-4042-9D0D-D9237C5FA69B}"/>
              </a:ext>
            </a:extLst>
          </p:cNvPr>
          <p:cNvSpPr/>
          <p:nvPr/>
        </p:nvSpPr>
        <p:spPr>
          <a:xfrm>
            <a:off x="7029451" y="4859867"/>
            <a:ext cx="2562224" cy="274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D4AA2-4DEB-4EFB-8267-A1C5762CB6C7}"/>
              </a:ext>
            </a:extLst>
          </p:cNvPr>
          <p:cNvSpPr txBox="1"/>
          <p:nvPr/>
        </p:nvSpPr>
        <p:spPr>
          <a:xfrm>
            <a:off x="2421354" y="2796551"/>
            <a:ext cx="709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ts val="2400"/>
              </a:lnSpc>
              <a:buFont typeface="+mj-lt"/>
              <a:buAutoNum type="arabicPeriod"/>
            </a:pPr>
            <a:r>
              <a:rPr lang="ko-KR" altLang="en-US" sz="1400" dirty="0"/>
              <a:t>트위터</a:t>
            </a:r>
            <a:r>
              <a:rPr lang="en-US" altLang="ko-KR" sz="1400" dirty="0"/>
              <a:t>, </a:t>
            </a:r>
            <a:r>
              <a:rPr lang="ko-KR" altLang="en-US" sz="1400" dirty="0"/>
              <a:t>페이스북 등 </a:t>
            </a:r>
            <a:r>
              <a:rPr lang="en-US" altLang="ko-KR" sz="1400" dirty="0"/>
              <a:t>SNS</a:t>
            </a:r>
            <a:r>
              <a:rPr lang="ko-KR" altLang="en-US" sz="1400" dirty="0"/>
              <a:t>의 급격한 확산</a:t>
            </a:r>
            <a:endParaRPr lang="en-US" altLang="ko-KR" sz="1400" dirty="0"/>
          </a:p>
          <a:p>
            <a:pPr marL="1200150" lvl="2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텍스트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등의 비정형 데이터 증가</a:t>
            </a:r>
            <a:endParaRPr lang="en-US" altLang="ko-KR" sz="1400" dirty="0"/>
          </a:p>
          <a:p>
            <a:pPr marL="800100" lvl="1" indent="-342900">
              <a:lnSpc>
                <a:spcPts val="2400"/>
              </a:lnSpc>
              <a:buFont typeface="+mj-lt"/>
              <a:buAutoNum type="arabicPeriod"/>
            </a:pPr>
            <a:r>
              <a:rPr lang="en-US" altLang="ko-KR" sz="1400" dirty="0"/>
              <a:t>IoT(Internet of Things) </a:t>
            </a:r>
            <a:r>
              <a:rPr lang="ko-KR" altLang="en-US" sz="1400" dirty="0"/>
              <a:t>및</a:t>
            </a:r>
            <a:r>
              <a:rPr lang="en-US" altLang="ko-KR" sz="1400" dirty="0"/>
              <a:t> M2M(Machine to Machine) </a:t>
            </a:r>
            <a:r>
              <a:rPr lang="ko-KR" altLang="en-US" sz="1400" dirty="0"/>
              <a:t>등 통신 기술의 발전 </a:t>
            </a:r>
            <a:endParaRPr lang="en-US" altLang="ko-KR" sz="1400" dirty="0"/>
          </a:p>
          <a:p>
            <a:pPr marL="1200150" lvl="2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기기 또는 사물들의  통신간 발생하는 데이터 증가</a:t>
            </a:r>
            <a:endParaRPr lang="en-US" altLang="ko-KR" sz="1400" dirty="0"/>
          </a:p>
          <a:p>
            <a:pPr marL="800100" lvl="1" indent="-342900">
              <a:lnSpc>
                <a:spcPts val="2400"/>
              </a:lnSpc>
              <a:buFont typeface="+mj-lt"/>
              <a:buAutoNum type="arabicPeriod"/>
            </a:pPr>
            <a:r>
              <a:rPr lang="ko-KR" altLang="en-US" sz="1400" dirty="0"/>
              <a:t>기업들의 사용자 데이터 추적 및 수집 행위 증가</a:t>
            </a:r>
            <a:endParaRPr lang="en-US" altLang="ko-KR" sz="1400" dirty="0"/>
          </a:p>
          <a:p>
            <a:pPr marL="1200150" lvl="2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온라인 상의 사용자 데이터 증가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사용자들의 성향 및 구매 패턴 파악</a:t>
            </a:r>
            <a:r>
              <a:rPr lang="en-US" altLang="ko-KR" sz="1400" dirty="0"/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B25677-C09F-405C-B878-810A860E0945}"/>
              </a:ext>
            </a:extLst>
          </p:cNvPr>
          <p:cNvSpPr txBox="1"/>
          <p:nvPr/>
        </p:nvSpPr>
        <p:spPr>
          <a:xfrm>
            <a:off x="400049" y="89816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이란</a:t>
            </a:r>
            <a:r>
              <a:rPr lang="en-US" altLang="ko-KR" sz="3200" b="1" dirty="0"/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9EB99C-FD4B-43B2-AB5A-6A690BA2B1A5}"/>
              </a:ext>
            </a:extLst>
          </p:cNvPr>
          <p:cNvSpPr txBox="1"/>
          <p:nvPr/>
        </p:nvSpPr>
        <p:spPr>
          <a:xfrm>
            <a:off x="3483139" y="5989079"/>
            <a:ext cx="699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/>
              <a:t>“</a:t>
            </a:r>
            <a:r>
              <a:rPr lang="ko-KR" altLang="en-US" sz="1600" dirty="0" err="1"/>
              <a:t>데이터량의</a:t>
            </a:r>
            <a:r>
              <a:rPr lang="ko-KR" altLang="en-US" sz="1600" dirty="0"/>
              <a:t> 급격한 증가에 따른 </a:t>
            </a:r>
            <a:r>
              <a:rPr lang="ko-KR" altLang="en-US" sz="2000" b="1" dirty="0"/>
              <a:t>빅데이터</a:t>
            </a:r>
            <a:r>
              <a:rPr lang="ko-KR" altLang="en-US" sz="1600" dirty="0"/>
              <a:t> 시대 도래</a:t>
            </a:r>
            <a:r>
              <a:rPr lang="en-US" altLang="ko-KR" sz="1600" dirty="0"/>
              <a:t>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BEA25-EAE9-473F-AB91-17546B04E499}"/>
              </a:ext>
            </a:extLst>
          </p:cNvPr>
          <p:cNvSpPr txBox="1"/>
          <p:nvPr/>
        </p:nvSpPr>
        <p:spPr>
          <a:xfrm>
            <a:off x="484270" y="2096962"/>
            <a:ext cx="76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통신 기술의 발전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커뮤니티 서비스 등장 등으로 인해 온라인 상의 데이터 폭증  </a:t>
            </a:r>
            <a:endParaRPr lang="en-US" altLang="ko-KR" sz="1400" dirty="0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EA9E7C6E-410E-4E66-903A-7606D4645431}"/>
              </a:ext>
            </a:extLst>
          </p:cNvPr>
          <p:cNvSpPr/>
          <p:nvPr/>
        </p:nvSpPr>
        <p:spPr>
          <a:xfrm>
            <a:off x="2905624" y="2808624"/>
            <a:ext cx="6482014" cy="3026100"/>
          </a:xfrm>
          <a:prstGeom prst="downArrowCallout">
            <a:avLst>
              <a:gd name="adj1" fmla="val 13867"/>
              <a:gd name="adj2" fmla="val 15458"/>
              <a:gd name="adj3" fmla="val 20229"/>
              <a:gd name="adj4" fmla="val 6497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BEA25-EAE9-473F-AB91-17546B04E499}"/>
              </a:ext>
            </a:extLst>
          </p:cNvPr>
          <p:cNvSpPr txBox="1"/>
          <p:nvPr/>
        </p:nvSpPr>
        <p:spPr>
          <a:xfrm>
            <a:off x="484270" y="2096962"/>
            <a:ext cx="853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빅데이터의 등장은 </a:t>
            </a:r>
            <a:r>
              <a:rPr lang="ko-KR" altLang="en-US" sz="1400" dirty="0" err="1"/>
              <a:t>데이터량의</a:t>
            </a:r>
            <a:r>
              <a:rPr lang="ko-KR" altLang="en-US" sz="1400" dirty="0"/>
              <a:t> 급증과 함께 데이터 유형의 다양화를 가져옴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텍스트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등의 비정형 데이터가 빅데이터의 약 </a:t>
            </a:r>
            <a:r>
              <a:rPr lang="en-US" altLang="ko-KR" sz="1400" dirty="0"/>
              <a:t>80% </a:t>
            </a:r>
            <a:r>
              <a:rPr lang="ko-KR" altLang="en-US" sz="1400" dirty="0"/>
              <a:t>이상의 비중을 가지고 있음</a:t>
            </a:r>
            <a:endParaRPr lang="en-US" altLang="ko-KR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857A26-C872-4ED5-8CE9-FE032449C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3780"/>
              </p:ext>
            </p:extLst>
          </p:nvPr>
        </p:nvGraphicFramePr>
        <p:xfrm>
          <a:off x="2032000" y="2909648"/>
          <a:ext cx="7593263" cy="21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7774">
                  <a:extLst>
                    <a:ext uri="{9D8B030D-6E8A-4147-A177-3AD203B41FA5}">
                      <a16:colId xmlns:a16="http://schemas.microsoft.com/office/drawing/2014/main" val="3999340230"/>
                    </a:ext>
                  </a:extLst>
                </a:gridCol>
                <a:gridCol w="5085489">
                  <a:extLst>
                    <a:ext uri="{9D8B030D-6E8A-4147-A177-3AD203B41FA5}">
                      <a16:colId xmlns:a16="http://schemas.microsoft.com/office/drawing/2014/main" val="345189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정형 데이터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(Structured Data)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고정된 필드에 저장된 데이터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400" dirty="0"/>
                        <a:t>관계형 데이터베이스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스프레드 시트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반정형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(Semi-Structured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고정된 필드에 저장되어 있지 않지만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태그나 마커 등을 통해 구분할 수 있는 데이터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/>
                        <a:t>XML,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HTML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201170"/>
                  </a:ext>
                </a:extLst>
              </a:tr>
              <a:tr h="263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비정형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(Unstructured Data)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고정된 필드에 저장되어 있지 않은 데이터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400" dirty="0"/>
                        <a:t>텍스트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6397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3819D66-7CDC-4CEC-9E6D-D0D24B258672}"/>
              </a:ext>
            </a:extLst>
          </p:cNvPr>
          <p:cNvSpPr txBox="1"/>
          <p:nvPr/>
        </p:nvSpPr>
        <p:spPr>
          <a:xfrm>
            <a:off x="4570829" y="5048328"/>
            <a:ext cx="251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빅데이터의 데이터 유형 </a:t>
            </a:r>
            <a:r>
              <a:rPr lang="en-US" altLang="ko-KR" sz="1400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A60C8-D62A-431F-BF89-39D4D4149E61}"/>
              </a:ext>
            </a:extLst>
          </p:cNvPr>
          <p:cNvSpPr txBox="1"/>
          <p:nvPr/>
        </p:nvSpPr>
        <p:spPr>
          <a:xfrm>
            <a:off x="484269" y="5553239"/>
            <a:ext cx="1099385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비정형 데이터 중에서도 텍스트는 그 자체로는 </a:t>
            </a:r>
            <a:r>
              <a:rPr lang="ko-KR" altLang="en-US" sz="1400" dirty="0" err="1"/>
              <a:t>정보로서의</a:t>
            </a:r>
            <a:r>
              <a:rPr lang="ko-KR" altLang="en-US" sz="1400" dirty="0"/>
              <a:t> 역할을 제대로 할 수 없음</a:t>
            </a:r>
            <a:r>
              <a:rPr lang="en-US" altLang="ko-KR" sz="1400" dirty="0"/>
              <a:t>(</a:t>
            </a:r>
            <a:r>
              <a:rPr lang="ko-KR" altLang="en-US" sz="1400" dirty="0"/>
              <a:t>개인 일기</a:t>
            </a:r>
            <a:r>
              <a:rPr lang="en-US" altLang="ko-KR" sz="1400" dirty="0"/>
              <a:t>, SNS </a:t>
            </a:r>
            <a:r>
              <a:rPr lang="ko-KR" altLang="en-US" sz="1400" dirty="0"/>
              <a:t>게시물 등</a:t>
            </a:r>
            <a:r>
              <a:rPr lang="en-US" altLang="ko-KR" sz="1400" dirty="0"/>
              <a:t>)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따라서 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로부터 정보를 찾아내는</a:t>
            </a:r>
            <a:r>
              <a:rPr lang="en-US" altLang="ko-KR" sz="1400" dirty="0"/>
              <a:t>(Mining) </a:t>
            </a:r>
            <a:r>
              <a:rPr lang="ko-KR" altLang="en-US" sz="1400" dirty="0"/>
              <a:t>기술을 통해 비정형 데이터인 텍스트를 정형 데이터의 형태로 가공 할 수 있음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1BA3-9B29-4C36-884E-F9EA6CBCCA48}"/>
              </a:ext>
            </a:extLst>
          </p:cNvPr>
          <p:cNvSpPr txBox="1"/>
          <p:nvPr/>
        </p:nvSpPr>
        <p:spPr>
          <a:xfrm>
            <a:off x="400049" y="89816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이란</a:t>
            </a:r>
            <a:r>
              <a:rPr lang="en-US" altLang="ko-KR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6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42A5A-71BB-4C32-BBCA-F113A82DC87F}"/>
              </a:ext>
            </a:extLst>
          </p:cNvPr>
          <p:cNvSpPr txBox="1"/>
          <p:nvPr/>
        </p:nvSpPr>
        <p:spPr>
          <a:xfrm>
            <a:off x="484270" y="2096962"/>
            <a:ext cx="8539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비정형 데이터인 텍스트로부터 유용한 정보를 추출 및 가공하는 기술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수학적 알고리즘에 기초하여 텍스트 수집</a:t>
            </a:r>
            <a:r>
              <a:rPr lang="en-US" altLang="ko-KR" sz="1400" dirty="0"/>
              <a:t>, </a:t>
            </a:r>
            <a:r>
              <a:rPr lang="ko-KR" altLang="en-US" sz="1400" dirty="0"/>
              <a:t>처리</a:t>
            </a:r>
            <a:r>
              <a:rPr lang="en-US" altLang="ko-KR" sz="1400" dirty="0"/>
              <a:t>, </a:t>
            </a:r>
            <a:r>
              <a:rPr lang="ko-KR" altLang="en-US" sz="1400" dirty="0"/>
              <a:t>분석</a:t>
            </a:r>
            <a:r>
              <a:rPr lang="en-US" altLang="ko-KR" sz="1400" dirty="0"/>
              <a:t>, </a:t>
            </a:r>
            <a:r>
              <a:rPr lang="ko-KR" altLang="en-US" sz="1400" dirty="0"/>
              <a:t>요약 등 수행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텍스트의 주제 및 종류에 따라 다양한 기술로 응용됨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Spam Filtering – </a:t>
            </a:r>
            <a:r>
              <a:rPr lang="ko-KR" altLang="en-US" sz="1400" dirty="0"/>
              <a:t>스팸 메일의 특징을 찾아내어 걸러내는 기술 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Text</a:t>
            </a:r>
            <a:r>
              <a:rPr lang="ko-KR" altLang="en-US" sz="1400" dirty="0"/>
              <a:t> </a:t>
            </a:r>
            <a:r>
              <a:rPr lang="en-US" altLang="ko-KR" sz="1400" dirty="0"/>
              <a:t>Categorization – </a:t>
            </a:r>
            <a:r>
              <a:rPr lang="ko-KR" altLang="en-US" sz="1400" dirty="0"/>
              <a:t>문서가 어떤 범주에 속하는지 분류하는 기술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Sentiment Analysis – </a:t>
            </a:r>
            <a:r>
              <a:rPr lang="ko-KR" altLang="en-US" sz="1400" dirty="0"/>
              <a:t>사람들의 감정</a:t>
            </a:r>
            <a:r>
              <a:rPr lang="en-US" altLang="ko-KR" sz="1400" dirty="0"/>
              <a:t>, </a:t>
            </a:r>
            <a:r>
              <a:rPr lang="ko-KR" altLang="en-US" sz="1400" dirty="0"/>
              <a:t>의견</a:t>
            </a:r>
            <a:r>
              <a:rPr lang="en-US" altLang="ko-KR" sz="1400" dirty="0"/>
              <a:t>, </a:t>
            </a:r>
            <a:r>
              <a:rPr lang="ko-KR" altLang="en-US" sz="1400" dirty="0"/>
              <a:t>성향 등을 분석하는 기술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063CEC-97DE-4C5D-966E-837BAECC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48" y="4588220"/>
            <a:ext cx="667619" cy="4202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9844B-108F-4E50-86FD-457FD0871221}"/>
              </a:ext>
            </a:extLst>
          </p:cNvPr>
          <p:cNvSpPr/>
          <p:nvPr/>
        </p:nvSpPr>
        <p:spPr>
          <a:xfrm>
            <a:off x="1956153" y="5297546"/>
            <a:ext cx="1403411" cy="3765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FILTER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DDFA76-67D7-435E-B7F9-E575B983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53" y="5963186"/>
            <a:ext cx="667619" cy="4202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C36B86-404B-474F-93F4-6DF28186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75" y="5958712"/>
            <a:ext cx="667619" cy="420278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3717CE-41C5-4A59-85B7-B903B4BE780B}"/>
              </a:ext>
            </a:extLst>
          </p:cNvPr>
          <p:cNvSpPr/>
          <p:nvPr/>
        </p:nvSpPr>
        <p:spPr>
          <a:xfrm>
            <a:off x="2202038" y="5727360"/>
            <a:ext cx="175847" cy="18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9C25064-FE03-4C47-957A-27E5450DF6A3}"/>
              </a:ext>
            </a:extLst>
          </p:cNvPr>
          <p:cNvSpPr/>
          <p:nvPr/>
        </p:nvSpPr>
        <p:spPr>
          <a:xfrm>
            <a:off x="2947430" y="5727360"/>
            <a:ext cx="181708" cy="18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59DB0D9-2FE4-44F7-8F58-F6DB3D0DF1A5}"/>
              </a:ext>
            </a:extLst>
          </p:cNvPr>
          <p:cNvSpPr/>
          <p:nvPr/>
        </p:nvSpPr>
        <p:spPr>
          <a:xfrm>
            <a:off x="2567004" y="5061720"/>
            <a:ext cx="181708" cy="18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news iconì ëí ì´ë¯¸ì§ ê²ìê²°ê³¼">
            <a:extLst>
              <a:ext uri="{FF2B5EF4-FFF2-40B4-BE49-F238E27FC236}">
                <a16:creationId xmlns:a16="http://schemas.microsoft.com/office/drawing/2014/main" id="{E873A52A-F43A-40AD-9A42-50CEEA31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36" y="496583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C39CA0-FCF1-412A-A6AD-83F6393A66E1}"/>
              </a:ext>
            </a:extLst>
          </p:cNvPr>
          <p:cNvSpPr txBox="1"/>
          <p:nvPr/>
        </p:nvSpPr>
        <p:spPr>
          <a:xfrm>
            <a:off x="6138858" y="4588220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정 치</a:t>
            </a:r>
            <a:endParaRPr lang="en-US" altLang="ko-KR" b="1" dirty="0"/>
          </a:p>
          <a:p>
            <a:pPr algn="ctr"/>
            <a:r>
              <a:rPr lang="ko-KR" altLang="en-US" b="1" dirty="0"/>
              <a:t>경 제</a:t>
            </a:r>
            <a:endParaRPr lang="en-US" altLang="ko-KR" b="1" dirty="0"/>
          </a:p>
          <a:p>
            <a:pPr algn="ctr"/>
            <a:r>
              <a:rPr lang="ko-KR" altLang="en-US" b="1" dirty="0"/>
              <a:t>사 회</a:t>
            </a:r>
            <a:endParaRPr lang="en-US" altLang="ko-KR" b="1" dirty="0"/>
          </a:p>
          <a:p>
            <a:pPr algn="ctr"/>
            <a:r>
              <a:rPr lang="ko-KR" altLang="en-US" b="1" dirty="0"/>
              <a:t>연 예</a:t>
            </a:r>
          </a:p>
          <a:p>
            <a:pPr algn="ctr"/>
            <a:r>
              <a:rPr lang="ko-KR" altLang="en-US" b="1" dirty="0"/>
              <a:t>스포츠</a:t>
            </a:r>
            <a:endParaRPr lang="en-US" altLang="ko-KR" b="1" dirty="0"/>
          </a:p>
          <a:p>
            <a:pPr algn="ctr"/>
            <a:r>
              <a:rPr lang="en-US" altLang="ko-KR" b="1" dirty="0"/>
              <a:t>I T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72828A-D3FC-4E85-9424-488DD884B49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90536" y="4765269"/>
            <a:ext cx="776740" cy="6196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E992273-14A8-4B27-A81E-78E096B6C02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90536" y="5057134"/>
            <a:ext cx="776740" cy="3277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998346D-F060-439E-A612-7CE85838072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90536" y="5325942"/>
            <a:ext cx="776740" cy="58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4EB0B16-D769-44E5-8D34-9C5A6AA7953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390536" y="5384932"/>
            <a:ext cx="776740" cy="4789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979DC23-8396-42E4-8D5B-5C2C99CACF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390536" y="5384932"/>
            <a:ext cx="776740" cy="751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C4DA11-4078-4316-AFE6-8B8097352C2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390536" y="5384932"/>
            <a:ext cx="776740" cy="2231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AC24C2-4293-4E38-96C8-8AA4DE48C1BF}"/>
              </a:ext>
            </a:extLst>
          </p:cNvPr>
          <p:cNvSpPr txBox="1"/>
          <p:nvPr/>
        </p:nvSpPr>
        <p:spPr>
          <a:xfrm>
            <a:off x="2359950" y="480518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E-MAIL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A37FE-5097-4BD2-B156-D321DCF61B8B}"/>
              </a:ext>
            </a:extLst>
          </p:cNvPr>
          <p:cNvSpPr txBox="1"/>
          <p:nvPr/>
        </p:nvSpPr>
        <p:spPr>
          <a:xfrm>
            <a:off x="1997617" y="61866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INBOX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680E3-79B5-4BBC-9BF2-AC3B1AEDD624}"/>
              </a:ext>
            </a:extLst>
          </p:cNvPr>
          <p:cNvSpPr txBox="1"/>
          <p:nvPr/>
        </p:nvSpPr>
        <p:spPr>
          <a:xfrm>
            <a:off x="2774504" y="6174196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SPAM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1" name="Picture 16" descr="review iconì ëí ì´ë¯¸ì§ ê²ìê²°ê³¼">
            <a:extLst>
              <a:ext uri="{FF2B5EF4-FFF2-40B4-BE49-F238E27FC236}">
                <a16:creationId xmlns:a16="http://schemas.microsoft.com/office/drawing/2014/main" id="{D8904AE9-2167-4805-BAD0-5BDD06DA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67" y="4623442"/>
            <a:ext cx="965225" cy="8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0E940B6-A31F-4EB8-B714-61EFEE0C11CF}"/>
              </a:ext>
            </a:extLst>
          </p:cNvPr>
          <p:cNvSpPr txBox="1"/>
          <p:nvPr/>
        </p:nvSpPr>
        <p:spPr>
          <a:xfrm>
            <a:off x="8767513" y="4691647"/>
            <a:ext cx="7913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REVIEW</a:t>
            </a:r>
            <a:endParaRPr lang="ko-KR" altLang="en-US" sz="11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E579480-7647-4A53-9B55-975222995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2" t="11890" r="66820" b="9719"/>
          <a:stretch/>
        </p:blipFill>
        <p:spPr>
          <a:xfrm>
            <a:off x="8037034" y="5812445"/>
            <a:ext cx="656237" cy="6496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7FF966C-6B66-49ED-8DE7-185A9E0B6C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40" t="11096" r="36619" b="8975"/>
          <a:stretch/>
        </p:blipFill>
        <p:spPr>
          <a:xfrm>
            <a:off x="8837743" y="5812446"/>
            <a:ext cx="662354" cy="6623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56303F1-9BA5-4417-A7F4-135D3EF1B0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22" t="9913" r="6301" b="11572"/>
          <a:stretch/>
        </p:blipFill>
        <p:spPr>
          <a:xfrm>
            <a:off x="9661357" y="5811425"/>
            <a:ext cx="653179" cy="650631"/>
          </a:xfrm>
          <a:prstGeom prst="rect">
            <a:avLst/>
          </a:prstGeom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9528E43-C051-4B2A-A0F2-536053E592E5}"/>
              </a:ext>
            </a:extLst>
          </p:cNvPr>
          <p:cNvCxnSpPr>
            <a:cxnSpLocks/>
            <a:stCxn id="31" idx="1"/>
            <a:endCxn id="33" idx="0"/>
          </p:cNvCxnSpPr>
          <p:nvPr/>
        </p:nvCxnSpPr>
        <p:spPr>
          <a:xfrm rot="10800000" flipV="1">
            <a:off x="8365153" y="5061719"/>
            <a:ext cx="324214" cy="750725"/>
          </a:xfrm>
          <a:prstGeom prst="bentConnector2">
            <a:avLst/>
          </a:prstGeom>
          <a:ln w="19050">
            <a:solidFill>
              <a:srgbClr val="56C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54F6DEA-D11D-43C2-A3F7-0D7EE0C47ED9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rot="5400000">
            <a:off x="9014226" y="5654691"/>
            <a:ext cx="312449" cy="3060"/>
          </a:xfrm>
          <a:prstGeom prst="bentConnector3">
            <a:avLst/>
          </a:prstGeom>
          <a:ln w="19050">
            <a:solidFill>
              <a:srgbClr val="F2C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AFDD76E-A3E4-4D70-9CBE-B2F60D217153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9654592" y="5061720"/>
            <a:ext cx="333355" cy="749705"/>
          </a:xfrm>
          <a:prstGeom prst="bentConnector2">
            <a:avLst/>
          </a:prstGeom>
          <a:ln w="19050">
            <a:solidFill>
              <a:srgbClr val="EB57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4ECEF7-8C3A-4D58-B965-06D94501E4F6}"/>
              </a:ext>
            </a:extLst>
          </p:cNvPr>
          <p:cNvSpPr/>
          <p:nvPr/>
        </p:nvSpPr>
        <p:spPr>
          <a:xfrm>
            <a:off x="1560922" y="4076366"/>
            <a:ext cx="21938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Spam Filtering ]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57D9F-D58E-4F9D-80B1-EBB84B1255E5}"/>
              </a:ext>
            </a:extLst>
          </p:cNvPr>
          <p:cNvSpPr/>
          <p:nvPr/>
        </p:nvSpPr>
        <p:spPr>
          <a:xfrm>
            <a:off x="4453621" y="4078962"/>
            <a:ext cx="2750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Text Categorization ]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D2B758-BF02-4994-BE1A-F2DAAACCD233}"/>
              </a:ext>
            </a:extLst>
          </p:cNvPr>
          <p:cNvSpPr/>
          <p:nvPr/>
        </p:nvSpPr>
        <p:spPr>
          <a:xfrm>
            <a:off x="7812619" y="4076366"/>
            <a:ext cx="27126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Sentiment Analysis 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B59CFF-4F17-49E0-A102-0734520CE312}"/>
              </a:ext>
            </a:extLst>
          </p:cNvPr>
          <p:cNvSpPr/>
          <p:nvPr/>
        </p:nvSpPr>
        <p:spPr>
          <a:xfrm>
            <a:off x="1560922" y="4076366"/>
            <a:ext cx="2193870" cy="4155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D76C-06FA-4568-98AE-4B791A877D08}"/>
              </a:ext>
            </a:extLst>
          </p:cNvPr>
          <p:cNvSpPr/>
          <p:nvPr/>
        </p:nvSpPr>
        <p:spPr>
          <a:xfrm>
            <a:off x="1560922" y="4491937"/>
            <a:ext cx="2193870" cy="20219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71BDFC-C8A0-4204-8F58-81BCEF260EFC}"/>
              </a:ext>
            </a:extLst>
          </p:cNvPr>
          <p:cNvSpPr/>
          <p:nvPr/>
        </p:nvSpPr>
        <p:spPr>
          <a:xfrm>
            <a:off x="4493515" y="4076366"/>
            <a:ext cx="2653835" cy="4155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383F5C-F0B9-40F8-87A8-F9D87F7F63F9}"/>
              </a:ext>
            </a:extLst>
          </p:cNvPr>
          <p:cNvSpPr/>
          <p:nvPr/>
        </p:nvSpPr>
        <p:spPr>
          <a:xfrm>
            <a:off x="4493515" y="4491937"/>
            <a:ext cx="2653835" cy="20219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089BB2-5AD5-4B7F-9A37-D7A5D522FDE7}"/>
              </a:ext>
            </a:extLst>
          </p:cNvPr>
          <p:cNvSpPr/>
          <p:nvPr/>
        </p:nvSpPr>
        <p:spPr>
          <a:xfrm>
            <a:off x="7836277" y="4076366"/>
            <a:ext cx="2653835" cy="4155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ADDBE4-B64B-4F7A-AE18-5F553470AF69}"/>
              </a:ext>
            </a:extLst>
          </p:cNvPr>
          <p:cNvSpPr/>
          <p:nvPr/>
        </p:nvSpPr>
        <p:spPr>
          <a:xfrm>
            <a:off x="7836277" y="4491937"/>
            <a:ext cx="2653835" cy="20219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135B15-E38C-497A-986F-3E4CB2C2B0E7}"/>
              </a:ext>
            </a:extLst>
          </p:cNvPr>
          <p:cNvSpPr txBox="1"/>
          <p:nvPr/>
        </p:nvSpPr>
        <p:spPr>
          <a:xfrm>
            <a:off x="400049" y="89816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이란</a:t>
            </a:r>
            <a:r>
              <a:rPr lang="en-US" altLang="ko-KR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22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다이어그램 54">
            <a:extLst>
              <a:ext uri="{FF2B5EF4-FFF2-40B4-BE49-F238E27FC236}">
                <a16:creationId xmlns:a16="http://schemas.microsoft.com/office/drawing/2014/main" id="{31D5CAB1-9025-4AD8-9F47-19EFAA562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518118"/>
              </p:ext>
            </p:extLst>
          </p:nvPr>
        </p:nvGraphicFramePr>
        <p:xfrm>
          <a:off x="423619" y="-470018"/>
          <a:ext cx="11344763" cy="684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42A5A-71BB-4C32-BBCA-F113A82DC87F}"/>
              </a:ext>
            </a:extLst>
          </p:cNvPr>
          <p:cNvSpPr txBox="1"/>
          <p:nvPr/>
        </p:nvSpPr>
        <p:spPr>
          <a:xfrm>
            <a:off x="441129" y="3438936"/>
            <a:ext cx="19602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050" dirty="0"/>
              <a:t>텍스트 마이닝에 필요한 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r>
              <a:rPr lang="ko-KR" altLang="en-US" sz="1050" dirty="0"/>
              <a:t>텍스트를 수집하는 단계</a:t>
            </a: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웹 </a:t>
            </a:r>
            <a:r>
              <a:rPr lang="ko-KR" altLang="en-US" sz="1050" dirty="0" err="1"/>
              <a:t>크롤링</a:t>
            </a:r>
            <a:r>
              <a:rPr lang="ko-KR" altLang="en-US" sz="1050" dirty="0"/>
              <a:t>             </a:t>
            </a:r>
            <a:r>
              <a:rPr lang="en-US" altLang="ko-KR" sz="1050" dirty="0"/>
              <a:t>(Web-Crawling)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050" dirty="0"/>
              <a:t>SNS </a:t>
            </a:r>
            <a:r>
              <a:rPr lang="ko-KR" altLang="en-US" sz="1050" dirty="0" err="1"/>
              <a:t>크롤링</a:t>
            </a:r>
            <a:r>
              <a:rPr lang="en-US" altLang="ko-KR" sz="1050" dirty="0"/>
              <a:t>           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블로그 </a:t>
            </a:r>
            <a:r>
              <a:rPr lang="ko-KR" altLang="en-US" sz="1050" dirty="0" err="1"/>
              <a:t>크롤링</a:t>
            </a: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914077-4859-4E44-B772-B2C365B9A478}"/>
              </a:ext>
            </a:extLst>
          </p:cNvPr>
          <p:cNvSpPr txBox="1"/>
          <p:nvPr/>
        </p:nvSpPr>
        <p:spPr>
          <a:xfrm>
            <a:off x="4696414" y="5749436"/>
            <a:ext cx="251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텍스트 마이닝 프로세스 </a:t>
            </a:r>
            <a:r>
              <a:rPr lang="en-US" altLang="ko-KR" sz="1400" dirty="0"/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D3482A-E6AB-4775-97ED-5F106EB02069}"/>
              </a:ext>
            </a:extLst>
          </p:cNvPr>
          <p:cNvSpPr txBox="1"/>
          <p:nvPr/>
        </p:nvSpPr>
        <p:spPr>
          <a:xfrm>
            <a:off x="2673162" y="3438936"/>
            <a:ext cx="19602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050" dirty="0"/>
              <a:t>텍스트 마이닝을 효율적으로 하기 위한 </a:t>
            </a:r>
            <a:r>
              <a:rPr lang="ko-KR" altLang="en-US" sz="1050" dirty="0" err="1"/>
              <a:t>전처리</a:t>
            </a:r>
            <a:r>
              <a:rPr lang="ko-KR" altLang="en-US" sz="1050" dirty="0"/>
              <a:t> 단계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형태소 분석</a:t>
            </a: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 err="1"/>
              <a:t>불용어</a:t>
            </a:r>
            <a:r>
              <a:rPr lang="ko-KR" altLang="en-US" sz="1050" dirty="0"/>
              <a:t> 제거              </a:t>
            </a:r>
            <a:r>
              <a:rPr lang="en-US" altLang="ko-KR" sz="1050" dirty="0"/>
              <a:t>(</a:t>
            </a:r>
            <a:r>
              <a:rPr lang="ko-KR" altLang="en-US" sz="1050" dirty="0"/>
              <a:t>특수문자</a:t>
            </a:r>
            <a:r>
              <a:rPr lang="en-US" altLang="ko-KR" sz="1050" dirty="0"/>
              <a:t>, </a:t>
            </a:r>
            <a:r>
              <a:rPr lang="ko-KR" altLang="en-US" sz="1050" dirty="0"/>
              <a:t>영문</a:t>
            </a:r>
            <a:r>
              <a:rPr lang="en-US" altLang="ko-KR" sz="1050" dirty="0"/>
              <a:t>, </a:t>
            </a:r>
            <a:r>
              <a:rPr lang="ko-KR" altLang="en-US" sz="1050" dirty="0"/>
              <a:t>숫자 등</a:t>
            </a:r>
            <a:r>
              <a:rPr lang="en-US" altLang="ko-KR" sz="105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050" dirty="0"/>
              <a:t>Stemming</a:t>
            </a:r>
            <a:r>
              <a:rPr lang="ko-KR" altLang="en-US" sz="1050" dirty="0"/>
              <a:t> </a:t>
            </a:r>
            <a:r>
              <a:rPr lang="en-US" altLang="ko-KR" sz="1050" dirty="0"/>
              <a:t>Algorithm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62940F-8ED6-4783-8846-C7B1CB790A31}"/>
              </a:ext>
            </a:extLst>
          </p:cNvPr>
          <p:cNvSpPr txBox="1"/>
          <p:nvPr/>
        </p:nvSpPr>
        <p:spPr>
          <a:xfrm>
            <a:off x="4887685" y="3438936"/>
            <a:ext cx="1960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050" dirty="0"/>
              <a:t>텍스트를</a:t>
            </a:r>
            <a:r>
              <a:rPr lang="en-US" altLang="ko-KR" sz="1050" dirty="0"/>
              <a:t> </a:t>
            </a:r>
            <a:r>
              <a:rPr lang="ko-KR" altLang="en-US" sz="1050" dirty="0"/>
              <a:t>데이터의 형태로 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r>
              <a:rPr lang="ko-KR" altLang="en-US" sz="1050" dirty="0"/>
              <a:t>만들기 위한 단계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050" dirty="0"/>
              <a:t>Bag</a:t>
            </a:r>
            <a:r>
              <a:rPr lang="ko-KR" altLang="en-US" sz="1050" dirty="0"/>
              <a:t> </a:t>
            </a:r>
            <a:r>
              <a:rPr lang="en-US" altLang="ko-KR" sz="1050" dirty="0"/>
              <a:t>of</a:t>
            </a:r>
            <a:r>
              <a:rPr lang="ko-KR" altLang="en-US" sz="1050" dirty="0"/>
              <a:t> </a:t>
            </a:r>
            <a:r>
              <a:rPr lang="en-US" altLang="ko-KR" sz="1050" dirty="0"/>
              <a:t>Words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문서 단어 행렬</a:t>
            </a:r>
            <a:r>
              <a:rPr lang="en-US" altLang="ko-KR" sz="1050" dirty="0"/>
              <a:t>(Document Term Matrix)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D115B-1377-426E-9323-054C65F16190}"/>
              </a:ext>
            </a:extLst>
          </p:cNvPr>
          <p:cNvSpPr txBox="1"/>
          <p:nvPr/>
        </p:nvSpPr>
        <p:spPr>
          <a:xfrm>
            <a:off x="7102208" y="3438936"/>
            <a:ext cx="1960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050" dirty="0"/>
              <a:t>텍스트로부터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r>
              <a:rPr lang="en-US" altLang="ko-KR" sz="1050" dirty="0"/>
              <a:t> </a:t>
            </a:r>
            <a:r>
              <a:rPr lang="ko-KR" altLang="en-US" sz="1050" dirty="0"/>
              <a:t>특징들을 선택하는 단계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불린 빈도</a:t>
            </a: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단어 빈도</a:t>
            </a: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050" dirty="0"/>
              <a:t>TF-IDF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9B77D7-03A2-414A-A5F5-E97DB56978D3}"/>
              </a:ext>
            </a:extLst>
          </p:cNvPr>
          <p:cNvSpPr txBox="1"/>
          <p:nvPr/>
        </p:nvSpPr>
        <p:spPr>
          <a:xfrm>
            <a:off x="9316731" y="3429002"/>
            <a:ext cx="1960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050" dirty="0"/>
              <a:t>선택한 특징을 기준으로 분석하여 정보를 추출하는 단계</a:t>
            </a:r>
            <a:endParaRPr lang="en-US" altLang="ko-KR" sz="1050" dirty="0"/>
          </a:p>
          <a:p>
            <a:pPr algn="ctr">
              <a:lnSpc>
                <a:spcPts val="2400"/>
              </a:lnSpc>
            </a:pPr>
            <a:endParaRPr lang="en-US" altLang="ko-KR" sz="105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문서 분류</a:t>
            </a:r>
            <a:r>
              <a:rPr lang="en-US" altLang="ko-KR" sz="1050" dirty="0"/>
              <a:t>(Classification)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050" dirty="0"/>
              <a:t>문서 군집</a:t>
            </a:r>
            <a:r>
              <a:rPr lang="en-US" altLang="ko-KR" sz="1050" dirty="0"/>
              <a:t>(Clustering)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6EC25BD-D042-4D55-9272-CA764E183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129" y="2255079"/>
            <a:ext cx="11359662" cy="3355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4A115D-2060-4780-A3C4-C919D943D700}"/>
              </a:ext>
            </a:extLst>
          </p:cNvPr>
          <p:cNvSpPr txBox="1"/>
          <p:nvPr/>
        </p:nvSpPr>
        <p:spPr>
          <a:xfrm>
            <a:off x="400049" y="89816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이란</a:t>
            </a:r>
            <a:r>
              <a:rPr lang="en-US" altLang="ko-KR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38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5" name="_x531369440" descr="EMB0000607439f9">
            <a:extLst>
              <a:ext uri="{FF2B5EF4-FFF2-40B4-BE49-F238E27FC236}">
                <a16:creationId xmlns:a16="http://schemas.microsoft.com/office/drawing/2014/main" id="{7AC19DE7-C663-4417-90C4-742C9AAF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2" y="2884594"/>
            <a:ext cx="442277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ECEB9-9030-4627-A95D-914557685224}"/>
              </a:ext>
            </a:extLst>
          </p:cNvPr>
          <p:cNvSpPr txBox="1"/>
          <p:nvPr/>
        </p:nvSpPr>
        <p:spPr>
          <a:xfrm>
            <a:off x="496302" y="1940552"/>
            <a:ext cx="5775853" cy="528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Stemming Algorithm</a:t>
            </a:r>
            <a:r>
              <a:rPr lang="ko-KR" altLang="en-US" sz="1400" dirty="0"/>
              <a:t>은 단어의 어간</a:t>
            </a:r>
            <a:r>
              <a:rPr lang="en-US" altLang="ko-KR" sz="1400" dirty="0"/>
              <a:t>(Stem)</a:t>
            </a:r>
            <a:r>
              <a:rPr lang="ko-KR" altLang="en-US" sz="1400" dirty="0"/>
              <a:t>을 분리해내는 과정으로 효율적인 텍스트 마이닝을 위한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과정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어간은 한 단어가 여러 형태로 변화할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변화하지 않는 부분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동일한 어간을 가진 단어들은 보통 의미가 같거나 유사하기 때문에 동의어로 판단해도 큰 문제가 없음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하지만 컴퓨터는 이를 동의어로 인식하지 못하고 각각의 단어로 인식하기 때문에 처리해야 할 단어의 양이 </a:t>
            </a:r>
            <a:r>
              <a:rPr lang="ko-KR" altLang="en-US" sz="1400" dirty="0" err="1"/>
              <a:t>많아짐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따라서 </a:t>
            </a:r>
            <a:r>
              <a:rPr lang="en-US" altLang="ko-KR" sz="1400" dirty="0"/>
              <a:t>Stemming Algorithm</a:t>
            </a:r>
            <a:r>
              <a:rPr lang="ko-KR" altLang="en-US" sz="1400" dirty="0"/>
              <a:t>을 적용하면 동일한 어간을 가진 단어들의 어간을 추출하여 동의어로 취급할 수 있기 때문에 </a:t>
            </a:r>
            <a:r>
              <a:rPr lang="ko-KR" altLang="en-US" sz="1400" dirty="0" err="1"/>
              <a:t>처리단어량이</a:t>
            </a:r>
            <a:r>
              <a:rPr lang="ko-KR" altLang="en-US" sz="1400" dirty="0"/>
              <a:t> 줄어들어 효율적으로 마이닝을 수행할 수 있음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0B49D-E6E7-4893-902F-CDECC4CBDAC9}"/>
              </a:ext>
            </a:extLst>
          </p:cNvPr>
          <p:cNvSpPr txBox="1"/>
          <p:nvPr/>
        </p:nvSpPr>
        <p:spPr>
          <a:xfrm>
            <a:off x="8533201" y="4937232"/>
            <a:ext cx="251560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Stemming</a:t>
            </a:r>
            <a:r>
              <a:rPr lang="ko-KR" altLang="en-US" sz="1400" dirty="0"/>
              <a:t>의 예 </a:t>
            </a:r>
            <a:r>
              <a:rPr lang="en-US" altLang="ko-KR" sz="1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8DCF4-06D6-475B-8381-82032FC8E104}"/>
              </a:ext>
            </a:extLst>
          </p:cNvPr>
          <p:cNvSpPr txBox="1"/>
          <p:nvPr/>
        </p:nvSpPr>
        <p:spPr>
          <a:xfrm>
            <a:off x="400049" y="715775"/>
            <a:ext cx="46579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Stemming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 </a:t>
            </a:r>
            <a:r>
              <a:rPr lang="en-US" altLang="ko-KR" sz="2000" dirty="0"/>
              <a:t>(Preprocessing)</a:t>
            </a:r>
          </a:p>
        </p:txBody>
      </p:sp>
    </p:spTree>
    <p:extLst>
      <p:ext uri="{BB962C8B-B14F-4D97-AF65-F5344CB8AC3E}">
        <p14:creationId xmlns:p14="http://schemas.microsoft.com/office/powerpoint/2010/main" val="126586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D4AA2-4DEB-4EFB-8267-A1C5762CB6C7}"/>
              </a:ext>
            </a:extLst>
          </p:cNvPr>
          <p:cNvSpPr txBox="1"/>
          <p:nvPr/>
        </p:nvSpPr>
        <p:spPr>
          <a:xfrm>
            <a:off x="400050" y="1780648"/>
            <a:ext cx="5584582" cy="405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문서 단어 행렬</a:t>
            </a:r>
            <a:r>
              <a:rPr lang="en-US" altLang="ko-KR" sz="1400" dirty="0"/>
              <a:t>(Document Term Matrix, DTM)</a:t>
            </a:r>
            <a:r>
              <a:rPr lang="ko-KR" altLang="en-US" sz="1400" dirty="0"/>
              <a:t>은 텍스트를 행렬의 형태로 표현함으로써 텍스트를 데이터로 다루기 위한 방법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행렬의 행</a:t>
            </a:r>
            <a:r>
              <a:rPr lang="en-US" altLang="ko-KR" sz="1400" dirty="0"/>
              <a:t>(Row)</a:t>
            </a:r>
            <a:r>
              <a:rPr lang="ko-KR" altLang="en-US" sz="1400" dirty="0"/>
              <a:t>은 모든 문서</a:t>
            </a:r>
            <a:r>
              <a:rPr lang="en-US" altLang="ko-KR" sz="1400" dirty="0"/>
              <a:t>, </a:t>
            </a:r>
            <a:r>
              <a:rPr lang="ko-KR" altLang="en-US" sz="1400" dirty="0"/>
              <a:t>열</a:t>
            </a:r>
            <a:r>
              <a:rPr lang="en-US" altLang="ko-KR" sz="1400" dirty="0"/>
              <a:t>(Column)</a:t>
            </a:r>
            <a:r>
              <a:rPr lang="ko-KR" altLang="en-US" sz="1400" dirty="0"/>
              <a:t>은 모든 문서에 존재하는 모든 단어로 이루어짐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행렬의 원소는 특정 문서에 대한 특정 단어가 존재한다면 </a:t>
            </a:r>
            <a:r>
              <a:rPr lang="en-US" altLang="ko-KR" sz="1400" dirty="0"/>
              <a:t>1,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표현하는 불린 빈도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단어의 수를 표현하는 단어 빈도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dirty="0"/>
              <a:t>TF-IDF</a:t>
            </a:r>
            <a:r>
              <a:rPr lang="ko-KR" altLang="en-US" sz="1400" dirty="0"/>
              <a:t> 가중치 등으로 표현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그림의 </a:t>
            </a:r>
            <a:r>
              <a:rPr lang="en-US" altLang="ko-KR" sz="1400" dirty="0"/>
              <a:t>Document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번 문서에는 </a:t>
            </a:r>
            <a:r>
              <a:rPr lang="en-US" altLang="ko-KR" sz="1400" dirty="0"/>
              <a:t>“</a:t>
            </a:r>
            <a:r>
              <a:rPr lang="ko-KR" altLang="en-US" sz="1400" dirty="0"/>
              <a:t>겨울이냐</a:t>
            </a:r>
            <a:r>
              <a:rPr lang="en-US" altLang="ko-KR" sz="1400" dirty="0"/>
              <a:t>” </a:t>
            </a:r>
            <a:r>
              <a:rPr lang="ko-KR" altLang="en-US" sz="1400" dirty="0"/>
              <a:t>라는 단어가 포함되어 있으므로 </a:t>
            </a:r>
            <a:r>
              <a:rPr lang="en-US" altLang="ko-KR" sz="1400" dirty="0"/>
              <a:t>DTM</a:t>
            </a:r>
            <a:r>
              <a:rPr lang="ko-KR" altLang="en-US" sz="1400" dirty="0"/>
              <a:t>에서 </a:t>
            </a:r>
            <a:r>
              <a:rPr lang="en-US" altLang="ko-KR" sz="1400" dirty="0"/>
              <a:t>3</a:t>
            </a:r>
            <a:r>
              <a:rPr lang="ko-KR" altLang="en-US" sz="1400" dirty="0"/>
              <a:t>번 문서를 나타내는 </a:t>
            </a:r>
            <a:r>
              <a:rPr lang="en-US" altLang="ko-KR" sz="1400" dirty="0"/>
              <a:t>3</a:t>
            </a:r>
            <a:r>
              <a:rPr lang="ko-KR" altLang="en-US" sz="1400" dirty="0"/>
              <a:t>행에 </a:t>
            </a:r>
            <a:r>
              <a:rPr lang="en-US" altLang="ko-KR" sz="1400" dirty="0"/>
              <a:t>1</a:t>
            </a:r>
            <a:r>
              <a:rPr lang="ko-KR" altLang="en-US" sz="1400" dirty="0"/>
              <a:t>로 표현 가능</a:t>
            </a:r>
            <a:endParaRPr lang="en-US" altLang="ko-KR" sz="14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81D89C8-8024-4FFD-B2EF-82DA6BD7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436" y="1651114"/>
            <a:ext cx="4068003" cy="3780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56BFF-FB5B-4822-B04C-CF22D900E2F7}"/>
              </a:ext>
            </a:extLst>
          </p:cNvPr>
          <p:cNvSpPr txBox="1"/>
          <p:nvPr/>
        </p:nvSpPr>
        <p:spPr>
          <a:xfrm>
            <a:off x="400049" y="715775"/>
            <a:ext cx="40810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문서 단어 행렬 </a:t>
            </a:r>
            <a:r>
              <a:rPr lang="en-US" altLang="ko-KR" sz="2000" dirty="0"/>
              <a:t>(Transformation)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58920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3768" y="227408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D4AA2-4DEB-4EFB-8267-A1C5762CB6C7}"/>
              </a:ext>
            </a:extLst>
          </p:cNvPr>
          <p:cNvSpPr txBox="1"/>
          <p:nvPr/>
        </p:nvSpPr>
        <p:spPr>
          <a:xfrm>
            <a:off x="400049" y="1780648"/>
            <a:ext cx="6876905" cy="621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단어의 빈도는 특정 문서에서 특정 단어가 얼마나 중요한지를 나타내는 기준으로 많이 사용되어 왔음</a:t>
            </a:r>
            <a:r>
              <a:rPr lang="en-US" altLang="ko-KR" sz="1400" dirty="0"/>
              <a:t>(</a:t>
            </a:r>
            <a:r>
              <a:rPr lang="ko-KR" altLang="en-US" sz="1400" dirty="0"/>
              <a:t>문서 내의 단어 중요도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하지만 단어의 빈도로만 단어의 중요도를 따지기에는 문제가 있음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“</a:t>
            </a:r>
            <a:r>
              <a:rPr lang="ko-KR" altLang="en-US" sz="1400" dirty="0"/>
              <a:t>대통령</a:t>
            </a:r>
            <a:r>
              <a:rPr lang="en-US" altLang="ko-KR" sz="1400" dirty="0"/>
              <a:t>”</a:t>
            </a:r>
            <a:r>
              <a:rPr lang="ko-KR" altLang="en-US" sz="1400" dirty="0"/>
              <a:t>이라는 단어는 일반적으로 정치 기사에서만 빈도가 높기때문에 정치 기사에서 중요도가 높은 단어라고 할 수 있음</a:t>
            </a:r>
            <a:endParaRPr lang="en-US" altLang="ko-KR" sz="1400" dirty="0"/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하지만 </a:t>
            </a:r>
            <a:r>
              <a:rPr lang="en-US" altLang="ko-KR" sz="1400" dirty="0"/>
              <a:t>“</a:t>
            </a:r>
            <a:r>
              <a:rPr lang="ko-KR" altLang="en-US" sz="1400" dirty="0"/>
              <a:t>오늘</a:t>
            </a:r>
            <a:r>
              <a:rPr lang="en-US" altLang="ko-KR" sz="1400" dirty="0"/>
              <a:t>”</a:t>
            </a:r>
            <a:r>
              <a:rPr lang="ko-KR" altLang="en-US" sz="1400" dirty="0"/>
              <a:t>이라는 단어는 정치 기사에서도 빈도가 높지만 연예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등 타 관련 기사에서도 빈도가 높으므로 정치 기사에서 빈도가 높은 단어임에도 불구하고 중요한 단어라고 볼 수 없음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TF-IDF</a:t>
            </a:r>
            <a:r>
              <a:rPr lang="ko-KR" altLang="en-US" sz="1400" dirty="0"/>
              <a:t>는 기존의 단어 빈도와 달리 </a:t>
            </a:r>
            <a:r>
              <a:rPr lang="en-US" altLang="ko-KR" sz="1400" dirty="0"/>
              <a:t>“</a:t>
            </a:r>
            <a:r>
              <a:rPr lang="ko-KR" altLang="en-US" sz="1400" dirty="0"/>
              <a:t>특정 문서에서만</a:t>
            </a:r>
            <a:r>
              <a:rPr lang="en-US" altLang="ko-KR" sz="1400" dirty="0"/>
              <a:t>” </a:t>
            </a:r>
            <a:r>
              <a:rPr lang="ko-KR" altLang="en-US" sz="1400" dirty="0"/>
              <a:t>중요한 단어를 선별해 낼 수 있음</a:t>
            </a: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2D557-5206-4FB1-B04E-8CE901B37C3B}"/>
              </a:ext>
            </a:extLst>
          </p:cNvPr>
          <p:cNvSpPr txBox="1"/>
          <p:nvPr/>
        </p:nvSpPr>
        <p:spPr>
          <a:xfrm>
            <a:off x="9333027" y="3480005"/>
            <a:ext cx="251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단어 빈도 </a:t>
            </a:r>
            <a:r>
              <a:rPr lang="en-US" altLang="ko-KR" sz="1400" dirty="0"/>
              <a:t>&gt;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3DF35F-7869-4C0D-A24C-D0703EE20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81233"/>
              </p:ext>
            </p:extLst>
          </p:nvPr>
        </p:nvGraphicFramePr>
        <p:xfrm>
          <a:off x="8596547" y="1688640"/>
          <a:ext cx="27227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587">
                  <a:extLst>
                    <a:ext uri="{9D8B030D-6E8A-4147-A177-3AD203B41FA5}">
                      <a16:colId xmlns:a16="http://schemas.microsoft.com/office/drawing/2014/main" val="1228512777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4290792146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1388336615"/>
                    </a:ext>
                  </a:extLst>
                </a:gridCol>
              </a:tblGrid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     단어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문서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대통령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9128"/>
                  </a:ext>
                </a:extLst>
              </a:tr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01152"/>
                  </a:ext>
                </a:extLst>
              </a:tr>
              <a:tr h="16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18623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08613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6011"/>
                  </a:ext>
                </a:extLst>
              </a:tr>
              <a:tr h="12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25429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2C2910-DD00-4ED2-BEA7-213A8B32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56348"/>
              </p:ext>
            </p:extLst>
          </p:nvPr>
        </p:nvGraphicFramePr>
        <p:xfrm>
          <a:off x="8596547" y="4200068"/>
          <a:ext cx="27227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587">
                  <a:extLst>
                    <a:ext uri="{9D8B030D-6E8A-4147-A177-3AD203B41FA5}">
                      <a16:colId xmlns:a16="http://schemas.microsoft.com/office/drawing/2014/main" val="1228512777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4290792146"/>
                    </a:ext>
                  </a:extLst>
                </a:gridCol>
                <a:gridCol w="907587">
                  <a:extLst>
                    <a:ext uri="{9D8B030D-6E8A-4147-A177-3AD203B41FA5}">
                      <a16:colId xmlns:a16="http://schemas.microsoft.com/office/drawing/2014/main" val="1388336615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     단어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문서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대통령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912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10.317518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3.863137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011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2.210897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862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3.541209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086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1.473931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2.253497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Doc5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2.897353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542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D704D4-3DEE-4BC7-95D0-E01F3A27047C}"/>
              </a:ext>
            </a:extLst>
          </p:cNvPr>
          <p:cNvSpPr txBox="1"/>
          <p:nvPr/>
        </p:nvSpPr>
        <p:spPr>
          <a:xfrm>
            <a:off x="9429279" y="5996425"/>
            <a:ext cx="251560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/>
              <a:t>&lt; TF-IDF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4F4CD-4715-4D63-B07D-899515C1832F}"/>
              </a:ext>
            </a:extLst>
          </p:cNvPr>
          <p:cNvSpPr txBox="1"/>
          <p:nvPr/>
        </p:nvSpPr>
        <p:spPr>
          <a:xfrm>
            <a:off x="400049" y="715775"/>
            <a:ext cx="37561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텍스트 마이닝 기초</a:t>
            </a:r>
            <a:endParaRPr lang="en-US" altLang="ko-KR" sz="3200" b="1" dirty="0"/>
          </a:p>
          <a:p>
            <a:r>
              <a:rPr lang="en-US" altLang="ko-KR" sz="2000" dirty="0"/>
              <a:t>- TF-IDF</a:t>
            </a:r>
            <a:r>
              <a:rPr lang="ko-KR" altLang="en-US" sz="2000" dirty="0"/>
              <a:t> </a:t>
            </a:r>
            <a:r>
              <a:rPr lang="en-US" altLang="ko-KR" sz="2000" dirty="0"/>
              <a:t>(Feature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29361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22540</TotalTime>
  <Words>2104</Words>
  <Application>Microsoft Office PowerPoint</Application>
  <PresentationFormat>와이드스크린</PresentationFormat>
  <Paragraphs>403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Yoon 윤고딕 520_TT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heeki@inje.ac.kr</cp:lastModifiedBy>
  <cp:revision>1046</cp:revision>
  <dcterms:created xsi:type="dcterms:W3CDTF">2016-03-30T05:53:39Z</dcterms:created>
  <dcterms:modified xsi:type="dcterms:W3CDTF">2018-07-13T02:43:58Z</dcterms:modified>
</cp:coreProperties>
</file>