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3" r:id="rId3"/>
  </p:sldMasterIdLst>
  <p:notesMasterIdLst>
    <p:notesMasterId r:id="rId23"/>
  </p:notesMasterIdLst>
  <p:sldIdLst>
    <p:sldId id="269" r:id="rId4"/>
    <p:sldId id="259" r:id="rId5"/>
    <p:sldId id="258" r:id="rId6"/>
    <p:sldId id="270" r:id="rId7"/>
    <p:sldId id="278" r:id="rId8"/>
    <p:sldId id="279" r:id="rId9"/>
    <p:sldId id="280" r:id="rId10"/>
    <p:sldId id="274" r:id="rId11"/>
    <p:sldId id="281" r:id="rId12"/>
    <p:sldId id="282" r:id="rId13"/>
    <p:sldId id="273" r:id="rId14"/>
    <p:sldId id="275" r:id="rId15"/>
    <p:sldId id="283" r:id="rId16"/>
    <p:sldId id="286" r:id="rId17"/>
    <p:sldId id="284" r:id="rId18"/>
    <p:sldId id="285" r:id="rId19"/>
    <p:sldId id="277" r:id="rId20"/>
    <p:sldId id="287" r:id="rId21"/>
    <p:sldId id="288" r:id="rId22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" id="{A6F10E1A-F3A0-4110-99A9-85B7D2CC6BD2}">
          <p14:sldIdLst>
            <p14:sldId id="269"/>
            <p14:sldId id="259"/>
            <p14:sldId id="258"/>
            <p14:sldId id="270"/>
            <p14:sldId id="278"/>
            <p14:sldId id="279"/>
            <p14:sldId id="280"/>
            <p14:sldId id="274"/>
            <p14:sldId id="281"/>
            <p14:sldId id="282"/>
            <p14:sldId id="273"/>
            <p14:sldId id="275"/>
            <p14:sldId id="283"/>
            <p14:sldId id="286"/>
            <p14:sldId id="284"/>
            <p14:sldId id="285"/>
            <p14:sldId id="277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영우" initials="서" lastIdx="0" clrIdx="0">
    <p:extLst>
      <p:ext uri="{19B8F6BF-5375-455C-9EA6-DF929625EA0E}">
        <p15:presenceInfo xmlns:p15="http://schemas.microsoft.com/office/powerpoint/2012/main" userId="02fa8f6ac515f0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458"/>
    <a:srgbClr val="6A7B8B"/>
    <a:srgbClr val="A0A19D"/>
    <a:srgbClr val="E8ECE5"/>
    <a:srgbClr val="840202"/>
    <a:srgbClr val="632523"/>
    <a:srgbClr val="FF434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27" autoAdjust="0"/>
  </p:normalViewPr>
  <p:slideViewPr>
    <p:cSldViewPr>
      <p:cViewPr varScale="1">
        <p:scale>
          <a:sx n="148" d="100"/>
          <a:sy n="148" d="100"/>
        </p:scale>
        <p:origin x="215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92EE-341E-42FC-A5D0-06604FAE7C4C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AF33-5483-4299-84FB-14104F129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특정한 공정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방법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기계설비 또는 시스템이 미리 설정되어 있는 판정기준에 맞는 결과를 일관되게 도출한다는 것을 검증하고 이를 문서화 하는 것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7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8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8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19AF33-5483-4299-84FB-14104F129B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436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2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6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2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ko-KR" sz="1200" dirty="0">
              <a:ln>
                <a:solidFill>
                  <a:schemeClr val="tx1">
                    <a:lumMod val="95000"/>
                    <a:lumOff val="5000"/>
                    <a:alpha val="3000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7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1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9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7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결과가 일관되게 나오는 것</a:t>
            </a:r>
            <a:endParaRPr lang="en-US" altLang="ko-KR" dirty="0"/>
          </a:p>
          <a:p>
            <a:r>
              <a:rPr lang="ko-KR" altLang="en-US" dirty="0" err="1"/>
              <a:t>재현성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방법으로 동일한 측정 대상을</a:t>
            </a:r>
            <a:r>
              <a:rPr lang="en-US" altLang="ko-KR" dirty="0"/>
              <a:t>, </a:t>
            </a:r>
            <a:r>
              <a:rPr lang="ko-KR" altLang="en-US" dirty="0" err="1"/>
              <a:t>측정자</a:t>
            </a:r>
            <a:r>
              <a:rPr lang="en-US" altLang="ko-KR" dirty="0"/>
              <a:t>, </a:t>
            </a:r>
            <a:r>
              <a:rPr lang="ko-KR" altLang="en-US" dirty="0"/>
              <a:t>장치</a:t>
            </a:r>
            <a:r>
              <a:rPr lang="en-US" altLang="ko-KR" dirty="0"/>
              <a:t>, </a:t>
            </a:r>
            <a:r>
              <a:rPr lang="ko-KR" altLang="en-US" dirty="0"/>
              <a:t>측정 장소</a:t>
            </a:r>
            <a:r>
              <a:rPr lang="en-US" altLang="ko-KR" dirty="0"/>
              <a:t>, </a:t>
            </a:r>
            <a:r>
              <a:rPr lang="ko-KR" altLang="en-US" dirty="0"/>
              <a:t>측정 시기의 모든 것</a:t>
            </a:r>
            <a:r>
              <a:rPr lang="en-US" altLang="ko-KR" dirty="0"/>
              <a:t>, </a:t>
            </a:r>
            <a:r>
              <a:rPr lang="ko-KR" altLang="en-US" dirty="0"/>
              <a:t>또는 그 중 어느 하나가 다른 조건에서 측정하였을 때 개개의 측정치</a:t>
            </a:r>
            <a:r>
              <a:rPr lang="en-US" altLang="ko-KR" dirty="0"/>
              <a:t>(</a:t>
            </a:r>
            <a:r>
              <a:rPr lang="ko-KR" altLang="en-US" dirty="0"/>
              <a:t>測定値</a:t>
            </a:r>
            <a:r>
              <a:rPr lang="en-US" altLang="ko-KR" dirty="0"/>
              <a:t>)</a:t>
            </a:r>
            <a:r>
              <a:rPr lang="ko-KR" altLang="en-US" dirty="0"/>
              <a:t>가 일치하는 성질 또는 정도를 말한다</a:t>
            </a:r>
            <a:r>
              <a:rPr lang="en-US" altLang="ko-KR" dirty="0"/>
              <a:t>. (</a:t>
            </a:r>
            <a:r>
              <a:rPr lang="ko-KR" altLang="en-US" dirty="0"/>
              <a:t>여러 사람이 같은 시험을 했을 때 결과가 일관되게 나오는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9AF33-5483-4299-84FB-14104F129B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7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7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1026" descr="F:\micro\pot\bright\65\im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EEB7"/>
              </a:clrFrom>
              <a:clrTo>
                <a:srgbClr val="D5EEB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231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667" name="AutoShape 1027"/>
          <p:cNvSpPr>
            <a:spLocks noChangeArrowheads="1"/>
          </p:cNvSpPr>
          <p:nvPr/>
        </p:nvSpPr>
        <p:spPr bwMode="auto">
          <a:xfrm rot="20940000">
            <a:off x="7239000" y="5867400"/>
            <a:ext cx="457200" cy="4572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58824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68" name="AutoShape 1028"/>
          <p:cNvSpPr>
            <a:spLocks noChangeArrowheads="1"/>
          </p:cNvSpPr>
          <p:nvPr/>
        </p:nvSpPr>
        <p:spPr bwMode="auto">
          <a:xfrm>
            <a:off x="7767638" y="5353050"/>
            <a:ext cx="419100" cy="4191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69" name="AutoShape 1029"/>
          <p:cNvSpPr>
            <a:spLocks noChangeArrowheads="1"/>
          </p:cNvSpPr>
          <p:nvPr/>
        </p:nvSpPr>
        <p:spPr bwMode="auto">
          <a:xfrm rot="1320000">
            <a:off x="8358188" y="5334000"/>
            <a:ext cx="609600" cy="6096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156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0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241671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 algn="ctr">
              <a:defRPr sz="3200"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41672" name="Rectangle 1032"/>
          <p:cNvSpPr>
            <a:spLocks noChangeArrowheads="1"/>
          </p:cNvSpPr>
          <p:nvPr/>
        </p:nvSpPr>
        <p:spPr bwMode="auto">
          <a:xfrm>
            <a:off x="381000" y="2209800"/>
            <a:ext cx="8458200" cy="13335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868686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3" name="Rectangle 10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96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4" name="Rectangle 10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72213"/>
            <a:ext cx="3657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5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221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B41B93-7FFB-4A6E-A184-3D7E4CB4E41C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50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62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19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0668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8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3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1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146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26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38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670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5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2900" y="381000"/>
            <a:ext cx="20955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61341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27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06400" y="381000"/>
            <a:ext cx="8382000" cy="5867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95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1026" descr="F:\micro\pot\bright\65\im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EEB7"/>
              </a:clrFrom>
              <a:clrTo>
                <a:srgbClr val="D5EEB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231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667" name="AutoShape 1027"/>
          <p:cNvSpPr>
            <a:spLocks noChangeArrowheads="1"/>
          </p:cNvSpPr>
          <p:nvPr/>
        </p:nvSpPr>
        <p:spPr bwMode="auto">
          <a:xfrm rot="20940000">
            <a:off x="7239000" y="5867400"/>
            <a:ext cx="457200" cy="4572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58824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68" name="AutoShape 1028"/>
          <p:cNvSpPr>
            <a:spLocks noChangeArrowheads="1"/>
          </p:cNvSpPr>
          <p:nvPr/>
        </p:nvSpPr>
        <p:spPr bwMode="auto">
          <a:xfrm>
            <a:off x="7767638" y="5353050"/>
            <a:ext cx="419100" cy="4191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69" name="AutoShape 1029"/>
          <p:cNvSpPr>
            <a:spLocks noChangeArrowheads="1"/>
          </p:cNvSpPr>
          <p:nvPr/>
        </p:nvSpPr>
        <p:spPr bwMode="auto">
          <a:xfrm rot="1320000">
            <a:off x="8358188" y="5334000"/>
            <a:ext cx="609600" cy="6096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156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135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0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241671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 algn="ctr">
              <a:defRPr sz="3200"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41672" name="Rectangle 1032"/>
          <p:cNvSpPr>
            <a:spLocks noChangeArrowheads="1"/>
          </p:cNvSpPr>
          <p:nvPr/>
        </p:nvSpPr>
        <p:spPr bwMode="auto">
          <a:xfrm>
            <a:off x="381000" y="2209800"/>
            <a:ext cx="8458200" cy="13335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868686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3" name="Rectangle 10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9613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4" name="Rectangle 10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72213"/>
            <a:ext cx="3657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1675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221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B41B93-7FFB-4A6E-A184-3D7E4CB4E41C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833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06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3713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0668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6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43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56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088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5870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405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74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2900" y="381000"/>
            <a:ext cx="20955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61341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057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06400" y="381000"/>
            <a:ext cx="8382000" cy="5867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6479-AE37-4356-9383-84CB01FC3F3D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7903-85E2-4722-A009-24253DCD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ChangeArrowheads="1"/>
          </p:cNvSpPr>
          <p:nvPr/>
        </p:nvSpPr>
        <p:spPr bwMode="gray">
          <a:xfrm>
            <a:off x="304800" y="228600"/>
            <a:ext cx="8610600" cy="6286500"/>
          </a:xfrm>
          <a:prstGeom prst="rect">
            <a:avLst/>
          </a:prstGeom>
          <a:noFill/>
          <a:ln w="571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868686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0"/>
            <a:ext cx="8382000" cy="518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0644" name="Rectangle 1028" descr="흰색 대리석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81000"/>
            <a:ext cx="8382000" cy="5715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240645" name="Rectangle 1029"/>
          <p:cNvSpPr>
            <a:spLocks noChangeArrowheads="1"/>
          </p:cNvSpPr>
          <p:nvPr/>
        </p:nvSpPr>
        <p:spPr bwMode="gray">
          <a:xfrm>
            <a:off x="609600" y="6324600"/>
            <a:ext cx="1676400" cy="3810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0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인공지능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개념 및 응용 </a:t>
            </a:r>
          </a:p>
        </p:txBody>
      </p:sp>
      <p:sp>
        <p:nvSpPr>
          <p:cNvPr id="240646" name="Rectangle 1030"/>
          <p:cNvSpPr>
            <a:spLocks noChangeArrowheads="1"/>
          </p:cNvSpPr>
          <p:nvPr/>
        </p:nvSpPr>
        <p:spPr bwMode="gray">
          <a:xfrm>
            <a:off x="5334000" y="6324600"/>
            <a:ext cx="3276600" cy="3810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0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868686"/>
                  </a:outerShdw>
                </a:effectLst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Artificial Intelligence: Concepts and Applications</a:t>
            </a:r>
          </a:p>
        </p:txBody>
      </p:sp>
      <p:sp>
        <p:nvSpPr>
          <p:cNvPr id="240647" name="Rectangle 1031"/>
          <p:cNvSpPr>
            <a:spLocks noChangeArrowheads="1"/>
          </p:cNvSpPr>
          <p:nvPr/>
        </p:nvSpPr>
        <p:spPr bwMode="gray">
          <a:xfrm>
            <a:off x="479425" y="107950"/>
            <a:ext cx="1120775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9. </a:t>
            </a:r>
            <a:r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신경회로망</a:t>
            </a:r>
          </a:p>
        </p:txBody>
      </p:sp>
      <p:sp>
        <p:nvSpPr>
          <p:cNvPr id="240648" name="Text Box 1032"/>
          <p:cNvSpPr txBox="1">
            <a:spLocks noChangeArrowheads="1"/>
          </p:cNvSpPr>
          <p:nvPr/>
        </p:nvSpPr>
        <p:spPr bwMode="gray">
          <a:xfrm>
            <a:off x="2133600" y="6491288"/>
            <a:ext cx="1828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도용태 김일곤 김종완 박창현 공저</a:t>
            </a:r>
          </a:p>
        </p:txBody>
      </p:sp>
    </p:spTree>
    <p:extLst>
      <p:ext uri="{BB962C8B-B14F-4D97-AF65-F5344CB8AC3E}">
        <p14:creationId xmlns:p14="http://schemas.microsoft.com/office/powerpoint/2010/main" val="2141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 b="1" kern="1200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9pPr>
    </p:titleStyle>
    <p:bodyStyle>
      <a:lvl1pPr marL="292100" indent="-2921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l"/>
        <a:defRPr kumimoji="1" sz="2400" b="1" kern="1200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73100" indent="-190500" algn="l" rtl="0" fontAlgn="base" latinLnBrk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anose="05000000000000000000" pitchFamily="2" charset="2"/>
        <a:buChar char="q"/>
        <a:defRPr kumimoji="1" sz="20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054100" indent="-190500" algn="l" rtl="0" fontAlgn="base" latinLnBrk="1">
        <a:spcBef>
          <a:spcPct val="20000"/>
        </a:spcBef>
        <a:spcAft>
          <a:spcPct val="0"/>
        </a:spcAft>
        <a:buClr>
          <a:srgbClr val="9966FF"/>
        </a:buClr>
        <a:buSzPct val="75000"/>
        <a:buFont typeface="Wingdings" panose="05000000000000000000" pitchFamily="2" charset="2"/>
        <a:buChar char="l"/>
        <a:defRPr kumimoji="1" b="1" kern="1200">
          <a:solidFill>
            <a:srgbClr val="A50021"/>
          </a:solidFill>
          <a:latin typeface="+mn-lt"/>
          <a:ea typeface="+mn-ea"/>
          <a:cs typeface="+mn-cs"/>
        </a:defRPr>
      </a:lvl3pPr>
      <a:lvl4pPr marL="14351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 b="1" kern="1200">
          <a:solidFill>
            <a:srgbClr val="003300"/>
          </a:solidFill>
          <a:latin typeface="+mn-lt"/>
          <a:ea typeface="+mn-ea"/>
          <a:cs typeface="+mn-cs"/>
        </a:defRPr>
      </a:lvl4pPr>
      <a:lvl5pPr marL="18161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1400" b="1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ChangeArrowheads="1"/>
          </p:cNvSpPr>
          <p:nvPr/>
        </p:nvSpPr>
        <p:spPr bwMode="gray">
          <a:xfrm>
            <a:off x="304800" y="228600"/>
            <a:ext cx="8610600" cy="6286500"/>
          </a:xfrm>
          <a:prstGeom prst="rect">
            <a:avLst/>
          </a:prstGeom>
          <a:noFill/>
          <a:ln w="571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868686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0"/>
            <a:ext cx="8382000" cy="518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0644" name="Rectangle 1028" descr="흰색 대리석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81000"/>
            <a:ext cx="8382000" cy="5715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240645" name="Rectangle 1029"/>
          <p:cNvSpPr>
            <a:spLocks noChangeArrowheads="1"/>
          </p:cNvSpPr>
          <p:nvPr/>
        </p:nvSpPr>
        <p:spPr bwMode="gray">
          <a:xfrm>
            <a:off x="609600" y="6324600"/>
            <a:ext cx="1676400" cy="3810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0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인공지능</a:t>
            </a:r>
            <a:r>
              <a:rPr kumimoji="1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: </a:t>
            </a: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개념 및 응용 </a:t>
            </a:r>
          </a:p>
        </p:txBody>
      </p:sp>
      <p:sp>
        <p:nvSpPr>
          <p:cNvPr id="240646" name="Rectangle 1030"/>
          <p:cNvSpPr>
            <a:spLocks noChangeArrowheads="1"/>
          </p:cNvSpPr>
          <p:nvPr/>
        </p:nvSpPr>
        <p:spPr bwMode="gray">
          <a:xfrm>
            <a:off x="5334000" y="6324600"/>
            <a:ext cx="3276600" cy="3810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0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868686"/>
                  </a:outerShdw>
                </a:effectLst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Artificial Intelligence: Concepts and Applications</a:t>
            </a:r>
          </a:p>
        </p:txBody>
      </p:sp>
      <p:sp>
        <p:nvSpPr>
          <p:cNvPr id="240647" name="Rectangle 1031"/>
          <p:cNvSpPr>
            <a:spLocks noChangeArrowheads="1"/>
          </p:cNvSpPr>
          <p:nvPr/>
        </p:nvSpPr>
        <p:spPr bwMode="gray">
          <a:xfrm>
            <a:off x="479425" y="107950"/>
            <a:ext cx="1120775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9. </a:t>
            </a:r>
            <a:r>
              <a: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신경회로망</a:t>
            </a:r>
          </a:p>
        </p:txBody>
      </p:sp>
      <p:sp>
        <p:nvSpPr>
          <p:cNvPr id="240648" name="Text Box 1032"/>
          <p:cNvSpPr txBox="1">
            <a:spLocks noChangeArrowheads="1"/>
          </p:cNvSpPr>
          <p:nvPr/>
        </p:nvSpPr>
        <p:spPr bwMode="gray">
          <a:xfrm>
            <a:off x="2133600" y="6491288"/>
            <a:ext cx="18288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50" charset="-127"/>
                <a:cs typeface="+mn-cs"/>
              </a:rPr>
              <a:t>도용태 김일곤 김종완 박창현 공저</a:t>
            </a:r>
          </a:p>
        </p:txBody>
      </p:sp>
    </p:spTree>
    <p:extLst>
      <p:ext uri="{BB962C8B-B14F-4D97-AF65-F5344CB8AC3E}">
        <p14:creationId xmlns:p14="http://schemas.microsoft.com/office/powerpoint/2010/main" val="10411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 b="1" kern="1200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굴림" panose="020B0600000101010101" pitchFamily="50" charset="-127"/>
        </a:defRPr>
      </a:lvl9pPr>
    </p:titleStyle>
    <p:bodyStyle>
      <a:lvl1pPr marL="292100" indent="-292100" algn="l" rtl="0" fontAlgn="base" latinLnBrk="1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l"/>
        <a:defRPr kumimoji="1" sz="2400" b="1" kern="1200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73100" indent="-190500" algn="l" rtl="0" fontAlgn="base" latinLnBrk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anose="05000000000000000000" pitchFamily="2" charset="2"/>
        <a:buChar char="q"/>
        <a:defRPr kumimoji="1" sz="20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054100" indent="-190500" algn="l" rtl="0" fontAlgn="base" latinLnBrk="1">
        <a:spcBef>
          <a:spcPct val="20000"/>
        </a:spcBef>
        <a:spcAft>
          <a:spcPct val="0"/>
        </a:spcAft>
        <a:buClr>
          <a:srgbClr val="9966FF"/>
        </a:buClr>
        <a:buSzPct val="75000"/>
        <a:buFont typeface="Wingdings" panose="05000000000000000000" pitchFamily="2" charset="2"/>
        <a:buChar char="l"/>
        <a:defRPr kumimoji="1" b="1" kern="1200">
          <a:solidFill>
            <a:srgbClr val="A50021"/>
          </a:solidFill>
          <a:latin typeface="+mn-lt"/>
          <a:ea typeface="+mn-ea"/>
          <a:cs typeface="+mn-cs"/>
        </a:defRPr>
      </a:lvl3pPr>
      <a:lvl4pPr marL="14351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 b="1" kern="1200">
          <a:solidFill>
            <a:srgbClr val="003300"/>
          </a:solidFill>
          <a:latin typeface="+mn-lt"/>
          <a:ea typeface="+mn-ea"/>
          <a:cs typeface="+mn-cs"/>
        </a:defRPr>
      </a:lvl4pPr>
      <a:lvl5pPr marL="18161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1400" b="1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tUL9HG_L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KHNbgCxId0&amp;t=692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25" y="2034798"/>
            <a:ext cx="914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5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rgbClr val="4F5458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4F5458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기호주의 </a:t>
            </a:r>
            <a:r>
              <a:rPr kumimoji="0" lang="en-US" altLang="ko-KR" sz="35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4F5458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vs. </a:t>
            </a:r>
            <a:r>
              <a:rPr lang="ko-KR" altLang="en-US" sz="35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4F5458"/>
                </a:solidFill>
                <a:latin typeface="나눔바른고딕" pitchFamily="50" charset="-127"/>
                <a:ea typeface="나눔바른고딕" pitchFamily="50" charset="-127"/>
              </a:rPr>
              <a:t>연결주의</a:t>
            </a:r>
            <a:r>
              <a:rPr kumimoji="0" lang="ko-KR" altLang="en-US" sz="35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4F5458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 </a:t>
            </a:r>
            <a:endParaRPr kumimoji="0" lang="en-US" altLang="ko-KR" sz="35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rgbClr val="4F5458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5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rgbClr val="4F5458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6121" y="2034798"/>
            <a:ext cx="7848872" cy="0"/>
          </a:xfrm>
          <a:prstGeom prst="line">
            <a:avLst/>
          </a:prstGeom>
          <a:ln w="127000">
            <a:solidFill>
              <a:srgbClr val="6A7B8B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36121" y="3717032"/>
            <a:ext cx="7848872" cy="0"/>
          </a:xfrm>
          <a:prstGeom prst="line">
            <a:avLst/>
          </a:prstGeom>
          <a:ln w="127000">
            <a:solidFill>
              <a:srgbClr val="A0A19D">
                <a:alpha val="24706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지식표현 </a:t>
            </a:r>
            <a:r>
              <a:rPr lang="ko-KR" altLang="en-US" sz="4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기법으로써의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30918" y="1916832"/>
            <a:ext cx="85361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차가 멈췄다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	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연료 탱크를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단계를 완료했다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	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단계를 완료했다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	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연료 탱크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가득 찼다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	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배터리를 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단계를 완료했다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휴리스틱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     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시료는 액체이다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          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시료의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pH’&lt; 6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          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시료의 냄새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시큼하다</a:t>
            </a:r>
          </a:p>
          <a:p>
            <a:pPr lvl="2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        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시료의 성분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아세트산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1265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순방향 연결과 역방향 연결 추론기법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611560" y="2060848"/>
            <a:ext cx="8248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규칙 </a:t>
            </a:r>
            <a:r>
              <a:rPr lang="en-US" altLang="ko-KR" dirty="0"/>
              <a:t>1: </a:t>
            </a:r>
          </a:p>
          <a:p>
            <a:r>
              <a:rPr lang="en-US" altLang="ko-KR" dirty="0"/>
              <a:t>IF	 </a:t>
            </a:r>
            <a:r>
              <a:rPr lang="en-US" altLang="ko-KR" i="1" dirty="0"/>
              <a:t>Y</a:t>
            </a:r>
            <a:r>
              <a:rPr lang="ko-KR" altLang="en-US" i="1" dirty="0"/>
              <a:t>가 참이다</a:t>
            </a:r>
          </a:p>
          <a:p>
            <a:r>
              <a:rPr lang="en-US" altLang="ko-KR" dirty="0"/>
              <a:t>AND 	</a:t>
            </a:r>
            <a:r>
              <a:rPr lang="en-US" altLang="ko-KR" i="1" dirty="0"/>
              <a:t>D</a:t>
            </a:r>
            <a:r>
              <a:rPr lang="ko-KR" altLang="en-US" i="1" dirty="0"/>
              <a:t>가 참이다</a:t>
            </a:r>
          </a:p>
          <a:p>
            <a:r>
              <a:rPr lang="en-US" altLang="ko-KR" dirty="0"/>
              <a:t>THEN 	</a:t>
            </a:r>
            <a:r>
              <a:rPr lang="en-US" altLang="ko-KR" i="1" dirty="0"/>
              <a:t>Z</a:t>
            </a:r>
            <a:r>
              <a:rPr lang="ko-KR" altLang="en-US" i="1" dirty="0"/>
              <a:t>가 참이다</a:t>
            </a:r>
            <a:endParaRPr lang="en-US" altLang="ko-KR" i="1" dirty="0"/>
          </a:p>
          <a:p>
            <a:endParaRPr lang="ko-KR" altLang="en-US" i="1" dirty="0"/>
          </a:p>
          <a:p>
            <a:r>
              <a:rPr lang="ko-KR" altLang="en-US" dirty="0"/>
              <a:t>규칙 </a:t>
            </a:r>
            <a:r>
              <a:rPr lang="en-US" altLang="ko-KR" dirty="0"/>
              <a:t>2: </a:t>
            </a:r>
          </a:p>
          <a:p>
            <a:r>
              <a:rPr lang="en-US" altLang="ko-KR" dirty="0"/>
              <a:t>IF 	</a:t>
            </a:r>
            <a:r>
              <a:rPr lang="en-US" altLang="ko-KR" i="1" dirty="0"/>
              <a:t>X</a:t>
            </a:r>
            <a:r>
              <a:rPr lang="ko-KR" altLang="en-US" i="1" dirty="0"/>
              <a:t>가 참이다</a:t>
            </a:r>
          </a:p>
          <a:p>
            <a:r>
              <a:rPr lang="en-US" altLang="ko-KR" dirty="0"/>
              <a:t>AND 	</a:t>
            </a:r>
            <a:r>
              <a:rPr lang="en-US" altLang="ko-KR" i="1" dirty="0"/>
              <a:t>B</a:t>
            </a:r>
            <a:r>
              <a:rPr lang="ko-KR" altLang="en-US" i="1" dirty="0"/>
              <a:t>가 참이다</a:t>
            </a:r>
          </a:p>
          <a:p>
            <a:r>
              <a:rPr lang="en-US" altLang="ko-KR" dirty="0"/>
              <a:t>AND 	</a:t>
            </a:r>
            <a:r>
              <a:rPr lang="en-US" altLang="ko-KR" i="1" dirty="0"/>
              <a:t>E</a:t>
            </a:r>
            <a:r>
              <a:rPr lang="ko-KR" altLang="en-US" i="1" dirty="0"/>
              <a:t>가 참이다</a:t>
            </a:r>
          </a:p>
          <a:p>
            <a:r>
              <a:rPr lang="en-US" altLang="ko-KR" dirty="0"/>
              <a:t>THEN	</a:t>
            </a:r>
            <a:r>
              <a:rPr lang="en-US" altLang="ko-KR" i="1" dirty="0"/>
              <a:t>Y</a:t>
            </a:r>
            <a:r>
              <a:rPr lang="ko-KR" altLang="en-US" i="1" dirty="0"/>
              <a:t>가 참이다</a:t>
            </a:r>
            <a:endParaRPr lang="en-US" altLang="ko-KR" i="1" dirty="0"/>
          </a:p>
          <a:p>
            <a:endParaRPr lang="ko-KR" altLang="en-US" i="1" dirty="0"/>
          </a:p>
          <a:p>
            <a:r>
              <a:rPr lang="ko-KR" altLang="en-US" dirty="0"/>
              <a:t>규칙 </a:t>
            </a:r>
            <a:r>
              <a:rPr lang="en-US" altLang="ko-KR" dirty="0"/>
              <a:t>3: </a:t>
            </a:r>
          </a:p>
          <a:p>
            <a:r>
              <a:rPr lang="en-US" altLang="ko-KR" dirty="0"/>
              <a:t>IF 	</a:t>
            </a:r>
            <a:r>
              <a:rPr lang="en-US" altLang="ko-KR" i="1" dirty="0"/>
              <a:t>A</a:t>
            </a:r>
            <a:r>
              <a:rPr lang="ko-KR" altLang="en-US" i="1" dirty="0"/>
              <a:t>가 참이다</a:t>
            </a:r>
            <a:endParaRPr lang="en-US" altLang="ko-KR" i="1" dirty="0"/>
          </a:p>
          <a:p>
            <a:r>
              <a:rPr lang="en-US" altLang="ko-KR" dirty="0"/>
              <a:t>THEN 	</a:t>
            </a:r>
            <a:r>
              <a:rPr lang="en-US" altLang="ko-KR" i="1" dirty="0"/>
              <a:t>X</a:t>
            </a:r>
            <a:r>
              <a:rPr lang="ko-KR" altLang="en-US" i="1" dirty="0"/>
              <a:t>가 참이다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75089E-4756-49AC-A92C-DB2E164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204864"/>
            <a:ext cx="43204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연결주의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23528" y="1412776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최초의 신경망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McCulloh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and 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Pitts </a:t>
            </a:r>
            <a:endParaRPr lang="en-US" altLang="ko-KR" sz="3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1969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Minsky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단층 퍼셉트론의 한계 지적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신경망 연구의 </a:t>
            </a:r>
            <a:r>
              <a:rPr lang="ko-KR" altLang="en-US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암흑기</a:t>
            </a:r>
            <a:endParaRPr lang="en-US" altLang="ko-KR" sz="3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1980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년대 오류 역전파 알고리즘을 활용한 다층 퍼셉트론 구조 신경망으로 인한 신경망 연구 부흥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신경망의 정의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23528" y="1412776"/>
            <a:ext cx="87849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신경 세포가 신경절로 연결되어 정보전달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 또는 처리요소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(processing element)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연결 → 신경회로망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 신경회로망의 뉴런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처리요소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뉴런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개는 단순기능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다중으로 연결되면 강력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7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신경망의 정의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특징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368772-5FBB-423A-9BD8-8C4650DB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8" y="2055465"/>
            <a:ext cx="8039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</a:t>
            </a:r>
            <a:r>
              <a:rPr lang="ko-KR" altLang="en-US" sz="4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퍼셉트론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4" descr="https://www.packtpub.com/graphics/9781783982103/graphics/2103OS_04_08.jpg">
            <a:extLst>
              <a:ext uri="{FF2B5EF4-FFF2-40B4-BE49-F238E27FC236}">
                <a16:creationId xmlns:a16="http://schemas.microsoft.com/office/drawing/2014/main" id="{CAA7CAC0-F4DE-4ADF-BF84-A1929F95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5" y="1478548"/>
            <a:ext cx="5329238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ACD9A0C-B3BA-40E0-B0E6-D69844614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875446"/>
              </p:ext>
            </p:extLst>
          </p:nvPr>
        </p:nvGraphicFramePr>
        <p:xfrm>
          <a:off x="458089" y="5772701"/>
          <a:ext cx="34591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5" imgW="2539800" imgH="444240" progId="Equation.3">
                  <p:embed/>
                </p:oleObj>
              </mc:Choice>
              <mc:Fallback>
                <p:oleObj name="수식" r:id="rId5" imgW="2539800" imgH="444240" progId="Equation.3">
                  <p:embed/>
                  <p:pic>
                    <p:nvPicPr>
                      <p:cNvPr id="9219" name="Object 4">
                        <a:extLst>
                          <a:ext uri="{FF2B5EF4-FFF2-40B4-BE49-F238E27FC236}">
                            <a16:creationId xmlns:a16="http://schemas.microsoft.com/office/drawing/2014/main" id="{73157805-4446-4D23-8D8C-510DFEF56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89" y="5772701"/>
                        <a:ext cx="34591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12A3620F-489C-42E7-A65D-133D6014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947" y="4040393"/>
            <a:ext cx="274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p: p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학습 패턴</a:t>
            </a:r>
          </a:p>
          <a:p>
            <a:pPr eaLnBrk="1" latinLnBrk="1" hangingPunct="1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kumimoji="1" lang="en-US" altLang="ko-KR" sz="1600" baseline="-25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kumimoji="1"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</a:t>
            </a:r>
            <a:r>
              <a:rPr kumimoji="1"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패턴에 대한 오차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C09194B-0034-4054-BF44-184ED66E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339" y="4870669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kumimoji="1" lang="en-US" altLang="ko-KR" sz="1600" baseline="-25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</a:t>
            </a:r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</a:t>
            </a:r>
            <a:r>
              <a:rPr kumimoji="1"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패턴에 대한 </a:t>
            </a:r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kumimoji="1"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요소</a:t>
            </a:r>
          </a:p>
          <a:p>
            <a:pPr eaLnBrk="1" latinLnBrk="1" hangingPunct="1">
              <a:lnSpc>
                <a:spcPct val="130000"/>
              </a:lnSpc>
            </a:pPr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kumimoji="1" lang="en-US" altLang="ko-KR" sz="1600" baseline="-250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</a:t>
            </a:r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출력의 </a:t>
            </a:r>
            <a:r>
              <a:rPr kumimoji="1" lang="en-US" altLang="ko-KR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kumimoji="1" lang="ko-KR" altLang="en-US" sz="1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요소</a:t>
            </a:r>
          </a:p>
        </p:txBody>
      </p:sp>
    </p:spTree>
    <p:extLst>
      <p:ext uri="{BB962C8B-B14F-4D97-AF65-F5344CB8AC3E}">
        <p14:creationId xmlns:p14="http://schemas.microsoft.com/office/powerpoint/2010/main" val="17403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</a:t>
            </a:r>
            <a:r>
              <a:rPr lang="ko-KR" altLang="en-US" sz="4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뉴럴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네트워크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48B33187-9B7F-4FB9-9C6B-870A3386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4209"/>
            <a:ext cx="5616575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9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한마디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49702" y="1628800"/>
            <a:ext cx="85361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기호주의에서는 개발자의 입장에서 컴퓨터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바둑기사가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수를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둘지 알 수 있으나</a:t>
            </a:r>
            <a:r>
              <a:rPr lang="en-US" altLang="ko-KR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3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연결주의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입장에서는 알 수 없다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3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 descr="흰색 대리석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AND, XOR </a:t>
            </a:r>
            <a:r>
              <a:rPr lang="ko-KR" altLang="en-US" dirty="0"/>
              <a:t>예제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2"/>
            <a:r>
              <a:rPr lang="ko-KR" altLang="en-US" dirty="0"/>
              <a:t>뉴런에 입력되는 가중치의 합이 </a:t>
            </a:r>
            <a:r>
              <a:rPr lang="ko-KR" altLang="en-US" dirty="0" err="1"/>
              <a:t>임계치를</a:t>
            </a:r>
            <a:r>
              <a:rPr lang="ko-KR" altLang="en-US" dirty="0"/>
              <a:t> 초과하면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</a:p>
          <a:p>
            <a:pPr lvl="2"/>
            <a:r>
              <a:rPr lang="en-US" altLang="ko-KR" dirty="0"/>
              <a:t>AND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dirty="0"/>
              <a:t>     </a:t>
            </a:r>
            <a:r>
              <a:rPr lang="en-US" altLang="ko-KR" b="0" dirty="0"/>
              <a:t>→</a:t>
            </a:r>
            <a:r>
              <a:rPr lang="en-US" altLang="ko-KR" dirty="0"/>
              <a:t> </a:t>
            </a:r>
            <a:r>
              <a:rPr lang="en-US" altLang="ko-KR" sz="1600" dirty="0"/>
              <a:t>W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W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: </a:t>
            </a:r>
            <a:r>
              <a:rPr lang="en-US" altLang="ko-KR" dirty="0"/>
              <a:t>0.3 or 0.4</a:t>
            </a:r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2476500" y="2133600"/>
            <a:ext cx="1219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  <a:sym typeface="Symbol" panose="05050102010706020507" pitchFamily="18" charset="2"/>
              </a:rPr>
              <a:t> = 0.5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2954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X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13335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X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1866900" y="167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W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19431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W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25289" name="AutoShape 9"/>
          <p:cNvCxnSpPr>
            <a:cxnSpLocks noChangeShapeType="1"/>
            <a:stCxn id="225285" idx="3"/>
            <a:endCxn id="225284" idx="1"/>
          </p:cNvCxnSpPr>
          <p:nvPr/>
        </p:nvCxnSpPr>
        <p:spPr bwMode="auto">
          <a:xfrm>
            <a:off x="1752600" y="1905000"/>
            <a:ext cx="901700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290" name="AutoShape 10"/>
          <p:cNvCxnSpPr>
            <a:cxnSpLocks noChangeShapeType="1"/>
            <a:stCxn id="225286" idx="3"/>
            <a:endCxn id="225284" idx="3"/>
          </p:cNvCxnSpPr>
          <p:nvPr/>
        </p:nvCxnSpPr>
        <p:spPr bwMode="auto">
          <a:xfrm flipV="1">
            <a:off x="1790700" y="2849563"/>
            <a:ext cx="863600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4533900" y="23241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출력</a:t>
            </a:r>
          </a:p>
        </p:txBody>
      </p:sp>
      <p:cxnSp>
        <p:nvCxnSpPr>
          <p:cNvPr id="225292" name="AutoShape 12"/>
          <p:cNvCxnSpPr>
            <a:cxnSpLocks noChangeShapeType="1"/>
            <a:stCxn id="225284" idx="6"/>
            <a:endCxn id="225291" idx="1"/>
          </p:cNvCxnSpPr>
          <p:nvPr/>
        </p:nvCxnSpPr>
        <p:spPr bwMode="auto">
          <a:xfrm>
            <a:off x="3695700" y="25527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7719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Y</a:t>
            </a: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762000" y="23241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225295" name="Rectangle 15"/>
          <p:cNvSpPr>
            <a:spLocks noChangeArrowheads="1"/>
          </p:cNvSpPr>
          <p:nvPr/>
        </p:nvSpPr>
        <p:spPr bwMode="auto">
          <a:xfrm>
            <a:off x="6705600" y="1143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출력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5562600" y="1143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입력</a:t>
            </a:r>
          </a:p>
        </p:txBody>
      </p:sp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5562600" y="1600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X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98" name="Rectangle 18"/>
          <p:cNvSpPr>
            <a:spLocks noChangeArrowheads="1"/>
          </p:cNvSpPr>
          <p:nvPr/>
        </p:nvSpPr>
        <p:spPr bwMode="auto">
          <a:xfrm>
            <a:off x="61722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X</a:t>
            </a:r>
            <a:r>
              <a:rPr kumimoji="1" lang="en-US" altLang="ko-KR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67056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AND</a:t>
            </a:r>
          </a:p>
        </p:txBody>
      </p:sp>
      <p:sp>
        <p:nvSpPr>
          <p:cNvPr id="225300" name="Rectangle 20"/>
          <p:cNvSpPr>
            <a:spLocks noChangeArrowheads="1"/>
          </p:cNvSpPr>
          <p:nvPr/>
        </p:nvSpPr>
        <p:spPr bwMode="auto">
          <a:xfrm>
            <a:off x="7239000" y="16002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f</a:t>
            </a:r>
          </a:p>
        </p:txBody>
      </p:sp>
      <p:sp>
        <p:nvSpPr>
          <p:cNvPr id="225301" name="Rectangle 21"/>
          <p:cNvSpPr>
            <a:spLocks noChangeArrowheads="1"/>
          </p:cNvSpPr>
          <p:nvPr/>
        </p:nvSpPr>
        <p:spPr bwMode="auto">
          <a:xfrm>
            <a:off x="5562600" y="2057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2" name="Rectangle 22"/>
          <p:cNvSpPr>
            <a:spLocks noChangeArrowheads="1"/>
          </p:cNvSpPr>
          <p:nvPr/>
        </p:nvSpPr>
        <p:spPr bwMode="auto">
          <a:xfrm>
            <a:off x="61722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3" name="Rectangle 23"/>
          <p:cNvSpPr>
            <a:spLocks noChangeArrowheads="1"/>
          </p:cNvSpPr>
          <p:nvPr/>
        </p:nvSpPr>
        <p:spPr bwMode="auto">
          <a:xfrm>
            <a:off x="67056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4" name="Rectangle 24"/>
          <p:cNvSpPr>
            <a:spLocks noChangeArrowheads="1"/>
          </p:cNvSpPr>
          <p:nvPr/>
        </p:nvSpPr>
        <p:spPr bwMode="auto">
          <a:xfrm>
            <a:off x="7239000" y="20574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5" name="Rectangle 25"/>
          <p:cNvSpPr>
            <a:spLocks noChangeArrowheads="1"/>
          </p:cNvSpPr>
          <p:nvPr/>
        </p:nvSpPr>
        <p:spPr bwMode="auto">
          <a:xfrm>
            <a:off x="5562600" y="2514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6" name="Rectangle 26"/>
          <p:cNvSpPr>
            <a:spLocks noChangeArrowheads="1"/>
          </p:cNvSpPr>
          <p:nvPr/>
        </p:nvSpPr>
        <p:spPr bwMode="auto">
          <a:xfrm>
            <a:off x="61722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07" name="Rectangle 27"/>
          <p:cNvSpPr>
            <a:spLocks noChangeArrowheads="1"/>
          </p:cNvSpPr>
          <p:nvPr/>
        </p:nvSpPr>
        <p:spPr bwMode="auto">
          <a:xfrm>
            <a:off x="67056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08" name="Rectangle 28"/>
          <p:cNvSpPr>
            <a:spLocks noChangeArrowheads="1"/>
          </p:cNvSpPr>
          <p:nvPr/>
        </p:nvSpPr>
        <p:spPr bwMode="auto">
          <a:xfrm>
            <a:off x="7239000" y="25146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09" name="Rectangle 29"/>
          <p:cNvSpPr>
            <a:spLocks noChangeArrowheads="1"/>
          </p:cNvSpPr>
          <p:nvPr/>
        </p:nvSpPr>
        <p:spPr bwMode="auto">
          <a:xfrm>
            <a:off x="5562600" y="2971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10" name="Rectangle 30"/>
          <p:cNvSpPr>
            <a:spLocks noChangeArrowheads="1"/>
          </p:cNvSpPr>
          <p:nvPr/>
        </p:nvSpPr>
        <p:spPr bwMode="auto">
          <a:xfrm>
            <a:off x="61722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11" name="Rectangle 31"/>
          <p:cNvSpPr>
            <a:spLocks noChangeArrowheads="1"/>
          </p:cNvSpPr>
          <p:nvPr/>
        </p:nvSpPr>
        <p:spPr bwMode="auto">
          <a:xfrm>
            <a:off x="67056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12" name="Rectangle 32"/>
          <p:cNvSpPr>
            <a:spLocks noChangeArrowheads="1"/>
          </p:cNvSpPr>
          <p:nvPr/>
        </p:nvSpPr>
        <p:spPr bwMode="auto">
          <a:xfrm>
            <a:off x="7239000" y="29718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13" name="Rectangle 33"/>
          <p:cNvSpPr>
            <a:spLocks noChangeArrowheads="1"/>
          </p:cNvSpPr>
          <p:nvPr/>
        </p:nvSpPr>
        <p:spPr bwMode="auto">
          <a:xfrm>
            <a:off x="55626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14" name="Rectangle 34"/>
          <p:cNvSpPr>
            <a:spLocks noChangeArrowheads="1"/>
          </p:cNvSpPr>
          <p:nvPr/>
        </p:nvSpPr>
        <p:spPr bwMode="auto">
          <a:xfrm>
            <a:off x="61722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15" name="Rectangle 35"/>
          <p:cNvSpPr>
            <a:spLocks noChangeArrowheads="1"/>
          </p:cNvSpPr>
          <p:nvPr/>
        </p:nvSpPr>
        <p:spPr bwMode="auto">
          <a:xfrm>
            <a:off x="67056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16" name="Rectangle 36"/>
          <p:cNvSpPr>
            <a:spLocks noChangeArrowheads="1"/>
          </p:cNvSpPr>
          <p:nvPr/>
        </p:nvSpPr>
        <p:spPr bwMode="auto">
          <a:xfrm>
            <a:off x="7239000" y="3429000"/>
            <a:ext cx="533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graphicFrame>
        <p:nvGraphicFramePr>
          <p:cNvPr id="225317" name="Object 37"/>
          <p:cNvGraphicFramePr>
            <a:graphicFrameLocks noChangeAspect="1"/>
          </p:cNvGraphicFramePr>
          <p:nvPr/>
        </p:nvGraphicFramePr>
        <p:xfrm>
          <a:off x="2057400" y="4648200"/>
          <a:ext cx="31242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3" imgW="1930320" imgH="761760" progId="Equation.3">
                  <p:embed/>
                </p:oleObj>
              </mc:Choice>
              <mc:Fallback>
                <p:oleObj name="수식" r:id="rId3" imgW="1930320" imgH="761760" progId="Equation.3">
                  <p:embed/>
                  <p:pic>
                    <p:nvPicPr>
                      <p:cNvPr id="2253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31242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8" name="Rectangle 38"/>
          <p:cNvSpPr>
            <a:spLocks noChangeArrowheads="1"/>
          </p:cNvSpPr>
          <p:nvPr/>
        </p:nvSpPr>
        <p:spPr bwMode="auto">
          <a:xfrm>
            <a:off x="7772400" y="16002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XOR</a:t>
            </a:r>
          </a:p>
        </p:txBody>
      </p:sp>
      <p:sp>
        <p:nvSpPr>
          <p:cNvPr id="225319" name="Rectangle 39"/>
          <p:cNvSpPr>
            <a:spLocks noChangeArrowheads="1"/>
          </p:cNvSpPr>
          <p:nvPr/>
        </p:nvSpPr>
        <p:spPr bwMode="auto">
          <a:xfrm>
            <a:off x="7772400" y="20574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  <p:sp>
        <p:nvSpPr>
          <p:cNvPr id="225320" name="Rectangle 40"/>
          <p:cNvSpPr>
            <a:spLocks noChangeArrowheads="1"/>
          </p:cNvSpPr>
          <p:nvPr/>
        </p:nvSpPr>
        <p:spPr bwMode="auto">
          <a:xfrm>
            <a:off x="7772400" y="25146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21" name="Rectangle 41"/>
          <p:cNvSpPr>
            <a:spLocks noChangeArrowheads="1"/>
          </p:cNvSpPr>
          <p:nvPr/>
        </p:nvSpPr>
        <p:spPr bwMode="auto">
          <a:xfrm>
            <a:off x="7772400" y="29718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1</a:t>
            </a:r>
          </a:p>
        </p:txBody>
      </p:sp>
      <p:sp>
        <p:nvSpPr>
          <p:cNvPr id="225322" name="Rectangle 42"/>
          <p:cNvSpPr>
            <a:spLocks noChangeArrowheads="1"/>
          </p:cNvSpPr>
          <p:nvPr/>
        </p:nvSpPr>
        <p:spPr bwMode="auto">
          <a:xfrm>
            <a:off x="7772400" y="3429000"/>
            <a:ext cx="533400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6067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 descr="흰색 대리석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/>
              <a:t>XOR</a:t>
            </a:r>
            <a:r>
              <a:rPr lang="ko-KR" altLang="en-US"/>
              <a:t>의 경우</a:t>
            </a:r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/>
            <a:endParaRPr lang="ko-KR" altLang="en-US"/>
          </a:p>
          <a:p>
            <a:pPr lvl="2">
              <a:buFont typeface="Wingdings" panose="05000000000000000000" pitchFamily="2" charset="2"/>
              <a:buNone/>
            </a:pPr>
            <a:r>
              <a:rPr lang="ko-KR" altLang="en-US"/>
              <a:t>     → 만족하는 </a:t>
            </a:r>
            <a:r>
              <a:rPr lang="en-US" altLang="ko-KR" sz="1600"/>
              <a:t>W</a:t>
            </a:r>
            <a:r>
              <a:rPr lang="en-US" altLang="ko-KR" sz="1600" baseline="-25000"/>
              <a:t>0</a:t>
            </a:r>
            <a:r>
              <a:rPr lang="en-US" altLang="ko-KR" sz="1600"/>
              <a:t>, W</a:t>
            </a:r>
            <a:r>
              <a:rPr lang="en-US" altLang="ko-KR" sz="1600" baseline="-25000"/>
              <a:t>1</a:t>
            </a:r>
            <a:r>
              <a:rPr lang="en-US" altLang="ko-KR"/>
              <a:t> </a:t>
            </a:r>
            <a:r>
              <a:rPr lang="ko-KR" altLang="en-US"/>
              <a:t>는 존재하지 않음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ko-KR" altLang="en-US"/>
              <a:t>     → 간단한 </a:t>
            </a:r>
            <a:r>
              <a:rPr lang="en-US" altLang="ko-KR"/>
              <a:t>XOR </a:t>
            </a:r>
            <a:r>
              <a:rPr lang="ko-KR" altLang="en-US"/>
              <a:t>문제도 해결하지 못함</a:t>
            </a:r>
          </a:p>
          <a:p>
            <a:pPr lvl="2">
              <a:buFont typeface="Wingdings" panose="05000000000000000000" pitchFamily="2" charset="2"/>
              <a:buNone/>
            </a:pPr>
            <a:endParaRPr lang="ko-KR" altLang="en-US"/>
          </a:p>
          <a:p>
            <a:pPr lvl="2"/>
            <a:r>
              <a:rPr lang="ko-KR" altLang="en-US"/>
              <a:t>이러한 문제를 해결하기 위해서 </a:t>
            </a:r>
            <a:r>
              <a:rPr lang="en-US" altLang="ko-KR"/>
              <a:t>2</a:t>
            </a:r>
            <a:r>
              <a:rPr lang="ko-KR" altLang="en-US"/>
              <a:t>개 또는 </a:t>
            </a:r>
            <a:r>
              <a:rPr lang="en-US" altLang="ko-KR"/>
              <a:t>3</a:t>
            </a:r>
            <a:r>
              <a:rPr lang="ko-KR" altLang="en-US"/>
              <a:t>개의 층</a:t>
            </a:r>
            <a:r>
              <a:rPr lang="en-US" altLang="ko-KR"/>
              <a:t>(layer)</a:t>
            </a:r>
            <a:r>
              <a:rPr lang="ko-KR" altLang="en-US"/>
              <a:t>을 사용</a:t>
            </a:r>
          </a:p>
          <a:p>
            <a:pPr lvl="2"/>
            <a:r>
              <a:rPr lang="ko-KR" altLang="en-US"/>
              <a:t>다층 퍼셉트론</a:t>
            </a:r>
            <a:r>
              <a:rPr lang="en-US" altLang="ko-KR"/>
              <a:t>: 3</a:t>
            </a:r>
            <a:r>
              <a:rPr lang="ko-KR" altLang="en-US"/>
              <a:t>층 퍼셉트론으로 어떤 문제도 해결가능</a:t>
            </a:r>
          </a:p>
          <a:p>
            <a:pPr lvl="2"/>
            <a:endParaRPr lang="ko-KR" altLang="en-US"/>
          </a:p>
          <a:p>
            <a:pPr lvl="2"/>
            <a:r>
              <a:rPr lang="ko-KR" altLang="en-US"/>
              <a:t>퍼셉트론은 다층 퍼셉트론 및 오류역전파 알고리즘의 기반 모델이 됨</a:t>
            </a:r>
            <a:endParaRPr lang="ko-KR" altLang="en-US" b="0"/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905000" y="1433513"/>
          <a:ext cx="31242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수식" r:id="rId3" imgW="1930320" imgH="761760" progId="Equation.3">
                  <p:embed/>
                </p:oleObj>
              </mc:Choice>
              <mc:Fallback>
                <p:oleObj name="수식" r:id="rId3" imgW="1930320" imgH="76176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33513"/>
                        <a:ext cx="31242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54577" y="0"/>
            <a:ext cx="9298577" cy="6858000"/>
            <a:chOff x="-85080" y="0"/>
            <a:chExt cx="9203507" cy="6858000"/>
          </a:xfrm>
        </p:grpSpPr>
        <p:sp>
          <p:nvSpPr>
            <p:cNvPr id="4" name="직사각형 3"/>
            <p:cNvSpPr/>
            <p:nvPr/>
          </p:nvSpPr>
          <p:spPr>
            <a:xfrm>
              <a:off x="-85080" y="0"/>
              <a:ext cx="4620046" cy="6858000"/>
            </a:xfrm>
            <a:prstGeom prst="rect">
              <a:avLst/>
            </a:prstGeom>
            <a:solidFill>
              <a:srgbClr val="6A7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498381" y="0"/>
              <a:ext cx="4620046" cy="6858000"/>
            </a:xfrm>
            <a:prstGeom prst="rect">
              <a:avLst/>
            </a:prstGeom>
            <a:solidFill>
              <a:srgbClr val="E8E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54899" y="3075057"/>
              <a:ext cx="231024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000" b="1" kern="0" dirty="0">
                  <a:ln>
                    <a:solidFill>
                      <a:sysClr val="window" lastClr="FFFFFF">
                        <a:lumMod val="85000"/>
                        <a:alpha val="30000"/>
                      </a:sys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259632" y="2852936"/>
              <a:ext cx="2088232" cy="0"/>
            </a:xfrm>
            <a:prstGeom prst="line">
              <a:avLst/>
            </a:prstGeom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259632" y="3881364"/>
              <a:ext cx="2088232" cy="7559"/>
            </a:xfrm>
            <a:prstGeom prst="line">
              <a:avLst/>
            </a:prstGeom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rgbClr val="4F54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rgbClr val="4F5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12523" y="116632"/>
            <a:ext cx="630301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2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3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4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5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6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7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8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9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10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11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12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13</a:t>
            </a:r>
          </a:p>
          <a:p>
            <a:r>
              <a:rPr lang="en-US" altLang="ko-KR" sz="3000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나눔바른고딕" pitchFamily="50" charset="-127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300AA-01FB-43F1-975F-1B0B4EB2CBB8}"/>
              </a:ext>
            </a:extLst>
          </p:cNvPr>
          <p:cNvSpPr txBox="1"/>
          <p:nvPr/>
        </p:nvSpPr>
        <p:spPr>
          <a:xfrm>
            <a:off x="5212052" y="2260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인지와 추론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42A9D-4AB8-4C69-963B-9562067017F1}"/>
              </a:ext>
            </a:extLst>
          </p:cNvPr>
          <p:cNvSpPr txBox="1"/>
          <p:nvPr/>
        </p:nvSpPr>
        <p:spPr>
          <a:xfrm>
            <a:off x="5212052" y="7047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딥 블루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7E385-C8B1-4AAB-B210-D0F46EE4C009}"/>
              </a:ext>
            </a:extLst>
          </p:cNvPr>
          <p:cNvSpPr txBox="1"/>
          <p:nvPr/>
        </p:nvSpPr>
        <p:spPr>
          <a:xfrm>
            <a:off x="5218226" y="11706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딥 블루 </a:t>
            </a:r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-&gt; </a:t>
            </a:r>
            <a:r>
              <a:rPr lang="ko-KR" altLang="en-US" b="1" kern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알파고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48B17-5C3B-402D-942A-B993380B49CE}"/>
              </a:ext>
            </a:extLst>
          </p:cNvPr>
          <p:cNvSpPr txBox="1"/>
          <p:nvPr/>
        </p:nvSpPr>
        <p:spPr>
          <a:xfrm>
            <a:off x="5218226" y="15892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인공지능 시대</a:t>
            </a:r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인간의 미래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BCE84-B16D-4835-BF8A-70D1149203C6}"/>
              </a:ext>
            </a:extLst>
          </p:cNvPr>
          <p:cNvSpPr txBox="1"/>
          <p:nvPr/>
        </p:nvSpPr>
        <p:spPr>
          <a:xfrm>
            <a:off x="5211662" y="207396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지능 부여의 두가지 방법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811234-2E0F-48DD-912D-46E47BAC2512}"/>
              </a:ext>
            </a:extLst>
          </p:cNvPr>
          <p:cNvSpPr txBox="1"/>
          <p:nvPr/>
        </p:nvSpPr>
        <p:spPr>
          <a:xfrm>
            <a:off x="5211662" y="251886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기호주의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7EB930-B00C-49B3-97EE-3016EC99BB27}"/>
              </a:ext>
            </a:extLst>
          </p:cNvPr>
          <p:cNvSpPr txBox="1"/>
          <p:nvPr/>
        </p:nvSpPr>
        <p:spPr>
          <a:xfrm>
            <a:off x="5211662" y="2982588"/>
            <a:ext cx="288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지식 표현 </a:t>
            </a:r>
            <a:r>
              <a:rPr lang="ko-KR" altLang="en-US" b="1" kern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기법으로써의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 규칙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071CB0-8777-4F73-82BB-7D3586DBF74A}"/>
              </a:ext>
            </a:extLst>
          </p:cNvPr>
          <p:cNvSpPr txBox="1"/>
          <p:nvPr/>
        </p:nvSpPr>
        <p:spPr>
          <a:xfrm>
            <a:off x="5218226" y="3428171"/>
            <a:ext cx="28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지식 표현 </a:t>
            </a:r>
            <a:r>
              <a:rPr lang="ko-KR" altLang="en-US" b="1" kern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기법으로써의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 규칙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68E27D-EFD5-48C4-93E4-7C202A43188A}"/>
              </a:ext>
            </a:extLst>
          </p:cNvPr>
          <p:cNvSpPr txBox="1"/>
          <p:nvPr/>
        </p:nvSpPr>
        <p:spPr>
          <a:xfrm>
            <a:off x="5211662" y="3849959"/>
            <a:ext cx="368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순방향 연결과 역방향 연결 추론기법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94A272-4C10-441D-BFFE-9DE28E65CB39}"/>
              </a:ext>
            </a:extLst>
          </p:cNvPr>
          <p:cNvSpPr txBox="1"/>
          <p:nvPr/>
        </p:nvSpPr>
        <p:spPr>
          <a:xfrm>
            <a:off x="5211662" y="432870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연결주의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880AB-2122-4289-88FE-16B2E6852DB9}"/>
              </a:ext>
            </a:extLst>
          </p:cNvPr>
          <p:cNvSpPr txBox="1"/>
          <p:nvPr/>
        </p:nvSpPr>
        <p:spPr>
          <a:xfrm>
            <a:off x="5211662" y="48063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신경망의 정의</a:t>
            </a:r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특징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02E0E4-0FCA-471A-BD58-35128BA97748}"/>
              </a:ext>
            </a:extLst>
          </p:cNvPr>
          <p:cNvSpPr txBox="1"/>
          <p:nvPr/>
        </p:nvSpPr>
        <p:spPr>
          <a:xfrm>
            <a:off x="5211662" y="5285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층 </a:t>
            </a:r>
            <a:r>
              <a:rPr lang="ko-KR" altLang="en-US" b="1" kern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퍼셉트론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9EC43D-701D-4667-835F-63041280456F}"/>
              </a:ext>
            </a:extLst>
          </p:cNvPr>
          <p:cNvSpPr txBox="1"/>
          <p:nvPr/>
        </p:nvSpPr>
        <p:spPr>
          <a:xfrm>
            <a:off x="5211662" y="570380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딥 </a:t>
            </a:r>
            <a:r>
              <a:rPr lang="ko-KR" altLang="en-US" b="1" kern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뉴럴</a:t>
            </a:r>
            <a:r>
              <a:rPr lang="ko-KR" altLang="en-US" b="1" kern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 네트워크 구조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8D3D65-CB20-4870-B368-252954B3796E}"/>
              </a:ext>
            </a:extLst>
          </p:cNvPr>
          <p:cNvSpPr txBox="1"/>
          <p:nvPr/>
        </p:nvSpPr>
        <p:spPr>
          <a:xfrm>
            <a:off x="5211662" y="618254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0" dirty="0" smtClean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rgbClr val="6A7B8B"/>
                </a:solidFill>
                <a:latin typeface="나눔바른고딕" pitchFamily="50" charset="-127"/>
                <a:ea typeface="나눔바른고딕" pitchFamily="50" charset="-127"/>
              </a:rPr>
              <a:t>한마디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인지와 추론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167" y="1700808"/>
            <a:ext cx="8536134" cy="462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피아제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(Jean Piaget)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아동 인지발달이론 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Depth Perception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Reasoning 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인식 이후에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다루어야할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reasoning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온도가 높다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습도가 높다는 것은 인식의 문제임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인식을 토대로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추론을 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온도가 높고 습도가 높으니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 목욕을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해야겠다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냉수를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마셔야겠다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에어컨의 온도를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낮추어야겠다는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행동을 계획하거나 추론한다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9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블루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2492896"/>
            <a:ext cx="85361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세계 체스 챔피언을 이긴 최초의 컴퓨터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딥 블루</a:t>
            </a: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블루 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4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알파고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2492896"/>
            <a:ext cx="853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 블루의 충격보다 알파고의 충격이 훨씬 큰 이유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 </a:t>
            </a:r>
            <a:r>
              <a:rPr lang="en-US" altLang="ko-KR" sz="3200" dirty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vs. </a:t>
            </a:r>
            <a:r>
              <a:rPr lang="ko-KR" altLang="en-US" sz="3200" dirty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3200" dirty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</a:t>
            </a:r>
            <a:r>
              <a:rPr lang="en-US" altLang="ko-KR" sz="3200" dirty="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Blue (</a:t>
            </a:r>
            <a:r>
              <a:rPr lang="ko-KR" altLang="en-US" sz="320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r>
              <a:rPr lang="en-US" altLang="ko-KR" sz="320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320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en-US" altLang="ko-KR" sz="320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3200" dirty="0" err="1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AlphaGo</a:t>
            </a:r>
            <a:r>
              <a:rPr lang="en-US" altLang="ko-KR" sz="3200" dirty="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320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r>
              <a:rPr lang="en-US" altLang="ko-KR" sz="3200" smtClean="0">
                <a:ln>
                  <a:solidFill>
                    <a:srgbClr val="201A02">
                      <a:alpha val="30000"/>
                    </a:srgbClr>
                  </a:solidFill>
                </a:ln>
                <a:solidFill>
                  <a:srgbClr val="201A0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EBS 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특별기획 통찰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洞察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528" y="2492896"/>
            <a:ext cx="85361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인공지능시대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인간의 미래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_#001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3200" dirty="0"/>
              <a:t>이 세상의 정보는 설명을 통해 완벽하게 표현이 안 된다</a:t>
            </a:r>
            <a:r>
              <a:rPr lang="en-US" altLang="ko-KR" sz="3200" dirty="0"/>
              <a:t>.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ko-KR" altLang="en-US" sz="3200" dirty="0"/>
          </a:p>
          <a:p>
            <a:pPr fontAlgn="base"/>
            <a:r>
              <a:rPr lang="en-US" altLang="ko-KR" sz="3200" dirty="0"/>
              <a:t> </a:t>
            </a:r>
            <a:r>
              <a:rPr lang="en-US" altLang="ko-KR" sz="3200" dirty="0" smtClean="0"/>
              <a:t> = </a:t>
            </a:r>
            <a:r>
              <a:rPr lang="ko-KR" altLang="en-US" sz="3200" dirty="0"/>
              <a:t>언어의 </a:t>
            </a:r>
            <a:r>
              <a:rPr lang="ko-KR" altLang="en-US" sz="3200"/>
              <a:t>해상도가 </a:t>
            </a:r>
            <a:endParaRPr lang="en-US" altLang="ko-KR" sz="3200" dirty="0" smtClean="0"/>
          </a:p>
          <a:p>
            <a:pPr fontAlgn="base"/>
            <a:r>
              <a:rPr lang="en-US" altLang="ko-KR" sz="3200" dirty="0"/>
              <a:t> </a:t>
            </a:r>
            <a:r>
              <a:rPr lang="en-US" altLang="ko-KR" sz="3200" dirty="0" smtClean="0"/>
              <a:t>    </a:t>
            </a:r>
            <a:r>
              <a:rPr lang="ko-KR" altLang="en-US" sz="3200" smtClean="0"/>
              <a:t>인식의 해상도보다 더 </a:t>
            </a:r>
            <a:r>
              <a:rPr lang="ko-KR" altLang="en-US" sz="3200" dirty="0"/>
              <a:t>낮다</a:t>
            </a:r>
            <a:r>
              <a:rPr lang="en-US" altLang="ko-KR" sz="3200" dirty="0"/>
              <a:t>. </a:t>
            </a:r>
            <a:endParaRPr lang="ko-KR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n>
                <a:solidFill>
                  <a:srgbClr val="201A02">
                    <a:alpha val="30000"/>
                  </a:srgbClr>
                </a:solidFill>
              </a:ln>
              <a:solidFill>
                <a:srgbClr val="201A0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에서의 지능 부여의 두가지 큰 방법론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C7044A-2B9C-447E-98E0-5AC18A79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47241"/>
              </p:ext>
            </p:extLst>
          </p:nvPr>
        </p:nvGraphicFramePr>
        <p:xfrm>
          <a:off x="591964" y="1700807"/>
          <a:ext cx="7508428" cy="5220383"/>
        </p:xfrm>
        <a:graphic>
          <a:graphicData uri="http://schemas.openxmlformats.org/drawingml/2006/table">
            <a:tbl>
              <a:tblPr/>
              <a:tblGrid>
                <a:gridCol w="3754214">
                  <a:extLst>
                    <a:ext uri="{9D8B030D-6E8A-4147-A177-3AD203B41FA5}">
                      <a16:colId xmlns:a16="http://schemas.microsoft.com/office/drawing/2014/main" val="1269433514"/>
                    </a:ext>
                  </a:extLst>
                </a:gridCol>
                <a:gridCol w="3754214">
                  <a:extLst>
                    <a:ext uri="{9D8B030D-6E8A-4147-A177-3AD203B41FA5}">
                      <a16:colId xmlns:a16="http://schemas.microsoft.com/office/drawing/2014/main" val="1670287638"/>
                    </a:ext>
                  </a:extLst>
                </a:gridCol>
              </a:tblGrid>
              <a:tr h="14520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기호주의 </a:t>
                      </a:r>
                      <a:r>
                        <a:rPr lang="en-US" altLang="ko-KR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Symbolism)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연결주의 </a:t>
                      </a:r>
                      <a:r>
                        <a:rPr lang="en-US" altLang="ko-KR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Connectionism)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51405"/>
                  </a:ext>
                </a:extLst>
              </a:tr>
              <a:tr h="1175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규칙기반 지식표현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신경망 기반 지식표현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11672"/>
                  </a:ext>
                </a:extLst>
              </a:tr>
              <a:tr h="708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7116"/>
                  </a:ext>
                </a:extLst>
              </a:tr>
              <a:tr h="708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기호와 논리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빅데이터와 경험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51166"/>
                  </a:ext>
                </a:extLst>
              </a:tr>
              <a:tr h="708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sz="3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3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딥 블루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sz="3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3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알파고</a:t>
                      </a:r>
                      <a:endParaRPr lang="ko-KR" altLang="en-US" sz="3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3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7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기호주의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30918" y="1916832"/>
            <a:ext cx="853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 기반 지식표현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규칙은 관계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휴리스틱을 표현할 수 있다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지식표현 </a:t>
            </a:r>
            <a:r>
              <a:rPr lang="ko-KR" altLang="en-US" sz="4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기법으로써의</a:t>
            </a:r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규칙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 descr="curcumi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7E02A1-7ED5-4E54-96C6-11FD795D93F8}"/>
              </a:ext>
            </a:extLst>
          </p:cNvPr>
          <p:cNvSpPr/>
          <p:nvPr/>
        </p:nvSpPr>
        <p:spPr>
          <a:xfrm>
            <a:off x="330918" y="1916832"/>
            <a:ext cx="85361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	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연료 탱크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비었다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	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차가 멈췄다</a:t>
            </a:r>
          </a:p>
          <a:p>
            <a:pPr lvl="2"/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	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가을이다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	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하늘이 흐리다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	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일기예보는 보슬비다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	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조언은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우산을 가지고 다니는 것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</a:p>
          <a:p>
            <a:pPr lvl="2"/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】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	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차가 멈췄다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	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연료 탱크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비었다</a:t>
            </a:r>
          </a:p>
          <a:p>
            <a:pPr lvl="2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	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차에 연료를 공급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3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8)학습">
  <a:themeElements>
    <a:clrScheme name="08)학습 3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EAEAEA"/>
      </a:accent1>
      <a:accent2>
        <a:srgbClr val="5F5F5F"/>
      </a:accent2>
      <a:accent3>
        <a:srgbClr val="FFFFFF"/>
      </a:accent3>
      <a:accent4>
        <a:srgbClr val="000000"/>
      </a:accent4>
      <a:accent5>
        <a:srgbClr val="F3F3F3"/>
      </a:accent5>
      <a:accent6>
        <a:srgbClr val="555555"/>
      </a:accent6>
      <a:hlink>
        <a:srgbClr val="969696"/>
      </a:hlink>
      <a:folHlink>
        <a:srgbClr val="CBCBCB"/>
      </a:folHlink>
    </a:clrScheme>
    <a:fontScheme name="08)학습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08)학습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8)학습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)학습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8)학습">
  <a:themeElements>
    <a:clrScheme name="08)학습 3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EAEAEA"/>
      </a:accent1>
      <a:accent2>
        <a:srgbClr val="5F5F5F"/>
      </a:accent2>
      <a:accent3>
        <a:srgbClr val="FFFFFF"/>
      </a:accent3>
      <a:accent4>
        <a:srgbClr val="000000"/>
      </a:accent4>
      <a:accent5>
        <a:srgbClr val="F3F3F3"/>
      </a:accent5>
      <a:accent6>
        <a:srgbClr val="555555"/>
      </a:accent6>
      <a:hlink>
        <a:srgbClr val="969696"/>
      </a:hlink>
      <a:folHlink>
        <a:srgbClr val="CBCBCB"/>
      </a:folHlink>
    </a:clrScheme>
    <a:fontScheme name="08)학습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08)학습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8)학습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)학습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1449</Words>
  <Application>Microsoft Office PowerPoint</Application>
  <PresentationFormat>화면 슬라이드 쇼(4:3)</PresentationFormat>
  <Paragraphs>250</Paragraphs>
  <Slides>19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Arial</vt:lpstr>
      <vt:lpstr>Times New Roman</vt:lpstr>
      <vt:lpstr>굴림</vt:lpstr>
      <vt:lpstr>Symbol</vt:lpstr>
      <vt:lpstr>나눔바른고딕</vt:lpstr>
      <vt:lpstr>Wingdings</vt:lpstr>
      <vt:lpstr>맑은 고딕</vt:lpstr>
      <vt:lpstr>Office 테마</vt:lpstr>
      <vt:lpstr>08)학습</vt:lpstr>
      <vt:lpstr>1_08)학습</vt:lpstr>
      <vt:lpstr>수식</vt:lpstr>
      <vt:lpstr>Microsoft Equation 3.0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heeki@inje.ac.kr</cp:lastModifiedBy>
  <cp:revision>119</cp:revision>
  <dcterms:created xsi:type="dcterms:W3CDTF">2017-03-13T07:40:17Z</dcterms:created>
  <dcterms:modified xsi:type="dcterms:W3CDTF">2020-07-15T07:31:47Z</dcterms:modified>
</cp:coreProperties>
</file>