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7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A9F3-A524-477B-A616-1FB3B7CC8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2AC2C-34D4-47BC-AC86-3D4D1B794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DC165-D045-447F-8C6F-15E9DA2A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30062-F646-4A1B-8A86-13E261ED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549DB-CE11-4F3A-AC62-294CC7A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5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249-A1E8-498A-97F6-7D6EA89C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272FD-B8D5-4290-B24A-E850CD9D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0DFFF-51B1-4231-8A52-6B297616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37F4E-ACE1-4774-B8CC-EC1EE6A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01454-E081-4F91-89E6-A824F3EF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8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C75C5-E708-4C34-AA6D-0A79192C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F99DF-2194-420C-AC1A-E3C491F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6252E-4C6D-4FE8-A34F-49F2AF99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20C17-BAE0-4901-8BAC-7A664899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9BB49-D7B9-4FE8-AA19-5043BB6D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2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44016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44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4207C-3C88-40F7-95F7-74595B64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E4864-F2B7-4936-8423-090D3E74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D85B0-921D-4CED-B17C-292DBD53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C110B-AA07-49E7-BED1-7F861128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6DFBB-0A85-4E28-B306-199E2EC4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22C25-5770-4AA0-A736-B843D350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C81CC-6D6C-4B78-BF88-E9628CF5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CC89E-D071-4C55-B8F6-95CF637A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19FEB-A879-4F0D-8A14-2EA6AF86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92D19-71F2-408C-B09E-808EB331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6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4FD8-4AAF-498C-8282-1E069F6B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720E0-8665-4EC4-BA5B-F693D1BC1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83584-1B62-41C1-B01A-7462D9FB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81D75-5BFA-4C7B-8AC0-33A8E78B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EFB7D-0DCD-4BC1-AD75-297CEDA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4DEC7-5A41-4063-959B-5107AE4D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CD6B8-433E-4C45-B97B-4A25D373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75585-40E6-4776-BDFE-1662751E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57D88-1D6C-46E2-ADE9-346F84AAD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EE8728-78E5-4C13-A00C-58E9D0C0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3D06F6-2261-4591-975F-B7B3B345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07C38-88E4-4E0B-BF68-CA414BE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CDE9C0-9BBF-4F54-A865-86742F8E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6774A-FD3C-49B9-A364-32D9B747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FC5B-D472-46C8-9A2F-4B672516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2AC77A-04A0-4549-AF2E-3A1F7817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BEB6EF-7D5D-4AE8-9015-A359FD6C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CDBAF-612E-4996-99C2-4B22D333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B41F0-BD29-477F-96BC-0E51970A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92C24-D56F-420B-8D1F-92BDC492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9488D-BCE7-447D-AE0C-2B683553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46F9-3FD1-4F5F-BA00-1CF646D5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5AEA1-A9C1-4892-8658-21476702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B4E9A-4C0F-4714-8C81-87025823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F3AE7-3C7E-4FB3-B70A-9C9921FA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E0132-286F-4812-9663-B3CBB760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84E6D-867E-42D4-B2A5-B3F06348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66A96-E461-4895-8DD6-F9BA930D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0A034A-D90A-4832-9824-FD66C47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5D60B-A523-487C-B0E5-DF2847F75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28DD7-5362-4F0D-B9FC-7AA3199B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F5AEC-9E19-4DCE-8870-17AB1149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440C2-2499-4408-B0E1-196602A4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3494B-D200-47C5-A6AA-0A95188E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80811-C7C1-4731-9484-98CA3476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1AF91-A891-41F7-A970-EAE8C41E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9EB4-E2E5-4AF4-9FB8-5E1F6990CB8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6F720-519C-444A-8668-C925B92DB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17296-8096-4643-8D6F-5BD52916B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3A0C-147C-443C-9B4D-31F430363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achine-learning-support-vector-machine-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FA27-D86D-42C1-88D2-EEDB86923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Vector Machine</a:t>
            </a:r>
            <a:br>
              <a:rPr lang="en-US" altLang="ko-KR" dirty="0"/>
            </a:br>
            <a:r>
              <a:rPr lang="en-US" altLang="ko-KR" dirty="0"/>
              <a:t>(SVM)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F8EAE-4740-4AB9-A408-A5B61F60F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hlinkClick r:id="rId2"/>
              </a:rPr>
              <a:t>https://www.javatpoint.com/machine-learning-support-vector-machine-algorithm</a:t>
            </a:r>
            <a:endParaRPr lang="en-US" altLang="ko-KR" sz="2400" dirty="0"/>
          </a:p>
          <a:p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65030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8.3.2 </a:t>
            </a:r>
            <a:r>
              <a:rPr lang="ko-KR" altLang="en-US" dirty="0"/>
              <a:t>비선형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비선형</a:t>
            </a:r>
            <a:r>
              <a:rPr lang="ko-KR" altLang="en-US" dirty="0"/>
              <a:t> </a:t>
            </a:r>
            <a:r>
              <a:rPr lang="en-US" altLang="ko-KR" dirty="0"/>
              <a:t>SVM</a:t>
            </a:r>
            <a:r>
              <a:rPr lang="ko-KR" altLang="en-US" dirty="0"/>
              <a:t>으로 확장</a:t>
            </a:r>
            <a:endParaRPr lang="en-US" altLang="ko-KR" dirty="0"/>
          </a:p>
          <a:p>
            <a:pPr lvl="1"/>
            <a:r>
              <a:rPr lang="ko-KR" altLang="en-US" dirty="0"/>
              <a:t>원래 특징 공간을 더 높은 차원의 공간으로 </a:t>
            </a:r>
            <a:r>
              <a:rPr lang="ko-KR" altLang="en-US" dirty="0" err="1"/>
              <a:t>매핑하면</a:t>
            </a:r>
            <a:r>
              <a:rPr lang="ko-KR" altLang="en-US" dirty="0"/>
              <a:t> 선형 분리에 유리해짐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2</a:t>
            </a:r>
            <a:r>
              <a:rPr lang="ko-KR" altLang="en-US" dirty="0"/>
              <a:t>차원 공간에서 선형 분리 불가능한 </a:t>
            </a:r>
            <a:r>
              <a:rPr lang="en-US" altLang="ko-KR" dirty="0"/>
              <a:t>XOR </a:t>
            </a:r>
            <a:r>
              <a:rPr lang="ko-KR" altLang="en-US" dirty="0"/>
              <a:t>문제를 </a:t>
            </a:r>
            <a:r>
              <a:rPr lang="en-US" altLang="ko-KR" dirty="0"/>
              <a:t>3</a:t>
            </a:r>
            <a:r>
              <a:rPr lang="ko-KR" altLang="en-US" dirty="0"/>
              <a:t>차원으로 </a:t>
            </a:r>
            <a:r>
              <a:rPr lang="ko-KR" altLang="en-US" dirty="0" err="1"/>
              <a:t>매핑하면</a:t>
            </a:r>
            <a:r>
              <a:rPr lang="ko-KR" altLang="en-US" dirty="0"/>
              <a:t> 선형 분리 가능해짐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82" y="2348881"/>
            <a:ext cx="5905110" cy="21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5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8.3.2 </a:t>
            </a:r>
            <a:r>
              <a:rPr lang="ko-KR" altLang="en-US" dirty="0"/>
              <a:t>비선형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커널</a:t>
            </a:r>
            <a:r>
              <a:rPr lang="ko-KR" altLang="en-US" dirty="0">
                <a:solidFill>
                  <a:srgbClr val="0000FF"/>
                </a:solidFill>
              </a:rPr>
              <a:t> 트릭</a:t>
            </a:r>
            <a:r>
              <a:rPr lang="ko-KR" altLang="en-US" dirty="0"/>
              <a:t>의 도입</a:t>
            </a:r>
            <a:endParaRPr lang="en-US" altLang="ko-KR" dirty="0"/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함수 </a:t>
            </a:r>
            <a:r>
              <a:rPr lang="el-GR" altLang="ko-KR" b="1" dirty="0">
                <a:latin typeface="맑은 고딕"/>
                <a:ea typeface="맑은 고딕"/>
              </a:rPr>
              <a:t>Φ</a:t>
            </a:r>
            <a:r>
              <a:rPr lang="en-US" altLang="ko-KR" dirty="0">
                <a:latin typeface="맑은 고딕"/>
                <a:ea typeface="맑은 고딕"/>
              </a:rPr>
              <a:t>(</a:t>
            </a:r>
            <a:r>
              <a:rPr lang="en-US" altLang="ko-KR" b="1" dirty="0">
                <a:latin typeface="맑은 고딕"/>
                <a:ea typeface="맑은 고딕"/>
              </a:rPr>
              <a:t>x</a:t>
            </a:r>
            <a:r>
              <a:rPr lang="en-US" altLang="ko-KR" dirty="0">
                <a:latin typeface="맑은 고딕"/>
                <a:ea typeface="맑은 고딕"/>
              </a:rPr>
              <a:t>)</a:t>
            </a:r>
            <a:r>
              <a:rPr lang="ko-KR" altLang="en-US" dirty="0">
                <a:latin typeface="맑은 고딕"/>
                <a:ea typeface="맑은 고딕"/>
              </a:rPr>
              <a:t>를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사용하여 식 </a:t>
            </a:r>
            <a:r>
              <a:rPr lang="en-US" altLang="ko-KR" dirty="0">
                <a:latin typeface="맑은 고딕"/>
                <a:ea typeface="맑은 고딕"/>
              </a:rPr>
              <a:t>(8.22)</a:t>
            </a:r>
            <a:r>
              <a:rPr lang="ko-KR" altLang="en-US" dirty="0">
                <a:latin typeface="맑은 고딕"/>
                <a:ea typeface="맑은 고딕"/>
              </a:rPr>
              <a:t>의 목적 함수를 다시 쓰면</a:t>
            </a:r>
            <a:r>
              <a:rPr lang="en-US" altLang="ko-KR" dirty="0">
                <a:latin typeface="맑은 고딕"/>
                <a:ea typeface="맑은 고딕"/>
              </a:rPr>
              <a:t>,</a:t>
            </a: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함수 </a:t>
            </a:r>
            <a:r>
              <a:rPr lang="el-GR" altLang="ko-KR" b="1" dirty="0"/>
              <a:t>Φ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)</a:t>
            </a:r>
            <a:r>
              <a:rPr lang="ko-KR" altLang="en-US" dirty="0"/>
              <a:t>를 직접 구하는 일은 불가능하거나 어려움</a:t>
            </a:r>
            <a:endParaRPr lang="en-US" altLang="ko-KR" dirty="0"/>
          </a:p>
          <a:p>
            <a:pPr lvl="1"/>
            <a:r>
              <a:rPr lang="ko-KR" altLang="en-US" dirty="0"/>
              <a:t>내적 계산을 </a:t>
            </a:r>
            <a:r>
              <a:rPr lang="ko-KR" altLang="en-US" dirty="0" err="1"/>
              <a:t>커널</a:t>
            </a:r>
            <a:r>
              <a:rPr lang="ko-KR" altLang="en-US" dirty="0"/>
              <a:t> 함수 계산으로 대치할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많이 활용되는 </a:t>
            </a:r>
            <a:r>
              <a:rPr lang="ko-KR" altLang="en-US" dirty="0" err="1"/>
              <a:t>커널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772816"/>
            <a:ext cx="5976664" cy="60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788" y="3212977"/>
            <a:ext cx="5148573" cy="50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437113"/>
            <a:ext cx="6480720" cy="93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2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8.3.3 </a:t>
            </a:r>
            <a:r>
              <a:rPr lang="ko-KR" altLang="en-US" dirty="0"/>
              <a:t>학습과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ko-KR" altLang="en-US" dirty="0"/>
              <a:t>식 </a:t>
            </a:r>
            <a:r>
              <a:rPr lang="en-US" altLang="ko-KR" dirty="0"/>
              <a:t>(8.22)</a:t>
            </a:r>
            <a:r>
              <a:rPr lang="ko-KR" altLang="en-US" dirty="0"/>
              <a:t>를 풀어 </a:t>
            </a:r>
            <a:r>
              <a:rPr lang="ko-KR" altLang="en-US" dirty="0" err="1"/>
              <a:t>라그랑주</a:t>
            </a:r>
            <a:r>
              <a:rPr lang="ko-KR" altLang="en-US" dirty="0"/>
              <a:t> 승수 </a:t>
            </a:r>
            <a:r>
              <a:rPr lang="el-GR" altLang="ko-KR" i="1" dirty="0">
                <a:cs typeface="Times New Roman"/>
              </a:rPr>
              <a:t>α</a:t>
            </a:r>
            <a:r>
              <a:rPr lang="en-US" altLang="ko-KR" i="1" baseline="-25000" dirty="0" err="1">
                <a:cs typeface="Times New Roman"/>
              </a:rPr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계산하는 일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l-GR" altLang="ko-KR" i="1" dirty="0">
                <a:cs typeface="Times New Roman"/>
              </a:rPr>
              <a:t>α</a:t>
            </a:r>
            <a:r>
              <a:rPr lang="en-US" altLang="ko-KR" i="1" baseline="-25000" dirty="0" err="1">
                <a:cs typeface="Times New Roman"/>
              </a:rPr>
              <a:t>i</a:t>
            </a:r>
            <a:r>
              <a:rPr lang="ko-KR" altLang="en-US" dirty="0">
                <a:latin typeface="맑은 고딕"/>
                <a:ea typeface="맑은 고딕"/>
              </a:rPr>
              <a:t>≠</a:t>
            </a:r>
            <a:r>
              <a:rPr lang="en-US" altLang="ko-KR" dirty="0">
                <a:latin typeface="맑은 고딕"/>
                <a:ea typeface="맑은 고딕"/>
              </a:rPr>
              <a:t>0</a:t>
            </a:r>
            <a:r>
              <a:rPr lang="ko-KR" altLang="en-US" dirty="0">
                <a:latin typeface="맑은 고딕"/>
                <a:ea typeface="맑은 고딕"/>
              </a:rPr>
              <a:t>인 샘플이 </a:t>
            </a:r>
            <a:r>
              <a:rPr lang="ko-KR" altLang="en-US" dirty="0" err="1">
                <a:solidFill>
                  <a:srgbClr val="0000FF"/>
                </a:solidFill>
                <a:latin typeface="맑은 고딕"/>
                <a:ea typeface="맑은 고딕"/>
              </a:rPr>
              <a:t>서포트</a:t>
            </a:r>
            <a:r>
              <a:rPr lang="ko-KR" altLang="en-US" dirty="0">
                <a:solidFill>
                  <a:srgbClr val="0000FF"/>
                </a:solidFill>
                <a:latin typeface="맑은 고딕"/>
                <a:ea typeface="맑은 고딕"/>
              </a:rPr>
              <a:t> 벡터</a:t>
            </a:r>
            <a:r>
              <a:rPr lang="ko-KR" altLang="en-US" dirty="0">
                <a:latin typeface="맑은 고딕"/>
                <a:ea typeface="맑은 고딕"/>
              </a:rPr>
              <a:t>임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인식 단계에 사용하기 위해 </a:t>
            </a:r>
            <a:r>
              <a:rPr lang="ko-KR" altLang="en-US" dirty="0" err="1">
                <a:latin typeface="맑은 고딕"/>
                <a:ea typeface="맑은 고딕"/>
              </a:rPr>
              <a:t>서포트</a:t>
            </a:r>
            <a:r>
              <a:rPr lang="ko-KR" altLang="en-US" dirty="0">
                <a:latin typeface="맑은 고딕"/>
                <a:ea typeface="맑은 고딕"/>
              </a:rPr>
              <a:t> 벡터를 저장</a:t>
            </a:r>
            <a:endParaRPr lang="en-US" altLang="ko-KR" dirty="0">
              <a:latin typeface="맑은 고딕"/>
              <a:ea typeface="맑은 고딕"/>
            </a:endParaRPr>
          </a:p>
          <a:p>
            <a:endParaRPr lang="en-US" altLang="ko-KR" dirty="0"/>
          </a:p>
          <a:p>
            <a:r>
              <a:rPr lang="ko-KR" altLang="en-US" dirty="0"/>
              <a:t>인식</a:t>
            </a:r>
            <a:endParaRPr lang="en-US" altLang="ko-KR" dirty="0"/>
          </a:p>
          <a:p>
            <a:pPr lvl="1"/>
            <a:r>
              <a:rPr lang="en-US" altLang="ko-KR" i="1" dirty="0"/>
              <a:t>Y</a:t>
            </a:r>
            <a:r>
              <a:rPr lang="ko-KR" altLang="en-US" dirty="0"/>
              <a:t>는 학습 단계에서 구해놓은 </a:t>
            </a:r>
            <a:r>
              <a:rPr lang="ko-KR" altLang="en-US" dirty="0" err="1"/>
              <a:t>서포트</a:t>
            </a:r>
            <a:r>
              <a:rPr lang="ko-KR" altLang="en-US" dirty="0"/>
              <a:t> 벡터 집합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3215681" y="3933057"/>
            <a:ext cx="6281949" cy="1793543"/>
            <a:chOff x="1691680" y="3435657"/>
            <a:chExt cx="6281949" cy="1793543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933" y="3435657"/>
              <a:ext cx="6264696" cy="64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377541"/>
              <a:ext cx="6223143" cy="85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53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8.3.3 </a:t>
            </a:r>
            <a:r>
              <a:rPr lang="ko-KR" altLang="en-US" dirty="0"/>
              <a:t>학습과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i="1" dirty="0"/>
              <a:t>M</a:t>
            </a:r>
            <a:r>
              <a:rPr lang="ko-KR" altLang="en-US" dirty="0"/>
              <a:t>개의 부류로 분류하는 </a:t>
            </a:r>
            <a:r>
              <a:rPr lang="en-US" altLang="ko-KR" dirty="0"/>
              <a:t>SVM</a:t>
            </a:r>
            <a:r>
              <a:rPr lang="ko-KR" altLang="en-US" dirty="0"/>
              <a:t>으로 확장</a:t>
            </a:r>
            <a:endParaRPr lang="en-US" altLang="ko-KR" dirty="0"/>
          </a:p>
          <a:p>
            <a:pPr lvl="1"/>
            <a:r>
              <a:rPr lang="ko-KR" altLang="en-US" dirty="0"/>
              <a:t>지금까지 공부한 </a:t>
            </a:r>
            <a:r>
              <a:rPr lang="en-US" altLang="ko-KR" dirty="0"/>
              <a:t>SVM</a:t>
            </a:r>
            <a:r>
              <a:rPr lang="ko-KR" altLang="en-US" dirty="0"/>
              <a:t>은 이진 분류기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n-US" altLang="ko-KR" i="1" dirty="0">
                <a:cs typeface="Times New Roman"/>
              </a:rPr>
              <a:t>M</a:t>
            </a:r>
            <a:r>
              <a:rPr lang="en-US" altLang="ko-KR" dirty="0">
                <a:cs typeface="Times New Roman"/>
              </a:rPr>
              <a:t> </a:t>
            </a:r>
            <a:r>
              <a:rPr lang="ko-KR" altLang="en-US" dirty="0">
                <a:cs typeface="Times New Roman"/>
              </a:rPr>
              <a:t>부류로 확장하는 두 가지 방법</a:t>
            </a:r>
            <a:r>
              <a:rPr lang="en-US" altLang="ko-KR" dirty="0">
                <a:cs typeface="Times New Roman"/>
              </a:rPr>
              <a:t>: </a:t>
            </a:r>
            <a:r>
              <a:rPr lang="en-US" altLang="ko-KR" dirty="0">
                <a:latin typeface="맑은 고딕"/>
                <a:ea typeface="맑은 고딕"/>
              </a:rPr>
              <a:t>1:</a:t>
            </a:r>
            <a:r>
              <a:rPr lang="en-US" altLang="ko-KR" i="1" dirty="0">
                <a:latin typeface="맑은 고딕"/>
                <a:ea typeface="맑은 고딕"/>
              </a:rPr>
              <a:t>M</a:t>
            </a:r>
            <a:r>
              <a:rPr lang="en-US" altLang="ko-KR" dirty="0">
                <a:latin typeface="맑은 고딕"/>
                <a:ea typeface="맑은 고딕"/>
              </a:rPr>
              <a:t>-1 </a:t>
            </a:r>
            <a:r>
              <a:rPr lang="ko-KR" altLang="en-US" dirty="0">
                <a:latin typeface="맑은 고딕"/>
                <a:ea typeface="맑은 고딕"/>
              </a:rPr>
              <a:t>방법과 </a:t>
            </a:r>
            <a:r>
              <a:rPr lang="en-US" altLang="ko-KR" dirty="0">
                <a:latin typeface="맑은 고딕"/>
                <a:ea typeface="맑은 고딕"/>
              </a:rPr>
              <a:t>1:1 </a:t>
            </a:r>
            <a:r>
              <a:rPr lang="ko-KR" altLang="en-US" dirty="0">
                <a:latin typeface="맑은 고딕"/>
                <a:ea typeface="맑은 고딕"/>
              </a:rPr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1:</a:t>
            </a:r>
            <a:r>
              <a:rPr lang="en-US" altLang="ko-KR" i="1" dirty="0"/>
              <a:t>M</a:t>
            </a:r>
            <a:r>
              <a:rPr lang="en-US" altLang="ko-KR" dirty="0"/>
              <a:t>-1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/>
            <a:r>
              <a:rPr lang="el-GR" altLang="ko-KR" i="1" dirty="0">
                <a:latin typeface="Times New Roman"/>
                <a:cs typeface="Times New Roman"/>
              </a:rPr>
              <a:t>ω</a:t>
            </a:r>
            <a:r>
              <a:rPr lang="en-US" altLang="ko-KR" i="1" baseline="-25000" dirty="0">
                <a:latin typeface="Times New Roman"/>
                <a:cs typeface="Times New Roman"/>
              </a:rPr>
              <a:t>j</a:t>
            </a:r>
            <a:r>
              <a:rPr lang="ko-KR" altLang="en-US" dirty="0">
                <a:latin typeface="Times New Roman"/>
                <a:cs typeface="Times New Roman"/>
              </a:rPr>
              <a:t>와 나머지 </a:t>
            </a:r>
            <a:r>
              <a:rPr lang="en-US" altLang="ko-KR" i="1" dirty="0">
                <a:latin typeface="Times New Roman"/>
                <a:cs typeface="Times New Roman"/>
              </a:rPr>
              <a:t>M</a:t>
            </a:r>
            <a:r>
              <a:rPr lang="en-US" altLang="ko-KR" dirty="0">
                <a:latin typeface="Times New Roman"/>
                <a:cs typeface="Times New Roman"/>
              </a:rPr>
              <a:t>-1 </a:t>
            </a:r>
            <a:r>
              <a:rPr lang="ko-KR" altLang="en-US" dirty="0">
                <a:latin typeface="Times New Roman"/>
                <a:cs typeface="Times New Roman"/>
              </a:rPr>
              <a:t>개 부류를 분류하는 이진 </a:t>
            </a:r>
            <a:r>
              <a:rPr lang="en-US" altLang="ko-KR" dirty="0">
                <a:latin typeface="Times New Roman"/>
                <a:cs typeface="Times New Roman"/>
              </a:rPr>
              <a:t>SVM</a:t>
            </a:r>
            <a:r>
              <a:rPr lang="ko-KR" altLang="en-US" dirty="0">
                <a:latin typeface="Times New Roman"/>
                <a:cs typeface="Times New Roman"/>
              </a:rPr>
              <a:t>을 </a:t>
            </a:r>
            <a:r>
              <a:rPr lang="en-US" altLang="ko-KR" i="1" dirty="0">
                <a:latin typeface="Times New Roman"/>
                <a:cs typeface="Times New Roman"/>
              </a:rPr>
              <a:t>M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개 제작</a:t>
            </a:r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1"/>
            <a:r>
              <a:rPr lang="en-US" altLang="ko-KR" dirty="0">
                <a:latin typeface="Times New Roman"/>
                <a:cs typeface="Times New Roman"/>
              </a:rPr>
              <a:t>1:1 </a:t>
            </a:r>
            <a:r>
              <a:rPr lang="ko-KR" altLang="en-US" dirty="0">
                <a:latin typeface="Times New Roman"/>
                <a:cs typeface="Times New Roman"/>
              </a:rPr>
              <a:t>방법</a:t>
            </a:r>
            <a:endParaRPr lang="en-US" altLang="ko-KR" dirty="0">
              <a:latin typeface="Times New Roman"/>
              <a:cs typeface="Times New Roman"/>
            </a:endParaRPr>
          </a:p>
          <a:p>
            <a:pPr lvl="2"/>
            <a:r>
              <a:rPr lang="ko-KR" altLang="en-US" dirty="0">
                <a:latin typeface="Times New Roman"/>
                <a:cs typeface="Times New Roman"/>
              </a:rPr>
              <a:t>모든 부류 쌍에 대해 이진 </a:t>
            </a:r>
            <a:r>
              <a:rPr lang="en-US" altLang="ko-KR" dirty="0">
                <a:latin typeface="Times New Roman"/>
                <a:cs typeface="Times New Roman"/>
              </a:rPr>
              <a:t>SVM </a:t>
            </a:r>
            <a:r>
              <a:rPr lang="ko-KR" altLang="en-US" dirty="0">
                <a:latin typeface="Times New Roman"/>
                <a:cs typeface="Times New Roman"/>
              </a:rPr>
              <a:t>제작</a:t>
            </a:r>
            <a:r>
              <a:rPr lang="en-US" altLang="ko-KR" dirty="0">
                <a:latin typeface="Times New Roman"/>
                <a:cs typeface="Times New Roman"/>
              </a:rPr>
              <a:t> (</a:t>
            </a:r>
            <a:r>
              <a:rPr lang="ko-KR" altLang="en-US" dirty="0">
                <a:latin typeface="Times New Roman"/>
                <a:cs typeface="Times New Roman"/>
              </a:rPr>
              <a:t>총 </a:t>
            </a:r>
            <a:r>
              <a:rPr lang="en-US" altLang="ko-KR" i="1" dirty="0">
                <a:latin typeface="Times New Roman"/>
                <a:cs typeface="Times New Roman"/>
              </a:rPr>
              <a:t>M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en-US" altLang="ko-KR" i="1" dirty="0">
                <a:latin typeface="Times New Roman"/>
                <a:cs typeface="Times New Roman"/>
              </a:rPr>
              <a:t>M</a:t>
            </a:r>
            <a:r>
              <a:rPr lang="en-US" altLang="ko-KR" dirty="0">
                <a:latin typeface="Times New Roman"/>
                <a:cs typeface="Times New Roman"/>
              </a:rPr>
              <a:t>-1)/2 </a:t>
            </a:r>
            <a:r>
              <a:rPr lang="ko-KR" altLang="en-US" dirty="0">
                <a:latin typeface="Times New Roman"/>
                <a:cs typeface="Times New Roman"/>
              </a:rPr>
              <a:t>개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</a:p>
          <a:p>
            <a:pPr lvl="2"/>
            <a:r>
              <a:rPr lang="ko-KR" altLang="en-US" dirty="0">
                <a:latin typeface="Times New Roman"/>
                <a:cs typeface="Times New Roman"/>
              </a:rPr>
              <a:t>투표로 부류를 정함</a:t>
            </a:r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marL="447675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32" y="2906537"/>
            <a:ext cx="5760640" cy="65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4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8.3.3 </a:t>
            </a:r>
            <a:r>
              <a:rPr lang="ko-KR" altLang="en-US" dirty="0"/>
              <a:t>학습과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 </a:t>
            </a:r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ko-KR" altLang="en-US" dirty="0"/>
              <a:t>사용자가 설정해야 하는 매개변수가 적음</a:t>
            </a:r>
            <a:endParaRPr lang="en-US" altLang="ko-KR" dirty="0"/>
          </a:p>
          <a:p>
            <a:pPr lvl="2"/>
            <a:r>
              <a:rPr lang="ko-KR" altLang="en-US" dirty="0"/>
              <a:t>식 </a:t>
            </a:r>
            <a:r>
              <a:rPr lang="en-US" altLang="ko-KR" dirty="0"/>
              <a:t>(8.21)</a:t>
            </a:r>
            <a:r>
              <a:rPr lang="ko-KR" altLang="en-US" dirty="0"/>
              <a:t>의 </a:t>
            </a:r>
            <a:r>
              <a:rPr lang="en-US" altLang="ko-KR" i="1" dirty="0"/>
              <a:t>C</a:t>
            </a:r>
            <a:r>
              <a:rPr lang="ko-KR" altLang="en-US" dirty="0"/>
              <a:t> 그리고</a:t>
            </a:r>
            <a:r>
              <a:rPr lang="en-US" altLang="ko-KR" dirty="0"/>
              <a:t> </a:t>
            </a:r>
            <a:r>
              <a:rPr lang="ko-KR" altLang="en-US" dirty="0" err="1"/>
              <a:t>커널</a:t>
            </a:r>
            <a:r>
              <a:rPr lang="ko-KR" altLang="en-US" dirty="0"/>
              <a:t> 종류와 그에 따른 매개변수</a:t>
            </a:r>
            <a:endParaRPr lang="en-US" altLang="ko-KR" dirty="0"/>
          </a:p>
          <a:p>
            <a:pPr lvl="1"/>
            <a:r>
              <a:rPr lang="ko-KR" altLang="en-US" dirty="0"/>
              <a:t>최적 </a:t>
            </a:r>
            <a:r>
              <a:rPr lang="ko-KR" altLang="en-US" dirty="0" err="1"/>
              <a:t>커널을</a:t>
            </a:r>
            <a:r>
              <a:rPr lang="ko-KR" altLang="en-US" dirty="0"/>
              <a:t> 자동 선택하는 방법은 없음</a:t>
            </a:r>
            <a:endParaRPr lang="en-US" altLang="ko-KR" dirty="0"/>
          </a:p>
          <a:p>
            <a:pPr lvl="2"/>
            <a:r>
              <a:rPr lang="ko-KR" altLang="en-US" dirty="0"/>
              <a:t>성능 실험으로 결정</a:t>
            </a:r>
            <a:endParaRPr lang="en-US" altLang="ko-KR" dirty="0"/>
          </a:p>
          <a:p>
            <a:pPr lvl="2"/>
            <a:r>
              <a:rPr lang="ko-KR" altLang="en-US" dirty="0"/>
              <a:t>도움이 되는 가이드라인 </a:t>
            </a:r>
            <a:r>
              <a:rPr lang="en-US" altLang="ko-KR" dirty="0"/>
              <a:t>[Hsu2014]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공개 소프트웨어</a:t>
            </a:r>
            <a:endParaRPr lang="en-US" altLang="ko-KR" dirty="0"/>
          </a:p>
          <a:p>
            <a:pPr lvl="1"/>
            <a:r>
              <a:rPr lang="en-US" altLang="ko-KR" dirty="0" err="1"/>
              <a:t>SVMLight</a:t>
            </a:r>
            <a:r>
              <a:rPr lang="en-US" altLang="ko-KR" dirty="0"/>
              <a:t>(http://svmlight.joachims.org/) </a:t>
            </a:r>
          </a:p>
          <a:p>
            <a:pPr lvl="2"/>
            <a:r>
              <a:rPr lang="en-US" altLang="ko-KR" dirty="0"/>
              <a:t>T. </a:t>
            </a:r>
            <a:r>
              <a:rPr lang="en-US" altLang="ko-KR" dirty="0" err="1"/>
              <a:t>Joachims</a:t>
            </a:r>
            <a:r>
              <a:rPr lang="ko-KR" altLang="en-US" dirty="0"/>
              <a:t>이 개발한 소프트웨어</a:t>
            </a:r>
            <a:endParaRPr lang="en-US" altLang="ko-KR" dirty="0"/>
          </a:p>
          <a:p>
            <a:pPr lvl="2"/>
            <a:r>
              <a:rPr lang="ko-KR" altLang="en-US" dirty="0"/>
              <a:t>학습은 </a:t>
            </a:r>
            <a:r>
              <a:rPr lang="en-US" altLang="ko-KR" dirty="0" err="1"/>
              <a:t>Osuna</a:t>
            </a:r>
            <a:r>
              <a:rPr lang="en-US" altLang="ko-KR" dirty="0"/>
              <a:t> </a:t>
            </a:r>
            <a:r>
              <a:rPr lang="ko-KR" altLang="en-US" dirty="0"/>
              <a:t>알고리즘 사용 </a:t>
            </a:r>
            <a:r>
              <a:rPr lang="en-US" altLang="ko-KR" dirty="0"/>
              <a:t>[Joachims99]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LIBSVM(http://www.csie.ntu.edu.tw/~cjlin/libsvm) </a:t>
            </a:r>
          </a:p>
          <a:p>
            <a:pPr lvl="2"/>
            <a:r>
              <a:rPr lang="en-US" altLang="ko-KR" dirty="0" err="1"/>
              <a:t>Chih</a:t>
            </a:r>
            <a:r>
              <a:rPr lang="en-US" altLang="ko-KR" dirty="0"/>
              <a:t>-Chung Chang</a:t>
            </a:r>
            <a:r>
              <a:rPr lang="ko-KR" altLang="en-US" dirty="0"/>
              <a:t>과 </a:t>
            </a:r>
            <a:r>
              <a:rPr lang="en-US" altLang="ko-KR" dirty="0" err="1"/>
              <a:t>Chih</a:t>
            </a:r>
            <a:r>
              <a:rPr lang="en-US" altLang="ko-KR" dirty="0"/>
              <a:t>-Jen Lin</a:t>
            </a:r>
            <a:r>
              <a:rPr lang="ko-KR" altLang="en-US" dirty="0"/>
              <a:t>이 개발한 소프트웨어</a:t>
            </a:r>
            <a:endParaRPr lang="en-US" altLang="ko-KR" dirty="0"/>
          </a:p>
          <a:p>
            <a:pPr lvl="2"/>
            <a:r>
              <a:rPr lang="ko-KR" altLang="en-US" dirty="0"/>
              <a:t>학습은 개선된 </a:t>
            </a:r>
            <a:r>
              <a:rPr lang="en-US" altLang="ko-KR" dirty="0"/>
              <a:t>SMO </a:t>
            </a:r>
            <a:r>
              <a:rPr lang="ko-KR" altLang="en-US" dirty="0"/>
              <a:t>알고리즘을 사용 </a:t>
            </a:r>
            <a:r>
              <a:rPr lang="en-US" altLang="ko-KR" dirty="0"/>
              <a:t>[Fan2005, Chang2011]. </a:t>
            </a:r>
          </a:p>
          <a:p>
            <a:pPr lvl="2"/>
            <a:r>
              <a:rPr lang="ko-KR" altLang="en-US" dirty="0"/>
              <a:t>매개변수를 설정하는 실용적인 방법도 제시 </a:t>
            </a:r>
            <a:r>
              <a:rPr lang="en-US" altLang="ko-KR" dirty="0"/>
              <a:t>[Hsu2014]</a:t>
            </a:r>
          </a:p>
          <a:p>
            <a:endParaRPr lang="en-US" altLang="ko-KR" dirty="0"/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lvl="2"/>
            <a:endParaRPr lang="en-US" altLang="ko-KR" dirty="0">
              <a:latin typeface="Times New Roman"/>
              <a:cs typeface="Times New Roman"/>
            </a:endParaRPr>
          </a:p>
          <a:p>
            <a:pPr marL="447675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9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SVM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03512" y="908720"/>
            <a:ext cx="878497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8.3.1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선형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SVM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8.3.2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비선형 </a:t>
            </a: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SVM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8.3.3 </a:t>
            </a:r>
            <a:r>
              <a:rPr lang="ko-KR" altLang="en-US" sz="2800" dirty="0">
                <a:solidFill>
                  <a:schemeClr val="accent3">
                    <a:lumMod val="75000"/>
                  </a:schemeClr>
                </a:solidFill>
                <a:latin typeface="나눔손글씨 펜 OTF" pitchFamily="66" charset="-127"/>
                <a:ea typeface="나눔손글씨 펜 OTF" pitchFamily="66" charset="-127"/>
              </a:rPr>
              <a:t>학습과 인식</a:t>
            </a: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  <a:p>
            <a:endParaRPr lang="en-US" altLang="ko-KR" sz="2800" dirty="0">
              <a:solidFill>
                <a:schemeClr val="accent3">
                  <a:lumMod val="75000"/>
                </a:schemeClr>
              </a:solidFill>
              <a:latin typeface="나눔손글씨 펜 OTF" pitchFamily="66" charset="-127"/>
              <a:ea typeface="나눔손글씨 펜 OTF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SVM</a:t>
            </a:r>
            <a:r>
              <a:rPr lang="ko-KR" altLang="en-US" dirty="0"/>
              <a:t>의 뛰어난 일반화 능력</a:t>
            </a:r>
            <a:endParaRPr lang="en-US" altLang="ko-KR" dirty="0"/>
          </a:p>
          <a:p>
            <a:pPr lvl="1"/>
            <a:r>
              <a:rPr lang="ko-KR" altLang="en-US" dirty="0"/>
              <a:t>학습 집합 입장에서는 </a:t>
            </a:r>
            <a:r>
              <a:rPr lang="ko-KR" altLang="en-US" dirty="0">
                <a:latin typeface="맑은 고딕"/>
                <a:ea typeface="맑은 고딕"/>
              </a:rPr>
              <a:t>②와 ③</a:t>
            </a:r>
            <a:r>
              <a:rPr lang="ko-KR" altLang="en-US" dirty="0"/>
              <a:t>은 동일</a:t>
            </a:r>
            <a:endParaRPr lang="en-US" altLang="ko-KR" dirty="0"/>
          </a:p>
          <a:p>
            <a:pPr lvl="1"/>
            <a:r>
              <a:rPr lang="ko-KR" altLang="en-US" dirty="0"/>
              <a:t>테스트 집합에서는 </a:t>
            </a:r>
            <a:r>
              <a:rPr lang="en-US" altLang="ko-KR" dirty="0"/>
              <a:t>(</a:t>
            </a:r>
            <a:r>
              <a:rPr lang="ko-KR" altLang="en-US" dirty="0"/>
              <a:t>즉 일반화 능력 측면에서는</a:t>
            </a:r>
            <a:r>
              <a:rPr lang="en-US" altLang="ko-KR" dirty="0"/>
              <a:t>) </a:t>
            </a:r>
            <a:r>
              <a:rPr lang="ko-KR" altLang="en-US" dirty="0"/>
              <a:t>여백이 더 큰 ③이 ②보다 우수</a:t>
            </a:r>
            <a:endParaRPr lang="en-US" altLang="ko-KR" dirty="0"/>
          </a:p>
          <a:p>
            <a:pPr lvl="1"/>
            <a:r>
              <a:rPr lang="ko-KR" altLang="en-US" dirty="0"/>
              <a:t>신경망은 </a:t>
            </a:r>
            <a:r>
              <a:rPr lang="ko-KR" altLang="en-US" dirty="0">
                <a:latin typeface="맑은 고딕"/>
                <a:ea typeface="맑은 고딕"/>
              </a:rPr>
              <a:t>①에서 </a:t>
            </a:r>
            <a:r>
              <a:rPr lang="ko-KR" altLang="en-US" dirty="0"/>
              <a:t>시작하여 ②에</a:t>
            </a:r>
            <a:r>
              <a:rPr lang="en-US" altLang="ko-KR" dirty="0"/>
              <a:t> </a:t>
            </a:r>
            <a:r>
              <a:rPr lang="ko-KR" altLang="en-US" dirty="0"/>
              <a:t>도달하였다면 거기서 멈춤</a:t>
            </a:r>
            <a:endParaRPr lang="en-US" altLang="ko-KR" dirty="0"/>
          </a:p>
          <a:p>
            <a:pPr lvl="1"/>
            <a:r>
              <a:rPr lang="en-US" altLang="ko-KR" dirty="0"/>
              <a:t>SVM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0000FF"/>
                </a:solidFill>
              </a:rPr>
              <a:t>최대 여백</a:t>
            </a:r>
            <a:r>
              <a:rPr lang="ko-KR" altLang="en-US" dirty="0"/>
              <a:t>을 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852936"/>
            <a:ext cx="387735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01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8.3.1 </a:t>
            </a:r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분리 가능한 상황</a:t>
            </a:r>
            <a:endParaRPr lang="en-US" altLang="ko-KR" dirty="0"/>
          </a:p>
          <a:p>
            <a:pPr lvl="1"/>
            <a:r>
              <a:rPr lang="ko-KR" altLang="en-US" dirty="0"/>
              <a:t>결정 </a:t>
            </a:r>
            <a:r>
              <a:rPr lang="ko-KR" altLang="en-US" dirty="0" err="1"/>
              <a:t>초평면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n-US" altLang="ko-KR" dirty="0">
                <a:latin typeface="맑은 고딕"/>
                <a:ea typeface="맑은 고딕"/>
              </a:rPr>
              <a:t>①</a:t>
            </a:r>
            <a:r>
              <a:rPr lang="ko-KR" altLang="en-US" dirty="0">
                <a:latin typeface="맑은 고딕"/>
                <a:ea typeface="맑은 고딕"/>
              </a:rPr>
              <a:t>이 </a:t>
            </a:r>
            <a:r>
              <a:rPr lang="en-US" altLang="ko-KR" dirty="0">
                <a:latin typeface="맑은 고딕"/>
                <a:ea typeface="맑은 고딕"/>
              </a:rPr>
              <a:t>②</a:t>
            </a:r>
            <a:r>
              <a:rPr lang="ko-KR" altLang="en-US" dirty="0">
                <a:latin typeface="맑은 고딕"/>
                <a:ea typeface="맑은 고딕"/>
              </a:rPr>
              <a:t>보다 우수</a:t>
            </a:r>
            <a:r>
              <a:rPr lang="en-US" altLang="ko-KR" dirty="0">
                <a:latin typeface="맑은 고딕"/>
                <a:ea typeface="맑은 고딕"/>
              </a:rPr>
              <a:t>. </a:t>
            </a:r>
            <a:r>
              <a:rPr lang="ko-KR" altLang="en-US" dirty="0">
                <a:latin typeface="맑은 고딕"/>
                <a:ea typeface="맑은 고딕"/>
              </a:rPr>
              <a:t>더 좋은 </a:t>
            </a:r>
            <a:r>
              <a:rPr lang="en-US" altLang="ko-KR" b="1" dirty="0">
                <a:latin typeface="맑은 고딕"/>
                <a:ea typeface="맑은 고딕"/>
              </a:rPr>
              <a:t>w</a:t>
            </a:r>
            <a:r>
              <a:rPr lang="ko-KR" altLang="en-US" dirty="0">
                <a:latin typeface="맑은 고딕"/>
                <a:ea typeface="맑은 고딕"/>
              </a:rPr>
              <a:t>가 있나</a:t>
            </a:r>
            <a:r>
              <a:rPr lang="en-US" altLang="ko-KR" dirty="0">
                <a:latin typeface="맑은 고딕"/>
                <a:ea typeface="맑은 고딕"/>
              </a:rPr>
              <a:t>? </a:t>
            </a:r>
            <a:r>
              <a:rPr lang="en-US" altLang="ko-KR" dirty="0">
                <a:latin typeface="맑은 고딕"/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맑은 고딕"/>
                <a:ea typeface="맑은 고딕"/>
                <a:sym typeface="Wingdings" panose="05000000000000000000" pitchFamily="2" charset="2"/>
              </a:rPr>
              <a:t>수학으로 찾아야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12" y="3248780"/>
            <a:ext cx="4984016" cy="29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132857"/>
            <a:ext cx="6696745" cy="36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28800"/>
            <a:ext cx="2376264" cy="47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55560" y="3565778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속이 찬 샘플이 </a:t>
            </a:r>
            <a:r>
              <a:rPr lang="ko-KR" altLang="en-US" sz="1600" dirty="0" err="1"/>
              <a:t>서포트</a:t>
            </a:r>
            <a:r>
              <a:rPr lang="ko-KR" altLang="en-US" sz="1600" dirty="0"/>
              <a:t> 벡터 </a:t>
            </a:r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>
            <a:off x="3935760" y="3735056"/>
            <a:ext cx="619800" cy="2342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8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8.3.1 </a:t>
            </a:r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조건부 최적화 문제</a:t>
            </a:r>
            <a:endParaRPr lang="en-US" altLang="ko-KR" dirty="0"/>
          </a:p>
          <a:p>
            <a:pPr lvl="1"/>
            <a:r>
              <a:rPr lang="ko-KR" altLang="en-US" dirty="0"/>
              <a:t>결정 </a:t>
            </a:r>
            <a:r>
              <a:rPr lang="ko-KR" altLang="en-US" dirty="0" err="1"/>
              <a:t>초평면에서</a:t>
            </a:r>
            <a:r>
              <a:rPr lang="ko-KR" altLang="en-US" dirty="0"/>
              <a:t> </a:t>
            </a:r>
            <a:r>
              <a:rPr lang="ko-KR" altLang="en-US" dirty="0" err="1"/>
              <a:t>서포트</a:t>
            </a:r>
            <a:r>
              <a:rPr lang="ko-KR" altLang="en-US" dirty="0"/>
              <a:t> 벡터까지 거리가 </a:t>
            </a:r>
            <a:r>
              <a:rPr lang="en-US" altLang="ko-KR" dirty="0"/>
              <a:t>1</a:t>
            </a:r>
            <a:r>
              <a:rPr lang="ko-KR" altLang="en-US" dirty="0"/>
              <a:t>이 되도록 방정식을 크기 조절하면</a:t>
            </a:r>
            <a:r>
              <a:rPr lang="en-US" altLang="ko-KR" dirty="0"/>
              <a:t>,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 집합 </a:t>
            </a:r>
            <a:r>
              <a:rPr lang="en-US" altLang="ko-KR" i="1" dirty="0"/>
              <a:t>X</a:t>
            </a:r>
            <a:r>
              <a:rPr lang="en-US" altLang="ko-KR" dirty="0"/>
              <a:t>={(</a:t>
            </a:r>
            <a:r>
              <a:rPr lang="en-US" altLang="ko-KR" b="1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,</a:t>
            </a:r>
            <a:r>
              <a:rPr lang="en-US" altLang="ko-KR" i="1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), (</a:t>
            </a:r>
            <a:r>
              <a:rPr lang="en-US" altLang="ko-KR" b="1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,</a:t>
            </a:r>
            <a:r>
              <a:rPr lang="en-US" altLang="ko-KR" i="1" dirty="0"/>
              <a:t>t</a:t>
            </a:r>
            <a:r>
              <a:rPr lang="en-US" altLang="ko-KR" baseline="-25000" dirty="0"/>
              <a:t>2</a:t>
            </a:r>
            <a:r>
              <a:rPr lang="en-US" altLang="ko-KR" dirty="0"/>
              <a:t>), …, (</a:t>
            </a:r>
            <a:r>
              <a:rPr lang="en-US" altLang="ko-KR" b="1" dirty="0" err="1"/>
              <a:t>x</a:t>
            </a:r>
            <a:r>
              <a:rPr lang="en-US" altLang="ko-KR" i="1" baseline="-25000" dirty="0" err="1"/>
              <a:t>N</a:t>
            </a:r>
            <a:r>
              <a:rPr lang="en-US" altLang="ko-KR" dirty="0" err="1"/>
              <a:t>,</a:t>
            </a:r>
            <a:r>
              <a:rPr lang="en-US" altLang="ko-KR" i="1" dirty="0" err="1"/>
              <a:t>t</a:t>
            </a:r>
            <a:r>
              <a:rPr lang="en-US" altLang="ko-KR" i="1" baseline="-25000" dirty="0" err="1"/>
              <a:t>N</a:t>
            </a:r>
            <a:r>
              <a:rPr lang="en-US" altLang="ko-KR" dirty="0"/>
              <a:t>)}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en-US" altLang="ko-KR" b="1" dirty="0"/>
              <a:t>x</a:t>
            </a:r>
            <a:r>
              <a:rPr lang="en-US" altLang="ko-KR" i="1" baseline="-25000" dirty="0"/>
              <a:t>i</a:t>
            </a:r>
            <a:r>
              <a:rPr lang="ko-KR" altLang="en-US" dirty="0"/>
              <a:t>가 </a:t>
            </a:r>
            <a:r>
              <a:rPr lang="el-GR" altLang="ko-KR" i="1" dirty="0">
                <a:latin typeface="Times New Roman"/>
                <a:cs typeface="Times New Roman"/>
              </a:rPr>
              <a:t>ω</a:t>
            </a:r>
            <a:r>
              <a:rPr lang="en-US" altLang="ko-KR" baseline="-25000" dirty="0">
                <a:latin typeface="Times New Roman"/>
                <a:cs typeface="Times New Roman"/>
              </a:rPr>
              <a:t>1</a:t>
            </a:r>
            <a:r>
              <a:rPr lang="ko-KR" altLang="en-US" dirty="0">
                <a:latin typeface="Times New Roman"/>
                <a:cs typeface="Times New Roman"/>
              </a:rPr>
              <a:t>에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속하면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en-US" altLang="ko-KR" i="1" dirty="0" err="1"/>
              <a:t>t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=</a:t>
            </a:r>
            <a:r>
              <a:rPr lang="en-US" altLang="ko-KR" dirty="0">
                <a:latin typeface="Times New Roman"/>
                <a:cs typeface="Times New Roman"/>
              </a:rPr>
              <a:t>1, </a:t>
            </a:r>
            <a:r>
              <a:rPr lang="el-GR" altLang="ko-KR" i="1" dirty="0">
                <a:latin typeface="Times New Roman"/>
                <a:cs typeface="Times New Roman"/>
              </a:rPr>
              <a:t>ω</a:t>
            </a:r>
            <a:r>
              <a:rPr lang="en-US" altLang="ko-KR" baseline="-25000" dirty="0">
                <a:latin typeface="Times New Roman"/>
                <a:cs typeface="Times New Roman"/>
              </a:rPr>
              <a:t>2</a:t>
            </a:r>
            <a:r>
              <a:rPr lang="ko-KR" altLang="en-US" dirty="0">
                <a:latin typeface="Times New Roman"/>
                <a:cs typeface="Times New Roman"/>
              </a:rPr>
              <a:t>에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속하면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en-US" altLang="ko-KR" i="1" dirty="0" err="1"/>
              <a:t>t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=-</a:t>
            </a:r>
            <a:r>
              <a:rPr lang="en-US" altLang="ko-KR" dirty="0">
                <a:latin typeface="Times New Roman"/>
                <a:cs typeface="Times New Roman"/>
              </a:rPr>
              <a:t>1</a:t>
            </a:r>
            <a:r>
              <a:rPr lang="ko-KR" altLang="en-US" dirty="0">
                <a:latin typeface="Times New Roman"/>
                <a:cs typeface="Times New Roman"/>
              </a:rPr>
              <a:t>이라고 표기하면</a:t>
            </a:r>
            <a:r>
              <a:rPr lang="en-US" altLang="ko-KR" dirty="0">
                <a:latin typeface="Times New Roman"/>
                <a:cs typeface="Times New Roman"/>
              </a:rPr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074" y="3501008"/>
            <a:ext cx="5513239" cy="114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16833"/>
            <a:ext cx="5688632" cy="66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25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8.3.1 </a:t>
            </a:r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조건부 최적화 문제</a:t>
            </a:r>
            <a:endParaRPr lang="en-US" altLang="ko-KR" dirty="0"/>
          </a:p>
          <a:p>
            <a:pPr lvl="1"/>
            <a:r>
              <a:rPr lang="ko-KR" altLang="en-US" dirty="0" err="1"/>
              <a:t>라그랑주</a:t>
            </a:r>
            <a:r>
              <a:rPr lang="ko-KR" altLang="en-US" dirty="0"/>
              <a:t> 승수를 도입하면</a:t>
            </a:r>
            <a:r>
              <a:rPr lang="en-US" altLang="ko-KR" dirty="0"/>
              <a:t>, </a:t>
            </a:r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en-US" altLang="ko-KR" i="1" dirty="0"/>
              <a:t>L</a:t>
            </a:r>
            <a:r>
              <a:rPr lang="en-US" altLang="ko-KR" dirty="0"/>
              <a:t>(.)</a:t>
            </a:r>
            <a:r>
              <a:rPr lang="ko-KR" altLang="en-US" dirty="0"/>
              <a:t>을 </a:t>
            </a:r>
            <a:r>
              <a:rPr lang="en-US" altLang="ko-KR" b="1" dirty="0"/>
              <a:t>w</a:t>
            </a:r>
            <a:r>
              <a:rPr lang="ko-KR" altLang="en-US" dirty="0"/>
              <a:t>와 </a:t>
            </a:r>
            <a:r>
              <a:rPr lang="en-US" altLang="ko-KR" i="1" dirty="0"/>
              <a:t>b</a:t>
            </a:r>
            <a:r>
              <a:rPr lang="ko-KR" altLang="en-US" dirty="0"/>
              <a:t>로 미분한 후 </a:t>
            </a:r>
            <a:r>
              <a:rPr lang="en-US" altLang="ko-KR" dirty="0"/>
              <a:t>0</a:t>
            </a:r>
            <a:r>
              <a:rPr lang="ko-KR" altLang="en-US" dirty="0"/>
              <a:t>으로 놓고 </a:t>
            </a:r>
            <a:r>
              <a:rPr lang="en-US" altLang="ko-KR" dirty="0"/>
              <a:t>KKT </a:t>
            </a:r>
            <a:r>
              <a:rPr lang="ko-KR" altLang="en-US" dirty="0"/>
              <a:t>조건을 유도하면</a:t>
            </a:r>
            <a:r>
              <a:rPr lang="en-US" altLang="ko-KR" dirty="0">
                <a:latin typeface="Times New Roman"/>
                <a:cs typeface="Times New Roman"/>
              </a:rPr>
              <a:t>,</a:t>
            </a: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1"/>
            <a:endParaRPr lang="en-US" altLang="ko-KR" dirty="0">
              <a:latin typeface="Times New Roman"/>
              <a:cs typeface="Times New Roman"/>
            </a:endParaRPr>
          </a:p>
          <a:p>
            <a:pPr lvl="2"/>
            <a:r>
              <a:rPr lang="en-US" altLang="ko-KR" b="1" dirty="0">
                <a:latin typeface="Times New Roman"/>
                <a:cs typeface="Times New Roman"/>
              </a:rPr>
              <a:t>w</a:t>
            </a:r>
            <a:r>
              <a:rPr lang="ko-KR" altLang="en-US" dirty="0">
                <a:latin typeface="Times New Roman"/>
                <a:cs typeface="Times New Roman"/>
              </a:rPr>
              <a:t>와 </a:t>
            </a:r>
            <a:r>
              <a:rPr lang="en-US" altLang="ko-KR" i="1" dirty="0">
                <a:latin typeface="Times New Roman"/>
                <a:cs typeface="Times New Roman"/>
              </a:rPr>
              <a:t>b</a:t>
            </a:r>
            <a:r>
              <a:rPr lang="ko-KR" altLang="en-US" dirty="0">
                <a:latin typeface="Times New Roman"/>
                <a:cs typeface="Times New Roman"/>
              </a:rPr>
              <a:t>가 사라짐 </a:t>
            </a:r>
            <a:r>
              <a:rPr lang="en-US" altLang="ko-KR" dirty="0"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latin typeface="Times New Roman"/>
                <a:cs typeface="Times New Roman"/>
              </a:rPr>
              <a:t>라그랑주</a:t>
            </a:r>
            <a:r>
              <a:rPr lang="ko-KR" altLang="en-US" dirty="0">
                <a:latin typeface="Times New Roman"/>
                <a:cs typeface="Times New Roman"/>
              </a:rPr>
              <a:t> 승수 </a:t>
            </a:r>
            <a:r>
              <a:rPr lang="el-GR" altLang="ko-KR" i="1" dirty="0">
                <a:latin typeface="맑은 고딕"/>
                <a:ea typeface="맑은 고딕"/>
                <a:cs typeface="Times New Roman"/>
              </a:rPr>
              <a:t>α</a:t>
            </a:r>
            <a:r>
              <a:rPr lang="en-US" altLang="ko-KR" i="1" baseline="-25000" dirty="0" err="1">
                <a:latin typeface="맑은 고딕"/>
                <a:ea typeface="맑은 고딕"/>
                <a:cs typeface="Times New Roman"/>
              </a:rPr>
              <a:t>i</a:t>
            </a:r>
            <a:r>
              <a:rPr lang="ko-KR" altLang="en-US" dirty="0" err="1">
                <a:latin typeface="맑은 고딕"/>
                <a:ea typeface="맑은 고딕"/>
                <a:cs typeface="Times New Roman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Times New Roman"/>
              </a:rPr>
              <a:t> 구하는 문제로 바뀜</a:t>
            </a:r>
            <a:endParaRPr lang="en-US" altLang="ko-KR" dirty="0">
              <a:latin typeface="Times New Roman"/>
              <a:cs typeface="Times New Roman"/>
            </a:endParaRPr>
          </a:p>
          <a:p>
            <a:pPr lvl="2"/>
            <a:r>
              <a:rPr lang="ko-KR" altLang="en-US" dirty="0"/>
              <a:t>특징</a:t>
            </a:r>
            <a:r>
              <a:rPr lang="en-US" altLang="ko-KR" dirty="0"/>
              <a:t> </a:t>
            </a:r>
            <a:r>
              <a:rPr lang="ko-KR" altLang="en-US" dirty="0"/>
              <a:t>벡터가 내적의 형태로 나타남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비선형으로 확장하는 근거가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769598"/>
            <a:ext cx="5562992" cy="52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2924944"/>
            <a:ext cx="6355080" cy="129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2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8.3.1 </a:t>
            </a:r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분리가 불가능한 상황</a:t>
            </a:r>
            <a:endParaRPr lang="en-US" altLang="ko-KR" dirty="0"/>
          </a:p>
          <a:p>
            <a:pPr lvl="1"/>
            <a:r>
              <a:rPr lang="ko-KR" altLang="en-US" dirty="0"/>
              <a:t>분할 띠 내부에 샘플이 존재하도록 허락하면</a:t>
            </a:r>
            <a:r>
              <a:rPr lang="en-US" altLang="ko-KR" dirty="0"/>
              <a:t>, </a:t>
            </a:r>
            <a:r>
              <a:rPr lang="ko-KR" altLang="en-US" dirty="0"/>
              <a:t>세 가지 경우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슬랙</a:t>
            </a:r>
            <a:r>
              <a:rPr lang="ko-KR" altLang="en-US" dirty="0"/>
              <a:t> 변수 </a:t>
            </a:r>
            <a:r>
              <a:rPr lang="el-GR" altLang="ko-KR" dirty="0">
                <a:latin typeface="맑은 고딕"/>
                <a:ea typeface="맑은 고딕"/>
              </a:rPr>
              <a:t>ξ</a:t>
            </a:r>
            <a:r>
              <a:rPr lang="ko-KR" altLang="en-US" dirty="0">
                <a:latin typeface="맑은 고딕"/>
                <a:ea typeface="맑은 고딕"/>
              </a:rPr>
              <a:t>를 도입하여</a:t>
            </a:r>
            <a:r>
              <a:rPr lang="ko-KR" altLang="en-US" dirty="0"/>
              <a:t> 다시 쓰면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경우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l-GR" altLang="ko-KR" dirty="0">
                <a:latin typeface="맑은 고딕"/>
                <a:ea typeface="맑은 고딕"/>
              </a:rPr>
              <a:t>ξ</a:t>
            </a:r>
            <a:r>
              <a:rPr lang="en-US" altLang="ko-KR" dirty="0">
                <a:latin typeface="맑은 고딕"/>
                <a:ea typeface="맑은 고딕"/>
              </a:rPr>
              <a:t>=0, </a:t>
            </a:r>
            <a:r>
              <a:rPr lang="ko-KR" altLang="en-US" dirty="0">
                <a:latin typeface="맑은 고딕"/>
                <a:ea typeface="맑은 고딕"/>
              </a:rPr>
              <a:t>경우 </a:t>
            </a:r>
            <a:r>
              <a:rPr lang="en-US" altLang="ko-KR" dirty="0">
                <a:latin typeface="맑은 고딕"/>
                <a:ea typeface="맑은 고딕"/>
              </a:rPr>
              <a:t>2</a:t>
            </a:r>
            <a:r>
              <a:rPr lang="ko-KR" altLang="en-US" dirty="0">
                <a:latin typeface="맑은 고딕"/>
                <a:ea typeface="맑은 고딕"/>
              </a:rPr>
              <a:t>는 </a:t>
            </a:r>
            <a:r>
              <a:rPr lang="en-US" altLang="ko-KR" dirty="0">
                <a:latin typeface="맑은 고딕"/>
                <a:ea typeface="맑은 고딕"/>
              </a:rPr>
              <a:t>0&lt;</a:t>
            </a:r>
            <a:r>
              <a:rPr lang="el-GR" altLang="ko-KR" dirty="0"/>
              <a:t>ξ</a:t>
            </a:r>
            <a:r>
              <a:rPr lang="el-GR" altLang="ko-KR" dirty="0">
                <a:latin typeface="맑은 고딕"/>
                <a:ea typeface="맑은 고딕"/>
              </a:rPr>
              <a:t>≤</a:t>
            </a:r>
            <a:r>
              <a:rPr lang="en-US" altLang="ko-KR" dirty="0">
                <a:latin typeface="맑은 고딕"/>
                <a:ea typeface="맑은 고딕"/>
              </a:rPr>
              <a:t>1, </a:t>
            </a:r>
            <a:r>
              <a:rPr lang="ko-KR" altLang="en-US" dirty="0">
                <a:latin typeface="맑은 고딕"/>
                <a:ea typeface="맑은 고딕"/>
              </a:rPr>
              <a:t>경우 </a:t>
            </a:r>
            <a:r>
              <a:rPr lang="en-US" altLang="ko-KR" dirty="0">
                <a:latin typeface="맑은 고딕"/>
                <a:ea typeface="맑은 고딕"/>
              </a:rPr>
              <a:t>3</a:t>
            </a:r>
            <a:r>
              <a:rPr lang="ko-KR" altLang="en-US" dirty="0">
                <a:latin typeface="맑은 고딕"/>
                <a:ea typeface="맑은 고딕"/>
              </a:rPr>
              <a:t>은</a:t>
            </a:r>
            <a:r>
              <a:rPr lang="el-GR" altLang="ko-KR" dirty="0"/>
              <a:t> </a:t>
            </a:r>
            <a:r>
              <a:rPr lang="en-US" altLang="ko-KR" dirty="0"/>
              <a:t>1&lt;</a:t>
            </a:r>
            <a:r>
              <a:rPr lang="el-GR" altLang="ko-KR" dirty="0"/>
              <a:t>ξ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7272808" cy="223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4797153"/>
            <a:ext cx="2376264" cy="5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8.3.1 </a:t>
            </a:r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문제를 다시 쓰면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목적 함수를 다시 쓰면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i="1" dirty="0"/>
              <a:t>C</a:t>
            </a:r>
            <a:r>
              <a:rPr lang="ko-KR" altLang="en-US" dirty="0"/>
              <a:t>는 두 가지 목적 중에 어느 것이 비중을 둘 지 결정하는 매개변수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/>
              <a:t>   (SVM</a:t>
            </a:r>
            <a:r>
              <a:rPr lang="ko-KR" altLang="en-US" dirty="0"/>
              <a:t>을 사용할 때 지정해야 하는 사용자 매개변수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i="1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목적</a:t>
            </a:r>
            <a:r>
              <a:rPr lang="en-US" altLang="ko-KR" dirty="0"/>
              <a:t>2</a:t>
            </a:r>
            <a:r>
              <a:rPr lang="ko-KR" altLang="en-US" dirty="0"/>
              <a:t>를 무시</a:t>
            </a:r>
            <a:r>
              <a:rPr lang="en-US" altLang="ko-KR" dirty="0"/>
              <a:t>, </a:t>
            </a:r>
            <a:r>
              <a:rPr lang="ko-KR" altLang="en-US" dirty="0"/>
              <a:t>아주 크면 목적</a:t>
            </a:r>
            <a:r>
              <a:rPr lang="en-US" altLang="ko-KR" dirty="0"/>
              <a:t>2</a:t>
            </a:r>
            <a:r>
              <a:rPr lang="ko-KR" altLang="en-US" dirty="0"/>
              <a:t>만 고려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484785"/>
            <a:ext cx="6912769" cy="71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789040"/>
            <a:ext cx="5688632" cy="62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2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8.3.1 </a:t>
            </a:r>
            <a:r>
              <a:rPr lang="ko-KR" altLang="en-US" dirty="0"/>
              <a:t>선형 </a:t>
            </a:r>
            <a:r>
              <a:rPr lang="en-US" altLang="ko-KR" dirty="0"/>
              <a:t>SVM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승수를 도입하고 </a:t>
            </a:r>
            <a:r>
              <a:rPr lang="en-US" altLang="ko-KR" dirty="0"/>
              <a:t>KKT </a:t>
            </a:r>
            <a:r>
              <a:rPr lang="ko-KR" altLang="en-US" dirty="0"/>
              <a:t>조건을 유도하면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조건식</a:t>
            </a:r>
            <a:r>
              <a:rPr lang="ko-KR" altLang="en-US" dirty="0"/>
              <a:t> 하나 빼고 선형 분리 가능한 경우의 수식 </a:t>
            </a:r>
            <a:r>
              <a:rPr lang="en-US" altLang="ko-KR" dirty="0"/>
              <a:t>(8.18)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en-US" altLang="ko-KR" dirty="0">
                <a:latin typeface="맑은 고딕"/>
                <a:ea typeface="맑은 고딕"/>
              </a:rPr>
              <a:t>≤</a:t>
            </a:r>
            <a:r>
              <a:rPr lang="el-GR" altLang="ko-KR" i="1" dirty="0">
                <a:cs typeface="Times New Roman"/>
              </a:rPr>
              <a:t>α</a:t>
            </a:r>
            <a:r>
              <a:rPr lang="en-US" altLang="ko-KR" i="1" baseline="-25000" dirty="0" err="1">
                <a:cs typeface="Times New Roman"/>
              </a:rPr>
              <a:t>i</a:t>
            </a:r>
            <a:r>
              <a:rPr lang="en-US" altLang="ko-KR" i="1" baseline="-25000" dirty="0">
                <a:cs typeface="Times New Roman"/>
              </a:rPr>
              <a:t> </a:t>
            </a:r>
            <a:r>
              <a:rPr lang="en-US" altLang="ko-KR" dirty="0">
                <a:cs typeface="Times New Roman"/>
              </a:rPr>
              <a:t> </a:t>
            </a:r>
            <a:r>
              <a:rPr lang="en-US" altLang="ko-KR" dirty="0">
                <a:cs typeface="Times New Roman"/>
                <a:sym typeface="Wingdings" panose="05000000000000000000" pitchFamily="2" charset="2"/>
              </a:rPr>
              <a:t></a:t>
            </a:r>
            <a:r>
              <a:rPr lang="ko-KR" altLang="en-US" dirty="0">
                <a:cs typeface="Times New Roman"/>
              </a:rPr>
              <a:t> </a:t>
            </a:r>
            <a:r>
              <a:rPr lang="en-US" altLang="ko-KR" dirty="0"/>
              <a:t>0≤</a:t>
            </a:r>
            <a:r>
              <a:rPr lang="el-GR" altLang="ko-KR" i="1" dirty="0">
                <a:cs typeface="Times New Roman"/>
              </a:rPr>
              <a:t>α</a:t>
            </a:r>
            <a:r>
              <a:rPr lang="en-US" altLang="ko-KR" i="1" baseline="-25000" dirty="0" err="1">
                <a:cs typeface="Times New Roman"/>
              </a:rPr>
              <a:t>i</a:t>
            </a:r>
            <a:r>
              <a:rPr lang="en-US" altLang="ko-KR" dirty="0" err="1"/>
              <a:t>≤</a:t>
            </a:r>
            <a:r>
              <a:rPr lang="en-US" altLang="ko-KR" i="1" dirty="0" err="1"/>
              <a:t>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42" y="1608290"/>
            <a:ext cx="5947903" cy="138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2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644</Words>
  <Application>Microsoft Office PowerPoint</Application>
  <PresentationFormat>와이드스크린</PresentationFormat>
  <Paragraphs>250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나눔손글씨 펜 OTF</vt:lpstr>
      <vt:lpstr>Arial</vt:lpstr>
      <vt:lpstr>Times New Roman</vt:lpstr>
      <vt:lpstr>Wingdings</vt:lpstr>
      <vt:lpstr>맑은 고딕</vt:lpstr>
      <vt:lpstr>Office 테마</vt:lpstr>
      <vt:lpstr>Support Vector Machine (SVM)</vt:lpstr>
      <vt:lpstr>8.3 SVM</vt:lpstr>
      <vt:lpstr>8.3 SVM</vt:lpstr>
      <vt:lpstr>8.3.1 선형 SVM</vt:lpstr>
      <vt:lpstr>8.3.1 선형 SVM</vt:lpstr>
      <vt:lpstr>8.3.1 선형 SVM</vt:lpstr>
      <vt:lpstr>8.3.1 선형 SVM</vt:lpstr>
      <vt:lpstr>8.3.1 선형 SVM</vt:lpstr>
      <vt:lpstr>8.3.1 선형 SVM</vt:lpstr>
      <vt:lpstr>8.3.2 비선형 SVM</vt:lpstr>
      <vt:lpstr>8.3.2 비선형 SVM</vt:lpstr>
      <vt:lpstr>8.3.3 학습과 인식</vt:lpstr>
      <vt:lpstr>8.3.3 학습과 인식</vt:lpstr>
      <vt:lpstr>8.3.3 학습과 인식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heeki</dc:creator>
  <cp:lastModifiedBy>heeki</cp:lastModifiedBy>
  <cp:revision>1</cp:revision>
  <dcterms:created xsi:type="dcterms:W3CDTF">2020-08-18T03:11:27Z</dcterms:created>
  <dcterms:modified xsi:type="dcterms:W3CDTF">2020-08-18T03:12:43Z</dcterms:modified>
</cp:coreProperties>
</file>