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261" r:id="rId3"/>
    <p:sldId id="258" r:id="rId4"/>
    <p:sldId id="286" r:id="rId5"/>
    <p:sldId id="287" r:id="rId6"/>
    <p:sldId id="292" r:id="rId7"/>
    <p:sldId id="290" r:id="rId8"/>
    <p:sldId id="293" r:id="rId9"/>
    <p:sldId id="263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2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CA"/>
    <a:srgbClr val="FF0000"/>
    <a:srgbClr val="FFCCFF"/>
    <a:srgbClr val="CD8B2E"/>
    <a:srgbClr val="FC9153"/>
    <a:srgbClr val="309898"/>
    <a:srgbClr val="C1DB63"/>
    <a:srgbClr val="F46312"/>
    <a:srgbClr val="CB0404"/>
    <a:srgbClr val="6F70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79" autoAdjust="0"/>
  </p:normalViewPr>
  <p:slideViewPr>
    <p:cSldViewPr snapToGrid="0" showGuides="1">
      <p:cViewPr varScale="1">
        <p:scale>
          <a:sx n="81" d="100"/>
          <a:sy n="81" d="100"/>
        </p:scale>
        <p:origin x="120" y="276"/>
      </p:cViewPr>
      <p:guideLst>
        <p:guide orient="horz" pos="2183"/>
        <p:guide pos="32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07A4-8D09-447A-8D26-040E062648EE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EDE05-2B13-439B-891F-FA9A65CAD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8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EDE05-2B13-439B-891F-FA9A65CADF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6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EDE05-2B13-439B-891F-FA9A65CADF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03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EDE05-2B13-439B-891F-FA9A65CADF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7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EDE05-2B13-439B-891F-FA9A65CADF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5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153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5369FA14-76AB-46EB-A56A-841A541436CE}"/>
              </a:ext>
            </a:extLst>
          </p:cNvPr>
          <p:cNvSpPr/>
          <p:nvPr/>
        </p:nvSpPr>
        <p:spPr>
          <a:xfrm>
            <a:off x="0" y="1452221"/>
            <a:ext cx="12192000" cy="5405779"/>
          </a:xfrm>
          <a:custGeom>
            <a:avLst/>
            <a:gdLst>
              <a:gd name="connsiteX0" fmla="*/ 0 w 12192000"/>
              <a:gd name="connsiteY0" fmla="*/ 0 h 4222865"/>
              <a:gd name="connsiteX1" fmla="*/ 12192000 w 12192000"/>
              <a:gd name="connsiteY1" fmla="*/ 0 h 4222865"/>
              <a:gd name="connsiteX2" fmla="*/ 12192000 w 12192000"/>
              <a:gd name="connsiteY2" fmla="*/ 4222865 h 4222865"/>
              <a:gd name="connsiteX3" fmla="*/ 0 w 12192000"/>
              <a:gd name="connsiteY3" fmla="*/ 4222865 h 4222865"/>
              <a:gd name="connsiteX4" fmla="*/ 0 w 12192000"/>
              <a:gd name="connsiteY4" fmla="*/ 0 h 4222865"/>
              <a:gd name="connsiteX0" fmla="*/ 0 w 12192000"/>
              <a:gd name="connsiteY0" fmla="*/ 1182914 h 5405779"/>
              <a:gd name="connsiteX1" fmla="*/ 12192000 w 12192000"/>
              <a:gd name="connsiteY1" fmla="*/ 0 h 5405779"/>
              <a:gd name="connsiteX2" fmla="*/ 12192000 w 12192000"/>
              <a:gd name="connsiteY2" fmla="*/ 5405779 h 5405779"/>
              <a:gd name="connsiteX3" fmla="*/ 0 w 12192000"/>
              <a:gd name="connsiteY3" fmla="*/ 5405779 h 5405779"/>
              <a:gd name="connsiteX4" fmla="*/ 0 w 12192000"/>
              <a:gd name="connsiteY4" fmla="*/ 1182914 h 540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405779">
                <a:moveTo>
                  <a:pt x="0" y="1182914"/>
                </a:moveTo>
                <a:lnTo>
                  <a:pt x="12192000" y="0"/>
                </a:lnTo>
                <a:lnTo>
                  <a:pt x="12192000" y="5405779"/>
                </a:lnTo>
                <a:lnTo>
                  <a:pt x="0" y="5405779"/>
                </a:lnTo>
                <a:lnTo>
                  <a:pt x="0" y="1182914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31031BD-031C-4870-834B-A24BD21D4D78}"/>
              </a:ext>
            </a:extLst>
          </p:cNvPr>
          <p:cNvSpPr/>
          <p:nvPr/>
        </p:nvSpPr>
        <p:spPr>
          <a:xfrm>
            <a:off x="4843" y="-4156"/>
            <a:ext cx="12178844" cy="2635135"/>
          </a:xfrm>
          <a:custGeom>
            <a:avLst/>
            <a:gdLst>
              <a:gd name="connsiteX0" fmla="*/ 0 w 12178844"/>
              <a:gd name="connsiteY0" fmla="*/ 0 h 2635135"/>
              <a:gd name="connsiteX1" fmla="*/ 12178844 w 12178844"/>
              <a:gd name="connsiteY1" fmla="*/ 0 h 2635135"/>
              <a:gd name="connsiteX2" fmla="*/ 12178844 w 12178844"/>
              <a:gd name="connsiteY2" fmla="*/ 2635135 h 2635135"/>
              <a:gd name="connsiteX3" fmla="*/ 0 w 12178844"/>
              <a:gd name="connsiteY3" fmla="*/ 2635135 h 2635135"/>
              <a:gd name="connsiteX4" fmla="*/ 0 w 12178844"/>
              <a:gd name="connsiteY4" fmla="*/ 0 h 2635135"/>
              <a:gd name="connsiteX0" fmla="*/ 0 w 12178844"/>
              <a:gd name="connsiteY0" fmla="*/ 0 h 2635135"/>
              <a:gd name="connsiteX1" fmla="*/ 12178844 w 12178844"/>
              <a:gd name="connsiteY1" fmla="*/ 0 h 2635135"/>
              <a:gd name="connsiteX2" fmla="*/ 12172623 w 12178844"/>
              <a:gd name="connsiteY2" fmla="*/ 1465698 h 2635135"/>
              <a:gd name="connsiteX3" fmla="*/ 0 w 12178844"/>
              <a:gd name="connsiteY3" fmla="*/ 2635135 h 2635135"/>
              <a:gd name="connsiteX4" fmla="*/ 0 w 12178844"/>
              <a:gd name="connsiteY4" fmla="*/ 0 h 263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78844" h="2635135">
                <a:moveTo>
                  <a:pt x="0" y="0"/>
                </a:moveTo>
                <a:lnTo>
                  <a:pt x="12178844" y="0"/>
                </a:lnTo>
                <a:cubicBezTo>
                  <a:pt x="12176770" y="488566"/>
                  <a:pt x="12174697" y="977132"/>
                  <a:pt x="12172623" y="1465698"/>
                </a:cubicBezTo>
                <a:lnTo>
                  <a:pt x="0" y="2635135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20DA1-BF4A-471C-88CD-F6AB45F535D5}"/>
              </a:ext>
            </a:extLst>
          </p:cNvPr>
          <p:cNvSpPr txBox="1"/>
          <p:nvPr/>
        </p:nvSpPr>
        <p:spPr>
          <a:xfrm>
            <a:off x="3095820" y="3091437"/>
            <a:ext cx="6000361" cy="1938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페르소나</a:t>
            </a:r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&amp;</a:t>
            </a:r>
          </a:p>
          <a:p>
            <a:pPr algn="ctr"/>
            <a:r>
              <a:rPr lang="en-US" altLang="ko-KR" sz="6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ko-KR" altLang="en-US" sz="6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사용자 여정지도</a:t>
            </a:r>
            <a:endParaRPr lang="en-US" altLang="ko-KR" sz="60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EE2C8E2-FB0B-4241-935E-05E483B1491C}"/>
              </a:ext>
            </a:extLst>
          </p:cNvPr>
          <p:cNvSpPr txBox="1"/>
          <p:nvPr/>
        </p:nvSpPr>
        <p:spPr>
          <a:xfrm>
            <a:off x="3951824" y="1192021"/>
            <a:ext cx="4698722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ko-KR" altLang="en-US" sz="88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삼양식품</a:t>
            </a:r>
          </a:p>
        </p:txBody>
      </p:sp>
      <p:sp>
        <p:nvSpPr>
          <p:cNvPr id="228" name="직각 삼각형 227">
            <a:extLst>
              <a:ext uri="{FF2B5EF4-FFF2-40B4-BE49-F238E27FC236}">
                <a16:creationId xmlns:a16="http://schemas.microsoft.com/office/drawing/2014/main" id="{D8BECC40-D8A3-4D4A-B8FB-D3001B6735F9}"/>
              </a:ext>
            </a:extLst>
          </p:cNvPr>
          <p:cNvSpPr/>
          <p:nvPr/>
        </p:nvSpPr>
        <p:spPr>
          <a:xfrm>
            <a:off x="1" y="0"/>
            <a:ext cx="2211572" cy="6858000"/>
          </a:xfrm>
          <a:prstGeom prst="rtTriangle">
            <a:avLst/>
          </a:prstGeom>
          <a:solidFill>
            <a:srgbClr val="FAEDC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각 삼각형 228">
            <a:extLst>
              <a:ext uri="{FF2B5EF4-FFF2-40B4-BE49-F238E27FC236}">
                <a16:creationId xmlns:a16="http://schemas.microsoft.com/office/drawing/2014/main" id="{5A7DF554-AC73-40A0-B6A2-5ACD9D951D1C}"/>
              </a:ext>
            </a:extLst>
          </p:cNvPr>
          <p:cNvSpPr/>
          <p:nvPr/>
        </p:nvSpPr>
        <p:spPr>
          <a:xfrm rot="10800000" flipV="1">
            <a:off x="0" y="4263655"/>
            <a:ext cx="12192000" cy="2615609"/>
          </a:xfrm>
          <a:prstGeom prst="rtTriangle">
            <a:avLst/>
          </a:prstGeom>
          <a:solidFill>
            <a:srgbClr val="FFCC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0" y="3292052"/>
            <a:ext cx="3417894" cy="3587213"/>
            <a:chOff x="-23469" y="3494248"/>
            <a:chExt cx="3287683" cy="3450551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62597D7-A068-45EF-A98C-623D0AD0F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23469" y="3494248"/>
              <a:ext cx="1048360" cy="252985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4E1E17F-024B-4F0B-8875-D8E750A85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517023">
              <a:off x="769151" y="3903583"/>
              <a:ext cx="2495063" cy="249506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6F2A6E5-3514-45CB-8559-311E4744D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33460">
              <a:off x="476234" y="5220901"/>
              <a:ext cx="1723898" cy="1723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1041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276813" cy="523220"/>
            <a:chOff x="802105" y="2134906"/>
            <a:chExt cx="2276813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페르소나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798125"/>
            <a:ext cx="3301133" cy="523220"/>
            <a:chOff x="802105" y="2134906"/>
            <a:chExt cx="3301133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4913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사용자 여정지도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5207565"/>
            <a:ext cx="2980532" cy="523220"/>
            <a:chOff x="802105" y="2134906"/>
            <a:chExt cx="298053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6559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170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개선 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553" y="27051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-4555" y="24657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537174" y="2606274"/>
            <a:ext cx="3108544" cy="2007332"/>
            <a:chOff x="4541727" y="2117558"/>
            <a:chExt cx="3108544" cy="20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995730" y="2117558"/>
              <a:ext cx="220053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541727" y="3109227"/>
              <a:ext cx="310854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spc="-300" dirty="0">
                  <a:solidFill>
                    <a:schemeClr val="bg1"/>
                  </a:solidFill>
                </a:rPr>
                <a:t>페르소나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81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페르소나</a:t>
            </a:r>
            <a:r>
              <a:rPr lang="en-US" altLang="ko-KR" sz="3600" dirty="0">
                <a:solidFill>
                  <a:schemeClr val="accent2"/>
                </a:solidFill>
              </a:rPr>
              <a:t>1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940706-FEDF-45DB-A81C-5284622D4E6D}"/>
              </a:ext>
            </a:extLst>
          </p:cNvPr>
          <p:cNvSpPr/>
          <p:nvPr/>
        </p:nvSpPr>
        <p:spPr>
          <a:xfrm>
            <a:off x="6356402" y="3488762"/>
            <a:ext cx="5751167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48493" y="4765946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16745F-33B5-4A76-9759-38ABF153A9A9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B96D27-4DC0-4D19-AD7F-5FB46FC12749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F34992-5FE8-4811-AE77-8EE088CE0760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486654" y="18984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기본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2530B8-F598-4176-B75B-161AE608DCDD}"/>
              </a:ext>
            </a:extLst>
          </p:cNvPr>
          <p:cNvSpPr txBox="1"/>
          <p:nvPr/>
        </p:nvSpPr>
        <p:spPr>
          <a:xfrm>
            <a:off x="6486653" y="37553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동기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B0664-0FD2-492C-BC32-960F34852918}"/>
              </a:ext>
            </a:extLst>
          </p:cNvPr>
          <p:cNvSpPr txBox="1"/>
          <p:nvPr/>
        </p:nvSpPr>
        <p:spPr>
          <a:xfrm>
            <a:off x="6477952" y="54594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+mj-lt"/>
              </a:rPr>
              <a:t>니즈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61E5-9738-4C77-A336-C06DB3B282C5}"/>
              </a:ext>
            </a:extLst>
          </p:cNvPr>
          <p:cNvSpPr txBox="1"/>
          <p:nvPr/>
        </p:nvSpPr>
        <p:spPr>
          <a:xfrm>
            <a:off x="7430722" y="1422690"/>
            <a:ext cx="4684755" cy="165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16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 smtClean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박태훈</a:t>
            </a:r>
            <a:endParaRPr lang="en-US" altLang="ko-KR" dirty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 smtClean="0"/>
              <a:t>성별</a:t>
            </a:r>
            <a:r>
              <a:rPr lang="en-US" altLang="ko-KR" dirty="0"/>
              <a:t>/</a:t>
            </a:r>
            <a:r>
              <a:rPr lang="ko-KR" altLang="en-US" dirty="0"/>
              <a:t>나이</a:t>
            </a:r>
            <a:r>
              <a:rPr lang="en-US" altLang="ko-KR" dirty="0"/>
              <a:t>: </a:t>
            </a:r>
            <a:r>
              <a:rPr lang="ko-KR" altLang="en-US" dirty="0"/>
              <a:t>남성 </a:t>
            </a:r>
            <a:r>
              <a:rPr lang="en-US" altLang="ko-KR" dirty="0"/>
              <a:t>/ 28</a:t>
            </a:r>
            <a:r>
              <a:rPr lang="ko-KR" altLang="en-US" dirty="0"/>
              <a:t>세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 smtClean="0"/>
              <a:t>수입</a:t>
            </a:r>
            <a:r>
              <a:rPr lang="en-US" altLang="ko-KR" dirty="0"/>
              <a:t>: </a:t>
            </a:r>
            <a:r>
              <a:rPr lang="ko-KR" altLang="en-US" dirty="0"/>
              <a:t>중 </a:t>
            </a:r>
            <a:r>
              <a:rPr lang="en-US" altLang="ko-KR" dirty="0"/>
              <a:t>(~3,000</a:t>
            </a:r>
            <a:r>
              <a:rPr lang="ko-KR" altLang="en-US" dirty="0"/>
              <a:t>만 원</a:t>
            </a:r>
            <a:r>
              <a:rPr lang="en-US" altLang="ko-KR" dirty="0"/>
              <a:t>/</a:t>
            </a:r>
            <a:r>
              <a:rPr lang="ko-KR" altLang="en-US" dirty="0"/>
              <a:t>연</a:t>
            </a:r>
            <a:r>
              <a:rPr lang="en-US" altLang="ko-KR" dirty="0"/>
              <a:t>)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 smtClean="0"/>
              <a:t>직업</a:t>
            </a:r>
            <a:r>
              <a:rPr lang="en-US" altLang="ko-KR" dirty="0"/>
              <a:t>: </a:t>
            </a:r>
            <a:r>
              <a:rPr lang="ko-KR" altLang="en-US" dirty="0"/>
              <a:t>요리 </a:t>
            </a:r>
            <a:r>
              <a:rPr lang="ko-KR" altLang="en-US" dirty="0" err="1"/>
              <a:t>유튜버</a:t>
            </a:r>
            <a:r>
              <a:rPr lang="ko-KR" altLang="en-US" dirty="0"/>
              <a:t> 및 </a:t>
            </a:r>
            <a:r>
              <a:rPr lang="en-US" altLang="ko-KR" dirty="0"/>
              <a:t>SNS </a:t>
            </a:r>
            <a:r>
              <a:rPr lang="ko-KR" altLang="en-US" dirty="0" err="1"/>
              <a:t>푸드</a:t>
            </a:r>
            <a:r>
              <a:rPr lang="ko-KR" altLang="en-US" dirty="0"/>
              <a:t> </a:t>
            </a:r>
            <a:r>
              <a:rPr lang="ko-KR" altLang="en-US" dirty="0" err="1" smtClean="0"/>
              <a:t>인플루언서</a:t>
            </a:r>
            <a:endParaRPr lang="en-US" altLang="ko-KR" dirty="0" smtClean="0"/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ko-KR" altLang="en-US" dirty="0" smtClean="0"/>
              <a:t>성격 </a:t>
            </a:r>
            <a:r>
              <a:rPr lang="ko-KR" altLang="en-US" dirty="0"/>
              <a:t>및 특징</a:t>
            </a:r>
            <a:r>
              <a:rPr lang="en-US" altLang="ko-KR" dirty="0"/>
              <a:t>: </a:t>
            </a:r>
            <a:r>
              <a:rPr lang="ko-KR" altLang="en-US" dirty="0" err="1"/>
              <a:t>트렌디하고</a:t>
            </a:r>
            <a:r>
              <a:rPr lang="ko-KR" altLang="en-US" dirty="0"/>
              <a:t> 호기심 많음</a:t>
            </a:r>
            <a:r>
              <a:rPr lang="en-US" altLang="ko-KR" dirty="0"/>
              <a:t>. </a:t>
            </a:r>
            <a:r>
              <a:rPr lang="ko-KR" altLang="en-US" dirty="0"/>
              <a:t>실용적인 </a:t>
            </a:r>
            <a:r>
              <a:rPr lang="ko-KR" altLang="en-US" dirty="0" smtClean="0"/>
              <a:t>성격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9CDB8-4722-48A9-9EDD-FF82B206A9E1}"/>
              </a:ext>
            </a:extLst>
          </p:cNvPr>
          <p:cNvSpPr txBox="1"/>
          <p:nvPr/>
        </p:nvSpPr>
        <p:spPr>
          <a:xfrm>
            <a:off x="7430721" y="3256904"/>
            <a:ext cx="4416285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30000"/>
              </a:lnSpc>
              <a:defRPr sz="16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새로운 </a:t>
            </a:r>
            <a:r>
              <a:rPr lang="ko-KR" altLang="en-US" dirty="0" err="1" smtClean="0">
                <a:solidFill>
                  <a:schemeClr val="tx1"/>
                </a:solidFill>
              </a:rPr>
              <a:t>푸드</a:t>
            </a:r>
            <a:r>
              <a:rPr lang="ko-KR" altLang="en-US" dirty="0" smtClean="0">
                <a:solidFill>
                  <a:schemeClr val="tx1"/>
                </a:solidFill>
              </a:rPr>
              <a:t> 컨텐츠를 </a:t>
            </a:r>
            <a:r>
              <a:rPr lang="ko-KR" altLang="en-US" dirty="0" err="1" smtClean="0">
                <a:solidFill>
                  <a:schemeClr val="tx1"/>
                </a:solidFill>
              </a:rPr>
              <a:t>기획해야해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이번에는 라면으로 해볼까</a:t>
            </a:r>
            <a:r>
              <a:rPr lang="en-US" altLang="ko-KR" dirty="0" smtClean="0">
                <a:solidFill>
                  <a:schemeClr val="tx1"/>
                </a:solidFill>
              </a:rPr>
              <a:t>? </a:t>
            </a:r>
            <a:r>
              <a:rPr lang="ko-KR" altLang="en-US" dirty="0" smtClean="0">
                <a:solidFill>
                  <a:schemeClr val="tx1"/>
                </a:solidFill>
              </a:rPr>
              <a:t>해당 제품 관련 </a:t>
            </a:r>
            <a:r>
              <a:rPr lang="ko-KR" altLang="en-US" b="1" dirty="0" smtClean="0">
                <a:solidFill>
                  <a:schemeClr val="tx1"/>
                </a:solidFill>
              </a:rPr>
              <a:t>뉴스</a:t>
            </a:r>
            <a:r>
              <a:rPr lang="ko-KR" altLang="en-US" dirty="0" smtClean="0">
                <a:solidFill>
                  <a:schemeClr val="tx1"/>
                </a:solidFill>
              </a:rPr>
              <a:t>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이슈</a:t>
            </a:r>
            <a:r>
              <a:rPr lang="ko-KR" altLang="en-US" dirty="0" err="1" smtClean="0">
                <a:solidFill>
                  <a:schemeClr val="tx1"/>
                </a:solidFill>
              </a:rPr>
              <a:t>정보가</a:t>
            </a:r>
            <a:r>
              <a:rPr lang="ko-KR" altLang="en-US" dirty="0" smtClean="0">
                <a:solidFill>
                  <a:schemeClr val="tx1"/>
                </a:solidFill>
              </a:rPr>
              <a:t> 있으면 좋겠다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그리고 관련 </a:t>
            </a:r>
            <a:r>
              <a:rPr lang="ko-KR" altLang="en-US" b="1" dirty="0" smtClean="0">
                <a:solidFill>
                  <a:schemeClr val="tx1"/>
                </a:solidFill>
              </a:rPr>
              <a:t>레시피</a:t>
            </a:r>
            <a:r>
              <a:rPr lang="ko-KR" altLang="en-US" dirty="0" smtClean="0">
                <a:solidFill>
                  <a:schemeClr val="tx1"/>
                </a:solidFill>
              </a:rPr>
              <a:t> 정보도 필요해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참고할만한 </a:t>
            </a:r>
            <a:r>
              <a:rPr lang="ko-KR" altLang="en-US" b="1" dirty="0" smtClean="0">
                <a:solidFill>
                  <a:schemeClr val="tx1"/>
                </a:solidFill>
              </a:rPr>
              <a:t>사진</a:t>
            </a:r>
            <a:r>
              <a:rPr lang="ko-KR" altLang="en-US" dirty="0" smtClean="0">
                <a:solidFill>
                  <a:schemeClr val="tx1"/>
                </a:solidFill>
              </a:rPr>
              <a:t>이나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영상</a:t>
            </a:r>
            <a:r>
              <a:rPr lang="ko-KR" altLang="en-US" dirty="0" err="1" smtClean="0">
                <a:solidFill>
                  <a:schemeClr val="tx1"/>
                </a:solidFill>
              </a:rPr>
              <a:t>있는지</a:t>
            </a:r>
            <a:r>
              <a:rPr lang="ko-KR" altLang="en-US" dirty="0" smtClean="0">
                <a:solidFill>
                  <a:schemeClr val="tx1"/>
                </a:solidFill>
              </a:rPr>
              <a:t>  봐야겠다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AABB6-F880-4736-B1D6-4F9D877CDD7A}"/>
              </a:ext>
            </a:extLst>
          </p:cNvPr>
          <p:cNvSpPr txBox="1"/>
          <p:nvPr/>
        </p:nvSpPr>
        <p:spPr>
          <a:xfrm>
            <a:off x="7430723" y="5039850"/>
            <a:ext cx="4018784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제품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관련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뉴스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보도자료</a:t>
            </a:r>
          </a:p>
          <a:p>
            <a:pPr marL="176213" indent="-17621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제품별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조리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레시피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어울리는 소스 조합</a:t>
            </a:r>
          </a:p>
          <a:p>
            <a:pPr marL="176213" indent="-176213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고퀄리티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음식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사진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홍보 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영상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자료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E:\★3주\Image_fx111.jpg"/>
          <p:cNvPicPr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3511" y="1554430"/>
            <a:ext cx="4622800" cy="4801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18FA613-3705-4838-91D9-9B194ABDA093}"/>
              </a:ext>
            </a:extLst>
          </p:cNvPr>
          <p:cNvSpPr/>
          <p:nvPr/>
        </p:nvSpPr>
        <p:spPr>
          <a:xfrm>
            <a:off x="3278007" y="518020"/>
            <a:ext cx="326801" cy="326801"/>
          </a:xfrm>
          <a:prstGeom prst="ellipse">
            <a:avLst/>
          </a:prstGeom>
          <a:solidFill>
            <a:srgbClr val="C1D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060866D-7898-4CAE-8E78-FB7B132905C9}"/>
              </a:ext>
            </a:extLst>
          </p:cNvPr>
          <p:cNvSpPr/>
          <p:nvPr/>
        </p:nvSpPr>
        <p:spPr>
          <a:xfrm>
            <a:off x="3768547" y="294871"/>
            <a:ext cx="500289" cy="500289"/>
          </a:xfrm>
          <a:prstGeom prst="ellipse">
            <a:avLst/>
          </a:prstGeom>
          <a:solidFill>
            <a:srgbClr val="F46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/>
      <p:bldP spid="25" grpId="0"/>
      <p:bldP spid="27" grpId="0"/>
      <p:bldP spid="29" grpId="0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81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페르소나</a:t>
            </a:r>
            <a:r>
              <a:rPr lang="en-US" altLang="ko-KR" sz="3600" dirty="0">
                <a:solidFill>
                  <a:schemeClr val="accent2"/>
                </a:solidFill>
              </a:rPr>
              <a:t>2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940706-FEDF-45DB-A81C-5284622D4E6D}"/>
              </a:ext>
            </a:extLst>
          </p:cNvPr>
          <p:cNvSpPr/>
          <p:nvPr/>
        </p:nvSpPr>
        <p:spPr>
          <a:xfrm>
            <a:off x="6356402" y="325690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16745F-33B5-4A76-9759-38ABF153A9A9}"/>
              </a:ext>
            </a:extLst>
          </p:cNvPr>
          <p:cNvSpPr/>
          <p:nvPr/>
        </p:nvSpPr>
        <p:spPr>
          <a:xfrm>
            <a:off x="6348493" y="1562954"/>
            <a:ext cx="956547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B96D27-4DC0-4D19-AD7F-5FB46FC12749}"/>
              </a:ext>
            </a:extLst>
          </p:cNvPr>
          <p:cNvSpPr/>
          <p:nvPr/>
        </p:nvSpPr>
        <p:spPr>
          <a:xfrm>
            <a:off x="6348493" y="3256904"/>
            <a:ext cx="956547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F34992-5FE8-4811-AE77-8EE088CE0760}"/>
              </a:ext>
            </a:extLst>
          </p:cNvPr>
          <p:cNvSpPr/>
          <p:nvPr/>
        </p:nvSpPr>
        <p:spPr>
          <a:xfrm>
            <a:off x="6348493" y="4950854"/>
            <a:ext cx="956547" cy="1417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486655" y="189843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기본</a:t>
            </a:r>
            <a:endParaRPr lang="en-US" altLang="ko-KR" sz="20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+mj-lt"/>
              </a:rPr>
              <a:t>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2530B8-F598-4176-B75B-161AE608DCDD}"/>
              </a:ext>
            </a:extLst>
          </p:cNvPr>
          <p:cNvSpPr txBox="1"/>
          <p:nvPr/>
        </p:nvSpPr>
        <p:spPr>
          <a:xfrm>
            <a:off x="6486653" y="37400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j-lt"/>
              </a:rPr>
              <a:t>동기</a:t>
            </a:r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A61E5-9738-4C77-A336-C06DB3B282C5}"/>
              </a:ext>
            </a:extLst>
          </p:cNvPr>
          <p:cNvSpPr txBox="1"/>
          <p:nvPr/>
        </p:nvSpPr>
        <p:spPr>
          <a:xfrm>
            <a:off x="7430723" y="1514084"/>
            <a:ext cx="4761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김하늘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6213" indent="-176213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성별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나이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여성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34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</a:t>
            </a:r>
          </a:p>
          <a:p>
            <a:pPr marL="176213" indent="-176213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수입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중상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(~4,500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 원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176213" indent="-176213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직업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스파오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(SPAO)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마케팅팀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과장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6213" indent="-176213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성격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특징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깔끔하고 분석적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감성보다 논리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우선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9CDB8-4722-48A9-9EDD-FF82B206A9E1}"/>
              </a:ext>
            </a:extLst>
          </p:cNvPr>
          <p:cNvSpPr txBox="1"/>
          <p:nvPr/>
        </p:nvSpPr>
        <p:spPr>
          <a:xfrm>
            <a:off x="7448223" y="3303048"/>
            <a:ext cx="451936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회사 내부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회의 후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삼양식품과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6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콜라보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진행 가능 여부와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콜라보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성공가능성을 알아보라는 지시가 있었음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관련 자료를 검색하기 위해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삼양식품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홈페이지에 방문함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3AABB6-F880-4736-B1D6-4F9D877CDD7A}"/>
              </a:ext>
            </a:extLst>
          </p:cNvPr>
          <p:cNvSpPr txBox="1"/>
          <p:nvPr/>
        </p:nvSpPr>
        <p:spPr>
          <a:xfrm>
            <a:off x="7448224" y="4878211"/>
            <a:ext cx="451936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제품 라인업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직관적으로 </a:t>
            </a:r>
            <a:r>
              <a:rPr lang="ko-KR" altLang="en-US" sz="16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파악가능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6213" indent="-176213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회사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한눈에 직관적으로 파악 가능</a:t>
            </a:r>
            <a:endParaRPr lang="en-US" altLang="ko-KR" sz="16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브랜드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연혁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회사 이념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자료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최신뉴스</a:t>
            </a:r>
            <a:r>
              <a:rPr lang="en-US" altLang="ko-KR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IR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보고서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주가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6213" indent="-176213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콜라보에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활용가능한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캐릭터와 관련 스토리라인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6213" indent="-176213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홍보에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쓰일 </a:t>
            </a:r>
            <a:r>
              <a:rPr lang="ko-KR" altLang="en-US" sz="16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고해상도 </a:t>
            </a:r>
            <a:r>
              <a:rPr lang="ko-KR" altLang="en-US" sz="16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이미지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로고</a:t>
            </a:r>
            <a:r>
              <a: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영상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1328AE-81E8-4031-8851-BDD649B1B309}"/>
              </a:ext>
            </a:extLst>
          </p:cNvPr>
          <p:cNvSpPr/>
          <p:nvPr/>
        </p:nvSpPr>
        <p:spPr>
          <a:xfrm>
            <a:off x="863600" y="1480800"/>
            <a:ext cx="4862623" cy="49795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7866" y="1641438"/>
            <a:ext cx="4547363" cy="4726658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90790FA6-8488-4CDC-BDDD-211C50CCEEBE}"/>
              </a:ext>
            </a:extLst>
          </p:cNvPr>
          <p:cNvSpPr/>
          <p:nvPr/>
        </p:nvSpPr>
        <p:spPr>
          <a:xfrm>
            <a:off x="3354622" y="541614"/>
            <a:ext cx="326801" cy="32680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D8BBE2-8F7D-4077-9FEC-71BA5CB5140F}"/>
              </a:ext>
            </a:extLst>
          </p:cNvPr>
          <p:cNvSpPr/>
          <p:nvPr/>
        </p:nvSpPr>
        <p:spPr>
          <a:xfrm>
            <a:off x="3845162" y="318465"/>
            <a:ext cx="500289" cy="500289"/>
          </a:xfrm>
          <a:prstGeom prst="ellipse">
            <a:avLst/>
          </a:prstGeom>
          <a:solidFill>
            <a:srgbClr val="F46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D7AE0B-B789-42BC-AA2B-9D0E1462FEE4}"/>
              </a:ext>
            </a:extLst>
          </p:cNvPr>
          <p:cNvSpPr txBox="1"/>
          <p:nvPr/>
        </p:nvSpPr>
        <p:spPr>
          <a:xfrm>
            <a:off x="6477952" y="54594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+mj-lt"/>
              </a:rPr>
              <a:t>니즈</a:t>
            </a:r>
            <a:endParaRPr lang="ko-KR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913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9" grpId="0"/>
      <p:bldP spid="31" grpId="0"/>
      <p:bldP spid="33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3336270" y="2579222"/>
            <a:ext cx="5519460" cy="2007332"/>
            <a:chOff x="3336270" y="2117558"/>
            <a:chExt cx="5519460" cy="2007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3336270" y="3109227"/>
              <a:ext cx="551946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spc="-300" dirty="0">
                  <a:solidFill>
                    <a:schemeClr val="bg1"/>
                  </a:solidFill>
                </a:rPr>
                <a:t>사용자 여정지도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586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>
            <a:cxnSpLocks/>
          </p:cNvCxnSpPr>
          <p:nvPr/>
        </p:nvCxnSpPr>
        <p:spPr>
          <a:xfrm>
            <a:off x="1201836" y="3627967"/>
            <a:ext cx="10640639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cxnSpLocks/>
          </p:cNvCxnSpPr>
          <p:nvPr/>
        </p:nvCxnSpPr>
        <p:spPr>
          <a:xfrm>
            <a:off x="1219097" y="2762687"/>
            <a:ext cx="10640639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4815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93791" y="333480"/>
            <a:ext cx="781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</a:t>
            </a:r>
            <a:r>
              <a:rPr lang="en-US" altLang="ko-KR" sz="1600" dirty="0" smtClean="0">
                <a:solidFill>
                  <a:schemeClr val="accent2"/>
                </a:solidFill>
                <a:latin typeface="+mj-lt"/>
              </a:rPr>
              <a:t>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42548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사용자 여정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09687" y="6544373"/>
            <a:ext cx="1687513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973111" y="6544373"/>
            <a:ext cx="1866901" cy="221212"/>
          </a:xfrm>
          <a:prstGeom prst="rect">
            <a:avLst/>
          </a:prstGeom>
          <a:solidFill>
            <a:srgbClr val="FC91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97200" y="6544372"/>
            <a:ext cx="6975911" cy="2212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40230" y="653556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사이트 방문 전</a:t>
            </a:r>
          </a:p>
        </p:txBody>
      </p:sp>
      <p:cxnSp>
        <p:nvCxnSpPr>
          <p:cNvPr id="37" name="직선 연결선 36"/>
          <p:cNvCxnSpPr>
            <a:cxnSpLocks/>
          </p:cNvCxnSpPr>
          <p:nvPr/>
        </p:nvCxnSpPr>
        <p:spPr>
          <a:xfrm>
            <a:off x="1219097" y="2330046"/>
            <a:ext cx="10640639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26846" y="6558296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사이트 방문 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0" y="653186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사이트 방문 중</a:t>
            </a:r>
          </a:p>
        </p:txBody>
      </p:sp>
      <p:sp>
        <p:nvSpPr>
          <p:cNvPr id="23" name="타원 22"/>
          <p:cNvSpPr/>
          <p:nvPr/>
        </p:nvSpPr>
        <p:spPr>
          <a:xfrm>
            <a:off x="3973670" y="387968"/>
            <a:ext cx="205740" cy="205740"/>
          </a:xfrm>
          <a:prstGeom prst="ellipse">
            <a:avLst/>
          </a:prstGeom>
          <a:solidFill>
            <a:srgbClr val="30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cxnSpLocks/>
          </p:cNvCxnSpPr>
          <p:nvPr/>
        </p:nvCxnSpPr>
        <p:spPr>
          <a:xfrm>
            <a:off x="1219097" y="3195328"/>
            <a:ext cx="10640639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8" y="2165252"/>
            <a:ext cx="300453" cy="300453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3895000" y="3102505"/>
            <a:ext cx="205740" cy="205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8" y="3043160"/>
            <a:ext cx="300453" cy="300453"/>
          </a:xfrm>
          <a:prstGeom prst="rect">
            <a:avLst/>
          </a:prstGeom>
        </p:spPr>
      </p:pic>
      <p:cxnSp>
        <p:nvCxnSpPr>
          <p:cNvPr id="38" name="직선 연결선 37"/>
          <p:cNvCxnSpPr>
            <a:cxnSpLocks/>
          </p:cNvCxnSpPr>
          <p:nvPr/>
        </p:nvCxnSpPr>
        <p:spPr>
          <a:xfrm>
            <a:off x="1219097" y="1897405"/>
            <a:ext cx="10640639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54530" y="3921188"/>
            <a:ext cx="2227716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 err="1"/>
              <a:t>콜라보</a:t>
            </a:r>
            <a:r>
              <a:rPr lang="ko-KR" altLang="en-US" b="1" dirty="0"/>
              <a:t> 대상 검색</a:t>
            </a:r>
            <a:r>
              <a:rPr lang="en-US" altLang="ko-KR" b="1" dirty="0"/>
              <a:t>]</a:t>
            </a:r>
          </a:p>
          <a:p>
            <a:pPr algn="ctr"/>
            <a:endParaRPr lang="en-US" altLang="ko-KR" sz="1050" dirty="0"/>
          </a:p>
          <a:p>
            <a:r>
              <a:rPr lang="ko-KR" altLang="en-US" sz="1050" dirty="0"/>
              <a:t>식품회사와 </a:t>
            </a:r>
            <a:r>
              <a:rPr lang="ko-KR" altLang="en-US" sz="1050" b="1" dirty="0" err="1"/>
              <a:t>콜라보</a:t>
            </a:r>
            <a:r>
              <a:rPr lang="ko-KR" altLang="en-US" sz="1050" dirty="0" err="1"/>
              <a:t>해서</a:t>
            </a:r>
            <a:r>
              <a:rPr lang="ko-KR" altLang="en-US" sz="1050" dirty="0"/>
              <a:t> 제품 생산하고 싶어</a:t>
            </a:r>
            <a:r>
              <a:rPr lang="en-US" altLang="ko-KR" sz="1050" dirty="0"/>
              <a:t>. </a:t>
            </a:r>
            <a:r>
              <a:rPr lang="ko-KR" altLang="en-US" sz="1050" b="1" dirty="0" err="1"/>
              <a:t>굿즈</a:t>
            </a:r>
            <a:r>
              <a:rPr lang="ko-KR" altLang="en-US" sz="1050" dirty="0" err="1"/>
              <a:t>도</a:t>
            </a:r>
            <a:r>
              <a:rPr lang="ko-KR" altLang="en-US" sz="1050" dirty="0"/>
              <a:t> 만들어서 이벤트 좀 </a:t>
            </a:r>
            <a:r>
              <a:rPr lang="ko-KR" altLang="en-US" sz="1050" dirty="0" err="1"/>
              <a:t>열어야겠어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요즘 뜨는 식품회사 없을까</a:t>
            </a:r>
            <a:r>
              <a:rPr lang="en-US" altLang="ko-KR" sz="1050" dirty="0"/>
              <a:t>? </a:t>
            </a:r>
          </a:p>
          <a:p>
            <a:r>
              <a:rPr lang="ko-KR" altLang="en-US" sz="1050" dirty="0"/>
              <a:t>검색해보니 삼양식품이 캐릭터도 있네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 </a:t>
            </a:r>
            <a:r>
              <a:rPr lang="ko-KR" altLang="en-US" sz="1050" dirty="0"/>
              <a:t>음</a:t>
            </a:r>
            <a:r>
              <a:rPr lang="en-US" altLang="ko-KR" sz="1050" dirty="0"/>
              <a:t>. </a:t>
            </a:r>
            <a:r>
              <a:rPr lang="ko-KR" altLang="en-US" sz="1050" dirty="0"/>
              <a:t>삼양식품은 </a:t>
            </a:r>
            <a:r>
              <a:rPr lang="ko-KR" altLang="en-US" sz="1050" b="1" dirty="0"/>
              <a:t>유튜브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인스타</a:t>
            </a:r>
            <a:r>
              <a:rPr lang="ko-KR" altLang="en-US" sz="1050" dirty="0"/>
              <a:t>에 재밌는 영상이 많으니까 방문해볼까</a:t>
            </a:r>
            <a:r>
              <a:rPr lang="en-US" altLang="ko-KR" sz="1050" dirty="0"/>
              <a:t>. </a:t>
            </a:r>
          </a:p>
          <a:p>
            <a:endParaRPr lang="en-US" altLang="ko-KR" sz="1050" dirty="0"/>
          </a:p>
          <a:p>
            <a:r>
              <a:rPr lang="ko-KR" altLang="en-US" sz="1050" dirty="0"/>
              <a:t>어떤 제품과 협업할지 </a:t>
            </a:r>
            <a:r>
              <a:rPr lang="ko-KR" altLang="en-US" sz="1050" b="1" dirty="0"/>
              <a:t>브랜드 라인업</a:t>
            </a:r>
            <a:r>
              <a:rPr lang="ko-KR" altLang="en-US" sz="1050" dirty="0"/>
              <a:t>도 확인해보고 싶어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3082089" y="3921188"/>
            <a:ext cx="195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 err="1"/>
              <a:t>삼양사이트</a:t>
            </a:r>
            <a:r>
              <a:rPr lang="ko-KR" altLang="en-US" b="1" dirty="0"/>
              <a:t> 방문</a:t>
            </a:r>
            <a:r>
              <a:rPr lang="en-US" altLang="ko-KR" b="1" dirty="0"/>
              <a:t>]</a:t>
            </a:r>
          </a:p>
          <a:p>
            <a:pPr algn="ctr"/>
            <a:endParaRPr lang="en-US" altLang="ko-KR" sz="1050" dirty="0"/>
          </a:p>
          <a:p>
            <a:r>
              <a:rPr lang="ko-KR" altLang="en-US" sz="1050" dirty="0"/>
              <a:t>어</a:t>
            </a:r>
            <a:r>
              <a:rPr lang="en-US" altLang="ko-KR" sz="1050" dirty="0"/>
              <a:t>? </a:t>
            </a:r>
            <a:r>
              <a:rPr lang="ko-KR" altLang="en-US" sz="1050" dirty="0"/>
              <a:t>대문이 너무 정적인 느낌이네</a:t>
            </a:r>
            <a:r>
              <a:rPr lang="en-US" altLang="ko-KR" sz="1050" dirty="0"/>
              <a:t>. </a:t>
            </a:r>
            <a:r>
              <a:rPr lang="ko-KR" altLang="en-US" sz="1050" dirty="0"/>
              <a:t>재미없어</a:t>
            </a:r>
            <a:r>
              <a:rPr lang="en-US" altLang="ko-KR" sz="1050" dirty="0"/>
              <a:t>. </a:t>
            </a:r>
            <a:r>
              <a:rPr lang="ko-KR" altLang="en-US" sz="1050" dirty="0"/>
              <a:t>업데이트 </a:t>
            </a:r>
            <a:r>
              <a:rPr lang="ko-KR" altLang="en-US" sz="1050" dirty="0">
                <a:latin typeface="+mn-ea"/>
              </a:rPr>
              <a:t>한지 조금 </a:t>
            </a:r>
            <a:r>
              <a:rPr lang="ko-KR" altLang="en-US" sz="1050" dirty="0" err="1">
                <a:latin typeface="+mn-ea"/>
              </a:rPr>
              <a:t>된건가</a:t>
            </a:r>
            <a:r>
              <a:rPr lang="en-US" altLang="ko-KR" sz="1050" dirty="0">
                <a:latin typeface="+mn-ea"/>
              </a:rPr>
              <a:t>? 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ko-KR" altLang="en-US" sz="1050" dirty="0" err="1">
                <a:latin typeface="+mn-ea"/>
              </a:rPr>
              <a:t>원스크롤로</a:t>
            </a:r>
            <a:r>
              <a:rPr lang="ko-KR" altLang="en-US" sz="1050" dirty="0">
                <a:latin typeface="+mn-ea"/>
              </a:rPr>
              <a:t> 필요한 정보를 쉽게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그리고 바로 찾고 싶은데</a:t>
            </a:r>
            <a:r>
              <a:rPr lang="en-US" altLang="ko-KR" sz="1050" dirty="0">
                <a:latin typeface="+mn-ea"/>
              </a:rPr>
              <a:t>.. </a:t>
            </a:r>
            <a:r>
              <a:rPr lang="ko-KR" altLang="en-US" sz="1050" dirty="0">
                <a:latin typeface="+mn-ea"/>
              </a:rPr>
              <a:t>메뉴를 </a:t>
            </a:r>
            <a:r>
              <a:rPr lang="ko-KR" altLang="en-US" sz="1050" dirty="0" err="1">
                <a:latin typeface="+mn-ea"/>
              </a:rPr>
              <a:t>봐야겠네</a:t>
            </a:r>
            <a:endParaRPr lang="en-US" altLang="ko-KR" sz="1050" dirty="0">
              <a:latin typeface="+mn-ea"/>
            </a:endParaRPr>
          </a:p>
          <a:p>
            <a:endParaRPr lang="en-US" altLang="ko-KR" sz="1050" dirty="0">
              <a:latin typeface="+mn-ea"/>
            </a:endParaRPr>
          </a:p>
          <a:p>
            <a:r>
              <a:rPr lang="ko-KR" altLang="en-US" sz="1050" dirty="0">
                <a:latin typeface="+mn-ea"/>
              </a:rPr>
              <a:t>메뉴도 상단에 너무 많아</a:t>
            </a:r>
            <a:r>
              <a:rPr lang="en-US" altLang="ko-KR" sz="1050" dirty="0">
                <a:latin typeface="+mn-ea"/>
              </a:rPr>
              <a:t>.</a:t>
            </a:r>
          </a:p>
          <a:p>
            <a:endParaRPr lang="en-US" altLang="ko-KR" sz="1050" dirty="0"/>
          </a:p>
          <a:p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341029" y="1412939"/>
            <a:ext cx="147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식품회사 검색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82244" y="1412939"/>
            <a:ext cx="1831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삼양식품 대문 진입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17301" y="1412939"/>
            <a:ext cx="3121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3. </a:t>
            </a:r>
            <a:r>
              <a:rPr lang="ko-KR" altLang="en-US" sz="1200" b="1" dirty="0">
                <a:latin typeface="+mn-ea"/>
              </a:rPr>
              <a:t>회사소개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브랜드 페이지 검색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87059" y="1412939"/>
            <a:ext cx="2244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4. </a:t>
            </a:r>
            <a:r>
              <a:rPr lang="ko-KR" altLang="en-US" sz="1200" b="1" dirty="0">
                <a:latin typeface="+mn-ea"/>
              </a:rPr>
              <a:t>캐릭터</a:t>
            </a:r>
            <a:r>
              <a:rPr lang="en-US" altLang="ko-KR" sz="1200" b="1" dirty="0">
                <a:latin typeface="+mn-ea"/>
              </a:rPr>
              <a:t>,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SNS</a:t>
            </a:r>
            <a:r>
              <a:rPr lang="ko-KR" altLang="en-US" sz="1200" b="1" dirty="0">
                <a:latin typeface="+mn-ea"/>
              </a:rPr>
              <a:t> 소식 검색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18175" y="1412939"/>
            <a:ext cx="163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5. </a:t>
            </a:r>
            <a:r>
              <a:rPr lang="ko-KR" altLang="en-US" sz="1200" b="1" dirty="0">
                <a:latin typeface="+mn-ea"/>
              </a:rPr>
              <a:t>평가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08" y="3482114"/>
            <a:ext cx="310192" cy="31019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9319182" y="3921188"/>
            <a:ext cx="273958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/>
              <a:t>평가</a:t>
            </a:r>
            <a:r>
              <a:rPr lang="en-US" altLang="ko-KR" b="1" dirty="0"/>
              <a:t>]</a:t>
            </a:r>
          </a:p>
          <a:p>
            <a:pPr algn="ctr"/>
            <a:endParaRPr lang="en-US" altLang="ko-KR" sz="1050" dirty="0"/>
          </a:p>
          <a:p>
            <a:r>
              <a:rPr lang="ko-KR" altLang="en-US" sz="1050" dirty="0"/>
              <a:t>좋았던 점은 일단 회사가 요즘 사람들에게 관심도가 높고</a:t>
            </a:r>
            <a:r>
              <a:rPr lang="en-US" altLang="ko-KR" sz="1050" dirty="0"/>
              <a:t>, 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재무전문</a:t>
            </a:r>
            <a:r>
              <a:rPr lang="ko-KR" altLang="en-US" sz="1050" dirty="0"/>
              <a:t> </a:t>
            </a:r>
            <a:r>
              <a:rPr lang="en-US" altLang="ko-KR" sz="1050" dirty="0"/>
              <a:t>CEO,</a:t>
            </a:r>
            <a:r>
              <a:rPr lang="ko-KR" altLang="en-US" sz="1050" dirty="0"/>
              <a:t>로 교체됐다는 걸 보니</a:t>
            </a:r>
            <a:r>
              <a:rPr lang="en-US" altLang="ko-KR" sz="1050" dirty="0"/>
              <a:t>, </a:t>
            </a:r>
            <a:r>
              <a:rPr lang="ko-KR" altLang="en-US" sz="1050" b="1" dirty="0"/>
              <a:t>안정</a:t>
            </a:r>
            <a:r>
              <a:rPr lang="ko-KR" altLang="en-US" sz="1050" dirty="0"/>
              <a:t>적이고</a:t>
            </a:r>
            <a:r>
              <a:rPr lang="en-US" altLang="ko-KR" sz="1050" dirty="0"/>
              <a:t>, </a:t>
            </a:r>
            <a:r>
              <a:rPr lang="ko-KR" altLang="en-US" sz="1050" b="1" dirty="0"/>
              <a:t>성장</a:t>
            </a:r>
            <a:r>
              <a:rPr lang="ko-KR" altLang="en-US" sz="1050" dirty="0"/>
              <a:t>세의 </a:t>
            </a:r>
            <a:r>
              <a:rPr lang="ko-KR" altLang="en-US" sz="1050" dirty="0" err="1"/>
              <a:t>회사임은</a:t>
            </a:r>
            <a:r>
              <a:rPr lang="ko-KR" altLang="en-US" sz="1050" dirty="0"/>
              <a:t> 맞는 것 같아</a:t>
            </a:r>
            <a:r>
              <a:rPr lang="en-US" altLang="ko-KR" sz="1050" dirty="0"/>
              <a:t>. </a:t>
            </a:r>
          </a:p>
          <a:p>
            <a:r>
              <a:rPr lang="ko-KR" altLang="en-US" sz="1050" dirty="0"/>
              <a:t>기업의 </a:t>
            </a:r>
            <a:r>
              <a:rPr lang="ko-KR" altLang="en-US" sz="1050" b="1" dirty="0"/>
              <a:t>규모</a:t>
            </a:r>
            <a:r>
              <a:rPr lang="ko-KR" altLang="en-US" sz="1050" dirty="0"/>
              <a:t>나 </a:t>
            </a:r>
            <a:r>
              <a:rPr lang="ko-KR" altLang="en-US" sz="1050" b="1" dirty="0"/>
              <a:t>신뢰감</a:t>
            </a:r>
            <a:r>
              <a:rPr lang="ko-KR" altLang="en-US" sz="1050" dirty="0"/>
              <a:t>은 확실히 </a:t>
            </a:r>
            <a:r>
              <a:rPr lang="ko-KR" altLang="en-US" sz="1050" dirty="0" err="1"/>
              <a:t>전달됐어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그런데 </a:t>
            </a:r>
            <a:r>
              <a:rPr lang="ko-KR" altLang="en-US" sz="1050" b="1" dirty="0"/>
              <a:t>협업 </a:t>
            </a:r>
            <a:r>
              <a:rPr lang="ko-KR" altLang="en-US" sz="1050" b="1" dirty="0" smtClean="0"/>
              <a:t>사례</a:t>
            </a:r>
            <a:r>
              <a:rPr lang="en-US" altLang="ko-KR" sz="1050" b="1" dirty="0" smtClean="0"/>
              <a:t>,</a:t>
            </a:r>
            <a:r>
              <a:rPr lang="ko-KR" altLang="en-US" sz="1050" b="1" dirty="0" smtClean="0"/>
              <a:t> </a:t>
            </a:r>
            <a:r>
              <a:rPr lang="ko-KR" altLang="en-US" sz="1050" b="1" dirty="0"/>
              <a:t>캐릭터 스토리라인 </a:t>
            </a:r>
            <a:r>
              <a:rPr lang="ko-KR" altLang="en-US" sz="1050" b="1" dirty="0" smtClean="0"/>
              <a:t>정보</a:t>
            </a:r>
            <a:r>
              <a:rPr lang="en-US" altLang="ko-KR" sz="1050" b="1" dirty="0" smtClean="0"/>
              <a:t>,</a:t>
            </a:r>
            <a:r>
              <a:rPr lang="ko-KR" altLang="en-US" sz="1050" b="1" dirty="0" smtClean="0"/>
              <a:t> </a:t>
            </a:r>
            <a:r>
              <a:rPr lang="en-US" altLang="ko-KR" sz="1050" b="1" dirty="0"/>
              <a:t>SNS, </a:t>
            </a:r>
            <a:r>
              <a:rPr lang="ko-KR" altLang="en-US" sz="1050" b="1" dirty="0"/>
              <a:t>영상 소스 소개가 많이 부족해</a:t>
            </a:r>
            <a:r>
              <a:rPr lang="en-US" altLang="ko-KR" sz="1050" b="1" dirty="0"/>
              <a:t>. </a:t>
            </a:r>
          </a:p>
          <a:p>
            <a:endParaRPr lang="en-US" altLang="ko-KR" sz="1050" dirty="0"/>
          </a:p>
          <a:p>
            <a:r>
              <a:rPr lang="ko-KR" altLang="en-US" sz="1050" dirty="0"/>
              <a:t>캐릭터 관련 유튜브 영상도 매우 </a:t>
            </a:r>
            <a:r>
              <a:rPr lang="ko-KR" altLang="en-US" sz="1050" dirty="0" err="1"/>
              <a:t>고퀄이야</a:t>
            </a:r>
            <a:r>
              <a:rPr lang="en-US" altLang="ko-KR" sz="1050" dirty="0"/>
              <a:t>. </a:t>
            </a:r>
            <a:r>
              <a:rPr lang="ko-KR" altLang="en-US" sz="1050" dirty="0"/>
              <a:t>요즘 캐릭터로 좀 업그레이드 해서 스토리를 좀 더 보강하면 좋을 것 같아</a:t>
            </a:r>
            <a:r>
              <a:rPr lang="en-US" altLang="ko-KR" sz="1050" dirty="0"/>
              <a:t>.</a:t>
            </a:r>
          </a:p>
          <a:p>
            <a:endParaRPr lang="ko-KR" altLang="en-US" sz="1050" dirty="0"/>
          </a:p>
        </p:txBody>
      </p:sp>
      <p:sp>
        <p:nvSpPr>
          <p:cNvPr id="60" name="TextBox 59"/>
          <p:cNvSpPr txBox="1"/>
          <p:nvPr/>
        </p:nvSpPr>
        <p:spPr>
          <a:xfrm>
            <a:off x="7337936" y="3921188"/>
            <a:ext cx="1895300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/>
              <a:t>캐릭터 </a:t>
            </a:r>
            <a:r>
              <a:rPr lang="ko-KR" altLang="en-US" b="1" dirty="0" smtClean="0"/>
              <a:t>자료 </a:t>
            </a:r>
            <a:r>
              <a:rPr lang="ko-KR" altLang="en-US" b="1" dirty="0"/>
              <a:t>검색</a:t>
            </a:r>
            <a:r>
              <a:rPr lang="en-US" altLang="ko-KR" b="1" dirty="0"/>
              <a:t>]</a:t>
            </a:r>
          </a:p>
          <a:p>
            <a:pPr algn="ctr"/>
            <a:endParaRPr lang="en-US" altLang="ko-KR" sz="1050" dirty="0"/>
          </a:p>
          <a:p>
            <a:r>
              <a:rPr lang="ko-KR" altLang="en-US" sz="1050" dirty="0"/>
              <a:t>캐릭터 관련 페이지는 보이지 않네</a:t>
            </a:r>
            <a:r>
              <a:rPr lang="en-US" altLang="ko-KR" sz="1050" dirty="0"/>
              <a:t>. </a:t>
            </a:r>
            <a:r>
              <a:rPr lang="ko-KR" altLang="en-US" sz="1050" dirty="0"/>
              <a:t>홍보 영상 쪽에 있으려나</a:t>
            </a:r>
            <a:r>
              <a:rPr lang="en-US" altLang="ko-KR" sz="1050" dirty="0"/>
              <a:t>. </a:t>
            </a:r>
            <a:r>
              <a:rPr lang="ko-KR" altLang="en-US" sz="1050" dirty="0"/>
              <a:t>유튜브까지 찾아서 들어가서 겨우 찾았네</a:t>
            </a:r>
            <a:r>
              <a:rPr lang="en-US" altLang="ko-KR" sz="1050" dirty="0"/>
              <a:t>. </a:t>
            </a:r>
            <a:r>
              <a:rPr lang="ko-KR" altLang="en-US" sz="1050" dirty="0"/>
              <a:t>유튜브엔 </a:t>
            </a:r>
            <a:r>
              <a:rPr lang="ko-KR" altLang="en-US" sz="1050" dirty="0" err="1"/>
              <a:t>재밌는</a:t>
            </a:r>
            <a:r>
              <a:rPr lang="ko-KR" altLang="en-US" sz="1050" dirty="0"/>
              <a:t> 영상 많네</a:t>
            </a:r>
            <a:r>
              <a:rPr lang="en-US" altLang="ko-KR" sz="1050" dirty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캐릭터 관련 자료 좀 볼까</a:t>
            </a:r>
            <a:r>
              <a:rPr lang="en-US" altLang="ko-KR" sz="1050" dirty="0"/>
              <a:t>.</a:t>
            </a:r>
          </a:p>
          <a:p>
            <a:r>
              <a:rPr lang="ko-KR" altLang="en-US" sz="1050" b="1" dirty="0"/>
              <a:t>캐릭터 스토리</a:t>
            </a:r>
            <a:r>
              <a:rPr lang="ko-KR" altLang="en-US" sz="1050" dirty="0"/>
              <a:t>도 없네</a:t>
            </a:r>
            <a:r>
              <a:rPr lang="en-US" altLang="ko-KR" sz="1050" dirty="0"/>
              <a:t>. </a:t>
            </a:r>
            <a:r>
              <a:rPr lang="ko-KR" altLang="en-US" sz="1050" dirty="0"/>
              <a:t>브랜드 </a:t>
            </a:r>
            <a:r>
              <a:rPr lang="ko-KR" altLang="en-US" sz="1050" dirty="0" err="1"/>
              <a:t>컬래버레이션</a:t>
            </a:r>
            <a:r>
              <a:rPr lang="ko-KR" altLang="en-US" sz="1050" dirty="0"/>
              <a:t> 사례를 정리한 곳이 있었으면 좋겠다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4928302" y="3921188"/>
            <a:ext cx="240291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ko-KR" altLang="en-US" b="1" dirty="0"/>
              <a:t>회사</a:t>
            </a:r>
            <a:r>
              <a:rPr lang="en-US" altLang="ko-KR" b="1" dirty="0"/>
              <a:t> </a:t>
            </a:r>
            <a:r>
              <a:rPr lang="ko-KR" altLang="en-US" b="1" dirty="0"/>
              <a:t>관련 자료 검색</a:t>
            </a:r>
            <a:r>
              <a:rPr lang="en-US" altLang="ko-KR" b="1" dirty="0"/>
              <a:t>]</a:t>
            </a:r>
          </a:p>
          <a:p>
            <a:pPr algn="ctr"/>
            <a:endParaRPr lang="en-US" altLang="ko-KR" sz="1050" dirty="0"/>
          </a:p>
          <a:p>
            <a:r>
              <a:rPr lang="en-US" altLang="ko-KR" sz="1050" dirty="0"/>
              <a:t>.</a:t>
            </a:r>
            <a:r>
              <a:rPr lang="ko-KR" altLang="en-US" sz="1050" dirty="0"/>
              <a:t>기업 규모를 확인하려고 </a:t>
            </a:r>
            <a:r>
              <a:rPr lang="en-US" altLang="ko-KR" sz="1050" dirty="0"/>
              <a:t>IR </a:t>
            </a:r>
            <a:r>
              <a:rPr lang="ko-KR" altLang="en-US" sz="1050" dirty="0"/>
              <a:t>자료를 찾았는데</a:t>
            </a:r>
            <a:r>
              <a:rPr lang="en-US" altLang="ko-KR" sz="1050" dirty="0"/>
              <a:t>, </a:t>
            </a:r>
            <a:r>
              <a:rPr lang="ko-KR" altLang="en-US" sz="1050" dirty="0"/>
              <a:t>기본적인 </a:t>
            </a:r>
            <a:r>
              <a:rPr lang="ko-KR" altLang="en-US" sz="1050" dirty="0" err="1"/>
              <a:t>재무정보는</a:t>
            </a:r>
            <a:r>
              <a:rPr lang="ko-KR" altLang="en-US" sz="1050" dirty="0"/>
              <a:t> 있지만 더 </a:t>
            </a:r>
            <a:r>
              <a:rPr lang="ko-KR" altLang="en-US" sz="1050" b="1" dirty="0"/>
              <a:t>직관적인</a:t>
            </a:r>
            <a:r>
              <a:rPr lang="ko-KR" altLang="en-US" sz="1050" dirty="0"/>
              <a:t> 성장 과정이나 글로벌 시장 전략이 보이지 않네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  <a:p>
            <a:r>
              <a:rPr lang="ko-KR" altLang="en-US" sz="1050" dirty="0"/>
              <a:t>하지만</a:t>
            </a:r>
            <a:r>
              <a:rPr lang="en-US" altLang="ko-KR" sz="1050" dirty="0"/>
              <a:t>, </a:t>
            </a:r>
            <a:r>
              <a:rPr lang="ko-KR" altLang="en-US" sz="1050" dirty="0"/>
              <a:t>회사가 역사도 깊고</a:t>
            </a:r>
            <a:r>
              <a:rPr lang="en-US" altLang="ko-KR" sz="1050" dirty="0"/>
              <a:t>, ESG</a:t>
            </a:r>
            <a:r>
              <a:rPr lang="ko-KR" altLang="en-US" sz="1050" dirty="0"/>
              <a:t>관련 뉴스가 있어서 탄탄하고 믿음직스러운 회사 같아</a:t>
            </a:r>
            <a:r>
              <a:rPr lang="en-US" altLang="ko-KR" sz="1050" dirty="0"/>
              <a:t>. </a:t>
            </a:r>
            <a:r>
              <a:rPr lang="ko-KR" altLang="en-US" sz="1050" dirty="0"/>
              <a:t>주가도 상승세라 성장 중이네</a:t>
            </a:r>
            <a:endParaRPr lang="en-US" altLang="ko-KR" sz="1050" dirty="0"/>
          </a:p>
          <a:p>
            <a:pPr algn="ctr"/>
            <a:endParaRPr lang="en-US" altLang="ko-KR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5123089" y="5867522"/>
            <a:ext cx="22940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회사</a:t>
            </a:r>
            <a:r>
              <a:rPr lang="en-US" altLang="ko-KR" sz="1050" dirty="0"/>
              <a:t>,</a:t>
            </a:r>
            <a:r>
              <a:rPr lang="ko-KR" altLang="en-US" sz="1050" dirty="0"/>
              <a:t>제품라인업 검색</a:t>
            </a:r>
            <a:r>
              <a:rPr lang="en-US" altLang="ko-KR" sz="1050" dirty="0"/>
              <a:t>]</a:t>
            </a:r>
          </a:p>
          <a:p>
            <a:pPr algn="ctr"/>
            <a:endParaRPr lang="en-US" altLang="ko-KR" sz="1050" dirty="0"/>
          </a:p>
          <a:p>
            <a:r>
              <a:rPr lang="ko-KR" altLang="en-US" sz="1050" b="1" dirty="0"/>
              <a:t>브랜드 라인업</a:t>
            </a:r>
            <a:r>
              <a:rPr lang="ko-KR" altLang="en-US" sz="1050" dirty="0"/>
              <a:t>을 좀 더 </a:t>
            </a:r>
            <a:r>
              <a:rPr lang="ko-KR" altLang="en-US" sz="1050" b="1" dirty="0"/>
              <a:t>직관적</a:t>
            </a:r>
            <a:r>
              <a:rPr lang="ko-KR" altLang="en-US" sz="1050" dirty="0"/>
              <a:t>으로 보여주는 섹션도 있으면 좋겠어</a:t>
            </a:r>
            <a:r>
              <a:rPr lang="en-US" altLang="ko-KR" sz="1050" dirty="0"/>
              <a:t>.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54ECFC8-AA7F-4059-A0EE-B7AA0614B0AC}"/>
              </a:ext>
            </a:extLst>
          </p:cNvPr>
          <p:cNvSpPr/>
          <p:nvPr/>
        </p:nvSpPr>
        <p:spPr>
          <a:xfrm>
            <a:off x="1976936" y="1754333"/>
            <a:ext cx="205740" cy="205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DD2190C-A286-4E4F-ADF1-55089FDD4FDD}"/>
              </a:ext>
            </a:extLst>
          </p:cNvPr>
          <p:cNvSpPr/>
          <p:nvPr/>
        </p:nvSpPr>
        <p:spPr>
          <a:xfrm>
            <a:off x="6094517" y="2625932"/>
            <a:ext cx="205740" cy="205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A62E8C5-71CF-491B-8951-43F12C584EE5}"/>
              </a:ext>
            </a:extLst>
          </p:cNvPr>
          <p:cNvSpPr/>
          <p:nvPr/>
        </p:nvSpPr>
        <p:spPr>
          <a:xfrm>
            <a:off x="8320735" y="3515140"/>
            <a:ext cx="205740" cy="205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3341743-27C5-475E-8DC6-50CB70B793EC}"/>
              </a:ext>
            </a:extLst>
          </p:cNvPr>
          <p:cNvSpPr/>
          <p:nvPr/>
        </p:nvSpPr>
        <p:spPr>
          <a:xfrm>
            <a:off x="10767060" y="2669777"/>
            <a:ext cx="205740" cy="2057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1F53DC7-7688-46EA-80E6-56AB46101D02}"/>
              </a:ext>
            </a:extLst>
          </p:cNvPr>
          <p:cNvCxnSpPr>
            <a:cxnSpLocks/>
            <a:stCxn id="77" idx="5"/>
            <a:endCxn id="14" idx="1"/>
          </p:cNvCxnSpPr>
          <p:nvPr/>
        </p:nvCxnSpPr>
        <p:spPr>
          <a:xfrm>
            <a:off x="2152546" y="1929943"/>
            <a:ext cx="1772584" cy="12026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E182B2D-C6E2-4186-8105-835608ECD9FD}"/>
              </a:ext>
            </a:extLst>
          </p:cNvPr>
          <p:cNvCxnSpPr>
            <a:cxnSpLocks/>
            <a:stCxn id="14" idx="6"/>
            <a:endCxn id="78" idx="2"/>
          </p:cNvCxnSpPr>
          <p:nvPr/>
        </p:nvCxnSpPr>
        <p:spPr>
          <a:xfrm flipV="1">
            <a:off x="4100740" y="2728802"/>
            <a:ext cx="1993777" cy="47657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966E4B4-1C2E-4741-B808-E1E323855C23}"/>
              </a:ext>
            </a:extLst>
          </p:cNvPr>
          <p:cNvCxnSpPr>
            <a:cxnSpLocks/>
            <a:stCxn id="78" idx="5"/>
            <a:endCxn id="79" idx="2"/>
          </p:cNvCxnSpPr>
          <p:nvPr/>
        </p:nvCxnSpPr>
        <p:spPr>
          <a:xfrm>
            <a:off x="6270127" y="2801542"/>
            <a:ext cx="2050608" cy="81646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F617ABF-FA76-4989-B78A-C10A739F3B06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 flipV="1">
            <a:off x="8526475" y="2772647"/>
            <a:ext cx="2240585" cy="84536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4FBDF233-0EE7-4345-AF50-5FE35B6A52BA}"/>
              </a:ext>
            </a:extLst>
          </p:cNvPr>
          <p:cNvSpPr/>
          <p:nvPr/>
        </p:nvSpPr>
        <p:spPr>
          <a:xfrm>
            <a:off x="3865267" y="659173"/>
            <a:ext cx="266162" cy="26616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F8A9B586-B129-4CED-97C8-241E89359535}"/>
              </a:ext>
            </a:extLst>
          </p:cNvPr>
          <p:cNvSpPr/>
          <p:nvPr/>
        </p:nvSpPr>
        <p:spPr>
          <a:xfrm>
            <a:off x="4173741" y="419131"/>
            <a:ext cx="407459" cy="407459"/>
          </a:xfrm>
          <a:prstGeom prst="ellipse">
            <a:avLst/>
          </a:prstGeom>
          <a:solidFill>
            <a:srgbClr val="F46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BD54BBC1-6867-41C0-9864-6F2DF06DE5F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78" y="2604206"/>
            <a:ext cx="300453" cy="300453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52262318-A253-4C72-B8E2-82EBC208A40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02" y="1716748"/>
            <a:ext cx="310003" cy="310003"/>
          </a:xfrm>
          <a:prstGeom prst="rect">
            <a:avLst/>
          </a:prstGeom>
        </p:spPr>
      </p:pic>
      <p:sp>
        <p:nvSpPr>
          <p:cNvPr id="141" name="말풍선: 사각형 140">
            <a:extLst>
              <a:ext uri="{FF2B5EF4-FFF2-40B4-BE49-F238E27FC236}">
                <a16:creationId xmlns:a16="http://schemas.microsoft.com/office/drawing/2014/main" id="{9E22442A-D5A1-499D-9907-D6731484356B}"/>
              </a:ext>
            </a:extLst>
          </p:cNvPr>
          <p:cNvSpPr/>
          <p:nvPr/>
        </p:nvSpPr>
        <p:spPr>
          <a:xfrm>
            <a:off x="164275" y="1745749"/>
            <a:ext cx="690254" cy="281096"/>
          </a:xfrm>
          <a:prstGeom prst="wedgeRectCallout">
            <a:avLst>
              <a:gd name="adj1" fmla="val 48839"/>
              <a:gd name="adj2" fmla="val -1999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대만족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very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happy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2" name="말풍선: 사각형 141">
            <a:extLst>
              <a:ext uri="{FF2B5EF4-FFF2-40B4-BE49-F238E27FC236}">
                <a16:creationId xmlns:a16="http://schemas.microsoft.com/office/drawing/2014/main" id="{881C9798-611C-440F-8DEF-3FAE3804FC43}"/>
              </a:ext>
            </a:extLst>
          </p:cNvPr>
          <p:cNvSpPr/>
          <p:nvPr/>
        </p:nvSpPr>
        <p:spPr>
          <a:xfrm>
            <a:off x="164275" y="2187114"/>
            <a:ext cx="690254" cy="281096"/>
          </a:xfrm>
          <a:prstGeom prst="wedgeRectCallout">
            <a:avLst>
              <a:gd name="adj1" fmla="val 49074"/>
              <a:gd name="adj2" fmla="val -1955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만족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happy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3" name="말풍선: 사각형 142">
            <a:extLst>
              <a:ext uri="{FF2B5EF4-FFF2-40B4-BE49-F238E27FC236}">
                <a16:creationId xmlns:a16="http://schemas.microsoft.com/office/drawing/2014/main" id="{79D8DFB5-178F-4CC5-89F6-F3FC568A8729}"/>
              </a:ext>
            </a:extLst>
          </p:cNvPr>
          <p:cNvSpPr/>
          <p:nvPr/>
        </p:nvSpPr>
        <p:spPr>
          <a:xfrm>
            <a:off x="164275" y="2628479"/>
            <a:ext cx="690254" cy="281096"/>
          </a:xfrm>
          <a:prstGeom prst="wedgeRectCallout">
            <a:avLst>
              <a:gd name="adj1" fmla="val 49854"/>
              <a:gd name="adj2" fmla="val -2117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보통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neutral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4" name="말풍선: 사각형 143">
            <a:extLst>
              <a:ext uri="{FF2B5EF4-FFF2-40B4-BE49-F238E27FC236}">
                <a16:creationId xmlns:a16="http://schemas.microsoft.com/office/drawing/2014/main" id="{14D088BF-91E3-4095-8EC6-0AC4E0E661A6}"/>
              </a:ext>
            </a:extLst>
          </p:cNvPr>
          <p:cNvSpPr/>
          <p:nvPr/>
        </p:nvSpPr>
        <p:spPr>
          <a:xfrm>
            <a:off x="164275" y="3069844"/>
            <a:ext cx="690254" cy="281096"/>
          </a:xfrm>
          <a:prstGeom prst="wedgeRectCallout">
            <a:avLst>
              <a:gd name="adj1" fmla="val 47282"/>
              <a:gd name="adj2" fmla="val -14263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화남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angry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5" name="말풍선: 사각형 144">
            <a:extLst>
              <a:ext uri="{FF2B5EF4-FFF2-40B4-BE49-F238E27FC236}">
                <a16:creationId xmlns:a16="http://schemas.microsoft.com/office/drawing/2014/main" id="{E5CD0940-C960-47F9-A496-024E0BACD017}"/>
              </a:ext>
            </a:extLst>
          </p:cNvPr>
          <p:cNvSpPr/>
          <p:nvPr/>
        </p:nvSpPr>
        <p:spPr>
          <a:xfrm>
            <a:off x="164275" y="3511210"/>
            <a:ext cx="690254" cy="281096"/>
          </a:xfrm>
          <a:prstGeom prst="wedgeRectCallout">
            <a:avLst>
              <a:gd name="adj1" fmla="val 49152"/>
              <a:gd name="adj2" fmla="val -1838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매우 화남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very angry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2262318-A253-4C72-B8E2-82EBC208A40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73" y="1608586"/>
            <a:ext cx="556666" cy="55666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69" y="2888193"/>
            <a:ext cx="641754" cy="64175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D54BBC1-6867-41C0-9864-6F2DF06DE5F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53" y="2437666"/>
            <a:ext cx="581900" cy="5819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24" y="3314745"/>
            <a:ext cx="611728" cy="61172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319DD9E1-C248-4C62-BB6F-9A57BBF74ED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367" y="2422871"/>
            <a:ext cx="663128" cy="6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2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1" grpId="0"/>
      <p:bldP spid="45" grpId="0"/>
      <p:bldP spid="7" grpId="0"/>
      <p:bldP spid="46" grpId="0"/>
      <p:bldP spid="50" grpId="0"/>
      <p:bldP spid="51" grpId="0"/>
      <p:bldP spid="52" grpId="0"/>
      <p:bldP spid="57" grpId="0"/>
      <p:bldP spid="60" grpId="0"/>
      <p:bldP spid="61" grpId="0"/>
      <p:bldP spid="63" grpId="0"/>
      <p:bldP spid="77" grpId="0" animBg="1"/>
      <p:bldP spid="78" grpId="0" animBg="1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527301" y="2579222"/>
            <a:ext cx="3137397" cy="1699555"/>
            <a:chOff x="4527301" y="2117558"/>
            <a:chExt cx="3137397" cy="16995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527301" y="3109227"/>
              <a:ext cx="31373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개선 아이디어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270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08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sz="3600" dirty="0"/>
              <a:t>개선 아이디어</a:t>
            </a:r>
            <a:endParaRPr lang="ko-KR" altLang="en-US" sz="4400" spc="-150" dirty="0">
              <a:solidFill>
                <a:schemeClr val="accent2"/>
              </a:solidFill>
              <a:latin typeface="+mj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ED9358D-1A3C-475E-B276-38B17FF322BF}"/>
              </a:ext>
            </a:extLst>
          </p:cNvPr>
          <p:cNvSpPr txBox="1"/>
          <p:nvPr/>
        </p:nvSpPr>
        <p:spPr>
          <a:xfrm>
            <a:off x="611025" y="1063740"/>
            <a:ext cx="11044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사용자 </a:t>
            </a:r>
            <a:r>
              <a:rPr lang="ko-KR" altLang="en-US" dirty="0" err="1">
                <a:latin typeface="+mn-ea"/>
              </a:rPr>
              <a:t>몰입도를</a:t>
            </a:r>
            <a:r>
              <a:rPr lang="ko-KR" altLang="en-US" dirty="0">
                <a:latin typeface="+mn-ea"/>
              </a:rPr>
              <a:t> 높이는 </a:t>
            </a:r>
            <a:r>
              <a:rPr lang="ko-KR" altLang="en-US" b="1" dirty="0" smtClean="0">
                <a:latin typeface="+mn-ea"/>
              </a:rPr>
              <a:t>동적 </a:t>
            </a:r>
            <a:r>
              <a:rPr lang="en-US" altLang="ko-KR" b="1" smtClean="0">
                <a:latin typeface="+mn-ea"/>
              </a:rPr>
              <a:t>UI/UX </a:t>
            </a:r>
            <a:r>
              <a:rPr lang="ko-KR" altLang="en-US" b="1" dirty="0" smtClean="0">
                <a:latin typeface="+mn-ea"/>
              </a:rPr>
              <a:t>개편 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err="1">
                <a:latin typeface="+mn-ea"/>
              </a:rPr>
              <a:t>제품군</a:t>
            </a:r>
            <a:r>
              <a:rPr lang="ko-KR" altLang="en-US" dirty="0" err="1">
                <a:latin typeface="+mn-ea"/>
              </a:rPr>
              <a:t>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체계적으로 </a:t>
            </a:r>
            <a:r>
              <a:rPr lang="ko-KR" altLang="en-US" b="1" dirty="0" smtClean="0">
                <a:latin typeface="+mn-ea"/>
              </a:rPr>
              <a:t>정리한 </a:t>
            </a:r>
            <a:r>
              <a:rPr lang="ko-KR" altLang="en-US" b="1" dirty="0" smtClean="0">
                <a:latin typeface="+mn-ea"/>
              </a:rPr>
              <a:t>포트폴리오 </a:t>
            </a:r>
            <a:r>
              <a:rPr lang="ko-KR" altLang="en-US" b="1" dirty="0" smtClean="0">
                <a:latin typeface="+mn-ea"/>
              </a:rPr>
              <a:t>통합 제공</a:t>
            </a:r>
            <a:r>
              <a:rPr lang="en-US" altLang="ko-KR" b="1" dirty="0" smtClean="0">
                <a:latin typeface="+mn-ea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latin typeface="+mn-ea"/>
              </a:rPr>
              <a:t>3</a:t>
            </a:r>
            <a:r>
              <a:rPr lang="en-US" altLang="ko-KR" b="1" dirty="0" smtClean="0">
                <a:latin typeface="+mn-ea"/>
              </a:rPr>
              <a:t>. </a:t>
            </a:r>
            <a:r>
              <a:rPr lang="ko-KR" altLang="en-US" b="1" dirty="0" smtClean="0">
                <a:latin typeface="+mn-ea"/>
              </a:rPr>
              <a:t>기업 </a:t>
            </a:r>
            <a:r>
              <a:rPr lang="ko-KR" altLang="en-US" b="1" dirty="0" smtClean="0">
                <a:latin typeface="+mn-ea"/>
              </a:rPr>
              <a:t>연혁 </a:t>
            </a:r>
            <a:r>
              <a:rPr lang="ko-KR" altLang="en-US" b="1" dirty="0" smtClean="0">
                <a:latin typeface="+mn-ea"/>
              </a:rPr>
              <a:t>및 </a:t>
            </a:r>
            <a:r>
              <a:rPr lang="ko-KR" altLang="en-US" b="1" dirty="0" err="1" smtClean="0">
                <a:latin typeface="+mn-ea"/>
              </a:rPr>
              <a:t>발전사항</a:t>
            </a:r>
            <a:r>
              <a:rPr lang="ko-KR" altLang="en-US" b="1" dirty="0" smtClean="0">
                <a:latin typeface="+mn-ea"/>
              </a:rPr>
              <a:t> 직관적 표시 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88E543-6A12-47C2-AB52-E3DFDE511DB7}"/>
              </a:ext>
            </a:extLst>
          </p:cNvPr>
          <p:cNvSpPr txBox="1"/>
          <p:nvPr/>
        </p:nvSpPr>
        <p:spPr>
          <a:xfrm>
            <a:off x="627840" y="3147869"/>
            <a:ext cx="11044800" cy="2045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>
                <a:latin typeface="+mn-ea"/>
              </a:rPr>
              <a:t>4. </a:t>
            </a:r>
            <a:r>
              <a:rPr lang="ko-KR" altLang="en-US" b="1" dirty="0">
                <a:latin typeface="+mn-ea"/>
              </a:rPr>
              <a:t>캐릭터 </a:t>
            </a:r>
            <a:r>
              <a:rPr lang="ko-KR" altLang="en-US" dirty="0">
                <a:latin typeface="+mn-ea"/>
              </a:rPr>
              <a:t>스토리 </a:t>
            </a:r>
            <a:r>
              <a:rPr lang="ko-KR" altLang="en-US" dirty="0" smtClean="0">
                <a:latin typeface="+mn-ea"/>
              </a:rPr>
              <a:t>라인 구축하여 </a:t>
            </a:r>
            <a:r>
              <a:rPr lang="ko-KR" altLang="en-US" dirty="0" err="1" smtClean="0">
                <a:latin typeface="+mn-ea"/>
              </a:rPr>
              <a:t>활용성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확대 </a:t>
            </a:r>
            <a:endParaRPr lang="en-US" altLang="ko-KR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latin typeface="+mn-ea"/>
              </a:rPr>
              <a:t>5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미디어 콘텐츠 </a:t>
            </a:r>
            <a:r>
              <a:rPr lang="ko-KR" altLang="en-US" b="1" dirty="0" smtClean="0">
                <a:latin typeface="+mn-ea"/>
              </a:rPr>
              <a:t>및 레시피 정보 통합 </a:t>
            </a:r>
            <a:r>
              <a:rPr lang="ko-KR" altLang="en-US" b="1" dirty="0" smtClean="0">
                <a:latin typeface="+mn-ea"/>
              </a:rPr>
              <a:t>제공</a:t>
            </a:r>
            <a:endParaRPr lang="en-US" altLang="ko-KR" b="1" dirty="0"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en-US" altLang="ko-KR" b="1" dirty="0" smtClean="0">
                <a:latin typeface="+mn-ea"/>
              </a:rPr>
              <a:t>6</a:t>
            </a:r>
            <a:r>
              <a:rPr lang="en-US" altLang="ko-KR" b="1" dirty="0">
                <a:latin typeface="+mn-ea"/>
              </a:rPr>
              <a:t>. </a:t>
            </a:r>
            <a:r>
              <a:rPr lang="ko-KR" altLang="en-US" b="1" dirty="0" err="1">
                <a:latin typeface="+mn-ea"/>
              </a:rPr>
              <a:t>컬래버레이션</a:t>
            </a:r>
            <a:r>
              <a:rPr lang="ko-KR" altLang="en-US" b="1" dirty="0">
                <a:latin typeface="+mn-ea"/>
              </a:rPr>
              <a:t> 사례 </a:t>
            </a:r>
            <a:r>
              <a:rPr lang="ko-KR" altLang="en-US" b="1" dirty="0" smtClean="0">
                <a:latin typeface="+mn-ea"/>
              </a:rPr>
              <a:t>소개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</p:bldLst>
  </p:timing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611</Words>
  <Application>Microsoft Office PowerPoint</Application>
  <PresentationFormat>와이드스크린</PresentationFormat>
  <Paragraphs>123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G마켓 산스 TTF Bold</vt:lpstr>
      <vt:lpstr>G마켓 산스 TTF Light</vt:lpstr>
      <vt:lpstr>나눔스퀘어 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세잔</cp:lastModifiedBy>
  <cp:revision>302</cp:revision>
  <dcterms:created xsi:type="dcterms:W3CDTF">2020-07-12T23:40:59Z</dcterms:created>
  <dcterms:modified xsi:type="dcterms:W3CDTF">2025-05-23T06:45:57Z</dcterms:modified>
</cp:coreProperties>
</file>