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7" r:id="rId3"/>
    <p:sldId id="421" r:id="rId4"/>
    <p:sldId id="456" r:id="rId5"/>
    <p:sldId id="315" r:id="rId6"/>
    <p:sldId id="316" r:id="rId7"/>
    <p:sldId id="317" r:id="rId8"/>
    <p:sldId id="457" r:id="rId9"/>
    <p:sldId id="360" r:id="rId10"/>
    <p:sldId id="265" r:id="rId11"/>
    <p:sldId id="436" r:id="rId12"/>
    <p:sldId id="459" r:id="rId13"/>
    <p:sldId id="458" r:id="rId14"/>
    <p:sldId id="460" r:id="rId15"/>
    <p:sldId id="46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7B9B0-3F35-4D5A-938D-C431D33EC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4CE147-9DDB-44C5-B770-A56B73D18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814AF1-FB84-485F-97BF-1D27519A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F64D-CDD5-47AB-B063-75496700887D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40010F-8D01-46DA-88C3-9F71436B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DC1640-87C4-497D-BD79-F74EE19D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49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DA9CE-136D-4964-B517-15865DFD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6BEE2C-3436-481D-90A2-C9669B0EE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58C085-B642-413F-B88D-9919DCA5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F64D-CDD5-47AB-B063-75496700887D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05D03E-7A81-4362-897D-7AC300D9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956557-AB6A-4BC7-AA6A-D6879F3E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1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718973-54D7-4DED-A5A4-9711D8E17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73DF63-99A8-4A75-A86B-9CFFEF9C8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6862C1-39F3-42D2-8537-FCAFDD6C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F64D-CDD5-47AB-B063-75496700887D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5E754-ED60-4625-9245-21622F0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70A07A-3B8F-4B48-8311-DC66929F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82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3A81B-70CA-40D4-BBE5-2AE7D248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AE00EA-0A7B-4066-9A94-D7DF34D844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636034-F844-4BD8-8645-5E43DFA0C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C94656-D915-4570-BE3C-65E29004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6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AD90C-384C-4FE4-97A6-6420B6D9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D52471-6F02-4629-9A7E-C7EE30C8D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BC80A6-A0BD-444E-8F0E-37E0FD73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F64D-CDD5-47AB-B063-75496700887D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DD8447-6C96-4F1D-AEF8-05C55EC4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84DECE-A29B-420D-B73F-87D38BAD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FD7C4-5A55-406D-88B7-CDA07B51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800DEB-874A-438D-8657-C3C02BF2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82F24B-FD63-4546-813E-A04DB3D0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F64D-CDD5-47AB-B063-75496700887D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838837-9445-4891-9832-49A9DAFF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7E68BC-E73B-4D46-A435-C2C50F79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01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297B7-8137-480F-A85E-55FC0A02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5C6FA-E29E-48F9-921E-69D081A3C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A75CA9-6089-48CE-A531-A6D48BB3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A07248-B1A5-4A4A-886A-546B9ED8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F64D-CDD5-47AB-B063-75496700887D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0F0766-647A-42F2-AEE5-B4B923C0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94C852-032E-4D11-B5DE-C47FFCA6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69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EA808-8706-4962-A1C7-81926856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CC4161-3A38-4FDE-A5A7-D35EB434A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AD8533-A0DA-4292-9B80-F28DA6A6E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9C5584-55C7-49F6-8548-176C6F40C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20FA3A-45E8-4686-AF70-8F1A6A23B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1A99DD-00B3-49BA-B4B3-A0717249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F64D-CDD5-47AB-B063-75496700887D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02FCC9-7C15-452D-A4E3-D6956286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B1600A-22B3-4E8E-9DEA-90221A4F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59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EF6FC-619E-4FF1-BD1E-D7B1B587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858592-AAB3-468D-8B8E-EC704E66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F64D-CDD5-47AB-B063-75496700887D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60667C-8930-47DD-9B87-4EBF85B5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385B90-1A65-4B00-B0BE-F4E07363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79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0002EC-2C52-4194-AC4E-99CF9D31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F64D-CDD5-47AB-B063-75496700887D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EEF17B-FD1C-4544-B763-835E52AF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36AF5A-9201-426E-9BF0-79186A42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82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E6281-6FA4-4306-A0A8-413E6640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CC672-18C1-4BE1-9EFB-A89EC198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EC35B0-6EFC-484F-BB4F-00C2058E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A1EC09-F0D4-4431-8CA7-A7CF7A0C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F64D-CDD5-47AB-B063-75496700887D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E7543F-87EF-48EF-BD51-D30F01AF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710B88-4CE7-49F2-8A2B-A6DC6A1C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5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0EE08-07DA-47CB-ADC4-4F2498F4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E6A62F-BF43-4EA9-8831-809FDF199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9274F9-A032-4EEA-9411-665D952FC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ADB574-5AA6-4071-816A-7A360129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F64D-CDD5-47AB-B063-75496700887D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1FC71-D119-4F35-9F40-B54E40E7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EDEC60-AB83-480F-A5AA-65079682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54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D72894-8B9C-499A-A7E8-0DA6EA3B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7D6D83-6F88-4244-8B0B-F2F1CEC55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F78A9-28EA-4CF4-AD77-82427BC52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F64D-CDD5-47AB-B063-75496700887D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809C66-4F8C-4A1D-AC28-F22CE382F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7BF13D-C7D4-4CB1-B1E5-EA89D41E1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36D4-C67F-40E6-8071-D12F9B24F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72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2E8D2-9EB1-4C5D-99BF-DD418B57C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r>
              <a:rPr lang="en-US" altLang="zh-TW" dirty="0"/>
              <a:t>Introduction to </a:t>
            </a:r>
            <a:br>
              <a:rPr lang="en-US" altLang="zh-TW" dirty="0"/>
            </a:br>
            <a:r>
              <a:rPr lang="en-US" altLang="zh-TW" dirty="0"/>
              <a:t>Deep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476C87-F01B-4BA6-A690-F813EB16F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Jen-Ing Hwang</a:t>
            </a:r>
          </a:p>
          <a:p>
            <a:r>
              <a:rPr lang="en-US" altLang="zh-TW" dirty="0"/>
              <a:t>Department of Computer Science and</a:t>
            </a:r>
          </a:p>
          <a:p>
            <a:r>
              <a:rPr lang="en-US" altLang="zh-TW" dirty="0"/>
              <a:t>Information Engineering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83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Why Deep Learning?</a:t>
            </a:r>
            <a:br>
              <a:rPr lang="en-US" altLang="zh-TW" sz="4000" dirty="0"/>
            </a:br>
            <a:r>
              <a:rPr lang="zh-TW" altLang="en-US" sz="4000" dirty="0"/>
              <a:t>為什麼要學深度學習</a:t>
            </a:r>
            <a:endParaRPr lang="en-US" altLang="zh-TW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876096" y="1944211"/>
            <a:ext cx="8229600" cy="4424856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altLang="zh-TW" dirty="0">
                <a:solidFill>
                  <a:srgbClr val="FF0000"/>
                </a:solidFill>
              </a:rPr>
              <a:t>Hardware</a:t>
            </a:r>
            <a:r>
              <a:rPr lang="zh-TW" altLang="en-US" dirty="0">
                <a:solidFill>
                  <a:srgbClr val="FF0000"/>
                </a:solidFill>
              </a:rPr>
              <a:t> 硬體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5000"/>
              </a:lnSpc>
            </a:pPr>
            <a:r>
              <a:rPr lang="en-US" altLang="zh-TW" dirty="0"/>
              <a:t>Increase compute power</a:t>
            </a:r>
            <a:r>
              <a:rPr lang="zh-TW" altLang="en-US" dirty="0"/>
              <a:t> 增加計算能力</a:t>
            </a:r>
            <a:endParaRPr lang="en-US" altLang="zh-TW" dirty="0"/>
          </a:p>
          <a:p>
            <a:pPr lvl="1">
              <a:lnSpc>
                <a:spcPct val="105000"/>
              </a:lnSpc>
            </a:pPr>
            <a:r>
              <a:rPr lang="en-US" altLang="zh-TW" dirty="0"/>
              <a:t>For example: GPU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圖形處理器</a:t>
            </a:r>
            <a:r>
              <a:rPr lang="en-US" altLang="zh-TW" dirty="0"/>
              <a:t>(=</a:t>
            </a:r>
            <a:r>
              <a:rPr lang="zh-TW" altLang="en-US" dirty="0"/>
              <a:t>顯卡</a:t>
            </a:r>
            <a:r>
              <a:rPr lang="en-US" altLang="zh-TW" dirty="0"/>
              <a:t>))</a:t>
            </a:r>
          </a:p>
          <a:p>
            <a:pPr>
              <a:lnSpc>
                <a:spcPct val="105000"/>
              </a:lnSpc>
            </a:pPr>
            <a:r>
              <a:rPr lang="en-US" altLang="zh-TW" dirty="0">
                <a:solidFill>
                  <a:srgbClr val="FF0000"/>
                </a:solidFill>
              </a:rPr>
              <a:t>Algorithms</a:t>
            </a:r>
            <a:r>
              <a:rPr lang="zh-TW" altLang="en-US" dirty="0">
                <a:solidFill>
                  <a:srgbClr val="FF0000"/>
                </a:solidFill>
              </a:rPr>
              <a:t> 演算法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5000"/>
              </a:lnSpc>
            </a:pPr>
            <a:r>
              <a:rPr lang="en-US" altLang="zh-TW" dirty="0"/>
              <a:t>Progress in algorithms</a:t>
            </a:r>
          </a:p>
          <a:p>
            <a:pPr>
              <a:lnSpc>
                <a:spcPct val="105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Data</a:t>
            </a:r>
            <a:r>
              <a:rPr lang="zh-TW" altLang="en-US" dirty="0">
                <a:solidFill>
                  <a:srgbClr val="FF0000"/>
                </a:solidFill>
              </a:rPr>
              <a:t> 資料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5000"/>
              </a:lnSpc>
            </a:pPr>
            <a:r>
              <a:rPr lang="en-US" altLang="zh-TW" dirty="0"/>
              <a:t>Collections of great volume data from various sources are available</a:t>
            </a:r>
          </a:p>
          <a:p>
            <a:pPr lvl="1">
              <a:lnSpc>
                <a:spcPct val="80000"/>
              </a:lnSpc>
            </a:pPr>
            <a:endParaRPr lang="en-US" altLang="zh-TW" sz="1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1687A06-6315-4352-9F88-C793569B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819DA-96B2-40AA-9368-4B68E70B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r>
              <a:rPr lang="zh-TW" altLang="en-US" dirty="0"/>
              <a:t>應用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E41DEA6-E0FB-456A-9FF7-869BB6F541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5B4B7F-E40E-449E-B698-58098F0A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552"/>
            <a:ext cx="10515600" cy="4907797"/>
          </a:xfrm>
        </p:spPr>
        <p:txBody>
          <a:bodyPr>
            <a:normAutofit/>
          </a:bodyPr>
          <a:lstStyle/>
          <a:p>
            <a:r>
              <a:rPr lang="en-US" altLang="zh-TW" dirty="0"/>
              <a:t>The applications are expanding because </a:t>
            </a:r>
            <a:r>
              <a:rPr lang="en-US" altLang="zh-TW" dirty="0">
                <a:solidFill>
                  <a:srgbClr val="CC00CC"/>
                </a:solidFill>
              </a:rPr>
              <a:t>Deep Learning </a:t>
            </a:r>
            <a:r>
              <a:rPr lang="en-US" altLang="zh-TW" dirty="0"/>
              <a:t>are good at solving problems, not just in </a:t>
            </a:r>
            <a:r>
              <a:rPr lang="en-US" altLang="zh-TW" dirty="0">
                <a:solidFill>
                  <a:srgbClr val="FF0000"/>
                </a:solidFill>
              </a:rPr>
              <a:t>engineering(</a:t>
            </a:r>
            <a:r>
              <a:rPr lang="zh-TW" altLang="en-US" dirty="0">
                <a:solidFill>
                  <a:srgbClr val="FF0000"/>
                </a:solidFill>
              </a:rPr>
              <a:t>工程</a:t>
            </a:r>
            <a:r>
              <a:rPr lang="en-US" altLang="zh-TW" dirty="0">
                <a:solidFill>
                  <a:srgbClr val="FF0000"/>
                </a:solidFill>
              </a:rPr>
              <a:t>), science(</a:t>
            </a:r>
            <a:r>
              <a:rPr lang="zh-TW" altLang="en-US" dirty="0">
                <a:solidFill>
                  <a:srgbClr val="FF0000"/>
                </a:solidFill>
              </a:rPr>
              <a:t>科學</a:t>
            </a:r>
            <a:r>
              <a:rPr lang="en-US" altLang="zh-TW" dirty="0">
                <a:solidFill>
                  <a:srgbClr val="FF0000"/>
                </a:solidFill>
              </a:rPr>
              <a:t>),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mathematics(</a:t>
            </a:r>
            <a:r>
              <a:rPr lang="zh-TW" altLang="en-US" dirty="0">
                <a:solidFill>
                  <a:srgbClr val="FF0000"/>
                </a:solidFill>
              </a:rPr>
              <a:t>數學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, but in </a:t>
            </a:r>
            <a:r>
              <a:rPr lang="en-US" altLang="zh-TW" dirty="0">
                <a:solidFill>
                  <a:srgbClr val="FF0000"/>
                </a:solidFill>
              </a:rPr>
              <a:t>medicine(</a:t>
            </a:r>
            <a:r>
              <a:rPr lang="zh-TW" altLang="en-US" dirty="0">
                <a:solidFill>
                  <a:srgbClr val="FF0000"/>
                </a:solidFill>
              </a:rPr>
              <a:t>醫學</a:t>
            </a:r>
            <a:r>
              <a:rPr lang="en-US" altLang="zh-TW" dirty="0">
                <a:solidFill>
                  <a:srgbClr val="FF0000"/>
                </a:solidFill>
              </a:rPr>
              <a:t>),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business(</a:t>
            </a:r>
            <a:r>
              <a:rPr lang="zh-TW" altLang="en-US" dirty="0">
                <a:solidFill>
                  <a:srgbClr val="FF0000"/>
                </a:solidFill>
              </a:rPr>
              <a:t>商業</a:t>
            </a:r>
            <a:r>
              <a:rPr lang="en-US" altLang="zh-TW" dirty="0">
                <a:solidFill>
                  <a:srgbClr val="FF0000"/>
                </a:solidFill>
              </a:rPr>
              <a:t>),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finance(</a:t>
            </a:r>
            <a:r>
              <a:rPr lang="zh-TW" altLang="en-US" dirty="0">
                <a:solidFill>
                  <a:srgbClr val="FF0000"/>
                </a:solidFill>
              </a:rPr>
              <a:t>金融</a:t>
            </a:r>
            <a:r>
              <a:rPr lang="en-US" altLang="zh-TW" dirty="0">
                <a:solidFill>
                  <a:srgbClr val="FF0000"/>
                </a:solidFill>
              </a:rPr>
              <a:t>),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literature(</a:t>
            </a:r>
            <a:r>
              <a:rPr lang="zh-TW" altLang="en-US" dirty="0">
                <a:solidFill>
                  <a:srgbClr val="FF0000"/>
                </a:solidFill>
              </a:rPr>
              <a:t>文學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b="1" dirty="0">
                <a:solidFill>
                  <a:srgbClr val="CC00CC"/>
                </a:solidFill>
              </a:rPr>
              <a:t> </a:t>
            </a:r>
            <a:r>
              <a:rPr lang="en-US" altLang="zh-TW" dirty="0"/>
              <a:t>as well. </a:t>
            </a:r>
          </a:p>
          <a:p>
            <a:pPr lvl="1"/>
            <a:r>
              <a:rPr lang="en-US" altLang="zh-TW" dirty="0"/>
              <a:t>For example: </a:t>
            </a:r>
          </a:p>
          <a:p>
            <a:pPr lvl="2"/>
            <a:r>
              <a:rPr lang="en-US" altLang="zh-TW" dirty="0"/>
              <a:t>character recognition(</a:t>
            </a:r>
            <a:r>
              <a:rPr lang="zh-TW" altLang="en-US" dirty="0"/>
              <a:t>字符識別</a:t>
            </a:r>
            <a:r>
              <a:rPr lang="en-US" altLang="zh-TW" dirty="0"/>
              <a:t>),</a:t>
            </a:r>
          </a:p>
          <a:p>
            <a:pPr lvl="2"/>
            <a:r>
              <a:rPr lang="en-US" altLang="zh-TW" dirty="0"/>
              <a:t>text classification(</a:t>
            </a:r>
            <a:r>
              <a:rPr lang="zh-TW" altLang="en-US" dirty="0"/>
              <a:t>文本分類</a:t>
            </a:r>
            <a:r>
              <a:rPr lang="en-US" altLang="zh-TW" dirty="0"/>
              <a:t>)and categorization, </a:t>
            </a:r>
          </a:p>
          <a:p>
            <a:pPr lvl="2"/>
            <a:r>
              <a:rPr lang="en-US" altLang="zh-TW" dirty="0"/>
              <a:t>medical and health care(</a:t>
            </a:r>
            <a:r>
              <a:rPr lang="zh-TW" altLang="en-US" dirty="0"/>
              <a:t>醫療和保健</a:t>
            </a:r>
            <a:r>
              <a:rPr lang="en-US" altLang="zh-TW" dirty="0"/>
              <a:t>), </a:t>
            </a:r>
          </a:p>
          <a:p>
            <a:pPr lvl="2"/>
            <a:r>
              <a:rPr lang="en-US" altLang="zh-TW" dirty="0"/>
              <a:t>diagnosis(</a:t>
            </a:r>
            <a:r>
              <a:rPr lang="zh-TW" altLang="en-US" dirty="0"/>
              <a:t>診斷</a:t>
            </a:r>
            <a:r>
              <a:rPr lang="en-US" altLang="zh-TW" dirty="0"/>
              <a:t>), </a:t>
            </a:r>
          </a:p>
          <a:p>
            <a:pPr lvl="2"/>
            <a:r>
              <a:rPr lang="en-US" altLang="zh-TW" dirty="0"/>
              <a:t>computer vision(</a:t>
            </a:r>
            <a:r>
              <a:rPr lang="zh-TW" altLang="en-US" dirty="0"/>
              <a:t>電腦視覺</a:t>
            </a:r>
            <a:r>
              <a:rPr lang="en-US" altLang="zh-TW" dirty="0"/>
              <a:t>), </a:t>
            </a:r>
          </a:p>
          <a:p>
            <a:pPr lvl="2"/>
            <a:r>
              <a:rPr lang="en-US" altLang="zh-TW" dirty="0"/>
              <a:t>speech recognition(</a:t>
            </a:r>
            <a:r>
              <a:rPr lang="zh-TW" altLang="en-US" dirty="0"/>
              <a:t>語音識別</a:t>
            </a:r>
            <a:r>
              <a:rPr lang="en-US" altLang="zh-TW" dirty="0"/>
              <a:t>), </a:t>
            </a:r>
          </a:p>
          <a:p>
            <a:pPr lvl="2"/>
            <a:r>
              <a:rPr lang="en-US" altLang="zh-TW" dirty="0"/>
              <a:t>natural language processing(</a:t>
            </a:r>
            <a:r>
              <a:rPr lang="zh-TW" altLang="en-US" dirty="0"/>
              <a:t>自然語言處理</a:t>
            </a:r>
            <a:r>
              <a:rPr lang="en-US" altLang="zh-TW" dirty="0"/>
              <a:t>),…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432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CCE827-20ED-4FE1-84CE-3162B904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Convolutional (</a:t>
            </a:r>
            <a:r>
              <a:rPr lang="zh-TW" altLang="en-US" dirty="0"/>
              <a:t>卷積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Neural Networks</a:t>
            </a:r>
            <a:endParaRPr lang="zh-TW" altLang="en-US" sz="5200" dirty="0"/>
          </a:p>
        </p:txBody>
      </p:sp>
      <p:pic>
        <p:nvPicPr>
          <p:cNvPr id="4102" name="Picture 6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1C85A115-3C80-4D55-8CCC-9432748E9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26" y="1964092"/>
            <a:ext cx="10312925" cy="348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1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A8BC7F8-4D6A-4200-B5BA-62682F92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45" y="386816"/>
            <a:ext cx="10464734" cy="131415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kern="100" dirty="0"/>
              <a:t>Recurrent Neural Networks</a:t>
            </a:r>
            <a:endParaRPr lang="en-US" altLang="zh-TW" dirty="0"/>
          </a:p>
        </p:txBody>
      </p:sp>
      <p:pic>
        <p:nvPicPr>
          <p:cNvPr id="2052" name="Picture 4" descr="Recurrent Neural Net – nerdcoder">
            <a:extLst>
              <a:ext uri="{FF2B5EF4-FFF2-40B4-BE49-F238E27FC236}">
                <a16:creationId xmlns:a16="http://schemas.microsoft.com/office/drawing/2014/main" id="{17CE6726-1BB1-4034-B51C-ED5A79040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" r="1" b="1"/>
          <a:stretch/>
        </p:blipFill>
        <p:spPr bwMode="auto">
          <a:xfrm>
            <a:off x="2469246" y="2242586"/>
            <a:ext cx="6777732" cy="37336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42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EB760-64E4-4FB6-B4EB-CBC4BDA9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Generative Adversarial Networks(</a:t>
            </a:r>
            <a:r>
              <a:rPr lang="zh-TW" altLang="en-US" sz="3600" dirty="0"/>
              <a:t>生成對抗網絡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5122" name="Picture 2" descr="Generative Adversarial Networks Framework. | Download Scientific Diagram">
            <a:extLst>
              <a:ext uri="{FF2B5EF4-FFF2-40B4-BE49-F238E27FC236}">
                <a16:creationId xmlns:a16="http://schemas.microsoft.com/office/drawing/2014/main" id="{13315510-6180-427C-87AE-A04C2FBE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37" y="2128983"/>
            <a:ext cx="6253653" cy="375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0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BCC44A2-5F08-434F-B5EC-512CC8DA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Autoencoders(</a:t>
            </a:r>
            <a:r>
              <a:rPr lang="zh-TW" altLang="en-US" dirty="0"/>
              <a:t>自動編碼器</a:t>
            </a:r>
            <a:r>
              <a:rPr lang="en-US" altLang="zh-TW" dirty="0"/>
              <a:t>)</a:t>
            </a:r>
            <a:endParaRPr lang="zh-TW" altLang="en-US" sz="5200" dirty="0"/>
          </a:p>
        </p:txBody>
      </p:sp>
      <p:pic>
        <p:nvPicPr>
          <p:cNvPr id="6148" name="Picture 4" descr="What are Autoencoders?. 簡單介紹Autoencoder的原理，以及常見的應用。 | by Evans Tsai |  Taiwan AI Academy | Medium">
            <a:extLst>
              <a:ext uri="{FF2B5EF4-FFF2-40B4-BE49-F238E27FC236}">
                <a16:creationId xmlns:a16="http://schemas.microsoft.com/office/drawing/2014/main" id="{8326BF4C-EAD3-4C82-9F9B-3F18E4D29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006044"/>
            <a:ext cx="10363200" cy="45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3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484CC-A0E1-4BCB-B6B7-A5163995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19" y="573399"/>
            <a:ext cx="10515600" cy="1500188"/>
          </a:xfrm>
        </p:spPr>
        <p:txBody>
          <a:bodyPr/>
          <a:lstStyle/>
          <a:p>
            <a:pPr algn="ctr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BE3283-2A8B-41B5-8609-18FF0350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2290439"/>
            <a:ext cx="10515600" cy="37992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200" dirty="0">
                <a:solidFill>
                  <a:schemeClr val="tx1"/>
                </a:solidFill>
              </a:rPr>
              <a:t>ANN: Biological Inspiration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>
                <a:solidFill>
                  <a:schemeClr val="tx1"/>
                </a:solidFill>
              </a:rPr>
              <a:t>Deep Learning?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>
                <a:solidFill>
                  <a:schemeClr val="tx1"/>
                </a:solidFill>
              </a:rPr>
              <a:t>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>
                <a:solidFill>
                  <a:schemeClr val="tx1"/>
                </a:solidFill>
              </a:rPr>
              <a:t>Deep Neural Networks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kern="100" dirty="0">
                <a:latin typeface="Times New Roman" panose="02020603050405020304" pitchFamily="18" charset="0"/>
              </a:rPr>
              <a:t>Convolutional Neural Networks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kern="100" dirty="0">
                <a:latin typeface="Times New Roman" panose="02020603050405020304" pitchFamily="18" charset="0"/>
              </a:rPr>
              <a:t>Recurrent Neural Networks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kern="100" dirty="0">
                <a:latin typeface="Times New Roman" panose="02020603050405020304" pitchFamily="18" charset="0"/>
              </a:rPr>
              <a:t>Generative Adversarial Networks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kern="100" dirty="0">
                <a:latin typeface="Times New Roman" panose="02020603050405020304" pitchFamily="18" charset="0"/>
              </a:rPr>
              <a:t>Autoencoders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476908-B737-4227-A15D-93F3F134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24812-174C-494E-AB24-9FF23C9A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ANN: Biological Inspiration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C79ABF8-8B6C-4F82-A656-0981D6DA2A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C6123F-D11B-4C03-9255-781EBEC17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3510" cy="4351338"/>
          </a:xfrm>
        </p:spPr>
        <p:txBody>
          <a:bodyPr/>
          <a:lstStyle/>
          <a:p>
            <a:r>
              <a:rPr lang="en-US" altLang="zh-TW" dirty="0"/>
              <a:t>Biological motivation</a:t>
            </a:r>
            <a:endParaRPr lang="en-US" altLang="zh-TW" dirty="0">
              <a:solidFill>
                <a:srgbClr val="6600CC"/>
              </a:solidFill>
            </a:endParaRPr>
          </a:p>
          <a:p>
            <a:pPr lvl="1"/>
            <a:r>
              <a:rPr lang="en-US" altLang="zh-TW" dirty="0"/>
              <a:t>Biological learning system (brain)</a:t>
            </a:r>
          </a:p>
          <a:p>
            <a:pPr lvl="1"/>
            <a:r>
              <a:rPr lang="en-US" altLang="zh-TW" dirty="0"/>
              <a:t>Complex network of neurons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8704FA-DA7D-4052-A0FF-86153991CF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40781" y="1825625"/>
            <a:ext cx="5274310" cy="38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6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5E9B-F079-49CE-A1A4-03F3D4FC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E3EB71-C8A4-4F3C-B4A0-1A69E570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EE118B4-5F9A-4ABB-BA4D-69B08D9A46EE}"/>
              </a:ext>
            </a:extLst>
          </p:cNvPr>
          <p:cNvSpPr txBox="1"/>
          <p:nvPr/>
        </p:nvSpPr>
        <p:spPr>
          <a:xfrm>
            <a:off x="1895792" y="1324462"/>
            <a:ext cx="272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Biological Neuron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DE40C60-4E65-4A75-A560-035CE5E1293E}"/>
              </a:ext>
            </a:extLst>
          </p:cNvPr>
          <p:cNvSpPr txBox="1"/>
          <p:nvPr/>
        </p:nvSpPr>
        <p:spPr>
          <a:xfrm>
            <a:off x="7469787" y="1325155"/>
            <a:ext cx="260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Artificial Neuron</a:t>
            </a:r>
            <a:endParaRPr lang="zh-TW" altLang="en-US" sz="2400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7D7A464A-CA55-4FA6-8D7D-2F07C91D6650}"/>
              </a:ext>
            </a:extLst>
          </p:cNvPr>
          <p:cNvGrpSpPr/>
          <p:nvPr/>
        </p:nvGrpSpPr>
        <p:grpSpPr>
          <a:xfrm>
            <a:off x="5885431" y="1966368"/>
            <a:ext cx="5958840" cy="2346960"/>
            <a:chOff x="0" y="0"/>
            <a:chExt cx="5958840" cy="2346960"/>
          </a:xfrm>
        </p:grpSpPr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B3F7FB3-53CA-41CB-A10C-1B49386B1F50}"/>
                </a:ext>
              </a:extLst>
            </p:cNvPr>
            <p:cNvCxnSpPr/>
            <p:nvPr/>
          </p:nvCxnSpPr>
          <p:spPr>
            <a:xfrm>
              <a:off x="1798320" y="1150620"/>
              <a:ext cx="0" cy="35052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BA50FC0F-5171-462B-A4D1-6C3C850AAC81}"/>
                </a:ext>
              </a:extLst>
            </p:cNvPr>
            <p:cNvGrpSpPr/>
            <p:nvPr/>
          </p:nvGrpSpPr>
          <p:grpSpPr>
            <a:xfrm>
              <a:off x="0" y="0"/>
              <a:ext cx="5958840" cy="2346960"/>
              <a:chOff x="0" y="0"/>
              <a:chExt cx="5958840" cy="2346960"/>
            </a:xfrm>
          </p:grpSpPr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BAAF75DE-D635-45A8-9CA7-0D6590A9003F}"/>
                  </a:ext>
                </a:extLst>
              </p:cNvPr>
              <p:cNvCxnSpPr/>
              <p:nvPr/>
            </p:nvCxnSpPr>
            <p:spPr>
              <a:xfrm>
                <a:off x="2575560" y="800100"/>
                <a:ext cx="0" cy="8001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B5C67FBC-D2DB-4F75-A85B-21AFC19571D1}"/>
                  </a:ext>
                </a:extLst>
              </p:cNvPr>
              <p:cNvGrpSpPr/>
              <p:nvPr/>
            </p:nvGrpSpPr>
            <p:grpSpPr>
              <a:xfrm>
                <a:off x="0" y="0"/>
                <a:ext cx="5958840" cy="2346960"/>
                <a:chOff x="0" y="0"/>
                <a:chExt cx="5958840" cy="2346960"/>
              </a:xfrm>
            </p:grpSpPr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32BA6EB2-ECE7-4878-B7AE-74D8AF72D2FF}"/>
                    </a:ext>
                  </a:extLst>
                </p:cNvPr>
                <p:cNvCxnSpPr/>
                <p:nvPr/>
              </p:nvCxnSpPr>
              <p:spPr>
                <a:xfrm>
                  <a:off x="2994660" y="1188720"/>
                  <a:ext cx="1211580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群組 37">
                  <a:extLst>
                    <a:ext uri="{FF2B5EF4-FFF2-40B4-BE49-F238E27FC236}">
                      <a16:creationId xmlns:a16="http://schemas.microsoft.com/office/drawing/2014/main" id="{A5EAC29C-6692-4224-B9C2-947043385168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958840" cy="2346960"/>
                  <a:chOff x="0" y="0"/>
                  <a:chExt cx="5958840" cy="2346960"/>
                </a:xfrm>
              </p:grpSpPr>
              <p:sp>
                <p:nvSpPr>
                  <p:cNvPr id="39" name="橢圓 38">
                    <a:extLst>
                      <a:ext uri="{FF2B5EF4-FFF2-40B4-BE49-F238E27FC236}">
                        <a16:creationId xmlns:a16="http://schemas.microsoft.com/office/drawing/2014/main" id="{D61E3D61-CE21-4C63-956A-29D2D509DC90}"/>
                      </a:ext>
                    </a:extLst>
                  </p:cNvPr>
                  <p:cNvSpPr/>
                  <p:nvPr/>
                </p:nvSpPr>
                <p:spPr>
                  <a:xfrm>
                    <a:off x="2186940" y="792480"/>
                    <a:ext cx="807720" cy="8077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40" name="直線單箭頭接點 39">
                    <a:extLst>
                      <a:ext uri="{FF2B5EF4-FFF2-40B4-BE49-F238E27FC236}">
                        <a16:creationId xmlns:a16="http://schemas.microsoft.com/office/drawing/2014/main" id="{95CD1801-BF0F-4D12-8A77-FB62339E2372}"/>
                      </a:ext>
                    </a:extLst>
                  </p:cNvPr>
                  <p:cNvCxnSpPr/>
                  <p:nvPr/>
                </p:nvCxnSpPr>
                <p:spPr>
                  <a:xfrm>
                    <a:off x="1455420" y="670560"/>
                    <a:ext cx="685800" cy="388620"/>
                  </a:xfrm>
                  <a:prstGeom prst="straightConnector1">
                    <a:avLst/>
                  </a:prstGeom>
                  <a:ln w="12700">
                    <a:solidFill>
                      <a:schemeClr val="dk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單箭頭接點 40">
                    <a:extLst>
                      <a:ext uri="{FF2B5EF4-FFF2-40B4-BE49-F238E27FC236}">
                        <a16:creationId xmlns:a16="http://schemas.microsoft.com/office/drawing/2014/main" id="{6C3755D2-B563-4C54-A80A-2A7E60DCB703}"/>
                      </a:ext>
                    </a:extLst>
                  </p:cNvPr>
                  <p:cNvCxnSpPr/>
                  <p:nvPr/>
                </p:nvCxnSpPr>
                <p:spPr>
                  <a:xfrm>
                    <a:off x="1455420" y="1059180"/>
                    <a:ext cx="701040" cy="90805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單箭頭接點 41">
                    <a:extLst>
                      <a:ext uri="{FF2B5EF4-FFF2-40B4-BE49-F238E27FC236}">
                        <a16:creationId xmlns:a16="http://schemas.microsoft.com/office/drawing/2014/main" id="{0329C0C5-B911-4E96-8E93-D2D4C66FAF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85900" y="1280160"/>
                    <a:ext cx="670560" cy="51816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文字方塊 12">
                    <a:extLst>
                      <a:ext uri="{FF2B5EF4-FFF2-40B4-BE49-F238E27FC236}">
                        <a16:creationId xmlns:a16="http://schemas.microsoft.com/office/drawing/2014/main" id="{F2112901-9D1B-4544-9556-A281B0AFF4FB}"/>
                      </a:ext>
                    </a:extLst>
                  </p:cNvPr>
                  <p:cNvSpPr txBox="1"/>
                  <p:nvPr/>
                </p:nvSpPr>
                <p:spPr>
                  <a:xfrm>
                    <a:off x="4305300" y="1021080"/>
                    <a:ext cx="16535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Output signal: 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=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f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)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文字方塊 13">
                    <a:extLst>
                      <a:ext uri="{FF2B5EF4-FFF2-40B4-BE49-F238E27FC236}">
                        <a16:creationId xmlns:a16="http://schemas.microsoft.com/office/drawing/2014/main" id="{98E5D76D-FB6B-441D-B759-7C92CB31B1D1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929640"/>
                    <a:ext cx="1082040" cy="28194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76200"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Input signals: 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i="1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i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文字方塊 14">
                    <a:extLst>
                      <a:ext uri="{FF2B5EF4-FFF2-40B4-BE49-F238E27FC236}">
                        <a16:creationId xmlns:a16="http://schemas.microsoft.com/office/drawing/2014/main" id="{9A77836E-74FA-4339-B640-3414E831C7A6}"/>
                      </a:ext>
                    </a:extLst>
                  </p:cNvPr>
                  <p:cNvSpPr txBox="1"/>
                  <p:nvPr/>
                </p:nvSpPr>
                <p:spPr>
                  <a:xfrm>
                    <a:off x="1333500" y="2011680"/>
                    <a:ext cx="92202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Weights: </a:t>
                    </a: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i="1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i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文字方塊 16">
                    <a:extLst>
                      <a:ext uri="{FF2B5EF4-FFF2-40B4-BE49-F238E27FC236}">
                        <a16:creationId xmlns:a16="http://schemas.microsoft.com/office/drawing/2014/main" id="{1A6B2D04-F5B1-458C-BE53-CB3CE6D8FE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380" y="464820"/>
                    <a:ext cx="3200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1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文字方塊 17">
                    <a:extLst>
                      <a:ext uri="{FF2B5EF4-FFF2-40B4-BE49-F238E27FC236}">
                        <a16:creationId xmlns:a16="http://schemas.microsoft.com/office/drawing/2014/main" id="{0DC145E0-6A0A-4207-BF9A-25AD2C151C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380" y="899160"/>
                    <a:ext cx="3200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2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文字方塊 18">
                    <a:extLst>
                      <a:ext uri="{FF2B5EF4-FFF2-40B4-BE49-F238E27FC236}">
                        <a16:creationId xmlns:a16="http://schemas.microsoft.com/office/drawing/2014/main" id="{A51942DC-17B6-48C7-A7BA-9A255838D7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380" y="1676400"/>
                    <a:ext cx="35052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M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文字方塊 19">
                    <a:extLst>
                      <a:ext uri="{FF2B5EF4-FFF2-40B4-BE49-F238E27FC236}">
                        <a16:creationId xmlns:a16="http://schemas.microsoft.com/office/drawing/2014/main" id="{4DB5E8AD-CB21-4A05-8AE7-EBB76150C9F0}"/>
                      </a:ext>
                    </a:extLst>
                  </p:cNvPr>
                  <p:cNvSpPr txBox="1"/>
                  <p:nvPr/>
                </p:nvSpPr>
                <p:spPr>
                  <a:xfrm>
                    <a:off x="1607820" y="609600"/>
                    <a:ext cx="3581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10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1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文字方塊 20">
                    <a:extLst>
                      <a:ext uri="{FF2B5EF4-FFF2-40B4-BE49-F238E27FC236}">
                        <a16:creationId xmlns:a16="http://schemas.microsoft.com/office/drawing/2014/main" id="{9B4C3DAD-C236-4911-9017-1A0EDEC6DDEF}"/>
                      </a:ext>
                    </a:extLst>
                  </p:cNvPr>
                  <p:cNvSpPr txBox="1"/>
                  <p:nvPr/>
                </p:nvSpPr>
                <p:spPr>
                  <a:xfrm>
                    <a:off x="1607820" y="891540"/>
                    <a:ext cx="35814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10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2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B2D5E76B-3406-4FE3-85DE-329962C7CC62}"/>
                      </a:ext>
                    </a:extLst>
                  </p:cNvPr>
                  <p:cNvSpPr txBox="1"/>
                  <p:nvPr/>
                </p:nvSpPr>
                <p:spPr>
                  <a:xfrm>
                    <a:off x="1676400" y="1501140"/>
                    <a:ext cx="228600" cy="19812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10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M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2" name="直線單箭頭接點 51">
                    <a:extLst>
                      <a:ext uri="{FF2B5EF4-FFF2-40B4-BE49-F238E27FC236}">
                        <a16:creationId xmlns:a16="http://schemas.microsoft.com/office/drawing/2014/main" id="{736CD164-DA0B-4B41-8B2D-38979A0EAD26}"/>
                      </a:ext>
                    </a:extLst>
                  </p:cNvPr>
                  <p:cNvCxnSpPr/>
                  <p:nvPr/>
                </p:nvCxnSpPr>
                <p:spPr>
                  <a:xfrm>
                    <a:off x="1905000" y="335280"/>
                    <a:ext cx="419100" cy="5029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文字方塊 24">
                    <a:extLst>
                      <a:ext uri="{FF2B5EF4-FFF2-40B4-BE49-F238E27FC236}">
                        <a16:creationId xmlns:a16="http://schemas.microsoft.com/office/drawing/2014/main" id="{A57C7575-965D-462A-AB2F-A2630055059C}"/>
                      </a:ext>
                    </a:extLst>
                  </p:cNvPr>
                  <p:cNvSpPr txBox="1"/>
                  <p:nvPr/>
                </p:nvSpPr>
                <p:spPr>
                  <a:xfrm>
                    <a:off x="1485900" y="0"/>
                    <a:ext cx="670560" cy="33528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200" kern="100" baseline="-25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0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</a:t>
                    </a:r>
                    <a:r>
                      <a: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 1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文字方塊 25">
                    <a:extLst>
                      <a:ext uri="{FF2B5EF4-FFF2-40B4-BE49-F238E27FC236}">
                        <a16:creationId xmlns:a16="http://schemas.microsoft.com/office/drawing/2014/main" id="{A122ADC0-DCBC-4FEE-AFCF-071AB37A858D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000" y="457200"/>
                    <a:ext cx="563880" cy="2514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Bias: </a:t>
                    </a:r>
                    <a:r>
                      <a:rPr lang="en-US" sz="1200" i="1" ker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sz="1200" kern="0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0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文字方塊 29">
                    <a:extLst>
                      <a:ext uri="{FF2B5EF4-FFF2-40B4-BE49-F238E27FC236}">
                        <a16:creationId xmlns:a16="http://schemas.microsoft.com/office/drawing/2014/main" id="{D33449C8-B211-434B-8DAD-8D998C47175B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000" y="1051560"/>
                    <a:ext cx="228600" cy="19812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n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文字方塊 30">
                    <a:extLst>
                      <a:ext uri="{FF2B5EF4-FFF2-40B4-BE49-F238E27FC236}">
                        <a16:creationId xmlns:a16="http://schemas.microsoft.com/office/drawing/2014/main" id="{B37B5A4B-1F59-472E-ABBA-EDC66C06668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3660" y="1066800"/>
                    <a:ext cx="320040" cy="2895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76200">
                      <a:spcAft>
                        <a:spcPts val="0"/>
                      </a:spcAft>
                    </a:pPr>
                    <a:r>
                      <a:rPr lang="en-US" sz="1200" i="1" kern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sz="1200" kern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sz="1200" i="1" kern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200" kern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)</a:t>
                    </a:r>
                    <a:endParaRPr lang="zh-TW" sz="12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文字方塊 31">
                    <a:extLst>
                      <a:ext uri="{FF2B5EF4-FFF2-40B4-BE49-F238E27FC236}">
                        <a16:creationId xmlns:a16="http://schemas.microsoft.com/office/drawing/2014/main" id="{9164DB1B-7BD1-4B50-BA6E-AD8F4517D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575560" y="464820"/>
                    <a:ext cx="769620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schemeClr val="dk1"/>
                    </a:solidFill>
                  </a:ln>
                </p:spPr>
                <p:txBody>
                  <a:bodyPr rot="0" spcFirstLastPara="0" vert="horz" wrap="square" lIns="91440" tIns="0" rIns="9144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Cell body</a:t>
                    </a:r>
                    <a:endParaRPr lang="zh-TW" sz="12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3A514D14-9BF3-4D4D-BCBC-DD7E1A251ED6}"/>
              </a:ext>
            </a:extLst>
          </p:cNvPr>
          <p:cNvGrpSpPr/>
          <p:nvPr/>
        </p:nvGrpSpPr>
        <p:grpSpPr>
          <a:xfrm>
            <a:off x="3153103" y="4576532"/>
            <a:ext cx="5318234" cy="351662"/>
            <a:chOff x="3153103" y="4576532"/>
            <a:chExt cx="5318234" cy="351662"/>
          </a:xfrm>
        </p:grpSpPr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C89DF99D-95D9-4366-8E23-1ED8E26E79FA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14" y="4740753"/>
              <a:ext cx="12402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字方塊 37">
              <a:extLst>
                <a:ext uri="{FF2B5EF4-FFF2-40B4-BE49-F238E27FC236}">
                  <a16:creationId xmlns:a16="http://schemas.microsoft.com/office/drawing/2014/main" id="{EBDF2797-8731-4E89-8B05-8C82878C4863}"/>
                </a:ext>
              </a:extLst>
            </p:cNvPr>
            <p:cNvSpPr txBox="1"/>
            <p:nvPr/>
          </p:nvSpPr>
          <p:spPr>
            <a:xfrm>
              <a:off x="3153103" y="4576532"/>
              <a:ext cx="1985109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Dendrites</a:t>
              </a:r>
              <a:r>
                <a:rPr lang="zh-TW" alt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　</a:t>
              </a:r>
              <a:r>
                <a:rPr lang="en-US" altLang="zh-TW" dirty="0">
                  <a:solidFill>
                    <a:srgbClr val="FF0000"/>
                  </a:solidFill>
                </a:rPr>
                <a:t>(</a:t>
              </a:r>
              <a:r>
                <a:rPr lang="zh-TW" altLang="en-US" dirty="0">
                  <a:solidFill>
                    <a:srgbClr val="FF0000"/>
                  </a:solidFill>
                </a:rPr>
                <a:t>樹突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70" name="文字方塊 43">
              <a:extLst>
                <a:ext uri="{FF2B5EF4-FFF2-40B4-BE49-F238E27FC236}">
                  <a16:creationId xmlns:a16="http://schemas.microsoft.com/office/drawing/2014/main" id="{77F45150-7A26-4684-8C18-344596E0C45E}"/>
                </a:ext>
              </a:extLst>
            </p:cNvPr>
            <p:cNvSpPr txBox="1"/>
            <p:nvPr/>
          </p:nvSpPr>
          <p:spPr>
            <a:xfrm>
              <a:off x="6718083" y="4577674"/>
              <a:ext cx="1753254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kern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Input signals</a:t>
              </a:r>
              <a:r>
                <a:rPr lang="en-US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(</a:t>
              </a:r>
              <a:r>
                <a:rPr lang="en-US" altLang="zh-TW" i="1" dirty="0">
                  <a:solidFill>
                    <a:srgbClr val="FF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altLang="zh-TW" baseline="-25000" dirty="0">
                  <a:solidFill>
                    <a:srgbClr val="FF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</a:t>
              </a:r>
              <a:endParaRPr lang="zh-TW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E0BC5D26-6394-430C-AC28-06334FD75D9E}"/>
              </a:ext>
            </a:extLst>
          </p:cNvPr>
          <p:cNvGrpSpPr/>
          <p:nvPr/>
        </p:nvGrpSpPr>
        <p:grpSpPr>
          <a:xfrm>
            <a:off x="3153103" y="5034131"/>
            <a:ext cx="5318234" cy="360885"/>
            <a:chOff x="3258207" y="5034131"/>
            <a:chExt cx="5213130" cy="360885"/>
          </a:xfrm>
        </p:grpSpPr>
        <p:sp>
          <p:nvSpPr>
            <p:cNvPr id="65" name="文字方塊 57">
              <a:extLst>
                <a:ext uri="{FF2B5EF4-FFF2-40B4-BE49-F238E27FC236}">
                  <a16:creationId xmlns:a16="http://schemas.microsoft.com/office/drawing/2014/main" id="{772DED63-0F11-41C0-B3A6-39C74E9CCAD9}"/>
                </a:ext>
              </a:extLst>
            </p:cNvPr>
            <p:cNvSpPr txBox="1"/>
            <p:nvPr/>
          </p:nvSpPr>
          <p:spPr>
            <a:xfrm>
              <a:off x="3258207" y="5044496"/>
              <a:ext cx="1880005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Synapses</a:t>
              </a:r>
              <a:r>
                <a:rPr lang="zh-TW" altLang="en-US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　</a:t>
              </a:r>
              <a:r>
                <a:rPr lang="en-US" altLang="zh-TW" dirty="0">
                  <a:solidFill>
                    <a:srgbClr val="FF0000"/>
                  </a:solidFill>
                </a:rPr>
                <a:t> (</a:t>
              </a:r>
              <a:r>
                <a:rPr lang="zh-TW" altLang="en-US" dirty="0">
                  <a:solidFill>
                    <a:srgbClr val="FF0000"/>
                  </a:solidFill>
                </a:rPr>
                <a:t>突觸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r>
                <a:rPr lang="en-US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6" name="文字方塊 58">
              <a:extLst>
                <a:ext uri="{FF2B5EF4-FFF2-40B4-BE49-F238E27FC236}">
                  <a16:creationId xmlns:a16="http://schemas.microsoft.com/office/drawing/2014/main" id="{BC6ABB1F-CE30-4B96-AEAE-2CE77DE5A199}"/>
                </a:ext>
              </a:extLst>
            </p:cNvPr>
            <p:cNvSpPr txBox="1"/>
            <p:nvPr/>
          </p:nvSpPr>
          <p:spPr>
            <a:xfrm>
              <a:off x="6718082" y="5034131"/>
              <a:ext cx="1753255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Weights (</a:t>
              </a:r>
              <a:r>
                <a:rPr lang="en-US" sz="1800" i="1" kern="1200" dirty="0" err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</a:t>
              </a:r>
              <a:r>
                <a:rPr lang="en-US" sz="1800" kern="1200" baseline="-25000" dirty="0" err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</a:t>
              </a:r>
              <a:r>
                <a:rPr lang="en-US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E9A64CF0-CB8E-4C31-9C8A-910CAA672C06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14" y="5187443"/>
              <a:ext cx="12402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9E9ACCE7-3D8E-47F2-B725-3C84D1105A0A}"/>
              </a:ext>
            </a:extLst>
          </p:cNvPr>
          <p:cNvGrpSpPr/>
          <p:nvPr/>
        </p:nvGrpSpPr>
        <p:grpSpPr>
          <a:xfrm>
            <a:off x="3153103" y="5459120"/>
            <a:ext cx="5318235" cy="350520"/>
            <a:chOff x="3153103" y="5459120"/>
            <a:chExt cx="5318235" cy="350520"/>
          </a:xfrm>
        </p:grpSpPr>
        <p:sp>
          <p:nvSpPr>
            <p:cNvPr id="71" name="文字方塊 50">
              <a:extLst>
                <a:ext uri="{FF2B5EF4-FFF2-40B4-BE49-F238E27FC236}">
                  <a16:creationId xmlns:a16="http://schemas.microsoft.com/office/drawing/2014/main" id="{92ADEB45-DC32-4B3B-8425-0497F080FFFB}"/>
                </a:ext>
              </a:extLst>
            </p:cNvPr>
            <p:cNvSpPr txBox="1"/>
            <p:nvPr/>
          </p:nvSpPr>
          <p:spPr>
            <a:xfrm>
              <a:off x="3153103" y="5459120"/>
              <a:ext cx="1985109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Cell Body</a:t>
              </a:r>
              <a:r>
                <a:rPr lang="zh-TW" alt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　</a:t>
              </a:r>
              <a:r>
                <a:rPr lang="en-US" altLang="zh-TW" dirty="0">
                  <a:solidFill>
                    <a:srgbClr val="FF0000"/>
                  </a:solidFill>
                </a:rPr>
                <a:t>(</a:t>
              </a:r>
              <a:r>
                <a:rPr lang="zh-TW" altLang="en-US" dirty="0">
                  <a:solidFill>
                    <a:srgbClr val="FF0000"/>
                  </a:solidFill>
                </a:rPr>
                <a:t>細胞體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72" name="文字方塊 51">
              <a:extLst>
                <a:ext uri="{FF2B5EF4-FFF2-40B4-BE49-F238E27FC236}">
                  <a16:creationId xmlns:a16="http://schemas.microsoft.com/office/drawing/2014/main" id="{1ACF566D-24B9-4853-8162-A6E94587117E}"/>
                </a:ext>
              </a:extLst>
            </p:cNvPr>
            <p:cNvSpPr txBox="1"/>
            <p:nvPr/>
          </p:nvSpPr>
          <p:spPr>
            <a:xfrm>
              <a:off x="6718083" y="5459120"/>
              <a:ext cx="1753255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Cell Body (</a:t>
              </a:r>
              <a:r>
                <a:rPr lang="en-US" sz="1800" i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</a:t>
              </a: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, </a:t>
              </a:r>
              <a:r>
                <a:rPr lang="en-US" sz="1800" i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</a:t>
              </a: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</a:t>
              </a:r>
              <a:r>
                <a:rPr lang="en-US" sz="1800" i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</a:t>
              </a:r>
              <a:r>
                <a:rPr lang="en-US" sz="18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))</a:t>
              </a:r>
              <a:r>
                <a:rPr lang="en-US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4225A54F-7CD9-4C08-BCD6-D2AE179485FC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14" y="5618367"/>
              <a:ext cx="12402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597B258-DD31-4391-B47C-1D15554FC051}"/>
              </a:ext>
            </a:extLst>
          </p:cNvPr>
          <p:cNvGrpSpPr/>
          <p:nvPr/>
        </p:nvGrpSpPr>
        <p:grpSpPr>
          <a:xfrm>
            <a:off x="3153103" y="5905077"/>
            <a:ext cx="5318235" cy="361020"/>
            <a:chOff x="3153103" y="5905077"/>
            <a:chExt cx="5318235" cy="361020"/>
          </a:xfrm>
        </p:grpSpPr>
        <p:sp>
          <p:nvSpPr>
            <p:cNvPr id="64" name="文字方塊 56">
              <a:extLst>
                <a:ext uri="{FF2B5EF4-FFF2-40B4-BE49-F238E27FC236}">
                  <a16:creationId xmlns:a16="http://schemas.microsoft.com/office/drawing/2014/main" id="{923C8626-6922-4C9E-930F-82B51A21D1B2}"/>
                </a:ext>
              </a:extLst>
            </p:cNvPr>
            <p:cNvSpPr txBox="1"/>
            <p:nvPr/>
          </p:nvSpPr>
          <p:spPr>
            <a:xfrm>
              <a:off x="6718083" y="5915577"/>
              <a:ext cx="1753255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Output signal (</a:t>
              </a:r>
              <a:r>
                <a:rPr lang="en-US" i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</a:t>
              </a:r>
              <a:r>
                <a:rPr lang="en-US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7" name="文字方塊 59">
              <a:extLst>
                <a:ext uri="{FF2B5EF4-FFF2-40B4-BE49-F238E27FC236}">
                  <a16:creationId xmlns:a16="http://schemas.microsoft.com/office/drawing/2014/main" id="{14CE5160-A337-4D26-9E54-EFE613B21FAF}"/>
                </a:ext>
              </a:extLst>
            </p:cNvPr>
            <p:cNvSpPr txBox="1"/>
            <p:nvPr/>
          </p:nvSpPr>
          <p:spPr>
            <a:xfrm>
              <a:off x="3153103" y="5905077"/>
              <a:ext cx="1985109" cy="3505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Axon</a:t>
              </a:r>
              <a:r>
                <a:rPr lang="zh-TW" altLang="en-US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　　　</a:t>
              </a:r>
              <a:r>
                <a:rPr lang="en-US" altLang="zh-TW" dirty="0">
                  <a:solidFill>
                    <a:srgbClr val="FF0000"/>
                  </a:solidFill>
                </a:rPr>
                <a:t> (</a:t>
              </a:r>
              <a:r>
                <a:rPr lang="zh-TW" altLang="en-US" dirty="0">
                  <a:solidFill>
                    <a:srgbClr val="FF0000"/>
                  </a:solidFill>
                </a:rPr>
                <a:t>軸突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r>
                <a:rPr lang="en-US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AFF8C273-B469-4767-A861-D10775BDCC1B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14" y="6080822"/>
              <a:ext cx="12402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ACEBEE7-856F-403A-8C61-348F0728FC2E}"/>
              </a:ext>
            </a:extLst>
          </p:cNvPr>
          <p:cNvGrpSpPr/>
          <p:nvPr/>
        </p:nvGrpSpPr>
        <p:grpSpPr>
          <a:xfrm>
            <a:off x="349916" y="1979821"/>
            <a:ext cx="5438775" cy="2381250"/>
            <a:chOff x="509685" y="2112029"/>
            <a:chExt cx="5438775" cy="238125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573FC45-4F1B-4068-8D4A-4670E67D7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685" y="2112029"/>
              <a:ext cx="5438775" cy="2381250"/>
            </a:xfrm>
            <a:prstGeom prst="rect">
              <a:avLst/>
            </a:prstGeom>
          </p:spPr>
        </p:pic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D8F1A90F-47F6-42DC-A0CD-7C74763CB12E}"/>
                </a:ext>
              </a:extLst>
            </p:cNvPr>
            <p:cNvGrpSpPr/>
            <p:nvPr/>
          </p:nvGrpSpPr>
          <p:grpSpPr>
            <a:xfrm>
              <a:off x="1051034" y="2467091"/>
              <a:ext cx="1545747" cy="1514702"/>
              <a:chOff x="1051034" y="2467091"/>
              <a:chExt cx="1545747" cy="1514702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FC309E5E-5745-4CBD-BF70-591AFF6B008F}"/>
                  </a:ext>
                </a:extLst>
              </p:cNvPr>
              <p:cNvCxnSpPr/>
              <p:nvPr/>
            </p:nvCxnSpPr>
            <p:spPr>
              <a:xfrm flipV="1">
                <a:off x="1051034" y="2474711"/>
                <a:ext cx="315311" cy="48006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477172C6-3321-4985-9493-20944BE20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11342" y="2529956"/>
                <a:ext cx="450943" cy="14518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298AB7DB-831B-4375-9B13-637929E76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1632" y="2467091"/>
                <a:ext cx="217310" cy="135338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1AE42A2B-8E4F-4068-8D8A-5755D2D14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55561" y="2467091"/>
                <a:ext cx="541220" cy="12573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70414CF6-4990-413A-B7BE-DDBC2A98E8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5387" y="2529956"/>
                <a:ext cx="324256" cy="89068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3888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8EAA3-08C1-4437-B228-60DC913A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Learning?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778A8-3FB4-4D49-83F8-253225384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98" y="2146987"/>
            <a:ext cx="6652592" cy="3050895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rgbClr val="0000FF"/>
                </a:solidFill>
              </a:rPr>
              <a:t>AI</a:t>
            </a:r>
            <a:r>
              <a:rPr lang="zh-TW" altLang="en-US" sz="3600" dirty="0">
                <a:solidFill>
                  <a:srgbClr val="0000FF"/>
                </a:solidFill>
              </a:rPr>
              <a:t> </a:t>
            </a:r>
            <a:r>
              <a:rPr lang="en-US" altLang="zh-TW" sz="3600" dirty="0">
                <a:solidFill>
                  <a:srgbClr val="0000FF"/>
                </a:solidFill>
              </a:rPr>
              <a:t>(Artificial Intelligence)</a:t>
            </a:r>
          </a:p>
          <a:p>
            <a:r>
              <a:rPr lang="en-US" altLang="zh-TW" sz="3600" dirty="0">
                <a:solidFill>
                  <a:srgbClr val="CC00CC"/>
                </a:solidFill>
              </a:rPr>
              <a:t>ML (Machine Learning)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ANN (Artificial Neural Networks</a:t>
            </a:r>
            <a:r>
              <a:rPr lang="zh-TW" altLang="en-US" sz="3600" dirty="0">
                <a:solidFill>
                  <a:srgbClr val="FF0000"/>
                </a:solidFill>
              </a:rPr>
              <a:t>人工神經網路</a:t>
            </a:r>
            <a:r>
              <a:rPr lang="en-US" altLang="zh-TW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600" dirty="0">
                <a:solidFill>
                  <a:srgbClr val="C00000"/>
                </a:solidFill>
              </a:rPr>
              <a:t>DL (Deep Learning)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grpSp>
        <p:nvGrpSpPr>
          <p:cNvPr id="16" name="畫布 1">
            <a:extLst>
              <a:ext uri="{FF2B5EF4-FFF2-40B4-BE49-F238E27FC236}">
                <a16:creationId xmlns:a16="http://schemas.microsoft.com/office/drawing/2014/main" id="{2790D31F-34ED-4A08-9B0D-3C8DE55D04F3}"/>
              </a:ext>
            </a:extLst>
          </p:cNvPr>
          <p:cNvGrpSpPr/>
          <p:nvPr/>
        </p:nvGrpSpPr>
        <p:grpSpPr>
          <a:xfrm>
            <a:off x="7771990" y="1999073"/>
            <a:ext cx="3110955" cy="3050895"/>
            <a:chOff x="0" y="0"/>
            <a:chExt cx="2598420" cy="254825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31003C9-CC63-4E20-8590-37E0CB38BFE6}"/>
                </a:ext>
              </a:extLst>
            </p:cNvPr>
            <p:cNvSpPr/>
            <p:nvPr/>
          </p:nvSpPr>
          <p:spPr>
            <a:xfrm>
              <a:off x="0" y="0"/>
              <a:ext cx="2598420" cy="2548255"/>
            </a:xfrm>
            <a:prstGeom prst="rect">
              <a:avLst/>
            </a:prstGeom>
          </p:spPr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90938D70-2CA4-4F55-AB53-7A15CFE26A41}"/>
                </a:ext>
              </a:extLst>
            </p:cNvPr>
            <p:cNvSpPr/>
            <p:nvPr/>
          </p:nvSpPr>
          <p:spPr>
            <a:xfrm>
              <a:off x="38100" y="57091"/>
              <a:ext cx="2560320" cy="24911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>
                  <a:ea typeface="新細明體" panose="02020500000000000000" pitchFamily="18" charset="-120"/>
                  <a:cs typeface="Times New Roman" panose="02020603050405020304" pitchFamily="18" charset="0"/>
                </a:rPr>
                <a:t>AI</a:t>
              </a:r>
              <a:endParaRPr lang="zh-TW" altLang="en-US" sz="1200" kern="10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200" kern="10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r>
                <a:rPr lang="en-US" sz="1200" kern="100"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200" kern="10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3C336E95-F10F-4F83-BDD3-D73730B8872B}"/>
                </a:ext>
              </a:extLst>
            </p:cNvPr>
            <p:cNvSpPr/>
            <p:nvPr/>
          </p:nvSpPr>
          <p:spPr>
            <a:xfrm>
              <a:off x="460367" y="739135"/>
              <a:ext cx="1790434" cy="175112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>
                  <a:ea typeface="新細明體" panose="02020500000000000000" pitchFamily="18" charset="-120"/>
                  <a:cs typeface="Times New Roman" panose="02020603050405020304" pitchFamily="18" charset="0"/>
                </a:rPr>
                <a:t>ML</a:t>
              </a:r>
              <a:endParaRPr lang="zh-TW" altLang="en-US" sz="1200" kern="10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E46FE55F-3586-4C34-9F58-A90B9A53DC51}"/>
                </a:ext>
              </a:extLst>
            </p:cNvPr>
            <p:cNvSpPr/>
            <p:nvPr/>
          </p:nvSpPr>
          <p:spPr>
            <a:xfrm>
              <a:off x="643119" y="1241994"/>
              <a:ext cx="1299657" cy="12711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>
                  <a:ea typeface="新細明體" panose="02020500000000000000" pitchFamily="18" charset="-120"/>
                  <a:cs typeface="Times New Roman" panose="02020603050405020304" pitchFamily="18" charset="0"/>
                </a:rPr>
                <a:t>ANN</a:t>
              </a:r>
              <a:endParaRPr lang="zh-TW" altLang="en-US" sz="1200" kern="10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7DD1E85B-951F-46D5-846D-BE83A610115D}"/>
                </a:ext>
              </a:extLst>
            </p:cNvPr>
            <p:cNvSpPr/>
            <p:nvPr/>
          </p:nvSpPr>
          <p:spPr>
            <a:xfrm>
              <a:off x="845812" y="1728253"/>
              <a:ext cx="784868" cy="78486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100">
                  <a:ea typeface="新細明體" panose="02020500000000000000" pitchFamily="18" charset="-120"/>
                  <a:cs typeface="Times New Roman" panose="02020603050405020304" pitchFamily="18" charset="0"/>
                </a:rPr>
                <a:t>DL</a:t>
              </a:r>
              <a:endParaRPr lang="zh-TW" altLang="en-US" sz="1200" kern="10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6C1CE06-8DD1-48A1-B5F8-DC05081A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75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B2F91-F286-4452-A875-60A9B6C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 and 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A746EB-5B0A-4ED7-A552-5D9B221F8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49" y="1518745"/>
            <a:ext cx="7695543" cy="411480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AI </a:t>
            </a:r>
            <a:r>
              <a:rPr lang="en-US" altLang="zh-TW" sz="3200" dirty="0"/>
              <a:t>is a branch of computer science emphasizing </a:t>
            </a:r>
            <a:r>
              <a:rPr lang="en-US" altLang="zh-TW" sz="3200" dirty="0">
                <a:solidFill>
                  <a:srgbClr val="FF0000"/>
                </a:solidFill>
              </a:rPr>
              <a:t>the simulation(</a:t>
            </a:r>
            <a:r>
              <a:rPr lang="zh-TW" altLang="en-US" sz="3200" dirty="0">
                <a:solidFill>
                  <a:srgbClr val="FF0000"/>
                </a:solidFill>
              </a:rPr>
              <a:t>模擬</a:t>
            </a:r>
            <a:r>
              <a:rPr lang="en-US" altLang="zh-TW" sz="3200" dirty="0">
                <a:solidFill>
                  <a:srgbClr val="FF0000"/>
                </a:solidFill>
              </a:rPr>
              <a:t>) of human intelligence.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kumimoji="0" lang="en-US" altLang="zh-TW" sz="3200" dirty="0">
                <a:solidFill>
                  <a:srgbClr val="FF0000"/>
                </a:solidFill>
              </a:rPr>
              <a:t>ML </a:t>
            </a:r>
            <a:r>
              <a:rPr kumimoji="0" lang="en-US" altLang="zh-TW" sz="3200" dirty="0"/>
              <a:t>is a subfield of AI dealing with the problem of constructing </a:t>
            </a:r>
            <a:r>
              <a:rPr kumimoji="0" lang="en-US" altLang="zh-TW" sz="3200" dirty="0">
                <a:solidFill>
                  <a:srgbClr val="FF0000"/>
                </a:solidFill>
              </a:rPr>
              <a:t>algorithms </a:t>
            </a:r>
            <a:r>
              <a:rPr kumimoji="0" lang="en-US" altLang="zh-TW" sz="3200" dirty="0"/>
              <a:t>of</a:t>
            </a:r>
            <a:r>
              <a:rPr kumimoji="0" lang="en-US" altLang="zh-TW" sz="3200" dirty="0">
                <a:solidFill>
                  <a:srgbClr val="FF0000"/>
                </a:solidFill>
              </a:rPr>
              <a:t> acquiring knowledge </a:t>
            </a:r>
            <a:r>
              <a:rPr kumimoji="0" lang="en-US" altLang="zh-TW" sz="3200" dirty="0"/>
              <a:t>through</a:t>
            </a:r>
            <a:r>
              <a:rPr kumimoji="0" lang="en-US" altLang="zh-TW" sz="3200" dirty="0">
                <a:solidFill>
                  <a:srgbClr val="FF0000"/>
                </a:solidFill>
              </a:rPr>
              <a:t> observed data/experiences.</a:t>
            </a:r>
            <a:endParaRPr lang="zh-TW" altLang="en-US" sz="24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234DCB6-10D8-4484-AEE5-6EC825C6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075" y="2328877"/>
            <a:ext cx="2240249" cy="2200245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7873A89-3F86-4581-853E-D95C3691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158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DC7887-17BD-45A5-8A9D-69B1442F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40" y="1690688"/>
            <a:ext cx="6262464" cy="159181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ANN</a:t>
            </a:r>
            <a:r>
              <a:rPr lang="en-US" altLang="zh-TW" dirty="0"/>
              <a:t> is part of a broader family of ML methods inspired by </a:t>
            </a:r>
            <a:r>
              <a:rPr lang="en-US" altLang="zh-TW" dirty="0">
                <a:solidFill>
                  <a:srgbClr val="FF0000"/>
                </a:solidFill>
              </a:rPr>
              <a:t>biological neural systems(</a:t>
            </a:r>
            <a:r>
              <a:rPr lang="zh-TW" altLang="en-US" dirty="0">
                <a:solidFill>
                  <a:srgbClr val="FF0000"/>
                </a:solidFill>
              </a:rPr>
              <a:t>生物神經網路</a:t>
            </a:r>
            <a:r>
              <a:rPr lang="en-US" altLang="zh-TW" dirty="0">
                <a:solidFill>
                  <a:srgbClr val="FF0000"/>
                </a:solidFill>
              </a:rPr>
              <a:t>).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F999E81E-F857-4A1F-9B71-10614550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840" y="145958"/>
            <a:ext cx="2612139" cy="256549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0F87225-E27C-4EEB-86E3-13CDF88E294E}"/>
              </a:ext>
            </a:extLst>
          </p:cNvPr>
          <p:cNvSpPr txBox="1"/>
          <p:nvPr/>
        </p:nvSpPr>
        <p:spPr>
          <a:xfrm>
            <a:off x="728440" y="3240142"/>
            <a:ext cx="7772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FF0000"/>
                </a:solidFill>
              </a:rPr>
              <a:t>DL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+mj-lt"/>
              </a:rPr>
              <a:t>is a computational model based on ANN with </a:t>
            </a:r>
            <a:r>
              <a:rPr lang="en-US" altLang="zh-TW" sz="2800" dirty="0">
                <a:solidFill>
                  <a:srgbClr val="FF0000"/>
                </a:solidFill>
              </a:rPr>
              <a:t>representation learning</a:t>
            </a:r>
            <a:r>
              <a:rPr lang="en-US" altLang="zh-TW" sz="2800" dirty="0"/>
              <a:t>.</a:t>
            </a:r>
          </a:p>
          <a:p>
            <a:pPr marL="1257300" lvl="2" indent="-342900">
              <a:buFont typeface="Symbol" panose="05050102010706020507" pitchFamily="18" charset="2"/>
              <a:buChar char=""/>
            </a:pPr>
            <a:r>
              <a:rPr lang="en-US" altLang="zh-TW" sz="2000" dirty="0"/>
              <a:t>Representation learning is learning representations of input data that make it easier to </a:t>
            </a:r>
            <a:r>
              <a:rPr lang="en-US" altLang="zh-TW" sz="2000" dirty="0">
                <a:solidFill>
                  <a:srgbClr val="FF0000"/>
                </a:solidFill>
              </a:rPr>
              <a:t>extract useful information 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when performing classifications or predictions.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B26DB215-AE7C-4314-B0CE-1FD53A30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 and DL</a:t>
            </a:r>
            <a:endParaRPr lang="zh-TW" alt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169F612-8C95-43C6-B5A2-12C3B53B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4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3D7ACBE-B123-4E52-9DD0-677F37AF52C2}"/>
              </a:ext>
            </a:extLst>
          </p:cNvPr>
          <p:cNvSpPr txBox="1"/>
          <p:nvPr/>
        </p:nvSpPr>
        <p:spPr>
          <a:xfrm>
            <a:off x="8500840" y="2887682"/>
            <a:ext cx="3439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資料在高維度的轉換當中，可以去</a:t>
            </a:r>
            <a:r>
              <a:rPr lang="zh-TW" altLang="en-US" dirty="0">
                <a:solidFill>
                  <a:srgbClr val="FF0000"/>
                </a:solidFill>
              </a:rPr>
              <a:t>萃取出足夠而抽象的資訊</a:t>
            </a:r>
            <a:r>
              <a:rPr lang="zh-TW" altLang="en-US" dirty="0"/>
              <a:t>，去進行</a:t>
            </a:r>
            <a:r>
              <a:rPr lang="zh-TW" altLang="en-US" dirty="0">
                <a:solidFill>
                  <a:srgbClr val="FF0000"/>
                </a:solidFill>
              </a:rPr>
              <a:t>預測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深度學習只是將特徵</a:t>
            </a:r>
            <a:r>
              <a:rPr lang="en-US" altLang="zh-TW" dirty="0"/>
              <a:t>-</a:t>
            </a:r>
            <a:r>
              <a:rPr lang="zh-TW" altLang="en-US" dirty="0"/>
              <a:t>特徵之間的轉換模式以 層</a:t>
            </a:r>
            <a:r>
              <a:rPr lang="en-US" altLang="zh-TW" dirty="0"/>
              <a:t>-</a:t>
            </a:r>
            <a:r>
              <a:rPr lang="zh-TW" altLang="en-US" dirty="0"/>
              <a:t>層 之間的轉換實現，而高維的特徵向量以 層 的形式呈現。所以</a:t>
            </a:r>
            <a:r>
              <a:rPr lang="zh-TW" altLang="en-US" dirty="0">
                <a:solidFill>
                  <a:srgbClr val="FF0000"/>
                </a:solidFill>
              </a:rPr>
              <a:t>越深的網路代表著經過多次的函數處理跟萃取</a:t>
            </a:r>
            <a:r>
              <a:rPr lang="zh-TW" altLang="en-US" dirty="0"/>
              <a:t>，所萃取的資訊的抽象程度越高，抽象程度越高，就越接近人類所想像的。</a:t>
            </a:r>
            <a:endParaRPr lang="en-US" altLang="zh-TW" dirty="0"/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DEA3FF-250D-4093-B41B-CF9FCA0D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dirty="0"/>
              <a:t>ANN and DL</a:t>
            </a:r>
            <a:endParaRPr lang="en-US" altLang="zh-TW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Deep learning diagram. | Download Scientific Diagram">
            <a:extLst>
              <a:ext uri="{FF2B5EF4-FFF2-40B4-BE49-F238E27FC236}">
                <a16:creationId xmlns:a16="http://schemas.microsoft.com/office/drawing/2014/main" id="{C7AC8638-F64B-40B4-B0DF-912755B46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259898"/>
            <a:ext cx="10515599" cy="276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66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Deep Learning </a:t>
            </a:r>
            <a:br>
              <a:rPr lang="en-US" altLang="zh-TW" sz="3600" dirty="0"/>
            </a:br>
            <a:r>
              <a:rPr lang="en-US" altLang="zh-TW" sz="3600" dirty="0"/>
              <a:t>= Learning Hierarchical(</a:t>
            </a:r>
            <a:r>
              <a:rPr lang="zh-TW" altLang="en-US" sz="3600" dirty="0"/>
              <a:t>分層的</a:t>
            </a:r>
            <a:r>
              <a:rPr lang="en-US" altLang="zh-TW" sz="3600" dirty="0"/>
              <a:t>) Representations</a:t>
            </a:r>
            <a:endParaRPr lang="zh-TW" altLang="en-US" sz="36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4493" y="1690688"/>
            <a:ext cx="8195208" cy="488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637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566</Words>
  <Application>Microsoft Office PowerPoint</Application>
  <PresentationFormat>寬螢幕</PresentationFormat>
  <Paragraphs>96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Symbol</vt:lpstr>
      <vt:lpstr>Times New Roman</vt:lpstr>
      <vt:lpstr>Office 佈景主題</vt:lpstr>
      <vt:lpstr>Introduction to  Deep Learning</vt:lpstr>
      <vt:lpstr>Outline</vt:lpstr>
      <vt:lpstr>ANN: Biological Inspiration</vt:lpstr>
      <vt:lpstr>Artificial Neuron</vt:lpstr>
      <vt:lpstr>Deep Learning?</vt:lpstr>
      <vt:lpstr>AI and ML</vt:lpstr>
      <vt:lpstr>ANN and DL</vt:lpstr>
      <vt:lpstr>ANN and DL</vt:lpstr>
      <vt:lpstr>Deep Learning  = Learning Hierarchical(分層的) Representations</vt:lpstr>
      <vt:lpstr>Why Deep Learning? 為什麼要學深度學習</vt:lpstr>
      <vt:lpstr>Applications應用</vt:lpstr>
      <vt:lpstr>Convolutional (卷積) Neural Networks</vt:lpstr>
      <vt:lpstr>Recurrent Neural Networks</vt:lpstr>
      <vt:lpstr>Generative Adversarial Networks(生成對抗網絡)</vt:lpstr>
      <vt:lpstr>Autoencoders(自動編碼器)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Deep Learning</dc:title>
  <dc:creator>Grace Hwang</dc:creator>
  <cp:lastModifiedBy>康智絜</cp:lastModifiedBy>
  <cp:revision>12</cp:revision>
  <dcterms:created xsi:type="dcterms:W3CDTF">2020-09-15T04:31:59Z</dcterms:created>
  <dcterms:modified xsi:type="dcterms:W3CDTF">2020-10-28T12:49:00Z</dcterms:modified>
</cp:coreProperties>
</file>