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437" r:id="rId3"/>
    <p:sldId id="348" r:id="rId4"/>
    <p:sldId id="439" r:id="rId5"/>
    <p:sldId id="276" r:id="rId6"/>
    <p:sldId id="347" r:id="rId7"/>
    <p:sldId id="275" r:id="rId8"/>
    <p:sldId id="277" r:id="rId9"/>
    <p:sldId id="336" r:id="rId10"/>
    <p:sldId id="438" r:id="rId11"/>
    <p:sldId id="271" r:id="rId12"/>
    <p:sldId id="272" r:id="rId13"/>
    <p:sldId id="337" r:id="rId14"/>
    <p:sldId id="338" r:id="rId15"/>
    <p:sldId id="339" r:id="rId16"/>
    <p:sldId id="330" r:id="rId17"/>
    <p:sldId id="340" r:id="rId18"/>
    <p:sldId id="341" r:id="rId19"/>
    <p:sldId id="342" r:id="rId20"/>
    <p:sldId id="344" r:id="rId21"/>
    <p:sldId id="345" r:id="rId22"/>
    <p:sldId id="346" r:id="rId23"/>
    <p:sldId id="440" r:id="rId24"/>
    <p:sldId id="441" r:id="rId25"/>
    <p:sldId id="442" r:id="rId26"/>
    <p:sldId id="443" r:id="rId27"/>
    <p:sldId id="34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C21FC-4ACA-4224-8C03-F95BC8B127B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5433-159C-4AF7-BBCF-BD9398E60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56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3D99D-4A0E-428C-A234-FC728E38A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91A1B2-8DE4-4656-B73B-82E32A3E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F00A7B-2BFE-432F-9582-97C21C94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75BC3-BA30-4C78-A8E6-C62AD678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02861-B914-4477-9AB0-35664322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E0007-A66D-4282-9D32-6E3D5C0E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C57E2F-AFEE-4D9B-812F-91B966B4C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E4CF6-5E33-4621-B465-4B144597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2EE62E-D773-4213-9855-F29B8A80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73FA3F-D314-4EDB-B202-223F898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1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5DFA02-C68B-4768-8C4F-F48ED2571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11035A-6A51-4383-B5DA-CFB48D45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EB77C-A1BE-4158-8B9B-C85546EB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DD9A8D-2189-49C6-842C-B67A41D1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9FF19-CD5A-4CD0-BA01-13F6740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2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F1891-DAD1-4836-84F1-5B7D5EC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82EE2-E33F-4DBE-AE47-B748833E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51BA4-592A-47E4-8BA5-EDC43C6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9F3FE-381D-4717-BC1E-A5AF95A1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A679B2-36A6-4E13-A7F6-1D6AB437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8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C1D63-4F26-4E9A-8F45-3F7C2DB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F299E1-0320-4B8C-9878-7EF4DAB9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6A66B5-9AB4-435B-9516-5D1D6B22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2B9BA-85D8-47B3-AAF9-141A68EB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34C26A-CF55-49F4-90D1-B8893741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0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09557-7C89-4A8B-8867-BFE2FCC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8543BD-566E-4AD7-90E8-A21F91A6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02E6C4-2A1D-45C1-9FF6-8A7A85BE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312AB2-8CF9-4C70-9B08-D5E80E75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0E0C20-8D64-4871-A5FB-903F8505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623333-3C4E-458D-9627-909E4B71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57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2AB21-43A3-477B-AF2D-F21B7793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A6DCF2-44C2-43DD-9283-45D16359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27FF28-4C95-46C7-B422-21D858C0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EEA40E-67DF-4B25-946C-84F175300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75B89C-C351-43AB-90BA-D6F913876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E28602-7ED6-4E8C-AD8F-29C421D5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241548-AA0D-40CF-8826-B5615E01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64ED92-9DAB-411D-AFEA-93D0ECA1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72406-9F21-4EF9-A71D-ADA31C0F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A92BFC-6C52-41CD-A40F-C50D1831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B2E4C8-F8FC-4080-B6C9-3B2D108D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237FAF-572B-4EA6-90AB-765D4269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63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02D767-AB70-4A9D-AA21-449741C1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F0FCCF-CAF0-4488-95A4-ACD3BE59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E03500-9B35-4C4E-8BDB-0D2F2AC5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0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24318-6029-410E-AFEC-A0169DA8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20FC3-4C27-46FA-B0EA-B2118612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480AFE-D461-4415-BCC2-1D0112F5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64CF8E-9ECA-4A33-A3FC-AF1212DF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649C9E-B98B-49CC-95ED-60F66D7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91ECBD-A706-4F9F-8392-ADD12D1C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CDD93-7771-4930-8877-A3199FE8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EC8087-C710-4598-A939-955B53966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1B64F1-48E0-4261-88E5-BB30B0BF4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C7B2BE-04FC-4A51-B4EA-4C7EFCFD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3C155F-95D8-4840-AE8D-2B60C13B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FDACC6-F449-4C83-9A28-D8BD66F5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DFC2DE-E46F-4E25-BE0F-34A30FA3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CAA603-F276-4244-984A-FC19D51B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BAA64-9714-40F8-BA75-28CC8A8CB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BD2C0-76E5-4B8A-96A2-B79EC5B52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1E5E6-28CE-4BA9-9DDD-D43E17D78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1996-6A37-4F33-A701-BB5AA3049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78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467B-7653-4065-A62F-86429E182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/>
              <a:t>Machine Learning Basics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DF8B8D-ECF4-4029-9275-986E80BFB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Jen-Ing Hwang</a:t>
            </a:r>
          </a:p>
          <a:p>
            <a:r>
              <a:rPr lang="en-US" altLang="zh-TW" dirty="0"/>
              <a:t>Department of Computer Science and</a:t>
            </a:r>
          </a:p>
          <a:p>
            <a:r>
              <a:rPr lang="en-US" altLang="zh-TW" dirty="0"/>
              <a:t>Information Engineering</a:t>
            </a:r>
          </a:p>
          <a:p>
            <a:r>
              <a:rPr lang="en-US" altLang="zh-TW" dirty="0"/>
              <a:t>Fu Jen Catholic University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0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4A8FCE-1AB7-4796-A4BF-45338EE3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0"/>
            <a:ext cx="10515600" cy="1128417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Types of Learning (2/2)</a:t>
            </a:r>
            <a:endParaRPr lang="zh-TW" altLang="en-US" sz="5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F8E3BC-4649-4F15-9644-CA76A8B2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118"/>
          <a:stretch/>
        </p:blipFill>
        <p:spPr>
          <a:xfrm>
            <a:off x="1884030" y="949873"/>
            <a:ext cx="7462101" cy="3158950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78E7F7-1194-4AD5-9811-179293CF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B3F19A-771E-4664-9428-C24F74A6EA45}"/>
              </a:ext>
            </a:extLst>
          </p:cNvPr>
          <p:cNvSpPr txBox="1"/>
          <p:nvPr/>
        </p:nvSpPr>
        <p:spPr>
          <a:xfrm>
            <a:off x="7929456" y="303542"/>
            <a:ext cx="367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像不像</a:t>
            </a:r>
            <a:r>
              <a:rPr lang="en-US" altLang="zh-TW" dirty="0"/>
              <a:t>(ex:</a:t>
            </a:r>
            <a:r>
              <a:rPr lang="zh-TW" altLang="en-US" dirty="0"/>
              <a:t>身高體重</a:t>
            </a:r>
            <a:r>
              <a:rPr lang="en-US" altLang="zh-TW" dirty="0"/>
              <a:t>)</a:t>
            </a:r>
            <a:r>
              <a:rPr lang="zh-TW" altLang="en-US" dirty="0"/>
              <a:t>，用</a:t>
            </a:r>
            <a:r>
              <a:rPr lang="en-US" altLang="zh-TW" dirty="0"/>
              <a:t>XY</a:t>
            </a:r>
            <a:r>
              <a:rPr lang="zh-TW" altLang="en-US" dirty="0"/>
              <a:t>散佈圖的距離來判斷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F3D784-530E-4633-8A3A-244C2E8234DD}"/>
              </a:ext>
            </a:extLst>
          </p:cNvPr>
          <p:cNvSpPr txBox="1"/>
          <p:nvPr/>
        </p:nvSpPr>
        <p:spPr>
          <a:xfrm>
            <a:off x="1126959" y="3994773"/>
            <a:ext cx="3759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學習對應關係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我有蘋果跟橘子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你沒有告訴我橘子和蘋果的規則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但你告訴我什麼是橘子和蘋果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有三個屬性 形狀 顏色 重量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蘋果和橘子的形狀和重量很像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能決定差異的可能是顏色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你沒有事先跟電腦說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只是把資料餵給它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他要自己想辦法找出這個規則</a:t>
            </a:r>
          </a:p>
        </p:txBody>
      </p:sp>
    </p:spTree>
    <p:extLst>
      <p:ext uri="{BB962C8B-B14F-4D97-AF65-F5344CB8AC3E}">
        <p14:creationId xmlns:p14="http://schemas.microsoft.com/office/powerpoint/2010/main" val="269872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12B24-EE60-4711-8954-0B3886C6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Learning Problem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FA58E0-6EA4-4723-8818-1F672077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Components of Learning</a:t>
            </a:r>
          </a:p>
          <a:p>
            <a:pPr lvl="1"/>
            <a:r>
              <a:rPr lang="en-US" altLang="zh-TW" sz="3200" dirty="0"/>
              <a:t>Input</a:t>
            </a:r>
          </a:p>
          <a:p>
            <a:pPr lvl="1"/>
            <a:r>
              <a:rPr lang="en-US" altLang="zh-TW" sz="3200" dirty="0"/>
              <a:t>Output </a:t>
            </a:r>
          </a:p>
          <a:p>
            <a:pPr lvl="1"/>
            <a:r>
              <a:rPr lang="en-US" altLang="zh-TW" sz="3200" dirty="0"/>
              <a:t>Target function  </a:t>
            </a:r>
          </a:p>
          <a:p>
            <a:pPr lvl="1"/>
            <a:r>
              <a:rPr lang="en-US" altLang="zh-TW" sz="3200" dirty="0"/>
              <a:t>Data</a:t>
            </a:r>
          </a:p>
          <a:p>
            <a:pPr lvl="1"/>
            <a:r>
              <a:rPr lang="en-US" altLang="zh-TW" sz="3200" dirty="0"/>
              <a:t>Hypothesis</a:t>
            </a:r>
            <a:endParaRPr lang="zh-TW" altLang="en-US" sz="32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5493A3-3A3E-45F5-8DB6-1119837B1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64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Machine Learning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9CA8-52B1-49F9-8C4F-3DE30148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Credit card Approval</a:t>
            </a:r>
            <a:endParaRPr lang="zh-TW" altLang="en-US" dirty="0"/>
          </a:p>
        </p:txBody>
      </p:sp>
      <p:pic>
        <p:nvPicPr>
          <p:cNvPr id="5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22FB5876-C17C-4695-9319-2975BEA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56" y="2305668"/>
            <a:ext cx="4252328" cy="387129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DC88FD-D8B6-492B-90E5-AB7774C30B3B}"/>
              </a:ext>
            </a:extLst>
          </p:cNvPr>
          <p:cNvSpPr txBox="1"/>
          <p:nvPr/>
        </p:nvSpPr>
        <p:spPr>
          <a:xfrm>
            <a:off x="1046418" y="6368927"/>
            <a:ext cx="438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Figure adapted from Fig 1.1 in Ref. [2]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896CB9C-D3A6-466C-A977-ECA30D4CA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11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22C30-5380-42D2-BB45-3377CE1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24B2D0EE-6919-4D2D-998E-A9E5BB9BE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 fontAlgn="base">
                  <a:lnSpc>
                    <a:spcPct val="10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charset="0"/>
                  <a:buChar char="•"/>
                </a:pP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Input: </a:t>
                </a:r>
                <a:r>
                  <a:rPr lang="en-US" altLang="zh-TW" b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1" dirty="0">
                        <a:solidFill>
                          <a:prstClr val="black"/>
                        </a:solidFill>
                        <a:latin typeface="Times New Roman" pitchFamily="18" charset="0"/>
                        <a:ea typeface="標楷體" pitchFamily="65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itchFamily="65" charset="-12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itchFamily="65" charset="-120"/>
                                </a:rPr>
                                <m:t>ncome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itchFamily="65" charset="-120"/>
                                </a:rPr>
                                <m:t>Savings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b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itchFamily="65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itchFamily="65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itchFamily="65" charset="-12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b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    </a:t>
                </a:r>
                <a:r>
                  <a:rPr lang="en-US" altLang="zh-TW" dirty="0">
                    <a:solidFill>
                      <a:srgbClr val="00B050"/>
                    </a:solidFill>
                    <a:latin typeface="Times New Roman" pitchFamily="18" charset="0"/>
                    <a:ea typeface="標楷體" pitchFamily="65" charset="-120"/>
                  </a:rPr>
                  <a:t>(customer application)</a:t>
                </a:r>
              </a:p>
              <a:p>
                <a:pPr marL="342900" lvl="0" indent="-342900" fontAlgn="base">
                  <a:lnSpc>
                    <a:spcPct val="10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charset="0"/>
                  <a:buChar char="•"/>
                </a:pP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Output: </a:t>
                </a:r>
                <a:r>
                  <a:rPr lang="en-US" altLang="zh-TW" i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y     </a:t>
                </a:r>
                <a:r>
                  <a:rPr lang="en-US" altLang="zh-TW" dirty="0">
                    <a:solidFill>
                      <a:srgbClr val="00B050"/>
                    </a:solidFill>
                    <a:latin typeface="Times New Roman" pitchFamily="18" charset="0"/>
                    <a:ea typeface="標楷體" pitchFamily="65" charset="-120"/>
                  </a:rPr>
                  <a:t>(good/bad customer?)</a:t>
                </a:r>
              </a:p>
              <a:p>
                <a:pPr marL="342900" lvl="0" indent="-342900" fontAlgn="base">
                  <a:lnSpc>
                    <a:spcPct val="10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charset="0"/>
                  <a:buChar char="•"/>
                </a:pP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Target function: </a:t>
                </a:r>
                <a:r>
                  <a:rPr lang="en-US" altLang="zh-TW" i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f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: </a:t>
                </a:r>
                <a:r>
                  <a:rPr lang="en-US" altLang="zh-TW" dirty="0">
                    <a:solidFill>
                      <a:prstClr val="black"/>
                    </a:solidFill>
                    <a:latin typeface="Script MT Bold" panose="03040602040607080904" pitchFamily="66" charset="0"/>
                    <a:ea typeface="標楷體" pitchFamily="65" charset="-120"/>
                  </a:rPr>
                  <a:t>X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 </a:t>
                </a:r>
                <a:r>
                  <a:rPr lang="en-US" altLang="zh-TW" dirty="0">
                    <a:solidFill>
                      <a:prstClr val="black"/>
                    </a:solidFill>
                    <a:latin typeface="Script MT Bold" panose="03040602040607080904" pitchFamily="66" charset="0"/>
                    <a:ea typeface="標楷體" pitchFamily="65" charset="-120"/>
                    <a:sym typeface="Symbol" panose="05050102010706020507" pitchFamily="18" charset="2"/>
                  </a:rPr>
                  <a:t>Y  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ts val="800"/>
                  </a:spcBef>
                  <a:spcAft>
                    <a:spcPts val="200"/>
                  </a:spcAft>
                  <a:buNone/>
                </a:pPr>
                <a:r>
                  <a:rPr lang="en-US" altLang="zh-TW" dirty="0">
                    <a:solidFill>
                      <a:prstClr val="black"/>
                    </a:solidFill>
                    <a:latin typeface="Script MT Bold" panose="03040602040607080904" pitchFamily="66" charset="0"/>
                    <a:ea typeface="標楷體" pitchFamily="65" charset="-120"/>
                    <a:sym typeface="Symbol" panose="05050102010706020507" pitchFamily="18" charset="2"/>
                  </a:rPr>
                  <a:t>                                      </a:t>
                </a:r>
                <a:r>
                  <a:rPr lang="en-US" altLang="zh-TW" dirty="0">
                    <a:solidFill>
                      <a:srgbClr val="00B050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(ideal credit approval function)</a:t>
                </a:r>
                <a:endParaRPr lang="en-US" altLang="zh-TW" dirty="0">
                  <a:solidFill>
                    <a:prstClr val="black"/>
                  </a:solidFill>
                  <a:latin typeface="Script MT Bold" panose="03040602040607080904" pitchFamily="66" charset="0"/>
                  <a:ea typeface="標楷體" pitchFamily="65" charset="-120"/>
                  <a:sym typeface="Symbol" panose="05050102010706020507" pitchFamily="18" charset="2"/>
                </a:endParaRPr>
              </a:p>
              <a:p>
                <a:pPr marL="342900" lvl="0" indent="-342900" fontAlgn="base">
                  <a:lnSpc>
                    <a:spcPct val="10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charset="0"/>
                  <a:buChar char="•"/>
                </a:pPr>
                <a:r>
                  <a:rPr lang="en-US" altLang="zh-TW" dirty="0">
                    <a:solidFill>
                      <a:prstClr val="black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Data: (</a:t>
                </a:r>
                <a:r>
                  <a:rPr lang="en-US" altLang="zh-TW" b="1" dirty="0">
                    <a:solidFill>
                      <a:prstClr val="black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solidFill>
                      <a:prstClr val="black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), 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b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), …, (</a:t>
                </a:r>
                <a:r>
                  <a:rPr lang="en-US" altLang="zh-TW" b="1" dirty="0" err="1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err="1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 err="1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 err="1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)    </a:t>
                </a:r>
                <a:r>
                  <a:rPr lang="en-US" altLang="zh-TW" dirty="0">
                    <a:solidFill>
                      <a:srgbClr val="00B050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(historical records)</a:t>
                </a:r>
              </a:p>
              <a:p>
                <a:pPr marL="342900" lvl="0" indent="-342900" fontAlgn="base">
                  <a:lnSpc>
                    <a:spcPct val="10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charset="0"/>
                  <a:buChar char="•"/>
                </a:pP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Hypothesis: </a:t>
                </a:r>
                <a:r>
                  <a:rPr lang="en-US" altLang="zh-TW" i="1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g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: </a:t>
                </a:r>
                <a:r>
                  <a:rPr lang="en-US" altLang="zh-TW" dirty="0">
                    <a:solidFill>
                      <a:prstClr val="black"/>
                    </a:solidFill>
                    <a:latin typeface="Script MT Bold" panose="03040602040607080904" pitchFamily="66" charset="0"/>
                    <a:ea typeface="標楷體" pitchFamily="65" charset="-120"/>
                  </a:rPr>
                  <a:t>X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itchFamily="18" charset="0"/>
                    <a:ea typeface="標楷體" pitchFamily="65" charset="-120"/>
                    <a:sym typeface="Symbol" panose="05050102010706020507" pitchFamily="18" charset="2"/>
                  </a:rPr>
                  <a:t> </a:t>
                </a:r>
                <a:r>
                  <a:rPr lang="en-US" altLang="zh-TW" dirty="0">
                    <a:solidFill>
                      <a:prstClr val="black"/>
                    </a:solidFill>
                    <a:latin typeface="Script MT Bold" panose="03040602040607080904" pitchFamily="66" charset="0"/>
                    <a:ea typeface="標楷體" pitchFamily="65" charset="-120"/>
                    <a:sym typeface="Symbol" panose="05050102010706020507" pitchFamily="18" charset="2"/>
                  </a:rPr>
                  <a:t>Y     </a:t>
                </a:r>
                <a:r>
                  <a:rPr lang="en-US" altLang="zh-TW" dirty="0">
                    <a:solidFill>
                      <a:srgbClr val="00B050"/>
                    </a:solidFill>
                    <a:latin typeface="Times New Roman"/>
                    <a:ea typeface="標楷體" pitchFamily="65" charset="-120"/>
                    <a:sym typeface="Symbol" panose="05050102010706020507" pitchFamily="18" charset="2"/>
                  </a:rPr>
                  <a:t>(formula to be used)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24B2D0EE-6919-4D2D-998E-A9E5BB9BE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E7169-3892-4351-8F80-1BDAFF829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8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E0C0DBD-0F0A-400E-83D1-A1F1AD3BBF4C}"/>
              </a:ext>
            </a:extLst>
          </p:cNvPr>
          <p:cNvSpPr txBox="1"/>
          <p:nvPr/>
        </p:nvSpPr>
        <p:spPr>
          <a:xfrm>
            <a:off x="1695117" y="778906"/>
            <a:ext cx="5225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Unknown Target Function:   </a:t>
            </a:r>
            <a:r>
              <a:rPr lang="en-US" altLang="zh-TW" sz="2400" i="1" dirty="0"/>
              <a:t>f</a:t>
            </a:r>
            <a:r>
              <a:rPr lang="en-US" altLang="zh-TW" sz="2400" dirty="0"/>
              <a:t>: </a:t>
            </a:r>
            <a:r>
              <a:rPr lang="en-US" altLang="zh-TW" sz="2400" dirty="0">
                <a:latin typeface="Script MT Bold" panose="03040602040607080904" pitchFamily="66" charset="0"/>
              </a:rPr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 </a:t>
            </a:r>
            <a:r>
              <a:rPr lang="en-US" altLang="zh-TW" sz="2400" dirty="0">
                <a:latin typeface="Script MT Bold" panose="03040602040607080904" pitchFamily="66" charset="0"/>
                <a:sym typeface="Symbol" panose="05050102010706020507" pitchFamily="18" charset="2"/>
              </a:rPr>
              <a:t>Y </a:t>
            </a:r>
          </a:p>
          <a:p>
            <a:r>
              <a:rPr lang="en-US" altLang="zh-TW" sz="2400" dirty="0">
                <a:latin typeface="Script MT Bold" panose="03040602040607080904" pitchFamily="66" charset="0"/>
                <a:sym typeface="Symbol" panose="05050102010706020507" pitchFamily="18" charset="2"/>
              </a:rPr>
              <a:t>      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(ideal credit approval function)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C3D44C-F82D-482E-B1C5-159660075D7B}"/>
              </a:ext>
            </a:extLst>
          </p:cNvPr>
          <p:cNvSpPr txBox="1"/>
          <p:nvPr/>
        </p:nvSpPr>
        <p:spPr>
          <a:xfrm>
            <a:off x="1695117" y="2172741"/>
            <a:ext cx="65848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Examples:   </a:t>
            </a:r>
            <a:r>
              <a:rPr lang="en-US" altLang="zh-TW" sz="2400" dirty="0">
                <a:sym typeface="Symbol" panose="05050102010706020507" pitchFamily="18" charset="2"/>
              </a:rPr>
              <a:t>(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r>
              <a:rPr lang="en-US" altLang="zh-TW" sz="14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y</a:t>
            </a:r>
            <a:r>
              <a:rPr lang="en-US" altLang="zh-TW" sz="14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), (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r>
              <a:rPr lang="en-US" altLang="zh-TW" sz="14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y</a:t>
            </a:r>
            <a:r>
              <a:rPr lang="en-US" altLang="zh-TW" sz="14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), …, (</a:t>
            </a:r>
            <a:r>
              <a:rPr lang="en-US" altLang="zh-TW" sz="2400" b="1" dirty="0" err="1">
                <a:sym typeface="Symbol" panose="05050102010706020507" pitchFamily="18" charset="2"/>
              </a:rPr>
              <a:t>x</a:t>
            </a:r>
            <a:r>
              <a:rPr lang="en-US" altLang="zh-TW" sz="1400" dirty="0" err="1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 err="1">
                <a:sym typeface="Symbol" panose="05050102010706020507" pitchFamily="18" charset="2"/>
              </a:rPr>
              <a:t>y</a:t>
            </a:r>
            <a:r>
              <a:rPr lang="en-US" altLang="zh-TW" sz="1400" dirty="0" err="1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)     </a:t>
            </a:r>
          </a:p>
          <a:p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(historical records)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6FCFF7E-D8DC-4A20-A4F2-298403B49879}"/>
              </a:ext>
            </a:extLst>
          </p:cNvPr>
          <p:cNvSpPr/>
          <p:nvPr/>
        </p:nvSpPr>
        <p:spPr>
          <a:xfrm>
            <a:off x="5159896" y="3149371"/>
            <a:ext cx="2088232" cy="208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Learning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Algorithm</a:t>
            </a:r>
          </a:p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Gigi" panose="04040504061007020D02" pitchFamily="82" charset="0"/>
              </a:rPr>
              <a:t>A</a:t>
            </a:r>
            <a:endParaRPr lang="zh-TW" altLang="en-US" sz="2400" dirty="0">
              <a:solidFill>
                <a:schemeClr val="tx1"/>
              </a:solidFill>
              <a:latin typeface="Gigi" panose="04040504061007020D02" pitchFamily="82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E7323A-93A1-42A6-9628-F33302B63E61}"/>
              </a:ext>
            </a:extLst>
          </p:cNvPr>
          <p:cNvSpPr txBox="1"/>
          <p:nvPr/>
        </p:nvSpPr>
        <p:spPr>
          <a:xfrm>
            <a:off x="1695117" y="5060066"/>
            <a:ext cx="37955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Hypothesis Set:     </a:t>
            </a:r>
            <a:r>
              <a:rPr lang="en-US" altLang="zh-TW" sz="2400" dirty="0">
                <a:latin typeface="Gigi" panose="04040504061007020D02" pitchFamily="82" charset="0"/>
              </a:rPr>
              <a:t>H</a:t>
            </a:r>
            <a:r>
              <a:rPr lang="en-US" altLang="zh-TW" sz="2400" dirty="0"/>
              <a:t>    </a:t>
            </a:r>
            <a:endParaRPr lang="en-US" altLang="zh-TW" sz="2400" dirty="0">
              <a:latin typeface="Script MT Bold" panose="03040602040607080904" pitchFamily="66" charset="0"/>
              <a:sym typeface="Symbol" panose="05050102010706020507" pitchFamily="18" charset="2"/>
            </a:endParaRPr>
          </a:p>
          <a:p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(set of candidate formulas)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" name="右彎箭號 18">
            <a:extLst>
              <a:ext uri="{FF2B5EF4-FFF2-40B4-BE49-F238E27FC236}">
                <a16:creationId xmlns:a16="http://schemas.microsoft.com/office/drawing/2014/main" id="{CA818190-3E95-4B40-B419-1458FC87AC3B}"/>
              </a:ext>
            </a:extLst>
          </p:cNvPr>
          <p:cNvSpPr/>
          <p:nvPr/>
        </p:nvSpPr>
        <p:spPr>
          <a:xfrm>
            <a:off x="2807784" y="4285020"/>
            <a:ext cx="2088232" cy="571899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右彎箭號 19">
            <a:extLst>
              <a:ext uri="{FF2B5EF4-FFF2-40B4-BE49-F238E27FC236}">
                <a16:creationId xmlns:a16="http://schemas.microsoft.com/office/drawing/2014/main" id="{CC5E9770-0025-471F-81BF-9CA69C26E274}"/>
              </a:ext>
            </a:extLst>
          </p:cNvPr>
          <p:cNvSpPr/>
          <p:nvPr/>
        </p:nvSpPr>
        <p:spPr>
          <a:xfrm flipV="1">
            <a:off x="2753707" y="3298417"/>
            <a:ext cx="2088232" cy="571899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057D97-B294-4669-B7B6-5952D2935F1D}"/>
              </a:ext>
            </a:extLst>
          </p:cNvPr>
          <p:cNvSpPr txBox="1"/>
          <p:nvPr/>
        </p:nvSpPr>
        <p:spPr>
          <a:xfrm>
            <a:off x="7968209" y="3505385"/>
            <a:ext cx="31555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Final Hypothesis:  </a:t>
            </a:r>
          </a:p>
          <a:p>
            <a:r>
              <a:rPr lang="en-US" altLang="zh-TW" sz="2400" i="1" dirty="0"/>
              <a:t>g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 </a:t>
            </a:r>
            <a:r>
              <a:rPr lang="en-US" altLang="zh-TW" sz="2400" i="1" dirty="0">
                <a:sym typeface="Symbol" panose="05050102010706020507" pitchFamily="18" charset="2"/>
              </a:rPr>
              <a:t>f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(</a:t>
            </a:r>
            <a:r>
              <a:rPr lang="en-US" altLang="zh-TW" sz="2400" i="1" dirty="0"/>
              <a:t>g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 </a:t>
            </a:r>
            <a:r>
              <a:rPr lang="en-US" altLang="zh-TW" sz="2400" dirty="0"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  <a:r>
              <a:rPr lang="en-US" altLang="zh-TW" sz="2400" dirty="0"/>
              <a:t>)  </a:t>
            </a:r>
            <a:endParaRPr lang="en-US" altLang="zh-TW" sz="2400" dirty="0">
              <a:latin typeface="Script MT Bold" panose="03040602040607080904" pitchFamily="66" charset="0"/>
              <a:sym typeface="Symbol" panose="05050102010706020507" pitchFamily="18" charset="2"/>
            </a:endParaRPr>
          </a:p>
          <a:p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solidFill>
                  <a:srgbClr val="00B050"/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 is the final credit</a:t>
            </a:r>
          </a:p>
          <a:p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 approval formula)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向下箭號 21">
            <a:extLst>
              <a:ext uri="{FF2B5EF4-FFF2-40B4-BE49-F238E27FC236}">
                <a16:creationId xmlns:a16="http://schemas.microsoft.com/office/drawing/2014/main" id="{29F278B1-E210-420F-AC31-F6D1AD1748D9}"/>
              </a:ext>
            </a:extLst>
          </p:cNvPr>
          <p:cNvSpPr/>
          <p:nvPr/>
        </p:nvSpPr>
        <p:spPr>
          <a:xfrm>
            <a:off x="3500926" y="1768276"/>
            <a:ext cx="146802" cy="40446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22">
            <a:extLst>
              <a:ext uri="{FF2B5EF4-FFF2-40B4-BE49-F238E27FC236}">
                <a16:creationId xmlns:a16="http://schemas.microsoft.com/office/drawing/2014/main" id="{63001EB9-B483-4C23-8EF6-09F5AC572D79}"/>
              </a:ext>
            </a:extLst>
          </p:cNvPr>
          <p:cNvSpPr/>
          <p:nvPr/>
        </p:nvSpPr>
        <p:spPr>
          <a:xfrm>
            <a:off x="7392145" y="4077073"/>
            <a:ext cx="399849" cy="1164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A7C1BC-70CC-4150-A945-147F84BBCB76}"/>
              </a:ext>
            </a:extLst>
          </p:cNvPr>
          <p:cNvSpPr txBox="1"/>
          <p:nvPr/>
        </p:nvSpPr>
        <p:spPr>
          <a:xfrm>
            <a:off x="1046418" y="6368927"/>
            <a:ext cx="411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Figure adapted from Fig 1.2 in Ref. [3]</a:t>
            </a:r>
            <a:endParaRPr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C86BF0D-7E01-4E99-BB70-5F7FAC5D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5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54E86-3921-44A1-A434-299B1317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Learning Models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B12D45-4A13-4AAC-BA48-E383B869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TW" sz="3600" dirty="0">
                <a:solidFill>
                  <a:prstClr val="black"/>
                </a:solidFill>
              </a:rPr>
              <a:t>Two solution components of the learning problem:</a:t>
            </a:r>
          </a:p>
          <a:p>
            <a:pPr marL="0" lvl="0" indent="0">
              <a:buNone/>
            </a:pPr>
            <a:endParaRPr lang="en-US" altLang="zh-TW" sz="3600" dirty="0">
              <a:solidFill>
                <a:prstClr val="black"/>
              </a:solidFill>
            </a:endParaRPr>
          </a:p>
          <a:p>
            <a:pPr lvl="0"/>
            <a:r>
              <a:rPr lang="en-US" altLang="zh-TW" sz="3200" dirty="0">
                <a:solidFill>
                  <a:srgbClr val="FF0000"/>
                </a:solidFill>
              </a:rPr>
              <a:t>The hypothesis set </a:t>
            </a:r>
            <a:r>
              <a:rPr lang="en-US" altLang="zh-TW" sz="3200" dirty="0">
                <a:solidFill>
                  <a:srgbClr val="FF0000"/>
                </a:solidFill>
                <a:latin typeface="Gigi" panose="04040504061007020D02" pitchFamily="82" charset="0"/>
              </a:rPr>
              <a:t>H</a:t>
            </a:r>
            <a:r>
              <a:rPr lang="en-US" altLang="zh-TW" sz="3200" dirty="0">
                <a:solidFill>
                  <a:prstClr val="black"/>
                </a:solidFill>
              </a:rPr>
              <a:t>; </a:t>
            </a:r>
            <a:r>
              <a:rPr lang="en-US" altLang="zh-TW" sz="3200" i="1" dirty="0">
                <a:solidFill>
                  <a:prstClr val="black"/>
                </a:solidFill>
              </a:rPr>
              <a:t>g</a:t>
            </a:r>
            <a:r>
              <a:rPr lang="en-US" altLang="zh-TW" sz="32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sym typeface="Symbol" panose="05050102010706020507" pitchFamily="18" charset="2"/>
              </a:rPr>
              <a:t> </a:t>
            </a:r>
            <a:r>
              <a:rPr lang="en-US" altLang="zh-TW" sz="3200" dirty="0">
                <a:solidFill>
                  <a:prstClr val="black"/>
                </a:solidFill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</a:p>
          <a:p>
            <a:pPr marL="0" lvl="0" indent="0">
              <a:buNone/>
            </a:pPr>
            <a:endParaRPr lang="en-US" altLang="zh-TW" sz="3200" dirty="0">
              <a:solidFill>
                <a:prstClr val="black"/>
              </a:solidFill>
              <a:latin typeface="Gigi" panose="04040504061007020D02" pitchFamily="82" charset="0"/>
              <a:sym typeface="Symbol" panose="05050102010706020507" pitchFamily="18" charset="2"/>
            </a:endParaRPr>
          </a:p>
          <a:p>
            <a:pPr lvl="0"/>
            <a:r>
              <a:rPr lang="en-US" altLang="zh-TW" sz="3200" dirty="0">
                <a:solidFill>
                  <a:srgbClr val="FF0000"/>
                </a:solidFill>
              </a:rPr>
              <a:t>The learning algorithm </a:t>
            </a:r>
            <a:r>
              <a:rPr lang="en-US" altLang="zh-TW" sz="3200" dirty="0">
                <a:solidFill>
                  <a:srgbClr val="FF0000"/>
                </a:solidFill>
                <a:latin typeface="Gigi" panose="04040504061007020D02" pitchFamily="82" charset="0"/>
              </a:rPr>
              <a:t>A</a:t>
            </a:r>
          </a:p>
          <a:p>
            <a:pPr marL="0" lvl="0" indent="0">
              <a:buNone/>
            </a:pPr>
            <a:endParaRPr lang="en-US" altLang="zh-TW" sz="3200" dirty="0">
              <a:solidFill>
                <a:srgbClr val="FF0000"/>
              </a:solidFill>
              <a:latin typeface="Gigi" panose="04040504061007020D02" pitchFamily="82" charset="0"/>
            </a:endParaRPr>
          </a:p>
          <a:p>
            <a:pPr marL="0" lvl="0" indent="0">
              <a:buNone/>
            </a:pP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 </a:t>
            </a:r>
            <a:r>
              <a:rPr lang="en-US" altLang="zh-TW" sz="3600" dirty="0">
                <a:solidFill>
                  <a:prstClr val="black"/>
                </a:solidFill>
              </a:rPr>
              <a:t>Together, they are referred to as the </a:t>
            </a:r>
            <a:r>
              <a:rPr lang="en-US" altLang="zh-TW" sz="3600" dirty="0">
                <a:solidFill>
                  <a:srgbClr val="FF0000"/>
                </a:solidFill>
              </a:rPr>
              <a:t>learning model</a:t>
            </a:r>
            <a:r>
              <a:rPr lang="en-US" altLang="zh-TW" sz="36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2061BC-0681-4C5B-90E4-A9239B492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I: Linear Model</a:t>
            </a:r>
            <a:r>
              <a:rPr lang="zh-TW" altLang="en-US" dirty="0"/>
              <a:t>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找到直線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1854139"/>
            <a:ext cx="7464972" cy="4351338"/>
          </a:xfrm>
        </p:spPr>
        <p:txBody>
          <a:bodyPr/>
          <a:lstStyle/>
          <a:p>
            <a:r>
              <a:rPr lang="en-US" altLang="zh-TW" dirty="0"/>
              <a:t>The hypothesis set </a:t>
            </a:r>
            <a:r>
              <a:rPr lang="en-US" altLang="zh-TW" dirty="0">
                <a:latin typeface="Gigi" panose="04040504061007020D02" pitchFamily="82" charset="0"/>
              </a:rPr>
              <a:t>H</a:t>
            </a:r>
            <a:r>
              <a:rPr lang="en-US" altLang="zh-TW" dirty="0"/>
              <a:t>;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 </a:t>
            </a:r>
            <a:r>
              <a:rPr lang="en-US" altLang="zh-TW" dirty="0"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Gigi" panose="04040504061007020D02" pitchFamily="82" charset="0"/>
                <a:sym typeface="Symbol" panose="05050102010706020507" pitchFamily="18" charset="2"/>
              </a:rPr>
              <a:t>    H </a:t>
            </a:r>
            <a:r>
              <a:rPr lang="en-US" altLang="zh-TW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=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A set of linear functions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</a:t>
            </a:r>
          </a:p>
          <a:p>
            <a:r>
              <a:rPr lang="en-US" altLang="zh-TW" dirty="0"/>
              <a:t>The learning algorithm </a:t>
            </a:r>
            <a:r>
              <a:rPr lang="en-US" altLang="zh-TW" dirty="0">
                <a:latin typeface="Gigi" panose="04040504061007020D02" pitchFamily="82" charset="0"/>
              </a:rPr>
              <a:t>A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Gigi" panose="04040504061007020D02" pitchFamily="82" charset="0"/>
              </a:rPr>
              <a:t>A =</a:t>
            </a:r>
            <a:r>
              <a:rPr lang="en-US" altLang="zh-TW" dirty="0">
                <a:solidFill>
                  <a:srgbClr val="FF0000"/>
                </a:solidFill>
              </a:rPr>
              <a:t> Perceptron Learning Algorithm (PLA)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Symbol" panose="05050102010706020507" pitchFamily="18" charset="2"/>
              </a:rPr>
              <a:t> </a:t>
            </a:r>
            <a:r>
              <a:rPr lang="en-US" altLang="zh-TW" dirty="0"/>
              <a:t>Together, they are referred to as a </a:t>
            </a:r>
            <a:r>
              <a:rPr lang="en-US" altLang="zh-TW" dirty="0">
                <a:solidFill>
                  <a:srgbClr val="FF0000"/>
                </a:solidFill>
              </a:rPr>
              <a:t>linear model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140F98-7B98-4585-846E-B01617B52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79" y="2153518"/>
            <a:ext cx="3828392" cy="348534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6B14AF-8E1A-4ECD-87C9-79DFE591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4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1BB40-1AAD-4254-9361-D582D5B1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II: Rule-Based Model</a:t>
            </a:r>
            <a:r>
              <a:rPr lang="zh-TW" altLang="en-US" dirty="0"/>
              <a:t>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找到規則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B3D8E3F-BE04-4DEF-95C0-9155F649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833118"/>
            <a:ext cx="7978979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hypothesis set </a:t>
            </a:r>
            <a:r>
              <a:rPr lang="en-US" altLang="zh-TW" dirty="0">
                <a:latin typeface="Gigi" panose="04040504061007020D02" pitchFamily="82" charset="0"/>
              </a:rPr>
              <a:t>H</a:t>
            </a:r>
            <a:r>
              <a:rPr lang="en-US" altLang="zh-TW" dirty="0"/>
              <a:t>;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 </a:t>
            </a:r>
            <a:r>
              <a:rPr lang="en-US" altLang="zh-TW" dirty="0"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Gigi" panose="04040504061007020D02" pitchFamily="82" charset="0"/>
                <a:sym typeface="Symbol" panose="05050102010706020507" pitchFamily="18" charset="2"/>
              </a:rPr>
              <a:t>    H </a:t>
            </a:r>
            <a:r>
              <a:rPr lang="en-US" altLang="zh-TW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=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A set of rules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</a:t>
            </a:r>
          </a:p>
          <a:p>
            <a:r>
              <a:rPr lang="en-US" altLang="zh-TW" dirty="0"/>
              <a:t>The learning algorithm </a:t>
            </a:r>
            <a:r>
              <a:rPr lang="en-US" altLang="zh-TW" dirty="0">
                <a:latin typeface="Gigi" panose="04040504061007020D02" pitchFamily="82" charset="0"/>
              </a:rPr>
              <a:t>A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>
                <a:solidFill>
                  <a:srgbClr val="FF0000"/>
                </a:solidFill>
                <a:latin typeface="Gigi" panose="04040504061007020D02" pitchFamily="82" charset="0"/>
              </a:rPr>
              <a:t>A = </a:t>
            </a:r>
            <a:r>
              <a:rPr lang="en-US" altLang="zh-TW" dirty="0">
                <a:solidFill>
                  <a:srgbClr val="FF0000"/>
                </a:solidFill>
              </a:rPr>
              <a:t>Decision tree learning (e.g., ID3)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Symbol" panose="05050102010706020507" pitchFamily="18" charset="2"/>
              </a:rPr>
              <a:t> </a:t>
            </a:r>
            <a:r>
              <a:rPr lang="en-US" altLang="zh-TW" dirty="0"/>
              <a:t>Together, they are referred to as a </a:t>
            </a:r>
            <a:r>
              <a:rPr lang="en-US" altLang="zh-TW" dirty="0">
                <a:solidFill>
                  <a:srgbClr val="FF0000"/>
                </a:solidFill>
              </a:rPr>
              <a:t>rule-based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      model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CE37AC-02AE-4202-8FD4-EEA1A9ADC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65" y="2074808"/>
            <a:ext cx="3745334" cy="340973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CC908-6C20-454E-B936-5CC7DEA21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1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F7BAD-368E-4259-8142-37E269F2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III: Instance-Based Model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7C4D7DE-903D-4410-BDDB-6E24875F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94" y="1596951"/>
            <a:ext cx="7019588" cy="4676669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The hypothesis set </a:t>
            </a:r>
            <a:r>
              <a:rPr lang="en-US" altLang="zh-TW" sz="2000" dirty="0">
                <a:latin typeface="Gigi" panose="04040504061007020D02" pitchFamily="82" charset="0"/>
              </a:rPr>
              <a:t>H</a:t>
            </a:r>
            <a:r>
              <a:rPr lang="en-US" altLang="zh-TW" sz="2000" dirty="0"/>
              <a:t>; </a:t>
            </a:r>
            <a:r>
              <a:rPr lang="en-US" altLang="zh-TW" sz="2000" i="1" dirty="0"/>
              <a:t>g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 </a:t>
            </a:r>
            <a:r>
              <a:rPr lang="en-US" altLang="zh-TW" sz="2000" dirty="0"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Gigi" panose="04040504061007020D02" pitchFamily="82" charset="0"/>
                <a:sym typeface="Symbol" panose="05050102010706020507" pitchFamily="18" charset="2"/>
              </a:rPr>
              <a:t>    H </a:t>
            </a:r>
            <a:r>
              <a:rPr lang="en-US" altLang="zh-TW" sz="2000" dirty="0">
                <a:solidFill>
                  <a:srgbClr val="FF0000"/>
                </a:solidFill>
                <a:sym typeface="Symbol" panose="05050102010706020507" pitchFamily="18" charset="2"/>
              </a:rPr>
              <a:t>= An implicit hypothesis set  </a:t>
            </a:r>
            <a:endParaRPr lang="en-US" altLang="zh-TW" sz="2000" dirty="0"/>
          </a:p>
          <a:p>
            <a:r>
              <a:rPr lang="en-US" altLang="zh-TW" sz="2000" dirty="0"/>
              <a:t>The learning algorithm </a:t>
            </a:r>
            <a:r>
              <a:rPr lang="en-US" altLang="zh-TW" sz="2000" dirty="0">
                <a:latin typeface="Gigi" panose="04040504061007020D02" pitchFamily="82" charset="0"/>
              </a:rPr>
              <a:t>A</a:t>
            </a:r>
          </a:p>
          <a:p>
            <a:pPr marL="0" indent="0">
              <a:buNone/>
            </a:pPr>
            <a:r>
              <a:rPr lang="en-US" altLang="zh-TW" sz="2000" dirty="0"/>
              <a:t>   </a:t>
            </a:r>
            <a:r>
              <a:rPr lang="en-US" altLang="zh-TW" sz="2000" dirty="0">
                <a:solidFill>
                  <a:srgbClr val="FF0000"/>
                </a:solidFill>
                <a:latin typeface="Gigi" panose="04040504061007020D02" pitchFamily="82" charset="0"/>
              </a:rPr>
              <a:t>A = </a:t>
            </a:r>
            <a:r>
              <a:rPr lang="en-US" altLang="zh-TW" sz="2000" i="1" dirty="0">
                <a:solidFill>
                  <a:srgbClr val="FF0000"/>
                </a:solidFill>
              </a:rPr>
              <a:t>K</a:t>
            </a:r>
            <a:r>
              <a:rPr lang="en-US" altLang="zh-TW" sz="2000" dirty="0">
                <a:solidFill>
                  <a:srgbClr val="FF0000"/>
                </a:solidFill>
              </a:rPr>
              <a:t>-Nearest neighbor (</a:t>
            </a:r>
            <a:r>
              <a:rPr lang="en-US" altLang="zh-TW" sz="2000" i="1" dirty="0">
                <a:solidFill>
                  <a:srgbClr val="FF0000"/>
                </a:solidFill>
              </a:rPr>
              <a:t>K</a:t>
            </a:r>
            <a:r>
              <a:rPr lang="en-US" altLang="zh-TW" sz="2000" dirty="0">
                <a:solidFill>
                  <a:srgbClr val="FF0000"/>
                </a:solidFill>
              </a:rPr>
              <a:t>NN)(e.g., 1NN)</a:t>
            </a:r>
          </a:p>
          <a:p>
            <a:pPr marL="0" indent="0">
              <a:buNone/>
            </a:pPr>
            <a:r>
              <a:rPr lang="en-US" altLang="zh-TW" sz="2000" dirty="0"/>
              <a:t>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看要看以前的幾個案例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可以找兩個案例，可能之前有兩個情節跟這個案例很像，一個判二十年，一個判十八年，基於這兩個案例，那我就判十九年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7030A0"/>
                </a:solidFill>
              </a:rPr>
              <a:t>   Note that KNN is a </a:t>
            </a:r>
            <a:r>
              <a:rPr lang="en-US" altLang="zh-TW" sz="2000" dirty="0">
                <a:solidFill>
                  <a:srgbClr val="FF0000"/>
                </a:solidFill>
              </a:rPr>
              <a:t>lazy learning approach </a:t>
            </a:r>
            <a:r>
              <a:rPr lang="en-US" altLang="zh-TW" sz="2000" dirty="0">
                <a:solidFill>
                  <a:srgbClr val="7030A0"/>
                </a:solidFill>
              </a:rPr>
              <a:t>that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7030A0"/>
                </a:solidFill>
              </a:rPr>
              <a:t>   </a:t>
            </a:r>
            <a:r>
              <a:rPr lang="en-US" altLang="zh-TW" sz="2000" dirty="0">
                <a:solidFill>
                  <a:srgbClr val="C00000"/>
                </a:solidFill>
              </a:rPr>
              <a:t>stores data</a:t>
            </a:r>
            <a:r>
              <a:rPr lang="en-US" altLang="zh-TW" sz="2000" dirty="0">
                <a:solidFill>
                  <a:srgbClr val="7030A0"/>
                </a:solidFill>
              </a:rPr>
              <a:t> and </a:t>
            </a:r>
            <a:r>
              <a:rPr lang="en-US" altLang="zh-TW" sz="2000" dirty="0">
                <a:solidFill>
                  <a:srgbClr val="C00000"/>
                </a:solidFill>
              </a:rPr>
              <a:t>waits for the query </a:t>
            </a:r>
            <a:r>
              <a:rPr lang="en-US" altLang="zh-TW" sz="2000" dirty="0">
                <a:solidFill>
                  <a:srgbClr val="7030A0"/>
                </a:solidFill>
              </a:rPr>
              <a:t>before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7030A0"/>
                </a:solidFill>
              </a:rPr>
              <a:t>   generalizing.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 </a:t>
            </a:r>
            <a:r>
              <a:rPr lang="en-US" altLang="zh-TW" sz="2000" dirty="0"/>
              <a:t>Together, they are referred to as a </a:t>
            </a:r>
            <a:r>
              <a:rPr lang="en-US" altLang="zh-TW" sz="2000" dirty="0">
                <a:solidFill>
                  <a:srgbClr val="FF0000"/>
                </a:solidFill>
              </a:rPr>
              <a:t>Instance-based </a:t>
            </a:r>
            <a:br>
              <a:rPr lang="en-US" altLang="zh-TW" sz="2000" dirty="0">
                <a:solidFill>
                  <a:srgbClr val="FF0000"/>
                </a:solidFill>
              </a:rPr>
            </a:br>
            <a:r>
              <a:rPr lang="en-US" altLang="zh-TW" sz="2000" dirty="0">
                <a:solidFill>
                  <a:srgbClr val="FF0000"/>
                </a:solidFill>
              </a:rPr>
              <a:t>      model</a:t>
            </a:r>
            <a:r>
              <a:rPr lang="en-US" altLang="zh-TW" sz="2000" dirty="0"/>
              <a:t>.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基於以前的範例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7" name="圖片 6" descr="一張含有 文字 的圖片&#10;&#10;描述是以高可信度產生">
            <a:extLst>
              <a:ext uri="{FF2B5EF4-FFF2-40B4-BE49-F238E27FC236}">
                <a16:creationId xmlns:a16="http://schemas.microsoft.com/office/drawing/2014/main" id="{17C0876F-DC33-40A8-94B2-8AB0DC6C0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61" y="1773418"/>
            <a:ext cx="4039045" cy="367712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F362A-7A5C-41C2-986D-70E2CB23F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AB8F0D-638F-4FBB-9BD6-8CB1BCD64A15}"/>
              </a:ext>
            </a:extLst>
          </p:cNvPr>
          <p:cNvSpPr txBox="1"/>
          <p:nvPr/>
        </p:nvSpPr>
        <p:spPr>
          <a:xfrm>
            <a:off x="8161382" y="5350290"/>
            <a:ext cx="348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基於以前的結果來判斷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類似的案例以前法官判二十年，這個案例就大約判二十年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EADBD4-2AF6-4963-A7F0-5B3F1D5DE54C}"/>
              </a:ext>
            </a:extLst>
          </p:cNvPr>
          <p:cNvSpPr txBox="1"/>
          <p:nvPr/>
        </p:nvSpPr>
        <p:spPr>
          <a:xfrm>
            <a:off x="8902957" y="36512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不做事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要找到新的案例出來，才找類似的案例，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儲存起來，將來有案例才開始動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1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F074B-0E94-4AB6-8CF1-F30CBCB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Stages</a:t>
            </a:r>
            <a:endParaRPr lang="zh-TW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F6750A-0F85-435A-B94B-8FB395D39390}"/>
              </a:ext>
            </a:extLst>
          </p:cNvPr>
          <p:cNvSpPr txBox="1"/>
          <p:nvPr/>
        </p:nvSpPr>
        <p:spPr>
          <a:xfrm>
            <a:off x="1234963" y="1673029"/>
            <a:ext cx="910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Training Stage</a:t>
            </a:r>
            <a:r>
              <a:rPr lang="en-US" altLang="zh-TW" sz="2800" dirty="0"/>
              <a:t>: Search a hypothesis to fit observed data.</a:t>
            </a:r>
            <a:endParaRPr lang="zh-TW" altLang="en-US" sz="280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09731A7-806C-45A3-9756-299B909C406C}"/>
              </a:ext>
            </a:extLst>
          </p:cNvPr>
          <p:cNvSpPr txBox="1"/>
          <p:nvPr/>
        </p:nvSpPr>
        <p:spPr>
          <a:xfrm>
            <a:off x="1525630" y="2614400"/>
            <a:ext cx="2121535" cy="427681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729615" marR="723900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latin typeface="Calibri"/>
                <a:cs typeface="Calibri"/>
              </a:rPr>
              <a:t>Input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7F4557A-1275-4B1D-AECD-805E47CD5388}"/>
              </a:ext>
            </a:extLst>
          </p:cNvPr>
          <p:cNvSpPr txBox="1"/>
          <p:nvPr/>
        </p:nvSpPr>
        <p:spPr>
          <a:xfrm>
            <a:off x="4542071" y="2422187"/>
            <a:ext cx="2121535" cy="797013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17855" marR="520065" indent="-91440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latin typeface="Calibri"/>
                <a:cs typeface="Calibri"/>
              </a:rPr>
              <a:t>Le</a:t>
            </a:r>
            <a:r>
              <a:rPr sz="2400" dirty="0">
                <a:latin typeface="Calibri"/>
                <a:cs typeface="Calibri"/>
              </a:rPr>
              <a:t>arning  </a:t>
            </a:r>
            <a:r>
              <a:rPr lang="en-US" sz="2400" spc="-20" dirty="0"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BF0759C-AB34-4995-99C4-125988EFAEC0}"/>
              </a:ext>
            </a:extLst>
          </p:cNvPr>
          <p:cNvSpPr txBox="1"/>
          <p:nvPr/>
        </p:nvSpPr>
        <p:spPr>
          <a:xfrm>
            <a:off x="7558066" y="2618577"/>
            <a:ext cx="2121535" cy="427681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18490" marR="594360" indent="-15240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latin typeface="Calibri"/>
                <a:cs typeface="Calibri"/>
              </a:rPr>
              <a:t>Output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1661CFC-F224-4D4C-816E-782327F416D7}"/>
              </a:ext>
            </a:extLst>
          </p:cNvPr>
          <p:cNvSpPr/>
          <p:nvPr/>
        </p:nvSpPr>
        <p:spPr>
          <a:xfrm>
            <a:off x="3646720" y="2778041"/>
            <a:ext cx="895350" cy="173990"/>
          </a:xfrm>
          <a:custGeom>
            <a:avLst/>
            <a:gdLst/>
            <a:ahLst/>
            <a:cxnLst/>
            <a:rect l="l" t="t" r="r" b="b"/>
            <a:pathLst>
              <a:path w="895350" h="173989">
                <a:moveTo>
                  <a:pt x="721614" y="0"/>
                </a:moveTo>
                <a:lnTo>
                  <a:pt x="721614" y="173736"/>
                </a:lnTo>
                <a:lnTo>
                  <a:pt x="837438" y="115824"/>
                </a:lnTo>
                <a:lnTo>
                  <a:pt x="750569" y="115824"/>
                </a:lnTo>
                <a:lnTo>
                  <a:pt x="750569" y="57912"/>
                </a:lnTo>
                <a:lnTo>
                  <a:pt x="837437" y="57912"/>
                </a:lnTo>
                <a:lnTo>
                  <a:pt x="721614" y="0"/>
                </a:lnTo>
                <a:close/>
              </a:path>
              <a:path w="895350" h="173989">
                <a:moveTo>
                  <a:pt x="721614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721614" y="115824"/>
                </a:lnTo>
                <a:lnTo>
                  <a:pt x="721614" y="57912"/>
                </a:lnTo>
                <a:close/>
              </a:path>
              <a:path w="895350" h="173989">
                <a:moveTo>
                  <a:pt x="837437" y="57912"/>
                </a:moveTo>
                <a:lnTo>
                  <a:pt x="750569" y="57912"/>
                </a:lnTo>
                <a:lnTo>
                  <a:pt x="750569" y="115824"/>
                </a:lnTo>
                <a:lnTo>
                  <a:pt x="837438" y="115824"/>
                </a:lnTo>
                <a:lnTo>
                  <a:pt x="895350" y="86868"/>
                </a:lnTo>
                <a:lnTo>
                  <a:pt x="83743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7E447BBA-7482-4B41-AFB4-1F34159544C4}"/>
              </a:ext>
            </a:extLst>
          </p:cNvPr>
          <p:cNvSpPr/>
          <p:nvPr/>
        </p:nvSpPr>
        <p:spPr>
          <a:xfrm>
            <a:off x="6662716" y="2778041"/>
            <a:ext cx="895350" cy="173990"/>
          </a:xfrm>
          <a:custGeom>
            <a:avLst/>
            <a:gdLst/>
            <a:ahLst/>
            <a:cxnLst/>
            <a:rect l="l" t="t" r="r" b="b"/>
            <a:pathLst>
              <a:path w="895350" h="173989">
                <a:moveTo>
                  <a:pt x="721613" y="0"/>
                </a:moveTo>
                <a:lnTo>
                  <a:pt x="721613" y="173736"/>
                </a:lnTo>
                <a:lnTo>
                  <a:pt x="837438" y="115824"/>
                </a:lnTo>
                <a:lnTo>
                  <a:pt x="750570" y="115824"/>
                </a:lnTo>
                <a:lnTo>
                  <a:pt x="750570" y="57912"/>
                </a:lnTo>
                <a:lnTo>
                  <a:pt x="837437" y="57912"/>
                </a:lnTo>
                <a:lnTo>
                  <a:pt x="721613" y="0"/>
                </a:lnTo>
                <a:close/>
              </a:path>
              <a:path w="895350" h="173989">
                <a:moveTo>
                  <a:pt x="72161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721613" y="115824"/>
                </a:lnTo>
                <a:lnTo>
                  <a:pt x="721613" y="57912"/>
                </a:lnTo>
                <a:close/>
              </a:path>
              <a:path w="895350" h="173989">
                <a:moveTo>
                  <a:pt x="837437" y="57912"/>
                </a:moveTo>
                <a:lnTo>
                  <a:pt x="750570" y="57912"/>
                </a:lnTo>
                <a:lnTo>
                  <a:pt x="750570" y="115824"/>
                </a:lnTo>
                <a:lnTo>
                  <a:pt x="837438" y="115824"/>
                </a:lnTo>
                <a:lnTo>
                  <a:pt x="895350" y="86868"/>
                </a:lnTo>
                <a:lnTo>
                  <a:pt x="83743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65194CC7-814B-4630-ABBB-E1800A3045C7}"/>
              </a:ext>
            </a:extLst>
          </p:cNvPr>
          <p:cNvSpPr txBox="1"/>
          <p:nvPr/>
        </p:nvSpPr>
        <p:spPr>
          <a:xfrm>
            <a:off x="1556641" y="4504130"/>
            <a:ext cx="2121535" cy="42960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400" b="1" spc="-5" dirty="0">
                <a:latin typeface="Calibri"/>
                <a:cs typeface="Calibri"/>
              </a:rPr>
              <a:t>New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9385DC46-B9D6-499B-A247-688C1790CF9F}"/>
              </a:ext>
            </a:extLst>
          </p:cNvPr>
          <p:cNvSpPr txBox="1"/>
          <p:nvPr/>
        </p:nvSpPr>
        <p:spPr>
          <a:xfrm>
            <a:off x="4573082" y="4326438"/>
            <a:ext cx="2121535" cy="798937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latin typeface="Calibri"/>
                <a:cs typeface="Calibri"/>
              </a:rPr>
              <a:t>Learning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spc="-20" dirty="0"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DFF7E329-765A-434D-94A9-654C23B83293}"/>
              </a:ext>
            </a:extLst>
          </p:cNvPr>
          <p:cNvSpPr/>
          <p:nvPr/>
        </p:nvSpPr>
        <p:spPr>
          <a:xfrm>
            <a:off x="3677731" y="4683817"/>
            <a:ext cx="895350" cy="173990"/>
          </a:xfrm>
          <a:custGeom>
            <a:avLst/>
            <a:gdLst/>
            <a:ahLst/>
            <a:cxnLst/>
            <a:rect l="l" t="t" r="r" b="b"/>
            <a:pathLst>
              <a:path w="895350" h="173989">
                <a:moveTo>
                  <a:pt x="721614" y="0"/>
                </a:moveTo>
                <a:lnTo>
                  <a:pt x="721614" y="173736"/>
                </a:lnTo>
                <a:lnTo>
                  <a:pt x="837438" y="115824"/>
                </a:lnTo>
                <a:lnTo>
                  <a:pt x="750569" y="115824"/>
                </a:lnTo>
                <a:lnTo>
                  <a:pt x="750569" y="57912"/>
                </a:lnTo>
                <a:lnTo>
                  <a:pt x="837438" y="57912"/>
                </a:lnTo>
                <a:lnTo>
                  <a:pt x="721614" y="0"/>
                </a:lnTo>
                <a:close/>
              </a:path>
              <a:path w="895350" h="173989">
                <a:moveTo>
                  <a:pt x="721614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721614" y="115824"/>
                </a:lnTo>
                <a:lnTo>
                  <a:pt x="721614" y="57912"/>
                </a:lnTo>
                <a:close/>
              </a:path>
              <a:path w="895350" h="173989">
                <a:moveTo>
                  <a:pt x="837438" y="57912"/>
                </a:moveTo>
                <a:lnTo>
                  <a:pt x="750569" y="57912"/>
                </a:lnTo>
                <a:lnTo>
                  <a:pt x="750569" y="115824"/>
                </a:lnTo>
                <a:lnTo>
                  <a:pt x="837438" y="115824"/>
                </a:lnTo>
                <a:lnTo>
                  <a:pt x="895350" y="86868"/>
                </a:lnTo>
                <a:lnTo>
                  <a:pt x="83743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ED0198EE-87E2-4600-841C-C26BCFA7D2F9}"/>
              </a:ext>
            </a:extLst>
          </p:cNvPr>
          <p:cNvSpPr/>
          <p:nvPr/>
        </p:nvSpPr>
        <p:spPr>
          <a:xfrm>
            <a:off x="6693727" y="4683817"/>
            <a:ext cx="895350" cy="173990"/>
          </a:xfrm>
          <a:custGeom>
            <a:avLst/>
            <a:gdLst/>
            <a:ahLst/>
            <a:cxnLst/>
            <a:rect l="l" t="t" r="r" b="b"/>
            <a:pathLst>
              <a:path w="895350" h="173989">
                <a:moveTo>
                  <a:pt x="721613" y="0"/>
                </a:moveTo>
                <a:lnTo>
                  <a:pt x="721613" y="173736"/>
                </a:lnTo>
                <a:lnTo>
                  <a:pt x="837438" y="115824"/>
                </a:lnTo>
                <a:lnTo>
                  <a:pt x="750570" y="115824"/>
                </a:lnTo>
                <a:lnTo>
                  <a:pt x="750570" y="57912"/>
                </a:lnTo>
                <a:lnTo>
                  <a:pt x="837438" y="57912"/>
                </a:lnTo>
                <a:lnTo>
                  <a:pt x="721613" y="0"/>
                </a:lnTo>
                <a:close/>
              </a:path>
              <a:path w="895350" h="173989">
                <a:moveTo>
                  <a:pt x="72161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721613" y="115824"/>
                </a:lnTo>
                <a:lnTo>
                  <a:pt x="721613" y="57912"/>
                </a:lnTo>
                <a:close/>
              </a:path>
              <a:path w="895350" h="173989">
                <a:moveTo>
                  <a:pt x="837438" y="57912"/>
                </a:moveTo>
                <a:lnTo>
                  <a:pt x="750570" y="57912"/>
                </a:lnTo>
                <a:lnTo>
                  <a:pt x="750570" y="115824"/>
                </a:lnTo>
                <a:lnTo>
                  <a:pt x="837438" y="115824"/>
                </a:lnTo>
                <a:lnTo>
                  <a:pt x="895350" y="86868"/>
                </a:lnTo>
                <a:lnTo>
                  <a:pt x="83743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C1C45D-38CC-49B4-AD28-993E6DD2D99C}"/>
              </a:ext>
            </a:extLst>
          </p:cNvPr>
          <p:cNvSpPr txBox="1"/>
          <p:nvPr/>
        </p:nvSpPr>
        <p:spPr>
          <a:xfrm>
            <a:off x="1234964" y="3457592"/>
            <a:ext cx="910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Testing Stage</a:t>
            </a:r>
            <a:r>
              <a:rPr lang="en-US" altLang="zh-TW" sz="2800" dirty="0"/>
              <a:t>: Predict the output labels for unseen examples.</a:t>
            </a:r>
            <a:endParaRPr lang="zh-TW" altLang="en-US" sz="2800" dirty="0"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2089E215-254F-471F-9C5E-BE85714E260C}"/>
              </a:ext>
            </a:extLst>
          </p:cNvPr>
          <p:cNvSpPr txBox="1"/>
          <p:nvPr/>
        </p:nvSpPr>
        <p:spPr>
          <a:xfrm>
            <a:off x="7570090" y="4382337"/>
            <a:ext cx="2278585" cy="798937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18490" marR="594360" indent="-15240">
              <a:lnSpc>
                <a:spcPct val="100000"/>
              </a:lnSpc>
              <a:spcBef>
                <a:spcPts val="455"/>
              </a:spcBef>
            </a:pPr>
            <a:r>
              <a:rPr lang="en-US" altLang="zh-TW" sz="2400" b="1" dirty="0"/>
              <a:t>Predict </a:t>
            </a:r>
            <a:r>
              <a:rPr lang="en-US" altLang="zh-TW" sz="2400" spc="-5" dirty="0">
                <a:cs typeface="Calibri"/>
              </a:rPr>
              <a:t>Output</a:t>
            </a:r>
            <a:endParaRPr lang="en-US" altLang="zh-TW" sz="2400" dirty="0">
              <a:cs typeface="Calibri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7A8FD9-F53E-40C9-AFD2-8C2714C00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3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6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484CC-A0E1-4BCB-B6B7-A5163995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9" y="573399"/>
            <a:ext cx="10515600" cy="1500188"/>
          </a:xfrm>
        </p:spPr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BE3283-2A8B-41B5-8609-18FF0350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290439"/>
            <a:ext cx="10515600" cy="37992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Dataset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資料集合、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Types of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The Learning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Learning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Machine Learning Stages 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階段：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945F7B-698C-493D-A488-82B16219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5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I: Linear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968365"/>
                <a:ext cx="7464972" cy="34851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sz="3000" dirty="0">
                    <a:solidFill>
                      <a:srgbClr val="FF0000"/>
                    </a:solidFill>
                    <a:latin typeface="Calibri" panose="020F0502020204030204"/>
                  </a:rPr>
                  <a:t>Training Stage: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  <a:latin typeface="Calibri" panose="020F0502020204030204"/>
                  </a:rPr>
                  <a:t> </a:t>
                </a:r>
                <a:r>
                  <a:rPr lang="en-US" altLang="zh-TW" dirty="0"/>
                  <a:t>Find an equation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w0</a:t>
                </a:r>
                <a:r>
                  <a:rPr lang="en-US" altLang="zh-TW" dirty="0"/>
                  <a:t> +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w1</a:t>
                </a:r>
                <a:r>
                  <a:rPr lang="en-US" altLang="zh-TW" dirty="0"/>
                  <a:t>x1 +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w2</a:t>
                </a:r>
                <a:r>
                  <a:rPr lang="en-US" altLang="zh-TW" dirty="0"/>
                  <a:t>x2 = 0 to</a:t>
                </a:r>
                <a:br>
                  <a:rPr lang="en-US" altLang="zh-TW" dirty="0"/>
                </a:br>
                <a:r>
                  <a:rPr lang="en-US" altLang="zh-TW" dirty="0"/>
                  <a:t> separate positive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⨁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/>
                  <a:t>and negative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en-US" altLang="zh-TW" dirty="0"/>
                  <a:t>) examples.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sz="3000" dirty="0">
                    <a:solidFill>
                      <a:srgbClr val="FF0000"/>
                    </a:solidFill>
                    <a:latin typeface="+mn-lt"/>
                  </a:rPr>
                  <a:t>Testing Stage: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Predict the new example (  ) as a negative (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en-US" altLang="zh-TW" dirty="0"/>
                  <a:t>) example.</a:t>
                </a:r>
                <a:endParaRPr lang="zh-TW" altLang="en-US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968365"/>
                <a:ext cx="7464972" cy="3485116"/>
              </a:xfrm>
              <a:blipFill>
                <a:blip r:embed="rId2"/>
                <a:stretch>
                  <a:fillRect l="-1633" t="-40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FA5412A1-B89A-4304-BC3F-EC9855B7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31" y="1690690"/>
            <a:ext cx="4257351" cy="4040467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145D5F1-8D6A-484A-BEFB-6B7E06C04973}"/>
              </a:ext>
            </a:extLst>
          </p:cNvPr>
          <p:cNvSpPr/>
          <p:nvPr/>
        </p:nvSpPr>
        <p:spPr>
          <a:xfrm>
            <a:off x="4285105" y="4560206"/>
            <a:ext cx="106045" cy="1447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D91206-4AC5-4F37-BA51-2775A418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83D0BE-8F22-4186-9781-474FC0594B25}"/>
              </a:ext>
            </a:extLst>
          </p:cNvPr>
          <p:cNvSpPr txBox="1"/>
          <p:nvPr/>
        </p:nvSpPr>
        <p:spPr>
          <a:xfrm>
            <a:off x="446066" y="5453481"/>
            <a:ext cx="362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不同的假說 不同的演算法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預測的答案會不一樣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評審不一樣 得出來的結果也就不一樣</a:t>
            </a:r>
          </a:p>
        </p:txBody>
      </p:sp>
    </p:spTree>
    <p:extLst>
      <p:ext uri="{BB962C8B-B14F-4D97-AF65-F5344CB8AC3E}">
        <p14:creationId xmlns:p14="http://schemas.microsoft.com/office/powerpoint/2010/main" val="34796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1BB40-1AAD-4254-9361-D582D5B1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II: Rule-Based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EB3D8E3F-BE04-4DEF-95C0-9155F649E0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833118"/>
                <a:ext cx="7464972" cy="37856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  <a:latin typeface="Calibri" panose="020F0502020204030204"/>
                  </a:rPr>
                  <a:t>Training Stage: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alibri" panose="020F0502020204030204"/>
                  </a:rPr>
                  <a:t>Find a rule:</a:t>
                </a:r>
              </a:p>
              <a:p>
                <a:pPr marL="457200" lvl="1" indent="0">
                  <a:buNone/>
                </a:pPr>
                <a:r>
                  <a:rPr lang="en-US" altLang="zh-TW" sz="2600" dirty="0">
                    <a:solidFill>
                      <a:srgbClr val="FF0000"/>
                    </a:solidFill>
                    <a:latin typeface="Calibri" panose="020F0502020204030204"/>
                  </a:rPr>
                  <a:t> </a:t>
                </a:r>
                <a:r>
                  <a:rPr lang="en-US" altLang="zh-TW" sz="2600" dirty="0"/>
                  <a:t>IF x1</a:t>
                </a:r>
                <a:r>
                  <a:rPr lang="en-US" altLang="zh-TW" sz="2600" i="1" dirty="0"/>
                  <a:t> </a:t>
                </a:r>
                <a:r>
                  <a:rPr lang="en-US" altLang="zh-TW" sz="2600" dirty="0"/>
                  <a:t>&gt; </a:t>
                </a:r>
                <a:r>
                  <a:rPr lang="en-US" altLang="zh-TW" sz="2600" dirty="0">
                    <a:solidFill>
                      <a:srgbClr val="FF0000"/>
                    </a:solidFill>
                  </a:rPr>
                  <a:t>θ</a:t>
                </a:r>
                <a:r>
                  <a:rPr lang="en-US" altLang="zh-TW" sz="26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sz="2600" dirty="0"/>
                  <a:t> AND x2</a:t>
                </a:r>
                <a:r>
                  <a:rPr lang="en-US" altLang="zh-TW" sz="2600" i="1" dirty="0"/>
                  <a:t> </a:t>
                </a:r>
                <a:r>
                  <a:rPr lang="en-US" altLang="zh-TW" sz="2600" dirty="0"/>
                  <a:t>&gt; </a:t>
                </a:r>
                <a:r>
                  <a:rPr lang="en-US" altLang="zh-TW" sz="2600" dirty="0">
                    <a:solidFill>
                      <a:srgbClr val="FF0000"/>
                    </a:solidFill>
                  </a:rPr>
                  <a:t>θ</a:t>
                </a:r>
                <a:r>
                  <a:rPr lang="en-US" altLang="zh-TW" sz="2600" baseline="-25000" dirty="0">
                    <a:solidFill>
                      <a:srgbClr val="FF0000"/>
                    </a:solidFill>
                  </a:rPr>
                  <a:t>2</a:t>
                </a:r>
              </a:p>
              <a:p>
                <a:pPr lvl="1">
                  <a:buNone/>
                </a:pPr>
                <a:r>
                  <a:rPr lang="en-US" altLang="zh-TW" sz="2600" dirty="0"/>
                  <a:t> THEN positive (</a:t>
                </a:r>
                <a14:m>
                  <m:oMath xmlns:m="http://schemas.openxmlformats.org/officeDocument/2006/math">
                    <m:r>
                      <a:rPr lang="en-US" altLang="zh-TW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⨁</m:t>
                    </m:r>
                  </m:oMath>
                </a14:m>
                <a:r>
                  <a:rPr lang="en-US" altLang="zh-TW" sz="2600" dirty="0"/>
                  <a:t>) ELSE negative (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en-US" altLang="zh-TW" sz="2600" dirty="0"/>
                  <a:t>)</a:t>
                </a:r>
              </a:p>
              <a:p>
                <a:pPr lvl="1">
                  <a:buNone/>
                </a:pPr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en-US" altLang="zh-TW" dirty="0">
                    <a:solidFill>
                      <a:srgbClr val="FF0000"/>
                    </a:solidFill>
                    <a:latin typeface="+mn-lt"/>
                  </a:rPr>
                  <a:t>Testing Stage: </a:t>
                </a:r>
              </a:p>
              <a:p>
                <a:pPr marL="0" indent="0">
                  <a:buNone/>
                </a:pPr>
                <a:r>
                  <a:rPr lang="en-US" altLang="zh-TW" sz="2600" dirty="0"/>
                  <a:t>Predict the new example </a:t>
                </a:r>
                <a:r>
                  <a:rPr lang="en-US" altLang="zh-TW" sz="2400" dirty="0"/>
                  <a:t>(  ) </a:t>
                </a:r>
                <a:r>
                  <a:rPr lang="en-US" altLang="zh-TW" sz="2600" dirty="0"/>
                  <a:t>as a positive (</a:t>
                </a:r>
                <a14:m>
                  <m:oMath xmlns:m="http://schemas.openxmlformats.org/officeDocument/2006/math">
                    <m:r>
                      <a:rPr lang="en-US" altLang="zh-TW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⨁</m:t>
                    </m:r>
                  </m:oMath>
                </a14:m>
                <a:r>
                  <a:rPr lang="en-US" altLang="zh-TW" sz="2600" dirty="0"/>
                  <a:t>) example.</a:t>
                </a:r>
                <a:endParaRPr lang="zh-TW" altLang="en-US" sz="260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EB3D8E3F-BE04-4DEF-95C0-9155F649E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833118"/>
                <a:ext cx="7464972" cy="3785645"/>
              </a:xfrm>
              <a:blipFill>
                <a:blip r:embed="rId2"/>
                <a:stretch>
                  <a:fillRect l="-1633" t="-2738" r="-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422D0FE2-27E2-48A5-9616-A1352EE9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9" y="1520317"/>
            <a:ext cx="4087646" cy="4138301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07EBD4A-9BF2-43C5-9074-C80E38235AA8}"/>
              </a:ext>
            </a:extLst>
          </p:cNvPr>
          <p:cNvSpPr/>
          <p:nvPr/>
        </p:nvSpPr>
        <p:spPr>
          <a:xfrm>
            <a:off x="4278226" y="4724980"/>
            <a:ext cx="106045" cy="1447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EEDC885-51BE-42DA-A8FB-7FC39437B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0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F7BAD-368E-4259-8142-37E269F2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III: Instance-Based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7C4D7DE-903D-4410-BDDB-6E24875F8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833118"/>
                <a:ext cx="746497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  <a:latin typeface="Calibri" panose="020F0502020204030204"/>
                  </a:rPr>
                  <a:t>Training Stage: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KNN is a lazy learning approach that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stores</a:t>
                </a:r>
                <a:br>
                  <a:rPr lang="en-US" altLang="zh-TW" dirty="0">
                    <a:solidFill>
                      <a:srgbClr val="FF0000"/>
                    </a:solidFill>
                  </a:rPr>
                </a:br>
                <a:r>
                  <a:rPr lang="en-US" altLang="zh-TW" dirty="0">
                    <a:solidFill>
                      <a:srgbClr val="FF0000"/>
                    </a:solidFill>
                  </a:rPr>
                  <a:t>data </a:t>
                </a:r>
                <a:r>
                  <a:rPr lang="en-US" altLang="zh-TW" dirty="0"/>
                  <a:t>and waits for the query before generalizing.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  <a:latin typeface="+mn-lt"/>
                  </a:rPr>
                  <a:t>Testing Stage: </a:t>
                </a:r>
              </a:p>
              <a:p>
                <a:pPr marL="0" lvl="0" indent="0">
                  <a:buNone/>
                </a:pPr>
                <a:r>
                  <a:rPr lang="en-US" altLang="zh-TW" sz="2600" dirty="0">
                    <a:solidFill>
                      <a:prstClr val="black"/>
                    </a:solidFill>
                  </a:rPr>
                  <a:t>Predict the new example </a:t>
                </a:r>
                <a:r>
                  <a:rPr lang="en-US" altLang="zh-TW" sz="2400" dirty="0"/>
                  <a:t>(  ) </a:t>
                </a:r>
                <a:r>
                  <a:rPr lang="en-US" altLang="zh-TW" sz="2600" dirty="0">
                    <a:solidFill>
                      <a:prstClr val="black"/>
                    </a:solidFill>
                  </a:rPr>
                  <a:t>as a positive (</a:t>
                </a:r>
                <a14:m>
                  <m:oMath xmlns:m="http://schemas.openxmlformats.org/officeDocument/2006/math">
                    <m:r>
                      <a:rPr lang="en-US" altLang="zh-TW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⨁</m:t>
                    </m:r>
                  </m:oMath>
                </a14:m>
                <a:r>
                  <a:rPr lang="en-US" altLang="zh-TW" sz="2600" dirty="0">
                    <a:solidFill>
                      <a:prstClr val="black"/>
                    </a:solidFill>
                  </a:rPr>
                  <a:t>) example if we apply 1NN.</a:t>
                </a:r>
                <a:endParaRPr lang="zh-TW" altLang="en-US" sz="26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7C4D7DE-903D-4410-BDDB-6E24875F8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833118"/>
                <a:ext cx="7464972" cy="4351338"/>
              </a:xfrm>
              <a:blipFill>
                <a:blip r:embed="rId2"/>
                <a:stretch>
                  <a:fillRect l="-163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4E0B4947-C187-4396-99C5-CB580DCA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27" y="1959243"/>
            <a:ext cx="3948616" cy="3716344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AC81E3-7777-4CF6-90E9-3ADBA8A9580B}"/>
              </a:ext>
            </a:extLst>
          </p:cNvPr>
          <p:cNvSpPr/>
          <p:nvPr/>
        </p:nvSpPr>
        <p:spPr>
          <a:xfrm>
            <a:off x="4285761" y="4818705"/>
            <a:ext cx="106045" cy="1447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E12239F-3507-4D0D-872D-767420946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1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D14FC-9374-4735-A25A-75B9263C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Summary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16E93F-1707-42D2-AA0E-05E78180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5"/>
            <a:ext cx="10515600" cy="4701299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Machine learning </a:t>
            </a:r>
            <a:r>
              <a:rPr lang="en-US" altLang="zh-TW" dirty="0"/>
              <a:t>is a branch of </a:t>
            </a:r>
            <a:r>
              <a:rPr lang="en-US" altLang="zh-TW" dirty="0">
                <a:solidFill>
                  <a:srgbClr val="FF0000"/>
                </a:solidFill>
              </a:rPr>
              <a:t>artificial intelligence </a:t>
            </a:r>
            <a:r>
              <a:rPr lang="en-US" altLang="zh-TW" dirty="0"/>
              <a:t>focusing on optimizing a performance criterion using example data.</a:t>
            </a:r>
          </a:p>
          <a:p>
            <a:r>
              <a:rPr lang="en-US" altLang="zh-TW" dirty="0"/>
              <a:t>Dataset: a collection of data </a:t>
            </a:r>
            <a:r>
              <a:rPr lang="en-US" altLang="zh-TW" spc="-5" dirty="0">
                <a:solidFill>
                  <a:srgbClr val="FF0000"/>
                </a:solidFill>
                <a:cs typeface="Arial"/>
              </a:rPr>
              <a:t>example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their </a:t>
            </a:r>
            <a:r>
              <a:rPr lang="en-US" altLang="zh-TW" dirty="0">
                <a:solidFill>
                  <a:srgbClr val="FF0000"/>
                </a:solidFill>
              </a:rPr>
              <a:t>attributes</a:t>
            </a:r>
          </a:p>
          <a:p>
            <a:r>
              <a:rPr lang="en-US" altLang="zh-TW" dirty="0"/>
              <a:t>Types of learning: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Supervised Learning, Unsupervised Learning, and Reinforcement Learning</a:t>
            </a:r>
          </a:p>
          <a:p>
            <a:r>
              <a:rPr lang="en-US" altLang="zh-TW" dirty="0"/>
              <a:t>The learning problem: Components of learning</a:t>
            </a:r>
          </a:p>
          <a:p>
            <a:pPr lvl="1"/>
            <a:r>
              <a:rPr lang="en-US" altLang="zh-TW" dirty="0"/>
              <a:t>Input, Output, Target function, Data, and Hypothesis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learning model</a:t>
            </a:r>
            <a:r>
              <a:rPr lang="en-US" altLang="zh-TW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 hypothesis set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FF0000"/>
                </a:solidFill>
              </a:rPr>
              <a:t> the algorithm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There are numerous machine learning models.</a:t>
            </a:r>
          </a:p>
          <a:p>
            <a:r>
              <a:rPr lang="en-US" altLang="zh-TW" dirty="0"/>
              <a:t>Machine learning stages are </a:t>
            </a:r>
            <a:r>
              <a:rPr lang="en-US" altLang="zh-TW" dirty="0">
                <a:solidFill>
                  <a:srgbClr val="FF0000"/>
                </a:solidFill>
              </a:rPr>
              <a:t>training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testing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F36547-3BEE-44F0-919D-CD8A697C2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88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35879-4BBC-4076-AA06-03F2D969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Kahoot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898447-D526-4614-B258-961E23389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4A76DE-3FD0-48E2-B3B8-CC3C2E1E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(T)</a:t>
            </a:r>
            <a:r>
              <a:rPr lang="zh-TW" altLang="en-US" sz="2400" dirty="0"/>
              <a:t>  </a:t>
            </a:r>
            <a:r>
              <a:rPr lang="en-US" altLang="zh-TW" sz="2400" dirty="0"/>
              <a:t>1.</a:t>
            </a:r>
            <a:r>
              <a:rPr lang="zh-TW" altLang="en-US" sz="2400" dirty="0"/>
              <a:t> </a:t>
            </a:r>
            <a:r>
              <a:rPr lang="en-US" altLang="zh-TW" sz="2400" dirty="0"/>
              <a:t>Deep Learning is part of machine learning, in which we use artificial neural networks models.</a:t>
            </a:r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F</a:t>
            </a:r>
            <a:r>
              <a:rPr lang="en-US" altLang="zh-TW" sz="2400" dirty="0"/>
              <a:t>)</a:t>
            </a:r>
            <a:r>
              <a:rPr lang="zh-TW" altLang="en-US" sz="2400" dirty="0"/>
              <a:t>  </a:t>
            </a:r>
            <a:r>
              <a:rPr lang="en-US" altLang="zh-TW" sz="2400" dirty="0"/>
              <a:t>2.</a:t>
            </a:r>
            <a:r>
              <a:rPr lang="zh-TW" altLang="en-US" sz="2400" dirty="0"/>
              <a:t> </a:t>
            </a:r>
            <a:r>
              <a:rPr lang="en-US" altLang="zh-TW" sz="2400" dirty="0"/>
              <a:t>Artificial intelligence is a subfield of machine learning.</a:t>
            </a:r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F</a:t>
            </a:r>
            <a:r>
              <a:rPr lang="en-US" altLang="zh-TW" sz="2400" dirty="0"/>
              <a:t>)</a:t>
            </a:r>
            <a:r>
              <a:rPr lang="zh-TW" altLang="en-US" sz="2400" dirty="0"/>
              <a:t>  </a:t>
            </a:r>
            <a:r>
              <a:rPr lang="en-US" altLang="zh-TW" sz="2400" dirty="0"/>
              <a:t>3.</a:t>
            </a:r>
            <a:r>
              <a:rPr lang="zh-TW" altLang="en-US" sz="2400" dirty="0"/>
              <a:t> </a:t>
            </a:r>
            <a:r>
              <a:rPr lang="en-US" altLang="zh-TW" sz="2400" dirty="0"/>
              <a:t>A nominal attribute assumes values that are integer or real.</a:t>
            </a:r>
          </a:p>
          <a:p>
            <a:pPr marL="0" indent="0">
              <a:buNone/>
            </a:pPr>
            <a:r>
              <a:rPr lang="en-US" altLang="zh-TW" sz="2400" dirty="0"/>
              <a:t>(T)</a:t>
            </a:r>
            <a:r>
              <a:rPr lang="zh-TW" altLang="en-US" sz="2400" dirty="0"/>
              <a:t>  </a:t>
            </a:r>
            <a:r>
              <a:rPr lang="en-US" altLang="zh-TW" sz="2400" dirty="0"/>
              <a:t>4.</a:t>
            </a:r>
            <a:r>
              <a:rPr lang="zh-TW" altLang="en-US" sz="2400" dirty="0"/>
              <a:t> </a:t>
            </a:r>
            <a:r>
              <a:rPr lang="en-US" altLang="zh-TW" sz="2400" dirty="0"/>
              <a:t>A dataset is a collection of data examples and their attributes.</a:t>
            </a:r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F</a:t>
            </a:r>
            <a:r>
              <a:rPr lang="en-US" altLang="zh-TW" sz="2400" dirty="0"/>
              <a:t>)</a:t>
            </a:r>
            <a:r>
              <a:rPr lang="zh-TW" altLang="en-US" sz="2400" dirty="0"/>
              <a:t>  </a:t>
            </a:r>
            <a:r>
              <a:rPr lang="en-US" altLang="zh-TW" sz="2400" dirty="0"/>
              <a:t>5.</a:t>
            </a:r>
            <a:r>
              <a:rPr lang="zh-TW" altLang="en-US" sz="2400" dirty="0"/>
              <a:t> </a:t>
            </a:r>
            <a:r>
              <a:rPr lang="en-US" altLang="zh-TW" sz="2400" dirty="0"/>
              <a:t>An unsupervised learning algorithm learns from a training dataset with both input attributes and output levels. </a:t>
            </a:r>
          </a:p>
          <a:p>
            <a:pPr marL="0" indent="0">
              <a:buNone/>
            </a:pPr>
            <a:r>
              <a:rPr lang="en-US" altLang="zh-TW" sz="2400" dirty="0"/>
              <a:t>(T)</a:t>
            </a:r>
            <a:r>
              <a:rPr lang="zh-TW" altLang="en-US" sz="2400" dirty="0"/>
              <a:t>  </a:t>
            </a:r>
            <a:r>
              <a:rPr lang="en-US" altLang="zh-TW" sz="2400" dirty="0"/>
              <a:t>6.</a:t>
            </a:r>
            <a:r>
              <a:rPr lang="zh-TW" altLang="en-US" sz="2400" dirty="0"/>
              <a:t> </a:t>
            </a:r>
            <a:r>
              <a:rPr lang="en-US" altLang="zh-TW" sz="2400" dirty="0"/>
              <a:t>The machine learning stages are training and testing.</a:t>
            </a: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40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3B60EE-814C-4057-A491-1BF1F7EE5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823A5-E90E-4823-B0A9-4B0DDA9A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66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7. The output attributes of classification are: </a:t>
            </a:r>
          </a:p>
          <a:p>
            <a:pPr marL="457200" lvl="1" indent="0">
              <a:buNone/>
            </a:pPr>
            <a:r>
              <a:rPr lang="en-US" altLang="zh-TW" dirty="0"/>
              <a:t>(a) </a:t>
            </a:r>
            <a:r>
              <a:rPr lang="en-US" altLang="zh-TW" dirty="0">
                <a:solidFill>
                  <a:srgbClr val="FF0000"/>
                </a:solidFill>
              </a:rPr>
              <a:t>nominal values </a:t>
            </a:r>
          </a:p>
          <a:p>
            <a:pPr marL="457200" lvl="1" indent="0">
              <a:buNone/>
            </a:pPr>
            <a:r>
              <a:rPr lang="en-US" altLang="zh-TW" dirty="0"/>
              <a:t>(b) numeric values </a:t>
            </a:r>
          </a:p>
          <a:p>
            <a:pPr marL="457200" lvl="1" indent="0">
              <a:buNone/>
            </a:pPr>
            <a:r>
              <a:rPr lang="en-US" altLang="zh-TW" dirty="0"/>
              <a:t>(c) nominal or numeric values </a:t>
            </a:r>
          </a:p>
          <a:p>
            <a:pPr marL="457200" lvl="1" indent="0">
              <a:buNone/>
            </a:pPr>
            <a:r>
              <a:rPr lang="en-US" altLang="zh-TW" dirty="0"/>
              <a:t>(d) nominal and numeric values 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8. Three types of machine learning are: </a:t>
            </a:r>
          </a:p>
          <a:p>
            <a:pPr marL="457200" lvl="1" indent="0">
              <a:buNone/>
            </a:pPr>
            <a:r>
              <a:rPr lang="en-US" altLang="zh-TW" dirty="0"/>
              <a:t>(a) deep learning, moderate learning, and shallow learning </a:t>
            </a:r>
          </a:p>
          <a:p>
            <a:pPr marL="457200" lvl="1" indent="0">
              <a:buNone/>
            </a:pPr>
            <a:r>
              <a:rPr lang="en-US" altLang="zh-TW" dirty="0"/>
              <a:t>(b) human learning, animal learning, and robotics learning </a:t>
            </a:r>
          </a:p>
          <a:p>
            <a:pPr marL="457200" lvl="1" indent="0">
              <a:buNone/>
            </a:pPr>
            <a:r>
              <a:rPr lang="en-US" altLang="zh-TW" dirty="0"/>
              <a:t>(c) </a:t>
            </a:r>
            <a:r>
              <a:rPr lang="en-US" altLang="zh-TW" dirty="0">
                <a:solidFill>
                  <a:srgbClr val="FF0000"/>
                </a:solidFill>
              </a:rPr>
              <a:t>supervised learning, unsupervised learning, and reinforcement learning </a:t>
            </a:r>
          </a:p>
          <a:p>
            <a:pPr marL="457200" lvl="1" indent="0">
              <a:buNone/>
            </a:pPr>
            <a:r>
              <a:rPr lang="en-US" altLang="zh-TW" dirty="0"/>
              <a:t>(d) visual learners, reading learners, and writing learners 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33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3B60EE-814C-4057-A491-1BF1F7EE5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823A5-E90E-4823-B0A9-4B0DDA9A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66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9. Supervised learning can be divided into: </a:t>
            </a:r>
          </a:p>
          <a:p>
            <a:pPr marL="457200" lvl="1" indent="0">
              <a:buNone/>
            </a:pPr>
            <a:r>
              <a:rPr lang="en-US" altLang="zh-TW" dirty="0"/>
              <a:t>(a) classification and clustering </a:t>
            </a:r>
          </a:p>
          <a:p>
            <a:pPr marL="457200" lvl="1" indent="0">
              <a:buNone/>
            </a:pPr>
            <a:r>
              <a:rPr lang="en-US" altLang="zh-TW" dirty="0"/>
              <a:t>(b) </a:t>
            </a:r>
            <a:r>
              <a:rPr lang="en-US" altLang="zh-TW" dirty="0">
                <a:solidFill>
                  <a:srgbClr val="FF0000"/>
                </a:solidFill>
              </a:rPr>
              <a:t>classification and regression </a:t>
            </a:r>
          </a:p>
          <a:p>
            <a:pPr marL="457200" lvl="1" indent="0">
              <a:buNone/>
            </a:pPr>
            <a:r>
              <a:rPr lang="en-US" altLang="zh-TW" dirty="0"/>
              <a:t>(c) clustering and regression </a:t>
            </a:r>
          </a:p>
          <a:p>
            <a:pPr marL="457200" lvl="1" indent="0">
              <a:buNone/>
            </a:pPr>
            <a:r>
              <a:rPr lang="en-US" altLang="zh-TW" dirty="0"/>
              <a:t>(d) classification, clustering, and regression 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10. What is the goal of clustering? </a:t>
            </a:r>
          </a:p>
          <a:p>
            <a:pPr marL="457200" lvl="1" indent="0">
              <a:buNone/>
            </a:pPr>
            <a:r>
              <a:rPr lang="en-US" altLang="zh-TW" dirty="0"/>
              <a:t>(a) </a:t>
            </a:r>
            <a:r>
              <a:rPr lang="en-US" altLang="zh-TW" dirty="0">
                <a:solidFill>
                  <a:srgbClr val="FF0000"/>
                </a:solidFill>
              </a:rPr>
              <a:t>Group similar instances </a:t>
            </a:r>
          </a:p>
          <a:p>
            <a:pPr marL="457200" lvl="1" indent="0">
              <a:buNone/>
            </a:pPr>
            <a:r>
              <a:rPr lang="en-US" altLang="zh-TW" dirty="0"/>
              <a:t>(b) Predict numerical values for testing examples </a:t>
            </a:r>
          </a:p>
          <a:p>
            <a:pPr marL="457200" lvl="1" indent="0">
              <a:buNone/>
            </a:pPr>
            <a:r>
              <a:rPr lang="en-US" altLang="zh-TW" dirty="0"/>
              <a:t>(c) Reduce the number of features </a:t>
            </a:r>
          </a:p>
          <a:p>
            <a:pPr marL="457200" lvl="1" indent="0">
              <a:buNone/>
            </a:pPr>
            <a:r>
              <a:rPr lang="en-US" altLang="zh-TW" dirty="0"/>
              <a:t>(d) None of the above 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63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E0E7D-00BE-419B-B8EB-ADECD684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E08787-19C2-4819-9275-EAE84F2E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 to Data Mining, 2</a:t>
            </a:r>
            <a:r>
              <a:rPr lang="en-US" altLang="zh-TW" baseline="30000" dirty="0"/>
              <a:t>nd</a:t>
            </a:r>
            <a:r>
              <a:rPr lang="en-US" altLang="zh-TW" dirty="0"/>
              <a:t> edition, Pang-Ning Tan, Pearson, 2018.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 to Machine Learning 3rd Edition, </a:t>
            </a:r>
            <a:r>
              <a:rPr lang="en-US" altLang="zh-TW" dirty="0" err="1"/>
              <a:t>Ethem</a:t>
            </a:r>
            <a:r>
              <a:rPr lang="en-US" altLang="zh-TW" dirty="0"/>
              <a:t> </a:t>
            </a:r>
            <a:r>
              <a:rPr lang="en-US" altLang="zh-TW" dirty="0" err="1"/>
              <a:t>Alpaydin</a:t>
            </a:r>
            <a:r>
              <a:rPr lang="en-US" altLang="zh-TW" dirty="0"/>
              <a:t>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Learning from Data, </a:t>
            </a:r>
            <a:r>
              <a:rPr lang="en-US" altLang="zh-TW" dirty="0" err="1"/>
              <a:t>Yaser</a:t>
            </a:r>
            <a:r>
              <a:rPr lang="en-US" altLang="zh-TW" dirty="0"/>
              <a:t> S. Abu-Mostafa, Malik </a:t>
            </a:r>
            <a:r>
              <a:rPr lang="en-US" altLang="zh-TW" dirty="0" err="1"/>
              <a:t>Magdon</a:t>
            </a:r>
            <a:r>
              <a:rPr lang="en-US" altLang="zh-TW" dirty="0"/>
              <a:t>-Ismail, and </a:t>
            </a:r>
            <a:r>
              <a:rPr lang="en-US" altLang="zh-TW" dirty="0" err="1"/>
              <a:t>Hsuan</a:t>
            </a:r>
            <a:r>
              <a:rPr lang="en-US" altLang="zh-TW" dirty="0"/>
              <a:t>-Tien Lin, </a:t>
            </a:r>
            <a:r>
              <a:rPr lang="en-US" altLang="zh-TW" dirty="0" err="1"/>
              <a:t>AMLBook</a:t>
            </a:r>
            <a:r>
              <a:rPr lang="en-US" altLang="zh-TW" dirty="0"/>
              <a:t>, 2012.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AFC913-5F0B-4602-850F-A2D1EC885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4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E6F95-B778-4E08-AC56-CE2376DF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2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F9B04-BC88-48E3-89D6-FF66A668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15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Machine learning </a:t>
            </a:r>
            <a:r>
              <a:rPr lang="en-US" altLang="zh-TW" dirty="0"/>
              <a:t>focuses on constructing </a:t>
            </a:r>
            <a:r>
              <a:rPr lang="en-US" altLang="zh-TW" dirty="0">
                <a:solidFill>
                  <a:srgbClr val="FF0000"/>
                </a:solidFill>
              </a:rPr>
              <a:t>learning algorithms </a:t>
            </a:r>
            <a:r>
              <a:rPr lang="en-US" altLang="zh-TW" dirty="0"/>
              <a:t>that can learn from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en-US" altLang="zh-TW" dirty="0"/>
              <a:t>to acquire knowledge.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Machine learning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的子集合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從中學習知識和概念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Deep Learning </a:t>
            </a:r>
            <a:r>
              <a:rPr lang="en-US" altLang="zh-TW" dirty="0"/>
              <a:t>is part of </a:t>
            </a:r>
            <a:r>
              <a:rPr lang="en-US" altLang="zh-TW" dirty="0">
                <a:solidFill>
                  <a:srgbClr val="FF0000"/>
                </a:solidFill>
              </a:rPr>
              <a:t>Machine Learning</a:t>
            </a:r>
            <a:r>
              <a:rPr lang="en-US" altLang="zh-TW" dirty="0"/>
              <a:t>, in which we use artificial neural networks models.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讓電腦變聰明的方法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用演算法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842D50-5CE0-4CEC-9DA1-0AD45EBFCA09}"/>
              </a:ext>
            </a:extLst>
          </p:cNvPr>
          <p:cNvGrpSpPr/>
          <p:nvPr/>
        </p:nvGrpSpPr>
        <p:grpSpPr>
          <a:xfrm>
            <a:off x="6250254" y="4279926"/>
            <a:ext cx="5941746" cy="2441549"/>
            <a:chOff x="4758680" y="4110921"/>
            <a:chExt cx="5941746" cy="2441549"/>
          </a:xfrm>
        </p:grpSpPr>
        <p:grpSp>
          <p:nvGrpSpPr>
            <p:cNvPr id="4" name="畫布 1">
              <a:extLst>
                <a:ext uri="{FF2B5EF4-FFF2-40B4-BE49-F238E27FC236}">
                  <a16:creationId xmlns:a16="http://schemas.microsoft.com/office/drawing/2014/main" id="{40C938F1-DA37-4623-805B-BF20E790095C}"/>
                </a:ext>
              </a:extLst>
            </p:cNvPr>
            <p:cNvGrpSpPr/>
            <p:nvPr/>
          </p:nvGrpSpPr>
          <p:grpSpPr>
            <a:xfrm>
              <a:off x="4758680" y="4110921"/>
              <a:ext cx="2489613" cy="2441549"/>
              <a:chOff x="0" y="0"/>
              <a:chExt cx="2598420" cy="254825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CCB4-2F0F-4FA2-9C10-0B35B733E354}"/>
                  </a:ext>
                </a:extLst>
              </p:cNvPr>
              <p:cNvSpPr/>
              <p:nvPr/>
            </p:nvSpPr>
            <p:spPr>
              <a:xfrm>
                <a:off x="0" y="0"/>
                <a:ext cx="2598420" cy="2548255"/>
              </a:xfrm>
              <a:prstGeom prst="rect">
                <a:avLst/>
              </a:prstGeom>
            </p:spPr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EB738BC6-732E-4076-8F7E-48EFD6991B27}"/>
                  </a:ext>
                </a:extLst>
              </p:cNvPr>
              <p:cNvSpPr/>
              <p:nvPr/>
            </p:nvSpPr>
            <p:spPr>
              <a:xfrm>
                <a:off x="38100" y="57091"/>
                <a:ext cx="2560320" cy="24911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100" dirty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AI</a:t>
                </a:r>
                <a:endParaRPr lang="zh-TW" altLang="en-US" sz="1200" kern="100" dirty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kern="100" dirty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en-US" sz="1200" kern="100" dirty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sz="1200" kern="100" dirty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en-US" sz="1200" kern="100" dirty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614639C2-852E-4F57-9CC2-961E3C3DB354}"/>
                  </a:ext>
                </a:extLst>
              </p:cNvPr>
              <p:cNvSpPr/>
              <p:nvPr/>
            </p:nvSpPr>
            <p:spPr>
              <a:xfrm>
                <a:off x="460367" y="739135"/>
                <a:ext cx="1790434" cy="175112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10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ML</a:t>
                </a:r>
                <a:endParaRPr lang="zh-TW" altLang="en-US" sz="1200" kern="10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E9A31200-F218-49CE-B15E-2654725B8534}"/>
                  </a:ext>
                </a:extLst>
              </p:cNvPr>
              <p:cNvSpPr/>
              <p:nvPr/>
            </p:nvSpPr>
            <p:spPr>
              <a:xfrm>
                <a:off x="643119" y="1241994"/>
                <a:ext cx="1299657" cy="127112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10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ANN</a:t>
                </a:r>
                <a:endParaRPr lang="zh-TW" altLang="en-US" sz="1200" kern="10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52C9C189-1F72-4E6D-8954-6C0AE299A4B1}"/>
                  </a:ext>
                </a:extLst>
              </p:cNvPr>
              <p:cNvSpPr/>
              <p:nvPr/>
            </p:nvSpPr>
            <p:spPr>
              <a:xfrm>
                <a:off x="845812" y="1728253"/>
                <a:ext cx="784868" cy="78486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10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DL</a:t>
                </a:r>
                <a:endParaRPr lang="zh-TW" altLang="en-US" sz="1200" kern="10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2639602-BA2F-4F45-B7E5-2E165B201478}"/>
                </a:ext>
              </a:extLst>
            </p:cNvPr>
            <p:cNvSpPr/>
            <p:nvPr/>
          </p:nvSpPr>
          <p:spPr>
            <a:xfrm>
              <a:off x="7433321" y="4775010"/>
              <a:ext cx="32671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AI</a:t>
              </a:r>
              <a:r>
                <a:rPr lang="zh-TW" altLang="en-US" dirty="0">
                  <a:solidFill>
                    <a:srgbClr val="0000FF"/>
                  </a:solidFill>
                </a:rPr>
                <a:t> </a:t>
              </a:r>
              <a:r>
                <a:rPr lang="en-US" altLang="zh-TW" dirty="0">
                  <a:solidFill>
                    <a:srgbClr val="0000FF"/>
                  </a:solidFill>
                </a:rPr>
                <a:t>(Artificial Intelligence)</a:t>
              </a:r>
            </a:p>
            <a:p>
              <a:r>
                <a:rPr lang="en-US" altLang="zh-TW" dirty="0">
                  <a:solidFill>
                    <a:srgbClr val="CC00CC"/>
                  </a:solidFill>
                </a:rPr>
                <a:t>ML (Machine Learning)</a:t>
              </a: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ANN (Artificial Neural Networks)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DL (Deep Learning)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85BA690-1538-4FF7-A783-1DB887E6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D6057-BD83-495B-BBC4-F80A01E5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60" y="119741"/>
            <a:ext cx="10515600" cy="1325563"/>
          </a:xfrm>
        </p:spPr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121B2-F8EB-4DF5-B3B9-A4D95DB5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72"/>
            <a:ext cx="10515600" cy="1662747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600" dirty="0"/>
              <a:t>Dataset: a collection of data </a:t>
            </a:r>
            <a:r>
              <a:rPr lang="en-US" altLang="zh-TW" sz="3600" spc="-5" dirty="0">
                <a:solidFill>
                  <a:srgbClr val="FF0000"/>
                </a:solidFill>
                <a:cs typeface="Arial"/>
              </a:rPr>
              <a:t>example</a:t>
            </a:r>
            <a:r>
              <a:rPr lang="en-US" altLang="zh-TW" sz="3600" dirty="0">
                <a:solidFill>
                  <a:srgbClr val="FF0000"/>
                </a:solidFill>
              </a:rPr>
              <a:t>s</a:t>
            </a:r>
            <a:r>
              <a:rPr lang="en-US" altLang="zh-TW" sz="3600" b="1" dirty="0">
                <a:solidFill>
                  <a:srgbClr val="FF0000"/>
                </a:solidFill>
              </a:rPr>
              <a:t> </a:t>
            </a:r>
            <a:r>
              <a:rPr lang="en-US" altLang="zh-TW" sz="3600" dirty="0"/>
              <a:t>and their </a:t>
            </a:r>
            <a:r>
              <a:rPr lang="en-US" altLang="zh-TW" sz="3600" dirty="0">
                <a:solidFill>
                  <a:srgbClr val="FF0000"/>
                </a:solidFill>
              </a:rPr>
              <a:t>attributes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/>
              <a:t>Column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同一個屬性 來描述一個物件的某個特徵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/>
              <a:t>Object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：代表一個物件、一個</a:t>
            </a:r>
            <a:r>
              <a:rPr lang="en-US" altLang="zh-TW" sz="3600" dirty="0"/>
              <a:t>example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7C3539-A02E-422F-A394-E0475392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91" y="4042695"/>
            <a:ext cx="6495139" cy="1855754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B9971BC6-68FE-4FF8-B27C-58E378FBBE59}"/>
              </a:ext>
            </a:extLst>
          </p:cNvPr>
          <p:cNvGrpSpPr/>
          <p:nvPr/>
        </p:nvGrpSpPr>
        <p:grpSpPr>
          <a:xfrm>
            <a:off x="3493612" y="3305195"/>
            <a:ext cx="5304705" cy="1071048"/>
            <a:chOff x="1944413" y="2096371"/>
            <a:chExt cx="8092966" cy="1071048"/>
          </a:xfrm>
        </p:grpSpPr>
        <p:sp>
          <p:nvSpPr>
            <p:cNvPr id="8" name="拱形 7">
              <a:extLst>
                <a:ext uri="{FF2B5EF4-FFF2-40B4-BE49-F238E27FC236}">
                  <a16:creationId xmlns:a16="http://schemas.microsoft.com/office/drawing/2014/main" id="{BF796600-033B-4A1C-96A6-252CB19DC663}"/>
                </a:ext>
              </a:extLst>
            </p:cNvPr>
            <p:cNvSpPr/>
            <p:nvPr/>
          </p:nvSpPr>
          <p:spPr>
            <a:xfrm>
              <a:off x="1944413" y="2186369"/>
              <a:ext cx="8092966" cy="981050"/>
            </a:xfrm>
            <a:prstGeom prst="blockArc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AB8A976-72DC-4531-BA1F-DA796BD798CB}"/>
                </a:ext>
              </a:extLst>
            </p:cNvPr>
            <p:cNvSpPr txBox="1"/>
            <p:nvPr/>
          </p:nvSpPr>
          <p:spPr>
            <a:xfrm>
              <a:off x="2362654" y="2096371"/>
              <a:ext cx="7089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Attributes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F2BC085-F95E-4DC6-8F3F-916AFB19A2B2}"/>
              </a:ext>
            </a:extLst>
          </p:cNvPr>
          <p:cNvGrpSpPr/>
          <p:nvPr/>
        </p:nvGrpSpPr>
        <p:grpSpPr>
          <a:xfrm>
            <a:off x="9026387" y="4376242"/>
            <a:ext cx="764155" cy="1696933"/>
            <a:chOff x="11032219" y="3555124"/>
            <a:chExt cx="816881" cy="2076922"/>
          </a:xfrm>
        </p:grpSpPr>
        <p:sp>
          <p:nvSpPr>
            <p:cNvPr id="12" name="右大括弧 11">
              <a:extLst>
                <a:ext uri="{FF2B5EF4-FFF2-40B4-BE49-F238E27FC236}">
                  <a16:creationId xmlns:a16="http://schemas.microsoft.com/office/drawing/2014/main" id="{1B03CD75-1E13-4EA0-A1F7-8A4C786AF604}"/>
                </a:ext>
              </a:extLst>
            </p:cNvPr>
            <p:cNvSpPr/>
            <p:nvPr/>
          </p:nvSpPr>
          <p:spPr>
            <a:xfrm>
              <a:off x="11151476" y="3555124"/>
              <a:ext cx="697624" cy="2076922"/>
            </a:xfrm>
            <a:prstGeom prst="rightBrace">
              <a:avLst>
                <a:gd name="adj1" fmla="val 8333"/>
                <a:gd name="adj2" fmla="val 515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BAA5A7E-30EE-434C-B012-C716F00A42A8}"/>
                </a:ext>
              </a:extLst>
            </p:cNvPr>
            <p:cNvSpPr txBox="1"/>
            <p:nvPr/>
          </p:nvSpPr>
          <p:spPr>
            <a:xfrm>
              <a:off x="11032219" y="3762703"/>
              <a:ext cx="592224" cy="18693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Examples</a:t>
              </a:r>
              <a:endParaRPr lang="zh-TW" altLang="en-US" sz="24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293492C-5131-4F27-ABDA-1E18400F34F9}"/>
              </a:ext>
            </a:extLst>
          </p:cNvPr>
          <p:cNvSpPr txBox="1"/>
          <p:nvPr/>
        </p:nvSpPr>
        <p:spPr>
          <a:xfrm>
            <a:off x="1046418" y="6368927"/>
            <a:ext cx="43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Figure adapted from Table 2.1 in Ref. [1]</a:t>
            </a:r>
            <a:endParaRPr lang="zh-TW" altLang="en-US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3A58EC32-C0F5-47AA-99F0-A3CE6B4C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60D02-666B-4A1E-8336-96A692A7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Attribute and Example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5E8EC7-5EC1-402A-8E4A-7543F1BC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56" y="2004044"/>
            <a:ext cx="10515600" cy="3426599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Attribute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(= </a:t>
            </a:r>
            <a:r>
              <a:rPr lang="en-US" altLang="zh-TW" u="sng" dirty="0">
                <a:solidFill>
                  <a:srgbClr val="FF0000"/>
                </a:solidFill>
                <a:cs typeface="Arial"/>
              </a:rPr>
              <a:t>feature, variable,</a:t>
            </a:r>
            <a:r>
              <a:rPr lang="en-US" altLang="zh-TW" u="sng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TW" u="sng" spc="-5" dirty="0">
                <a:solidFill>
                  <a:srgbClr val="FF0000"/>
                </a:solidFill>
                <a:cs typeface="Arial"/>
              </a:rPr>
              <a:t>characteristic, </a:t>
            </a:r>
            <a:r>
              <a:rPr lang="en-US" altLang="zh-TW" u="sng" dirty="0">
                <a:solidFill>
                  <a:srgbClr val="FF0000"/>
                </a:solidFill>
                <a:cs typeface="Arial"/>
              </a:rPr>
              <a:t>dimension , field)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a characteristic </a:t>
            </a:r>
            <a:r>
              <a:rPr lang="en-US" altLang="zh-TW" sz="2800" dirty="0"/>
              <a:t>that </a:t>
            </a:r>
            <a:r>
              <a:rPr lang="en-US" altLang="zh-TW" sz="2800" dirty="0">
                <a:solidFill>
                  <a:srgbClr val="FF0000"/>
                </a:solidFill>
              </a:rPr>
              <a:t>explains the example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可以被分為</a:t>
            </a:r>
            <a:r>
              <a:rPr lang="en-US" altLang="zh-TW" sz="2800" dirty="0">
                <a:solidFill>
                  <a:srgbClr val="FF0000"/>
                </a:solidFill>
              </a:rPr>
              <a:t>input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output (label, target)</a:t>
            </a:r>
          </a:p>
          <a:p>
            <a:pPr lvl="1"/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3600" dirty="0">
                <a:solidFill>
                  <a:srgbClr val="FF0000"/>
                </a:solidFill>
              </a:rPr>
              <a:t>Example(= </a:t>
            </a:r>
            <a:r>
              <a:rPr lang="en-US" altLang="zh-TW" u="sng" dirty="0">
                <a:solidFill>
                  <a:srgbClr val="FF0000"/>
                </a:solidFill>
                <a:cs typeface="Arial"/>
              </a:rPr>
              <a:t>instance, object, sample, entity , record</a:t>
            </a:r>
            <a:r>
              <a:rPr lang="zh-TW" altLang="en-US" u="sng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cs typeface="Arial"/>
              </a:rPr>
              <a:t>)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lvl="1"/>
            <a:r>
              <a:rPr lang="en-US" altLang="zh-TW" sz="2800" dirty="0"/>
              <a:t>described by </a:t>
            </a:r>
            <a:r>
              <a:rPr lang="en-US" altLang="zh-TW" sz="2800" dirty="0">
                <a:solidFill>
                  <a:srgbClr val="FF0000"/>
                </a:solidFill>
              </a:rPr>
              <a:t>a group of related attributes</a:t>
            </a:r>
            <a:endParaRPr lang="en-US" altLang="zh-TW" sz="3200" dirty="0">
              <a:solidFill>
                <a:srgbClr val="FF0000"/>
              </a:solidFill>
              <a:cs typeface="Arial"/>
            </a:endParaRP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B48E3A-5298-438E-9D09-48AC19A23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80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9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Dataset I:  Numeric(</a:t>
            </a:r>
            <a:r>
              <a:rPr lang="zh-TW" altLang="en-US" sz="4000" dirty="0"/>
              <a:t>有連續性</a:t>
            </a:r>
            <a:r>
              <a:rPr lang="en-US" altLang="zh-TW" sz="4000" dirty="0"/>
              <a:t>) Input Attributes</a:t>
            </a:r>
            <a:br>
              <a:rPr lang="en-US" altLang="zh-TW" sz="4000" dirty="0"/>
            </a:br>
            <a:r>
              <a:rPr lang="zh-TW" altLang="en-US" sz="2800" dirty="0"/>
              <a:t>例如溫度是 </a:t>
            </a:r>
            <a:r>
              <a:rPr lang="en-US" altLang="zh-TW" sz="2800" dirty="0"/>
              <a:t>32 </a:t>
            </a:r>
            <a:r>
              <a:rPr lang="zh-TW" altLang="en-US" sz="2800" dirty="0"/>
              <a:t>度</a:t>
            </a:r>
            <a:endParaRPr lang="zh-TW" altLang="en-US" sz="4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3AB8AE-A3EB-4321-9C53-330B1083B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47583"/>
              </p:ext>
            </p:extLst>
          </p:nvPr>
        </p:nvGraphicFramePr>
        <p:xfrm>
          <a:off x="2207173" y="2058552"/>
          <a:ext cx="7416084" cy="41903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1479">
                  <a:extLst>
                    <a:ext uri="{9D8B030D-6E8A-4147-A177-3AD203B41FA5}">
                      <a16:colId xmlns:a16="http://schemas.microsoft.com/office/drawing/2014/main" val="3640662402"/>
                    </a:ext>
                  </a:extLst>
                </a:gridCol>
                <a:gridCol w="1465897">
                  <a:extLst>
                    <a:ext uri="{9D8B030D-6E8A-4147-A177-3AD203B41FA5}">
                      <a16:colId xmlns:a16="http://schemas.microsoft.com/office/drawing/2014/main" val="3032964968"/>
                    </a:ext>
                  </a:extLst>
                </a:gridCol>
                <a:gridCol w="2670256">
                  <a:extLst>
                    <a:ext uri="{9D8B030D-6E8A-4147-A177-3AD203B41FA5}">
                      <a16:colId xmlns:a16="http://schemas.microsoft.com/office/drawing/2014/main" val="3589556175"/>
                    </a:ext>
                  </a:extLst>
                </a:gridCol>
                <a:gridCol w="1938452">
                  <a:extLst>
                    <a:ext uri="{9D8B030D-6E8A-4147-A177-3AD203B41FA5}">
                      <a16:colId xmlns:a16="http://schemas.microsoft.com/office/drawing/2014/main" val="2170973332"/>
                    </a:ext>
                  </a:extLst>
                </a:gridCol>
              </a:tblGrid>
              <a:tr h="3458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Example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不是屬性</a:t>
                      </a:r>
                      <a:r>
                        <a:rPr lang="en-US" alt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4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Price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(US Dollar)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Engine Power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(Horsepower)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Family</a:t>
                      </a: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Cars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29551"/>
                  </a:ext>
                </a:extLst>
              </a:tr>
              <a:tr h="691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30,000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150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i="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400" b="1" i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18041"/>
                  </a:ext>
                </a:extLst>
              </a:tr>
              <a:tr h="691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23,000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81670"/>
                  </a:ext>
                </a:extLst>
              </a:tr>
              <a:tr h="691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45,000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200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04000"/>
                  </a:ext>
                </a:extLst>
              </a:tr>
              <a:tr h="691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34,000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140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31760"/>
                  </a:ext>
                </a:extLst>
              </a:tr>
              <a:tr h="691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12,000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04083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9CCF66ED-EB37-47ED-9476-1E21D83F8DD0}"/>
              </a:ext>
            </a:extLst>
          </p:cNvPr>
          <p:cNvGrpSpPr/>
          <p:nvPr/>
        </p:nvGrpSpPr>
        <p:grpSpPr>
          <a:xfrm>
            <a:off x="3615559" y="1295580"/>
            <a:ext cx="4067503" cy="1071048"/>
            <a:chOff x="1944413" y="2096371"/>
            <a:chExt cx="8092966" cy="1071048"/>
          </a:xfrm>
        </p:grpSpPr>
        <p:sp>
          <p:nvSpPr>
            <p:cNvPr id="8" name="拱形 7">
              <a:extLst>
                <a:ext uri="{FF2B5EF4-FFF2-40B4-BE49-F238E27FC236}">
                  <a16:creationId xmlns:a16="http://schemas.microsoft.com/office/drawing/2014/main" id="{5D5725D6-F88F-40D1-8979-227EEA2A5E54}"/>
                </a:ext>
              </a:extLst>
            </p:cNvPr>
            <p:cNvSpPr/>
            <p:nvPr/>
          </p:nvSpPr>
          <p:spPr>
            <a:xfrm>
              <a:off x="1944413" y="2186369"/>
              <a:ext cx="8092966" cy="981050"/>
            </a:xfrm>
            <a:prstGeom prst="blockArc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248B51-FA40-45E3-B196-D55C0E7CD48C}"/>
                </a:ext>
              </a:extLst>
            </p:cNvPr>
            <p:cNvSpPr txBox="1"/>
            <p:nvPr/>
          </p:nvSpPr>
          <p:spPr>
            <a:xfrm>
              <a:off x="2362654" y="2096371"/>
              <a:ext cx="7089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2 Numeric Input</a:t>
              </a:r>
              <a:r>
                <a:rPr lang="en-US" altLang="zh-TW" sz="2400" dirty="0">
                  <a:solidFill>
                    <a:srgbClr val="FF0000"/>
                  </a:solidFill>
                </a:rPr>
                <a:t> </a:t>
              </a:r>
              <a:r>
                <a:rPr lang="en-US" altLang="zh-TW" sz="2000" dirty="0">
                  <a:solidFill>
                    <a:srgbClr val="FF0000"/>
                  </a:solidFill>
                </a:rPr>
                <a:t>Attributes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BDEBA40-E352-4A7F-B949-CC36C54D3805}"/>
              </a:ext>
            </a:extLst>
          </p:cNvPr>
          <p:cNvSpPr/>
          <p:nvPr/>
        </p:nvSpPr>
        <p:spPr>
          <a:xfrm>
            <a:off x="7773436" y="1295580"/>
            <a:ext cx="1849821" cy="656863"/>
          </a:xfrm>
          <a:prstGeom prst="wedgeEllipseCallout">
            <a:avLst>
              <a:gd name="adj1" fmla="val 29167"/>
              <a:gd name="adj2" fmla="val 641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output labels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9482ABF-8290-41F6-A2B4-9C36A61C5FAA}"/>
              </a:ext>
            </a:extLst>
          </p:cNvPr>
          <p:cNvGrpSpPr/>
          <p:nvPr/>
        </p:nvGrpSpPr>
        <p:grpSpPr>
          <a:xfrm>
            <a:off x="9744382" y="2837792"/>
            <a:ext cx="1042754" cy="3411139"/>
            <a:chOff x="11151476" y="3555124"/>
            <a:chExt cx="697624" cy="2076922"/>
          </a:xfrm>
        </p:grpSpPr>
        <p:sp>
          <p:nvSpPr>
            <p:cNvPr id="12" name="右大括弧 11">
              <a:extLst>
                <a:ext uri="{FF2B5EF4-FFF2-40B4-BE49-F238E27FC236}">
                  <a16:creationId xmlns:a16="http://schemas.microsoft.com/office/drawing/2014/main" id="{C15B84EB-C22B-4652-A0B6-5378EBBCB5FF}"/>
                </a:ext>
              </a:extLst>
            </p:cNvPr>
            <p:cNvSpPr/>
            <p:nvPr/>
          </p:nvSpPr>
          <p:spPr>
            <a:xfrm>
              <a:off x="11151476" y="3555124"/>
              <a:ext cx="697624" cy="2076922"/>
            </a:xfrm>
            <a:prstGeom prst="rightBrace">
              <a:avLst>
                <a:gd name="adj1" fmla="val 8333"/>
                <a:gd name="adj2" fmla="val 515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D1EF831-0387-4FEB-8A89-9DB2C60B2063}"/>
                </a:ext>
              </a:extLst>
            </p:cNvPr>
            <p:cNvSpPr txBox="1"/>
            <p:nvPr/>
          </p:nvSpPr>
          <p:spPr>
            <a:xfrm>
              <a:off x="11151476" y="4188662"/>
              <a:ext cx="370636" cy="1119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 Examples</a:t>
              </a:r>
              <a:endParaRPr lang="zh-TW" altLang="en-US" sz="2400" dirty="0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3AB356-1991-4F6E-A749-B3B3E6842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3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46AFB-37CB-47DD-B84C-135E7B2B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41"/>
            <a:ext cx="10515600" cy="1325563"/>
          </a:xfrm>
        </p:spPr>
        <p:txBody>
          <a:bodyPr/>
          <a:lstStyle/>
          <a:p>
            <a:r>
              <a:rPr lang="en-US" altLang="zh-TW" dirty="0"/>
              <a:t>Dataset II:  Nominal(</a:t>
            </a:r>
            <a:r>
              <a:rPr lang="zh-TW" altLang="en-US" dirty="0"/>
              <a:t>名義</a:t>
            </a:r>
            <a:r>
              <a:rPr lang="en-US" altLang="zh-TW" dirty="0"/>
              <a:t>) Input Attributes</a:t>
            </a:r>
            <a:br>
              <a:rPr lang="en-US" altLang="zh-TW" dirty="0"/>
            </a:br>
            <a:r>
              <a:rPr lang="zh-TW" altLang="en-US" sz="2400" dirty="0"/>
              <a:t>例如溫度可能有三種，</a:t>
            </a:r>
            <a:r>
              <a:rPr lang="en-US" altLang="zh-TW" sz="2400" dirty="0"/>
              <a:t>hot, cool </a:t>
            </a:r>
            <a:r>
              <a:rPr lang="zh-TW" altLang="en-US" sz="2400" dirty="0"/>
              <a:t>跟 </a:t>
            </a:r>
            <a:r>
              <a:rPr lang="en-US" altLang="zh-TW" sz="2400" dirty="0"/>
              <a:t>normal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D2AECA-FFE7-42CC-A159-E22DAAA477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2900" y="2775684"/>
          <a:ext cx="10717470" cy="285636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18629">
                  <a:extLst>
                    <a:ext uri="{9D8B030D-6E8A-4147-A177-3AD203B41FA5}">
                      <a16:colId xmlns:a16="http://schemas.microsoft.com/office/drawing/2014/main" val="616467402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1862875931"/>
                    </a:ext>
                  </a:extLst>
                </a:gridCol>
                <a:gridCol w="1520822">
                  <a:extLst>
                    <a:ext uri="{9D8B030D-6E8A-4147-A177-3AD203B41FA5}">
                      <a16:colId xmlns:a16="http://schemas.microsoft.com/office/drawing/2014/main" val="722014621"/>
                    </a:ext>
                  </a:extLst>
                </a:gridCol>
                <a:gridCol w="1788541">
                  <a:extLst>
                    <a:ext uri="{9D8B030D-6E8A-4147-A177-3AD203B41FA5}">
                      <a16:colId xmlns:a16="http://schemas.microsoft.com/office/drawing/2014/main" val="643685986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945382321"/>
                    </a:ext>
                  </a:extLst>
                </a:gridCol>
                <a:gridCol w="1402715">
                  <a:extLst>
                    <a:ext uri="{9D8B030D-6E8A-4147-A177-3AD203B41FA5}">
                      <a16:colId xmlns:a16="http://schemas.microsoft.com/office/drawing/2014/main" val="4016173340"/>
                    </a:ext>
                  </a:extLst>
                </a:gridCol>
                <a:gridCol w="1060015">
                  <a:extLst>
                    <a:ext uri="{9D8B030D-6E8A-4147-A177-3AD203B41FA5}">
                      <a16:colId xmlns:a16="http://schemas.microsoft.com/office/drawing/2014/main" val="3479550225"/>
                    </a:ext>
                  </a:extLst>
                </a:gridCol>
                <a:gridCol w="1272473">
                  <a:extLst>
                    <a:ext uri="{9D8B030D-6E8A-4147-A177-3AD203B41FA5}">
                      <a16:colId xmlns:a16="http://schemas.microsoft.com/office/drawing/2014/main" val="1236642761"/>
                    </a:ext>
                  </a:extLst>
                </a:gridCol>
              </a:tblGrid>
              <a:tr h="547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Example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Price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Engine Power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Maintenance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Persons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Trunk Size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Safety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Family</a:t>
                      </a:r>
                      <a:r>
                        <a:rPr lang="en-US" sz="2400" b="1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Cars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62408"/>
                  </a:ext>
                </a:extLst>
              </a:tr>
              <a:tr h="547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3C4043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Moderate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4&amp;more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Big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i="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400" b="1" i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51872"/>
                  </a:ext>
                </a:extLst>
              </a:tr>
              <a:tr h="547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3C4043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Moderate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4&amp;more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179797"/>
                  </a:ext>
                </a:extLst>
              </a:tr>
              <a:tr h="4831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Powerful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4&amp;more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40713"/>
                  </a:ext>
                </a:extLst>
              </a:tr>
              <a:tr h="547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3C4043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Moderate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4&amp;more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Small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51645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97BBEB92-1BAE-4AC2-A37B-3D2023ECDCFF}"/>
              </a:ext>
            </a:extLst>
          </p:cNvPr>
          <p:cNvGrpSpPr/>
          <p:nvPr/>
        </p:nvGrpSpPr>
        <p:grpSpPr>
          <a:xfrm>
            <a:off x="1655152" y="2074138"/>
            <a:ext cx="8092966" cy="1071048"/>
            <a:chOff x="1944413" y="2096371"/>
            <a:chExt cx="8092966" cy="1071048"/>
          </a:xfrm>
        </p:grpSpPr>
        <p:sp>
          <p:nvSpPr>
            <p:cNvPr id="8" name="拱形 7">
              <a:extLst>
                <a:ext uri="{FF2B5EF4-FFF2-40B4-BE49-F238E27FC236}">
                  <a16:creationId xmlns:a16="http://schemas.microsoft.com/office/drawing/2014/main" id="{FC5144E1-E99B-403E-845B-3BBAC5863334}"/>
                </a:ext>
              </a:extLst>
            </p:cNvPr>
            <p:cNvSpPr/>
            <p:nvPr/>
          </p:nvSpPr>
          <p:spPr>
            <a:xfrm>
              <a:off x="1944413" y="2186369"/>
              <a:ext cx="8092966" cy="981050"/>
            </a:xfrm>
            <a:prstGeom prst="blockArc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4560E32-23DE-4077-91C3-1F8B255CA826}"/>
                </a:ext>
              </a:extLst>
            </p:cNvPr>
            <p:cNvSpPr txBox="1"/>
            <p:nvPr/>
          </p:nvSpPr>
          <p:spPr>
            <a:xfrm>
              <a:off x="4094006" y="2096371"/>
              <a:ext cx="388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 Nominal Input Attributes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2DE414B-3E87-4597-8A04-D698BA5E6621}"/>
              </a:ext>
            </a:extLst>
          </p:cNvPr>
          <p:cNvCxnSpPr/>
          <p:nvPr/>
        </p:nvCxnSpPr>
        <p:spPr>
          <a:xfrm rot="5400000">
            <a:off x="4948268" y="365756"/>
            <a:ext cx="2523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語音泡泡: 橢圓形 13">
            <a:extLst>
              <a:ext uri="{FF2B5EF4-FFF2-40B4-BE49-F238E27FC236}">
                <a16:creationId xmlns:a16="http://schemas.microsoft.com/office/drawing/2014/main" id="{867FEE3E-C141-43D6-BEB5-32F08B4BBCB8}"/>
              </a:ext>
            </a:extLst>
          </p:cNvPr>
          <p:cNvSpPr/>
          <p:nvPr/>
        </p:nvSpPr>
        <p:spPr>
          <a:xfrm>
            <a:off x="9627476" y="1936839"/>
            <a:ext cx="1432895" cy="656863"/>
          </a:xfrm>
          <a:prstGeom prst="wedgeEllipseCallout">
            <a:avLst>
              <a:gd name="adj1" fmla="val -16287"/>
              <a:gd name="adj2" fmla="val 641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output labels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8036362-A7ED-41B5-BD05-8ED9195EE35A}"/>
              </a:ext>
            </a:extLst>
          </p:cNvPr>
          <p:cNvGrpSpPr/>
          <p:nvPr/>
        </p:nvGrpSpPr>
        <p:grpSpPr>
          <a:xfrm>
            <a:off x="11070444" y="3555124"/>
            <a:ext cx="778656" cy="2076922"/>
            <a:chOff x="11070444" y="3555124"/>
            <a:chExt cx="778656" cy="2076922"/>
          </a:xfrm>
        </p:grpSpPr>
        <p:sp>
          <p:nvSpPr>
            <p:cNvPr id="17" name="右大括弧 16">
              <a:extLst>
                <a:ext uri="{FF2B5EF4-FFF2-40B4-BE49-F238E27FC236}">
                  <a16:creationId xmlns:a16="http://schemas.microsoft.com/office/drawing/2014/main" id="{7F578E08-CFF9-4CE7-9D79-CC7AFDE76F04}"/>
                </a:ext>
              </a:extLst>
            </p:cNvPr>
            <p:cNvSpPr/>
            <p:nvPr/>
          </p:nvSpPr>
          <p:spPr>
            <a:xfrm>
              <a:off x="11151476" y="3555124"/>
              <a:ext cx="697624" cy="2076922"/>
            </a:xfrm>
            <a:prstGeom prst="rightBrace">
              <a:avLst>
                <a:gd name="adj1" fmla="val 8333"/>
                <a:gd name="adj2" fmla="val 515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BE619F5-481F-4B38-B97F-34D1B3514565}"/>
                </a:ext>
              </a:extLst>
            </p:cNvPr>
            <p:cNvSpPr txBox="1"/>
            <p:nvPr/>
          </p:nvSpPr>
          <p:spPr>
            <a:xfrm>
              <a:off x="11070444" y="3762703"/>
              <a:ext cx="553998" cy="15450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 Examples</a:t>
              </a:r>
              <a:endParaRPr lang="zh-TW" altLang="en-US" sz="2400" dirty="0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D12A2-7B81-4E3C-B974-A19DE7D5A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12BF9-7B21-4816-84FE-77719811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sz="4900" dirty="0"/>
              <a:t>Types of Attributes</a:t>
            </a:r>
            <a:br>
              <a:rPr lang="en-US" altLang="zh-TW" sz="4900" dirty="0"/>
            </a:br>
            <a:endParaRPr lang="zh-TW" altLang="en-US" sz="49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49420F-422D-4076-B042-EC1D1878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Nominal values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名目式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/>
              <a:t>Nominal 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用文字來表示它的值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related to names, states or symbols 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finite(</a:t>
            </a:r>
            <a:r>
              <a:rPr lang="zh-TW" altLang="en-US" dirty="0">
                <a:solidFill>
                  <a:srgbClr val="FF0000"/>
                </a:solidFill>
              </a:rPr>
              <a:t>有限的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number of states</a:t>
            </a:r>
          </a:p>
          <a:p>
            <a:pPr lvl="1"/>
            <a:r>
              <a:rPr lang="en-US" altLang="zh-TW" dirty="0"/>
              <a:t>also referred to as </a:t>
            </a:r>
            <a:r>
              <a:rPr lang="en-US" altLang="zh-TW" dirty="0">
                <a:solidFill>
                  <a:srgbClr val="FF0000"/>
                </a:solidFill>
              </a:rPr>
              <a:t>symbolic values, categorical values</a:t>
            </a:r>
            <a:r>
              <a:rPr lang="en-US" altLang="zh-TW" dirty="0"/>
              <a:t>, or </a:t>
            </a:r>
            <a:r>
              <a:rPr lang="en-US" altLang="zh-TW" dirty="0">
                <a:solidFill>
                  <a:srgbClr val="FF0000"/>
                </a:solidFill>
              </a:rPr>
              <a:t>discretized values</a:t>
            </a:r>
          </a:p>
          <a:p>
            <a:pPr lvl="1"/>
            <a:r>
              <a:rPr lang="en-US" altLang="zh-TW" dirty="0"/>
              <a:t>Examples: ID, name, and color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Numeric values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&lt;-</a:t>
            </a: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比較適合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measurable quantity</a:t>
            </a:r>
          </a:p>
          <a:p>
            <a:pPr lvl="1"/>
            <a:r>
              <a:rPr lang="en-US" altLang="zh-TW" dirty="0"/>
              <a:t>represented in </a:t>
            </a:r>
            <a:r>
              <a:rPr lang="en-US" altLang="zh-TW" dirty="0">
                <a:solidFill>
                  <a:srgbClr val="FF0000"/>
                </a:solidFill>
              </a:rPr>
              <a:t>integer or real values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infinite(</a:t>
            </a:r>
            <a:r>
              <a:rPr lang="zh-TW" altLang="en-US" dirty="0">
                <a:solidFill>
                  <a:srgbClr val="FF0000"/>
                </a:solidFill>
              </a:rPr>
              <a:t>無限的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number of values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also referred to as </a:t>
            </a:r>
            <a:r>
              <a:rPr lang="en-US" altLang="zh-TW" dirty="0">
                <a:solidFill>
                  <a:srgbClr val="FF0000"/>
                </a:solidFill>
              </a:rPr>
              <a:t>continuous values(</a:t>
            </a:r>
            <a:r>
              <a:rPr lang="zh-TW" altLang="en-US" dirty="0">
                <a:solidFill>
                  <a:srgbClr val="FF0000"/>
                </a:solidFill>
              </a:rPr>
              <a:t>連續的屬性值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Example: length, weight, and temperature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7FB1DA-02E4-41AE-8BC8-3451A2562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BC392D-E4CF-43C0-B0E0-345FB33AE36B}"/>
              </a:ext>
            </a:extLst>
          </p:cNvPr>
          <p:cNvSpPr txBox="1"/>
          <p:nvPr/>
        </p:nvSpPr>
        <p:spPr>
          <a:xfrm>
            <a:off x="8767693" y="4179714"/>
            <a:ext cx="3208717" cy="923330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是最簡單可以去呈現資料的方法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都是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</a:p>
        </p:txBody>
      </p:sp>
    </p:spTree>
    <p:extLst>
      <p:ext uri="{BB962C8B-B14F-4D97-AF65-F5344CB8AC3E}">
        <p14:creationId xmlns:p14="http://schemas.microsoft.com/office/powerpoint/2010/main" val="31992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250795" y="721416"/>
            <a:ext cx="10647556" cy="5078832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altLang="zh-TW" sz="2000" u="sng" dirty="0">
                <a:solidFill>
                  <a:srgbClr val="FF0000"/>
                </a:solidFill>
              </a:rPr>
              <a:t>Supervised </a:t>
            </a:r>
            <a:r>
              <a:rPr lang="en-US" altLang="zh-TW" sz="20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sz="20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我給你答案 我監督你學習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已成熟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5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給的資料一定有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會有對應的輸出結果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好像你有給它標準答案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>
              <a:lnSpc>
                <a:spcPct val="105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什麼樣的價格和</a:t>
            </a:r>
            <a:r>
              <a:rPr lang="en-US" altLang="zh-TW" sz="1800" kern="100" dirty="0">
                <a:latin typeface="Calibri Light" panose="020F0302020204030204" pitchFamily="34" charset="0"/>
                <a:cs typeface="Times New Roman" panose="02020603050405020304" pitchFamily="18" charset="0"/>
              </a:rPr>
              <a:t>Engine Power</a:t>
            </a:r>
            <a:r>
              <a:rPr lang="zh-TW" altLang="en-US" sz="1800" kern="100" dirty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會是</a:t>
            </a:r>
            <a:r>
              <a:rPr lang="en-US" altLang="zh-TW" sz="1800" kern="100" dirty="0">
                <a:latin typeface="Calibri Light" panose="020F0302020204030204" pitchFamily="34" charset="0"/>
                <a:cs typeface="Times New Roman" panose="02020603050405020304" pitchFamily="18" charset="0"/>
              </a:rPr>
              <a:t>Family Car</a:t>
            </a: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5000"/>
              </a:lnSpc>
            </a:pPr>
            <a:r>
              <a:rPr lang="en-US" altLang="zh-TW" sz="1800" dirty="0"/>
              <a:t>Training data </a:t>
            </a:r>
            <a:r>
              <a:rPr lang="en-US" altLang="zh-TW" sz="1800" dirty="0">
                <a:solidFill>
                  <a:srgbClr val="0070C0"/>
                </a:solidFill>
              </a:rPr>
              <a:t>with output labels</a:t>
            </a:r>
            <a:r>
              <a:rPr lang="zh-TW" altLang="en-US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/>
              <a:t>(Output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可以是數值也可以是名目</a:t>
            </a:r>
            <a:r>
              <a:rPr lang="en-US" altLang="zh-TW" sz="1800" dirty="0"/>
              <a:t>)</a:t>
            </a:r>
          </a:p>
          <a:p>
            <a:pPr lvl="2">
              <a:lnSpc>
                <a:spcPct val="105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Classification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800" dirty="0"/>
              <a:t>: output labels are </a:t>
            </a:r>
            <a:r>
              <a:rPr lang="en-US" altLang="zh-TW" sz="1800" b="1" dirty="0"/>
              <a:t>categories</a:t>
            </a:r>
            <a:r>
              <a:rPr lang="en-US" altLang="zh-TW" sz="1800" dirty="0"/>
              <a:t>, e.g. “disease” and “no disease”</a:t>
            </a:r>
            <a:r>
              <a:rPr lang="zh-TW" altLang="en-US" sz="1800" dirty="0"/>
              <a:t> </a:t>
            </a:r>
            <a:r>
              <a:rPr lang="en-US" altLang="zh-TW" sz="1800" dirty="0"/>
              <a:t>-&gt; Output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是名目式的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5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Regression(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迴歸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800" dirty="0"/>
              <a:t>: output labels are </a:t>
            </a:r>
            <a:r>
              <a:rPr lang="en-US" altLang="zh-TW" sz="1800" dirty="0">
                <a:solidFill>
                  <a:srgbClr val="FF0000"/>
                </a:solidFill>
              </a:rPr>
              <a:t>numeric</a:t>
            </a:r>
            <a:r>
              <a:rPr lang="en-US" altLang="zh-TW" sz="1800" dirty="0"/>
              <a:t> values, e.g. height -&gt; Output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是數值式的</a:t>
            </a:r>
            <a:endParaRPr lang="en-US" altLang="zh-TW" sz="1800" dirty="0"/>
          </a:p>
          <a:p>
            <a:pPr>
              <a:lnSpc>
                <a:spcPct val="105000"/>
              </a:lnSpc>
            </a:pPr>
            <a:r>
              <a:rPr lang="en-US" altLang="zh-TW" sz="2000" u="sng" dirty="0">
                <a:solidFill>
                  <a:srgbClr val="FF0000"/>
                </a:solidFill>
              </a:rPr>
              <a:t>Unsupervised Learning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你沒有標準答案 沒有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Output)</a:t>
            </a:r>
          </a:p>
          <a:p>
            <a:pPr lvl="1">
              <a:lnSpc>
                <a:spcPct val="105000"/>
              </a:lnSpc>
            </a:pPr>
            <a:r>
              <a:rPr lang="en-US" altLang="zh-TW" sz="1800" dirty="0"/>
              <a:t>Training data </a:t>
            </a:r>
            <a:r>
              <a:rPr lang="en-US" altLang="zh-TW" sz="1800" dirty="0">
                <a:solidFill>
                  <a:srgbClr val="0070C0"/>
                </a:solidFill>
              </a:rPr>
              <a:t>without output labels</a:t>
            </a:r>
          </a:p>
          <a:p>
            <a:pPr lvl="2">
              <a:lnSpc>
                <a:spcPct val="105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Clustering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800" dirty="0"/>
              <a:t>: grouping similar instances </a:t>
            </a:r>
          </a:p>
          <a:p>
            <a:pPr>
              <a:lnSpc>
                <a:spcPct val="105000"/>
              </a:lnSpc>
            </a:pPr>
            <a:r>
              <a:rPr lang="en-US" altLang="zh-TW" sz="2000" u="sng" dirty="0">
                <a:solidFill>
                  <a:srgbClr val="FF0000"/>
                </a:solidFill>
              </a:rPr>
              <a:t>Reinforcement Learning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第一時間沒有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但之後會有獎賞或處罰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05000"/>
              </a:lnSpc>
            </a:pPr>
            <a:r>
              <a:rPr lang="en-US" altLang="zh-TW" sz="1800" dirty="0"/>
              <a:t>Training algorithms </a:t>
            </a:r>
            <a:r>
              <a:rPr lang="en-US" altLang="zh-TW" sz="1800" dirty="0">
                <a:solidFill>
                  <a:srgbClr val="0070C0"/>
                </a:solidFill>
              </a:rPr>
              <a:t>receive no supervised output labels but use delayed reward(</a:t>
            </a: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下贏</a:t>
            </a:r>
            <a:r>
              <a:rPr lang="en-US" altLang="zh-TW" sz="1800" dirty="0">
                <a:solidFill>
                  <a:srgbClr val="0070C0"/>
                </a:solidFill>
              </a:rPr>
              <a:t>) and punishment(</a:t>
            </a: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下輸</a:t>
            </a:r>
            <a:r>
              <a:rPr lang="en-US" altLang="zh-TW" sz="1800" dirty="0">
                <a:solidFill>
                  <a:srgbClr val="0070C0"/>
                </a:solidFill>
              </a:rPr>
              <a:t>) </a:t>
            </a:r>
            <a:r>
              <a:rPr lang="en-US" altLang="zh-TW" sz="1800" dirty="0"/>
              <a:t>to learn best actions</a:t>
            </a:r>
            <a:r>
              <a:rPr lang="zh-TW" altLang="en-US" sz="1800" dirty="0"/>
              <a:t> </a:t>
            </a:r>
            <a:r>
              <a:rPr lang="en-US" altLang="zh-TW" sz="1800" dirty="0"/>
              <a:t>-&gt; ex: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電腦下棋</a:t>
            </a: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5000"/>
              </a:lnSpc>
            </a:pPr>
            <a:endParaRPr lang="en-US" altLang="zh-TW" sz="1800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CD87994-7B25-4056-B035-E3563C02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5" y="195779"/>
            <a:ext cx="10515600" cy="495173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Types of Learning (1/2)</a:t>
            </a:r>
            <a:endParaRPr lang="zh-TW" altLang="en-US" sz="4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B8F518E-8A5D-48D8-A327-42426CA2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996-6A37-4F33-A701-BB5AA3049B54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A79549-B130-4A3D-BA1A-9B6263F6D90C}"/>
              </a:ext>
            </a:extLst>
          </p:cNvPr>
          <p:cNvSpPr txBox="1"/>
          <p:nvPr/>
        </p:nvSpPr>
        <p:spPr>
          <a:xfrm>
            <a:off x="1250795" y="5442228"/>
            <a:ext cx="96904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V.S.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 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已經知道答案 來做分類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分群沒有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我沒有很明確的定義 但我希望你可以幫我判斷哪些人可以在一起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Poker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依顏色分兩群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依花色分四群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依人的圖樣跟數字分成兩群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681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1991</Words>
  <Application>Microsoft Office PowerPoint</Application>
  <PresentationFormat>寬螢幕</PresentationFormat>
  <Paragraphs>337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Gigi</vt:lpstr>
      <vt:lpstr>Script MT Bold</vt:lpstr>
      <vt:lpstr>Symbol</vt:lpstr>
      <vt:lpstr>Times New Roman</vt:lpstr>
      <vt:lpstr>Office 佈景主題</vt:lpstr>
      <vt:lpstr>Machine Learning Basics</vt:lpstr>
      <vt:lpstr>Outline</vt:lpstr>
      <vt:lpstr>Introduction</vt:lpstr>
      <vt:lpstr>Dataset</vt:lpstr>
      <vt:lpstr>Attribute and Example</vt:lpstr>
      <vt:lpstr>Dataset I:  Numeric(有連續性) Input Attributes 例如溫度是 32 度</vt:lpstr>
      <vt:lpstr>Dataset II:  Nominal(名義) Input Attributes 例如溫度可能有三種，hot, cool 跟 normal</vt:lpstr>
      <vt:lpstr> Types of Attributes </vt:lpstr>
      <vt:lpstr>Types of Learning (1/2)</vt:lpstr>
      <vt:lpstr>Types of Learning (2/2)</vt:lpstr>
      <vt:lpstr>The Learning Problem</vt:lpstr>
      <vt:lpstr>Example of Machine Learning</vt:lpstr>
      <vt:lpstr>Components of Learning</vt:lpstr>
      <vt:lpstr>PowerPoint 簡報</vt:lpstr>
      <vt:lpstr>Learning Models</vt:lpstr>
      <vt:lpstr>Model I: Linear Model 找到直線</vt:lpstr>
      <vt:lpstr>Model II: Rule-Based Model 找到規則</vt:lpstr>
      <vt:lpstr>Model III: Instance-Based Model</vt:lpstr>
      <vt:lpstr>Machine Learning Stages</vt:lpstr>
      <vt:lpstr>Model I: Linear Model</vt:lpstr>
      <vt:lpstr>Model II: Rule-Based Model</vt:lpstr>
      <vt:lpstr>Model III: Instance-Based Model</vt:lpstr>
      <vt:lpstr>Summary</vt:lpstr>
      <vt:lpstr>Kahoot</vt:lpstr>
      <vt:lpstr>PowerPoint 簡報</vt:lpstr>
      <vt:lpstr>PowerPoint 簡報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Grace Hwang</dc:creator>
  <cp:lastModifiedBy>康智絜</cp:lastModifiedBy>
  <cp:revision>54</cp:revision>
  <dcterms:created xsi:type="dcterms:W3CDTF">2020-09-21T13:32:39Z</dcterms:created>
  <dcterms:modified xsi:type="dcterms:W3CDTF">2020-11-11T12:15:57Z</dcterms:modified>
</cp:coreProperties>
</file>