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20" r:id="rId2"/>
    <p:sldId id="378" r:id="rId3"/>
    <p:sldId id="379" r:id="rId4"/>
    <p:sldId id="380" r:id="rId5"/>
    <p:sldId id="381" r:id="rId6"/>
    <p:sldId id="382" r:id="rId7"/>
    <p:sldId id="411" r:id="rId8"/>
    <p:sldId id="409" r:id="rId9"/>
    <p:sldId id="410" r:id="rId10"/>
    <p:sldId id="385" r:id="rId11"/>
    <p:sldId id="386" r:id="rId12"/>
    <p:sldId id="387" r:id="rId13"/>
    <p:sldId id="421" r:id="rId14"/>
    <p:sldId id="412" r:id="rId15"/>
    <p:sldId id="388" r:id="rId16"/>
    <p:sldId id="423" r:id="rId17"/>
    <p:sldId id="424" r:id="rId18"/>
    <p:sldId id="425" r:id="rId19"/>
    <p:sldId id="389" r:id="rId20"/>
    <p:sldId id="390" r:id="rId21"/>
    <p:sldId id="391" r:id="rId22"/>
    <p:sldId id="392" r:id="rId23"/>
    <p:sldId id="393" r:id="rId24"/>
    <p:sldId id="413" r:id="rId25"/>
    <p:sldId id="394" r:id="rId26"/>
    <p:sldId id="395" r:id="rId27"/>
    <p:sldId id="414" r:id="rId28"/>
    <p:sldId id="415" r:id="rId29"/>
    <p:sldId id="416" r:id="rId30"/>
    <p:sldId id="396" r:id="rId31"/>
    <p:sldId id="397" r:id="rId32"/>
    <p:sldId id="41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271" r:id="rId44"/>
    <p:sldId id="426" r:id="rId45"/>
    <p:sldId id="427" r:id="rId46"/>
    <p:sldId id="419" r:id="rId47"/>
    <p:sldId id="428" r:id="rId48"/>
    <p:sldId id="429" r:id="rId49"/>
    <p:sldId id="272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5046" autoAdjust="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C5FB-4629-4B74-94EC-B584C39D77F1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7C9C5-BA16-4F52-ADFC-0DE0FBAD1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5108C-3CDE-4A21-8E2A-8187FF79A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620D8A-80A1-4459-8234-0D27B8B2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41D6D-B2F7-4820-9282-2781151C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E663B-4E13-4242-AAA7-EEE27533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7FCAF-3D78-4E76-83F3-C64BF2BE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5DD9A-9328-476E-AF7C-2B2D2884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ABD3D0-86C1-4C7F-A4C3-AF2C7999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86874-E60E-44ED-99A4-9A5D3A40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B3718-8363-40C4-8AE9-1F09336E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1270D-AC10-42F9-83B4-212281A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471CE1-232D-4894-8583-3A4DA4875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3B43DF-4968-43DD-A193-D3A8DAB4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87751-4881-494D-81D4-8645FA8E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D1154-041C-43BF-A5B2-3C2A4D19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BFA50-95AB-401E-BA1D-2BA528AD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8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A81B-70CA-40D4-BBE5-2AE7D24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AE00EA-0A7B-4066-9A94-D7DF34D844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36034-F844-4BD8-8645-5E43DFA0C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94656-D915-4570-BE3C-65E2900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15418-EF8B-415C-97CF-BE0AF00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32C495-5F86-40E2-93B1-C05FD644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F45C3-4366-4E5F-8D17-30214743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483F7-5E7F-491E-B3BB-A87E1E9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4BD6B-FB87-4125-A44A-5690CC7F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6BAAD-9446-4F29-871B-3EBD2725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C865B1-B483-4B00-A1E8-D1523699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07095-74EC-4EA7-B900-FF4BED3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FC19BF-448F-4BCD-89B9-3BDABC8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DD627E-8C83-456F-B5B4-FE238A5C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B52D0-3996-4CFE-A8E5-CACE92F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B3215-7FA9-40FE-889C-44C950C1A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AE8E8B-38F8-49DA-B675-77087672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459B0-F5C5-4175-8E9A-027469A0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D33193-65E6-49FC-94AF-ED069D5D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8D047F-3511-4516-9B04-4E1C8F02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5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5DFE4-971C-4913-ACD7-0346B630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388BD-D269-4CF7-B269-59A95731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2F0ED-6077-40FD-958E-7F84B00F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A044CB-37AD-47C3-B90C-3C6C4F5A4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F4D825-D715-428A-9CB6-9D86623AA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F0505B-5900-4A9B-8EAE-DEEFA78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7F8629-7A79-4240-812F-8A4DAF84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E3DA7E-BAEA-44E6-B5B0-318EB60D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85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6BD1E-ADAF-40AD-AD86-D8CE500E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2476FA-5958-4023-A911-1C51B657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3BC6E-8094-4CF9-A644-452774D4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1BDC3-A77C-4BBC-AAC8-13FCFF8F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979B61-13BF-4FF0-9CAF-BB3E990C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5199D3-B8B8-4217-BD68-F8143867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998B7F-5C9A-48C5-B7F6-3C583202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D08A7-C314-42A0-9D14-B958F3A0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02BBE-5830-4D2D-A0F0-4DBFB5A8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DDC58-7897-4520-BF01-948441B9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0828-29A9-4307-8456-F876A50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6EB07-D202-4825-9844-76E3C795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A0E489-F950-4A46-B999-DF16B33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F37DB-33E1-4B8D-A472-DE91E633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D9B590-4F59-4974-A3A8-F36DD4BED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F1E446-514C-4E79-A405-DED01E20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C9896-6C69-46AC-9086-38E795EA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E1D009-E385-4997-9D19-808EE171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1AC15C-B643-47E4-A5A1-97110215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8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E1E7A7-EFD1-4485-821B-3AD14C24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EBC802-986B-4876-9F86-BB8FFDA2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2B7B7-94BB-4C4D-8EFB-FD2A92436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84A0B-236C-4042-9567-D5BB2B25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8ADD7F-9B4B-4461-BA83-A6155BAA1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4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CD00E-E670-41C7-AB91-DDCF30D8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936" y="1041400"/>
            <a:ext cx="9986128" cy="2387600"/>
          </a:xfrm>
        </p:spPr>
        <p:txBody>
          <a:bodyPr anchor="ctr">
            <a:normAutofit fontScale="90000"/>
          </a:bodyPr>
          <a:lstStyle/>
          <a:p>
            <a:r>
              <a:rPr lang="en-US" altLang="zh-TW" dirty="0"/>
              <a:t>Linear Models</a:t>
            </a:r>
            <a:br>
              <a:rPr lang="en-US" altLang="zh-TW" dirty="0"/>
            </a:br>
            <a:r>
              <a:rPr lang="en-US" altLang="zh-TW" dirty="0"/>
              <a:t>- Classification and</a:t>
            </a:r>
            <a:r>
              <a:rPr lang="zh-TW" altLang="en-US" dirty="0"/>
              <a:t> </a:t>
            </a:r>
            <a:r>
              <a:rPr lang="en-US" altLang="zh-TW" dirty="0"/>
              <a:t>Regression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F3F01-23B4-49BF-A1AB-13E3E89F7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Jen-Ing Hwang</a:t>
            </a:r>
          </a:p>
          <a:p>
            <a:r>
              <a:rPr lang="en-US" altLang="zh-TW" dirty="0"/>
              <a:t>Department of Computer Science and</a:t>
            </a:r>
          </a:p>
          <a:p>
            <a:r>
              <a:rPr lang="en-US" altLang="zh-TW" dirty="0"/>
              <a:t>Information Engineering</a:t>
            </a:r>
          </a:p>
          <a:p>
            <a:r>
              <a:rPr lang="en-US" altLang="zh-TW" dirty="0"/>
              <a:t>Fu Jen Catholic University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8F6897-3032-4367-9CD5-7EA37F3E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4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A6240-FC5F-4BDF-9829-DDD828AA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Perceptron Learning Algorithm </a:t>
            </a:r>
            <a:r>
              <a:rPr lang="en-US" altLang="zh-TW" dirty="0"/>
              <a:t>(PLA) </a:t>
            </a:r>
            <a:r>
              <a:rPr lang="en-US" altLang="zh-TW" dirty="0">
                <a:solidFill>
                  <a:prstClr val="black"/>
                </a:solidFill>
              </a:rPr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309DC1-303D-4D9F-A0D9-37488C92C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9506CD-9333-48C3-AA13-8F9CD44A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1218682" cy="4583986"/>
          </a:xfrm>
        </p:spPr>
        <p:txBody>
          <a:bodyPr>
            <a:noAutofit/>
          </a:bodyPr>
          <a:lstStyle/>
          <a:p>
            <a:r>
              <a:rPr lang="en-US" altLang="zh-TW" sz="32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3200" dirty="0">
                <a:sym typeface="Symbol" panose="05050102010706020507" pitchFamily="18" charset="2"/>
              </a:rPr>
              <a:t>(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dirty="0">
                <a:sym typeface="Symbol" panose="05050102010706020507" pitchFamily="18" charset="2"/>
              </a:rPr>
              <a:t>) = sign ((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/>
              <a:t>)</a:t>
            </a:r>
            <a:r>
              <a:rPr lang="en-US" altLang="zh-TW" sz="3200" i="1" dirty="0"/>
              <a:t> </a:t>
            </a:r>
            <a:r>
              <a:rPr lang="en-US" altLang="zh-TW" sz="3200" i="1" dirty="0">
                <a:sym typeface="Symbol" panose="05050102010706020507" pitchFamily="18" charset="2"/>
              </a:rPr>
              <a:t> </a:t>
            </a:r>
            <a:r>
              <a:rPr lang="en-US" altLang="zh-TW" sz="3200" i="1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threshold</a:t>
            </a:r>
            <a:r>
              <a:rPr lang="en-US" altLang="zh-TW" sz="3200" dirty="0">
                <a:sym typeface="Symbol" panose="05050102010706020507" pitchFamily="18" charset="2"/>
              </a:rPr>
              <a:t>)</a:t>
            </a:r>
            <a:endParaRPr lang="zh-TW" altLang="en-US" sz="3200" dirty="0"/>
          </a:p>
          <a:p>
            <a:pPr marL="0" indent="0">
              <a:buNone/>
            </a:pPr>
            <a:r>
              <a:rPr lang="en-US" altLang="zh-TW" sz="3200" dirty="0"/>
              <a:t>    Let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i="1" baseline="-25000" dirty="0">
                <a:solidFill>
                  <a:srgbClr val="FF0000"/>
                </a:solidFill>
              </a:rPr>
              <a:t>  </a:t>
            </a:r>
            <a:r>
              <a:rPr lang="en-US" altLang="zh-TW" sz="3200" dirty="0"/>
              <a:t>= </a:t>
            </a:r>
            <a:r>
              <a:rPr lang="en-US" altLang="zh-TW" sz="3200" i="1" dirty="0">
                <a:sym typeface="Symbol" panose="05050102010706020507" pitchFamily="18" charset="2"/>
              </a:rPr>
              <a:t> </a:t>
            </a:r>
            <a:r>
              <a:rPr lang="en-US" altLang="zh-TW" sz="3200" dirty="0">
                <a:solidFill>
                  <a:srgbClr val="FF0000"/>
                </a:solidFill>
              </a:rPr>
              <a:t>threshold</a:t>
            </a:r>
          </a:p>
          <a:p>
            <a:pPr marL="0" indent="0">
              <a:buNone/>
            </a:pPr>
            <a:r>
              <a:rPr lang="en-US" altLang="zh-TW" sz="3200" dirty="0">
                <a:sym typeface="Symbol" panose="05050102010706020507" pitchFamily="18" charset="2"/>
              </a:rPr>
              <a:t>    </a:t>
            </a:r>
            <a:r>
              <a:rPr lang="en-US" altLang="zh-TW" sz="32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3200" dirty="0">
                <a:sym typeface="Symbol" panose="05050102010706020507" pitchFamily="18" charset="2"/>
              </a:rPr>
              <a:t>(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dirty="0">
                <a:sym typeface="Symbol" panose="05050102010706020507" pitchFamily="18" charset="2"/>
              </a:rPr>
              <a:t>) = sign ((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/>
              <a:t>)</a:t>
            </a:r>
            <a:r>
              <a:rPr lang="en-US" altLang="zh-TW" sz="3200" i="1" dirty="0"/>
              <a:t> </a:t>
            </a:r>
            <a:r>
              <a:rPr lang="en-US" altLang="zh-TW" sz="3200" dirty="0"/>
              <a:t>+</a:t>
            </a:r>
            <a:r>
              <a:rPr lang="en-US" altLang="zh-TW" sz="3200" i="1" dirty="0"/>
              <a:t>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i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altLang="zh-TW" sz="3200" dirty="0">
                <a:sym typeface="Symbol" panose="05050102010706020507" pitchFamily="18" charset="2"/>
              </a:rPr>
              <a:t>    </a:t>
            </a:r>
            <a:r>
              <a:rPr lang="en-US" altLang="zh-TW" sz="3200" dirty="0"/>
              <a:t>Introduce an artificial coordinate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i="1" baseline="-25000" dirty="0"/>
              <a:t> </a:t>
            </a:r>
            <a:r>
              <a:rPr lang="en-US" altLang="zh-TW" sz="3200" dirty="0"/>
              <a:t>=</a:t>
            </a:r>
            <a:r>
              <a:rPr lang="en-US" altLang="zh-TW" sz="3200" i="1" dirty="0"/>
              <a:t> </a:t>
            </a:r>
            <a:r>
              <a:rPr lang="en-US" altLang="zh-TW" sz="3600" dirty="0"/>
              <a:t>1</a:t>
            </a:r>
            <a:r>
              <a:rPr lang="zh-TW" altLang="en-US" sz="3600" dirty="0"/>
              <a:t> </a:t>
            </a:r>
            <a:r>
              <a:rPr lang="en-US" altLang="zh-TW" sz="1100" dirty="0"/>
              <a:t>(</a:t>
            </a:r>
            <a:r>
              <a:rPr lang="zh-TW" altLang="en-US" sz="1100" dirty="0"/>
              <a:t>杜撰的，為了讓式子變好看，可以讓它寫成內積</a:t>
            </a:r>
            <a:r>
              <a:rPr lang="en-US" altLang="zh-TW" sz="1100" dirty="0"/>
              <a:t>)</a:t>
            </a:r>
            <a:endParaRPr lang="en-US" altLang="zh-TW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TW" sz="3200" dirty="0">
                <a:sym typeface="Symbol" panose="05050102010706020507" pitchFamily="18" charset="2"/>
              </a:rPr>
              <a:t>    </a:t>
            </a:r>
            <a:r>
              <a:rPr lang="en-US" altLang="zh-TW" sz="32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3200" dirty="0">
                <a:sym typeface="Symbol" panose="05050102010706020507" pitchFamily="18" charset="2"/>
              </a:rPr>
              <a:t>(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dirty="0">
                <a:sym typeface="Symbol" panose="05050102010706020507" pitchFamily="18" charset="2"/>
              </a:rPr>
              <a:t>) = sign (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/>
              <a:t>)</a:t>
            </a:r>
            <a:r>
              <a:rPr lang="en-US" altLang="zh-TW" sz="3200" i="1" dirty="0"/>
              <a:t> </a:t>
            </a:r>
            <a:r>
              <a:rPr lang="en-US" altLang="zh-TW" sz="3200" dirty="0">
                <a:sym typeface="Symbol" panose="05050102010706020507" pitchFamily="18" charset="2"/>
              </a:rPr>
              <a:t>   </a:t>
            </a:r>
          </a:p>
          <a:p>
            <a:r>
              <a:rPr lang="en-US" altLang="zh-TW" sz="3200" dirty="0"/>
              <a:t>We can write </a:t>
            </a:r>
            <a:r>
              <a:rPr lang="en-US" altLang="zh-TW" sz="32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3200" dirty="0">
                <a:sym typeface="Symbol" panose="05050102010706020507" pitchFamily="18" charset="2"/>
              </a:rPr>
              <a:t>(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dirty="0">
                <a:sym typeface="Symbol" panose="05050102010706020507" pitchFamily="18" charset="2"/>
              </a:rPr>
              <a:t>) </a:t>
            </a:r>
            <a:r>
              <a:rPr lang="en-US" altLang="zh-TW" sz="3200" dirty="0"/>
              <a:t>in vector form:</a:t>
            </a:r>
          </a:p>
          <a:p>
            <a:pPr marL="0" indent="0">
              <a:buNone/>
            </a:pPr>
            <a:r>
              <a:rPr lang="en-US" altLang="zh-TW" sz="3200" dirty="0"/>
              <a:t>     </a:t>
            </a:r>
            <a:r>
              <a:rPr lang="en-US" altLang="zh-TW" sz="32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3200" dirty="0">
                <a:sym typeface="Symbol" panose="05050102010706020507" pitchFamily="18" charset="2"/>
              </a:rPr>
              <a:t> (</a:t>
            </a:r>
            <a:r>
              <a:rPr lang="en-US" altLang="zh-TW" sz="3200" b="1" dirty="0">
                <a:sym typeface="Symbol" panose="05050102010706020507" pitchFamily="18" charset="2"/>
              </a:rPr>
              <a:t>x</a:t>
            </a:r>
            <a:r>
              <a:rPr lang="en-US" altLang="zh-TW" sz="3200" dirty="0">
                <a:sym typeface="Symbol" panose="05050102010706020507" pitchFamily="18" charset="2"/>
              </a:rPr>
              <a:t>) = sign (</a:t>
            </a:r>
            <a:r>
              <a:rPr lang="en-US" altLang="zh-TW" sz="3200" b="1" dirty="0" err="1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sz="3200" dirty="0" err="1">
                <a:latin typeface="+mn-lt"/>
                <a:sym typeface="Symbol" panose="05050102010706020507" pitchFamily="18" charset="2"/>
              </a:rPr>
              <a:t></a:t>
            </a:r>
            <a:r>
              <a:rPr lang="en-US" altLang="zh-TW" sz="3200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dirty="0">
                <a:sym typeface="Symbol" panose="05050102010706020507" pitchFamily="18" charset="2"/>
              </a:rPr>
              <a:t>)  </a:t>
            </a:r>
            <a:r>
              <a:rPr lang="en-US" altLang="zh-TW" sz="3200" dirty="0">
                <a:solidFill>
                  <a:srgbClr val="00B050"/>
                </a:solidFill>
                <a:sym typeface="Symbol" panose="05050102010706020507" pitchFamily="18" charset="2"/>
              </a:rPr>
              <a:t>//  inner product</a:t>
            </a:r>
          </a:p>
          <a:p>
            <a:pPr marL="0" indent="0">
              <a:buNone/>
            </a:pPr>
            <a:r>
              <a:rPr lang="en-US" altLang="zh-TW" sz="3200" dirty="0">
                <a:sym typeface="Symbol" panose="05050102010706020507" pitchFamily="18" charset="2"/>
              </a:rPr>
              <a:t>       where 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sz="3200" b="1" dirty="0"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ym typeface="Symbol" panose="05050102010706020507" pitchFamily="18" charset="2"/>
              </a:rPr>
              <a:t>= 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ym typeface="Symbol" panose="05050102010706020507" pitchFamily="18" charset="2"/>
              </a:rPr>
              <a:t>) and 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b="1" dirty="0"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ym typeface="Symbol" panose="05050102010706020507" pitchFamily="18" charset="2"/>
              </a:rPr>
              <a:t>= 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/>
              <a:t>) </a:t>
            </a:r>
            <a:r>
              <a:rPr lang="en-US" altLang="zh-TW" sz="3200" dirty="0">
                <a:solidFill>
                  <a:srgbClr val="00B050"/>
                </a:solidFill>
                <a:sym typeface="Symbol" panose="05050102010706020507" pitchFamily="18" charset="2"/>
              </a:rPr>
              <a:t>// </a:t>
            </a:r>
            <a:r>
              <a:rPr lang="en-US" altLang="zh-TW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i="1" baseline="-25000" dirty="0">
                <a:solidFill>
                  <a:srgbClr val="00B050"/>
                </a:solidFill>
              </a:rPr>
              <a:t> </a:t>
            </a:r>
            <a:r>
              <a:rPr lang="en-US" altLang="zh-TW" sz="3200" i="1" dirty="0">
                <a:solidFill>
                  <a:srgbClr val="00B050"/>
                </a:solidFill>
              </a:rPr>
              <a:t>= </a:t>
            </a:r>
            <a:r>
              <a:rPr lang="en-US" altLang="zh-TW" sz="3200" dirty="0">
                <a:solidFill>
                  <a:srgbClr val="00B050"/>
                </a:solidFill>
              </a:rPr>
              <a:t>1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7323F-EF92-4BDC-86B7-B6D2CDCF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PLA Does? (1/4)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061701-9B88-4123-AAB3-2A40FFC47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797B713-5229-4A37-9881-AE7F3928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/>
              <a:t>Given the training examples: </a:t>
            </a:r>
            <a:r>
              <a:rPr lang="en-US" altLang="zh-TW" sz="3200" dirty="0">
                <a:sym typeface="Symbol" panose="05050102010706020507" pitchFamily="18" charset="2"/>
              </a:rPr>
              <a:t>(</a:t>
            </a:r>
            <a:r>
              <a:rPr lang="en-US" altLang="zh-TW" sz="3200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A</a:t>
            </a:r>
            <a:r>
              <a:rPr lang="en-US" altLang="zh-TW" sz="3200" dirty="0">
                <a:sym typeface="Symbol" panose="05050102010706020507" pitchFamily="18" charset="2"/>
              </a:rPr>
              <a:t>, </a:t>
            </a:r>
            <a:r>
              <a:rPr lang="en-US" altLang="zh-TW" sz="3200" i="1" dirty="0" err="1">
                <a:sym typeface="Symbol" panose="05050102010706020507" pitchFamily="18" charset="2"/>
              </a:rPr>
              <a:t>y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A</a:t>
            </a:r>
            <a:r>
              <a:rPr lang="en-US" altLang="zh-TW" sz="3200" dirty="0">
                <a:sym typeface="Symbol" panose="05050102010706020507" pitchFamily="18" charset="2"/>
              </a:rPr>
              <a:t>), (</a:t>
            </a:r>
            <a:r>
              <a:rPr lang="en-US" altLang="zh-TW" sz="3200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B</a:t>
            </a:r>
            <a:r>
              <a:rPr lang="en-US" altLang="zh-TW" sz="3200" dirty="0">
                <a:sym typeface="Symbol" panose="05050102010706020507" pitchFamily="18" charset="2"/>
              </a:rPr>
              <a:t>, </a:t>
            </a:r>
            <a:r>
              <a:rPr lang="en-US" altLang="zh-TW" sz="3200" i="1" dirty="0" err="1">
                <a:sym typeface="Symbol" panose="05050102010706020507" pitchFamily="18" charset="2"/>
              </a:rPr>
              <a:t>y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B</a:t>
            </a:r>
            <a:r>
              <a:rPr lang="en-US" altLang="zh-TW" sz="3200" dirty="0">
                <a:sym typeface="Symbol" panose="05050102010706020507" pitchFamily="18" charset="2"/>
              </a:rPr>
              <a:t>), …, (</a:t>
            </a:r>
            <a:r>
              <a:rPr lang="en-US" altLang="zh-TW" sz="3200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F</a:t>
            </a:r>
            <a:r>
              <a:rPr lang="en-US" altLang="zh-TW" sz="3200" dirty="0">
                <a:sym typeface="Symbol" panose="05050102010706020507" pitchFamily="18" charset="2"/>
              </a:rPr>
              <a:t>, </a:t>
            </a:r>
            <a:r>
              <a:rPr lang="en-US" altLang="zh-TW" sz="3200" i="1" dirty="0" err="1">
                <a:sym typeface="Symbol" panose="05050102010706020507" pitchFamily="18" charset="2"/>
              </a:rPr>
              <a:t>y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F</a:t>
            </a:r>
            <a:r>
              <a:rPr lang="en-US" altLang="zh-TW" sz="32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>
                <a:sym typeface="Symbol" panose="05050102010706020507" pitchFamily="18" charset="2"/>
              </a:rPr>
              <a:t>    if an input </a:t>
            </a:r>
            <a:r>
              <a:rPr lang="en-US" altLang="zh-TW" sz="3200" dirty="0"/>
              <a:t>example</a:t>
            </a:r>
            <a:r>
              <a:rPr lang="en-US" altLang="zh-TW" sz="3200" dirty="0">
                <a:sym typeface="Symbol" panose="05050102010706020507" pitchFamily="18" charset="2"/>
              </a:rPr>
              <a:t>, </a:t>
            </a:r>
            <a:r>
              <a:rPr lang="en-US" altLang="zh-TW" sz="3200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k</a:t>
            </a:r>
            <a:r>
              <a:rPr lang="en-US" altLang="zh-TW" sz="3200" dirty="0">
                <a:sym typeface="Symbol" panose="05050102010706020507" pitchFamily="18" charset="2"/>
              </a:rPr>
              <a:t>, is </a:t>
            </a:r>
            <a:r>
              <a:rPr lang="en-US" altLang="zh-TW" sz="3200" dirty="0">
                <a:solidFill>
                  <a:srgbClr val="FF0000"/>
                </a:solidFill>
                <a:sym typeface="Symbol" panose="05050102010706020507" pitchFamily="18" charset="2"/>
              </a:rPr>
              <a:t>misclassified</a:t>
            </a:r>
            <a:r>
              <a:rPr lang="en-US" altLang="zh-TW" sz="3200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它該</a:t>
            </a:r>
            <a:r>
              <a:rPr lang="en-US" altLang="zh-TW" dirty="0"/>
              <a:t>+1</a:t>
            </a:r>
            <a:r>
              <a:rPr lang="zh-TW" altLang="en-US" dirty="0"/>
              <a:t>時，你算出來是</a:t>
            </a:r>
            <a:r>
              <a:rPr lang="en-US" altLang="zh-TW" dirty="0"/>
              <a:t>-1</a:t>
            </a:r>
            <a:r>
              <a:rPr lang="zh-TW" altLang="en-US" dirty="0"/>
              <a:t>，它該是</a:t>
            </a:r>
            <a:r>
              <a:rPr lang="en-US" altLang="zh-TW" dirty="0"/>
              <a:t>-1</a:t>
            </a:r>
            <a:r>
              <a:rPr lang="zh-TW" altLang="en-US" dirty="0"/>
              <a:t>時，你算出來是</a:t>
            </a:r>
            <a:r>
              <a:rPr lang="en-US" altLang="zh-TW" dirty="0"/>
              <a:t>+1)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         (i.e., </a:t>
            </a:r>
            <a:r>
              <a:rPr lang="en-US" altLang="zh-TW" sz="3200" dirty="0">
                <a:sym typeface="Symbol" panose="05050102010706020507" pitchFamily="18" charset="2"/>
              </a:rPr>
              <a:t>sign (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sz="3200" dirty="0">
                <a:sym typeface="Symbol" panose="05050102010706020507" pitchFamily="18" charset="2"/>
              </a:rPr>
              <a:t></a:t>
            </a:r>
            <a:r>
              <a:rPr lang="en-US" altLang="zh-TW" sz="3200" b="1" dirty="0">
                <a:sym typeface="Symbol" panose="05050102010706020507" pitchFamily="18" charset="2"/>
              </a:rPr>
              <a:t> </a:t>
            </a:r>
            <a:r>
              <a:rPr lang="en-US" altLang="zh-TW" sz="3200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k</a:t>
            </a:r>
            <a:r>
              <a:rPr lang="en-US" altLang="zh-TW" sz="3200" dirty="0">
                <a:sym typeface="Symbol" panose="05050102010706020507" pitchFamily="18" charset="2"/>
              </a:rPr>
              <a:t>)  </a:t>
            </a:r>
            <a:r>
              <a:rPr lang="en-US" altLang="zh-TW" sz="3200" i="1" dirty="0" err="1">
                <a:sym typeface="Symbol" panose="05050102010706020507" pitchFamily="18" charset="2"/>
              </a:rPr>
              <a:t>y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k</a:t>
            </a:r>
            <a:r>
              <a:rPr lang="en-US" altLang="zh-TW" sz="3200" dirty="0">
                <a:sym typeface="Symbol" panose="05050102010706020507" pitchFamily="18" charset="2"/>
              </a:rPr>
              <a:t> , k  {A, B, …, F}</a:t>
            </a:r>
            <a:r>
              <a:rPr lang="en-US" altLang="zh-TW" sz="3200" dirty="0"/>
              <a:t>)</a:t>
            </a:r>
          </a:p>
          <a:p>
            <a:pPr marL="0" indent="0">
              <a:buNone/>
            </a:pPr>
            <a:r>
              <a:rPr lang="en-US" altLang="zh-TW" sz="3200" dirty="0"/>
              <a:t>    then update the weight vector 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w</a:t>
            </a:r>
          </a:p>
          <a:p>
            <a:pPr marL="0" indent="0">
              <a:buNone/>
            </a:pPr>
            <a:r>
              <a:rPr lang="en-US" altLang="zh-TW" sz="3200" b="1" dirty="0">
                <a:sym typeface="Symbol" panose="05050102010706020507" pitchFamily="18" charset="2"/>
              </a:rPr>
              <a:t>          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sz="3200" b="1" dirty="0">
                <a:sym typeface="Symbol" panose="05050102010706020507" pitchFamily="18" charset="2"/>
              </a:rPr>
              <a:t>  </a:t>
            </a:r>
            <a:r>
              <a:rPr lang="en-US" altLang="zh-TW" sz="3200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sz="3200" b="1" dirty="0">
                <a:sym typeface="Symbol" panose="05050102010706020507" pitchFamily="18" charset="2"/>
              </a:rPr>
              <a:t> + </a:t>
            </a:r>
            <a:r>
              <a:rPr lang="en-US" altLang="zh-TW" sz="3200" i="1" dirty="0" err="1">
                <a:sym typeface="Symbol" panose="05050102010706020507" pitchFamily="18" charset="2"/>
              </a:rPr>
              <a:t>y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k</a:t>
            </a:r>
            <a:r>
              <a:rPr lang="en-US" altLang="zh-TW" sz="3200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200" baseline="-25000" dirty="0" err="1">
                <a:sym typeface="Symbol" panose="05050102010706020507" pitchFamily="18" charset="2"/>
              </a:rPr>
              <a:t>k</a:t>
            </a:r>
            <a:r>
              <a:rPr lang="en-US" altLang="zh-TW" sz="3200" dirty="0">
                <a:solidFill>
                  <a:srgbClr val="00B050"/>
                </a:solidFill>
                <a:sym typeface="Symbol" panose="05050102010706020507" pitchFamily="18" charset="2"/>
              </a:rPr>
              <a:t> // Note that </a:t>
            </a:r>
            <a:r>
              <a:rPr lang="en-US" altLang="zh-TW" sz="3200" i="1" dirty="0" err="1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zh-TW" sz="3200" baseline="-25000" dirty="0" err="1">
                <a:solidFill>
                  <a:srgbClr val="00B050"/>
                </a:solidFill>
                <a:sym typeface="Symbol" panose="05050102010706020507" pitchFamily="18" charset="2"/>
              </a:rPr>
              <a:t>k</a:t>
            </a:r>
            <a:r>
              <a:rPr lang="en-US" altLang="zh-TW" sz="3200" dirty="0">
                <a:solidFill>
                  <a:srgbClr val="00B050"/>
                </a:solidFill>
                <a:sym typeface="Symbol" panose="05050102010706020507" pitchFamily="18" charset="2"/>
              </a:rPr>
              <a:t> is +1 or 1</a:t>
            </a:r>
            <a:endParaRPr lang="zh-TW" altLang="en-US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122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84DCB-6A35-43FF-A4E9-39A83BCC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altLang="zh-TW" dirty="0"/>
              <a:t>What PLA Does? (2/4)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87258F-B157-42DA-8D82-3A86FA79E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F124D28-1706-42CD-9EA0-A399A7CE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149856"/>
            <a:ext cx="10515600" cy="2113404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r>
              <a:rPr lang="en-US" altLang="zh-TW" sz="1800" dirty="0"/>
              <a:t>Two </a:t>
            </a:r>
            <a:r>
              <a:rPr lang="en-US" altLang="zh-TW" sz="1800" dirty="0">
                <a:solidFill>
                  <a:srgbClr val="FF0000"/>
                </a:solidFill>
                <a:sym typeface="Symbol" panose="05050102010706020507" pitchFamily="18" charset="2"/>
              </a:rPr>
              <a:t>misclassified </a:t>
            </a:r>
            <a:r>
              <a:rPr lang="en-US" altLang="zh-TW" sz="1800" dirty="0"/>
              <a:t>types for a training example (</a:t>
            </a:r>
            <a:r>
              <a:rPr lang="en-US" altLang="zh-TW" sz="1800" b="1" dirty="0"/>
              <a:t>x</a:t>
            </a:r>
            <a:r>
              <a:rPr lang="en-US" altLang="zh-TW" sz="1800" dirty="0"/>
              <a:t>, </a:t>
            </a:r>
            <a:r>
              <a:rPr lang="en-US" altLang="zh-TW" sz="1800" i="1" dirty="0"/>
              <a:t>y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/>
              <a:t>Type 1: (</a:t>
            </a:r>
            <a:r>
              <a:rPr lang="zh-TW" altLang="en-US" sz="1800" dirty="0"/>
              <a:t>答案應是</a:t>
            </a:r>
            <a:r>
              <a:rPr lang="en-US" altLang="zh-TW" sz="1800" dirty="0"/>
              <a:t>1</a:t>
            </a:r>
            <a:r>
              <a:rPr lang="zh-TW" altLang="en-US" sz="1800" dirty="0"/>
              <a:t>，我算出來的卻是</a:t>
            </a:r>
            <a:r>
              <a:rPr lang="en-US" altLang="zh-TW" sz="1800" dirty="0"/>
              <a:t>-1)</a:t>
            </a:r>
          </a:p>
          <a:p>
            <a:pPr marL="0" indent="0">
              <a:buNone/>
            </a:pPr>
            <a:r>
              <a:rPr lang="en-US" altLang="zh-TW" sz="1800" i="1" dirty="0"/>
              <a:t>     </a:t>
            </a:r>
            <a:r>
              <a:rPr lang="en-US" altLang="zh-TW" sz="1800" i="1" dirty="0">
                <a:solidFill>
                  <a:srgbClr val="0066FF"/>
                </a:solidFill>
              </a:rPr>
              <a:t>y</a:t>
            </a:r>
            <a:r>
              <a:rPr lang="en-US" altLang="zh-TW" sz="1800" dirty="0">
                <a:solidFill>
                  <a:srgbClr val="0066FF"/>
                </a:solidFill>
              </a:rPr>
              <a:t> = 1 (</a:t>
            </a:r>
            <a:r>
              <a:rPr lang="zh-TW" altLang="en-US" sz="1800" dirty="0">
                <a:solidFill>
                  <a:srgbClr val="0066FF"/>
                </a:solidFill>
              </a:rPr>
              <a:t>正解</a:t>
            </a:r>
            <a:r>
              <a:rPr lang="en-US" altLang="zh-TW" sz="1800" dirty="0">
                <a:solidFill>
                  <a:srgbClr val="0066FF"/>
                </a:solidFill>
              </a:rPr>
              <a:t>) </a:t>
            </a:r>
            <a:r>
              <a:rPr lang="en-US" altLang="zh-TW" sz="1800" dirty="0"/>
              <a:t>but </a:t>
            </a:r>
            <a:r>
              <a:rPr lang="en-US" altLang="zh-TW" sz="18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en-US" altLang="zh-TW" sz="1800" b="1" dirty="0">
                <a:sym typeface="Symbol" panose="05050102010706020507" pitchFamily="18" charset="2"/>
              </a:rPr>
              <a:t>x</a:t>
            </a:r>
            <a:r>
              <a:rPr lang="en-US" altLang="zh-TW" sz="1800" dirty="0">
                <a:sym typeface="Symbol" panose="05050102010706020507" pitchFamily="18" charset="2"/>
              </a:rPr>
              <a:t>) = sign (</a:t>
            </a:r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/>
              <a:t>) = </a:t>
            </a:r>
            <a:r>
              <a:rPr lang="en-US" altLang="zh-TW" sz="1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r>
              <a:rPr lang="zh-TW" altLang="en-US" sz="1800" dirty="0">
                <a:solidFill>
                  <a:srgbClr val="FF0000"/>
                </a:solidFill>
              </a:rPr>
              <a:t>    </a:t>
            </a:r>
            <a:r>
              <a:rPr lang="en-US" altLang="zh-TW" sz="1800" dirty="0"/>
              <a:t>(</a:t>
            </a:r>
            <a:r>
              <a:rPr lang="en-US" altLang="zh-TW" sz="1800" i="1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TW" sz="1800" baseline="-25000" dirty="0">
                <a:latin typeface="+mn-ea"/>
                <a:cs typeface="Times New Roman" panose="02020603050405020304" pitchFamily="18" charset="0"/>
              </a:rPr>
              <a:t>0 </a:t>
            </a:r>
            <a:r>
              <a:rPr lang="zh-TW" altLang="en-US" sz="1800" baseline="-25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TW" sz="1800" i="1" baseline="-25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TW" sz="18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TW" sz="1800" i="1" baseline="-25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800" baseline="-25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TW" sz="1800" i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800" i="1" baseline="-25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TW" sz="1800" baseline="-25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1800" baseline="-250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TW" sz="1800" i="1" dirty="0">
                <a:latin typeface="+mn-ea"/>
                <a:cs typeface="Times New Roman" panose="02020603050405020304" pitchFamily="18" charset="0"/>
              </a:rPr>
              <a:t>w</a:t>
            </a:r>
            <a:r>
              <a:rPr lang="en-US" altLang="zh-TW" sz="1800" baseline="-250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TW" altLang="en-US" sz="1800" baseline="-25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TW" sz="1800" i="1" dirty="0">
                <a:latin typeface="+mn-ea"/>
                <a:cs typeface="Times New Roman" panose="02020603050405020304" pitchFamily="18" charset="0"/>
              </a:rPr>
              <a:t> w</a:t>
            </a:r>
            <a:r>
              <a:rPr lang="en-US" altLang="zh-TW" sz="18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1800" baseline="-25000" dirty="0">
                <a:latin typeface="+mn-ea"/>
                <a:cs typeface="Times New Roman" panose="02020603050405020304" pitchFamily="18" charset="0"/>
              </a:rPr>
              <a:t> 、</a:t>
            </a:r>
            <a:r>
              <a:rPr lang="en-US" altLang="zh-TW" sz="1800" i="1" dirty="0">
                <a:latin typeface="+mn-ea"/>
                <a:cs typeface="Times New Roman" panose="02020603050405020304" pitchFamily="18" charset="0"/>
              </a:rPr>
              <a:t> w</a:t>
            </a:r>
            <a:r>
              <a:rPr lang="en-US" altLang="zh-TW" sz="1800" baseline="-25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1800" kern="100" dirty="0">
                <a:latin typeface="+mn-ea"/>
                <a:cs typeface="Times New Roman" panose="02020603050405020304" pitchFamily="18" charset="0"/>
              </a:rPr>
              <a:t>在平面的兩側</a:t>
            </a:r>
            <a:r>
              <a:rPr lang="en-US" altLang="zh-TW" sz="18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800" b="1" dirty="0">
                <a:sym typeface="Symbol" panose="05050102010706020507" pitchFamily="18" charset="2"/>
              </a:rPr>
              <a:t>                  PLA:  w  w</a:t>
            </a:r>
            <a:r>
              <a:rPr lang="zh-TW" altLang="en-US" sz="1800" b="1" dirty="0">
                <a:sym typeface="Symbol" panose="05050102010706020507" pitchFamily="18" charset="2"/>
              </a:rPr>
              <a:t> </a:t>
            </a:r>
            <a:r>
              <a:rPr lang="en-US" altLang="zh-TW" sz="1800" b="1" dirty="0">
                <a:sym typeface="Symbol" panose="05050102010706020507" pitchFamily="18" charset="2"/>
              </a:rPr>
              <a:t> + </a:t>
            </a:r>
            <a:r>
              <a:rPr lang="en-US" altLang="zh-TW" sz="1800" i="1" dirty="0" err="1">
                <a:solidFill>
                  <a:srgbClr val="0066FF"/>
                </a:solidFill>
                <a:sym typeface="Symbol" panose="05050102010706020507" pitchFamily="18" charset="2"/>
              </a:rPr>
              <a:t>y</a:t>
            </a:r>
            <a:r>
              <a:rPr lang="en-US" altLang="zh-TW" sz="1800" b="1" dirty="0" err="1">
                <a:sym typeface="Symbol" panose="05050102010706020507" pitchFamily="18" charset="2"/>
              </a:rPr>
              <a:t>x</a:t>
            </a:r>
            <a:r>
              <a:rPr lang="en-US" altLang="zh-TW" sz="1800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endParaRPr lang="en-US" altLang="zh-TW" sz="1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TW" sz="1800" b="1" dirty="0">
                <a:sym typeface="Symbol" panose="05050102010706020507" pitchFamily="18" charset="2"/>
              </a:rPr>
              <a:t>                  PLA:  w  w + </a:t>
            </a:r>
            <a:r>
              <a:rPr lang="en-US" altLang="zh-TW" sz="1800" dirty="0">
                <a:solidFill>
                  <a:srgbClr val="0066FF"/>
                </a:solidFill>
                <a:sym typeface="Symbol" panose="05050102010706020507" pitchFamily="18" charset="2"/>
              </a:rPr>
              <a:t>1</a:t>
            </a:r>
            <a:r>
              <a:rPr lang="en-US" altLang="zh-TW" sz="1800" b="1" dirty="0">
                <a:sym typeface="Symbol" panose="05050102010706020507" pitchFamily="18" charset="2"/>
              </a:rPr>
              <a:t>x     </a:t>
            </a:r>
            <a:r>
              <a:rPr lang="en-US" altLang="zh-TW" sz="1800" b="1" dirty="0">
                <a:solidFill>
                  <a:srgbClr val="00B050"/>
                </a:solidFill>
                <a:sym typeface="Symbol" panose="05050102010706020507" pitchFamily="18" charset="2"/>
              </a:rPr>
              <a:t>// </a:t>
            </a:r>
            <a:r>
              <a:rPr lang="en-US" altLang="zh-TW" sz="1800" dirty="0">
                <a:solidFill>
                  <a:srgbClr val="00B050"/>
                </a:solidFill>
                <a:sym typeface="Symbol" panose="05050102010706020507" pitchFamily="18" charset="2"/>
              </a:rPr>
              <a:t>make </a:t>
            </a:r>
            <a:r>
              <a:rPr lang="en-US" altLang="zh-TW" sz="1800" b="1" dirty="0">
                <a:sym typeface="Symbol" panose="05050102010706020507" pitchFamily="18" charset="2"/>
              </a:rPr>
              <a:t>w</a:t>
            </a:r>
            <a:r>
              <a:rPr lang="en-US" altLang="zh-TW" sz="1800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olidFill>
                  <a:srgbClr val="0066FF"/>
                </a:solidFill>
                <a:sym typeface="Symbol" panose="05050102010706020507" pitchFamily="18" charset="2"/>
              </a:rPr>
              <a:t>close</a:t>
            </a:r>
            <a:r>
              <a:rPr lang="en-US" altLang="zh-TW" sz="1800" dirty="0">
                <a:solidFill>
                  <a:srgbClr val="00B050"/>
                </a:solidFill>
                <a:sym typeface="Symbol" panose="05050102010706020507" pitchFamily="18" charset="2"/>
              </a:rPr>
              <a:t> to </a:t>
            </a:r>
            <a:r>
              <a:rPr lang="en-US" altLang="zh-TW" sz="1800" b="1" dirty="0">
                <a:sym typeface="Symbol" panose="05050102010706020507" pitchFamily="18" charset="2"/>
              </a:rPr>
              <a:t>x</a:t>
            </a:r>
          </a:p>
          <a:p>
            <a:r>
              <a:rPr lang="en-US" altLang="zh-TW" sz="1800" dirty="0">
                <a:sym typeface="Symbol" panose="05050102010706020507" pitchFamily="18" charset="2"/>
              </a:rPr>
              <a:t>W</a:t>
            </a:r>
            <a:r>
              <a:rPr lang="zh-TW" altLang="en-US" sz="1800" dirty="0">
                <a:sym typeface="Symbol" panose="05050102010706020507" pitchFamily="18" charset="2"/>
              </a:rPr>
              <a:t>想成是法向量</a:t>
            </a:r>
            <a:endParaRPr lang="en-US" altLang="zh-TW" sz="1800" dirty="0">
              <a:sym typeface="Symbol" panose="05050102010706020507" pitchFamily="18" charset="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68F154-E906-4708-AA6A-A6E2CEA41D20}"/>
              </a:ext>
            </a:extLst>
          </p:cNvPr>
          <p:cNvSpPr txBox="1"/>
          <p:nvPr/>
        </p:nvSpPr>
        <p:spPr>
          <a:xfrm>
            <a:off x="4963734" y="3473192"/>
            <a:ext cx="6514425" cy="33752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w</a:t>
            </a:r>
            <a:r>
              <a:rPr lang="zh-TW" altLang="en-US" sz="2000" dirty="0"/>
              <a:t>：</a:t>
            </a:r>
            <a:r>
              <a:rPr lang="en-US" altLang="zh-TW" sz="2000" dirty="0"/>
              <a:t>Normal vector of the </a:t>
            </a:r>
            <a:r>
              <a:rPr lang="en-US" altLang="zh-TW" sz="2000" dirty="0">
                <a:solidFill>
                  <a:srgbClr val="FF0000"/>
                </a:solidFill>
              </a:rPr>
              <a:t>line</a:t>
            </a:r>
          </a:p>
          <a:p>
            <a:r>
              <a:rPr lang="en-US" altLang="zh-TW" sz="2000" b="1" dirty="0"/>
              <a:t>x</a:t>
            </a:r>
            <a:r>
              <a:rPr lang="zh-TW" altLang="en-US" sz="2000" dirty="0"/>
              <a:t> ：</a:t>
            </a:r>
            <a:r>
              <a:rPr lang="en-US" altLang="zh-TW" sz="2000" dirty="0"/>
              <a:t>The training example</a:t>
            </a:r>
          </a:p>
          <a:p>
            <a:r>
              <a:rPr lang="en-US" altLang="zh-TW" sz="2000" b="1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w+</a:t>
            </a:r>
            <a:r>
              <a:rPr lang="en-US" altLang="zh-TW" sz="2000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US" altLang="zh-TW" sz="2000" b="1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TW" altLang="en-US" sz="2000" dirty="0"/>
              <a:t> </a:t>
            </a:r>
            <a:r>
              <a:rPr lang="zh-TW" altLang="en-US" sz="2000" dirty="0">
                <a:solidFill>
                  <a:srgbClr val="7030A0"/>
                </a:solidFill>
              </a:rPr>
              <a:t>：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Normal vector </a:t>
            </a:r>
            <a:r>
              <a:rPr lang="en-US" altLang="zh-TW" sz="2000" dirty="0"/>
              <a:t>of the </a:t>
            </a:r>
            <a:r>
              <a:rPr lang="en-US" altLang="zh-TW" sz="2000" dirty="0">
                <a:solidFill>
                  <a:srgbClr val="7030A0"/>
                </a:solidFill>
              </a:rPr>
              <a:t>new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空間的平面的法向量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空間的任何一個點，只是有一個虛擬的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軸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，所以我所有的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都是在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這個地方，但可以假想成自從引入了這個虛擬的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軸以後，好像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請問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的內積是多少？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跟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是在同一個法向量的平面上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跟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是在法向量的另外兩側</a:t>
            </a:r>
            <a:endParaRPr lang="zh-TW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40DF206-0B08-4901-877D-2815C8EDFF6D}"/>
              </a:ext>
            </a:extLst>
          </p:cNvPr>
          <p:cNvGrpSpPr/>
          <p:nvPr/>
        </p:nvGrpSpPr>
        <p:grpSpPr>
          <a:xfrm>
            <a:off x="933450" y="3477080"/>
            <a:ext cx="4030283" cy="2244896"/>
            <a:chOff x="899600" y="3480731"/>
            <a:chExt cx="4030283" cy="224489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CE6326C-856F-4872-BE8B-EE46292BD519}"/>
                </a:ext>
              </a:extLst>
            </p:cNvPr>
            <p:cNvGrpSpPr/>
            <p:nvPr/>
          </p:nvGrpSpPr>
          <p:grpSpPr>
            <a:xfrm>
              <a:off x="899600" y="3480731"/>
              <a:ext cx="3898710" cy="2244896"/>
              <a:chOff x="1319900" y="4324095"/>
              <a:chExt cx="3898710" cy="2040814"/>
            </a:xfrm>
          </p:grpSpPr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BFE53347-FF0D-495D-B70C-2C964B147540}"/>
                  </a:ext>
                </a:extLst>
              </p:cNvPr>
              <p:cNvCxnSpPr/>
              <p:nvPr/>
            </p:nvCxnSpPr>
            <p:spPr>
              <a:xfrm flipV="1">
                <a:off x="2939458" y="5151577"/>
                <a:ext cx="1678042" cy="7883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695A5D0B-88F0-4ADB-8FBD-FDA5C4EA01BD}"/>
                  </a:ext>
                </a:extLst>
              </p:cNvPr>
              <p:cNvCxnSpPr/>
              <p:nvPr/>
            </p:nvCxnSpPr>
            <p:spPr>
              <a:xfrm flipV="1">
                <a:off x="1767983" y="5048437"/>
                <a:ext cx="1677082" cy="788368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914AAAA0-D0BC-4FF6-A788-C0489BF654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9458" y="5048437"/>
                <a:ext cx="520344" cy="89151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C69DE569-3423-4790-90D7-A5A58219F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29198" y="5824966"/>
                <a:ext cx="1210262" cy="11497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6">
                <a:extLst>
                  <a:ext uri="{FF2B5EF4-FFF2-40B4-BE49-F238E27FC236}">
                    <a16:creationId xmlns:a16="http://schemas.microsoft.com/office/drawing/2014/main" id="{F5A43C7F-4CA6-4AB3-8149-AFF2DF21EFD1}"/>
                  </a:ext>
                </a:extLst>
              </p:cNvPr>
              <p:cNvSpPr txBox="1"/>
              <p:nvPr/>
            </p:nvSpPr>
            <p:spPr>
              <a:xfrm>
                <a:off x="1483998" y="4595000"/>
                <a:ext cx="881596" cy="424528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88900"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0066FF"/>
                    </a:solidFill>
                    <a:effectLst/>
                    <a:latin typeface="+mj-lt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 = 1</a:t>
                </a:r>
                <a:endParaRPr lang="zh-TW" sz="2400" kern="100" dirty="0">
                  <a:solidFill>
                    <a:srgbClr val="0066FF"/>
                  </a:solidFill>
                  <a:effectLst/>
                  <a:latin typeface="+mj-lt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字方塊 10">
                <a:extLst>
                  <a:ext uri="{FF2B5EF4-FFF2-40B4-BE49-F238E27FC236}">
                    <a16:creationId xmlns:a16="http://schemas.microsoft.com/office/drawing/2014/main" id="{5FFD0552-CD33-4B64-BF85-2718ED3B2CE1}"/>
                  </a:ext>
                </a:extLst>
              </p:cNvPr>
              <p:cNvSpPr txBox="1"/>
              <p:nvPr/>
            </p:nvSpPr>
            <p:spPr>
              <a:xfrm>
                <a:off x="1590268" y="5874110"/>
                <a:ext cx="497471" cy="39745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91440"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sz="24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1" name="文字方塊 10">
                <a:extLst>
                  <a:ext uri="{FF2B5EF4-FFF2-40B4-BE49-F238E27FC236}">
                    <a16:creationId xmlns:a16="http://schemas.microsoft.com/office/drawing/2014/main" id="{BD3FADFF-A6A2-4D14-9BE4-64D5A1404512}"/>
                  </a:ext>
                </a:extLst>
              </p:cNvPr>
              <p:cNvSpPr txBox="1"/>
              <p:nvPr/>
            </p:nvSpPr>
            <p:spPr>
              <a:xfrm>
                <a:off x="4430342" y="5288917"/>
                <a:ext cx="496913" cy="397104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91440">
                  <a:spcAft>
                    <a:spcPts val="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x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 </a:t>
                </a:r>
                <a:endParaRPr lang="zh-TW" sz="12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2" name="文字方塊 10">
                <a:extLst>
                  <a:ext uri="{FF2B5EF4-FFF2-40B4-BE49-F238E27FC236}">
                    <a16:creationId xmlns:a16="http://schemas.microsoft.com/office/drawing/2014/main" id="{64A6E0AA-D12A-41C9-AB9B-C8B412112C38}"/>
                  </a:ext>
                </a:extLst>
              </p:cNvPr>
              <p:cNvSpPr txBox="1"/>
              <p:nvPr/>
            </p:nvSpPr>
            <p:spPr>
              <a:xfrm>
                <a:off x="3061382" y="4651330"/>
                <a:ext cx="952401" cy="397104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91440"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w+</a:t>
                </a:r>
                <a:r>
                  <a:rPr lang="en-US" sz="2400" dirty="0">
                    <a:solidFill>
                      <a:srgbClr val="0066FF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sz="12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2FD3CEB-D1F5-482F-B22F-10BB88EB7B06}"/>
                  </a:ext>
                </a:extLst>
              </p:cNvPr>
              <p:cNvSpPr/>
              <p:nvPr/>
            </p:nvSpPr>
            <p:spPr>
              <a:xfrm>
                <a:off x="1319900" y="4324095"/>
                <a:ext cx="3898710" cy="20408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42FC8753-3D47-474E-B98E-264187C992FC}"/>
                </a:ext>
              </a:extLst>
            </p:cNvPr>
            <p:cNvGrpSpPr/>
            <p:nvPr/>
          </p:nvGrpSpPr>
          <p:grpSpPr>
            <a:xfrm>
              <a:off x="1483998" y="4707533"/>
              <a:ext cx="3445885" cy="1018093"/>
              <a:chOff x="2469557" y="5306922"/>
              <a:chExt cx="3445885" cy="1018093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227BA3FF-5F07-4193-85EF-69E12AF62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69557" y="5306922"/>
                <a:ext cx="2016889" cy="92388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414B051-6A21-4001-BD28-A5E1B07E5335}"/>
                  </a:ext>
                </a:extLst>
              </p:cNvPr>
              <p:cNvSpPr/>
              <p:nvPr/>
            </p:nvSpPr>
            <p:spPr>
              <a:xfrm rot="18120082">
                <a:off x="3854925" y="5859486"/>
                <a:ext cx="108000" cy="1080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A37900C-3878-4AD8-868B-71E12ADD1D07}"/>
                  </a:ext>
                </a:extLst>
              </p:cNvPr>
              <p:cNvSpPr txBox="1"/>
              <p:nvPr/>
            </p:nvSpPr>
            <p:spPr>
              <a:xfrm>
                <a:off x="4429855" y="5924905"/>
                <a:ext cx="1485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7030A0"/>
                    </a:solidFill>
                  </a:rPr>
                  <a:t>New Line</a:t>
                </a:r>
                <a:endParaRPr lang="zh-TW" altLang="en-US" sz="2000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24" name="文字方塊 6">
            <a:extLst>
              <a:ext uri="{FF2B5EF4-FFF2-40B4-BE49-F238E27FC236}">
                <a16:creationId xmlns:a16="http://schemas.microsoft.com/office/drawing/2014/main" id="{BF466582-FA98-4DE0-8646-0AD84BEEC7BC}"/>
              </a:ext>
            </a:extLst>
          </p:cNvPr>
          <p:cNvSpPr txBox="1"/>
          <p:nvPr/>
        </p:nvSpPr>
        <p:spPr>
          <a:xfrm>
            <a:off x="933450" y="5915239"/>
            <a:ext cx="3827620" cy="59827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88900">
              <a:spcAft>
                <a:spcPts val="0"/>
              </a:spcAft>
            </a:pPr>
            <a:r>
              <a:rPr lang="en-US" sz="1600" kern="100" dirty="0">
                <a:effectLst/>
                <a:latin typeface="+mn-ea"/>
                <a:cs typeface="Times New Roman" panose="02020603050405020304" pitchFamily="18" charset="0"/>
              </a:rPr>
              <a:t>y = 1</a:t>
            </a:r>
          </a:p>
          <a:p>
            <a:pPr indent="88900">
              <a:spcAft>
                <a:spcPts val="0"/>
              </a:spcAft>
            </a:pPr>
            <a:r>
              <a:rPr lang="zh-TW" altLang="en-US" sz="1600" kern="100" dirty="0">
                <a:effectLst/>
                <a:latin typeface="+mn-ea"/>
                <a:cs typeface="Times New Roman" panose="02020603050405020304" pitchFamily="18" charset="0"/>
              </a:rPr>
              <a:t>我希望</a:t>
            </a:r>
            <a:r>
              <a:rPr lang="en-US" altLang="zh-TW" sz="1600" i="1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TW" sz="1600" baseline="-25000" dirty="0">
                <a:latin typeface="+mn-ea"/>
                <a:cs typeface="Times New Roman" panose="02020603050405020304" pitchFamily="18" charset="0"/>
              </a:rPr>
              <a:t>0 </a:t>
            </a:r>
            <a:r>
              <a:rPr lang="zh-TW" altLang="en-US" sz="1600" baseline="-25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TW" sz="1600" i="1" baseline="-25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600" i="1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TW" sz="16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TW" sz="1600" i="1" baseline="-25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1600" baseline="-25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TW" sz="1600" i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600" i="1" baseline="-25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600" i="1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TW" sz="1600" baseline="-25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1600" baseline="-250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TW" sz="1600" i="1" dirty="0">
                <a:latin typeface="+mn-ea"/>
                <a:cs typeface="Times New Roman" panose="02020603050405020304" pitchFamily="18" charset="0"/>
              </a:rPr>
              <a:t>w</a:t>
            </a:r>
            <a:r>
              <a:rPr lang="en-US" altLang="zh-TW" sz="1600" baseline="-250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TW" altLang="en-US" sz="1600" baseline="-25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TW" sz="1600" i="1" dirty="0">
                <a:latin typeface="+mn-ea"/>
                <a:cs typeface="Times New Roman" panose="02020603050405020304" pitchFamily="18" charset="0"/>
              </a:rPr>
              <a:t> w</a:t>
            </a:r>
            <a:r>
              <a:rPr lang="en-US" altLang="zh-TW" sz="16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1600" baseline="-25000" dirty="0">
                <a:latin typeface="+mn-ea"/>
                <a:cs typeface="Times New Roman" panose="02020603050405020304" pitchFamily="18" charset="0"/>
              </a:rPr>
              <a:t> 、</a:t>
            </a:r>
            <a:r>
              <a:rPr lang="en-US" altLang="zh-TW" sz="1600" i="1" dirty="0">
                <a:latin typeface="+mn-ea"/>
                <a:cs typeface="Times New Roman" panose="02020603050405020304" pitchFamily="18" charset="0"/>
              </a:rPr>
              <a:t> w</a:t>
            </a:r>
            <a:r>
              <a:rPr lang="en-US" altLang="zh-TW" sz="1600" baseline="-25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1600" kern="100" dirty="0">
                <a:latin typeface="+mn-ea"/>
                <a:cs typeface="Times New Roman" panose="02020603050405020304" pitchFamily="18" charset="0"/>
              </a:rPr>
              <a:t>在同一面</a:t>
            </a:r>
            <a:endParaRPr lang="zh-TW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94132-F512-40AF-A123-A30A6182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PLA Does? (3/4)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7A23833-FE82-428F-8183-77CB8D94EFC8}"/>
              </a:ext>
            </a:extLst>
          </p:cNvPr>
          <p:cNvGrpSpPr/>
          <p:nvPr/>
        </p:nvGrpSpPr>
        <p:grpSpPr>
          <a:xfrm>
            <a:off x="3264619" y="3445578"/>
            <a:ext cx="2684934" cy="1390657"/>
            <a:chOff x="4913655" y="3735820"/>
            <a:chExt cx="2684934" cy="1390657"/>
          </a:xfrm>
        </p:grpSpPr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BFE53347-FF0D-495D-B70C-2C964B147540}"/>
                </a:ext>
              </a:extLst>
            </p:cNvPr>
            <p:cNvCxnSpPr/>
            <p:nvPr/>
          </p:nvCxnSpPr>
          <p:spPr>
            <a:xfrm flipV="1">
              <a:off x="4913655" y="3735820"/>
              <a:ext cx="2411273" cy="13906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D3FADFF-A6A2-4D14-9BE4-64D5A1404512}"/>
                </a:ext>
              </a:extLst>
            </p:cNvPr>
            <p:cNvSpPr txBox="1"/>
            <p:nvPr/>
          </p:nvSpPr>
          <p:spPr>
            <a:xfrm>
              <a:off x="7102019" y="3880678"/>
              <a:ext cx="496570" cy="3968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91440">
                <a:spcAft>
                  <a:spcPts val="0"/>
                </a:spcAft>
              </a:pPr>
              <a:r>
                <a:rPr lang="en-US" sz="2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x</a:t>
              </a:r>
              <a:r>
                <a:rPr lang="en-US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新細明體" panose="02020500000000000000" pitchFamily="18" charset="-120"/>
                </a:rPr>
                <a:t> 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7C463CB-6C49-445C-8641-8DCE6DA54AF0}"/>
              </a:ext>
            </a:extLst>
          </p:cNvPr>
          <p:cNvGrpSpPr/>
          <p:nvPr/>
        </p:nvGrpSpPr>
        <p:grpSpPr>
          <a:xfrm>
            <a:off x="1536711" y="2826254"/>
            <a:ext cx="3727294" cy="1950425"/>
            <a:chOff x="1526670" y="2838639"/>
            <a:chExt cx="3727294" cy="1950425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7AAE26B-47CC-447A-8A71-3B3A1656567E}"/>
                </a:ext>
              </a:extLst>
            </p:cNvPr>
            <p:cNvGrpSpPr/>
            <p:nvPr/>
          </p:nvGrpSpPr>
          <p:grpSpPr>
            <a:xfrm>
              <a:off x="3246206" y="2838639"/>
              <a:ext cx="2007758" cy="1950425"/>
              <a:chOff x="3246614" y="2851440"/>
              <a:chExt cx="2007758" cy="1950425"/>
            </a:xfrm>
          </p:grpSpPr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914AAAA0-D0BC-4FF6-A788-C0489BF654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614" y="3286875"/>
                <a:ext cx="700034" cy="151499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" name="文字方塊 10">
                <a:extLst>
                  <a:ext uri="{FF2B5EF4-FFF2-40B4-BE49-F238E27FC236}">
                    <a16:creationId xmlns:a16="http://schemas.microsoft.com/office/drawing/2014/main" id="{64A6E0AA-D12A-41C9-AB9B-C8B412112C38}"/>
                  </a:ext>
                </a:extLst>
              </p:cNvPr>
              <p:cNvSpPr txBox="1"/>
              <p:nvPr/>
            </p:nvSpPr>
            <p:spPr>
              <a:xfrm>
                <a:off x="3885813" y="2851440"/>
                <a:ext cx="1368559" cy="700479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91440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w+</a:t>
                </a:r>
                <a:r>
                  <a:rPr lang="en-US" sz="2400" kern="1200" dirty="0">
                    <a:solidFill>
                      <a:srgbClr val="0066FF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sz="2400" b="1" kern="12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</a:t>
                </a: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sz="12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695A5D0B-88F0-4ADB-8FBD-FDA5C4EA01BD}"/>
                </a:ext>
              </a:extLst>
            </p:cNvPr>
            <p:cNvCxnSpPr/>
            <p:nvPr/>
          </p:nvCxnSpPr>
          <p:spPr>
            <a:xfrm flipV="1">
              <a:off x="1526670" y="3349042"/>
              <a:ext cx="2409894" cy="1390657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BB0C3C5-5BDC-4B6F-B935-5C9224EB5B24}"/>
              </a:ext>
            </a:extLst>
          </p:cNvPr>
          <p:cNvGrpSpPr/>
          <p:nvPr/>
        </p:nvGrpSpPr>
        <p:grpSpPr>
          <a:xfrm>
            <a:off x="2169499" y="2497571"/>
            <a:ext cx="1308808" cy="3286669"/>
            <a:chOff x="-113710" y="238780"/>
            <a:chExt cx="1219602" cy="2112621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B654497-AACB-4137-BF10-B15D24A3E12A}"/>
                </a:ext>
              </a:extLst>
            </p:cNvPr>
            <p:cNvCxnSpPr/>
            <p:nvPr/>
          </p:nvCxnSpPr>
          <p:spPr>
            <a:xfrm>
              <a:off x="878032" y="618259"/>
              <a:ext cx="0" cy="173314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AAB830-4CA4-4FAD-A119-3C7D47508087}"/>
                </a:ext>
              </a:extLst>
            </p:cNvPr>
            <p:cNvSpPr/>
            <p:nvPr/>
          </p:nvSpPr>
          <p:spPr>
            <a:xfrm>
              <a:off x="711777" y="1558637"/>
              <a:ext cx="163773" cy="1488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5" name="文字方塊 25">
              <a:extLst>
                <a:ext uri="{FF2B5EF4-FFF2-40B4-BE49-F238E27FC236}">
                  <a16:creationId xmlns:a16="http://schemas.microsoft.com/office/drawing/2014/main" id="{378F1919-B5AB-482E-A5CE-2363C2DB6F67}"/>
                </a:ext>
              </a:extLst>
            </p:cNvPr>
            <p:cNvSpPr txBox="1"/>
            <p:nvPr/>
          </p:nvSpPr>
          <p:spPr>
            <a:xfrm>
              <a:off x="-113710" y="238780"/>
              <a:ext cx="1219602" cy="54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Old Line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CDD8E2B-3E6A-4E28-AA6F-1129C3F7D359}"/>
              </a:ext>
            </a:extLst>
          </p:cNvPr>
          <p:cNvGrpSpPr/>
          <p:nvPr/>
        </p:nvGrpSpPr>
        <p:grpSpPr>
          <a:xfrm>
            <a:off x="1467373" y="4752487"/>
            <a:ext cx="1797246" cy="528865"/>
            <a:chOff x="3151762" y="5037195"/>
            <a:chExt cx="1797246" cy="528865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C69DE569-3423-4790-90D7-A5A58219F989}"/>
                </a:ext>
              </a:extLst>
            </p:cNvPr>
            <p:cNvCxnSpPr/>
            <p:nvPr/>
          </p:nvCxnSpPr>
          <p:spPr>
            <a:xfrm flipH="1" flipV="1">
              <a:off x="3151762" y="5037195"/>
              <a:ext cx="1797246" cy="80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0">
              <a:extLst>
                <a:ext uri="{FF2B5EF4-FFF2-40B4-BE49-F238E27FC236}">
                  <a16:creationId xmlns:a16="http://schemas.microsoft.com/office/drawing/2014/main" id="{5FFD0552-CD33-4B64-BF85-2718ED3B2CE1}"/>
                </a:ext>
              </a:extLst>
            </p:cNvPr>
            <p:cNvSpPr txBox="1"/>
            <p:nvPr/>
          </p:nvSpPr>
          <p:spPr>
            <a:xfrm>
              <a:off x="3532395" y="5195855"/>
              <a:ext cx="325120" cy="37020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91440">
                <a:spcAft>
                  <a:spcPts val="0"/>
                </a:spcAft>
              </a:pPr>
              <a:r>
                <a:rPr lang="en-US" sz="24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28" name="文字方塊 6">
            <a:extLst>
              <a:ext uri="{FF2B5EF4-FFF2-40B4-BE49-F238E27FC236}">
                <a16:creationId xmlns:a16="http://schemas.microsoft.com/office/drawing/2014/main" id="{F5A43C7F-4CA6-4AB3-8149-AFF2DF21EFD1}"/>
              </a:ext>
            </a:extLst>
          </p:cNvPr>
          <p:cNvSpPr txBox="1"/>
          <p:nvPr/>
        </p:nvSpPr>
        <p:spPr>
          <a:xfrm>
            <a:off x="838200" y="1867247"/>
            <a:ext cx="881380" cy="4241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91440">
              <a:spcAft>
                <a:spcPts val="0"/>
              </a:spcAft>
            </a:pPr>
            <a:r>
              <a:rPr lang="en-US" sz="2400">
                <a:solidFill>
                  <a:srgbClr val="0066FF"/>
                </a:solidFill>
                <a:effectLst/>
                <a:latin typeface="Calibri Light" panose="020F03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 = 1</a:t>
            </a:r>
            <a:endParaRPr 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740E9DC-18A4-466D-9786-ABA1958F0081}"/>
              </a:ext>
            </a:extLst>
          </p:cNvPr>
          <p:cNvGrpSpPr/>
          <p:nvPr/>
        </p:nvGrpSpPr>
        <p:grpSpPr>
          <a:xfrm>
            <a:off x="1150258" y="3714514"/>
            <a:ext cx="5128051" cy="2320741"/>
            <a:chOff x="1150258" y="3714514"/>
            <a:chExt cx="5128051" cy="232074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E99EF1-72F2-430F-A8E5-FAFD5E4538E1}"/>
                </a:ext>
              </a:extLst>
            </p:cNvPr>
            <p:cNvSpPr/>
            <p:nvPr/>
          </p:nvSpPr>
          <p:spPr>
            <a:xfrm rot="18120082">
              <a:off x="3088821" y="4558132"/>
              <a:ext cx="186641" cy="21255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5F9964BD-29A5-43BF-9453-163EDF69C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0258" y="3714514"/>
              <a:ext cx="4063770" cy="2175598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CD0F41F-F57F-425A-8BA9-9124C48C7501}"/>
                </a:ext>
              </a:extLst>
            </p:cNvPr>
            <p:cNvSpPr txBox="1"/>
            <p:nvPr/>
          </p:nvSpPr>
          <p:spPr>
            <a:xfrm>
              <a:off x="4440964" y="5105171"/>
              <a:ext cx="1837345" cy="93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kern="12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New Line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514B5A9-604E-4D36-BA42-94D74E6F2932}"/>
              </a:ext>
            </a:extLst>
          </p:cNvPr>
          <p:cNvSpPr txBox="1"/>
          <p:nvPr/>
        </p:nvSpPr>
        <p:spPr>
          <a:xfrm>
            <a:off x="6429446" y="4085821"/>
            <a:ext cx="5552022" cy="15081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w</a:t>
            </a:r>
            <a:r>
              <a:rPr lang="zh-TW" altLang="en-US" sz="2400" dirty="0"/>
              <a:t>：</a:t>
            </a:r>
            <a:r>
              <a:rPr lang="en-US" altLang="zh-TW" sz="2400" dirty="0"/>
              <a:t>Normal vector of the </a:t>
            </a:r>
            <a:r>
              <a:rPr lang="en-US" altLang="zh-TW" sz="2400" dirty="0">
                <a:solidFill>
                  <a:srgbClr val="FF0000"/>
                </a:solidFill>
              </a:rPr>
              <a:t>line</a:t>
            </a:r>
          </a:p>
          <a:p>
            <a:r>
              <a:rPr lang="en-US" altLang="zh-TW" sz="2400" b="1" dirty="0"/>
              <a:t>x</a:t>
            </a:r>
            <a:r>
              <a:rPr lang="zh-TW" altLang="en-US" sz="2400" dirty="0"/>
              <a:t>：</a:t>
            </a:r>
            <a:r>
              <a:rPr lang="en-US" altLang="zh-TW" sz="2400" dirty="0"/>
              <a:t>The training example</a:t>
            </a:r>
          </a:p>
          <a:p>
            <a:r>
              <a:rPr lang="en-US" altLang="zh-TW" sz="2400" b="1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w+</a:t>
            </a:r>
            <a:r>
              <a:rPr lang="en-US" altLang="zh-TW" sz="2400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US" altLang="zh-TW" sz="2400" b="1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TW" altLang="en-US" sz="2400" dirty="0"/>
              <a:t>：</a:t>
            </a:r>
            <a:r>
              <a:rPr lang="en-US" altLang="zh-TW" sz="2400" dirty="0">
                <a:solidFill>
                  <a:srgbClr val="7030A0"/>
                </a:solidFill>
              </a:rPr>
              <a:t>Normal vector </a:t>
            </a:r>
            <a:r>
              <a:rPr lang="en-US" altLang="zh-TW" sz="2400" dirty="0"/>
              <a:t>of the </a:t>
            </a:r>
            <a:r>
              <a:rPr lang="en-US" altLang="zh-TW" sz="2400" dirty="0">
                <a:solidFill>
                  <a:srgbClr val="7030A0"/>
                </a:solidFill>
              </a:rPr>
              <a:t>new line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zh-TW" altLang="en-US" sz="2000" dirty="0">
                <a:solidFill>
                  <a:srgbClr val="7030A0"/>
                </a:solidFill>
              </a:rPr>
              <a:t>怎麼加</a:t>
            </a:r>
            <a:r>
              <a:rPr lang="en-US" altLang="zh-TW" sz="2000" dirty="0">
                <a:solidFill>
                  <a:srgbClr val="7030A0"/>
                </a:solidFill>
              </a:rPr>
              <a:t>?</a:t>
            </a:r>
            <a:r>
              <a:rPr lang="zh-TW" altLang="en-US" sz="2000" dirty="0">
                <a:solidFill>
                  <a:srgbClr val="7030A0"/>
                </a:solidFill>
              </a:rPr>
              <a:t>   </a:t>
            </a:r>
            <a:r>
              <a:rPr lang="en-US" altLang="zh-TW" sz="2000" dirty="0">
                <a:solidFill>
                  <a:srgbClr val="7030A0"/>
                </a:solidFill>
              </a:rPr>
              <a:t>Ans:</a:t>
            </a:r>
            <a:r>
              <a:rPr lang="zh-TW" altLang="en-US" sz="2000" dirty="0">
                <a:solidFill>
                  <a:srgbClr val="7030A0"/>
                </a:solidFill>
              </a:rPr>
              <a:t>平行四邊形的對角線</a:t>
            </a:r>
            <a:r>
              <a:rPr lang="en-US" altLang="zh-TW" sz="2000" dirty="0">
                <a:solidFill>
                  <a:srgbClr val="7030A0"/>
                </a:solidFill>
              </a:rPr>
              <a:t>)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7F5D25E-2A5A-4DBA-8163-EC7F1F3B5ED6}"/>
              </a:ext>
            </a:extLst>
          </p:cNvPr>
          <p:cNvSpPr txBox="1"/>
          <p:nvPr/>
        </p:nvSpPr>
        <p:spPr>
          <a:xfrm>
            <a:off x="6278309" y="2007642"/>
            <a:ext cx="519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ym typeface="Symbol" panose="05050102010706020507" pitchFamily="18" charset="2"/>
              </a:rPr>
              <a:t>PLA: </a:t>
            </a:r>
          </a:p>
          <a:p>
            <a:r>
              <a:rPr lang="en-US" altLang="zh-TW" sz="2400" b="1" dirty="0">
                <a:sym typeface="Symbol" panose="05050102010706020507" pitchFamily="18" charset="2"/>
              </a:rPr>
              <a:t> w  w + </a:t>
            </a:r>
            <a:r>
              <a:rPr lang="en-US" altLang="zh-TW" sz="2400" dirty="0">
                <a:solidFill>
                  <a:srgbClr val="0066FF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b="1" dirty="0">
                <a:sym typeface="Symbol" panose="05050102010706020507" pitchFamily="18" charset="2"/>
              </a:rPr>
              <a:t>x     </a:t>
            </a:r>
            <a:r>
              <a:rPr lang="en-US" altLang="zh-TW" sz="2400" b="1" dirty="0">
                <a:solidFill>
                  <a:srgbClr val="00B050"/>
                </a:solidFill>
                <a:sym typeface="Symbol" panose="05050102010706020507" pitchFamily="18" charset="2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make </a:t>
            </a:r>
            <a:r>
              <a:rPr lang="en-US" altLang="zh-TW" sz="2400" b="1" dirty="0">
                <a:sym typeface="Symbol" panose="05050102010706020507" pitchFamily="18" charset="2"/>
              </a:rPr>
              <a:t>w</a:t>
            </a:r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rgbClr val="0066FF"/>
                </a:solidFill>
                <a:sym typeface="Symbol" panose="05050102010706020507" pitchFamily="18" charset="2"/>
              </a:rPr>
              <a:t>close</a:t>
            </a:r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 to </a:t>
            </a:r>
            <a:r>
              <a:rPr lang="en-US" altLang="zh-TW" sz="2400" b="1" dirty="0">
                <a:sym typeface="Symbol" panose="05050102010706020507" pitchFamily="18" charset="2"/>
              </a:rPr>
              <a:t>x</a:t>
            </a:r>
            <a:endParaRPr lang="zh-TW" altLang="en-US" sz="2400" dirty="0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8AC8BF5E-045F-4BF8-9956-8459C618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38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F584F-BA1F-4C69-8547-186D6D4D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227"/>
          </a:xfrm>
        </p:spPr>
        <p:txBody>
          <a:bodyPr/>
          <a:lstStyle/>
          <a:p>
            <a:r>
              <a:rPr lang="en-US" altLang="zh-TW" dirty="0"/>
              <a:t>What PLA Does? (4/4)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5BB1ED-0330-4EC1-BDC8-0B48017C4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CA0942-071B-49FC-BF5E-AA063063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839"/>
            <a:ext cx="10515600" cy="2001016"/>
          </a:xfrm>
          <a:noFill/>
          <a:ln>
            <a:solidFill>
              <a:srgbClr val="7030A0"/>
            </a:solidFill>
          </a:ln>
        </p:spPr>
        <p:txBody>
          <a:bodyPr>
            <a:normAutofit fontScale="92500"/>
          </a:bodyPr>
          <a:lstStyle/>
          <a:p>
            <a:r>
              <a:rPr lang="en-US" altLang="zh-TW" dirty="0"/>
              <a:t>Type 2: </a:t>
            </a:r>
            <a:r>
              <a:rPr lang="en-US" altLang="zh-TW" sz="2200" dirty="0"/>
              <a:t>(</a:t>
            </a:r>
            <a:r>
              <a:rPr lang="zh-TW" altLang="en-US" sz="2200" dirty="0"/>
              <a:t>答案是</a:t>
            </a:r>
            <a:r>
              <a:rPr lang="en-US" altLang="zh-TW" sz="2200" dirty="0"/>
              <a:t>-1</a:t>
            </a:r>
            <a:r>
              <a:rPr lang="zh-TW" altLang="en-US" sz="2200" dirty="0"/>
              <a:t>，你卻算出來是</a:t>
            </a:r>
            <a:r>
              <a:rPr lang="en-US" altLang="zh-TW" sz="2200" dirty="0"/>
              <a:t>+1</a:t>
            </a:r>
            <a:r>
              <a:rPr lang="zh-TW" altLang="en-US" sz="2200" dirty="0"/>
              <a:t>，表示其實你的</a:t>
            </a:r>
            <a:r>
              <a:rPr lang="en-US" altLang="zh-TW" sz="2200" dirty="0"/>
              <a:t>X</a:t>
            </a:r>
            <a:r>
              <a:rPr lang="zh-TW" altLang="en-US" sz="2200" dirty="0"/>
              <a:t>應該要跟法向量是另外一邊</a:t>
            </a:r>
            <a:r>
              <a:rPr lang="en-US" altLang="zh-TW" sz="2200" dirty="0"/>
              <a:t>)</a:t>
            </a:r>
          </a:p>
          <a:p>
            <a:pPr marL="0" indent="0">
              <a:buNone/>
            </a:pPr>
            <a:r>
              <a:rPr lang="en-US" altLang="zh-TW" i="1" dirty="0"/>
              <a:t>     </a:t>
            </a:r>
            <a:r>
              <a:rPr lang="en-US" altLang="zh-TW" i="1" dirty="0">
                <a:solidFill>
                  <a:srgbClr val="0066FF"/>
                </a:solidFill>
              </a:rPr>
              <a:t>y</a:t>
            </a:r>
            <a:r>
              <a:rPr lang="en-US" altLang="zh-TW" dirty="0">
                <a:solidFill>
                  <a:srgbClr val="0066FF"/>
                </a:solidFill>
              </a:rPr>
              <a:t> = </a:t>
            </a:r>
            <a:r>
              <a:rPr lang="en-US" altLang="zh-TW" dirty="0">
                <a:solidFill>
                  <a:srgbClr val="0066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solidFill>
                  <a:srgbClr val="0066FF"/>
                </a:solidFill>
              </a:rPr>
              <a:t>1 </a:t>
            </a:r>
            <a:r>
              <a:rPr lang="en-US" altLang="zh-TW" dirty="0"/>
              <a:t>but </a:t>
            </a:r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/>
              <a:t>) =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b="1" dirty="0">
                <a:sym typeface="Symbol" panose="05050102010706020507" pitchFamily="18" charset="2"/>
              </a:rPr>
              <a:t>                   PLA:  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b="1" dirty="0">
                <a:sym typeface="Symbol" panose="05050102010706020507" pitchFamily="18" charset="2"/>
              </a:rPr>
              <a:t>  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b="1" dirty="0">
                <a:sym typeface="Symbol" panose="05050102010706020507" pitchFamily="18" charset="2"/>
              </a:rPr>
              <a:t> + </a:t>
            </a:r>
            <a:r>
              <a:rPr lang="en-US" altLang="zh-TW" i="1" dirty="0" err="1">
                <a:solidFill>
                  <a:srgbClr val="0066FF"/>
                </a:solidFill>
                <a:sym typeface="Symbol" panose="05050102010706020507" pitchFamily="18" charset="2"/>
              </a:rPr>
              <a:t>y</a:t>
            </a:r>
            <a:r>
              <a:rPr lang="en-US" altLang="zh-TW" b="1" dirty="0" err="1">
                <a:latin typeface="+mn-lt"/>
                <a:sym typeface="Symbol" panose="05050102010706020507" pitchFamily="18" charset="2"/>
              </a:rPr>
              <a:t>x</a:t>
            </a:r>
            <a:endParaRPr lang="en-US" altLang="zh-TW" b="1" dirty="0">
              <a:latin typeface="+mn-lt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TW" b="1" dirty="0">
                <a:sym typeface="Symbol" panose="05050102010706020507" pitchFamily="18" charset="2"/>
              </a:rPr>
              <a:t>                   PLA:  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b="1" dirty="0">
                <a:sym typeface="Symbol" panose="05050102010706020507" pitchFamily="18" charset="2"/>
              </a:rPr>
              <a:t>  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b="1" dirty="0">
                <a:sym typeface="Symbol" panose="05050102010706020507" pitchFamily="18" charset="2"/>
              </a:rPr>
              <a:t> + </a:t>
            </a:r>
            <a:r>
              <a:rPr lang="en-US" altLang="zh-TW" dirty="0">
                <a:solidFill>
                  <a:srgbClr val="0066FF"/>
                </a:solidFill>
                <a:sym typeface="Symbol" panose="05050102010706020507" pitchFamily="18" charset="2"/>
              </a:rPr>
              <a:t>(1)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b="1" dirty="0">
                <a:sym typeface="Symbol" panose="05050102010706020507" pitchFamily="18" charset="2"/>
              </a:rPr>
              <a:t>   </a:t>
            </a:r>
            <a:r>
              <a:rPr lang="en-US" altLang="zh-TW" b="1" dirty="0">
                <a:solidFill>
                  <a:srgbClr val="00B050"/>
                </a:solidFill>
                <a:sym typeface="Symbol" panose="05050102010706020507" pitchFamily="18" charset="2"/>
              </a:rPr>
              <a:t>// 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move 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0066FF"/>
                </a:solidFill>
                <a:sym typeface="Symbol" panose="05050102010706020507" pitchFamily="18" charset="2"/>
              </a:rPr>
              <a:t>away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 from 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x</a:t>
            </a:r>
          </a:p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9CBCBE-E2CB-4E03-9D59-EB53459B51C1}"/>
              </a:ext>
            </a:extLst>
          </p:cNvPr>
          <p:cNvSpPr txBox="1"/>
          <p:nvPr/>
        </p:nvSpPr>
        <p:spPr>
          <a:xfrm>
            <a:off x="5760092" y="3922939"/>
            <a:ext cx="5797170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w</a:t>
            </a:r>
            <a:r>
              <a:rPr lang="zh-TW" altLang="en-US" sz="2400" dirty="0"/>
              <a:t>：</a:t>
            </a:r>
            <a:r>
              <a:rPr lang="en-US" altLang="zh-TW" sz="2400" dirty="0"/>
              <a:t>Normal vector of the </a:t>
            </a:r>
            <a:r>
              <a:rPr lang="en-US" altLang="zh-TW" sz="2400" dirty="0">
                <a:solidFill>
                  <a:srgbClr val="FF0000"/>
                </a:solidFill>
              </a:rPr>
              <a:t>line</a:t>
            </a:r>
          </a:p>
          <a:p>
            <a:r>
              <a:rPr lang="en-US" altLang="zh-TW" sz="2400" b="1" dirty="0"/>
              <a:t>x</a:t>
            </a:r>
            <a:r>
              <a:rPr lang="zh-TW" altLang="en-US" sz="2400" dirty="0"/>
              <a:t> ： </a:t>
            </a:r>
            <a:r>
              <a:rPr lang="en-US" altLang="zh-TW" sz="2400" dirty="0"/>
              <a:t>The training example</a:t>
            </a:r>
          </a:p>
          <a:p>
            <a:r>
              <a:rPr lang="en-US" altLang="zh-TW" sz="2400" b="1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w+</a:t>
            </a:r>
            <a:r>
              <a:rPr lang="en-US" altLang="zh-TW" sz="2400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400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1)</a:t>
            </a:r>
            <a:r>
              <a:rPr lang="en-US" altLang="zh-TW" sz="2400" b="1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TW" altLang="en-US" sz="2400" dirty="0"/>
              <a:t> ： </a:t>
            </a:r>
            <a:r>
              <a:rPr lang="en-US" altLang="zh-TW" sz="2400" dirty="0">
                <a:solidFill>
                  <a:srgbClr val="7030A0"/>
                </a:solidFill>
              </a:rPr>
              <a:t>Normal vector </a:t>
            </a:r>
            <a:r>
              <a:rPr lang="en-US" altLang="zh-TW" sz="2400" dirty="0"/>
              <a:t>of the </a:t>
            </a:r>
            <a:r>
              <a:rPr lang="en-US" altLang="zh-TW" sz="2400" dirty="0">
                <a:solidFill>
                  <a:srgbClr val="7030A0"/>
                </a:solidFill>
              </a:rPr>
              <a:t>new line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2CA5BF8-BA38-4BA8-BC5E-B897E110C06B}"/>
              </a:ext>
            </a:extLst>
          </p:cNvPr>
          <p:cNvGrpSpPr/>
          <p:nvPr/>
        </p:nvGrpSpPr>
        <p:grpSpPr>
          <a:xfrm>
            <a:off x="838200" y="3929387"/>
            <a:ext cx="4519449" cy="2323610"/>
            <a:chOff x="1078507" y="4004152"/>
            <a:chExt cx="4519449" cy="2323610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2BAFAF86-A540-4EBF-84A6-5E599B20C836}"/>
                </a:ext>
              </a:extLst>
            </p:cNvPr>
            <p:cNvCxnSpPr/>
            <p:nvPr/>
          </p:nvCxnSpPr>
          <p:spPr>
            <a:xfrm flipV="1">
              <a:off x="3381697" y="4408740"/>
              <a:ext cx="1727502" cy="7121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0F32342A-C3C0-4519-AF3B-2F9E925BEE34}"/>
                </a:ext>
              </a:extLst>
            </p:cNvPr>
            <p:cNvCxnSpPr/>
            <p:nvPr/>
          </p:nvCxnSpPr>
          <p:spPr>
            <a:xfrm flipH="1">
              <a:off x="2108272" y="5135270"/>
              <a:ext cx="1258291" cy="2275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0E75915B-3403-46F7-A089-766CE0D2DAE2}"/>
                </a:ext>
              </a:extLst>
            </p:cNvPr>
            <p:cNvCxnSpPr/>
            <p:nvPr/>
          </p:nvCxnSpPr>
          <p:spPr>
            <a:xfrm flipV="1">
              <a:off x="3391567" y="4588575"/>
              <a:ext cx="582767" cy="5349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6">
              <a:extLst>
                <a:ext uri="{FF2B5EF4-FFF2-40B4-BE49-F238E27FC236}">
                  <a16:creationId xmlns:a16="http://schemas.microsoft.com/office/drawing/2014/main" id="{D6B2CCAB-ACE2-4AC3-859B-F1DE449FDF7B}"/>
                </a:ext>
              </a:extLst>
            </p:cNvPr>
            <p:cNvSpPr txBox="1"/>
            <p:nvPr/>
          </p:nvSpPr>
          <p:spPr>
            <a:xfrm>
              <a:off x="1515982" y="4041879"/>
              <a:ext cx="1127715" cy="38332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88900">
                <a:spcAft>
                  <a:spcPts val="0"/>
                </a:spcAft>
              </a:pPr>
              <a:r>
                <a:rPr lang="en-US" sz="2400" kern="100" dirty="0">
                  <a:solidFill>
                    <a:srgbClr val="0066FF"/>
                  </a:solidFill>
                  <a:effectLst/>
                  <a:latin typeface="+mj-lt"/>
                  <a:ea typeface="新細明體" panose="02020500000000000000" pitchFamily="18" charset="-120"/>
                  <a:cs typeface="Times New Roman" panose="02020603050405020304" pitchFamily="18" charset="0"/>
                </a:rPr>
                <a:t>y = </a:t>
              </a:r>
              <a:r>
                <a:rPr lang="en-US" sz="2400" kern="100" dirty="0">
                  <a:solidFill>
                    <a:srgbClr val="0066FF"/>
                  </a:solidFill>
                  <a:effectLst/>
                  <a:latin typeface="+mj-lt"/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sz="2400" kern="100" dirty="0">
                  <a:solidFill>
                    <a:srgbClr val="0066FF"/>
                  </a:solidFill>
                  <a:effectLst/>
                  <a:latin typeface="+mj-lt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zh-TW" sz="2400" kern="100" dirty="0">
                <a:solidFill>
                  <a:srgbClr val="0066FF"/>
                </a:solidFill>
                <a:effectLst/>
                <a:latin typeface="+mj-lt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B9EBB84-1F09-40FC-BE44-9A61BD5A0284}"/>
                </a:ext>
              </a:extLst>
            </p:cNvPr>
            <p:cNvSpPr txBox="1"/>
            <p:nvPr/>
          </p:nvSpPr>
          <p:spPr>
            <a:xfrm>
              <a:off x="3964114" y="4236099"/>
              <a:ext cx="512133" cy="35902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91440">
                <a:spcAft>
                  <a:spcPts val="0"/>
                </a:spcAft>
              </a:pPr>
              <a:r>
                <a:rPr lang="en-US" sz="2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400" b="1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sz="24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2" name="文字方塊 10">
              <a:extLst>
                <a:ext uri="{FF2B5EF4-FFF2-40B4-BE49-F238E27FC236}">
                  <a16:creationId xmlns:a16="http://schemas.microsoft.com/office/drawing/2014/main" id="{133B37CF-C71E-4391-9DEC-59B2DD50D47E}"/>
                </a:ext>
              </a:extLst>
            </p:cNvPr>
            <p:cNvSpPr txBox="1"/>
            <p:nvPr/>
          </p:nvSpPr>
          <p:spPr>
            <a:xfrm>
              <a:off x="4911779" y="4538221"/>
              <a:ext cx="511559" cy="35871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91440">
                <a:spcAft>
                  <a:spcPts val="0"/>
                </a:spcAft>
              </a:pPr>
              <a:r>
                <a:rPr lang="en-US" sz="2400" b="1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x </a:t>
              </a:r>
              <a:endParaRPr lang="zh-TW" sz="24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3" name="文字方塊 10">
              <a:extLst>
                <a:ext uri="{FF2B5EF4-FFF2-40B4-BE49-F238E27FC236}">
                  <a16:creationId xmlns:a16="http://schemas.microsoft.com/office/drawing/2014/main" id="{76C42E09-153E-446A-8BFC-196D90EC9C78}"/>
                </a:ext>
              </a:extLst>
            </p:cNvPr>
            <p:cNvSpPr txBox="1"/>
            <p:nvPr/>
          </p:nvSpPr>
          <p:spPr>
            <a:xfrm>
              <a:off x="1078507" y="4896935"/>
              <a:ext cx="1258291" cy="38332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91440">
                <a:spcAft>
                  <a:spcPts val="0"/>
                </a:spcAft>
              </a:pPr>
              <a:r>
                <a:rPr lang="en-US" sz="24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altLang="zh-TW" sz="2400" dirty="0">
                  <a:solidFill>
                    <a:srgbClr val="7030A0"/>
                  </a:solidFill>
                  <a:latin typeface="+mj-lt"/>
                  <a:cs typeface="Times New Roman" panose="02020603050405020304" pitchFamily="18" charset="0"/>
                </a:rPr>
                <a:t>+</a:t>
              </a:r>
              <a:r>
                <a:rPr lang="en-US" altLang="zh-TW" sz="2400" dirty="0">
                  <a:solidFill>
                    <a:srgbClr val="0066FF"/>
                  </a:solidFill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altLang="zh-TW" sz="2400" dirty="0">
                  <a:solidFill>
                    <a:srgbClr val="0066FF"/>
                  </a:solidFill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TW" sz="2400" dirty="0">
                  <a:solidFill>
                    <a:srgbClr val="0066FF"/>
                  </a:solidFill>
                  <a:latin typeface="+mj-lt"/>
                  <a:cs typeface="Times New Roman" panose="02020603050405020304" pitchFamily="18" charset="0"/>
                </a:rPr>
                <a:t>1)</a:t>
              </a:r>
              <a:r>
                <a:rPr lang="en-US" sz="24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sz="24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2411283-DDF6-4018-8C60-21068A47471D}"/>
                </a:ext>
              </a:extLst>
            </p:cNvPr>
            <p:cNvCxnSpPr/>
            <p:nvPr/>
          </p:nvCxnSpPr>
          <p:spPr>
            <a:xfrm rot="10800000" flipV="1">
              <a:off x="2098401" y="4646121"/>
              <a:ext cx="1726526" cy="712143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5578153-B845-418A-AC16-66ED8F3DCB31}"/>
                </a:ext>
              </a:extLst>
            </p:cNvPr>
            <p:cNvCxnSpPr/>
            <p:nvPr/>
          </p:nvCxnSpPr>
          <p:spPr>
            <a:xfrm rot="10800000" flipV="1">
              <a:off x="1644312" y="5135270"/>
              <a:ext cx="1726526" cy="712143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0">
              <a:extLst>
                <a:ext uri="{FF2B5EF4-FFF2-40B4-BE49-F238E27FC236}">
                  <a16:creationId xmlns:a16="http://schemas.microsoft.com/office/drawing/2014/main" id="{9E61DE25-F500-485D-93B7-AC9564BD5E04}"/>
                </a:ext>
              </a:extLst>
            </p:cNvPr>
            <p:cNvSpPr txBox="1"/>
            <p:nvPr/>
          </p:nvSpPr>
          <p:spPr>
            <a:xfrm>
              <a:off x="2039172" y="5761094"/>
              <a:ext cx="816829" cy="35871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91440">
                <a:spcAft>
                  <a:spcPts val="0"/>
                </a:spcAft>
              </a:pPr>
              <a:r>
                <a:rPr lang="en-US" sz="2400" b="1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  <a:sym typeface="Symbol" panose="05050102010706020507" pitchFamily="18" charset="2"/>
                </a:rPr>
                <a:t></a:t>
              </a:r>
              <a:r>
                <a:rPr lang="en-US" sz="2400" b="1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x </a:t>
              </a:r>
              <a:endParaRPr lang="zh-TW" sz="24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C61DDA-2D6E-4A8C-84AC-C5E8D3D4CA28}"/>
                </a:ext>
              </a:extLst>
            </p:cNvPr>
            <p:cNvSpPr/>
            <p:nvPr/>
          </p:nvSpPr>
          <p:spPr>
            <a:xfrm>
              <a:off x="1078507" y="4004152"/>
              <a:ext cx="4519449" cy="232361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B7AF46A-BCDD-4E59-8080-194BE6D5C79A}"/>
              </a:ext>
            </a:extLst>
          </p:cNvPr>
          <p:cNvGrpSpPr/>
          <p:nvPr/>
        </p:nvGrpSpPr>
        <p:grpSpPr>
          <a:xfrm>
            <a:off x="2917184" y="4158777"/>
            <a:ext cx="1624092" cy="1906962"/>
            <a:chOff x="3150985" y="4290699"/>
            <a:chExt cx="1624092" cy="1906962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442E6065-E8B0-4065-9D86-DAEB8515268B}"/>
                </a:ext>
              </a:extLst>
            </p:cNvPr>
            <p:cNvGrpSpPr/>
            <p:nvPr/>
          </p:nvGrpSpPr>
          <p:grpSpPr>
            <a:xfrm>
              <a:off x="3150985" y="4290699"/>
              <a:ext cx="404180" cy="1794791"/>
              <a:chOff x="3150985" y="4290699"/>
              <a:chExt cx="404180" cy="1794791"/>
            </a:xfrm>
          </p:grpSpPr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0E579C92-1FE7-46BB-AF97-8A30A8FA4F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0985" y="4290699"/>
                <a:ext cx="404180" cy="1794791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6406DCE-CD58-4309-AD8C-CD97C2351889}"/>
                  </a:ext>
                </a:extLst>
              </p:cNvPr>
              <p:cNvSpPr/>
              <p:nvPr/>
            </p:nvSpPr>
            <p:spPr>
              <a:xfrm rot="20696839">
                <a:off x="3238022" y="5091754"/>
                <a:ext cx="108000" cy="1080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3C4D3D7-2B28-4C52-9A23-378099C0ACED}"/>
                </a:ext>
              </a:extLst>
            </p:cNvPr>
            <p:cNvSpPr txBox="1"/>
            <p:nvPr/>
          </p:nvSpPr>
          <p:spPr>
            <a:xfrm>
              <a:off x="3555165" y="5797551"/>
              <a:ext cx="1219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7030A0"/>
                  </a:solidFill>
                </a:rPr>
                <a:t>New Line</a:t>
              </a:r>
              <a:endParaRPr lang="zh-TW" altLang="en-US" sz="2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65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F0528-EE13-4832-A17D-592FCAD5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PLA Algorithm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24644-3836-4370-8E85-E02C7F98C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EB77348-A045-4ED5-9F2D-BEA8B28B67E9}"/>
              </a:ext>
            </a:extLst>
          </p:cNvPr>
          <p:cNvSpPr txBox="1"/>
          <p:nvPr/>
        </p:nvSpPr>
        <p:spPr>
          <a:xfrm>
            <a:off x="1919536" y="5296832"/>
            <a:ext cx="8291264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Note:</a:t>
            </a:r>
            <a:r>
              <a:rPr lang="zh-TW" altLang="en-US" sz="2800" dirty="0"/>
              <a:t> </a:t>
            </a:r>
            <a:r>
              <a:rPr lang="en-US" altLang="zh-TW" sz="2800" dirty="0"/>
              <a:t>The PLA is guaranteed to </a:t>
            </a:r>
            <a:r>
              <a:rPr lang="en-US" altLang="zh-TW" sz="2800" dirty="0">
                <a:solidFill>
                  <a:srgbClr val="FF0000"/>
                </a:solidFill>
              </a:rPr>
              <a:t>converge</a:t>
            </a:r>
            <a:r>
              <a:rPr lang="en-US" altLang="zh-TW" sz="2800" dirty="0"/>
              <a:t> if the training set is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linearly separable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CF313D-AF3C-4B42-96FF-6DAEE04C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1421525"/>
            <a:ext cx="8291264" cy="377301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     Given training dataset: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     </a:t>
            </a:r>
            <a:r>
              <a:rPr lang="en-US" altLang="zh-TW" i="1" dirty="0"/>
              <a:t>D</a:t>
            </a:r>
            <a:r>
              <a:rPr lang="en-US" altLang="zh-TW" dirty="0"/>
              <a:t> = {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1600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>
                <a:sym typeface="Symbol" panose="05050102010706020507" pitchFamily="18" charset="2"/>
              </a:rPr>
              <a:t>y</a:t>
            </a:r>
            <a:r>
              <a:rPr lang="en-US" altLang="zh-TW" sz="1600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), …, (</a:t>
            </a:r>
            <a:r>
              <a:rPr lang="en-US" altLang="zh-TW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1600" baseline="-25000" dirty="0" err="1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 err="1">
                <a:sym typeface="Symbol" panose="05050102010706020507" pitchFamily="18" charset="2"/>
              </a:rPr>
              <a:t>y</a:t>
            </a:r>
            <a:r>
              <a:rPr lang="en-US" altLang="zh-TW" sz="1600" baseline="-25000" dirty="0" err="1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dirty="0"/>
              <a:t>} </a:t>
            </a:r>
            <a:r>
              <a:rPr lang="en-US" altLang="zh-TW" sz="2400" dirty="0">
                <a:solidFill>
                  <a:srgbClr val="00B050"/>
                </a:solidFill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N training examples</a:t>
            </a:r>
            <a:endParaRPr lang="en-US" altLang="zh-TW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solidFill>
                  <a:srgbClr val="0000CC"/>
                </a:solidFill>
              </a:rPr>
              <a:t>Initialize all weights </a:t>
            </a:r>
            <a:r>
              <a:rPr lang="en-US" altLang="zh-TW" sz="28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solidFill>
                  <a:srgbClr val="0000CC"/>
                </a:solidFill>
              </a:rPr>
              <a:t> to random values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dirty="0">
                <a:solidFill>
                  <a:srgbClr val="00B050"/>
                </a:solidFill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b="1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= (</a:t>
            </a:r>
            <a:r>
              <a:rPr lang="en-US" altLang="zh-TW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TW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6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); M+1 attributes </a:t>
            </a:r>
            <a:endParaRPr lang="en-US" altLang="zh-TW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solidFill>
                  <a:srgbClr val="0000CC"/>
                </a:solidFill>
              </a:rPr>
              <a:t>WHILE not all examples correctly predicted DO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TW" sz="2800" dirty="0">
                <a:solidFill>
                  <a:srgbClr val="0000CC"/>
                </a:solidFill>
              </a:rPr>
              <a:t>FOR each training example </a:t>
            </a:r>
            <a:r>
              <a:rPr lang="en-US" altLang="zh-TW" sz="2800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k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olidFill>
                  <a:srgbClr val="0000CC"/>
                </a:solidFill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solidFill>
                  <a:srgbClr val="0000CC"/>
                </a:solidFill>
              </a:rPr>
              <a:t> D</a:t>
            </a:r>
          </a:p>
          <a:p>
            <a:pPr marL="0" indent="0"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        If sign (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dirty="0">
                <a:sym typeface="Symbol" panose="05050102010706020507" pitchFamily="18" charset="2"/>
              </a:rPr>
              <a:t></a:t>
            </a:r>
            <a:r>
              <a:rPr lang="en-US" altLang="zh-TW" b="1" dirty="0">
                <a:sym typeface="Symbol" panose="05050102010706020507" pitchFamily="18" charset="2"/>
              </a:rPr>
              <a:t> </a:t>
            </a:r>
            <a:r>
              <a:rPr lang="en-US" altLang="zh-TW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k</a:t>
            </a:r>
            <a:r>
              <a:rPr lang="en-US" altLang="zh-TW" dirty="0">
                <a:sym typeface="Symbol" panose="05050102010706020507" pitchFamily="18" charset="2"/>
              </a:rPr>
              <a:t>)  </a:t>
            </a:r>
            <a:r>
              <a:rPr lang="en-US" altLang="zh-TW" i="1" dirty="0" err="1">
                <a:sym typeface="Symbol" panose="05050102010706020507" pitchFamily="18" charset="2"/>
              </a:rPr>
              <a:t>y</a:t>
            </a:r>
            <a:r>
              <a:rPr lang="en-US" altLang="zh-TW" sz="1600" dirty="0" err="1">
                <a:sym typeface="Symbol" panose="05050102010706020507" pitchFamily="18" charset="2"/>
              </a:rPr>
              <a:t>k</a:t>
            </a:r>
            <a:r>
              <a:rPr lang="en-US" altLang="zh-TW" dirty="0">
                <a:sym typeface="Symbol" panose="05050102010706020507" pitchFamily="18" charset="2"/>
              </a:rPr>
              <a:t>  then 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b="1" dirty="0">
                <a:sym typeface="Symbol" panose="05050102010706020507" pitchFamily="18" charset="2"/>
              </a:rPr>
              <a:t>  </a:t>
            </a:r>
            <a:r>
              <a:rPr lang="en-US" altLang="zh-TW" b="1" dirty="0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zh-TW" b="1" dirty="0">
                <a:sym typeface="Symbol" panose="05050102010706020507" pitchFamily="18" charset="2"/>
              </a:rPr>
              <a:t> + </a:t>
            </a:r>
            <a:r>
              <a:rPr lang="en-US" altLang="zh-TW" i="1" dirty="0" err="1">
                <a:sym typeface="Symbol" panose="05050102010706020507" pitchFamily="18" charset="2"/>
              </a:rPr>
              <a:t>y</a:t>
            </a:r>
            <a:r>
              <a:rPr lang="en-US" altLang="zh-TW" sz="1600" dirty="0" err="1">
                <a:sym typeface="Symbol" panose="05050102010706020507" pitchFamily="18" charset="2"/>
              </a:rPr>
              <a:t>k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b="1" dirty="0" err="1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k</a:t>
            </a:r>
            <a:endParaRPr lang="zh-TW" altLang="en-US" sz="1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39B2CE6-6635-4D93-B674-1E5A5C6AF901}"/>
              </a:ext>
            </a:extLst>
          </p:cNvPr>
          <p:cNvSpPr txBox="1"/>
          <p:nvPr/>
        </p:nvSpPr>
        <p:spPr>
          <a:xfrm>
            <a:off x="7004116" y="708659"/>
            <a:ext cx="341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Epoch</a:t>
            </a:r>
            <a:r>
              <a:rPr lang="zh-TW" altLang="en-US" dirty="0"/>
              <a:t>：</a:t>
            </a:r>
            <a:r>
              <a:rPr lang="en-US" altLang="zh-TW" dirty="0"/>
              <a:t>scan</a:t>
            </a:r>
            <a:r>
              <a:rPr lang="zh-TW" altLang="en-US" dirty="0"/>
              <a:t>所有的</a:t>
            </a:r>
            <a:r>
              <a:rPr lang="en-US" altLang="zh-TW" dirty="0"/>
              <a:t>data</a:t>
            </a:r>
            <a:r>
              <a:rPr lang="zh-TW" altLang="en-US" dirty="0"/>
              <a:t>一次</a:t>
            </a:r>
          </a:p>
        </p:txBody>
      </p:sp>
    </p:spTree>
    <p:extLst>
      <p:ext uri="{BB962C8B-B14F-4D97-AF65-F5344CB8AC3E}">
        <p14:creationId xmlns:p14="http://schemas.microsoft.com/office/powerpoint/2010/main" val="11461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A9356-03C4-4D25-8CCC-B1B4F0A5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Perceptron Architecture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12D286-D08B-4271-928B-9BCD9C267A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1685" y="2598609"/>
            <a:ext cx="3448050" cy="2552700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7891B-0F19-46A9-8438-90C81FDE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9587" y="2472275"/>
            <a:ext cx="6644174" cy="280536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input: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/>
              <a:t> =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0</a:t>
            </a:r>
            <a:r>
              <a:rPr lang="en-US" altLang="zh-TW" sz="3200" baseline="-25000" dirty="0">
                <a:solidFill>
                  <a:srgbClr val="0000CC"/>
                </a:solidFill>
              </a:rPr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/>
              <a:t>0 </a:t>
            </a:r>
            <a:r>
              <a:rPr lang="en-US" altLang="zh-TW" sz="3200" dirty="0"/>
              <a:t>+</a:t>
            </a:r>
            <a:r>
              <a:rPr lang="en-US" altLang="zh-TW" sz="3200" baseline="-25000" dirty="0">
                <a:solidFill>
                  <a:srgbClr val="0000CC"/>
                </a:solidFill>
              </a:rPr>
              <a:t>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1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solidFill>
                  <a:prstClr val="black"/>
                </a:solidFill>
              </a:rPr>
              <a:t>1</a:t>
            </a:r>
            <a:r>
              <a:rPr lang="en-US" altLang="zh-TW" sz="3200" dirty="0">
                <a:solidFill>
                  <a:srgbClr val="0000CC"/>
                </a:solidFill>
              </a:rPr>
              <a:t> </a:t>
            </a:r>
            <a:r>
              <a:rPr lang="en-US" altLang="zh-TW" sz="3200" dirty="0"/>
              <a:t>+ </a:t>
            </a:r>
            <a:r>
              <a:rPr lang="en-US" altLang="zh-TW" sz="3200" baseline="-25000" dirty="0">
                <a:solidFill>
                  <a:srgbClr val="0000CC"/>
                </a:solidFill>
              </a:rPr>
              <a:t>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2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solidFill>
                  <a:prstClr val="black"/>
                </a:solidFill>
              </a:rPr>
              <a:t>2</a:t>
            </a:r>
            <a:r>
              <a:rPr lang="en-US" altLang="zh-TW" sz="3200" dirty="0"/>
              <a:t> </a:t>
            </a:r>
            <a:endParaRPr lang="zh-TW" altLang="en-US" sz="3200" dirty="0"/>
          </a:p>
          <a:p>
            <a:r>
              <a:rPr lang="en-US" altLang="zh-TW" sz="3200" dirty="0"/>
              <a:t>Activation Function: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cs typeface="新細明體" panose="02020500000000000000" pitchFamily="18" charset="-12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800" dirty="0">
                <a:solidFill>
                  <a:srgbClr val="000000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sign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Two different outputs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Binary Classification </a:t>
            </a:r>
          </a:p>
          <a:p>
            <a:pPr lvl="1"/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530E8B-8AE7-4AAD-A488-E59D09F0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03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2799-5AA9-4483-A036-8CE8DA37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Remarks on PLA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3C46F-5673-41B2-90F3-95373F36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decision boundary </a:t>
            </a:r>
            <a:r>
              <a:rPr lang="en-US" altLang="zh-TW" dirty="0"/>
              <a:t>is always </a:t>
            </a:r>
            <a:r>
              <a:rPr lang="en-US" altLang="zh-TW" dirty="0">
                <a:solidFill>
                  <a:srgbClr val="FF0000"/>
                </a:solidFill>
              </a:rPr>
              <a:t>orthogonal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正交的</a:t>
            </a:r>
            <a:r>
              <a:rPr lang="en-US" altLang="zh-TW" dirty="0">
                <a:solidFill>
                  <a:srgbClr val="FF0000"/>
                </a:solidFill>
              </a:rPr>
              <a:t>) to the weight vector.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Single-layer</a:t>
            </a:r>
            <a:r>
              <a:rPr lang="en-US" altLang="zh-TW" dirty="0"/>
              <a:t> </a:t>
            </a:r>
            <a:r>
              <a:rPr lang="en-US" altLang="zh-TW" dirty="0" err="1"/>
              <a:t>perceptrons</a:t>
            </a:r>
            <a:r>
              <a:rPr lang="en-US" altLang="zh-TW" dirty="0"/>
              <a:t> can only </a:t>
            </a:r>
            <a:r>
              <a:rPr lang="en-US" altLang="zh-TW" dirty="0">
                <a:solidFill>
                  <a:srgbClr val="FF0000"/>
                </a:solidFill>
              </a:rPr>
              <a:t>classify linearly separable inputs(</a:t>
            </a:r>
            <a:r>
              <a:rPr lang="zh-TW" altLang="en-US" dirty="0">
                <a:solidFill>
                  <a:srgbClr val="FF0000"/>
                </a:solidFill>
              </a:rPr>
              <a:t>只能分類可線性分離的資料們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PLA cannot solve linearly inseparable problems.</a:t>
            </a:r>
          </a:p>
          <a:p>
            <a:r>
              <a:rPr lang="en-US" altLang="zh-TW" dirty="0"/>
              <a:t> Examples of linearly inseparable problems: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361372-E42F-45DE-84A4-3EF01F21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20" y="4532292"/>
            <a:ext cx="5648325" cy="153352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2C5E1F-4222-4E8B-9846-5A823C67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CBECD-B2E3-4F07-BCBC-CF971662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Remarks on PLA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7D8342E2-8AE1-498A-B886-4E0D80C98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 of PLA:</a:t>
                </a:r>
              </a:p>
              <a:p>
                <a:pPr lvl="1"/>
                <a:r>
                  <a:rPr lang="en-US" altLang="zh-TW" dirty="0"/>
                  <a:t>Activation Function: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/>
                                <m:t>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&lt;0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/>
                                <m:t>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b="1" dirty="0">
                    <a:sym typeface="Symbol" panose="05050102010706020507" pitchFamily="18" charset="2"/>
                  </a:rPr>
                  <a:t>w  w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e</a:t>
                </a:r>
                <a:r>
                  <a:rPr lang="en-US" altLang="zh-TW" dirty="0">
                    <a:sym typeface="Symbol" panose="05050102010706020507" pitchFamily="18" charset="2"/>
                  </a:rPr>
                  <a:t> </a:t>
                </a:r>
                <a:r>
                  <a:rPr lang="en-US" altLang="zh-TW" b="1" dirty="0">
                    <a:sym typeface="Symbol" panose="05050102010706020507" pitchFamily="18" charset="2"/>
                  </a:rPr>
                  <a:t>x;   </a:t>
                </a:r>
                <a:r>
                  <a:rPr lang="en-US" altLang="zh-TW" dirty="0">
                    <a:sym typeface="Symbol" panose="05050102010706020507" pitchFamily="18" charset="2"/>
                  </a:rPr>
                  <a:t>e = (y –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a</a:t>
                </a:r>
                <a:r>
                  <a:rPr lang="en-US" altLang="zh-TW" dirty="0">
                    <a:sym typeface="Symbol" panose="05050102010706020507" pitchFamily="18" charset="2"/>
                  </a:rPr>
                  <a:t>)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7D8342E2-8AE1-498A-B886-4E0D80C98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5361819-E8AA-4D17-B25D-179CEFF0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0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9AF12-96EE-4CDD-9D29-55D4B4CC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30C246-7B84-4746-8C6B-79B103C22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00094B-CA35-4EDA-BAA7-315B1EF3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Linear Classification</a:t>
            </a:r>
          </a:p>
          <a:p>
            <a:r>
              <a:rPr lang="en-US" altLang="zh-TW" sz="3600" dirty="0"/>
              <a:t>Linear 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9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DDD3E-7AAC-417B-A578-0107D347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013060-39C9-4399-A29C-1E15C3E4F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E08BE1-E09C-4BE6-ACC3-F20268CF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altLang="zh-TW" sz="3600" dirty="0"/>
              <a:t>Introduction</a:t>
            </a:r>
          </a:p>
          <a:p>
            <a:pPr>
              <a:spcAft>
                <a:spcPts val="2400"/>
              </a:spcAft>
            </a:pPr>
            <a:r>
              <a:rPr lang="en-US" altLang="zh-TW" sz="3600" dirty="0"/>
              <a:t>Linear Classification</a:t>
            </a:r>
          </a:p>
          <a:p>
            <a:pPr>
              <a:spcAft>
                <a:spcPts val="2400"/>
              </a:spcAft>
            </a:pPr>
            <a:r>
              <a:rPr lang="en-US" altLang="zh-TW" sz="3600" dirty="0"/>
              <a:t>Linear Regression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0386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A2C1A-DF04-4126-A111-BD022D64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Illustrative Example for </a:t>
            </a:r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1CA94D-72F9-4C32-98DC-35859C85F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B8E60B-1338-4395-8B8B-140208751F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29" y="1690688"/>
            <a:ext cx="4692872" cy="30928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47990481-496E-41ED-80D8-EF86F8C5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18" y="4783543"/>
            <a:ext cx="9997966" cy="1296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Data points of Price (=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) vs. House size (=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/>
              <a:t>) for sale in Berkeley, CA, in July 2009, along with the linear regression that </a:t>
            </a:r>
            <a:r>
              <a:rPr lang="en-US" altLang="zh-TW" dirty="0">
                <a:solidFill>
                  <a:srgbClr val="FF0000"/>
                </a:solidFill>
              </a:rPr>
              <a:t>minimizes squared error</a:t>
            </a:r>
            <a:r>
              <a:rPr lang="en-US" altLang="zh-TW" dirty="0"/>
              <a:t>: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altLang="zh-TW" dirty="0"/>
              <a:t> = 0.232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/>
              <a:t> + 246.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0F4E95-4943-4054-B170-8D7FC22907B2}"/>
              </a:ext>
            </a:extLst>
          </p:cNvPr>
          <p:cNvSpPr txBox="1"/>
          <p:nvPr/>
        </p:nvSpPr>
        <p:spPr>
          <a:xfrm>
            <a:off x="6745012" y="2165131"/>
            <a:ext cx="4692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Simple Linear Regression:</a:t>
            </a:r>
          </a:p>
          <a:p>
            <a:r>
              <a:rPr lang="en-US" altLang="zh-TW" sz="2800" dirty="0"/>
              <a:t>Finding a relationship between two continuous variables;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/>
              <a:t> and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800" dirty="0"/>
              <a:t> = </a:t>
            </a:r>
            <a:r>
              <a:rPr lang="en-US" altLang="zh-TW" sz="2800" i="1" dirty="0"/>
              <a:t>f</a:t>
            </a:r>
            <a:r>
              <a:rPr lang="en-US" altLang="zh-TW" sz="2800" dirty="0"/>
              <a:t>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2BFFF2-7DA3-4885-B0B0-5ECC2DAF212E}"/>
              </a:ext>
            </a:extLst>
          </p:cNvPr>
          <p:cNvSpPr txBox="1"/>
          <p:nvPr/>
        </p:nvSpPr>
        <p:spPr>
          <a:xfrm>
            <a:off x="1046418" y="6368927"/>
            <a:ext cx="457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Figure adapted from Fig 18.13 in Ref. [1]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2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0DB7A-E04C-4E6C-A63B-3B3D7E73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Representation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C05F2-F454-4840-968C-105FE779E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0E30EEF-B2EE-4B9E-AE61-EA6983C94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448627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dirty="0"/>
                  <a:t>In general, a dataset has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examples </a:t>
                </a:r>
                <a:r>
                  <a:rPr lang="en-US" altLang="zh-TW" dirty="0"/>
                  <a:t>with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input attributes</a:t>
                </a:r>
                <a:endParaRPr lang="en-US" altLang="zh-TW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</a:t>
                </a:r>
                <a:r>
                  <a:rPr lang="en-US" altLang="zh-TW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 Training Examples: (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), (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2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2</a:t>
                </a:r>
                <a:r>
                  <a:rPr lang="en-US" altLang="zh-TW" dirty="0">
                    <a:sym typeface="Symbol" panose="05050102010706020507" pitchFamily="18" charset="2"/>
                  </a:rPr>
                  <a:t>), …, (</a:t>
                </a:r>
                <a:r>
                  <a:rPr lang="en-US" altLang="zh-TW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TW" sz="16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2</a:t>
                </a:r>
                <a:r>
                  <a:rPr lang="en-US" altLang="zh-TW" dirty="0">
                    <a:sym typeface="Symbol" panose="05050102010706020507" pitchFamily="18" charset="2"/>
                  </a:rPr>
                  <a:t>, …, </a:t>
                </a:r>
                <a:r>
                  <a:rPr lang="en-US" altLang="zh-TW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: input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Each 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dirty="0">
                    <a:sym typeface="Symbol" panose="05050102010706020507" pitchFamily="18" charset="2"/>
                  </a:rPr>
                  <a:t> is a vector with M attributes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TW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b="1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= </a:t>
                </a:r>
                <a:r>
                  <a:rPr lang="en-US" altLang="zh-TW" dirty="0"/>
                  <a:t>(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input attributes</a:t>
                </a:r>
                <a:endParaRPr lang="en-US" altLang="zh-TW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i="1" dirty="0">
                    <a:sym typeface="Symbol" panose="05050102010706020507" pitchFamily="18" charset="2"/>
                  </a:rPr>
                  <a:t>        y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2</a:t>
                </a:r>
                <a:r>
                  <a:rPr lang="en-US" altLang="zh-TW" dirty="0">
                    <a:sym typeface="Symbol" panose="05050102010706020507" pitchFamily="18" charset="2"/>
                  </a:rPr>
                  <a:t>, …, </a:t>
                </a:r>
                <a:r>
                  <a:rPr lang="en-US" altLang="zh-TW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TW" sz="16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: output; each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dirty="0">
                    <a:sym typeface="Symbol" panose="05050102010706020507" pitchFamily="18" charset="2"/>
                  </a:rPr>
                  <a:t> is a real number 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0E30EEF-B2EE-4B9E-AE61-EA6983C94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4486273"/>
              </a:xfrm>
              <a:blipFill>
                <a:blip r:embed="rId2"/>
                <a:stretch>
                  <a:fillRect l="-1043" t="-36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22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6DC87-FD61-421C-8AAC-F7E4AAB1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Illustration of Linear </a:t>
            </a:r>
            <a:r>
              <a:rPr lang="en-US" altLang="zh-TW" dirty="0">
                <a:solidFill>
                  <a:srgbClr val="FF0000"/>
                </a:solidFill>
              </a:rPr>
              <a:t>Regression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8B69FD-7090-4858-93A1-A7A783A6A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1C616E-7E47-453D-BC71-B85A97CC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29" y="2276872"/>
            <a:ext cx="2593903" cy="253798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8F25987-AC1C-4E78-83E7-07AADCB3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7738" y="2276872"/>
            <a:ext cx="2724100" cy="253798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2D3056E-887F-450D-A716-CDB7A48F5045}"/>
              </a:ext>
            </a:extLst>
          </p:cNvPr>
          <p:cNvSpPr txBox="1"/>
          <p:nvPr/>
        </p:nvSpPr>
        <p:spPr>
          <a:xfrm>
            <a:off x="6384032" y="5147986"/>
            <a:ext cx="3344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10 (= N) training examples</a:t>
            </a:r>
          </a:p>
          <a:p>
            <a:r>
              <a:rPr lang="en-US" altLang="zh-TW" sz="2000" dirty="0"/>
              <a:t>2 (= M) attributes;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B4F5D7-AB06-4B43-B1DD-A8D58C48FCCF}"/>
              </a:ext>
            </a:extLst>
          </p:cNvPr>
          <p:cNvSpPr txBox="1"/>
          <p:nvPr/>
        </p:nvSpPr>
        <p:spPr>
          <a:xfrm>
            <a:off x="2638776" y="5147986"/>
            <a:ext cx="345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10 (= N) training examples</a:t>
            </a:r>
          </a:p>
          <a:p>
            <a:r>
              <a:rPr lang="en-US" altLang="zh-TW" sz="2000" dirty="0"/>
              <a:t>1 (= M) attribute;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5D8D16-A1ED-4F91-A93D-E160A5886D0D}"/>
              </a:ext>
            </a:extLst>
          </p:cNvPr>
          <p:cNvSpPr txBox="1"/>
          <p:nvPr/>
        </p:nvSpPr>
        <p:spPr>
          <a:xfrm>
            <a:off x="1046418" y="6368927"/>
            <a:ext cx="425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Figures adapted from Fig 3.3 in Ref. [2]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16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FF10C-886D-451F-B3DD-B54D5056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Measure the Error? 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6F3042-BCA5-4C40-8E1C-67A919457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0430AB-CC18-46EE-8F41-FDD7404E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How well does a </a:t>
            </a:r>
            <a:r>
              <a:rPr lang="en-US" altLang="zh-TW" sz="3600" dirty="0">
                <a:solidFill>
                  <a:srgbClr val="FF0000"/>
                </a:solidFill>
              </a:rPr>
              <a:t>hypothesis function</a:t>
            </a:r>
            <a:br>
              <a:rPr lang="en-US" altLang="zh-TW" sz="3600" dirty="0"/>
            </a:br>
            <a:r>
              <a:rPr lang="en-US" altLang="zh-TW" sz="36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TW" sz="3600" dirty="0">
                <a:sym typeface="Symbol" panose="05050102010706020507" pitchFamily="18" charset="2"/>
              </a:rPr>
              <a:t> approximate </a:t>
            </a:r>
            <a:r>
              <a:rPr lang="en-US" altLang="zh-TW" sz="3600" dirty="0"/>
              <a:t>the </a:t>
            </a:r>
            <a:r>
              <a:rPr lang="en-US" altLang="zh-TW" sz="3600" dirty="0">
                <a:solidFill>
                  <a:srgbClr val="FF0000"/>
                </a:solidFill>
              </a:rPr>
              <a:t>target function </a:t>
            </a:r>
            <a:r>
              <a:rPr lang="en-US" altLang="zh-TW" sz="3600" i="1" dirty="0">
                <a:solidFill>
                  <a:srgbClr val="FF0000"/>
                </a:solidFill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)?</a:t>
            </a:r>
          </a:p>
          <a:p>
            <a:r>
              <a:rPr lang="en-US" altLang="zh-TW" sz="3600" dirty="0">
                <a:sym typeface="Symbol" panose="05050102010706020507" pitchFamily="18" charset="2"/>
              </a:rPr>
              <a:t>In linear regression, we can measure the accuracy of our hypothesis function using an 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error function </a:t>
            </a:r>
            <a:r>
              <a:rPr lang="en-US" altLang="zh-TW" sz="3600" dirty="0">
                <a:sym typeface="Symbol" panose="05050102010706020507" pitchFamily="18" charset="2"/>
              </a:rPr>
              <a:t>(</a:t>
            </a:r>
            <a:r>
              <a:rPr lang="zh-TW" altLang="en-US" sz="3600" dirty="0">
                <a:sym typeface="Symbol" panose="05050102010706020507" pitchFamily="18" charset="2"/>
              </a:rPr>
              <a:t>又稱 </a:t>
            </a:r>
            <a:r>
              <a:rPr lang="en-US" altLang="zh-TW" sz="3600" u="sng" dirty="0">
                <a:solidFill>
                  <a:srgbClr val="FF0000"/>
                </a:solidFill>
                <a:sym typeface="Symbol" panose="05050102010706020507" pitchFamily="18" charset="2"/>
              </a:rPr>
              <a:t>cost function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sz="3600" dirty="0">
                <a:sym typeface="Symbol" panose="05050102010706020507" pitchFamily="18" charset="2"/>
              </a:rPr>
              <a:t>or </a:t>
            </a:r>
            <a:r>
              <a:rPr lang="en-US" altLang="zh-TW" sz="3600" u="sng" dirty="0">
                <a:solidFill>
                  <a:srgbClr val="FF0000"/>
                </a:solidFill>
                <a:sym typeface="Symbol" panose="05050102010706020507" pitchFamily="18" charset="2"/>
              </a:rPr>
              <a:t>loss function</a:t>
            </a:r>
            <a:r>
              <a:rPr lang="en-US" altLang="zh-TW" sz="3600" dirty="0">
                <a:sym typeface="Symbol" panose="05050102010706020507" pitchFamily="18" charset="2"/>
              </a:rPr>
              <a:t>).</a:t>
            </a:r>
          </a:p>
          <a:p>
            <a:r>
              <a:rPr lang="en-US" altLang="zh-TW" sz="3600" dirty="0">
                <a:sym typeface="Symbol" panose="05050102010706020507" pitchFamily="18" charset="2"/>
              </a:rPr>
              <a:t>One common measure: </a:t>
            </a:r>
          </a:p>
          <a:p>
            <a:pPr marL="0" indent="0">
              <a:buNone/>
            </a:pPr>
            <a:r>
              <a:rPr lang="en-US" altLang="zh-TW" sz="3600" dirty="0">
                <a:sym typeface="Symbol" panose="05050102010706020507" pitchFamily="18" charset="2"/>
              </a:rPr>
              <a:t>                the squared error 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TW" sz="36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TW" sz="3600" i="1" dirty="0">
                <a:solidFill>
                  <a:srgbClr val="FF0000"/>
                </a:solidFill>
              </a:rPr>
              <a:t> </a:t>
            </a:r>
            <a:r>
              <a:rPr lang="en-US" altLang="zh-TW" sz="3600" i="1" dirty="0">
                <a:solidFill>
                  <a:srgbClr val="FF0000"/>
                </a:solidFill>
                <a:sym typeface="Symbol" panose="05050102010706020507" pitchFamily="18" charset="2"/>
              </a:rPr>
              <a:t> </a:t>
            </a:r>
            <a:r>
              <a:rPr lang="en-US" altLang="zh-TW" sz="3600" i="1" dirty="0">
                <a:solidFill>
                  <a:srgbClr val="FF0000"/>
                </a:solidFill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3600" dirty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r>
              <a:rPr lang="en-US" altLang="zh-TW" sz="3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6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9C42A-ABD8-4E8D-B18D-85520593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Measure the Error? 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D73E09-1AE9-4472-A522-88DB615E1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37D736A-E3B0-42AE-A40D-DC9818C34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341" y="1825625"/>
                <a:ext cx="10953946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TW" sz="3600" dirty="0"/>
                  <a:t>Error of the training examples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TW" sz="36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36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6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36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sz="3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36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600" b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TW" sz="36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36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3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3600" dirty="0">
                    <a:solidFill>
                      <a:srgbClr val="00B050"/>
                    </a:solidFill>
                  </a:rPr>
                  <a:t>// Replace </a:t>
                </a:r>
                <a:r>
                  <a:rPr lang="en-US" altLang="zh-TW" sz="3600" i="1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TW" sz="36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TW" sz="3600" b="1" dirty="0">
                    <a:solidFill>
                      <a:srgbClr val="FF0000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6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altLang="zh-TW" sz="3600" dirty="0">
                    <a:solidFill>
                      <a:srgbClr val="00B05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36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800" dirty="0"/>
                  <a:t> : </a:t>
                </a:r>
                <a:r>
                  <a:rPr lang="en-US" altLang="zh-TW" sz="2400" dirty="0"/>
                  <a:t>Mean of the squares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:r>
                  <a:rPr lang="en-US" altLang="zh-TW" sz="2400" i="1" dirty="0"/>
                  <a:t>k</a:t>
                </a:r>
                <a:r>
                  <a:rPr lang="en-US" altLang="zh-TW" sz="2400" dirty="0"/>
                  <a:t> = 1,…, </a:t>
                </a:r>
                <a:r>
                  <a:rPr lang="en-US" altLang="zh-TW" sz="2400" i="1" dirty="0"/>
                  <a:t>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sz="2800" dirty="0">
                    <a:solidFill>
                      <a:srgbClr val="FF0000"/>
                    </a:solidFill>
                  </a:rPr>
                  <a:t>Half the mean (½) as a convenience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(1/2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是為了之後方便計算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TW" sz="2800" dirty="0"/>
                  <a:t>for the later computation of the gradient descent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37D736A-E3B0-42AE-A40D-DC9818C3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341" y="1825625"/>
                <a:ext cx="10953946" cy="4351338"/>
              </a:xfrm>
              <a:blipFill>
                <a:blip r:embed="rId2"/>
                <a:stretch>
                  <a:fillRect l="-1503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0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CF3B6-1175-46CC-9350-2039ABB6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Minimizing Error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099906-22EF-46A5-A018-201510820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0B0EFC5-A073-4D27-B0F7-C5E7A7215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66093"/>
                <a:ext cx="10515600" cy="224951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600" dirty="0"/>
                  <a:t>Each </a:t>
                </a:r>
                <a:r>
                  <a:rPr lang="en-US" altLang="zh-TW" sz="3600" i="1" dirty="0">
                    <a:solidFill>
                      <a:srgbClr val="FF0000"/>
                    </a:solidFill>
                  </a:rPr>
                  <a:t>h</a:t>
                </a:r>
                <a:r>
                  <a:rPr lang="en-US" altLang="zh-TW" sz="3600" dirty="0"/>
                  <a:t> represents a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line</a:t>
                </a:r>
                <a:r>
                  <a:rPr lang="en-US" altLang="zh-TW" sz="3600" dirty="0"/>
                  <a:t>, </a:t>
                </a:r>
                <a:r>
                  <a:rPr lang="en-US" altLang="zh-TW" sz="3600" i="1" dirty="0">
                    <a:solidFill>
                      <a:srgbClr val="FF0000"/>
                    </a:solidFill>
                  </a:rPr>
                  <a:t>h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3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= </a:t>
                </a:r>
                <a:r>
                  <a:rPr lang="en-US" altLang="zh-TW" sz="3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6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sz="3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6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3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3600" i="1" dirty="0"/>
                  <a:t> </a:t>
                </a:r>
                <a:br>
                  <a:rPr lang="en-US" altLang="zh-TW" sz="3600" i="1" dirty="0"/>
                </a:br>
                <a:r>
                  <a:rPr lang="en-US" altLang="zh-TW" sz="3600" dirty="0"/>
                  <a:t>if training examples have only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one attribute </a:t>
                </a:r>
                <a:r>
                  <a:rPr lang="en-US" altLang="zh-TW" sz="3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TW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sz="3200" dirty="0"/>
                  <a:t>Minimize </a:t>
                </a:r>
                <a:r>
                  <a:rPr lang="zh-TW" altLang="en-US" sz="3200" dirty="0"/>
                  <a:t>𝐸</a:t>
                </a:r>
                <a:r>
                  <a:rPr lang="en-US" altLang="zh-TW" sz="3200" dirty="0"/>
                  <a:t>(</a:t>
                </a:r>
                <a:r>
                  <a:rPr lang="en-US" altLang="zh-TW" sz="3200" dirty="0">
                    <a:solidFill>
                      <a:srgbClr val="0000CC"/>
                    </a:solidFill>
                  </a:rPr>
                  <a:t>ℎ</a:t>
                </a:r>
                <a:r>
                  <a:rPr lang="en-US" altLang="zh-TW" sz="3200" dirty="0"/>
                  <a:t>) = </a:t>
                </a:r>
                <a:r>
                  <a:rPr lang="zh-TW" altLang="en-US" sz="3200" dirty="0"/>
                  <a:t>𝐸</a:t>
                </a:r>
                <a:r>
                  <a:rPr lang="en-US" altLang="zh-TW" sz="3200" dirty="0"/>
                  <a:t>(</a:t>
                </a:r>
                <a:r>
                  <a:rPr lang="en-US" altLang="zh-TW" sz="32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3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32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b="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3200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0B0EFC5-A073-4D27-B0F7-C5E7A7215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66093"/>
                <a:ext cx="10515600" cy="2249511"/>
              </a:xfrm>
              <a:blipFill>
                <a:blip r:embed="rId2"/>
                <a:stretch>
                  <a:fillRect l="-1565" t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D8978145-A33E-45CF-B197-EB2FE59565D5}"/>
              </a:ext>
            </a:extLst>
          </p:cNvPr>
          <p:cNvSpPr txBox="1"/>
          <p:nvPr/>
        </p:nvSpPr>
        <p:spPr>
          <a:xfrm>
            <a:off x="6306207" y="4218902"/>
            <a:ext cx="3403401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A50021"/>
                </a:solidFill>
              </a:rPr>
              <a:t>Note:</a:t>
            </a:r>
            <a:r>
              <a:rPr lang="en-US" altLang="zh-TW" sz="2800" dirty="0"/>
              <a:t> </a:t>
            </a:r>
            <a:r>
              <a:rPr lang="en-US" altLang="zh-TW" sz="2800" i="1" dirty="0">
                <a:solidFill>
                  <a:srgbClr val="FF0000"/>
                </a:solidFill>
              </a:rPr>
              <a:t>h</a:t>
            </a:r>
            <a:r>
              <a:rPr lang="en-US" altLang="zh-TW" sz="2800" dirty="0"/>
              <a:t>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/>
              <a:t>)</a:t>
            </a:r>
            <a:r>
              <a:rPr lang="en-US" altLang="zh-TW" sz="2800" i="1" dirty="0"/>
              <a:t> </a:t>
            </a:r>
            <a:r>
              <a:rPr lang="en-US" altLang="zh-TW" sz="2800" dirty="0"/>
              <a:t>=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8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8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800" dirty="0"/>
              <a:t>: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800" dirty="0"/>
              <a:t>-intercept</a:t>
            </a:r>
          </a:p>
          <a:p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/>
              <a:t>: the slope of line</a:t>
            </a:r>
            <a:endParaRPr lang="zh-TW" altLang="en-US" sz="28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1CE9CDD-AC97-4CFA-BCCD-07B9044F9CDB}"/>
              </a:ext>
            </a:extLst>
          </p:cNvPr>
          <p:cNvGrpSpPr/>
          <p:nvPr/>
        </p:nvGrpSpPr>
        <p:grpSpPr>
          <a:xfrm>
            <a:off x="1742089" y="3579063"/>
            <a:ext cx="3551211" cy="2620237"/>
            <a:chOff x="1742089" y="3579063"/>
            <a:chExt cx="3551211" cy="2620237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C25E5D4-0D94-4596-B034-2FBA0B869F1D}"/>
                </a:ext>
              </a:extLst>
            </p:cNvPr>
            <p:cNvGrpSpPr/>
            <p:nvPr/>
          </p:nvGrpSpPr>
          <p:grpSpPr>
            <a:xfrm>
              <a:off x="1742089" y="3647890"/>
              <a:ext cx="3551211" cy="2551410"/>
              <a:chOff x="1958010" y="3853195"/>
              <a:chExt cx="2715668" cy="2166740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6DEAE734-90B5-445C-BE8C-39BCDF2C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8010" y="4015604"/>
                <a:ext cx="2360656" cy="2004331"/>
              </a:xfrm>
              <a:prstGeom prst="rect">
                <a:avLst/>
              </a:prstGeom>
            </p:spPr>
          </p:pic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327F4919-739A-4185-9FF0-331F76BAA9E6}"/>
                  </a:ext>
                </a:extLst>
              </p:cNvPr>
              <p:cNvCxnSpPr/>
              <p:nvPr/>
            </p:nvCxnSpPr>
            <p:spPr>
              <a:xfrm flipV="1">
                <a:off x="2469666" y="4839915"/>
                <a:ext cx="1584176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 title="h2">
                <a:extLst>
                  <a:ext uri="{FF2B5EF4-FFF2-40B4-BE49-F238E27FC236}">
                    <a16:creationId xmlns:a16="http://schemas.microsoft.com/office/drawing/2014/main" id="{EC4B7CA8-278F-4617-A6B6-F5D555C62652}"/>
                  </a:ext>
                </a:extLst>
              </p:cNvPr>
              <p:cNvCxnSpPr/>
              <p:nvPr/>
            </p:nvCxnSpPr>
            <p:spPr>
              <a:xfrm flipH="1" flipV="1">
                <a:off x="2637613" y="4682596"/>
                <a:ext cx="1416229" cy="5040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2E9C794-86F1-4644-95AC-5647F53FEEFE}"/>
                  </a:ext>
                </a:extLst>
              </p:cNvPr>
              <p:cNvSpPr txBox="1"/>
              <p:nvPr/>
            </p:nvSpPr>
            <p:spPr>
              <a:xfrm>
                <a:off x="4184267" y="5033215"/>
                <a:ext cx="489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chemeClr val="accent2">
                        <a:lumMod val="75000"/>
                      </a:schemeClr>
                    </a:solidFill>
                    <a:ea typeface="標楷體" pitchFamily="65" charset="-120"/>
                  </a:rPr>
                  <a:t>h</a:t>
                </a:r>
                <a:r>
                  <a:rPr lang="en-US" altLang="zh-TW" baseline="-25000" dirty="0">
                    <a:solidFill>
                      <a:schemeClr val="accent2">
                        <a:lumMod val="75000"/>
                      </a:schemeClr>
                    </a:solidFill>
                    <a:ea typeface="標楷體" pitchFamily="65" charset="-120"/>
                  </a:rPr>
                  <a:t>1</a:t>
                </a:r>
                <a:endParaRPr lang="zh-TW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0D71433-5988-4A26-AFFD-A11875262B6C}"/>
                  </a:ext>
                </a:extLst>
              </p:cNvPr>
              <p:cNvSpPr txBox="1"/>
              <p:nvPr/>
            </p:nvSpPr>
            <p:spPr>
              <a:xfrm>
                <a:off x="4184266" y="4565292"/>
                <a:ext cx="489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rgbClr val="0066FF"/>
                    </a:solidFill>
                    <a:ea typeface="標楷體" pitchFamily="65" charset="-120"/>
                  </a:rPr>
                  <a:t>h</a:t>
                </a:r>
                <a:r>
                  <a:rPr lang="en-US" altLang="zh-TW" baseline="-25000" dirty="0">
                    <a:solidFill>
                      <a:srgbClr val="0066FF"/>
                    </a:solidFill>
                    <a:ea typeface="標楷體" pitchFamily="65" charset="-120"/>
                  </a:rPr>
                  <a:t>2</a:t>
                </a:r>
                <a:endParaRPr lang="zh-TW" altLang="en-US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AFEAB99-9EE2-46FA-8005-72E2F0E02002}"/>
                  </a:ext>
                </a:extLst>
              </p:cNvPr>
              <p:cNvSpPr txBox="1"/>
              <p:nvPr/>
            </p:nvSpPr>
            <p:spPr>
              <a:xfrm>
                <a:off x="3762055" y="3853195"/>
                <a:ext cx="489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ea typeface="標楷體" pitchFamily="65" charset="-120"/>
                  </a:rPr>
                  <a:t>h</a:t>
                </a:r>
                <a:r>
                  <a:rPr lang="en-US" altLang="zh-TW" baseline="-25000" dirty="0">
                    <a:ea typeface="標楷體" pitchFamily="65" charset="-120"/>
                  </a:rPr>
                  <a:t>3</a:t>
                </a:r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44C7A66-E137-4349-B069-6474788B38A9}"/>
                </a:ext>
              </a:extLst>
            </p:cNvPr>
            <p:cNvSpPr txBox="1"/>
            <p:nvPr/>
          </p:nvSpPr>
          <p:spPr>
            <a:xfrm>
              <a:off x="4483892" y="5758443"/>
              <a:ext cx="489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x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1F0C06E-843E-4A04-9903-32E70794FC55}"/>
                </a:ext>
              </a:extLst>
            </p:cNvPr>
            <p:cNvSpPr txBox="1"/>
            <p:nvPr/>
          </p:nvSpPr>
          <p:spPr>
            <a:xfrm>
              <a:off x="1742089" y="3579063"/>
              <a:ext cx="461665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TW" i="1" dirty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rPr>
                <a:t>y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1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85C3-C3EB-47A9-A643-602B6E7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Function – one weight (1/5)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142A6B-BAF6-41A2-A182-E183FA6D5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60A3A00-36C4-425E-ADAA-1D391457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454166"/>
            <a:ext cx="10284447" cy="1656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/>
              <a:t>Assume that </a:t>
            </a:r>
            <a:r>
              <a:rPr lang="en-US" altLang="zh-TW" sz="32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>
                <a:solidFill>
                  <a:srgbClr val="0000CC"/>
                </a:solidFill>
              </a:rPr>
              <a:t> = 0  </a:t>
            </a:r>
            <a:r>
              <a:rPr lang="zh-TW" altLang="en-US" sz="3200" dirty="0">
                <a:solidFill>
                  <a:srgbClr val="0000CC"/>
                </a:solidFill>
              </a:rPr>
              <a:t>通過原點</a:t>
            </a:r>
            <a:endParaRPr lang="en-US" altLang="zh-TW" sz="32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50"/>
                </a:solidFill>
              </a:rPr>
              <a:t>     // A line pass through the origin </a:t>
            </a:r>
            <a:r>
              <a:rPr lang="en-US" altLang="zh-TW" sz="3200" i="1" dirty="0">
                <a:solidFill>
                  <a:srgbClr val="FF0000"/>
                </a:solidFill>
              </a:rPr>
              <a:t>h</a:t>
            </a:r>
            <a:r>
              <a:rPr lang="en-US" altLang="zh-TW" sz="3200" dirty="0">
                <a:solidFill>
                  <a:srgbClr val="FF0000"/>
                </a:solidFill>
              </a:rPr>
              <a:t>(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  <a:r>
              <a:rPr lang="en-US" altLang="zh-TW" sz="3200" i="1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=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i="1" dirty="0"/>
              <a:t> </a:t>
            </a:r>
            <a:r>
              <a:rPr lang="en-US" altLang="zh-TW" sz="3200" dirty="0"/>
              <a:t>=</a:t>
            </a:r>
            <a:r>
              <a:rPr lang="en-US" altLang="zh-TW" sz="3200" i="1" dirty="0"/>
              <a:t>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i="1" dirty="0"/>
              <a:t> </a:t>
            </a:r>
          </a:p>
          <a:p>
            <a:pPr marL="0" indent="0">
              <a:buNone/>
            </a:pPr>
            <a:r>
              <a:rPr lang="zh-TW" altLang="en-US" sz="3200" dirty="0">
                <a:sym typeface="Symbol" panose="05050102010706020507" pitchFamily="18" charset="2"/>
              </a:rPr>
              <a:t> </a:t>
            </a:r>
            <a:r>
              <a:rPr lang="en-US" altLang="zh-TW" sz="3200" i="1" dirty="0">
                <a:solidFill>
                  <a:srgbClr val="FF0000"/>
                </a:solidFill>
              </a:rPr>
              <a:t>h</a:t>
            </a:r>
            <a:r>
              <a:rPr lang="en-US" altLang="zh-TW" sz="3200" dirty="0"/>
              <a:t>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/>
              <a:t>)</a:t>
            </a:r>
            <a:r>
              <a:rPr lang="en-US" altLang="zh-TW" sz="3200" i="1" dirty="0"/>
              <a:t> </a:t>
            </a:r>
            <a:r>
              <a:rPr lang="en-US" altLang="zh-TW" sz="3200" dirty="0"/>
              <a:t>= </a:t>
            </a:r>
            <a:r>
              <a:rPr lang="en-US" altLang="zh-TW" sz="3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i="1" dirty="0"/>
              <a:t>  </a:t>
            </a:r>
            <a:r>
              <a:rPr lang="en-US" altLang="zh-TW" sz="3200" i="1" dirty="0">
                <a:solidFill>
                  <a:srgbClr val="00B050"/>
                </a:solidFill>
              </a:rPr>
              <a:t>// </a:t>
            </a:r>
            <a:r>
              <a:rPr lang="en-US" altLang="zh-TW" sz="3200" dirty="0">
                <a:solidFill>
                  <a:srgbClr val="00B050"/>
                </a:solidFill>
              </a:rPr>
              <a:t>Let</a:t>
            </a:r>
            <a:r>
              <a:rPr lang="en-US" altLang="zh-TW" sz="3200" i="1" dirty="0">
                <a:solidFill>
                  <a:srgbClr val="00B050"/>
                </a:solidFill>
              </a:rPr>
              <a:t>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3200" dirty="0"/>
              <a:t>=</a:t>
            </a:r>
            <a:r>
              <a:rPr lang="en-US" altLang="zh-TW" sz="3200" i="1" dirty="0"/>
              <a:t> </a:t>
            </a:r>
            <a:r>
              <a:rPr lang="en-US" altLang="zh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i="1" dirty="0"/>
              <a:t> </a:t>
            </a:r>
            <a:r>
              <a:rPr lang="en-US" altLang="zh-TW" sz="3200" dirty="0">
                <a:solidFill>
                  <a:srgbClr val="00B050"/>
                </a:solidFill>
              </a:rPr>
              <a:t>for the sake of simplicity</a:t>
            </a:r>
            <a:r>
              <a:rPr lang="en-US" altLang="zh-TW" sz="2000" dirty="0">
                <a:solidFill>
                  <a:srgbClr val="00B050"/>
                </a:solidFill>
              </a:rPr>
              <a:t>(</a:t>
            </a:r>
            <a:r>
              <a:rPr lang="zh-TW" altLang="en-US" sz="2000" dirty="0">
                <a:solidFill>
                  <a:srgbClr val="00B050"/>
                </a:solidFill>
              </a:rPr>
              <a:t>為了簡單</a:t>
            </a:r>
            <a:r>
              <a:rPr lang="en-US" altLang="zh-TW" sz="2000" dirty="0">
                <a:solidFill>
                  <a:srgbClr val="00B050"/>
                </a:solidFill>
              </a:rPr>
              <a:t>)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B16E03-EAE0-4151-997F-356CB339D9CE}"/>
              </a:ext>
            </a:extLst>
          </p:cNvPr>
          <p:cNvSpPr txBox="1"/>
          <p:nvPr/>
        </p:nvSpPr>
        <p:spPr>
          <a:xfrm>
            <a:off x="4858488" y="3483532"/>
            <a:ext cx="372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Training examples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 y</a:t>
            </a:r>
            <a:r>
              <a:rPr lang="en-US" altLang="zh-TW" sz="2800" dirty="0">
                <a:sym typeface="Symbol" panose="05050102010706020507" pitchFamily="18" charset="2"/>
              </a:rPr>
              <a:t>): 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(1, 1), (2, 3), (4, 4)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91FC84-1DF8-4727-9258-B7D7B3E4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75" y="3307895"/>
            <a:ext cx="2613559" cy="2838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E7B691F-4609-4132-A9E5-A575796BA5F4}"/>
                  </a:ext>
                </a:extLst>
              </p:cNvPr>
              <p:cNvSpPr txBox="1"/>
              <p:nvPr/>
            </p:nvSpPr>
            <p:spPr>
              <a:xfrm>
                <a:off x="4858488" y="5052391"/>
                <a:ext cx="6133165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𝐸</a:t>
                </a:r>
                <a:r>
                  <a:rPr lang="en-US" altLang="zh-TW" sz="2800" dirty="0"/>
                  <a:t>(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ℎ</a:t>
                </a:r>
                <a:r>
                  <a:rPr lang="en-US" altLang="zh-TW" sz="2800" dirty="0"/>
                  <a:t>) = </a:t>
                </a:r>
                <a:r>
                  <a:rPr lang="zh-TW" altLang="en-US" sz="2800" dirty="0"/>
                  <a:t>𝐸</a:t>
                </a:r>
                <a:r>
                  <a:rPr lang="en-US" altLang="zh-TW" sz="2800" dirty="0"/>
                  <a:t>(</a:t>
                </a:r>
                <a:r>
                  <a:rPr lang="en-US" altLang="zh-TW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E7B691F-4609-4132-A9E5-A575796BA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488" y="5052391"/>
                <a:ext cx="6133165" cy="702885"/>
              </a:xfrm>
              <a:prstGeom prst="rect">
                <a:avLst/>
              </a:prstGeom>
              <a:blipFill>
                <a:blip r:embed="rId3"/>
                <a:stretch>
                  <a:fillRect l="-2087" b="-104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8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52734-DCF4-4147-ADC7-FFF73B92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Function – one weight (2/5)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BCE640-7003-48D1-B497-11E9E1FA0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4B954C-E007-497B-B9F1-AA6B7CA2B0AB}"/>
              </a:ext>
            </a:extLst>
          </p:cNvPr>
          <p:cNvSpPr txBox="1"/>
          <p:nvPr/>
        </p:nvSpPr>
        <p:spPr>
          <a:xfrm>
            <a:off x="861549" y="1568815"/>
            <a:ext cx="1032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Training examples: (</a:t>
            </a:r>
            <a:r>
              <a:rPr lang="en-US" altLang="zh-TW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y</a:t>
            </a:r>
            <a:r>
              <a:rPr lang="en-US" altLang="zh-TW" sz="2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sym typeface="Symbol" panose="05050102010706020507" pitchFamily="18" charset="2"/>
              </a:rPr>
              <a:t>) =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(</a:t>
            </a:r>
            <a:r>
              <a:rPr lang="en-US" altLang="zh-TW" sz="2800" dirty="0">
                <a:solidFill>
                  <a:srgbClr val="C00000"/>
                </a:solidFill>
                <a:sym typeface="Symbol" panose="05050102010706020507" pitchFamily="18" charset="2"/>
              </a:rPr>
              <a:t>1, 1</a:t>
            </a:r>
            <a:r>
              <a:rPr lang="en-US" altLang="zh-TW" sz="2800" dirty="0">
                <a:sym typeface="Symbol" panose="05050102010706020507" pitchFamily="18" charset="2"/>
              </a:rPr>
              <a:t>); </a:t>
            </a:r>
            <a:r>
              <a:rPr lang="zh-TW" altLang="en-US" sz="2800" dirty="0"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y</a:t>
            </a:r>
            <a:r>
              <a:rPr lang="en-US" altLang="zh-TW" sz="2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sym typeface="Symbol" panose="05050102010706020507" pitchFamily="18" charset="2"/>
              </a:rPr>
              <a:t>) =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(</a:t>
            </a:r>
            <a:r>
              <a:rPr lang="en-US" altLang="zh-TW" sz="2800" dirty="0">
                <a:solidFill>
                  <a:srgbClr val="C00000"/>
                </a:solidFill>
                <a:sym typeface="Symbol" panose="05050102010706020507" pitchFamily="18" charset="2"/>
              </a:rPr>
              <a:t>2, 3</a:t>
            </a:r>
            <a:r>
              <a:rPr lang="en-US" altLang="zh-TW" sz="2800" dirty="0">
                <a:sym typeface="Symbol" panose="05050102010706020507" pitchFamily="18" charset="2"/>
              </a:rPr>
              <a:t>); </a:t>
            </a:r>
            <a:r>
              <a:rPr lang="zh-TW" altLang="en-US" sz="2800" dirty="0"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y</a:t>
            </a:r>
            <a:r>
              <a:rPr lang="en-US" altLang="zh-TW" sz="2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sz="2800" dirty="0">
                <a:sym typeface="Symbol" panose="05050102010706020507" pitchFamily="18" charset="2"/>
              </a:rPr>
              <a:t>) = (</a:t>
            </a:r>
            <a:r>
              <a:rPr lang="en-US" altLang="zh-TW" sz="2800" dirty="0">
                <a:solidFill>
                  <a:srgbClr val="C00000"/>
                </a:solidFill>
                <a:sym typeface="Symbol" panose="05050102010706020507" pitchFamily="18" charset="2"/>
              </a:rPr>
              <a:t>4, 4</a:t>
            </a:r>
            <a:r>
              <a:rPr lang="en-US" altLang="zh-TW" sz="2800" dirty="0">
                <a:sym typeface="Symbol" panose="05050102010706020507" pitchFamily="18" charset="2"/>
              </a:rPr>
              <a:t>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E6B6CE8-76D6-4EC9-ADEB-F3B45F7A8269}"/>
                  </a:ext>
                </a:extLst>
              </p:cNvPr>
              <p:cNvSpPr txBox="1"/>
              <p:nvPr/>
            </p:nvSpPr>
            <p:spPr>
              <a:xfrm>
                <a:off x="861549" y="2199660"/>
                <a:ext cx="7544891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𝐸</a:t>
                </a:r>
                <a:r>
                  <a:rPr lang="en-US" altLang="zh-TW" sz="2800" dirty="0"/>
                  <a:t>(</a:t>
                </a:r>
                <a:r>
                  <a:rPr lang="en-US" altLang="zh-TW" sz="2800" dirty="0">
                    <a:solidFill>
                      <a:srgbClr val="0000CC"/>
                    </a:solidFill>
                  </a:rPr>
                  <a:t>ℎ</a:t>
                </a:r>
                <a:r>
                  <a:rPr lang="en-US" altLang="zh-TW" sz="2800" dirty="0"/>
                  <a:t>) = </a:t>
                </a:r>
                <a:r>
                  <a:rPr lang="zh-TW" altLang="en-US" sz="2800" dirty="0"/>
                  <a:t>𝐸</a:t>
                </a:r>
                <a:r>
                  <a:rPr lang="en-US" altLang="zh-TW" sz="2800" dirty="0"/>
                  <a:t>(</a:t>
                </a:r>
                <a:r>
                  <a:rPr lang="en-US" altLang="zh-TW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8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E6B6CE8-76D6-4EC9-ADEB-F3B45F7A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49" y="2199660"/>
                <a:ext cx="7544891" cy="702885"/>
              </a:xfrm>
              <a:prstGeom prst="rect">
                <a:avLst/>
              </a:prstGeom>
              <a:blipFill>
                <a:blip r:embed="rId2"/>
                <a:stretch>
                  <a:fillRect l="-1616" b="-104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F249402-CB04-4729-B52D-7FEAA9837CAE}"/>
                  </a:ext>
                </a:extLst>
              </p:cNvPr>
              <p:cNvSpPr txBox="1"/>
              <p:nvPr/>
            </p:nvSpPr>
            <p:spPr>
              <a:xfrm>
                <a:off x="861549" y="2902545"/>
                <a:ext cx="8574635" cy="317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+mj-lt"/>
                    <a:cs typeface="Times New Roman" panose="02020603050405020304" pitchFamily="18" charset="0"/>
                  </a:rPr>
                  <a:t>If</a:t>
                </a:r>
                <a:r>
                  <a:rPr lang="en-US" altLang="zh-TW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en-US" altLang="zh-TW" sz="2800" dirty="0"/>
                  <a:t> </a:t>
                </a:r>
                <a:r>
                  <a:rPr lang="en-US" altLang="zh-TW" sz="2800" dirty="0">
                    <a:solidFill>
                      <a:srgbClr val="0000CC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800" dirty="0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i="1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8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800" b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TW" sz="2800" b="0" i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dirty="0" smtClean="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b="0" i="1" dirty="0" smtClean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CC"/>
                    </a:solidFill>
                    <a:latin typeface="+mj-lt"/>
                  </a:rPr>
                  <a:t> </a:t>
                </a:r>
                <a:r>
                  <a:rPr lang="en-US" altLang="zh-TW" sz="2800" dirty="0">
                    <a:latin typeface="+mj-lt"/>
                  </a:rPr>
                  <a:t>* </a:t>
                </a:r>
                <a:r>
                  <a:rPr lang="en-US" altLang="zh-TW" sz="2800" dirty="0">
                    <a:solidFill>
                      <a:srgbClr val="C00000"/>
                    </a:solidFill>
                    <a:latin typeface="+mj-lt"/>
                  </a:rPr>
                  <a:t>1</a:t>
                </a:r>
                <a:r>
                  <a:rPr lang="en-US" altLang="zh-TW" sz="28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2800" dirty="0">
                  <a:latin typeface="+mj-lt"/>
                </a:endParaRPr>
              </a:p>
              <a:p>
                <a:r>
                  <a:rPr lang="en-US" altLang="zh-TW" sz="28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800" dirty="0"/>
                      <m:t>=</m:t>
                    </m:r>
                    <m:r>
                      <m:rPr>
                        <m:nor/>
                      </m:rPr>
                      <a:rPr lang="en-US" altLang="zh-TW" sz="2800" i="1" dirty="0"/>
                      <m:t> </m:t>
                    </m:r>
                    <m:r>
                      <m:rPr>
                        <m:nor/>
                      </m:rPr>
                      <a:rPr lang="en-US" altLang="zh-TW" sz="28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8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800" b="0" i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TW" sz="28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i="1" dirty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CC"/>
                    </a:solidFill>
                    <a:latin typeface="+mj-lt"/>
                  </a:rPr>
                  <a:t> </a:t>
                </a:r>
                <a:r>
                  <a:rPr lang="en-US" altLang="zh-TW" sz="2800" dirty="0">
                    <a:latin typeface="+mj-lt"/>
                  </a:rPr>
                  <a:t>* </a:t>
                </a:r>
                <a:r>
                  <a:rPr lang="en-US" altLang="zh-TW" sz="2800" dirty="0">
                    <a:solidFill>
                      <a:srgbClr val="C00000"/>
                    </a:solidFill>
                    <a:latin typeface="+mj-lt"/>
                  </a:rPr>
                  <a:t>2</a:t>
                </a:r>
                <a:r>
                  <a:rPr lang="en-US" altLang="zh-TW" sz="28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2800" i="1" dirty="0">
                  <a:solidFill>
                    <a:srgbClr val="0000CC"/>
                  </a:solidFill>
                  <a:latin typeface="+mj-lt"/>
                </a:endParaRPr>
              </a:p>
              <a:p>
                <a:r>
                  <a:rPr lang="en-US" altLang="zh-TW" sz="28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800" dirty="0"/>
                      <m:t>=</m:t>
                    </m:r>
                    <m:r>
                      <m:rPr>
                        <m:nor/>
                      </m:rPr>
                      <a:rPr lang="en-US" altLang="zh-TW" sz="2800" i="1" dirty="0"/>
                      <m:t> </m:t>
                    </m:r>
                    <m:r>
                      <m:rPr>
                        <m:nor/>
                      </m:rPr>
                      <a:rPr lang="en-US" altLang="zh-TW" sz="28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8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800" b="0" i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TW" sz="28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i="1" dirty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CC"/>
                    </a:solidFill>
                    <a:latin typeface="+mj-lt"/>
                  </a:rPr>
                  <a:t> </a:t>
                </a:r>
                <a:r>
                  <a:rPr lang="en-US" altLang="zh-TW" sz="2800" dirty="0">
                    <a:latin typeface="+mj-lt"/>
                  </a:rPr>
                  <a:t>* </a:t>
                </a:r>
                <a:r>
                  <a:rPr lang="en-US" altLang="zh-TW" sz="2800" dirty="0">
                    <a:solidFill>
                      <a:srgbClr val="C00000"/>
                    </a:solidFill>
                    <a:latin typeface="+mj-lt"/>
                  </a:rPr>
                  <a:t>4</a:t>
                </a:r>
                <a:r>
                  <a:rPr lang="en-US" altLang="zh-TW" sz="28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2800" dirty="0">
                  <a:latin typeface="+mj-lt"/>
                </a:endParaRPr>
              </a:p>
              <a:p>
                <a:pPr marL="457200" indent="-457200">
                  <a:buFont typeface="Symbol" panose="05050102010706020507" pitchFamily="18" charset="2"/>
                  <a:buChar char="Þ"/>
                </a:pPr>
                <a:r>
                  <a:rPr lang="zh-TW" altLang="en-US" sz="2800" dirty="0"/>
                  <a:t>𝐸</a:t>
                </a:r>
                <a:r>
                  <a:rPr lang="en-US" altLang="zh-TW" sz="2800" dirty="0"/>
                  <a:t>(</a:t>
                </a:r>
                <a:r>
                  <a:rPr lang="en-US" altLang="zh-TW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TW" sz="2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8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sz="2800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2800" dirty="0">
                    <a:latin typeface="+mj-lt"/>
                  </a:rPr>
                  <a:t> {(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CC"/>
                    </a:solidFill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zh-TW" sz="2800" dirty="0">
                    <a:latin typeface="+mj-lt"/>
                    <a:sym typeface="Symbol" panose="05050102010706020507" pitchFamily="18" charset="2"/>
                  </a:rPr>
                  <a:t> </a:t>
                </a:r>
                <a:r>
                  <a:rPr lang="en-US" altLang="zh-TW" sz="28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1</a:t>
                </a:r>
                <a:r>
                  <a:rPr lang="en-US" altLang="zh-TW" sz="2800" dirty="0">
                    <a:latin typeface="+mj-lt"/>
                  </a:rPr>
                  <a:t>)</a:t>
                </a:r>
                <a:r>
                  <a:rPr lang="en-US" altLang="zh-TW" sz="2800" baseline="30000" dirty="0">
                    <a:latin typeface="+mj-lt"/>
                  </a:rPr>
                  <a:t>2</a:t>
                </a:r>
                <a:r>
                  <a:rPr lang="en-US" altLang="zh-TW" sz="2800" dirty="0">
                    <a:latin typeface="+mj-lt"/>
                  </a:rPr>
                  <a:t> + (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800" dirty="0">
                    <a:latin typeface="+mj-lt"/>
                    <a:sym typeface="Symbol" panose="05050102010706020507" pitchFamily="18" charset="2"/>
                  </a:rPr>
                  <a:t>  </a:t>
                </a:r>
                <a:r>
                  <a:rPr lang="en-US" altLang="zh-TW" sz="28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3</a:t>
                </a:r>
                <a:r>
                  <a:rPr lang="en-US" altLang="zh-TW" sz="2800" dirty="0">
                    <a:latin typeface="+mj-lt"/>
                  </a:rPr>
                  <a:t>)</a:t>
                </a:r>
                <a:r>
                  <a:rPr lang="en-US" altLang="zh-TW" sz="2800" baseline="30000" dirty="0">
                    <a:latin typeface="+mj-lt"/>
                  </a:rPr>
                  <a:t>2</a:t>
                </a:r>
                <a:r>
                  <a:rPr lang="en-US" altLang="zh-TW" sz="2800" dirty="0">
                    <a:latin typeface="+mj-lt"/>
                  </a:rPr>
                  <a:t> + 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latin typeface="+mj-lt"/>
                    <a:sym typeface="Symbol" panose="05050102010706020507" pitchFamily="18" charset="2"/>
                  </a:rPr>
                  <a:t> </a:t>
                </a:r>
                <a:r>
                  <a:rPr lang="en-US" altLang="zh-TW" sz="28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4</a:t>
                </a:r>
                <a:r>
                  <a:rPr lang="en-US" altLang="zh-TW" sz="2800" dirty="0">
                    <a:latin typeface="+mj-lt"/>
                  </a:rPr>
                  <a:t>)</a:t>
                </a:r>
                <a:r>
                  <a:rPr lang="en-US" altLang="zh-TW" sz="2800" baseline="30000" dirty="0">
                    <a:latin typeface="+mj-lt"/>
                  </a:rPr>
                  <a:t>2</a:t>
                </a:r>
                <a:r>
                  <a:rPr lang="en-US" altLang="zh-TW" sz="2800" dirty="0">
                    <a:latin typeface="+mj-lt"/>
                  </a:rPr>
                  <a:t>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sz="2800" dirty="0">
                    <a:latin typeface="+mj-lt"/>
                  </a:rPr>
                  <a:t> </a:t>
                </a:r>
                <a:endParaRPr lang="zh-TW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F249402-CB04-4729-B52D-7FEAA983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49" y="2902545"/>
                <a:ext cx="8574635" cy="3174331"/>
              </a:xfrm>
              <a:prstGeom prst="rect">
                <a:avLst/>
              </a:prstGeom>
              <a:blipFill>
                <a:blip r:embed="rId3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D246D-5DB9-4EBB-B124-EF11AC21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Function – one weight (3/5)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D0A85C-ADC9-412E-81CC-B4C0415C3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3297BA-0EAA-43AD-8E20-09429F194207}"/>
                  </a:ext>
                </a:extLst>
              </p:cNvPr>
              <p:cNvSpPr txBox="1"/>
              <p:nvPr/>
            </p:nvSpPr>
            <p:spPr>
              <a:xfrm>
                <a:off x="838200" y="1354457"/>
                <a:ext cx="7542229" cy="2257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+mj-lt"/>
                    <a:cs typeface="Times New Roman" panose="02020603050405020304" pitchFamily="18" charset="0"/>
                  </a:rPr>
                  <a:t>If</a:t>
                </a:r>
                <a:r>
                  <a:rPr lang="en-US" altLang="zh-TW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rgbClr val="0000CC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400" dirty="0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i="1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b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TW" sz="2400" b="0" i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dirty="0" smtClean="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1" dirty="0" smtClean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+mj-lt"/>
                  </a:rPr>
                  <a:t>*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</a:rPr>
                  <a:t>1</a:t>
                </a:r>
                <a:r>
                  <a:rPr lang="en-US" altLang="zh-TW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2400" dirty="0">
                  <a:latin typeface="+mj-lt"/>
                </a:endParaRPr>
              </a:p>
              <a:p>
                <a:r>
                  <a:rPr lang="en-US" altLang="zh-TW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400" dirty="0"/>
                      <m:t>=</m:t>
                    </m:r>
                    <m:r>
                      <m:rPr>
                        <m:nor/>
                      </m:rPr>
                      <a:rPr lang="en-US" altLang="zh-TW" sz="2400" i="1" dirty="0"/>
                      <m:t> 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+mj-lt"/>
                  </a:rPr>
                  <a:t>*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</a:rPr>
                  <a:t>2</a:t>
                </a:r>
                <a:r>
                  <a:rPr lang="en-US" altLang="zh-TW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2400" i="1" dirty="0">
                  <a:solidFill>
                    <a:srgbClr val="0000CC"/>
                  </a:solidFill>
                  <a:latin typeface="+mj-lt"/>
                </a:endParaRPr>
              </a:p>
              <a:p>
                <a:r>
                  <a:rPr lang="en-US" altLang="zh-TW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400" dirty="0"/>
                      <m:t>=</m:t>
                    </m:r>
                    <m:r>
                      <m:rPr>
                        <m:nor/>
                      </m:rPr>
                      <a:rPr lang="en-US" altLang="zh-TW" sz="2400" i="1" dirty="0"/>
                      <m:t> 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+mj-lt"/>
                  </a:rPr>
                  <a:t>*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</a:rPr>
                  <a:t>4</a:t>
                </a:r>
                <a:r>
                  <a:rPr lang="en-US" altLang="zh-TW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TW" sz="2400" dirty="0">
                  <a:latin typeface="+mj-lt"/>
                </a:endParaRPr>
              </a:p>
              <a:p>
                <a:pPr marL="457200" indent="-457200">
                  <a:buFont typeface="Symbol" panose="05050102010706020507" pitchFamily="18" charset="2"/>
                  <a:buChar char="Þ"/>
                </a:pPr>
                <a:r>
                  <a:rPr lang="zh-TW" altLang="en-US" sz="2400" dirty="0"/>
                  <a:t>𝐸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TW" sz="24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+mj-lt"/>
                  </a:rPr>
                  <a:t> {(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+mj-lt"/>
                    <a:sym typeface="Symbol" panose="05050102010706020507" pitchFamily="18" charset="2"/>
                  </a:rPr>
                  <a:t>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1</a:t>
                </a:r>
                <a:r>
                  <a:rPr lang="en-US" altLang="zh-TW" sz="2400" dirty="0">
                    <a:latin typeface="+mj-lt"/>
                  </a:rPr>
                  <a:t>)</a:t>
                </a:r>
                <a:r>
                  <a:rPr lang="en-US" altLang="zh-TW" sz="2400" baseline="30000" dirty="0">
                    <a:latin typeface="+mj-lt"/>
                  </a:rPr>
                  <a:t>2</a:t>
                </a:r>
                <a:r>
                  <a:rPr lang="en-US" altLang="zh-TW" sz="2400" dirty="0">
                    <a:latin typeface="+mj-lt"/>
                  </a:rPr>
                  <a:t> + 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400" dirty="0">
                    <a:latin typeface="+mj-lt"/>
                    <a:sym typeface="Symbol" panose="05050102010706020507" pitchFamily="18" charset="2"/>
                  </a:rPr>
                  <a:t> 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3</a:t>
                </a:r>
                <a:r>
                  <a:rPr lang="en-US" altLang="zh-TW" sz="2400" dirty="0">
                    <a:latin typeface="+mj-lt"/>
                  </a:rPr>
                  <a:t>)</a:t>
                </a:r>
                <a:r>
                  <a:rPr lang="en-US" altLang="zh-TW" sz="2400" baseline="30000" dirty="0">
                    <a:latin typeface="+mj-lt"/>
                  </a:rPr>
                  <a:t>2</a:t>
                </a:r>
                <a:r>
                  <a:rPr lang="en-US" altLang="zh-TW" sz="2400" dirty="0">
                    <a:latin typeface="+mj-lt"/>
                  </a:rPr>
                  <a:t> + 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+mj-lt"/>
                    <a:sym typeface="Symbol" panose="05050102010706020507" pitchFamily="18" charset="2"/>
                  </a:rPr>
                  <a:t>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4</a:t>
                </a:r>
                <a:r>
                  <a:rPr lang="en-US" altLang="zh-TW" sz="2400" dirty="0">
                    <a:latin typeface="+mj-lt"/>
                  </a:rPr>
                  <a:t>)</a:t>
                </a:r>
                <a:r>
                  <a:rPr lang="en-US" altLang="zh-TW" sz="2400" baseline="30000" dirty="0">
                    <a:latin typeface="+mj-lt"/>
                  </a:rPr>
                  <a:t>2</a:t>
                </a:r>
                <a:r>
                  <a:rPr lang="en-US" altLang="zh-TW" sz="2400" dirty="0">
                    <a:latin typeface="+mj-lt"/>
                  </a:rPr>
                  <a:t>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+mj-lt"/>
                  </a:rPr>
                  <a:t> </a:t>
                </a:r>
                <a:endParaRPr lang="zh-TW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3297BA-0EAA-43AD-8E20-09429F19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54457"/>
                <a:ext cx="7542229" cy="2257221"/>
              </a:xfrm>
              <a:prstGeom prst="rect">
                <a:avLst/>
              </a:prstGeom>
              <a:blipFill>
                <a:blip r:embed="rId2"/>
                <a:stretch>
                  <a:fillRect l="-1293" t="-2162"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93051DA-9E17-4A72-81E1-E4D0CAF3AF68}"/>
                  </a:ext>
                </a:extLst>
              </p:cNvPr>
              <p:cNvSpPr txBox="1"/>
              <p:nvPr/>
            </p:nvSpPr>
            <p:spPr>
              <a:xfrm>
                <a:off x="921407" y="3611678"/>
                <a:ext cx="7176218" cy="274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+mj-lt"/>
                    <a:cs typeface="Times New Roman" panose="02020603050405020304" pitchFamily="18" charset="0"/>
                  </a:rPr>
                  <a:t>If</a:t>
                </a:r>
                <a:r>
                  <a:rPr lang="en-US" altLang="zh-TW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rgbClr val="0000CC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400" dirty="0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i="1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b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TW" sz="2400" b="0" i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0" dirty="0" smtClean="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b="0" i="1" dirty="0" smtClean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0000CC"/>
                    </a:solidFill>
                    <a:latin typeface="+mj-lt"/>
                  </a:rPr>
                  <a:t> </a:t>
                </a:r>
                <a:r>
                  <a:rPr lang="en-US" altLang="zh-TW" sz="2400" dirty="0">
                    <a:latin typeface="+mj-lt"/>
                  </a:rPr>
                  <a:t>*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</a:rPr>
                  <a:t>1</a:t>
                </a:r>
                <a:r>
                  <a:rPr lang="en-US" altLang="zh-TW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2400" dirty="0">
                  <a:latin typeface="+mj-lt"/>
                </a:endParaRPr>
              </a:p>
              <a:p>
                <a:r>
                  <a:rPr lang="en-US" altLang="zh-TW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400" dirty="0"/>
                      <m:t>=</m:t>
                    </m:r>
                    <m:r>
                      <m:rPr>
                        <m:nor/>
                      </m:rPr>
                      <a:rPr lang="en-US" altLang="zh-TW" sz="2400" i="1" dirty="0"/>
                      <m:t> 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0000CC"/>
                    </a:solidFill>
                    <a:latin typeface="+mj-lt"/>
                  </a:rPr>
                  <a:t> </a:t>
                </a:r>
                <a:r>
                  <a:rPr lang="en-US" altLang="zh-TW" sz="2400" dirty="0">
                    <a:latin typeface="+mj-lt"/>
                  </a:rPr>
                  <a:t>*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</a:rPr>
                  <a:t>2</a:t>
                </a:r>
                <a:r>
                  <a:rPr lang="en-US" altLang="zh-TW" sz="2400" dirty="0">
                    <a:latin typeface="+mj-lt"/>
                  </a:rPr>
                  <a:t> = </a:t>
                </a:r>
                <a:r>
                  <a:rPr lang="en-US" altLang="zh-TW" sz="2400" dirty="0">
                    <a:solidFill>
                      <a:srgbClr val="0000CC"/>
                    </a:solidFill>
                    <a:latin typeface="+mj-lt"/>
                  </a:rPr>
                  <a:t>3</a:t>
                </a:r>
                <a:endParaRPr lang="en-US" altLang="zh-TW" sz="2400" i="1" dirty="0">
                  <a:solidFill>
                    <a:srgbClr val="0000CC"/>
                  </a:solidFill>
                  <a:latin typeface="+mj-lt"/>
                </a:endParaRPr>
              </a:p>
              <a:p>
                <a:r>
                  <a:rPr lang="en-US" altLang="zh-TW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sz="2400" dirty="0"/>
                      <m:t>=</m:t>
                    </m:r>
                    <m:r>
                      <m:rPr>
                        <m:nor/>
                      </m:rPr>
                      <a:rPr lang="en-US" altLang="zh-TW" sz="2400" i="1" dirty="0"/>
                      <m:t> 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b="0" i="0" baseline="-2500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latin typeface="+mj-lt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0000CC"/>
                    </a:solidFill>
                    <a:latin typeface="+mj-lt"/>
                  </a:rPr>
                  <a:t> </a:t>
                </a:r>
                <a:r>
                  <a:rPr lang="en-US" altLang="zh-TW" sz="2400" dirty="0">
                    <a:latin typeface="+mj-lt"/>
                  </a:rPr>
                  <a:t>*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</a:rPr>
                  <a:t>4</a:t>
                </a:r>
                <a:r>
                  <a:rPr lang="en-US" altLang="zh-TW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zh-TW" sz="2400" dirty="0">
                  <a:latin typeface="+mj-lt"/>
                </a:endParaRPr>
              </a:p>
              <a:p>
                <a:pPr marL="457200" indent="-457200">
                  <a:buFont typeface="Symbol" panose="05050102010706020507" pitchFamily="18" charset="2"/>
                  <a:buChar char="Þ"/>
                </a:pPr>
                <a:r>
                  <a:rPr lang="zh-TW" altLang="en-US" sz="2400" dirty="0"/>
                  <a:t>𝐸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TW" sz="24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+mj-lt"/>
                  </a:rPr>
                  <a:t> {(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0000CC"/>
                    </a:solidFill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zh-TW" sz="2400" dirty="0">
                    <a:latin typeface="+mj-lt"/>
                    <a:sym typeface="Symbol" panose="05050102010706020507" pitchFamily="18" charset="2"/>
                  </a:rPr>
                  <a:t>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1</a:t>
                </a:r>
                <a:r>
                  <a:rPr lang="en-US" altLang="zh-TW" sz="2400" dirty="0">
                    <a:latin typeface="+mj-lt"/>
                  </a:rPr>
                  <a:t>)</a:t>
                </a:r>
                <a:r>
                  <a:rPr lang="en-US" altLang="zh-TW" sz="2400" baseline="30000" dirty="0">
                    <a:latin typeface="+mj-lt"/>
                  </a:rPr>
                  <a:t>2</a:t>
                </a:r>
                <a:r>
                  <a:rPr lang="en-US" altLang="zh-TW" sz="2400" dirty="0">
                    <a:latin typeface="+mj-lt"/>
                  </a:rPr>
                  <a:t> + 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400" dirty="0">
                    <a:latin typeface="+mj-lt"/>
                    <a:sym typeface="Symbol" panose="05050102010706020507" pitchFamily="18" charset="2"/>
                  </a:rPr>
                  <a:t> 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3</a:t>
                </a:r>
                <a:r>
                  <a:rPr lang="en-US" altLang="zh-TW" sz="2400" dirty="0">
                    <a:latin typeface="+mj-lt"/>
                  </a:rPr>
                  <a:t>)</a:t>
                </a:r>
                <a:r>
                  <a:rPr lang="en-US" altLang="zh-TW" sz="2400" baseline="30000" dirty="0">
                    <a:latin typeface="+mj-lt"/>
                  </a:rPr>
                  <a:t>2</a:t>
                </a:r>
                <a:r>
                  <a:rPr lang="en-US" altLang="zh-TW" sz="2400" dirty="0">
                    <a:latin typeface="+mj-lt"/>
                  </a:rPr>
                  <a:t> + 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+mj-lt"/>
                    <a:sym typeface="Symbol" panose="05050102010706020507" pitchFamily="18" charset="2"/>
                  </a:rPr>
                  <a:t>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+mj-lt"/>
                    <a:sym typeface="Symbol" panose="05050102010706020507" pitchFamily="18" charset="2"/>
                  </a:rPr>
                  <a:t>4</a:t>
                </a:r>
                <a:r>
                  <a:rPr lang="en-US" altLang="zh-TW" sz="2400" dirty="0">
                    <a:latin typeface="+mj-lt"/>
                  </a:rPr>
                  <a:t>)</a:t>
                </a:r>
                <a:r>
                  <a:rPr lang="en-US" altLang="zh-TW" sz="2400" baseline="30000" dirty="0">
                    <a:latin typeface="+mj-lt"/>
                  </a:rPr>
                  <a:t>2</a:t>
                </a:r>
                <a:r>
                  <a:rPr lang="en-US" altLang="zh-TW" sz="2400" dirty="0">
                    <a:latin typeface="+mj-lt"/>
                  </a:rPr>
                  <a:t>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+mj-lt"/>
                  </a:rPr>
                  <a:t> </a:t>
                </a:r>
                <a:endParaRPr lang="zh-TW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93051DA-9E17-4A72-81E1-E4D0CAF3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07" y="3611678"/>
                <a:ext cx="7176218" cy="2744469"/>
              </a:xfrm>
              <a:prstGeom prst="rect">
                <a:avLst/>
              </a:prstGeom>
              <a:blipFill>
                <a:blip r:embed="rId3"/>
                <a:stretch>
                  <a:fillRect l="-13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B7A1E-FFAC-4A0E-A892-5F10B795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Function – one weight (4/5)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17149-9C6E-45CE-9431-96AFAF1C1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D8AA2D-B24B-4118-A915-B538103FEDB1}"/>
              </a:ext>
            </a:extLst>
          </p:cNvPr>
          <p:cNvSpPr txBox="1"/>
          <p:nvPr/>
        </p:nvSpPr>
        <p:spPr>
          <a:xfrm>
            <a:off x="4977284" y="3675158"/>
            <a:ext cx="13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0000CC"/>
                </a:solidFill>
                <a:ea typeface="標楷體" pitchFamily="65" charset="-120"/>
              </a:rPr>
              <a:t>h</a:t>
            </a:r>
            <a:r>
              <a:rPr lang="en-US" altLang="zh-TW" baseline="-25000" dirty="0">
                <a:solidFill>
                  <a:srgbClr val="0000CC"/>
                </a:solidFill>
                <a:ea typeface="標楷體" pitchFamily="65" charset="-120"/>
              </a:rPr>
              <a:t>1</a:t>
            </a:r>
            <a:r>
              <a:rPr lang="en-US" altLang="zh-TW" dirty="0">
                <a:solidFill>
                  <a:srgbClr val="0000CC"/>
                </a:solidFill>
                <a:ea typeface="標楷體" pitchFamily="65" charset="-120"/>
              </a:rPr>
              <a:t>: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 </a:t>
            </a:r>
            <a:r>
              <a:rPr lang="en-US" altLang="zh-TW" dirty="0">
                <a:solidFill>
                  <a:srgbClr val="0000CC"/>
                </a:solidFill>
                <a:ea typeface="標楷體" pitchFamily="65" charset="-120"/>
              </a:rPr>
              <a:t>= 0.5</a:t>
            </a:r>
            <a:r>
              <a:rPr lang="en-US" altLang="zh-TW" baseline="-25000" dirty="0">
                <a:solidFill>
                  <a:srgbClr val="0000CC"/>
                </a:solidFill>
                <a:ea typeface="標楷體" pitchFamily="65" charset="-120"/>
              </a:rPr>
              <a:t> 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C42F98-2814-453B-9F1F-348E7E7A6247}"/>
              </a:ext>
            </a:extLst>
          </p:cNvPr>
          <p:cNvSpPr txBox="1"/>
          <p:nvPr/>
        </p:nvSpPr>
        <p:spPr>
          <a:xfrm>
            <a:off x="4959046" y="2622132"/>
            <a:ext cx="121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0000CC"/>
                </a:solidFill>
                <a:ea typeface="標楷體" pitchFamily="65" charset="-120"/>
              </a:rPr>
              <a:t>h</a:t>
            </a:r>
            <a:r>
              <a:rPr lang="en-US" altLang="zh-TW" baseline="-25000" dirty="0">
                <a:solidFill>
                  <a:srgbClr val="0000CC"/>
                </a:solidFill>
                <a:ea typeface="標楷體" pitchFamily="65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ea typeface="標楷體" pitchFamily="65" charset="-120"/>
              </a:rPr>
              <a:t>: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 </a:t>
            </a:r>
            <a:r>
              <a:rPr lang="en-US" altLang="zh-TW" dirty="0">
                <a:solidFill>
                  <a:srgbClr val="0000CC"/>
                </a:solidFill>
                <a:ea typeface="標楷體" pitchFamily="65" charset="-120"/>
              </a:rPr>
              <a:t>= 1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CB256D-ED4D-4AB6-9BD3-6DBA7FD52875}"/>
              </a:ext>
            </a:extLst>
          </p:cNvPr>
          <p:cNvSpPr txBox="1"/>
          <p:nvPr/>
        </p:nvSpPr>
        <p:spPr>
          <a:xfrm>
            <a:off x="3958717" y="2095619"/>
            <a:ext cx="14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0000CC"/>
                </a:solidFill>
                <a:ea typeface="標楷體" pitchFamily="65" charset="-120"/>
              </a:rPr>
              <a:t>h</a:t>
            </a:r>
            <a:r>
              <a:rPr lang="en-US" altLang="zh-TW" baseline="-25000" dirty="0">
                <a:solidFill>
                  <a:srgbClr val="0000CC"/>
                </a:solidFill>
                <a:ea typeface="標楷體" pitchFamily="65" charset="-120"/>
              </a:rPr>
              <a:t>3</a:t>
            </a:r>
            <a:r>
              <a:rPr lang="en-US" altLang="zh-TW" dirty="0">
                <a:solidFill>
                  <a:srgbClr val="0000CC"/>
                </a:solidFill>
                <a:ea typeface="標楷體" pitchFamily="65" charset="-120"/>
              </a:rPr>
              <a:t>: 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w </a:t>
            </a:r>
            <a:r>
              <a:rPr lang="en-US" altLang="zh-TW" dirty="0">
                <a:solidFill>
                  <a:srgbClr val="0000CC"/>
                </a:solidFill>
                <a:ea typeface="標楷體" pitchFamily="65" charset="-120"/>
              </a:rPr>
              <a:t>= 1.5</a:t>
            </a:r>
            <a:endParaRPr lang="zh-TW" altLang="en-US" dirty="0">
              <a:solidFill>
                <a:srgbClr val="0000CC"/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F94F064-FA1C-455A-84EB-4530CBB45A1C}"/>
              </a:ext>
            </a:extLst>
          </p:cNvPr>
          <p:cNvGrpSpPr/>
          <p:nvPr/>
        </p:nvGrpSpPr>
        <p:grpSpPr>
          <a:xfrm>
            <a:off x="1298355" y="2384342"/>
            <a:ext cx="4169696" cy="3869730"/>
            <a:chOff x="1298355" y="2384342"/>
            <a:chExt cx="4169696" cy="386973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481E869-598A-45BD-B380-62C57FEEEA9D}"/>
                </a:ext>
              </a:extLst>
            </p:cNvPr>
            <p:cNvGrpSpPr/>
            <p:nvPr/>
          </p:nvGrpSpPr>
          <p:grpSpPr>
            <a:xfrm>
              <a:off x="1298355" y="2384342"/>
              <a:ext cx="4169696" cy="2844810"/>
              <a:chOff x="1298356" y="2384341"/>
              <a:chExt cx="4169696" cy="2844810"/>
            </a:xfrm>
          </p:grpSpPr>
          <p:pic>
            <p:nvPicPr>
              <p:cNvPr id="7" name="圖片 6" descr="一張含有 天空 的圖片&#10;&#10;描述是以高可信度產生">
                <a:extLst>
                  <a:ext uri="{FF2B5EF4-FFF2-40B4-BE49-F238E27FC236}">
                    <a16:creationId xmlns:a16="http://schemas.microsoft.com/office/drawing/2014/main" id="{5F721B96-E342-4C7D-8410-A680A21C6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8811" y="2569007"/>
                <a:ext cx="3324689" cy="2581635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F5B2F8D-0BA3-4834-976C-912C3055862C}"/>
                  </a:ext>
                </a:extLst>
              </p:cNvPr>
              <p:cNvSpPr txBox="1"/>
              <p:nvPr/>
            </p:nvSpPr>
            <p:spPr>
              <a:xfrm>
                <a:off x="5059857" y="4859819"/>
                <a:ext cx="408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x</a:t>
                </a:r>
                <a:endParaRPr lang="zh-TW" altLang="en-US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2F0BE1B-61DB-4272-BED7-0C5B6FB70370}"/>
                  </a:ext>
                </a:extLst>
              </p:cNvPr>
              <p:cNvSpPr txBox="1"/>
              <p:nvPr/>
            </p:nvSpPr>
            <p:spPr>
              <a:xfrm>
                <a:off x="1298356" y="2384341"/>
                <a:ext cx="408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y</a:t>
                </a:r>
                <a:endParaRPr lang="zh-TW" altLang="en-US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493C039-03A9-4B9E-89D1-003AE9437924}"/>
                </a:ext>
              </a:extLst>
            </p:cNvPr>
            <p:cNvSpPr txBox="1"/>
            <p:nvPr/>
          </p:nvSpPr>
          <p:spPr>
            <a:xfrm>
              <a:off x="1693109" y="5299965"/>
              <a:ext cx="37749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Data points and </a:t>
              </a:r>
            </a:p>
            <a:p>
              <a:r>
                <a:rPr lang="en-US" altLang="zh-TW" sz="2800" dirty="0"/>
                <a:t>different hypotheses</a:t>
              </a:r>
              <a:endParaRPr lang="zh-TW" altLang="en-US" sz="2800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B58DF4-D021-452B-9A39-E5041EE5DB93}"/>
              </a:ext>
            </a:extLst>
          </p:cNvPr>
          <p:cNvGrpSpPr/>
          <p:nvPr/>
        </p:nvGrpSpPr>
        <p:grpSpPr>
          <a:xfrm>
            <a:off x="6400800" y="2252800"/>
            <a:ext cx="4267200" cy="3809031"/>
            <a:chOff x="6400800" y="2252800"/>
            <a:chExt cx="4267200" cy="3809031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F3A2CD9-29AE-44F4-9495-131510CA6E2A}"/>
                </a:ext>
              </a:extLst>
            </p:cNvPr>
            <p:cNvGrpSpPr/>
            <p:nvPr/>
          </p:nvGrpSpPr>
          <p:grpSpPr>
            <a:xfrm>
              <a:off x="6400800" y="2252800"/>
              <a:ext cx="4267200" cy="3019580"/>
              <a:chOff x="6400800" y="2252800"/>
              <a:chExt cx="4267200" cy="3019580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767B28C5-DF61-4559-9013-B6B7C4E8B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0617" y="2569007"/>
                <a:ext cx="3153103" cy="270337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62F2D26-D6F1-4923-86A4-DF615EEFA57E}"/>
                  </a:ext>
                </a:extLst>
              </p:cNvPr>
              <p:cNvSpPr txBox="1"/>
              <p:nvPr/>
            </p:nvSpPr>
            <p:spPr>
              <a:xfrm>
                <a:off x="10259805" y="4903048"/>
                <a:ext cx="408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w</a:t>
                </a:r>
                <a:endParaRPr lang="zh-TW" altLang="en-US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1611C74-8B0D-4328-A278-CC5DE57BB03B}"/>
                  </a:ext>
                </a:extLst>
              </p:cNvPr>
              <p:cNvSpPr txBox="1"/>
              <p:nvPr/>
            </p:nvSpPr>
            <p:spPr>
              <a:xfrm>
                <a:off x="6400800" y="2252800"/>
                <a:ext cx="609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E</a:t>
                </a:r>
                <a:r>
                  <a:rPr lang="en-US" altLang="zh-TW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7C3EEAF-4293-496C-8A3B-3A6C230C2986}"/>
                </a:ext>
              </a:extLst>
            </p:cNvPr>
            <p:cNvSpPr txBox="1"/>
            <p:nvPr/>
          </p:nvSpPr>
          <p:spPr>
            <a:xfrm>
              <a:off x="7189294" y="5538611"/>
              <a:ext cx="3478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Error Function: </a:t>
              </a:r>
              <a:r>
                <a:rPr lang="zh-TW" altLang="en-US" sz="2800" dirty="0"/>
                <a:t>𝐸</a:t>
              </a:r>
              <a:r>
                <a:rPr lang="en-US" altLang="zh-TW" sz="2800" dirty="0"/>
                <a:t>(</a:t>
              </a:r>
              <a:r>
                <a:rPr lang="en-US" altLang="zh-TW" sz="2800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</p:grp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E2404848-F18F-4F34-876E-6DDF9B41C2FC}"/>
              </a:ext>
            </a:extLst>
          </p:cNvPr>
          <p:cNvSpPr/>
          <p:nvPr/>
        </p:nvSpPr>
        <p:spPr>
          <a:xfrm>
            <a:off x="8045279" y="1769602"/>
            <a:ext cx="1561176" cy="536355"/>
          </a:xfrm>
          <a:prstGeom prst="wedgeRoundRectCallout">
            <a:avLst>
              <a:gd name="adj1" fmla="val -35099"/>
              <a:gd name="adj2" fmla="val 1232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i="1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sz="1600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sz="1600" i="1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lang="en-US" sz="1600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1)=</a:t>
            </a:r>
            <a:r>
              <a:rPr lang="en-US" altLang="zh-TW" sz="1600" i="1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 E</a:t>
            </a:r>
            <a:r>
              <a:rPr lang="en-US" altLang="zh-TW" sz="1600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600" i="1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w</a:t>
            </a:r>
            <a:r>
              <a:rPr lang="en-US" altLang="zh-TW" sz="1600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) </a:t>
            </a:r>
            <a:r>
              <a:rPr lang="en-US" altLang="zh-TW" sz="1600" i="1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E</a:t>
            </a:r>
            <a:r>
              <a:rPr lang="en-US" altLang="zh-TW" sz="1600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(0.5)=</a:t>
            </a:r>
            <a:r>
              <a:rPr lang="en-US" sz="1600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33/24</a:t>
            </a:r>
            <a:endParaRPr lang="zh-TW" sz="1600" kern="100" dirty="0">
              <a:solidFill>
                <a:srgbClr val="0000CC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44DF1D8E-B2BA-4A26-A56D-CAAFB04B8C20}"/>
              </a:ext>
            </a:extLst>
          </p:cNvPr>
          <p:cNvSpPr/>
          <p:nvPr/>
        </p:nvSpPr>
        <p:spPr>
          <a:xfrm>
            <a:off x="10044872" y="4082512"/>
            <a:ext cx="1427776" cy="536355"/>
          </a:xfrm>
          <a:prstGeom prst="wedgeRoundRectCallout">
            <a:avLst>
              <a:gd name="adj1" fmla="val -103352"/>
              <a:gd name="adj2" fmla="val 605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i="1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sz="1600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sz="1600" i="1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lang="en-US" sz="1600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sz="1600" kern="100" dirty="0">
                <a:solidFill>
                  <a:srgbClr val="0000CC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)=</a:t>
            </a:r>
            <a:r>
              <a:rPr lang="en-US" sz="1600" i="1" kern="100" dirty="0">
                <a:solidFill>
                  <a:srgbClr val="0000CC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sz="1600" kern="100" dirty="0">
                <a:solidFill>
                  <a:srgbClr val="0000CC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sz="1600" i="1" kern="100" dirty="0">
                <a:solidFill>
                  <a:srgbClr val="0000CC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sz="1600" kern="100" dirty="0">
                <a:solidFill>
                  <a:srgbClr val="0000CC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)=</a:t>
            </a:r>
          </a:p>
          <a:p>
            <a:pPr>
              <a:spcAft>
                <a:spcPts val="0"/>
              </a:spcAft>
            </a:pPr>
            <a:r>
              <a:rPr lang="en-US" sz="1600" i="1" kern="100" dirty="0">
                <a:solidFill>
                  <a:srgbClr val="0000CC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sz="1600" kern="100" dirty="0">
                <a:solidFill>
                  <a:srgbClr val="0000CC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(1)=1/6</a:t>
            </a:r>
            <a:endParaRPr lang="zh-TW" sz="1600" kern="100" dirty="0">
              <a:solidFill>
                <a:srgbClr val="0000CC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" name="語音泡泡: 圓角矩形 23">
            <a:extLst>
              <a:ext uri="{FF2B5EF4-FFF2-40B4-BE49-F238E27FC236}">
                <a16:creationId xmlns:a16="http://schemas.microsoft.com/office/drawing/2014/main" id="{21730D25-C543-4F81-9309-ECD31751CF7C}"/>
              </a:ext>
            </a:extLst>
          </p:cNvPr>
          <p:cNvSpPr/>
          <p:nvPr/>
        </p:nvSpPr>
        <p:spPr>
          <a:xfrm>
            <a:off x="10163720" y="2892645"/>
            <a:ext cx="1542566" cy="536355"/>
          </a:xfrm>
          <a:prstGeom prst="wedgeRoundRectCallout">
            <a:avLst>
              <a:gd name="adj1" fmla="val -54370"/>
              <a:gd name="adj2" fmla="val 11540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i="1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US" sz="1600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sz="1600" i="1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lang="en-US" sz="1600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3)=</a:t>
            </a:r>
            <a:r>
              <a:rPr lang="en-US" altLang="zh-TW" sz="1600" i="1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E</a:t>
            </a:r>
            <a:r>
              <a:rPr lang="en-US" altLang="zh-TW" sz="1600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600" i="1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w</a:t>
            </a:r>
            <a:r>
              <a:rPr lang="en-US" altLang="zh-TW" sz="1600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)= </a:t>
            </a:r>
            <a:r>
              <a:rPr lang="en-US" altLang="zh-TW" sz="1600" i="1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E</a:t>
            </a:r>
            <a:r>
              <a:rPr lang="en-US" altLang="zh-TW" sz="1600" kern="100" dirty="0">
                <a:solidFill>
                  <a:srgbClr val="0000CC"/>
                </a:solidFill>
                <a:cs typeface="Times New Roman" panose="02020603050405020304" pitchFamily="18" charset="0"/>
              </a:rPr>
              <a:t>(1.5)=</a:t>
            </a:r>
            <a:r>
              <a:rPr lang="en-US" sz="1600" kern="100" dirty="0">
                <a:solidFill>
                  <a:srgbClr val="0000CC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17/24</a:t>
            </a:r>
            <a:endParaRPr lang="zh-TW" sz="1600" kern="100" dirty="0">
              <a:solidFill>
                <a:srgbClr val="0000CC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417DE-C147-437F-9C03-AA737A96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</a:t>
            </a:r>
            <a:r>
              <a:rPr lang="en-US" altLang="zh-TW" sz="4000" dirty="0"/>
              <a:t>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D3FFAA-98FA-49FE-95F8-13D29671D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02078FD-297F-4CC2-AAE4-E4A8183B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Supervised learning</a:t>
            </a:r>
            <a:r>
              <a:rPr lang="zh-TW" altLang="en-US" sz="3200" dirty="0">
                <a:solidFill>
                  <a:srgbClr val="FF0000"/>
                </a:solidFill>
              </a:rPr>
              <a:t> 監督式學習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lvl="1"/>
            <a:r>
              <a:rPr lang="en-US" altLang="zh-TW" sz="3200" dirty="0"/>
              <a:t>The most popular paradigm for machine learning</a:t>
            </a:r>
          </a:p>
          <a:p>
            <a:pPr lvl="1"/>
            <a:r>
              <a:rPr lang="en-US" altLang="zh-TW" sz="3200" dirty="0"/>
              <a:t>Given a dataset with input attribute(s) and output label(s), discovering </a:t>
            </a:r>
            <a:r>
              <a:rPr lang="en-US" altLang="zh-TW" sz="3200" dirty="0">
                <a:solidFill>
                  <a:srgbClr val="FF0000"/>
                </a:solidFill>
              </a:rPr>
              <a:t>a relationship </a:t>
            </a:r>
            <a:r>
              <a:rPr lang="en-US" altLang="zh-TW" sz="3200" dirty="0"/>
              <a:t>between </a:t>
            </a:r>
            <a:r>
              <a:rPr lang="en-US" altLang="zh-TW" sz="3200" dirty="0">
                <a:solidFill>
                  <a:srgbClr val="FF0000"/>
                </a:solidFill>
              </a:rPr>
              <a:t>the input </a:t>
            </a:r>
            <a:r>
              <a:rPr lang="en-US" altLang="zh-TW" sz="3200" dirty="0"/>
              <a:t>and </a:t>
            </a:r>
            <a:r>
              <a:rPr lang="en-US" altLang="zh-TW" sz="3200" dirty="0">
                <a:solidFill>
                  <a:srgbClr val="FF0000"/>
                </a:solidFill>
              </a:rPr>
              <a:t>the output</a:t>
            </a:r>
            <a:endParaRPr lang="en-US" altLang="zh-TW" sz="3200" dirty="0"/>
          </a:p>
          <a:p>
            <a:pPr lvl="1"/>
            <a:r>
              <a:rPr lang="en-US" altLang="zh-TW" sz="3200" dirty="0"/>
              <a:t>Can be divided into </a:t>
            </a:r>
            <a:r>
              <a:rPr lang="en-US" altLang="zh-TW" sz="3200" dirty="0">
                <a:solidFill>
                  <a:srgbClr val="FF0000"/>
                </a:solidFill>
              </a:rPr>
              <a:t>classification </a:t>
            </a:r>
            <a:r>
              <a:rPr lang="en-US" altLang="zh-TW" sz="3200" dirty="0"/>
              <a:t>and</a:t>
            </a:r>
            <a:r>
              <a:rPr lang="en-US" altLang="zh-TW" sz="3200" dirty="0">
                <a:solidFill>
                  <a:srgbClr val="FF0000"/>
                </a:solidFill>
              </a:rPr>
              <a:t> regression</a:t>
            </a:r>
            <a:r>
              <a:rPr lang="en-US" altLang="zh-TW" sz="3200" dirty="0"/>
              <a:t> problems</a:t>
            </a:r>
          </a:p>
          <a:p>
            <a:pPr lvl="2"/>
            <a:r>
              <a:rPr lang="en-US" altLang="zh-TW" sz="2800" dirty="0">
                <a:solidFill>
                  <a:srgbClr val="0066FF"/>
                </a:solidFill>
              </a:rPr>
              <a:t>Classification(</a:t>
            </a:r>
            <a:r>
              <a:rPr lang="zh-TW" altLang="en-US" sz="2800" dirty="0">
                <a:solidFill>
                  <a:srgbClr val="0066FF"/>
                </a:solidFill>
              </a:rPr>
              <a:t>分類</a:t>
            </a:r>
            <a:r>
              <a:rPr lang="en-US" altLang="zh-TW" sz="2800" dirty="0">
                <a:solidFill>
                  <a:srgbClr val="0066FF"/>
                </a:solidFill>
              </a:rPr>
              <a:t>)</a:t>
            </a:r>
            <a:r>
              <a:rPr lang="en-US" altLang="zh-TW" sz="2800" dirty="0"/>
              <a:t>:  with </a:t>
            </a:r>
            <a:r>
              <a:rPr lang="en-US" altLang="zh-TW" sz="2800" dirty="0">
                <a:solidFill>
                  <a:srgbClr val="0066FF"/>
                </a:solidFill>
              </a:rPr>
              <a:t>nominal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66FF"/>
                </a:solidFill>
              </a:rPr>
              <a:t>(</a:t>
            </a:r>
            <a:r>
              <a:rPr lang="zh-TW" altLang="en-US" sz="2800" dirty="0">
                <a:solidFill>
                  <a:srgbClr val="0066FF"/>
                </a:solidFill>
              </a:rPr>
              <a:t>名目式</a:t>
            </a:r>
            <a:r>
              <a:rPr lang="en-US" altLang="zh-TW" sz="2800" dirty="0">
                <a:solidFill>
                  <a:srgbClr val="0066FF"/>
                </a:solidFill>
              </a:rPr>
              <a:t>)</a:t>
            </a:r>
            <a:r>
              <a:rPr lang="zh-TW" altLang="en-US" sz="2800" dirty="0">
                <a:solidFill>
                  <a:srgbClr val="0066FF"/>
                </a:solidFill>
              </a:rPr>
              <a:t> </a:t>
            </a:r>
            <a:r>
              <a:rPr lang="en-US" altLang="zh-TW" sz="2800" dirty="0"/>
              <a:t>output label(s)</a:t>
            </a:r>
          </a:p>
          <a:p>
            <a:pPr lvl="2"/>
            <a:r>
              <a:rPr lang="en-US" altLang="zh-TW" sz="2800" dirty="0">
                <a:solidFill>
                  <a:srgbClr val="0066FF"/>
                </a:solidFill>
              </a:rPr>
              <a:t>Regression(</a:t>
            </a:r>
            <a:r>
              <a:rPr lang="zh-TW" altLang="en-US" sz="2800" dirty="0">
                <a:solidFill>
                  <a:srgbClr val="0066FF"/>
                </a:solidFill>
              </a:rPr>
              <a:t>迴歸</a:t>
            </a:r>
            <a:r>
              <a:rPr lang="en-US" altLang="zh-TW" sz="2800" dirty="0">
                <a:solidFill>
                  <a:srgbClr val="0066FF"/>
                </a:solidFill>
              </a:rPr>
              <a:t>)</a:t>
            </a:r>
            <a:r>
              <a:rPr lang="en-US" altLang="zh-TW" sz="2800" dirty="0"/>
              <a:t>:  with </a:t>
            </a:r>
            <a:r>
              <a:rPr lang="en-US" altLang="zh-TW" sz="2800" dirty="0">
                <a:solidFill>
                  <a:srgbClr val="0066FF"/>
                </a:solidFill>
              </a:rPr>
              <a:t>numeric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66FF"/>
                </a:solidFill>
              </a:rPr>
              <a:t>(</a:t>
            </a:r>
            <a:r>
              <a:rPr lang="zh-TW" altLang="en-US" sz="2800" dirty="0">
                <a:solidFill>
                  <a:srgbClr val="0066FF"/>
                </a:solidFill>
              </a:rPr>
              <a:t>數值式</a:t>
            </a:r>
            <a:r>
              <a:rPr lang="en-US" altLang="zh-TW" sz="2800" dirty="0">
                <a:solidFill>
                  <a:srgbClr val="0066FF"/>
                </a:solidFill>
              </a:rPr>
              <a:t>)</a:t>
            </a:r>
            <a:r>
              <a:rPr lang="zh-TW" altLang="en-US" sz="2800" dirty="0">
                <a:solidFill>
                  <a:srgbClr val="0066FF"/>
                </a:solidFill>
              </a:rPr>
              <a:t> </a:t>
            </a:r>
            <a:r>
              <a:rPr lang="en-US" altLang="zh-TW" sz="2800" dirty="0"/>
              <a:t>output label(s)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14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E57AA-8367-4730-A2B0-2F3EF7BE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Error Function – one weight (5/5)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1960C0-5969-467D-B94E-5F52E25FC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95A61C-DAD6-4CC4-85D0-E5EF4F5E6BBA}"/>
              </a:ext>
            </a:extLst>
          </p:cNvPr>
          <p:cNvSpPr txBox="1"/>
          <p:nvPr/>
        </p:nvSpPr>
        <p:spPr>
          <a:xfrm>
            <a:off x="869095" y="5592541"/>
            <a:ext cx="10196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latin typeface="+mj-lt"/>
              </a:rPr>
              <a:t>Note: When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dirty="0">
                <a:latin typeface="+mj-lt"/>
              </a:rPr>
              <a:t> is a scalar, the gradient(</a:t>
            </a:r>
            <a:r>
              <a:rPr lang="zh-TW" altLang="en-US" sz="2800" dirty="0">
                <a:latin typeface="+mj-lt"/>
              </a:rPr>
              <a:t>梯度</a:t>
            </a:r>
            <a:r>
              <a:rPr lang="en-US" altLang="zh-TW" sz="2800" dirty="0">
                <a:latin typeface="+mj-lt"/>
              </a:rPr>
              <a:t>)</a:t>
            </a:r>
            <a:r>
              <a:rPr lang="zh-TW" altLang="en-US" sz="2800" dirty="0">
                <a:latin typeface="+mj-lt"/>
              </a:rPr>
              <a:t> </a:t>
            </a:r>
            <a:r>
              <a:rPr lang="en-US" altLang="zh-TW" sz="2800" dirty="0">
                <a:latin typeface="+mj-lt"/>
              </a:rPr>
              <a:t>is the tangent line</a:t>
            </a:r>
            <a:r>
              <a:rPr lang="en-US" altLang="zh-TW" sz="2800" dirty="0"/>
              <a:t>.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EC60BF0-3B2E-4F99-916C-E3AC5B1937E1}"/>
              </a:ext>
            </a:extLst>
          </p:cNvPr>
          <p:cNvGrpSpPr/>
          <p:nvPr/>
        </p:nvGrpSpPr>
        <p:grpSpPr>
          <a:xfrm>
            <a:off x="2786183" y="2163544"/>
            <a:ext cx="5274310" cy="3203575"/>
            <a:chOff x="0" y="0"/>
            <a:chExt cx="5274310" cy="3203575"/>
          </a:xfrm>
        </p:grpSpPr>
        <p:sp>
          <p:nvSpPr>
            <p:cNvPr id="36" name="文字方塊 63">
              <a:extLst>
                <a:ext uri="{FF2B5EF4-FFF2-40B4-BE49-F238E27FC236}">
                  <a16:creationId xmlns:a16="http://schemas.microsoft.com/office/drawing/2014/main" id="{15A2E933-487E-44B4-8DA7-8C8AD3829066}"/>
                </a:ext>
              </a:extLst>
            </p:cNvPr>
            <p:cNvSpPr txBox="1"/>
            <p:nvPr/>
          </p:nvSpPr>
          <p:spPr>
            <a:xfrm>
              <a:off x="335280" y="1021080"/>
              <a:ext cx="830580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>
                <a:spcAft>
                  <a:spcPts val="0"/>
                </a:spcAft>
              </a:pPr>
              <a:r>
                <a:rPr lang="en-US" sz="20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E</a:t>
              </a:r>
              <a:r>
                <a:rPr lang="en-US" sz="20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lang="en-US" sz="20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r>
                <a:rPr lang="en-US" sz="20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7" name="文字方塊 62">
              <a:extLst>
                <a:ext uri="{FF2B5EF4-FFF2-40B4-BE49-F238E27FC236}">
                  <a16:creationId xmlns:a16="http://schemas.microsoft.com/office/drawing/2014/main" id="{CEF1D3D5-44D0-4253-9B4E-EEEC9885DB74}"/>
                </a:ext>
              </a:extLst>
            </p:cNvPr>
            <p:cNvSpPr txBox="1"/>
            <p:nvPr/>
          </p:nvSpPr>
          <p:spPr>
            <a:xfrm>
              <a:off x="2430780" y="2695378"/>
              <a:ext cx="525780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>
                <a:spcAft>
                  <a:spcPts val="0"/>
                </a:spcAft>
              </a:pPr>
              <a:r>
                <a:rPr lang="en-US" sz="2000" i="1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38" name="畫布 5">
              <a:extLst>
                <a:ext uri="{FF2B5EF4-FFF2-40B4-BE49-F238E27FC236}">
                  <a16:creationId xmlns:a16="http://schemas.microsoft.com/office/drawing/2014/main" id="{B72B810F-E706-4BCE-9E14-B46E71EC6B62}"/>
                </a:ext>
              </a:extLst>
            </p:cNvPr>
            <p:cNvGrpSpPr/>
            <p:nvPr/>
          </p:nvGrpSpPr>
          <p:grpSpPr>
            <a:xfrm>
              <a:off x="0" y="91440"/>
              <a:ext cx="5274310" cy="3112135"/>
              <a:chOff x="0" y="0"/>
              <a:chExt cx="5274310" cy="311213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A03CF99-E89B-4AF2-A2BB-CF5721341A19}"/>
                  </a:ext>
                </a:extLst>
              </p:cNvPr>
              <p:cNvSpPr/>
              <p:nvPr/>
            </p:nvSpPr>
            <p:spPr>
              <a:xfrm>
                <a:off x="0" y="0"/>
                <a:ext cx="5274310" cy="3112135"/>
              </a:xfrm>
              <a:prstGeom prst="rect">
                <a:avLst/>
              </a:prstGeom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2" name="直線單箭頭接點 51">
                <a:extLst>
                  <a:ext uri="{FF2B5EF4-FFF2-40B4-BE49-F238E27FC236}">
                    <a16:creationId xmlns:a16="http://schemas.microsoft.com/office/drawing/2014/main" id="{7F0C22C1-2379-461B-A4BE-6CC02BAEEDB3}"/>
                  </a:ext>
                </a:extLst>
              </p:cNvPr>
              <p:cNvCxnSpPr/>
              <p:nvPr/>
            </p:nvCxnSpPr>
            <p:spPr>
              <a:xfrm flipV="1">
                <a:off x="1043940" y="264598"/>
                <a:ext cx="0" cy="23393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D399BF92-3D7D-48F5-B5D1-1936C3AB66FF}"/>
                  </a:ext>
                </a:extLst>
              </p:cNvPr>
              <p:cNvCxnSpPr/>
              <p:nvPr/>
            </p:nvCxnSpPr>
            <p:spPr>
              <a:xfrm>
                <a:off x="1043940" y="2603938"/>
                <a:ext cx="33451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D3D55CC3-3824-4DF4-BAFC-ABC9019ABA96}"/>
                  </a:ext>
                </a:extLst>
              </p:cNvPr>
              <p:cNvSpPr/>
              <p:nvPr/>
            </p:nvSpPr>
            <p:spPr>
              <a:xfrm>
                <a:off x="1729740" y="449580"/>
                <a:ext cx="1973580" cy="1851657"/>
              </a:xfrm>
              <a:custGeom>
                <a:avLst/>
                <a:gdLst>
                  <a:gd name="connsiteX0" fmla="*/ 0 w 2407920"/>
                  <a:gd name="connsiteY0" fmla="*/ 0 h 1767837"/>
                  <a:gd name="connsiteX1" fmla="*/ 792480 w 2407920"/>
                  <a:gd name="connsiteY1" fmla="*/ 1760220 h 1767837"/>
                  <a:gd name="connsiteX2" fmla="*/ 2407920 w 2407920"/>
                  <a:gd name="connsiteY2" fmla="*/ 632460 h 176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7920" h="1767837">
                    <a:moveTo>
                      <a:pt x="0" y="0"/>
                    </a:moveTo>
                    <a:cubicBezTo>
                      <a:pt x="195580" y="827405"/>
                      <a:pt x="391160" y="1654810"/>
                      <a:pt x="792480" y="1760220"/>
                    </a:cubicBezTo>
                    <a:cubicBezTo>
                      <a:pt x="1193800" y="1865630"/>
                      <a:pt x="2112010" y="845820"/>
                      <a:pt x="2407920" y="63246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4F3F55C-77CA-4456-9876-AD1662B3441B}"/>
                </a:ext>
              </a:extLst>
            </p:cNvPr>
            <p:cNvSpPr/>
            <p:nvPr/>
          </p:nvSpPr>
          <p:spPr>
            <a:xfrm>
              <a:off x="1798320" y="1036320"/>
              <a:ext cx="121920" cy="1219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C570C434-D7EB-4628-B23A-17539C0140B7}"/>
                </a:ext>
              </a:extLst>
            </p:cNvPr>
            <p:cNvCxnSpPr/>
            <p:nvPr/>
          </p:nvCxnSpPr>
          <p:spPr>
            <a:xfrm>
              <a:off x="1866900" y="1120140"/>
              <a:ext cx="129540" cy="4038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7B9CF52-C302-4F33-AB24-B7D38BDB9E9B}"/>
                </a:ext>
              </a:extLst>
            </p:cNvPr>
            <p:cNvCxnSpPr/>
            <p:nvPr/>
          </p:nvCxnSpPr>
          <p:spPr>
            <a:xfrm>
              <a:off x="1996440" y="1524000"/>
              <a:ext cx="106680" cy="2895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A89FE3F-7210-41B9-B411-BAD885BEBED4}"/>
                </a:ext>
              </a:extLst>
            </p:cNvPr>
            <p:cNvCxnSpPr/>
            <p:nvPr/>
          </p:nvCxnSpPr>
          <p:spPr>
            <a:xfrm>
              <a:off x="2103120" y="1813560"/>
              <a:ext cx="83820" cy="228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D8751AD-2B48-4B2D-BD5A-E43F4B868F8F}"/>
                </a:ext>
              </a:extLst>
            </p:cNvPr>
            <p:cNvCxnSpPr/>
            <p:nvPr/>
          </p:nvCxnSpPr>
          <p:spPr>
            <a:xfrm>
              <a:off x="2202180" y="2042160"/>
              <a:ext cx="83820" cy="1981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EEFF2A9F-8300-4C3B-82AF-08C128095F9B}"/>
                </a:ext>
              </a:extLst>
            </p:cNvPr>
            <p:cNvCxnSpPr/>
            <p:nvPr/>
          </p:nvCxnSpPr>
          <p:spPr>
            <a:xfrm>
              <a:off x="2286000" y="2247900"/>
              <a:ext cx="144780" cy="99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C897FF9-5E0A-4904-B1C0-5D463B77F665}"/>
                </a:ext>
              </a:extLst>
            </p:cNvPr>
            <p:cNvCxnSpPr/>
            <p:nvPr/>
          </p:nvCxnSpPr>
          <p:spPr>
            <a:xfrm>
              <a:off x="1661160" y="426720"/>
              <a:ext cx="243840" cy="121158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64">
              <a:extLst>
                <a:ext uri="{FF2B5EF4-FFF2-40B4-BE49-F238E27FC236}">
                  <a16:creationId xmlns:a16="http://schemas.microsoft.com/office/drawing/2014/main" id="{C54A64DF-176E-43DD-B95C-CA15D310C51B}"/>
                </a:ext>
              </a:extLst>
            </p:cNvPr>
            <p:cNvSpPr txBox="1"/>
            <p:nvPr/>
          </p:nvSpPr>
          <p:spPr>
            <a:xfrm>
              <a:off x="2430780" y="632460"/>
              <a:ext cx="1501140" cy="3124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spcAft>
                  <a:spcPts val="0"/>
                </a:spcAft>
              </a:pPr>
              <a:r>
                <a:rPr lang="en-US" sz="1800" kern="1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Initial Weight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7F168EE-A0BD-48B8-A7A1-596D010CD215}"/>
                </a:ext>
              </a:extLst>
            </p:cNvPr>
            <p:cNvCxnSpPr/>
            <p:nvPr/>
          </p:nvCxnSpPr>
          <p:spPr>
            <a:xfrm flipH="1">
              <a:off x="2065020" y="876300"/>
              <a:ext cx="411480" cy="1295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66">
                  <a:extLst>
                    <a:ext uri="{FF2B5EF4-FFF2-40B4-BE49-F238E27FC236}">
                      <a16:creationId xmlns:a16="http://schemas.microsoft.com/office/drawing/2014/main" id="{AC2BEF65-53E3-44AB-8280-A912C51DE0B6}"/>
                    </a:ext>
                  </a:extLst>
                </p:cNvPr>
                <p:cNvSpPr txBox="1"/>
                <p:nvPr/>
              </p:nvSpPr>
              <p:spPr>
                <a:xfrm>
                  <a:off x="2011680" y="0"/>
                  <a:ext cx="1859280" cy="46482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114300">
                    <a:spcAft>
                      <a:spcPts val="0"/>
                    </a:spcAft>
                  </a:pPr>
                  <a:r>
                    <a:rPr lang="en-US" sz="18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Gradient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𝑑𝐸</m:t>
                          </m:r>
                          <m:r>
                            <a:rPr lang="en-US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𝑑𝑤</m:t>
                          </m:r>
                        </m:den>
                      </m:f>
                    </m:oMath>
                  </a14:m>
                  <a:endParaRPr lang="zh-TW" sz="12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字方塊 66">
                  <a:extLst>
                    <a:ext uri="{FF2B5EF4-FFF2-40B4-BE49-F238E27FC236}">
                      <a16:creationId xmlns:a16="http://schemas.microsoft.com/office/drawing/2014/main" id="{AC2BEF65-53E3-44AB-8280-A912C51DE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680" y="0"/>
                  <a:ext cx="1859280" cy="464820"/>
                </a:xfrm>
                <a:prstGeom prst="rect">
                  <a:avLst/>
                </a:prstGeom>
                <a:blipFill>
                  <a:blip r:embed="rId2"/>
                  <a:stretch>
                    <a:fillRect l="-1311" t="-2632" b="-3947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E907EA3A-8A42-4E80-B451-52B31F84A404}"/>
                </a:ext>
              </a:extLst>
            </p:cNvPr>
            <p:cNvCxnSpPr/>
            <p:nvPr/>
          </p:nvCxnSpPr>
          <p:spPr>
            <a:xfrm flipH="1">
              <a:off x="1729740" y="304800"/>
              <a:ext cx="335280" cy="1600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69">
              <a:extLst>
                <a:ext uri="{FF2B5EF4-FFF2-40B4-BE49-F238E27FC236}">
                  <a16:creationId xmlns:a16="http://schemas.microsoft.com/office/drawing/2014/main" id="{00E38A8C-BA7C-48A1-9247-382222AFC073}"/>
                </a:ext>
              </a:extLst>
            </p:cNvPr>
            <p:cNvSpPr txBox="1"/>
            <p:nvPr/>
          </p:nvSpPr>
          <p:spPr>
            <a:xfrm>
              <a:off x="2788920" y="2286000"/>
              <a:ext cx="1143000" cy="2971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spcAft>
                  <a:spcPts val="0"/>
                </a:spcAft>
              </a:pPr>
              <a:r>
                <a:rPr lang="en-US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Minimum 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47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D151D-0F8C-45F3-8802-00A8087E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r>
              <a:rPr lang="en-US" altLang="zh-TW" sz="4000" dirty="0"/>
              <a:t> – one weight </a:t>
            </a:r>
            <a:r>
              <a:rPr lang="en-US" altLang="zh-TW" sz="3600" dirty="0"/>
              <a:t>(1/5)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7075B0-4A81-494E-9E57-F27A38413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29D09E08-E0FD-4976-B41B-177A29A7D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5127" y="2753710"/>
                <a:ext cx="5468007" cy="3153606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3200" dirty="0"/>
                  <a:t>Case 1: slope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  0</a:t>
                </a:r>
                <a:r>
                  <a:rPr lang="en-US" altLang="zh-TW" sz="3200" dirty="0"/>
                  <a:t>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3200" dirty="0"/>
                  <a:t> 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 0)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32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3200" i="1" dirty="0"/>
                  <a:t>               w</a:t>
                </a:r>
                <a:r>
                  <a:rPr lang="en-US" altLang="zh-TW" sz="3200" dirty="0"/>
                  <a:t>  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 </a:t>
                </a:r>
                <a:r>
                  <a:rPr lang="en-US" altLang="zh-TW" sz="3200" i="1" dirty="0"/>
                  <a:t>w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32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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32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en-US" altLang="zh-TW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32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3200" dirty="0">
                    <a:solidFill>
                      <a:srgbClr val="00B050"/>
                    </a:solidFill>
                    <a:latin typeface="+mj-lt"/>
                  </a:rPr>
                  <a:t>// Decrease </a:t>
                </a:r>
                <a:r>
                  <a:rPr lang="en-US" altLang="zh-TW" sz="3200" i="1" dirty="0">
                    <a:solidFill>
                      <a:srgbClr val="00B050"/>
                    </a:solidFill>
                    <a:latin typeface="+mj-lt"/>
                  </a:rPr>
                  <a:t>w</a:t>
                </a:r>
                <a:r>
                  <a:rPr lang="en-US" altLang="zh-TW" sz="3200" baseline="-25000" dirty="0">
                    <a:solidFill>
                      <a:srgbClr val="00B050"/>
                    </a:solidFill>
                    <a:latin typeface="+mj-lt"/>
                  </a:rPr>
                  <a:t> </a:t>
                </a:r>
                <a:r>
                  <a:rPr lang="en-US" altLang="zh-TW" sz="3200" dirty="0">
                    <a:solidFill>
                      <a:srgbClr val="00B050"/>
                    </a:solidFill>
                    <a:latin typeface="+mj-lt"/>
                  </a:rPr>
                  <a:t>to</a:t>
                </a:r>
                <a:r>
                  <a:rPr lang="en-US" altLang="zh-TW" sz="3200" baseline="-25000" dirty="0">
                    <a:solidFill>
                      <a:srgbClr val="00B050"/>
                    </a:solidFill>
                    <a:latin typeface="+mj-lt"/>
                  </a:rPr>
                  <a:t> </a:t>
                </a:r>
                <a:r>
                  <a:rPr lang="en-US" altLang="zh-TW" sz="3200" dirty="0">
                    <a:solidFill>
                      <a:srgbClr val="00B050"/>
                    </a:solidFill>
                    <a:latin typeface="+mj-lt"/>
                  </a:rPr>
                  <a:t>minimize the  </a:t>
                </a:r>
                <a:br>
                  <a:rPr lang="en-US" altLang="zh-TW" sz="3200" dirty="0">
                    <a:solidFill>
                      <a:srgbClr val="00B050"/>
                    </a:solidFill>
                    <a:latin typeface="+mj-lt"/>
                  </a:rPr>
                </a:br>
                <a:r>
                  <a:rPr lang="en-US" altLang="zh-TW" sz="3200" dirty="0">
                    <a:solidFill>
                      <a:srgbClr val="00B050"/>
                    </a:solidFill>
                    <a:latin typeface="+mj-lt"/>
                  </a:rPr>
                  <a:t>      error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3200" baseline="-25000" dirty="0">
                  <a:solidFill>
                    <a:srgbClr val="00B050"/>
                  </a:solidFill>
                  <a:latin typeface="+mj-lt"/>
                </a:endParaRPr>
              </a:p>
              <a:p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29D09E08-E0FD-4976-B41B-177A29A7D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127" y="2753710"/>
                <a:ext cx="5468007" cy="3153606"/>
              </a:xfrm>
              <a:blipFill>
                <a:blip r:embed="rId2"/>
                <a:stretch>
                  <a:fillRect l="-1780" b="-44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圖片 24">
            <a:extLst>
              <a:ext uri="{FF2B5EF4-FFF2-40B4-BE49-F238E27FC236}">
                <a16:creationId xmlns:a16="http://schemas.microsoft.com/office/drawing/2014/main" id="{F4BF9EC1-415C-4383-A772-EAFAC5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96" y="2753710"/>
            <a:ext cx="4482602" cy="3253658"/>
          </a:xfrm>
          <a:prstGeom prst="rect">
            <a:avLst/>
          </a:prstGeom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A1C3C4D9-1A1A-4074-B854-7147A1859105}"/>
              </a:ext>
            </a:extLst>
          </p:cNvPr>
          <p:cNvGrpSpPr/>
          <p:nvPr/>
        </p:nvGrpSpPr>
        <p:grpSpPr>
          <a:xfrm>
            <a:off x="3754767" y="4101713"/>
            <a:ext cx="2314243" cy="934744"/>
            <a:chOff x="3754767" y="4101713"/>
            <a:chExt cx="2314243" cy="934744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B144F790-C6FA-4FAF-BEB1-C621F0EDE933}"/>
                </a:ext>
              </a:extLst>
            </p:cNvPr>
            <p:cNvSpPr/>
            <p:nvPr/>
          </p:nvSpPr>
          <p:spPr>
            <a:xfrm>
              <a:off x="3754767" y="4101713"/>
              <a:ext cx="1075992" cy="70595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9865B95-B768-4EEF-9C5F-8CE5BD902D6F}"/>
                </a:ext>
              </a:extLst>
            </p:cNvPr>
            <p:cNvCxnSpPr/>
            <p:nvPr/>
          </p:nvCxnSpPr>
          <p:spPr>
            <a:xfrm>
              <a:off x="4575555" y="4562775"/>
              <a:ext cx="378372" cy="1471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E83BBE0-8252-405D-9A34-6722AA052F78}"/>
                </a:ext>
              </a:extLst>
            </p:cNvPr>
            <p:cNvSpPr txBox="1"/>
            <p:nvPr/>
          </p:nvSpPr>
          <p:spPr>
            <a:xfrm>
              <a:off x="4974621" y="4636347"/>
              <a:ext cx="109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Positive</a:t>
              </a:r>
              <a:endParaRPr lang="zh-TW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04A28F9-5E29-435F-B4D0-0037EB27666F}"/>
                  </a:ext>
                </a:extLst>
              </p:cNvPr>
              <p:cNvSpPr txBox="1"/>
              <p:nvPr/>
            </p:nvSpPr>
            <p:spPr>
              <a:xfrm>
                <a:off x="988711" y="1502979"/>
                <a:ext cx="10131234" cy="10023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+mj-lt"/>
                  </a:rPr>
                  <a:t>Update the current weight </a:t>
                </a:r>
                <a:r>
                  <a:rPr lang="en-US" altLang="zh-TW" sz="2400" i="1" dirty="0">
                    <a:latin typeface="+mj-lt"/>
                  </a:rPr>
                  <a:t>w </a:t>
                </a:r>
                <a:r>
                  <a:rPr lang="en-US" altLang="zh-TW" sz="2400" dirty="0">
                    <a:latin typeface="+mj-lt"/>
                  </a:rPr>
                  <a:t>using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lt"/>
                  </a:rPr>
                  <a:t>the gradient descent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+mj-lt"/>
                  </a:rPr>
                  <a:t> 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f>
                      <m:fPr>
                        <m:ctrlPr>
                          <a:rPr lang="zh-TW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+mj-lt"/>
                  </a:rPr>
                  <a:t>)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zh-TW" sz="2400" dirty="0">
                    <a:latin typeface="+mj-lt"/>
                  </a:rPr>
                  <a:t>multiplied by some factor called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lt"/>
                  </a:rPr>
                  <a:t>the learning rate</a:t>
                </a:r>
                <a:r>
                  <a:rPr lang="en-US" altLang="zh-TW" sz="2400" dirty="0">
                    <a:latin typeface="+mj-lt"/>
                  </a:rPr>
                  <a:t>,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</a:t>
                </a:r>
                <a:endParaRPr lang="zh-TW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04A28F9-5E29-435F-B4D0-0037EB276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11" y="1502979"/>
                <a:ext cx="10131234" cy="1002390"/>
              </a:xfrm>
              <a:prstGeom prst="rect">
                <a:avLst/>
              </a:prstGeom>
              <a:blipFill>
                <a:blip r:embed="rId4"/>
                <a:stretch>
                  <a:fillRect l="-841" b="-132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5BE01F1F-AF67-4124-9184-815131B43AD2}"/>
              </a:ext>
            </a:extLst>
          </p:cNvPr>
          <p:cNvSpPr/>
          <p:nvPr/>
        </p:nvSpPr>
        <p:spPr>
          <a:xfrm>
            <a:off x="6566996" y="2753710"/>
            <a:ext cx="4569374" cy="315360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4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ED1EF-0A88-4F98-A9DB-42BFD05E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6"/>
            <a:ext cx="10515600" cy="1325563"/>
          </a:xfrm>
        </p:spPr>
        <p:txBody>
          <a:bodyPr/>
          <a:lstStyle/>
          <a:p>
            <a:r>
              <a:rPr lang="en-US" altLang="zh-TW" dirty="0"/>
              <a:t>Gradient Descent</a:t>
            </a:r>
            <a:r>
              <a:rPr lang="en-US" altLang="zh-TW" sz="4000" dirty="0"/>
              <a:t> – one weight </a:t>
            </a:r>
            <a:r>
              <a:rPr lang="en-US" altLang="zh-TW" sz="3600" dirty="0"/>
              <a:t>(2/5)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6859C-3F9D-47AA-8F23-E65BD7420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E10BFC-C9E3-4714-8A2B-94515AE71D76}"/>
                  </a:ext>
                </a:extLst>
              </p:cNvPr>
              <p:cNvSpPr/>
              <p:nvPr/>
            </p:nvSpPr>
            <p:spPr>
              <a:xfrm>
                <a:off x="974506" y="2554675"/>
                <a:ext cx="5160579" cy="35898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</a:pPr>
                <a:r>
                  <a:rPr lang="en-US" altLang="zh-TW" sz="2800" dirty="0">
                    <a:latin typeface="+mj-lt"/>
                  </a:rPr>
                  <a:t>Case 2: slope</a:t>
                </a:r>
                <a:r>
                  <a:rPr lang="en-US" altLang="zh-TW" sz="2800" dirty="0">
                    <a:latin typeface="+mj-lt"/>
                    <a:sym typeface="Symbol" panose="05050102010706020507" pitchFamily="18" charset="2"/>
                  </a:rPr>
                  <a:t>  0</a:t>
                </a:r>
                <a:r>
                  <a:rPr lang="en-US" altLang="zh-TW" sz="28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𝑑𝐸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TW" sz="2800" dirty="0">
                    <a:latin typeface="+mj-lt"/>
                    <a:sym typeface="Symbol" panose="05050102010706020507" pitchFamily="18" charset="2"/>
                  </a:rPr>
                  <a:t>  0)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altLang="zh-TW" sz="2800" i="1" dirty="0">
                    <a:latin typeface="+mj-lt"/>
                  </a:rPr>
                  <a:t>             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altLang="zh-TW" sz="2800" i="1" dirty="0">
                    <a:latin typeface="+mj-lt"/>
                  </a:rPr>
                  <a:t> w</a:t>
                </a:r>
                <a:r>
                  <a:rPr lang="en-US" altLang="zh-TW" sz="2800" dirty="0">
                    <a:latin typeface="+mj-lt"/>
                  </a:rPr>
                  <a:t>  </a:t>
                </a:r>
                <a:r>
                  <a:rPr lang="en-US" altLang="zh-TW" sz="2800" dirty="0">
                    <a:latin typeface="+mj-lt"/>
                    <a:sym typeface="Symbol" panose="05050102010706020507" pitchFamily="18" charset="2"/>
                  </a:rPr>
                  <a:t> </a:t>
                </a:r>
                <a:r>
                  <a:rPr lang="en-US" altLang="zh-TW" sz="2800" i="1" dirty="0">
                    <a:latin typeface="+mj-lt"/>
                  </a:rPr>
                  <a:t>w</a:t>
                </a:r>
                <a:r>
                  <a:rPr lang="en-US" altLang="zh-TW" sz="2800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+mj-lt"/>
                    <a:sym typeface="Symbol" panose="05050102010706020507" pitchFamily="18" charset="2"/>
                  </a:rPr>
                  <a:t></a:t>
                </a:r>
                <a:r>
                  <a:rPr lang="en-US" altLang="zh-TW" sz="2800" dirty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zh-TW" sz="2800" i="1" dirty="0">
                    <a:latin typeface="+mj-lt"/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en-US" altLang="zh-TW" sz="2800" dirty="0">
                  <a:latin typeface="+mj-lt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en-US" altLang="zh-TW" sz="2800" dirty="0">
                    <a:solidFill>
                      <a:srgbClr val="00B050"/>
                    </a:solidFill>
                    <a:latin typeface="+mj-lt"/>
                  </a:rPr>
                  <a:t>             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altLang="zh-TW" sz="2800" dirty="0">
                    <a:solidFill>
                      <a:srgbClr val="00B050"/>
                    </a:solidFill>
                    <a:latin typeface="+mj-lt"/>
                  </a:rPr>
                  <a:t> // Increase </a:t>
                </a:r>
                <a:r>
                  <a:rPr lang="en-US" altLang="zh-TW" sz="2800" i="1" dirty="0">
                    <a:solidFill>
                      <a:srgbClr val="00B050"/>
                    </a:solidFill>
                    <a:latin typeface="+mj-lt"/>
                  </a:rPr>
                  <a:t>w </a:t>
                </a:r>
                <a:r>
                  <a:rPr lang="en-US" altLang="zh-TW" sz="2800" baseline="-25000" dirty="0">
                    <a:solidFill>
                      <a:srgbClr val="00B050"/>
                    </a:solidFill>
                    <a:latin typeface="+mj-lt"/>
                  </a:rPr>
                  <a:t> </a:t>
                </a:r>
                <a:r>
                  <a:rPr lang="en-US" altLang="zh-TW" sz="2800" dirty="0">
                    <a:solidFill>
                      <a:srgbClr val="00B050"/>
                    </a:solidFill>
                    <a:latin typeface="+mj-lt"/>
                  </a:rPr>
                  <a:t>to</a:t>
                </a:r>
                <a:r>
                  <a:rPr lang="en-US" altLang="zh-TW" sz="2800" baseline="-25000" dirty="0">
                    <a:solidFill>
                      <a:srgbClr val="00B050"/>
                    </a:solidFill>
                    <a:latin typeface="+mj-lt"/>
                  </a:rPr>
                  <a:t> </a:t>
                </a:r>
                <a:r>
                  <a:rPr lang="en-US" altLang="zh-TW" sz="2800" dirty="0">
                    <a:solidFill>
                      <a:srgbClr val="00B050"/>
                    </a:solidFill>
                    <a:latin typeface="+mj-lt"/>
                  </a:rPr>
                  <a:t>minimize the </a:t>
                </a:r>
                <a:br>
                  <a:rPr lang="en-US" altLang="zh-TW" sz="2800" dirty="0">
                    <a:solidFill>
                      <a:srgbClr val="00B050"/>
                    </a:solidFill>
                    <a:latin typeface="+mj-lt"/>
                  </a:rPr>
                </a:br>
                <a:r>
                  <a:rPr lang="en-US" altLang="zh-TW" sz="2800" dirty="0">
                    <a:solidFill>
                      <a:srgbClr val="00B050"/>
                    </a:solidFill>
                    <a:latin typeface="+mj-lt"/>
                  </a:rPr>
                  <a:t>     error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E10BFC-C9E3-4714-8A2B-94515AE71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6" y="2554675"/>
                <a:ext cx="5160579" cy="3589829"/>
              </a:xfrm>
              <a:prstGeom prst="rect">
                <a:avLst/>
              </a:prstGeom>
              <a:blipFill>
                <a:blip r:embed="rId2"/>
                <a:stretch>
                  <a:fillRect l="-2358" b="-3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1AA78DB-E3A6-4580-B951-791343BA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50" y="2633772"/>
            <a:ext cx="4316472" cy="3510731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B2C28D0F-F509-4F61-89EA-60096B21B14E}"/>
              </a:ext>
            </a:extLst>
          </p:cNvPr>
          <p:cNvGrpSpPr/>
          <p:nvPr/>
        </p:nvGrpSpPr>
        <p:grpSpPr>
          <a:xfrm>
            <a:off x="2724346" y="3857436"/>
            <a:ext cx="2482214" cy="960863"/>
            <a:chOff x="2892314" y="3372540"/>
            <a:chExt cx="2364828" cy="96086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1D8C99A-B449-46D2-9B38-3A065234BFF0}"/>
                </a:ext>
              </a:extLst>
            </p:cNvPr>
            <p:cNvSpPr/>
            <p:nvPr/>
          </p:nvSpPr>
          <p:spPr>
            <a:xfrm>
              <a:off x="2892314" y="3372540"/>
              <a:ext cx="1093017" cy="74751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35DE4A7-4B14-4728-A8A7-2B7D41CBBCF8}"/>
                </a:ext>
              </a:extLst>
            </p:cNvPr>
            <p:cNvCxnSpPr/>
            <p:nvPr/>
          </p:nvCxnSpPr>
          <p:spPr>
            <a:xfrm>
              <a:off x="3838902" y="3859721"/>
              <a:ext cx="378372" cy="1471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0099E-3260-4E0B-AB12-F74E646AA795}"/>
                </a:ext>
              </a:extLst>
            </p:cNvPr>
            <p:cNvSpPr txBox="1"/>
            <p:nvPr/>
          </p:nvSpPr>
          <p:spPr>
            <a:xfrm>
              <a:off x="4162753" y="3933293"/>
              <a:ext cx="109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Negative</a:t>
              </a:r>
              <a:endParaRPr lang="zh-TW" altLang="en-US" sz="2000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F39BF7B-435D-40A5-BA46-6F9E3F7B466F}"/>
              </a:ext>
            </a:extLst>
          </p:cNvPr>
          <p:cNvSpPr/>
          <p:nvPr/>
        </p:nvSpPr>
        <p:spPr>
          <a:xfrm>
            <a:off x="6321314" y="2554675"/>
            <a:ext cx="5032486" cy="356638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CE7BD9-AEFE-46A1-8383-378ECB1FA642}"/>
              </a:ext>
            </a:extLst>
          </p:cNvPr>
          <p:cNvSpPr txBox="1"/>
          <p:nvPr/>
        </p:nvSpPr>
        <p:spPr>
          <a:xfrm>
            <a:off x="5627802" y="1488389"/>
            <a:ext cx="6692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這個</a:t>
            </a:r>
            <a:r>
              <a:rPr lang="en-US" altLang="zh-TW" sz="2400" dirty="0">
                <a:solidFill>
                  <a:srgbClr val="FF0000"/>
                </a:solidFill>
              </a:rPr>
              <a:t>error function</a:t>
            </a:r>
            <a:r>
              <a:rPr lang="zh-TW" altLang="en-US" sz="2400" dirty="0">
                <a:solidFill>
                  <a:srgbClr val="FF0000"/>
                </a:solidFill>
              </a:rPr>
              <a:t>要往</a:t>
            </a:r>
            <a:r>
              <a:rPr lang="en-US" altLang="zh-TW" sz="2400" dirty="0">
                <a:solidFill>
                  <a:srgbClr val="FF0000"/>
                </a:solidFill>
              </a:rPr>
              <a:t>Minimum</a:t>
            </a:r>
            <a:r>
              <a:rPr lang="zh-TW" altLang="en-US" sz="2400" dirty="0">
                <a:solidFill>
                  <a:srgbClr val="FF0000"/>
                </a:solidFill>
              </a:rPr>
              <a:t>的方向走的話，一定都是跟它的微分的負方向有關</a:t>
            </a:r>
          </a:p>
        </p:txBody>
      </p:sp>
    </p:spTree>
    <p:extLst>
      <p:ext uri="{BB962C8B-B14F-4D97-AF65-F5344CB8AC3E}">
        <p14:creationId xmlns:p14="http://schemas.microsoft.com/office/powerpoint/2010/main" val="22440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9A629-934E-4B71-8F1A-AC4EB784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– one weight (3/5)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5E8B8A-0F30-4E96-BB3F-615CE920B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4C2F6E1C-D6A0-49C2-A40E-2C04ABB49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Training rule for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gradient 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descent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     w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f>
                      <m:f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altLang="zh-TW" dirty="0"/>
                  <a:t>We make steps down the error function in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direction with the steepest descent(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下降最陡的方向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dirty="0"/>
                  <a:t>. </a:t>
                </a:r>
              </a:p>
              <a:p>
                <a:r>
                  <a:rPr lang="en-US" altLang="zh-TW" dirty="0"/>
                  <a:t>The size of each step is determined by the parameter </a:t>
                </a:r>
                <a:r>
                  <a:rPr lang="en-US" altLang="zh-TW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</a:t>
                </a:r>
                <a:r>
                  <a:rPr lang="en-US" altLang="zh-TW" dirty="0"/>
                  <a:t>, which is called 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the learning rate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If </a:t>
                </a:r>
                <a:r>
                  <a:rPr lang="en-US" altLang="zh-TW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</a:t>
                </a:r>
                <a:r>
                  <a:rPr lang="en-US" altLang="zh-TW" dirty="0"/>
                  <a:t> is too 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small</a:t>
                </a:r>
                <a:r>
                  <a:rPr lang="en-US" altLang="zh-TW" dirty="0"/>
                  <a:t>, gradient descent can be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slow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If</a:t>
                </a:r>
                <a:r>
                  <a:rPr lang="en-US" altLang="zh-TW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</a:t>
                </a:r>
                <a:r>
                  <a:rPr lang="en-US" altLang="zh-TW" dirty="0"/>
                  <a:t> is too 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large(</a:t>
                </a:r>
                <a:r>
                  <a:rPr lang="zh-TW" altLang="en-US" dirty="0">
                    <a:solidFill>
                      <a:srgbClr val="FF3300"/>
                    </a:solidFill>
                  </a:rPr>
                  <a:t>一次走太大步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)</a:t>
                </a:r>
                <a:r>
                  <a:rPr lang="en-US" altLang="zh-TW" dirty="0"/>
                  <a:t>, gradient descent can overshoot the minimum of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. It may 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fail to converge</a:t>
                </a:r>
                <a:r>
                  <a:rPr lang="en-US" altLang="zh-TW" dirty="0"/>
                  <a:t>, or even diverge(</a:t>
                </a:r>
                <a:r>
                  <a:rPr lang="zh-TW" altLang="en-US" dirty="0"/>
                  <a:t>發散</a:t>
                </a:r>
                <a:r>
                  <a:rPr lang="en-US" altLang="zh-TW" dirty="0"/>
                  <a:t>).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4C2F6E1C-D6A0-49C2-A40E-2C04ABB49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90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A5276-A8AF-45B7-8819-BD135377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Gradient Descent</a:t>
            </a:r>
            <a:r>
              <a:rPr lang="en-US" altLang="zh-TW" dirty="0"/>
              <a:t> – one weight (4/5)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ED89CE-B54A-4586-8D93-2C4851462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221CDBB-CAF6-4B62-94CF-1005609D0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32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32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TW" sz="3200" dirty="0"/>
                  <a:t>?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  If we assume </a:t>
                </a:r>
                <a:r>
                  <a:rPr lang="en-US" altLang="zh-TW" sz="3200" dirty="0">
                    <a:solidFill>
                      <a:srgbClr val="0000CC"/>
                    </a:solidFill>
                  </a:rPr>
                  <a:t>one</a:t>
                </a:r>
                <a:r>
                  <a:rPr lang="en-US" altLang="zh-TW" sz="3200" dirty="0"/>
                  <a:t> single training example only (</a:t>
                </a:r>
                <a:r>
                  <a:rPr lang="en-US" altLang="zh-TW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3200" dirty="0"/>
                  <a:t>, </a:t>
                </a:r>
                <a:r>
                  <a:rPr lang="en-US" altLang="zh-TW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3200" dirty="0"/>
                  <a:t>)</a:t>
                </a:r>
                <a:br>
                  <a:rPr lang="en-US" altLang="zh-TW" sz="3200" dirty="0"/>
                </a:br>
                <a:r>
                  <a:rPr lang="en-US" altLang="zh-TW" sz="3200" dirty="0"/>
                  <a:t>      then</a:t>
                </a:r>
                <a:r>
                  <a:rPr lang="zh-TW" altLang="en-US" sz="3200" dirty="0"/>
                  <a:t> 𝐸</a:t>
                </a:r>
                <a:r>
                  <a:rPr lang="en-US" altLang="zh-TW" sz="3200" dirty="0"/>
                  <a:t>(</a:t>
                </a:r>
                <a:r>
                  <a:rPr lang="en-US" altLang="zh-TW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ℎ</a:t>
                </a:r>
                <a:r>
                  <a:rPr lang="en-US" altLang="zh-TW" sz="3200" dirty="0"/>
                  <a:t>) = </a:t>
                </a:r>
                <a:r>
                  <a:rPr lang="zh-TW" altLang="en-US" sz="3200" dirty="0"/>
                  <a:t>𝐸</a:t>
                </a:r>
                <a:r>
                  <a:rPr lang="en-US" altLang="zh-TW" sz="3200" dirty="0"/>
                  <a:t>(</a:t>
                </a:r>
                <a:r>
                  <a:rPr lang="en-US" altLang="zh-TW" sz="32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2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sz="3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3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3200" dirty="0"/>
                  <a:t> (</a:t>
                </a:r>
                <a:r>
                  <a:rPr lang="en-US" altLang="zh-TW" sz="32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3200" dirty="0"/>
                  <a:t> – </a:t>
                </a:r>
                <a:r>
                  <a:rPr lang="en-US" altLang="zh-TW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3200" dirty="0"/>
                  <a:t>)</a:t>
                </a:r>
                <a:r>
                  <a:rPr lang="en-US" altLang="zh-TW" sz="3200" baseline="30000" dirty="0"/>
                  <a:t>2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   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 </a:t>
                </a:r>
                <a:r>
                  <a:rPr lang="en-US" altLang="zh-TW" sz="3200" dirty="0"/>
                  <a:t>The gradient of </a:t>
                </a:r>
                <a:r>
                  <a:rPr lang="en-US" altLang="zh-TW" sz="3200" i="1" dirty="0"/>
                  <a:t>E</a:t>
                </a:r>
                <a:r>
                  <a:rPr lang="en-US" altLang="zh-TW" sz="3200" dirty="0"/>
                  <a:t> (= the slope of </a:t>
                </a:r>
                <a:r>
                  <a:rPr lang="en-US" altLang="zh-TW" sz="3200" i="1" dirty="0"/>
                  <a:t>E</a:t>
                </a:r>
                <a:r>
                  <a:rPr lang="en-US" altLang="zh-TW" sz="3200" dirty="0"/>
                  <a:t>)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l-GR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TW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i="1" dirty="0">
                              <a:solidFill>
                                <a:srgbClr val="0000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TW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 – </m:t>
                          </m:r>
                          <m:r>
                            <m:rPr>
                              <m:nor/>
                            </m:rPr>
                            <a:rPr lang="en-US" altLang="zh-TW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baseline="30000" dirty="0"/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dirty="0"/>
                        <m:t>(</m:t>
                      </m:r>
                      <m:r>
                        <m:rPr>
                          <m:nor/>
                        </m:rPr>
                        <a:rPr lang="en-US" altLang="zh-TW" i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TW" dirty="0"/>
                        <m:t> – </m:t>
                      </m:r>
                      <m:r>
                        <m:rPr>
                          <m:nor/>
                        </m:rP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dirty="0"/>
                        <m:t>)</m:t>
                      </m:r>
                      <m:r>
                        <a:rPr lang="zh-TW" altLang="zh-TW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solidFill>
                                    <a:srgbClr val="0000C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altLang="zh-TW" i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TW" dirty="0"/>
                        <m:t> – </m:t>
                      </m:r>
                      <m:r>
                        <m:rPr>
                          <m:nor/>
                        </m:rP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221CDBB-CAF6-4B62-94CF-1005609D0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BDA2AB74-D528-4EA6-8202-384CA26E1C3A}"/>
              </a:ext>
            </a:extLst>
          </p:cNvPr>
          <p:cNvSpPr txBox="1"/>
          <p:nvPr/>
        </p:nvSpPr>
        <p:spPr>
          <a:xfrm>
            <a:off x="4996206" y="5807631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乘上</a:t>
            </a:r>
            <a:r>
              <a:rPr lang="en-US" altLang="zh-TW" dirty="0"/>
              <a:t>1/2</a:t>
            </a:r>
            <a:r>
              <a:rPr lang="zh-TW" altLang="en-US" dirty="0"/>
              <a:t>是為了讓式子變好看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3130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6E094-3A6C-4830-8ACD-4A2A3672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– one weight (5/5)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7E44EF-1A8F-4FFE-8964-BE04FB270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7E818B0F-F11A-4D40-84E4-05AB9DB0A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600" dirty="0"/>
                  <a:t>Training rule for </a:t>
                </a:r>
                <a:r>
                  <a:rPr lang="en-US" altLang="zh-TW" sz="3600" dirty="0">
                    <a:solidFill>
                      <a:srgbClr val="0000CC"/>
                    </a:solidFill>
                  </a:rPr>
                  <a:t>gradient</a:t>
                </a:r>
                <a:r>
                  <a:rPr lang="en-US" altLang="zh-TW" sz="3600" dirty="0"/>
                  <a:t> </a:t>
                </a:r>
                <a:r>
                  <a:rPr lang="en-US" altLang="zh-TW" sz="3600" dirty="0">
                    <a:solidFill>
                      <a:srgbClr val="FF3300"/>
                    </a:solidFill>
                  </a:rPr>
                  <a:t>descent</a:t>
                </a:r>
                <a:r>
                  <a:rPr lang="en-US" altLang="zh-TW" sz="3600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sz="3600" i="1" dirty="0"/>
                  <a:t>               </a:t>
                </a:r>
                <a:r>
                  <a:rPr lang="en-US" altLang="zh-TW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600" dirty="0"/>
                  <a:t>  </a:t>
                </a:r>
                <a:r>
                  <a:rPr lang="en-US" altLang="zh-TW" sz="3600" dirty="0">
                    <a:sym typeface="Symbol" panose="05050102010706020507" pitchFamily="18" charset="2"/>
                  </a:rPr>
                  <a:t> </a:t>
                </a:r>
                <a:r>
                  <a:rPr lang="en-US" altLang="zh-TW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600" dirty="0">
                    <a:sym typeface="Symbol" panose="05050102010706020507" pitchFamily="18" charset="2"/>
                  </a:rPr>
                  <a:t> + </a:t>
                </a:r>
                <a:r>
                  <a:rPr lang="en-US" altLang="zh-TW" sz="36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3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sz="3600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f>
                      <m:fPr>
                        <m:ctrlPr>
                          <a:rPr lang="zh-TW" altLang="zh-TW" sz="36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  <m:r>
                          <a:rPr lang="en-US" altLang="zh-TW" sz="36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36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TW" sz="3600" dirty="0">
                    <a:sym typeface="Symbol" panose="05050102010706020507" pitchFamily="18" charset="2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altLang="zh-TW" sz="3600" i="1" dirty="0"/>
                  <a:t>      </a:t>
                </a:r>
                <a:r>
                  <a:rPr lang="en-US" altLang="zh-TW" sz="3600" dirty="0"/>
                  <a:t>  </a:t>
                </a:r>
                <a:r>
                  <a:rPr lang="en-US" altLang="zh-TW" sz="3600" dirty="0">
                    <a:sym typeface="Symbol" panose="05050102010706020507" pitchFamily="18" charset="2"/>
                  </a:rPr>
                  <a:t>   </a:t>
                </a:r>
                <a:r>
                  <a:rPr lang="en-US" altLang="zh-TW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600" dirty="0"/>
                  <a:t>  </a:t>
                </a:r>
                <a:r>
                  <a:rPr lang="en-US" altLang="zh-TW" sz="3600" dirty="0">
                    <a:sym typeface="Symbol" panose="05050102010706020507" pitchFamily="18" charset="2"/>
                  </a:rPr>
                  <a:t> </a:t>
                </a:r>
                <a:r>
                  <a:rPr lang="en-US" altLang="zh-TW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600" dirty="0">
                    <a:sym typeface="Symbol" panose="05050102010706020507" pitchFamily="18" charset="2"/>
                  </a:rPr>
                  <a:t> + </a:t>
                </a:r>
                <a:r>
                  <a:rPr lang="en-US" altLang="zh-TW" sz="36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3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sz="3600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36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3600" i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zh-TW" sz="3600" dirty="0">
                        <a:solidFill>
                          <a:srgbClr val="0000CC"/>
                        </a:solidFill>
                      </a:rPr>
                      <m:t> – </m:t>
                    </m:r>
                    <m:r>
                      <m:rPr>
                        <m:nor/>
                      </m:rPr>
                      <a:rPr lang="en-US" altLang="zh-TW" sz="3600" i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TW" sz="36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36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36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sz="3600" dirty="0">
                    <a:sym typeface="Symbol" panose="05050102010706020507" pitchFamily="18" charset="2"/>
                  </a:rPr>
                  <a:t>           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6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TW" sz="3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 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+ </a:t>
                </a:r>
                <a:r>
                  <a:rPr lang="en-US" altLang="zh-TW" sz="36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TW" sz="3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3600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7E818B0F-F11A-4D40-84E4-05AB9DB0A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E4904580-F2D5-4E97-98A7-D66C0B0E5A6B}"/>
              </a:ext>
            </a:extLst>
          </p:cNvPr>
          <p:cNvGrpSpPr/>
          <p:nvPr/>
        </p:nvGrpSpPr>
        <p:grpSpPr>
          <a:xfrm>
            <a:off x="3371856" y="4516087"/>
            <a:ext cx="2459301" cy="752135"/>
            <a:chOff x="3840872" y="4516087"/>
            <a:chExt cx="1884533" cy="752135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043AA34-30AF-41E4-BF3B-3086CEB4994E}"/>
                </a:ext>
              </a:extLst>
            </p:cNvPr>
            <p:cNvSpPr txBox="1"/>
            <p:nvPr/>
          </p:nvSpPr>
          <p:spPr>
            <a:xfrm>
              <a:off x="3840872" y="4745002"/>
              <a:ext cx="1884533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Learning Rate</a:t>
              </a:r>
              <a:endParaRPr lang="zh-TW" altLang="en-US" sz="2800" dirty="0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1DFEB5AC-AB93-4059-9351-4C71C635A44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4783139" y="4516087"/>
              <a:ext cx="191436" cy="22891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478C99D-006C-4E21-AE0B-0714CAF6719C}"/>
              </a:ext>
            </a:extLst>
          </p:cNvPr>
          <p:cNvGrpSpPr/>
          <p:nvPr/>
        </p:nvGrpSpPr>
        <p:grpSpPr>
          <a:xfrm>
            <a:off x="3313111" y="4560705"/>
            <a:ext cx="5565777" cy="1299807"/>
            <a:chOff x="3108434" y="4500142"/>
            <a:chExt cx="5565777" cy="129980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4EDCC6E-855A-4735-97B5-BB76605EF941}"/>
                </a:ext>
              </a:extLst>
            </p:cNvPr>
            <p:cNvSpPr txBox="1"/>
            <p:nvPr/>
          </p:nvSpPr>
          <p:spPr>
            <a:xfrm>
              <a:off x="3108434" y="5276729"/>
              <a:ext cx="5565777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(Output Label </a:t>
              </a:r>
              <a:r>
                <a:rPr lang="en-US" altLang="zh-TW" sz="2800" dirty="0">
                  <a:sym typeface="Symbol" panose="05050102010706020507" pitchFamily="18" charset="2"/>
                </a:rPr>
                <a:t> </a:t>
              </a:r>
              <a:r>
                <a:rPr lang="en-US" altLang="zh-TW" sz="2800" dirty="0"/>
                <a:t>Estimated Output)</a:t>
              </a:r>
              <a:endParaRPr lang="zh-TW" altLang="en-US" sz="28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AB436AA-1664-47FA-AB2F-5EF7B2BFE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8138" y="4500142"/>
              <a:ext cx="0" cy="75213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7738F60-FBDC-4A7C-BD3A-AB30577346C3}"/>
              </a:ext>
            </a:extLst>
          </p:cNvPr>
          <p:cNvGrpSpPr/>
          <p:nvPr/>
        </p:nvGrpSpPr>
        <p:grpSpPr>
          <a:xfrm>
            <a:off x="6354013" y="4403264"/>
            <a:ext cx="986659" cy="857199"/>
            <a:chOff x="6510830" y="4382814"/>
            <a:chExt cx="986659" cy="85719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881161C-CB3A-47AE-95E2-448016C3E643}"/>
                </a:ext>
              </a:extLst>
            </p:cNvPr>
            <p:cNvSpPr txBox="1"/>
            <p:nvPr/>
          </p:nvSpPr>
          <p:spPr>
            <a:xfrm>
              <a:off x="6510830" y="4716793"/>
              <a:ext cx="986659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Input</a:t>
              </a:r>
              <a:endParaRPr lang="zh-TW" altLang="en-US" sz="2800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4E43DF6-52CE-4A1D-AB3E-A78249BD3F63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6510830" y="4382814"/>
              <a:ext cx="493330" cy="33397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179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BA46C-1EB6-4B24-908B-C4FC9F0C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Function - two weights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BFA42A-9CBC-46FE-99B6-60B32D804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D6D6378-3947-4805-B112-F727618F319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55043" y="1524000"/>
                <a:ext cx="7550870" cy="1630402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TW" dirty="0"/>
                  <a:t>Example: two weights: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/>
                  <a:t> = (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/>
                  <a:t>0</a:t>
                </a:r>
                <a:r>
                  <a:rPr lang="en-US" altLang="zh-TW" dirty="0"/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dirty="0"/>
                  <a:t>Arrow: </a:t>
                </a:r>
                <a:r>
                  <a:rPr lang="en-US" altLang="zh-TW" dirty="0">
                    <a:solidFill>
                      <a:srgbClr val="FF3300"/>
                    </a:solidFill>
                  </a:rPr>
                  <a:t>negated gradient </a:t>
                </a:r>
                <a:r>
                  <a:rPr lang="en-US" altLang="zh-TW" dirty="0"/>
                  <a:t>at one point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dirty="0"/>
                  <a:t>Steepest descent along the surface: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(</a:t>
                </a:r>
                <a:r>
                  <a:rPr lang="en-US" altLang="zh-TW" b="1" dirty="0">
                    <a:latin typeface="+mn-lt"/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D6D6378-3947-4805-B112-F727618F3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5043" y="1524000"/>
                <a:ext cx="7550870" cy="1630402"/>
              </a:xfrm>
              <a:blipFill>
                <a:blip r:embed="rId2"/>
                <a:stretch>
                  <a:fillRect l="-1453" t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gradient">
            <a:extLst>
              <a:ext uri="{FF2B5EF4-FFF2-40B4-BE49-F238E27FC236}">
                <a16:creationId xmlns:a16="http://schemas.microsoft.com/office/drawing/2014/main" id="{DF87E44E-B5D0-490B-AD12-9499A976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43" y="3154402"/>
            <a:ext cx="4248472" cy="304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60BD918-38CA-4BE3-BD2F-685E087388E7}"/>
                  </a:ext>
                </a:extLst>
              </p:cNvPr>
              <p:cNvSpPr txBox="1"/>
              <p:nvPr/>
            </p:nvSpPr>
            <p:spPr>
              <a:xfrm>
                <a:off x="7056716" y="3429001"/>
                <a:ext cx="3280894" cy="196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latin typeface="+mj-lt"/>
                    <a:ea typeface="Cambria Math" panose="02040503050406030204" pitchFamily="18" charset="0"/>
                  </a:rPr>
                  <a:t>(</a:t>
                </a:r>
                <a:r>
                  <a:rPr lang="en-US" altLang="zh-TW" b="1" dirty="0"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dirty="0" smtClean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 smtClean="0"/>
                      <m:t>0</m:t>
                    </m:r>
                    <m:r>
                      <m:rPr>
                        <m:nor/>
                      </m:rPr>
                      <a:rPr lang="en-US" altLang="zh-TW" dirty="0" smtClean="0"/>
                      <m:t>,</m:t>
                    </m:r>
                    <m:r>
                      <m:rPr>
                        <m:nor/>
                      </m:rPr>
                      <a:rPr lang="en-US" altLang="zh-TW" i="1" dirty="0" smtClean="0"/>
                      <m:t> </m:t>
                    </m:r>
                    <m:r>
                      <m:rPr>
                        <m:nor/>
                      </m:rPr>
                      <a:rPr lang="en-US" altLang="zh-TW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 smtClean="0"/>
                      <m:t>1</m:t>
                    </m:r>
                    <m: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000" smtClean="0">
                                    <a:latin typeface="Cambria Math" panose="02040503050406030204" pitchFamily="18" charset="0"/>
                                  </a:rPr>
                                  <m:t>–</m:t>
                                </m:r>
                                <m:f>
                                  <m:f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000" smtClean="0">
                                    <a:latin typeface="Cambria Math" panose="02040503050406030204" pitchFamily="18" charset="0"/>
                                  </a:rPr>
                                  <m:t>–</m:t>
                                </m:r>
                                <m:f>
                                  <m:f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60BD918-38CA-4BE3-BD2F-685E0873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16" y="3429001"/>
                <a:ext cx="3280894" cy="1963551"/>
              </a:xfrm>
              <a:prstGeom prst="rect">
                <a:avLst/>
              </a:prstGeom>
              <a:blipFill>
                <a:blip r:embed="rId4"/>
                <a:stretch>
                  <a:fillRect t="-18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FB1231CE-BB14-49FB-A36E-13A15A3C5EC7}"/>
              </a:ext>
            </a:extLst>
          </p:cNvPr>
          <p:cNvSpPr txBox="1"/>
          <p:nvPr/>
        </p:nvSpPr>
        <p:spPr>
          <a:xfrm>
            <a:off x="1046418" y="6368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Figure adapted from Fig 4.4 in Ref. [3]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719FF-A36D-42D6-8E78-3F79F9E2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r>
              <a:rPr lang="en-US" altLang="zh-TW" sz="4800" dirty="0"/>
              <a:t> – two weights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36CEEE-D6D8-4931-BEBB-AC637B250B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536D3E-4AB1-441E-86D7-F4EA379EE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0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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 0</a:t>
                </a:r>
                <a:r>
                  <a:rPr lang="en-US" altLang="zh-TW" dirty="0"/>
                  <a:t> and 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one</a:t>
                </a:r>
                <a:r>
                  <a:rPr lang="en-US" altLang="zh-TW" dirty="0"/>
                  <a:t> single training example only: (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dirty="0"/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dirty="0"/>
                  <a:t>), then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 𝐸</a:t>
                </a:r>
                <a:r>
                  <a:rPr lang="en-US" altLang="zh-TW" dirty="0"/>
                  <a:t>(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ℎ</a:t>
                </a:r>
                <a:r>
                  <a:rPr lang="en-US" altLang="zh-TW" dirty="0"/>
                  <a:t>) = </a:t>
                </a:r>
                <a:r>
                  <a:rPr lang="zh-TW" altLang="en-US" dirty="0"/>
                  <a:t>𝐸</a:t>
                </a:r>
                <a:r>
                  <a:rPr lang="en-US" altLang="zh-TW" dirty="0"/>
                  <a:t>(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0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, 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(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0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/>
                  <a:t>0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+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altLang="zh-TW" dirty="0"/>
                  <a:t> –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dirty="0"/>
                  <a:t>)</a:t>
                </a:r>
                <a:r>
                  <a:rPr lang="en-US" altLang="zh-TW" baseline="30000" dirty="0"/>
                  <a:t>2 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>
                    <a:solidFill>
                      <a:srgbClr val="00B050"/>
                    </a:solidFill>
                  </a:rPr>
                  <a:t>0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= 1, </a:t>
                </a:r>
                <a:r>
                  <a:rPr lang="en-US" altLang="zh-TW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>
                    <a:solidFill>
                      <a:srgbClr val="00B050"/>
                    </a:solidFill>
                  </a:rPr>
                  <a:t>1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= </a:t>
                </a:r>
                <a:r>
                  <a:rPr lang="en-US" altLang="zh-TW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r>
                  <a:rPr lang="en-US" altLang="zh-TW" dirty="0"/>
                  <a:t>The gradient of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(</a:t>
                </a:r>
                <a:r>
                  <a:rPr lang="en-US" altLang="zh-TW" sz="2400" b="1" dirty="0">
                    <a:latin typeface="+mn-lt"/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400" dirty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baseline="-25000" dirty="0"/>
                      <m:t>0</m:t>
                    </m:r>
                    <m:r>
                      <m:rPr>
                        <m:nor/>
                      </m:rPr>
                      <a:rPr lang="en-US" altLang="zh-TW" sz="2400" dirty="0"/>
                      <m:t>,</m:t>
                    </m:r>
                    <m:r>
                      <m:rPr>
                        <m:nor/>
                      </m:rPr>
                      <a:rPr lang="en-US" altLang="zh-TW" sz="2400" i="1" dirty="0"/>
                      <m:t> </m:t>
                    </m:r>
                    <m:r>
                      <m:rPr>
                        <m:nor/>
                      </m:rPr>
                      <a:rPr lang="en-US" altLang="zh-TW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baseline="-25000" dirty="0"/>
                      <m:t>1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solidFill>
                                    <a:srgbClr val="0000C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solidFill>
                                    <a:srgbClr val="0000CC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solidFill>
                                    <a:srgbClr val="0000C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prstClr val="black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)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solidFill>
                                    <a:srgbClr val="0000C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solidFill>
                                    <a:srgbClr val="0000CC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solidFill>
                                    <a:srgbClr val="0000C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srgbClr val="0000CC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>
                                  <a:solidFill>
                                    <a:prstClr val="black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)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aseline="-25000" dirty="0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536D3E-4AB1-441E-86D7-F4EA379EE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98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2E5CA-51F2-4182-BD04-4A046699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– two weights </a:t>
            </a:r>
            <a:r>
              <a:rPr lang="en-US" altLang="zh-TW" sz="4000" dirty="0"/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47921C-FF64-485C-A3AE-B7350D49C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C74046A-4267-43F2-809F-F18828C05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Training rule for gradient descent: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</a:t>
                </a:r>
                <a:r>
                  <a:rPr lang="en-US" altLang="zh-TW" i="1" dirty="0"/>
                  <a:t>   w</a:t>
                </a:r>
                <a:r>
                  <a:rPr lang="en-US" altLang="zh-TW" baseline="-25000" dirty="0"/>
                  <a:t>0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0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i="1" dirty="0"/>
                      <m:t>y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00CC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0 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CC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00CC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altLang="zh-TW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          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/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i="1" dirty="0"/>
                      <m:t>y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00CC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0 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CC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00CC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00CC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prstClr val="black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altLang="zh-TW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prstClr val="black"/>
                        </a:solidFill>
                      </a:rPr>
                      <m:t>1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 Vector form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          Let </a:t>
                </a:r>
                <a:r>
                  <a:rPr lang="en-US" altLang="zh-TW" sz="2400" b="1" dirty="0"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, and </a:t>
                </a:r>
                <a:r>
                  <a:rPr lang="en-US" altLang="zh-TW" sz="2400" b="1" dirty="0"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, then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          </a:t>
                </a:r>
                <a:r>
                  <a:rPr lang="en-US" altLang="zh-TW" b="1" dirty="0"/>
                  <a:t>w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b="1" dirty="0"/>
                  <a:t>w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i="1" dirty="0"/>
                      <m:t>y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US" altLang="zh-TW" b="1" dirty="0"/>
                      <m:t>w</m:t>
                    </m:r>
                    <m:r>
                      <m:rPr>
                        <m:nor/>
                      </m:rPr>
                      <a:rPr lang="en-US" altLang="zh-TW" baseline="30000" dirty="0">
                        <a:sym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zh-TW" b="1" dirty="0">
                        <a:sym typeface="Symbol" panose="05050102010706020507" pitchFamily="18" charset="2"/>
                      </a:rPr>
                      <m:t>x</m:t>
                    </m:r>
                    <m:r>
                      <a:rPr lang="en-US" altLang="zh-TW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TW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C74046A-4267-43F2-809F-F18828C05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F780E5F7-6445-4E27-8E0B-E417F82E06C4}"/>
              </a:ext>
            </a:extLst>
          </p:cNvPr>
          <p:cNvGrpSpPr/>
          <p:nvPr/>
        </p:nvGrpSpPr>
        <p:grpSpPr>
          <a:xfrm>
            <a:off x="2078420" y="4960285"/>
            <a:ext cx="2205843" cy="690580"/>
            <a:chOff x="3108435" y="4487319"/>
            <a:chExt cx="2270236" cy="690580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490AB4F-5B96-4972-A169-DC492E6339A0}"/>
                </a:ext>
              </a:extLst>
            </p:cNvPr>
            <p:cNvSpPr txBox="1"/>
            <p:nvPr/>
          </p:nvSpPr>
          <p:spPr>
            <a:xfrm>
              <a:off x="3108435" y="4716234"/>
              <a:ext cx="2270236" cy="46166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Learning Rate</a:t>
              </a:r>
              <a:endParaRPr lang="zh-TW" altLang="en-US" sz="2400" dirty="0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38F55EC6-6B23-4FF3-BF5F-6C5898C16010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4243553" y="4487319"/>
              <a:ext cx="384286" cy="22891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D31C4BA-4151-4294-BBF0-8D60489C2849}"/>
              </a:ext>
            </a:extLst>
          </p:cNvPr>
          <p:cNvGrpSpPr/>
          <p:nvPr/>
        </p:nvGrpSpPr>
        <p:grpSpPr>
          <a:xfrm>
            <a:off x="2045576" y="4997590"/>
            <a:ext cx="4808229" cy="1213800"/>
            <a:chOff x="2045576" y="4997590"/>
            <a:chExt cx="4808229" cy="1213800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B9AFE7-BE01-4DC2-8AC1-6826C9902621}"/>
                </a:ext>
              </a:extLst>
            </p:cNvPr>
            <p:cNvSpPr txBox="1"/>
            <p:nvPr/>
          </p:nvSpPr>
          <p:spPr>
            <a:xfrm>
              <a:off x="2045576" y="5749725"/>
              <a:ext cx="4808229" cy="46166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(Output Label </a:t>
              </a:r>
              <a:r>
                <a:rPr lang="en-US" altLang="zh-TW" sz="2400" dirty="0">
                  <a:sym typeface="Symbol" panose="05050102010706020507" pitchFamily="18" charset="2"/>
                </a:rPr>
                <a:t> </a:t>
              </a:r>
              <a:r>
                <a:rPr lang="en-US" altLang="zh-TW" sz="2400" dirty="0"/>
                <a:t>Estimated Output)</a:t>
              </a:r>
              <a:endParaRPr lang="zh-TW" altLang="en-US" sz="2400" dirty="0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F12FEA1-9B38-4507-BC54-34F28883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278" y="4997590"/>
              <a:ext cx="0" cy="75213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93B6E05-353E-41B3-A97A-1A20EBF1AF8F}"/>
              </a:ext>
            </a:extLst>
          </p:cNvPr>
          <p:cNvGrpSpPr/>
          <p:nvPr/>
        </p:nvGrpSpPr>
        <p:grpSpPr>
          <a:xfrm>
            <a:off x="5115939" y="4963163"/>
            <a:ext cx="980061" cy="752135"/>
            <a:chOff x="6510830" y="4382814"/>
            <a:chExt cx="986659" cy="85719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A56609D-9D47-4DB6-9641-9705D80C3C5A}"/>
                </a:ext>
              </a:extLst>
            </p:cNvPr>
            <p:cNvSpPr txBox="1"/>
            <p:nvPr/>
          </p:nvSpPr>
          <p:spPr>
            <a:xfrm>
              <a:off x="6510830" y="4716793"/>
              <a:ext cx="986659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</a:t>
              </a:r>
              <a:r>
                <a:rPr lang="en-US" altLang="zh-TW" sz="2800" dirty="0"/>
                <a:t> </a:t>
              </a:r>
              <a:endParaRPr lang="zh-TW" altLang="en-US" sz="2800" dirty="0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BDC9CE5-FD71-4BE5-B7D2-85501F88498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6510830" y="4382814"/>
              <a:ext cx="493330" cy="33397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02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5A1EF-4AE8-4A7C-9759-44B46647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Function – (M+1) weights 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0A5F22-3F14-4388-9D0D-D309B0C4C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A83DBA2-D338-4B8B-9354-827ED4E66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altLang="zh-TW" dirty="0"/>
                  <a:t>Now, consider a single example </a:t>
                </a:r>
                <a:r>
                  <a:rPr lang="en-US" altLang="zh-TW"/>
                  <a:t>with </a:t>
                </a:r>
                <a:r>
                  <a:rPr lang="en-US" altLang="zh-TW">
                    <a:solidFill>
                      <a:srgbClr val="0000CC"/>
                    </a:solidFill>
                  </a:rPr>
                  <a:t>M</a:t>
                </a:r>
                <a:r>
                  <a:rPr lang="en-US" altLang="zh-TW"/>
                  <a:t> </a:t>
                </a:r>
                <a:r>
                  <a:rPr lang="en-US" altLang="zh-TW" dirty="0"/>
                  <a:t>attributes: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altLang="zh-TW" dirty="0"/>
                  <a:t>    where 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ym typeface="Symbol" panose="05050102010706020507" pitchFamily="18" charset="2"/>
                  </a:rPr>
                  <a:t>= (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TW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2</a:t>
                </a:r>
                <a:r>
                  <a:rPr lang="en-US" altLang="zh-TW" dirty="0">
                    <a:sym typeface="Symbol" panose="05050102010706020507" pitchFamily="18" charset="2"/>
                  </a:rPr>
                  <a:t>, …,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TW" sz="1600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TW" dirty="0"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≡1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 and</a:t>
                </a:r>
              </a:p>
              <a:p>
                <a:pPr marL="0" indent="0">
                  <a:spcBef>
                    <a:spcPts val="180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altLang="zh-TW" dirty="0">
                    <a:latin typeface="+mn-lt"/>
                  </a:rPr>
                  <a:t> </a:t>
                </a:r>
                <a:r>
                  <a:rPr lang="en-US" altLang="zh-TW" dirty="0"/>
                  <a:t>=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/>
                  <a:t>0</a:t>
                </a:r>
                <a:r>
                  <a:rPr lang="en-US" altLang="zh-TW" i="1" dirty="0"/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/>
                  <a:t>0 </a:t>
                </a:r>
                <a:r>
                  <a:rPr lang="en-US" altLang="zh-TW" dirty="0"/>
                  <a:t>+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/>
                  <a:t>1</a:t>
                </a:r>
                <a:r>
                  <a:rPr lang="en-US" altLang="zh-TW" i="1" baseline="-25000" dirty="0"/>
                  <a:t> </a:t>
                </a:r>
                <a:r>
                  <a:rPr lang="en-US" altLang="zh-TW" dirty="0"/>
                  <a:t>+</a:t>
                </a:r>
                <a:r>
                  <a:rPr lang="en-US" altLang="zh-TW" i="1" dirty="0"/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/>
                  <a:t>2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/>
                  <a:t>2</a:t>
                </a:r>
                <a:r>
                  <a:rPr lang="en-US" altLang="zh-TW" i="1" baseline="-25000" dirty="0"/>
                  <a:t> </a:t>
                </a:r>
                <a:r>
                  <a:rPr lang="en-US" altLang="zh-TW" dirty="0"/>
                  <a:t>+</a:t>
                </a:r>
                <a:r>
                  <a:rPr lang="en-US" altLang="zh-TW" i="1" dirty="0"/>
                  <a:t> ... </a:t>
                </a:r>
                <a:r>
                  <a:rPr lang="en-US" altLang="zh-TW" dirty="0"/>
                  <a:t>+</a:t>
                </a:r>
                <a:r>
                  <a:rPr lang="en-US" altLang="zh-TW" i="1" dirty="0"/>
                  <a:t>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 err="1"/>
                  <a:t>M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 err="1"/>
                  <a:t>M</a:t>
                </a:r>
                <a:endParaRPr lang="en-US" altLang="zh-TW" baseline="-25000" dirty="0"/>
              </a:p>
              <a:p>
                <a:pPr marL="0" indent="0">
                  <a:spcBef>
                    <a:spcPts val="1800"/>
                  </a:spcBef>
                  <a:buNone/>
                  <a:defRPr/>
                </a:pPr>
                <a:r>
                  <a:rPr lang="en-US" altLang="zh-TW" dirty="0"/>
                  <a:t>               =  </a:t>
                </a:r>
                <a:r>
                  <a:rPr lang="en-US" altLang="zh-TW" b="1" dirty="0" err="1">
                    <a:latin typeface="+mn-lt"/>
                  </a:rPr>
                  <a:t>w</a:t>
                </a:r>
                <a:r>
                  <a:rPr lang="en-US" altLang="zh-TW" b="1" dirty="0" err="1">
                    <a:latin typeface="+mn-lt"/>
                    <a:sym typeface="Symbol" panose="05050102010706020507" pitchFamily="18" charset="2"/>
                  </a:rPr>
                  <a:t>x</a:t>
                </a:r>
                <a:r>
                  <a:rPr lang="en-US" altLang="zh-TW" b="1" dirty="0"/>
                  <a:t> </a:t>
                </a:r>
                <a:r>
                  <a:rPr lang="en-US" altLang="zh-TW" b="1" dirty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inner product of two column vectors</a:t>
                </a:r>
              </a:p>
              <a:p>
                <a:pPr marL="0" indent="0">
                  <a:spcBef>
                    <a:spcPts val="1800"/>
                  </a:spcBef>
                  <a:buNone/>
                  <a:defRPr/>
                </a:pPr>
                <a:r>
                  <a:rPr lang="en-US" altLang="zh-TW" dirty="0"/>
                  <a:t>               =  </a:t>
                </a:r>
                <a:r>
                  <a:rPr lang="en-US" altLang="zh-TW" b="1" dirty="0" err="1">
                    <a:latin typeface="+mn-lt"/>
                  </a:rPr>
                  <a:t>w</a:t>
                </a:r>
                <a:r>
                  <a:rPr lang="en-US" altLang="zh-TW" baseline="30000" dirty="0" err="1">
                    <a:sym typeface="Symbol" panose="05050102010706020507" pitchFamily="18" charset="2"/>
                  </a:rPr>
                  <a:t>T</a:t>
                </a:r>
                <a:r>
                  <a:rPr lang="en-US" altLang="zh-TW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b="1" dirty="0">
                    <a:sym typeface="Symbol" panose="05050102010706020507" pitchFamily="18" charset="2"/>
                  </a:rPr>
                  <a:t> </a:t>
                </a:r>
                <a:r>
                  <a:rPr lang="en-US" altLang="zh-TW" b="1" dirty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row vector </a:t>
                </a:r>
                <a:r>
                  <a:rPr lang="en-US" altLang="zh-TW" b="1" dirty="0" err="1"/>
                  <a:t>w</a:t>
                </a:r>
                <a:r>
                  <a:rPr lang="en-US" altLang="zh-TW" baseline="30000" dirty="0" err="1">
                    <a:sym typeface="Symbol" panose="05050102010706020507" pitchFamily="18" charset="2"/>
                  </a:rPr>
                  <a:t>T</a:t>
                </a:r>
                <a:r>
                  <a:rPr lang="en-US" altLang="zh-TW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times column vector </a:t>
                </a:r>
                <a:r>
                  <a:rPr lang="en-US" altLang="zh-TW" b="1" dirty="0">
                    <a:latin typeface="+mn-lt"/>
                  </a:rPr>
                  <a:t>x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A83DBA2-D338-4B8B-9354-827ED4E66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94F2E-B613-4EA9-BE42-0A1CE4BB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 </a:t>
            </a:r>
            <a:r>
              <a:rPr lang="en-US" altLang="zh-TW" sz="4000" dirty="0"/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B4499B-486B-49DE-AB5B-7468650A1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BF8ABF-F3D2-4E6A-BC5B-89015458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536401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Linear models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Algorithms</a:t>
            </a:r>
            <a:r>
              <a:rPr lang="en-US" altLang="zh-TW" dirty="0"/>
              <a:t> searching a hypothesis over the </a:t>
            </a:r>
            <a:r>
              <a:rPr lang="en-US" altLang="zh-TW" dirty="0">
                <a:solidFill>
                  <a:srgbClr val="FF0000"/>
                </a:solidFill>
              </a:rPr>
              <a:t>hyperplane(</a:t>
            </a:r>
            <a:r>
              <a:rPr lang="zh-TW" altLang="en-US" dirty="0">
                <a:solidFill>
                  <a:srgbClr val="FF0000"/>
                </a:solidFill>
              </a:rPr>
              <a:t>超平面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hypothesis space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Hyperplane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set of all points </a:t>
            </a:r>
            <a:r>
              <a:rPr lang="en-US" altLang="zh-TW" dirty="0"/>
              <a:t>that are in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baseline="30000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satisfy a linear equation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>
                <a:solidFill>
                  <a:srgbClr val="0066FF"/>
                </a:solidFill>
              </a:rPr>
              <a:t>R</a:t>
            </a:r>
            <a:r>
              <a:rPr lang="en-US" altLang="zh-TW" baseline="30000" dirty="0">
                <a:solidFill>
                  <a:srgbClr val="0066FF"/>
                </a:solidFill>
              </a:rPr>
              <a:t>2</a:t>
            </a:r>
            <a:r>
              <a:rPr lang="en-US" altLang="zh-TW" dirty="0"/>
              <a:t>, the hyperplanes are </a:t>
            </a:r>
            <a:r>
              <a:rPr lang="en-US" altLang="zh-TW" dirty="0">
                <a:solidFill>
                  <a:srgbClr val="0066FF"/>
                </a:solidFill>
              </a:rPr>
              <a:t>straight lines (</a:t>
            </a:r>
            <a:r>
              <a:rPr lang="zh-TW" altLang="en-US" dirty="0">
                <a:solidFill>
                  <a:srgbClr val="0066FF"/>
                </a:solidFill>
              </a:rPr>
              <a:t>直線，一維</a:t>
            </a:r>
            <a:r>
              <a:rPr lang="en-US" altLang="zh-TW" dirty="0">
                <a:solidFill>
                  <a:srgbClr val="0066FF"/>
                </a:solidFill>
              </a:rPr>
              <a:t>(2-1))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>
                <a:solidFill>
                  <a:srgbClr val="0066FF"/>
                </a:solidFill>
              </a:rPr>
              <a:t>R</a:t>
            </a:r>
            <a:r>
              <a:rPr lang="en-US" altLang="zh-TW" baseline="30000" dirty="0">
                <a:solidFill>
                  <a:srgbClr val="0066FF"/>
                </a:solidFill>
              </a:rPr>
              <a:t>3</a:t>
            </a:r>
            <a:r>
              <a:rPr lang="en-US" altLang="zh-TW" dirty="0"/>
              <a:t>, hyperplanes are </a:t>
            </a:r>
            <a:r>
              <a:rPr lang="en-US" altLang="zh-TW" dirty="0">
                <a:solidFill>
                  <a:srgbClr val="0066FF"/>
                </a:solidFill>
              </a:rPr>
              <a:t>planes</a:t>
            </a:r>
            <a:r>
              <a:rPr lang="zh-TW" altLang="en-US" dirty="0">
                <a:solidFill>
                  <a:srgbClr val="0066FF"/>
                </a:solidFill>
              </a:rPr>
              <a:t> </a:t>
            </a:r>
            <a:r>
              <a:rPr lang="en-US" altLang="zh-TW" dirty="0">
                <a:solidFill>
                  <a:srgbClr val="0066FF"/>
                </a:solidFill>
              </a:rPr>
              <a:t>(</a:t>
            </a:r>
            <a:r>
              <a:rPr lang="zh-TW" altLang="en-US" dirty="0">
                <a:solidFill>
                  <a:srgbClr val="0066FF"/>
                </a:solidFill>
              </a:rPr>
              <a:t>平面，二維</a:t>
            </a:r>
            <a:r>
              <a:rPr lang="en-US" altLang="zh-TW" dirty="0">
                <a:solidFill>
                  <a:srgbClr val="0066FF"/>
                </a:solidFill>
              </a:rPr>
              <a:t>(3-1))</a:t>
            </a:r>
          </a:p>
          <a:p>
            <a:pPr lvl="1"/>
            <a:r>
              <a:rPr lang="en-US" altLang="zh-TW" dirty="0"/>
              <a:t>More generally, if the </a:t>
            </a:r>
            <a:r>
              <a:rPr lang="en-US" altLang="zh-TW" dirty="0">
                <a:solidFill>
                  <a:srgbClr val="FF0000"/>
                </a:solidFill>
              </a:rPr>
              <a:t>input instance space is </a:t>
            </a:r>
            <a:r>
              <a:rPr lang="en-US" altLang="zh-TW" i="1" dirty="0">
                <a:solidFill>
                  <a:srgbClr val="FF0000"/>
                </a:solidFill>
              </a:rPr>
              <a:t>M</a:t>
            </a:r>
            <a:r>
              <a:rPr lang="en-US" altLang="zh-TW" dirty="0">
                <a:solidFill>
                  <a:srgbClr val="FF0000"/>
                </a:solidFill>
              </a:rPr>
              <a:t>-dimensional </a:t>
            </a:r>
            <a:r>
              <a:rPr lang="en-US" altLang="zh-TW" dirty="0"/>
              <a:t>then its </a:t>
            </a:r>
            <a:r>
              <a:rPr lang="en-US" altLang="zh-TW" dirty="0">
                <a:solidFill>
                  <a:srgbClr val="FF0000"/>
                </a:solidFill>
              </a:rPr>
              <a:t>hyperplanes are (</a:t>
            </a:r>
            <a:r>
              <a:rPr lang="en-US" altLang="zh-TW" i="1" dirty="0">
                <a:solidFill>
                  <a:srgbClr val="FF0000"/>
                </a:solidFill>
              </a:rPr>
              <a:t>M</a:t>
            </a:r>
            <a:r>
              <a:rPr lang="en-US" altLang="zh-TW" dirty="0">
                <a:solidFill>
                  <a:srgbClr val="FF0000"/>
                </a:solidFill>
              </a:rPr>
              <a:t>-1)-dimensional </a:t>
            </a:r>
          </a:p>
          <a:p>
            <a:pPr lvl="1"/>
            <a:r>
              <a:rPr lang="zh-TW" altLang="en-US" dirty="0"/>
              <a:t>超過三度空間之後我們就沒有辦法畫了，所以超過三度空間的我們叫做超平面</a:t>
            </a:r>
            <a:endParaRPr lang="en-US" altLang="zh-TW" dirty="0"/>
          </a:p>
          <a:p>
            <a:pPr lvl="1"/>
            <a:r>
              <a:rPr lang="zh-TW" altLang="en-US" dirty="0"/>
              <a:t>狹義的說法：在</a:t>
            </a:r>
            <a:r>
              <a:rPr lang="en-US" altLang="zh-TW" dirty="0"/>
              <a:t>R4</a:t>
            </a:r>
            <a:r>
              <a:rPr lang="zh-TW" altLang="en-US" dirty="0"/>
              <a:t>、</a:t>
            </a:r>
            <a:r>
              <a:rPr lang="en-US" altLang="zh-TW" dirty="0"/>
              <a:t>R5</a:t>
            </a:r>
            <a:r>
              <a:rPr lang="zh-TW" altLang="en-US" dirty="0"/>
              <a:t>、</a:t>
            </a:r>
            <a:r>
              <a:rPr lang="en-US" altLang="zh-TW" dirty="0"/>
              <a:t>R6</a:t>
            </a:r>
          </a:p>
          <a:p>
            <a:pPr lvl="1"/>
            <a:r>
              <a:rPr lang="zh-TW" altLang="en-US" dirty="0"/>
              <a:t>廣義的說法：在</a:t>
            </a:r>
            <a:r>
              <a:rPr lang="en-US" altLang="zh-TW" dirty="0">
                <a:solidFill>
                  <a:srgbClr val="FF0000"/>
                </a:solidFill>
              </a:rPr>
              <a:t>R2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R3</a:t>
            </a:r>
            <a:r>
              <a:rPr lang="zh-TW" altLang="en-US" dirty="0"/>
              <a:t>、</a:t>
            </a:r>
            <a:r>
              <a:rPr lang="en-US" altLang="zh-TW" dirty="0"/>
              <a:t>R4</a:t>
            </a:r>
            <a:r>
              <a:rPr lang="zh-TW" altLang="en-US" dirty="0"/>
              <a:t> 、</a:t>
            </a:r>
            <a:r>
              <a:rPr lang="en-US" altLang="zh-TW" dirty="0"/>
              <a:t>R5</a:t>
            </a:r>
            <a:r>
              <a:rPr lang="zh-TW" altLang="en-US" dirty="0"/>
              <a:t>、</a:t>
            </a:r>
            <a:r>
              <a:rPr lang="en-US" altLang="zh-TW" dirty="0"/>
              <a:t>R6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20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B292C-A96E-41A7-B95D-C15BF26A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Function– (M+1) weights </a:t>
            </a:r>
            <a:r>
              <a:rPr lang="en-US" altLang="zh-TW" sz="4000" dirty="0"/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6949EF-B028-4B8D-81AE-D313D5287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87A277-6E31-4BFF-B7BE-C03FF038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 = 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>
                <a:solidFill>
                  <a:srgbClr val="FF0000"/>
                </a:solidFill>
              </a:rPr>
              <a:t>0</a:t>
            </a:r>
            <a:r>
              <a:rPr lang="en-US" altLang="zh-TW" i="1" dirty="0">
                <a:solidFill>
                  <a:srgbClr val="FF0000"/>
                </a:solidFill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i="1" dirty="0">
                <a:solidFill>
                  <a:srgbClr val="FF0000"/>
                </a:solidFill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i="1" dirty="0">
                <a:solidFill>
                  <a:srgbClr val="FF0000"/>
                </a:solidFill>
              </a:rPr>
              <a:t>,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>
                <a:solidFill>
                  <a:srgbClr val="FF0000"/>
                </a:solidFill>
              </a:rPr>
              <a:t>3</a:t>
            </a:r>
            <a:r>
              <a:rPr lang="en-US" altLang="zh-TW" i="1" dirty="0">
                <a:solidFill>
                  <a:srgbClr val="FF0000"/>
                </a:solidFill>
              </a:rPr>
              <a:t>, ...,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baseline="-25000" dirty="0" err="1">
                <a:solidFill>
                  <a:srgbClr val="FF0000"/>
                </a:solidFill>
              </a:rPr>
              <a:t>M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is to be determined </a:t>
            </a:r>
            <a:r>
              <a:rPr lang="en-US" altLang="zh-TW" dirty="0"/>
              <a:t>and to be fit in the learning problem.</a:t>
            </a:r>
          </a:p>
          <a:p>
            <a:pPr>
              <a:spcBef>
                <a:spcPts val="1800"/>
              </a:spcBef>
              <a:defRPr/>
            </a:pPr>
            <a:r>
              <a:rPr lang="en-US" altLang="zh-TW" dirty="0"/>
              <a:t>The space </a:t>
            </a:r>
            <a:r>
              <a:rPr lang="en-US" altLang="zh-TW" i="1" dirty="0"/>
              <a:t>H</a:t>
            </a:r>
            <a:r>
              <a:rPr lang="en-US" altLang="zh-TW" dirty="0"/>
              <a:t> of candidate hypothesis is the set of all possible real-valued weight vectors:</a:t>
            </a:r>
          </a:p>
          <a:p>
            <a:pPr marL="0" indent="0">
              <a:buNone/>
              <a:defRPr/>
            </a:pPr>
            <a:r>
              <a:rPr lang="en-US" altLang="zh-TW" dirty="0"/>
              <a:t>     </a:t>
            </a:r>
            <a:r>
              <a:rPr lang="en-US" altLang="zh-TW" i="1" dirty="0"/>
              <a:t>H</a:t>
            </a:r>
            <a:r>
              <a:rPr lang="en-US" altLang="zh-TW" dirty="0"/>
              <a:t> = {</a:t>
            </a:r>
            <a:r>
              <a:rPr lang="en-US" altLang="zh-TW" b="1" dirty="0" err="1">
                <a:solidFill>
                  <a:srgbClr val="FF3300"/>
                </a:solidFill>
                <a:latin typeface="+mn-lt"/>
              </a:rPr>
              <a:t>w</a:t>
            </a:r>
            <a:r>
              <a:rPr lang="en-US" altLang="zh-TW" b="1" dirty="0" err="1"/>
              <a:t>|</a:t>
            </a:r>
            <a:r>
              <a:rPr lang="en-US" altLang="zh-TW" b="1" dirty="0" err="1">
                <a:solidFill>
                  <a:srgbClr val="FF3300"/>
                </a:solidFill>
                <a:latin typeface="+mn-lt"/>
              </a:rPr>
              <a:t>w</a:t>
            </a:r>
            <a:r>
              <a:rPr lang="en-US" altLang="zh-TW" b="1" dirty="0"/>
              <a:t> </a:t>
            </a:r>
            <a:r>
              <a:rPr lang="en-US" altLang="zh-TW" b="1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 R</a:t>
            </a:r>
            <a:r>
              <a:rPr lang="en-US" altLang="zh-TW" baseline="30000" dirty="0">
                <a:solidFill>
                  <a:srgbClr val="0000CC"/>
                </a:solidFill>
              </a:rPr>
              <a:t>M+1</a:t>
            </a: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097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B794A-96E2-4C2E-B0B7-70C8C03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</a:t>
            </a:r>
            <a:r>
              <a:rPr lang="en-US" altLang="zh-TW" sz="4000" dirty="0"/>
              <a:t>– (M+1) weights </a:t>
            </a:r>
            <a:r>
              <a:rPr lang="en-US" altLang="zh-TW" sz="3600" dirty="0"/>
              <a:t>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722513-3C2D-4DDE-99D4-FC1C7E043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7C6E572-962D-42CE-B1FC-BAB42791D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zh-TW" dirty="0"/>
                  <a:t>Gradient of </a:t>
                </a:r>
                <a:r>
                  <a:rPr lang="en-US" altLang="zh-TW" i="1" dirty="0"/>
                  <a:t>E </a:t>
                </a:r>
                <a:r>
                  <a:rPr lang="en-US" altLang="zh-TW" dirty="0"/>
                  <a:t>with respect to</a:t>
                </a:r>
                <a:r>
                  <a:rPr lang="en-US" altLang="zh-TW" i="1" dirty="0"/>
                  <a:t>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/>
                      <m:t>0</m:t>
                    </m:r>
                    <m:r>
                      <m:rPr>
                        <m:nor/>
                      </m:rPr>
                      <a:rPr lang="en-US" altLang="zh-TW" dirty="0"/>
                      <m:t>,</m:t>
                    </m:r>
                    <m:r>
                      <m:rPr>
                        <m:nor/>
                      </m:rPr>
                      <a:rPr lang="en-US" altLang="zh-TW" i="1" dirty="0"/>
                      <m:t> </m:t>
                    </m:r>
                    <m:r>
                      <m:rPr>
                        <m:nor/>
                      </m:rPr>
                      <a:rPr lang="en-US" altLang="zh-TW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/>
                      <m:t>1</m:t>
                    </m:r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r>
                      <m:rPr>
                        <m:nor/>
                      </m:rPr>
                      <a:rPr lang="en-US" altLang="zh-TW" dirty="0"/>
                      <m:t>,</m:t>
                    </m:r>
                    <m:r>
                      <m:rPr>
                        <m:nor/>
                      </m:rPr>
                      <a:rPr lang="en-US" altLang="zh-TW" i="1" dirty="0"/>
                      <m:t> </m:t>
                    </m:r>
                    <m:r>
                      <m:rPr>
                        <m:nor/>
                      </m:rPr>
                      <a:rPr lang="en-US" altLang="zh-TW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/>
                      <m:t>M</m:t>
                    </m:r>
                  </m:oMath>
                </a14:m>
                <a:r>
                  <a:rPr lang="en-US" altLang="zh-TW" dirty="0"/>
                  <a:t>):	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altLang="zh-TW" sz="2000" dirty="0"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1" dirty="0">
                          <a:latin typeface="+mn-lt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TW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altLang="zh-TW" sz="2000" dirty="0"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sz="2000" baseline="-25000" dirty="0"/>
                        <m:t>0</m:t>
                      </m:r>
                      <m:r>
                        <m:rPr>
                          <m:nor/>
                        </m:rPr>
                        <a:rPr lang="en-US" altLang="zh-TW" sz="2000" dirty="0"/>
                        <m:t>,</m:t>
                      </m:r>
                      <m:r>
                        <m:rPr>
                          <m:nor/>
                        </m:rPr>
                        <a:rPr lang="en-US" altLang="zh-TW" sz="2000" i="1" dirty="0"/>
                        <m:t> </m:t>
                      </m:r>
                      <m:r>
                        <m:rPr>
                          <m:nor/>
                        </m:rPr>
                        <a:rPr lang="en-US" altLang="zh-TW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sz="2000" baseline="-25000" dirty="0"/>
                        <m:t>1</m:t>
                      </m:r>
                      <m:r>
                        <a:rPr lang="en-US" altLang="zh-TW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r>
                        <m:rPr>
                          <m:nor/>
                        </m:rPr>
                        <a:rPr lang="en-US" altLang="zh-TW" sz="2000" dirty="0"/>
                        <m:t>,</m:t>
                      </m:r>
                      <m:r>
                        <m:rPr>
                          <m:nor/>
                        </m:rPr>
                        <a:rPr lang="en-US" altLang="zh-TW" sz="2000" i="1" dirty="0"/>
                        <m:t> </m:t>
                      </m:r>
                      <m:r>
                        <m:rPr>
                          <m:nor/>
                        </m:rPr>
                        <a:rPr lang="en-US" altLang="zh-TW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sz="2000" b="0" i="0" baseline="-25000" dirty="0" smtClean="0"/>
                        <m:t>M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0 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 +</m:t>
                                </m:r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baseline="-25000" dirty="0" smtClean="0">
                                    <a:solidFill>
                                      <a:srgbClr val="0000CC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baseline="-25000" dirty="0" smtClean="0">
                                    <a:solidFill>
                                      <a:prstClr val="black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–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)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0 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 +</m:t>
                                </m:r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baseline="-25000" dirty="0" smtClean="0">
                                    <a:solidFill>
                                      <a:srgbClr val="0000CC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baseline="-25000" dirty="0" smtClean="0">
                                    <a:solidFill>
                                      <a:prstClr val="black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–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)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0 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srgbClr val="0000CC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>
                                    <a:solidFill>
                                      <a:prstClr val="black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 +</m:t>
                                </m:r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aseline="-250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solidFill>
                                      <a:srgbClr val="0000CC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baseline="-25000" dirty="0" smtClean="0">
                                    <a:solidFill>
                                      <a:srgbClr val="0000CC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baseline="-25000" dirty="0" smtClean="0">
                                    <a:solidFill>
                                      <a:prstClr val="black"/>
                                    </a:solidFill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–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i="1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dirty="0"/>
                                  <m:t>)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baseline="-25000" dirty="0" smtClean="0"/>
                                  <m:t>M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altLang="zh-TW" sz="2000" dirty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–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)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–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)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–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dirty="0"/>
                                <m:t>)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baseline="-25000" dirty="0" smtClean="0"/>
                                <m:t>M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m:rPr>
                        <m:nor/>
                      </m:rPr>
                      <a:rPr lang="en-US" altLang="zh-TW" sz="2000" dirty="0"/>
                      <m:t>–</m:t>
                    </m:r>
                    <m:r>
                      <m:rPr>
                        <m:nor/>
                      </m:rPr>
                      <a:rPr lang="en-US" altLang="zh-TW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aseline="-25000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b="0" i="0" baseline="-25000" dirty="0" smtClean="0"/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b="1" dirty="0">
                        <a:latin typeface="+mn-lt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000" baseline="30000" dirty="0">
                        <a:sym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zh-TW" sz="2000" b="1" dirty="0">
                        <a:latin typeface="+mn-lt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000" dirty="0"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–</m:t>
                    </m:r>
                    <m:r>
                      <m:rPr>
                        <m:nor/>
                      </m:rPr>
                      <a:rPr lang="en-US" altLang="zh-TW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b="1" dirty="0">
                    <a:latin typeface="+mn-lt"/>
                  </a:rPr>
                  <a:t>x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7C6E572-962D-42CE-B1FC-BAB42791D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151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46A82-EE15-410C-9281-FFBD9A46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– (M+1) weights 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D83414-01F8-4EC3-9CC2-3B29ED8344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7E4A16DE-CF74-40B0-A3F3-CE36CC5D7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Training rule for </a:t>
                </a:r>
                <a:r>
                  <a:rPr lang="en-US" altLang="zh-TW" dirty="0">
                    <a:solidFill>
                      <a:srgbClr val="0000CC"/>
                    </a:solidFill>
                  </a:rPr>
                  <a:t>gradient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descent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             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b="1" dirty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anose="05050102010706020507" pitchFamily="18" charset="2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     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  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b="1" dirty="0">
                        <a:latin typeface="+mn-lt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30000" dirty="0">
                        <a:sym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altLang="zh-TW" b="1" dirty="0">
                        <a:latin typeface="+mn-lt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TW" dirty="0"/>
                      <m:t>–</m:t>
                    </m:r>
                    <m:r>
                      <m:rPr>
                        <m:nor/>
                      </m:rPr>
                      <a:rPr lang="en-US" altLang="zh-TW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m:rPr>
                        <m:nor/>
                      </m:rPr>
                      <a:rPr lang="en-US" altLang="zh-TW" b="1" dirty="0">
                        <a:latin typeface="+mn-lt"/>
                      </a:rPr>
                      <m:t>x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  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i="1" dirty="0"/>
                          <m:t> 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latin typeface="+mn-lt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baseline="30000" dirty="0"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latin typeface="+mn-lt"/>
                            <a:sym typeface="Symbol" panose="05050102010706020507" pitchFamily="18" charset="2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altLang="zh-TW" b="1" dirty="0">
                        <a:latin typeface="+mn-lt"/>
                      </a:rPr>
                      <m:t>x</m:t>
                    </m:r>
                  </m:oMath>
                </a14:m>
                <a:r>
                  <a:rPr lang="en-US" altLang="zh-TW" dirty="0"/>
                  <a:t> 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// Vector form</a:t>
                </a:r>
              </a:p>
              <a:p>
                <a:r>
                  <a:rPr lang="en-US" altLang="zh-TW" dirty="0"/>
                  <a:t>We may write the rule in its component form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</a:t>
                </a:r>
                <a:r>
                  <a:rPr lang="en-US" altLang="zh-TW" i="1" dirty="0"/>
                  <a:t>       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TW" b="1">
                            <a:latin typeface="+mn-lt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baseline="30000"/>
                          <m:t>T</m:t>
                        </m:r>
                        <m:r>
                          <m:rPr>
                            <m:nor/>
                          </m:rPr>
                          <a:rPr lang="en-US" altLang="zh-TW" b="1">
                            <a:latin typeface="+mn-lt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 </a:t>
                </a:r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i="1" dirty="0">
                    <a:solidFill>
                      <a:srgbClr val="00B050"/>
                    </a:solidFill>
                  </a:rPr>
                  <a:t>              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// Component form; </a:t>
                </a:r>
                <a:r>
                  <a:rPr lang="en-US" altLang="zh-TW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 = 0, 1, …, M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7E4A16DE-CF74-40B0-A3F3-CE36CC5D7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437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12B24-EE60-4711-8954-0B3886C6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Gradient Descent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78A648-B883-4C2C-A26F-3442E7ADA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9EFE5E92-3684-47A8-B9D5-2FFD0660C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9536" y="1772817"/>
                <a:ext cx="8291264" cy="4133055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 Given training data set: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 D = {</a:t>
                </a:r>
                <a:r>
                  <a:rPr lang="en-US" altLang="zh-TW" dirty="0">
                    <a:sym typeface="Symbol" panose="05050102010706020507" pitchFamily="18" charset="2"/>
                  </a:rPr>
                  <a:t>(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TW" sz="16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TW" dirty="0">
                    <a:sym typeface="Symbol" panose="05050102010706020507" pitchFamily="18" charset="2"/>
                  </a:rPr>
                  <a:t>), …, (</a:t>
                </a:r>
                <a:r>
                  <a:rPr lang="en-US" altLang="zh-TW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16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TW" sz="16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)</a:t>
                </a:r>
                <a:r>
                  <a:rPr lang="en-US" altLang="zh-TW" dirty="0"/>
                  <a:t>}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sz="2400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N training examples</a:t>
                </a:r>
                <a:endParaRPr lang="en-US" altLang="zh-TW" sz="24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TW" sz="2800" dirty="0">
                    <a:solidFill>
                      <a:srgbClr val="0000CC"/>
                    </a:solidFill>
                  </a:rPr>
                  <a:t>Initialize all weights </a:t>
                </a:r>
                <a:r>
                  <a:rPr lang="en-US" altLang="zh-TW" sz="2800" i="1" dirty="0" err="1">
                    <a:solidFill>
                      <a:srgbClr val="0000CC"/>
                    </a:solidFill>
                  </a:rPr>
                  <a:t>w</a:t>
                </a:r>
                <a:r>
                  <a:rPr lang="en-US" altLang="zh-TW" sz="2800" i="1" baseline="-25000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TW" sz="2800" dirty="0">
                    <a:solidFill>
                      <a:srgbClr val="0000CC"/>
                    </a:solidFill>
                  </a:rPr>
                  <a:t> to random values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TW" dirty="0">
                    <a:solidFill>
                      <a:srgbClr val="00B050"/>
                    </a:solidFill>
                  </a:rPr>
                  <a:t>// </a:t>
                </a:r>
                <a:r>
                  <a:rPr lang="en-US" altLang="zh-TW" b="1" dirty="0">
                    <a:solidFill>
                      <a:srgbClr val="00B050"/>
                    </a:solidFill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b="1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i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B050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B05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B05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B050"/>
                        </a:solidFill>
                      </a:rPr>
                      <m:t>1</m:t>
                    </m:r>
                    <m:r>
                      <a:rPr lang="en-US" altLang="zh-TW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B05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B05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i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baseline="-25000" dirty="0">
                        <a:solidFill>
                          <a:srgbClr val="00B050"/>
                        </a:solidFill>
                      </a:rPr>
                      <m:t>M</m:t>
                    </m:r>
                  </m:oMath>
                </a14:m>
                <a:r>
                  <a:rPr lang="en-US" altLang="zh-TW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); M+1 attributes </a:t>
                </a:r>
                <a:endParaRPr lang="en-US" altLang="zh-TW" dirty="0">
                  <a:solidFill>
                    <a:srgbClr val="00B050"/>
                  </a:solidFill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TW" sz="2800" dirty="0">
                    <a:solidFill>
                      <a:srgbClr val="0000CC"/>
                    </a:solidFill>
                  </a:rPr>
                  <a:t>UNTIL the termination condition is met, DO</a:t>
                </a:r>
              </a:p>
              <a:p>
                <a:pPr lvl="2">
                  <a:lnSpc>
                    <a:spcPct val="110000"/>
                  </a:lnSpc>
                  <a:buFontTx/>
                  <a:buNone/>
                </a:pPr>
                <a:r>
                  <a:rPr lang="en-US" altLang="zh-TW" sz="2800" dirty="0">
                    <a:solidFill>
                      <a:srgbClr val="0000CC"/>
                    </a:solidFill>
                  </a:rPr>
                  <a:t>FOR each training example </a:t>
                </a:r>
                <a:r>
                  <a:rPr lang="en-US" altLang="zh-TW" sz="2800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2800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800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altLang="zh-TW" sz="2800" i="1" dirty="0">
                    <a:solidFill>
                      <a:srgbClr val="0000CC"/>
                    </a:solidFill>
                  </a:rPr>
                  <a:t> D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           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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+ </a:t>
                </a:r>
                <a:r>
                  <a:rPr lang="en-US" altLang="zh-TW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b="0" i="0" baseline="-25000" dirty="0" smtClean="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m:t>k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baseline="30000" dirty="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b="1" dirty="0">
                            <a:solidFill>
                              <a:srgbClr val="FF0000"/>
                            </a:solidFill>
                            <a:latin typeface="+mn-lt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b="0" i="0" baseline="-25000" dirty="0" smtClean="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m:t>k</m:t>
                        </m:r>
                      </m:e>
                    </m:d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k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9EFE5E92-3684-47A8-B9D5-2FFD0660C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9536" y="1772817"/>
                <a:ext cx="8291264" cy="4133055"/>
              </a:xfrm>
              <a:blipFill>
                <a:blip r:embed="rId2"/>
                <a:stretch>
                  <a:fillRect t="-13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6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78FDC-3DF7-41F9-828D-84AF8DEA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Remarks on the Gradient Descent Algorithm (1/2)</a:t>
            </a:r>
            <a:endParaRPr lang="zh-TW" altLang="en-US" sz="3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E85280-8C93-457E-A056-E48852031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446664-AD28-4ADA-A184-1DB2AAD9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The gradient descent algorithm</a:t>
            </a:r>
            <a:r>
              <a:rPr lang="en-US" altLang="zh-TW" i="1" dirty="0"/>
              <a:t> </a:t>
            </a:r>
            <a:r>
              <a:rPr lang="en-US" altLang="zh-TW" dirty="0"/>
              <a:t>is also known as </a:t>
            </a:r>
            <a:r>
              <a:rPr lang="zh-TW" altLang="en-US" dirty="0"/>
              <a:t>又稱為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Delta rule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ADALINE rule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Widrow</a:t>
            </a:r>
            <a:r>
              <a:rPr lang="en-US" altLang="zh-TW" dirty="0">
                <a:solidFill>
                  <a:srgbClr val="FF0000"/>
                </a:solidFill>
              </a:rPr>
              <a:t>-Hoff rule</a:t>
            </a:r>
          </a:p>
          <a:p>
            <a:r>
              <a:rPr lang="en-US" altLang="zh-TW" dirty="0"/>
              <a:t>The gradient descent algorithm is used in </a:t>
            </a:r>
            <a:r>
              <a:rPr lang="en-US" altLang="zh-TW" dirty="0">
                <a:solidFill>
                  <a:srgbClr val="FF0000"/>
                </a:solidFill>
              </a:rPr>
              <a:t>regression(</a:t>
            </a:r>
            <a:r>
              <a:rPr lang="zh-TW" altLang="en-US" dirty="0">
                <a:solidFill>
                  <a:srgbClr val="FF0000"/>
                </a:solidFill>
              </a:rPr>
              <a:t>迴歸</a:t>
            </a:r>
            <a:r>
              <a:rPr lang="en-US" altLang="zh-TW" dirty="0">
                <a:solidFill>
                  <a:srgbClr val="FF0000"/>
                </a:solidFill>
              </a:rPr>
              <a:t>) problems </a:t>
            </a:r>
            <a:r>
              <a:rPr lang="en-US" altLang="zh-TW" dirty="0"/>
              <a:t>whose training data have </a:t>
            </a:r>
            <a:r>
              <a:rPr lang="en-US" altLang="zh-TW" dirty="0">
                <a:solidFill>
                  <a:srgbClr val="FF0000"/>
                </a:solidFill>
              </a:rPr>
              <a:t>an infinite(</a:t>
            </a:r>
            <a:r>
              <a:rPr lang="zh-TW" altLang="en-US" dirty="0">
                <a:solidFill>
                  <a:srgbClr val="FF0000"/>
                </a:solidFill>
              </a:rPr>
              <a:t>無限</a:t>
            </a:r>
            <a:r>
              <a:rPr lang="en-US" altLang="zh-TW" dirty="0">
                <a:solidFill>
                  <a:srgbClr val="FF0000"/>
                </a:solidFill>
              </a:rPr>
              <a:t>) number of outputs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0066FF"/>
                </a:solidFill>
              </a:rPr>
              <a:t>Regression</a:t>
            </a:r>
            <a:r>
              <a:rPr lang="en-US" altLang="zh-TW" dirty="0"/>
              <a:t>:  with </a:t>
            </a:r>
            <a:r>
              <a:rPr lang="en-US" altLang="zh-TW" dirty="0">
                <a:solidFill>
                  <a:srgbClr val="0066FF"/>
                </a:solidFill>
              </a:rPr>
              <a:t>numeric</a:t>
            </a:r>
            <a:r>
              <a:rPr lang="en-US" altLang="zh-TW" dirty="0"/>
              <a:t> output label(s) </a:t>
            </a:r>
            <a:r>
              <a:rPr lang="en-US" altLang="zh-TW" dirty="0">
                <a:sym typeface="Symbol" panose="05050102010706020507" pitchFamily="18" charset="2"/>
              </a:rPr>
              <a:t> an infinite number of values</a:t>
            </a:r>
            <a:endParaRPr lang="en-US" altLang="zh-TW" dirty="0"/>
          </a:p>
          <a:p>
            <a:r>
              <a:rPr lang="en-US" altLang="zh-TW" dirty="0"/>
              <a:t>However, it can also be used in </a:t>
            </a:r>
            <a:r>
              <a:rPr lang="en-US" altLang="zh-TW" dirty="0">
                <a:solidFill>
                  <a:srgbClr val="FF0000"/>
                </a:solidFill>
              </a:rPr>
              <a:t>classification(</a:t>
            </a:r>
            <a:r>
              <a:rPr lang="zh-TW" altLang="en-US" dirty="0">
                <a:solidFill>
                  <a:srgbClr val="FF0000"/>
                </a:solidFill>
              </a:rPr>
              <a:t>分類</a:t>
            </a:r>
            <a:r>
              <a:rPr lang="en-US" altLang="zh-TW" dirty="0">
                <a:solidFill>
                  <a:srgbClr val="FF0000"/>
                </a:solidFill>
              </a:rPr>
              <a:t>) problems </a:t>
            </a:r>
            <a:r>
              <a:rPr lang="en-US" altLang="zh-TW" dirty="0"/>
              <a:t>whose training data have </a:t>
            </a:r>
            <a:r>
              <a:rPr lang="en-US" altLang="zh-TW" dirty="0">
                <a:solidFill>
                  <a:srgbClr val="FF0000"/>
                </a:solidFill>
              </a:rPr>
              <a:t>a finite(</a:t>
            </a:r>
            <a:r>
              <a:rPr lang="zh-TW" altLang="en-US" dirty="0">
                <a:solidFill>
                  <a:srgbClr val="FF0000"/>
                </a:solidFill>
              </a:rPr>
              <a:t>有限</a:t>
            </a:r>
            <a:r>
              <a:rPr lang="en-US" altLang="zh-TW" dirty="0">
                <a:solidFill>
                  <a:srgbClr val="FF0000"/>
                </a:solidFill>
              </a:rPr>
              <a:t>) number of outputs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sz="2200" dirty="0">
                <a:solidFill>
                  <a:srgbClr val="0066FF"/>
                </a:solidFill>
              </a:rPr>
              <a:t>Classification</a:t>
            </a:r>
            <a:r>
              <a:rPr lang="en-US" altLang="zh-TW" sz="2200" dirty="0"/>
              <a:t>:  with </a:t>
            </a:r>
            <a:r>
              <a:rPr lang="en-US" altLang="zh-TW" sz="2200" dirty="0">
                <a:solidFill>
                  <a:srgbClr val="0066FF"/>
                </a:solidFill>
              </a:rPr>
              <a:t>nominal</a:t>
            </a:r>
            <a:r>
              <a:rPr lang="en-US" altLang="zh-TW" sz="2200" dirty="0"/>
              <a:t> output label(s) </a:t>
            </a:r>
            <a:r>
              <a:rPr lang="en-US" altLang="zh-TW" sz="2200" dirty="0">
                <a:sym typeface="Symbol" panose="05050102010706020507" pitchFamily="18" charset="2"/>
              </a:rPr>
              <a:t> a finite number of values</a:t>
            </a:r>
            <a:endParaRPr lang="en-US" altLang="zh-TW" sz="2200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074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CE154-83DC-46B4-A5B9-CD1A6B25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Remarks on the Gradient Descent Algorithm (2/2)</a:t>
            </a:r>
            <a:endParaRPr lang="zh-TW" altLang="en-US" sz="3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BDC300-0F62-4660-B1E1-341F27FEE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C494DB-822B-4153-9AB9-57A6E55C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we use the gradient descent algorithm to solve a classification problem, it </a:t>
            </a:r>
            <a:r>
              <a:rPr lang="en-US" altLang="zh-TW" dirty="0">
                <a:solidFill>
                  <a:srgbClr val="FF0000"/>
                </a:solidFill>
              </a:rPr>
              <a:t>converges toward a best-fit(</a:t>
            </a:r>
            <a:r>
              <a:rPr lang="zh-TW" altLang="en-US" dirty="0">
                <a:solidFill>
                  <a:srgbClr val="FF0000"/>
                </a:solidFill>
              </a:rPr>
              <a:t>最適合的</a:t>
            </a:r>
            <a:r>
              <a:rPr lang="en-US" altLang="zh-TW" dirty="0">
                <a:solidFill>
                  <a:srgbClr val="FF0000"/>
                </a:solidFill>
              </a:rPr>
              <a:t>) approximation </a:t>
            </a:r>
            <a:r>
              <a:rPr lang="en-US" altLang="zh-TW" dirty="0"/>
              <a:t>to the target concept If the training examples are </a:t>
            </a:r>
            <a:r>
              <a:rPr lang="en-US" altLang="zh-TW" dirty="0">
                <a:solidFill>
                  <a:srgbClr val="FF0000"/>
                </a:solidFill>
              </a:rPr>
              <a:t>not linearly separable(</a:t>
            </a:r>
            <a:r>
              <a:rPr lang="zh-TW" altLang="en-US" dirty="0">
                <a:solidFill>
                  <a:srgbClr val="FF0000"/>
                </a:solidFill>
              </a:rPr>
              <a:t>不可線性分離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A1BDF9-561C-4005-B8A2-C06C2A2D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82" y="3076732"/>
            <a:ext cx="3233394" cy="36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80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78277-96E5-47B9-A012-68990CA9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432A3-794B-42A9-A8D9-5567BFA5C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2C67B02E-3809-4848-9DA2-20EF93B2D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44862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sz="4200" dirty="0">
                    <a:solidFill>
                      <a:srgbClr val="FF0000"/>
                    </a:solidFill>
                  </a:rPr>
                  <a:t>Linear Classification(</a:t>
                </a:r>
                <a:r>
                  <a:rPr lang="zh-TW" altLang="en-US" sz="4200" dirty="0">
                    <a:solidFill>
                      <a:srgbClr val="FF0000"/>
                    </a:solidFill>
                  </a:rPr>
                  <a:t>分類</a:t>
                </a:r>
                <a:r>
                  <a:rPr lang="en-US" altLang="zh-TW" sz="4200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altLang="zh-TW" sz="4200" dirty="0">
                    <a:solidFill>
                      <a:srgbClr val="FF0000"/>
                    </a:solidFill>
                  </a:rPr>
                  <a:t>Perceptron Learning Algorithm</a:t>
                </a:r>
              </a:p>
              <a:p>
                <a:pPr lvl="1"/>
                <a:r>
                  <a:rPr lang="en-US" altLang="zh-TW" sz="3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If sign (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sz="36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TW" sz="3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</a:t>
                </a:r>
                <a:r>
                  <a:rPr lang="en-US" altLang="zh-TW" sz="36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)  </a:t>
                </a:r>
                <a:r>
                  <a:rPr lang="en-US" altLang="zh-TW" sz="36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y</a:t>
                </a:r>
                <a:r>
                  <a:rPr lang="en-US" altLang="zh-TW" sz="3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then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sz="36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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sz="36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+ </a:t>
                </a:r>
                <a:r>
                  <a:rPr lang="en-US" altLang="zh-TW" sz="36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y</a:t>
                </a:r>
                <a:r>
                  <a:rPr lang="en-US" altLang="zh-TW" sz="3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</a:p>
              <a:p>
                <a:pPr lvl="2"/>
                <a:r>
                  <a:rPr lang="en-US" altLang="zh-TW" sz="3200" b="1" dirty="0"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: Normal vector of the decision boundary</a:t>
                </a:r>
              </a:p>
              <a:p>
                <a:pPr lvl="2"/>
                <a:r>
                  <a:rPr lang="en-US" altLang="zh-TW" sz="32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TW" sz="32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, </a:t>
                </a:r>
                <a:r>
                  <a:rPr lang="en-US" altLang="zh-TW" sz="32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y): Training example with nominal output y (= 1)</a:t>
                </a:r>
              </a:p>
              <a:p>
                <a:r>
                  <a:rPr lang="en-US" altLang="zh-TW" sz="4200" dirty="0">
                    <a:solidFill>
                      <a:srgbClr val="FF0000"/>
                    </a:solidFill>
                  </a:rPr>
                  <a:t>Linear Regression(</a:t>
                </a:r>
                <a:r>
                  <a:rPr lang="zh-TW" altLang="en-US" sz="4200" dirty="0">
                    <a:solidFill>
                      <a:srgbClr val="FF0000"/>
                    </a:solidFill>
                  </a:rPr>
                  <a:t>迴歸</a:t>
                </a:r>
                <a:r>
                  <a:rPr lang="en-US" altLang="zh-TW" sz="4200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altLang="zh-TW" sz="4200" dirty="0">
                    <a:solidFill>
                      <a:srgbClr val="FF0000"/>
                    </a:solidFill>
                  </a:rPr>
                  <a:t>The Gradient Descent Algorithm</a:t>
                </a:r>
              </a:p>
              <a:p>
                <a:pPr lvl="1"/>
                <a:r>
                  <a:rPr lang="en-US" altLang="zh-TW" sz="36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sz="36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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sz="36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+ </a:t>
                </a:r>
                <a:r>
                  <a:rPr lang="en-US" altLang="zh-TW" sz="36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zh-TW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3600" i="1" dirty="0">
                            <a:sym typeface="Symbol" panose="05050102010706020507" pitchFamily="18" charset="2"/>
                          </a:rPr>
                          <m:t>y</m:t>
                        </m:r>
                        <m:r>
                          <a:rPr lang="en-US" altLang="zh-TW" sz="3600" b="0" i="0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TW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altLang="zh-TW" sz="3600" b="1" dirty="0">
                            <a:solidFill>
                              <a:schemeClr val="tx1"/>
                            </a:solidFill>
                            <a:latin typeface="+mn-lt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3600" baseline="30000" dirty="0">
                            <a:solidFill>
                              <a:schemeClr val="tx1"/>
                            </a:solidFill>
                            <a:sym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sz="3600" b="1" dirty="0">
                            <a:solidFill>
                              <a:schemeClr val="tx1"/>
                            </a:solidFill>
                            <a:latin typeface="+mn-lt"/>
                            <a:sym typeface="Symbol" panose="05050102010706020507" pitchFamily="18" charset="2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sz="36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</a:p>
              <a:p>
                <a:pPr lvl="2"/>
                <a:r>
                  <a:rPr lang="en-US" altLang="zh-TW" sz="3200" b="1" dirty="0">
                    <a:latin typeface="+mn-lt"/>
                    <a:sym typeface="Symbol" panose="05050102010706020507" pitchFamily="18" charset="2"/>
                  </a:rPr>
                  <a:t>w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: Normal vector of the linear function</a:t>
                </a:r>
              </a:p>
              <a:p>
                <a:pPr lvl="2"/>
                <a:r>
                  <a:rPr lang="en-US" altLang="zh-TW" sz="3200" dirty="0">
                    <a:sym typeface="Symbol" panose="05050102010706020507" pitchFamily="18" charset="2"/>
                  </a:rPr>
                  <a:t>(</a:t>
                </a:r>
                <a:r>
                  <a:rPr lang="en-US" altLang="zh-TW" sz="3200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, y): Training example with numeric output y</a:t>
                </a:r>
              </a:p>
              <a:p>
                <a:pPr lvl="2"/>
                <a:r>
                  <a:rPr lang="en-US" altLang="zh-TW" sz="3200" i="1" dirty="0">
                    <a:sym typeface="Symbol" panose="05050102010706020507" pitchFamily="18" charset="2"/>
                  </a:rPr>
                  <a:t> 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: Learning rate</a:t>
                </a:r>
              </a:p>
              <a:p>
                <a:pPr marL="457200" lvl="1" indent="0">
                  <a:buNone/>
                </a:pPr>
                <a:endParaRPr lang="zh-TW" altLang="en-US" sz="36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2C67B02E-3809-4848-9DA2-20EF93B2D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4486273"/>
              </a:xfrm>
              <a:blipFill>
                <a:blip r:embed="rId2"/>
                <a:stretch>
                  <a:fillRect l="-1623" t="-5571" b="-2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197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A1D27-89A7-40EC-824A-D86100DA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n-US" altLang="zh-TW" dirty="0"/>
              <a:t>Kahoot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C1C5B7-9127-4DF4-BABE-BC369371A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8EC515-5C99-48C7-B7EB-E8CEADFB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476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)1. A one-neuron perceptron can classify two classes of objects. </a:t>
            </a:r>
          </a:p>
          <a:p>
            <a:pPr marL="0" indent="0">
              <a:buNone/>
            </a:pPr>
            <a:r>
              <a:rPr lang="en-US" altLang="zh-TW" dirty="0"/>
              <a:t>(F) 2. The average squared difference between classifier predicted output and actual output is the Mean Absolute Error. </a:t>
            </a:r>
          </a:p>
          <a:p>
            <a:pPr marL="0" indent="0">
              <a:buNone/>
            </a:pPr>
            <a:r>
              <a:rPr lang="en-US" altLang="zh-TW" dirty="0"/>
              <a:t>(T) 3. The goal of the gradient descent is to minimize a given loss function of the neural network. </a:t>
            </a:r>
          </a:p>
          <a:p>
            <a:pPr marL="0" indent="0">
              <a:buNone/>
            </a:pPr>
            <a:r>
              <a:rPr lang="en-US" altLang="zh-TW" dirty="0"/>
              <a:t>(F) 4. Gradient descent always converges to some global minimum. </a:t>
            </a:r>
          </a:p>
          <a:p>
            <a:pPr marL="0" indent="0">
              <a:buNone/>
            </a:pPr>
            <a:r>
              <a:rPr lang="en-US" altLang="zh-TW" dirty="0"/>
              <a:t>(T) 5. The “learning rate” is the step size that is the amount the weights are updated during training. </a:t>
            </a:r>
          </a:p>
        </p:txBody>
      </p:sp>
    </p:spTree>
    <p:extLst>
      <p:ext uri="{BB962C8B-B14F-4D97-AF65-F5344CB8AC3E}">
        <p14:creationId xmlns:p14="http://schemas.microsoft.com/office/powerpoint/2010/main" val="1473265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38B9EE-299B-406B-9063-F143B198B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6FA029-2DE5-435A-B944-8363A8DB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292" y="550485"/>
            <a:ext cx="10351416" cy="529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dirty="0"/>
              <a:t>(F) 6. In batch gradient descent, we consider one example at a time to update the current weight and bias values. </a:t>
            </a:r>
          </a:p>
          <a:p>
            <a:pPr marL="0" indent="0">
              <a:buNone/>
            </a:pP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F</a:t>
            </a:r>
            <a:r>
              <a:rPr lang="en-US" altLang="zh-TW" sz="3200" dirty="0"/>
              <a:t>) 7. Logistic regression is mainly used for regression. (</a:t>
            </a:r>
            <a:r>
              <a:rPr lang="en-US" altLang="zh-TW" sz="3200" dirty="0">
                <a:solidFill>
                  <a:srgbClr val="00B0F0"/>
                </a:solidFill>
              </a:rPr>
              <a:t>It is popularly used for classification</a:t>
            </a:r>
            <a:r>
              <a:rPr lang="en-US" altLang="zh-TW" sz="3200" dirty="0"/>
              <a:t>.)</a:t>
            </a:r>
          </a:p>
          <a:p>
            <a:pPr marL="0" indent="0">
              <a:buNone/>
            </a:pPr>
            <a:r>
              <a:rPr lang="en-US" altLang="zh-TW" sz="3200" dirty="0"/>
              <a:t>(T) 8. The cost function for logistic regression is the Cross-Entropy. </a:t>
            </a:r>
          </a:p>
          <a:p>
            <a:pPr marL="0" indent="0">
              <a:buNone/>
            </a:pP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T</a:t>
            </a:r>
            <a:r>
              <a:rPr lang="en-US" altLang="zh-TW" sz="3200" dirty="0"/>
              <a:t>) 9. Logistic regression predicts the probability of the occurrence of a binary outcome. </a:t>
            </a:r>
          </a:p>
          <a:p>
            <a:pPr marL="0" indent="0">
              <a:buNone/>
            </a:pPr>
            <a:r>
              <a:rPr lang="en-US" altLang="zh-TW" sz="3200" dirty="0"/>
              <a:t>(F) 10. Logistic regression transforms its output using the tanh function to return a probability value.(</a:t>
            </a:r>
            <a:r>
              <a:rPr lang="en-US" altLang="zh-TW" sz="3200" dirty="0">
                <a:solidFill>
                  <a:srgbClr val="00B0F0"/>
                </a:solidFill>
              </a:rPr>
              <a:t>tanh function(+1 ~ -1)</a:t>
            </a:r>
            <a:r>
              <a:rPr lang="zh-TW" altLang="en-US" sz="3200" dirty="0">
                <a:solidFill>
                  <a:srgbClr val="00B0F0"/>
                </a:solidFill>
              </a:rPr>
              <a:t>只能視為是</a:t>
            </a:r>
            <a:r>
              <a:rPr lang="en-US" altLang="zh-TW" sz="3200" dirty="0">
                <a:solidFill>
                  <a:srgbClr val="00B0F0"/>
                </a:solidFill>
              </a:rPr>
              <a:t>Logistic regression</a:t>
            </a:r>
            <a:r>
              <a:rPr lang="zh-TW" altLang="en-US" sz="3200" dirty="0">
                <a:solidFill>
                  <a:srgbClr val="00B0F0"/>
                </a:solidFill>
              </a:rPr>
              <a:t>的變形</a:t>
            </a:r>
            <a:endParaRPr lang="en-US" altLang="zh-TW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73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0E5BF-B639-44A5-B655-FC82379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FAC026-5D8B-42C9-B6F7-895412AA8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D9CA8-52B1-49F9-8C4F-3DE30148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[1]</a:t>
            </a:r>
            <a:r>
              <a:rPr lang="zh-TW" altLang="en-US" dirty="0"/>
              <a:t> </a:t>
            </a:r>
            <a:r>
              <a:rPr lang="en-US" altLang="zh-TW" dirty="0"/>
              <a:t>Artificial Intelligence: A Modern Approach, Third edition, Stuart Russell and Peter </a:t>
            </a:r>
            <a:r>
              <a:rPr lang="en-US" altLang="zh-TW" dirty="0" err="1"/>
              <a:t>Norvig</a:t>
            </a:r>
            <a:r>
              <a:rPr lang="en-US" altLang="zh-TW" dirty="0"/>
              <a:t>, Prentice Hall Series in Artificial Intelligence, 2010.</a:t>
            </a:r>
          </a:p>
          <a:p>
            <a:pPr marL="0" indent="0">
              <a:buNone/>
            </a:pPr>
            <a:r>
              <a:rPr lang="en-US" altLang="zh-TW" dirty="0"/>
              <a:t>[2] Learning from Data, </a:t>
            </a:r>
            <a:r>
              <a:rPr lang="en-US" altLang="zh-TW" dirty="0" err="1"/>
              <a:t>Yaser</a:t>
            </a:r>
            <a:r>
              <a:rPr lang="en-US" altLang="zh-TW" dirty="0"/>
              <a:t> S. Abu-Mostafa, Malik </a:t>
            </a:r>
            <a:r>
              <a:rPr lang="en-US" altLang="zh-TW" dirty="0" err="1"/>
              <a:t>Magdon</a:t>
            </a:r>
            <a:r>
              <a:rPr lang="en-US" altLang="zh-TW" dirty="0"/>
              <a:t>-Ismail, and </a:t>
            </a:r>
            <a:r>
              <a:rPr lang="en-US" altLang="zh-TW" dirty="0" err="1"/>
              <a:t>Hsuan</a:t>
            </a:r>
            <a:r>
              <a:rPr lang="en-US" altLang="zh-TW" dirty="0"/>
              <a:t>-Tien Lin, </a:t>
            </a:r>
            <a:r>
              <a:rPr lang="en-US" altLang="zh-TW" dirty="0" err="1"/>
              <a:t>AMLBook</a:t>
            </a:r>
            <a:r>
              <a:rPr lang="en-US" altLang="zh-TW" dirty="0"/>
              <a:t>, 2012.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[3]</a:t>
            </a:r>
            <a:r>
              <a:rPr lang="zh-TW" altLang="en-US" dirty="0"/>
              <a:t> </a:t>
            </a:r>
            <a:r>
              <a:rPr lang="en-US" altLang="zh-TW" dirty="0"/>
              <a:t>Machine Learning, Tom M. Mitchell, McGraw-Hill, 1997.</a:t>
            </a:r>
          </a:p>
          <a:p>
            <a:pPr marL="0" indent="0">
              <a:buNone/>
            </a:pP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11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092E3-7E6D-4A73-BBE9-37C3A8E2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5E6330-768F-4706-910C-8A56853F5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C5A2495-9FBC-4CEC-9308-23B5CFF1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spcAft>
                <a:spcPts val="2400"/>
              </a:spcAft>
            </a:pPr>
            <a:r>
              <a:rPr lang="en-US" altLang="zh-TW" sz="3600" dirty="0"/>
              <a:t>Linear Classification</a:t>
            </a:r>
          </a:p>
          <a:p>
            <a:pPr>
              <a:spcAft>
                <a:spcPts val="2400"/>
              </a:spcAft>
            </a:pP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740F3-4C9A-4EA0-AAE3-D312CFBF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prstClr val="black"/>
                </a:solidFill>
              </a:rPr>
              <a:t>Illustrative Example for Linear </a:t>
            </a:r>
            <a:r>
              <a:rPr lang="en-US" altLang="zh-TW" sz="4000" dirty="0">
                <a:solidFill>
                  <a:srgbClr val="FF0000"/>
                </a:solidFill>
              </a:rPr>
              <a:t>Classification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C09960-803A-4174-B642-25BBF4B6F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B60E37B-F870-438B-8CFF-59850A36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9561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Dataset </a:t>
            </a:r>
            <a:r>
              <a:rPr lang="en-US" altLang="zh-TW" sz="3600" i="1" dirty="0"/>
              <a:t>D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>
                <a:sym typeface="Symbol" panose="05050102010706020507" pitchFamily="18" charset="2"/>
              </a:rPr>
              <a:t> </a:t>
            </a:r>
            <a:r>
              <a:rPr lang="en-US" altLang="zh-TW" sz="3200" dirty="0"/>
              <a:t>Students take a class on a </a:t>
            </a:r>
            <a:r>
              <a:rPr lang="en-US" altLang="zh-TW" sz="3200" b="1" dirty="0">
                <a:solidFill>
                  <a:srgbClr val="FF0000"/>
                </a:solidFill>
              </a:rPr>
              <a:t>Pass</a:t>
            </a:r>
            <a:r>
              <a:rPr lang="en-US" altLang="zh-TW" sz="3200" dirty="0">
                <a:solidFill>
                  <a:srgbClr val="FF0000"/>
                </a:solidFill>
              </a:rPr>
              <a:t>/</a:t>
            </a:r>
            <a:r>
              <a:rPr lang="en-US" altLang="zh-TW" sz="3200" b="1" dirty="0">
                <a:solidFill>
                  <a:srgbClr val="FF0000"/>
                </a:solidFill>
              </a:rPr>
              <a:t>Fail</a:t>
            </a:r>
            <a:r>
              <a:rPr lang="en-US" altLang="zh-TW" sz="3200" dirty="0"/>
              <a:t> basis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C3311A-E9C2-4297-986E-89F1BF98FD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45024" y="3312322"/>
          <a:ext cx="6350318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1877842644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498780036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406982049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277625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</a:rPr>
                        <a:t>Students</a:t>
                      </a:r>
                      <a:endParaRPr lang="zh-TW" sz="24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kern="100" baseline="-250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Midterm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TW" sz="2000" kern="100" baseline="-25000" dirty="0">
                          <a:effectLst/>
                        </a:rPr>
                        <a:t>2</a:t>
                      </a:r>
                      <a:r>
                        <a:rPr lang="en-US" altLang="zh-TW" sz="2000" kern="10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Final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TW" sz="20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</a:rPr>
                        <a:t>Pass/Fail)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10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85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 kern="100" baseline="0" dirty="0">
                          <a:effectLst/>
                        </a:rPr>
                        <a:t>1  </a:t>
                      </a:r>
                      <a:r>
                        <a:rPr lang="zh-TW" altLang="en-US" sz="2400" kern="100" baseline="0" dirty="0">
                          <a:effectLst/>
                        </a:rPr>
                        <a:t>  </a:t>
                      </a:r>
                      <a:r>
                        <a:rPr lang="en-US" sz="2400" kern="100" baseline="0" dirty="0">
                          <a:effectLst/>
                        </a:rPr>
                        <a:t>(</a:t>
                      </a:r>
                      <a:r>
                        <a:rPr lang="en-US" altLang="zh-TW" sz="2400" kern="100" dirty="0">
                          <a:effectLst/>
                        </a:rPr>
                        <a:t>Fail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94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68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baseline="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 kern="100" baseline="0" dirty="0">
                          <a:effectLst/>
                        </a:rPr>
                        <a:t>1  </a:t>
                      </a:r>
                      <a:r>
                        <a:rPr lang="zh-TW" altLang="en-US" sz="2400" kern="100" baseline="0" dirty="0">
                          <a:effectLst/>
                        </a:rPr>
                        <a:t>  </a:t>
                      </a:r>
                      <a:r>
                        <a:rPr lang="en-US" sz="2400" kern="100" baseline="0" dirty="0">
                          <a:effectLst/>
                        </a:rPr>
                        <a:t>(</a:t>
                      </a:r>
                      <a:r>
                        <a:rPr lang="en-US" altLang="zh-TW" sz="2400" kern="100" dirty="0">
                          <a:effectLst/>
                        </a:rPr>
                        <a:t>Fail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97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5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21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75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0DB7A-E04C-4E6C-A63B-3B3D7E73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Representation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C05F2-F454-4840-968C-105FE779E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0E30EEF-B2EE-4B9E-AE61-EA6983C94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3600" dirty="0"/>
                  <a:t>The dataset </a:t>
                </a:r>
                <a:r>
                  <a:rPr lang="en-US" altLang="zh-TW" sz="3600" i="1" dirty="0"/>
                  <a:t>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3200" dirty="0">
                    <a:sym typeface="Symbol" panose="05050102010706020507" pitchFamily="18" charset="2"/>
                  </a:rPr>
                  <a:t>Training Examples: (</a:t>
                </a:r>
                <a:r>
                  <a:rPr lang="en-US" altLang="zh-TW" sz="3200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A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3200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A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), (</a:t>
                </a:r>
                <a:r>
                  <a:rPr lang="en-US" altLang="zh-TW" sz="3200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3200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), …, (</a:t>
                </a:r>
                <a:r>
                  <a:rPr lang="en-US" altLang="zh-TW" sz="3200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3200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zh-TW" altLang="en-US" dirty="0">
                    <a:sym typeface="Symbol" panose="05050102010706020507" pitchFamily="18" charset="2"/>
                  </a:rPr>
                  <a:t>註：</a:t>
                </a:r>
                <a:r>
                  <a:rPr lang="zh-TW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粗體表示向量 </a:t>
                </a:r>
                <a:r>
                  <a:rPr lang="en-US" altLang="zh-TW" dirty="0">
                    <a:sym typeface="Symbol" panose="05050102010706020507" pitchFamily="18" charset="2"/>
                  </a:rPr>
                  <a:t>ex:</a:t>
                </a:r>
                <a:r>
                  <a:rPr lang="en-US" altLang="zh-TW" b="1" dirty="0">
                    <a:sym typeface="Symbol" panose="05050102010706020507" pitchFamily="18" charset="2"/>
                  </a:rPr>
                  <a:t> </a:t>
                </a:r>
                <a:r>
                  <a:rPr lang="en-US" altLang="zh-TW" b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TW" baseline="-25000" dirty="0" err="1">
                    <a:sym typeface="Symbol" panose="05050102010706020507" pitchFamily="18" charset="2"/>
                  </a:rPr>
                  <a:t>A</a:t>
                </a:r>
                <a:r>
                  <a:rPr lang="en-US" altLang="zh-TW" baseline="-25000" dirty="0">
                    <a:sym typeface="Symbol" panose="05050102010706020507" pitchFamily="18" charset="2"/>
                  </a:rPr>
                  <a:t>(</a:t>
                </a:r>
                <a:r>
                  <a:rPr lang="zh-TW" altLang="en-US" baseline="-25000" dirty="0">
                    <a:sym typeface="Symbol" panose="05050102010706020507" pitchFamily="18" charset="2"/>
                  </a:rPr>
                  <a:t>第一個同學的兩個分量</a:t>
                </a:r>
                <a:r>
                  <a:rPr lang="en-US" altLang="zh-TW" baseline="-25000" dirty="0">
                    <a:sym typeface="Symbol" panose="05050102010706020507" pitchFamily="18" charset="2"/>
                  </a:rPr>
                  <a:t>)</a:t>
                </a:r>
                <a:endParaRPr lang="en-US" altLang="zh-TW" sz="2800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3200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A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3200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, …, </a:t>
                </a:r>
                <a:r>
                  <a:rPr lang="en-US" altLang="zh-TW" sz="3200" b="1" dirty="0" err="1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: input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zh-TW" sz="2800" dirty="0">
                    <a:sym typeface="Symbol" panose="05050102010706020507" pitchFamily="18" charset="2"/>
                  </a:rPr>
                  <a:t>Each </a:t>
                </a:r>
                <a:r>
                  <a:rPr lang="en-US" altLang="zh-TW" sz="2800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2800" dirty="0">
                    <a:sym typeface="Symbol" panose="05050102010706020507" pitchFamily="18" charset="2"/>
                  </a:rPr>
                  <a:t> is a vector with two attributes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zh-TW" sz="2800" b="1" dirty="0">
                    <a:sym typeface="Symbol" panose="05050102010706020507" pitchFamily="18" charset="2"/>
                  </a:rPr>
                  <a:t>x </a:t>
                </a:r>
                <a:r>
                  <a:rPr lang="en-US" altLang="zh-TW" sz="2800" dirty="0">
                    <a:sym typeface="Symbol" panose="05050102010706020507" pitchFamily="18" charset="2"/>
                  </a:rPr>
                  <a:t>= </a:t>
                </a:r>
                <a:r>
                  <a:rPr lang="en-US" altLang="zh-TW" sz="2800" dirty="0"/>
                  <a:t>(Midterm, Final) </a:t>
                </a:r>
                <a:r>
                  <a:rPr lang="en-US" altLang="zh-TW" sz="2800" dirty="0">
                    <a:sym typeface="Symbol" panose="05050102010706020507" pitchFamily="18" charset="2"/>
                  </a:rPr>
                  <a:t>=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8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8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800" i="1" dirty="0">
                    <a:sym typeface="Symbol" panose="05050102010706020507" pitchFamily="18" charset="2"/>
                  </a:rPr>
                  <a:t> </a:t>
                </a:r>
                <a:endParaRPr lang="en-US" altLang="zh-TW" sz="2800" i="1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3200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3200" baseline="-25000" dirty="0">
                    <a:sym typeface="Symbol" panose="05050102010706020507" pitchFamily="18" charset="2"/>
                  </a:rPr>
                  <a:t>A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, </a:t>
                </a:r>
                <a:r>
                  <a:rPr lang="en-US" altLang="zh-TW" sz="3200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3200" baseline="-25000" dirty="0">
                    <a:sym typeface="Symbol" panose="05050102010706020507" pitchFamily="18" charset="2"/>
                  </a:rPr>
                  <a:t>B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, …, </a:t>
                </a:r>
                <a:r>
                  <a:rPr lang="en-US" altLang="zh-TW" sz="3200" i="1" dirty="0">
                    <a:sym typeface="Symbol" panose="05050102010706020507" pitchFamily="18" charset="2"/>
                  </a:rPr>
                  <a:t>y</a:t>
                </a:r>
                <a:r>
                  <a:rPr lang="en-US" altLang="zh-TW" sz="3200" baseline="-25000" dirty="0">
                    <a:sym typeface="Symbol" panose="05050102010706020507" pitchFamily="18" charset="2"/>
                  </a:rPr>
                  <a:t>F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: output (+1 or 1)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0E30EEF-B2EE-4B9E-AE61-EA6983C94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623" t="-4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27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4A1BE-ADD8-4F77-8B2D-FB5538E2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60"/>
            <a:ext cx="10515600" cy="1325563"/>
          </a:xfrm>
        </p:spPr>
        <p:txBody>
          <a:bodyPr/>
          <a:lstStyle/>
          <a:p>
            <a:r>
              <a:rPr lang="en-US" altLang="zh-TW" dirty="0"/>
              <a:t>Hypothesis Space and Version Space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98D0-8106-43F9-99E3-FEFD49FCD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74AA0E1-71FB-49BC-B537-7206EDA0D0B4}"/>
              </a:ext>
            </a:extLst>
          </p:cNvPr>
          <p:cNvGrpSpPr/>
          <p:nvPr/>
        </p:nvGrpSpPr>
        <p:grpSpPr>
          <a:xfrm>
            <a:off x="458537" y="1920522"/>
            <a:ext cx="4114800" cy="4025646"/>
            <a:chOff x="665926" y="1947590"/>
            <a:chExt cx="4114800" cy="4025646"/>
          </a:xfrm>
        </p:grpSpPr>
        <p:pic>
          <p:nvPicPr>
            <p:cNvPr id="6" name="圖片 5" descr="一張含有 天空, 文字, 抽簽 的圖片&#10;&#10;描述是以非常高的可信度產生">
              <a:extLst>
                <a:ext uri="{FF2B5EF4-FFF2-40B4-BE49-F238E27FC236}">
                  <a16:creationId xmlns:a16="http://schemas.microsoft.com/office/drawing/2014/main" id="{D2D42D7D-C72A-4EF4-8F88-A93B202F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26" y="1947590"/>
              <a:ext cx="4114800" cy="4025646"/>
            </a:xfrm>
            <a:prstGeom prst="rect">
              <a:avLst/>
            </a:prstGeom>
          </p:spPr>
        </p:pic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62A54F80-7953-4A29-A445-AAF4BC290549}"/>
                </a:ext>
              </a:extLst>
            </p:cNvPr>
            <p:cNvCxnSpPr>
              <a:cxnSpLocks/>
            </p:cNvCxnSpPr>
            <p:nvPr/>
          </p:nvCxnSpPr>
          <p:spPr>
            <a:xfrm>
              <a:off x="870877" y="3461264"/>
              <a:ext cx="3909849" cy="2168011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352B954A-C1B8-4953-A952-A763A53FA68C}"/>
                </a:ext>
              </a:extLst>
            </p:cNvPr>
            <p:cNvCxnSpPr/>
            <p:nvPr/>
          </p:nvCxnSpPr>
          <p:spPr>
            <a:xfrm>
              <a:off x="1186188" y="2365514"/>
              <a:ext cx="3594538" cy="3468414"/>
            </a:xfrm>
            <a:prstGeom prst="line">
              <a:avLst/>
            </a:prstGeom>
            <a:ln w="19050">
              <a:solidFill>
                <a:srgbClr val="372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0E3235E-6565-41EB-AEAB-A2AB4E562C01}"/>
                </a:ext>
              </a:extLst>
            </p:cNvPr>
            <p:cNvCxnSpPr>
              <a:cxnSpLocks/>
            </p:cNvCxnSpPr>
            <p:nvPr/>
          </p:nvCxnSpPr>
          <p:spPr>
            <a:xfrm>
              <a:off x="872191" y="3321956"/>
              <a:ext cx="3908535" cy="18310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CF60F7D-530B-471B-AC62-168F3D8E02CC}"/>
              </a:ext>
            </a:extLst>
          </p:cNvPr>
          <p:cNvSpPr txBox="1"/>
          <p:nvPr/>
        </p:nvSpPr>
        <p:spPr>
          <a:xfrm>
            <a:off x="5032811" y="3559178"/>
            <a:ext cx="67877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Version Space </a:t>
            </a:r>
            <a:r>
              <a:rPr lang="en-US" altLang="zh-TW" sz="2000" dirty="0">
                <a:solidFill>
                  <a:srgbClr val="FF0000"/>
                </a:solidFill>
              </a:rPr>
              <a:t>VS</a:t>
            </a:r>
            <a:r>
              <a:rPr lang="en-US" altLang="zh-TW" sz="2000" i="1" baseline="-25000" dirty="0">
                <a:solidFill>
                  <a:srgbClr val="FF0000"/>
                </a:solidFill>
              </a:rPr>
              <a:t>H,D</a:t>
            </a:r>
            <a:r>
              <a:rPr lang="en-US" altLang="zh-TW" sz="2000" dirty="0"/>
              <a:t> = </a:t>
            </a:r>
          </a:p>
          <a:p>
            <a:r>
              <a:rPr lang="en-US" altLang="zh-TW" sz="2000" dirty="0"/>
              <a:t>{</a:t>
            </a:r>
            <a:r>
              <a:rPr lang="en-US" altLang="zh-TW" sz="2000" dirty="0">
                <a:solidFill>
                  <a:srgbClr val="FF0000"/>
                </a:solidFill>
              </a:rPr>
              <a:t>All</a:t>
            </a:r>
            <a:r>
              <a:rPr lang="en-US" altLang="zh-TW" sz="2000" dirty="0"/>
              <a:t> straight </a:t>
            </a:r>
            <a:r>
              <a:rPr lang="en-US" altLang="zh-TW" sz="2000" dirty="0">
                <a:solidFill>
                  <a:srgbClr val="FF0000"/>
                </a:solidFill>
              </a:rPr>
              <a:t>lines</a:t>
            </a:r>
            <a:r>
              <a:rPr lang="en-US" altLang="zh-TW" sz="2000" dirty="0"/>
              <a:t> that </a:t>
            </a:r>
            <a:r>
              <a:rPr lang="en-US" altLang="zh-TW" sz="2000" dirty="0">
                <a:solidFill>
                  <a:srgbClr val="FF0000"/>
                </a:solidFill>
              </a:rPr>
              <a:t>separate</a:t>
            </a:r>
            <a:r>
              <a:rPr lang="en-US" altLang="zh-TW" sz="2000" dirty="0"/>
              <a:t> positive and negative examples.}</a:t>
            </a:r>
          </a:p>
          <a:p>
            <a:r>
              <a:rPr lang="zh-TW" altLang="en-US" sz="2000" dirty="0"/>
              <a:t>註記：</a:t>
            </a:r>
            <a:r>
              <a:rPr lang="en-US" altLang="zh-TW" sz="2000" dirty="0"/>
              <a:t> Version Space</a:t>
            </a:r>
            <a:r>
              <a:rPr lang="zh-TW" altLang="en-US" sz="2000" dirty="0"/>
              <a:t>並不唯一</a:t>
            </a:r>
            <a:endParaRPr lang="en-US" altLang="zh-TW" sz="2000" dirty="0"/>
          </a:p>
          <a:p>
            <a:r>
              <a:rPr lang="en-US" altLang="zh-TW" sz="2000" dirty="0"/>
              <a:t>-&gt;</a:t>
            </a:r>
            <a:r>
              <a:rPr lang="zh-TW" altLang="en-US" sz="2000" dirty="0"/>
              <a:t>如果點</a:t>
            </a:r>
            <a:r>
              <a:rPr lang="en-US" altLang="zh-TW" sz="2000" dirty="0"/>
              <a:t>(data)</a:t>
            </a:r>
            <a:r>
              <a:rPr lang="zh-TW" altLang="en-US" sz="2000" dirty="0"/>
              <a:t>越多，能找到正確的直線的可能性就變高了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72FDFF-DFCB-41C6-9B0E-7FD2D604E157}"/>
              </a:ext>
            </a:extLst>
          </p:cNvPr>
          <p:cNvSpPr txBox="1"/>
          <p:nvPr/>
        </p:nvSpPr>
        <p:spPr>
          <a:xfrm>
            <a:off x="5034126" y="1469978"/>
            <a:ext cx="68908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Hypothesis Space</a:t>
            </a:r>
            <a:r>
              <a:rPr lang="zh-TW" altLang="en-US" sz="28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假說空間</a:t>
            </a:r>
            <a:r>
              <a:rPr lang="en-US" altLang="zh-TW" sz="2000" dirty="0"/>
              <a:t>) </a:t>
            </a:r>
            <a:r>
              <a:rPr lang="en-US" altLang="zh-TW" sz="2800" i="1" dirty="0">
                <a:solidFill>
                  <a:srgbClr val="FF0000"/>
                </a:solidFill>
              </a:rPr>
              <a:t>H</a:t>
            </a:r>
            <a:r>
              <a:rPr lang="en-US" altLang="zh-TW" sz="2800" dirty="0"/>
              <a:t> = The set of straight </a:t>
            </a:r>
            <a:r>
              <a:rPr lang="en-US" altLang="zh-TW" sz="2800" dirty="0">
                <a:solidFill>
                  <a:srgbClr val="FF0000"/>
                </a:solidFill>
              </a:rPr>
              <a:t>lines</a:t>
            </a:r>
          </a:p>
          <a:p>
            <a:r>
              <a:rPr lang="en-US" altLang="zh-TW" sz="2000" dirty="0"/>
              <a:t>&lt;</a:t>
            </a:r>
            <a:r>
              <a:rPr lang="zh-TW" altLang="en-US" sz="2000" dirty="0"/>
              <a:t>註</a:t>
            </a:r>
            <a:r>
              <a:rPr lang="en-US" altLang="zh-TW" sz="2000" dirty="0"/>
              <a:t>&gt;</a:t>
            </a:r>
            <a:r>
              <a:rPr lang="zh-TW" altLang="en-US" sz="2000" dirty="0"/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所有的假說形成的集合</a:t>
            </a:r>
            <a:r>
              <a:rPr lang="zh-TW" altLang="en-US" sz="2000" dirty="0"/>
              <a:t>。是我認為一條直線可以把它分開，但是這條直線可能可以分開，可能不能分開，</a:t>
            </a:r>
            <a:r>
              <a:rPr lang="zh-TW" altLang="en-US" sz="2000" dirty="0">
                <a:solidFill>
                  <a:srgbClr val="FF0000"/>
                </a:solidFill>
              </a:rPr>
              <a:t>對於那些可以分開的我們叫它</a:t>
            </a:r>
            <a:r>
              <a:rPr lang="en-US" altLang="zh-TW" sz="2000" dirty="0">
                <a:solidFill>
                  <a:srgbClr val="FF0000"/>
                </a:solidFill>
              </a:rPr>
              <a:t>Version Space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D9DBBBC-DD08-4B77-AF1A-7EA7975161A1}"/>
              </a:ext>
            </a:extLst>
          </p:cNvPr>
          <p:cNvSpPr txBox="1"/>
          <p:nvPr/>
        </p:nvSpPr>
        <p:spPr>
          <a:xfrm>
            <a:off x="5032811" y="5530670"/>
            <a:ext cx="6787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apply the </a:t>
            </a:r>
            <a:r>
              <a:rPr lang="en-US" altLang="zh-TW" sz="2400" dirty="0">
                <a:solidFill>
                  <a:srgbClr val="FF0000"/>
                </a:solidFill>
              </a:rPr>
              <a:t>Perceptron Learning Algorithm (PLA)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/>
              <a:t>to find a consistent hypothesis(</a:t>
            </a:r>
            <a:r>
              <a:rPr lang="zh-TW" altLang="en-US" sz="2400" dirty="0"/>
              <a:t>一致假設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1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7B770-82F7-4370-8999-26D4E42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Perceptron Learning Algorithm </a:t>
            </a:r>
            <a:r>
              <a:rPr lang="en-US" altLang="zh-TW" dirty="0"/>
              <a:t>(PLA) </a:t>
            </a:r>
            <a:r>
              <a:rPr lang="en-US" altLang="zh-TW" dirty="0">
                <a:solidFill>
                  <a:prstClr val="black"/>
                </a:solidFill>
              </a:rPr>
              <a:t>(1/2) 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zh-TW" altLang="en-US" sz="2200" u="sng" dirty="0">
                <a:solidFill>
                  <a:srgbClr val="FF0000"/>
                </a:solidFill>
              </a:rPr>
              <a:t>透過不斷的內積、修正錯誤，進而找到一條可以將資料分成兩類的演算法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ABF9A-BC3E-4BB9-B054-25AA178A5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B7DDC14-7726-4FEE-8B64-A83F10D4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TW" sz="3600" dirty="0"/>
              <a:t>For input </a:t>
            </a:r>
            <a:r>
              <a:rPr lang="en-US" altLang="zh-TW" sz="3600" b="1" dirty="0">
                <a:latin typeface="+mn-lt"/>
              </a:rPr>
              <a:t>x</a:t>
            </a:r>
            <a:r>
              <a:rPr lang="en-US" altLang="zh-TW" sz="3600" dirty="0"/>
              <a:t> = (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/>
              <a:t>1</a:t>
            </a:r>
            <a:r>
              <a:rPr lang="en-US" altLang="zh-TW" sz="3600" dirty="0"/>
              <a:t>,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/>
              <a:t>2</a:t>
            </a:r>
            <a:r>
              <a:rPr lang="en-US" altLang="zh-TW" sz="3600" dirty="0"/>
              <a:t>)  </a:t>
            </a:r>
            <a:r>
              <a:rPr lang="en-US" altLang="zh-TW" sz="3600" dirty="0">
                <a:solidFill>
                  <a:srgbClr val="00B050"/>
                </a:solidFill>
              </a:rPr>
              <a:t>//grades of a students</a:t>
            </a:r>
          </a:p>
          <a:p>
            <a:pPr>
              <a:spcAft>
                <a:spcPts val="600"/>
              </a:spcAft>
            </a:pPr>
            <a:r>
              <a:rPr lang="en-US" altLang="zh-TW" sz="3600" dirty="0"/>
              <a:t>Pass if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i="1" dirty="0"/>
              <a:t> </a:t>
            </a:r>
            <a:r>
              <a:rPr lang="en-US" altLang="zh-TW" sz="3600" dirty="0"/>
              <a:t>&gt;</a:t>
            </a:r>
            <a:r>
              <a:rPr lang="en-US" altLang="zh-TW" sz="3600" i="1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threshold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3600" dirty="0"/>
              <a:t>    ((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dirty="0"/>
              <a:t>)</a:t>
            </a:r>
            <a:r>
              <a:rPr lang="en-US" altLang="zh-TW" sz="3600" i="1" dirty="0">
                <a:sym typeface="Symbol" panose="05050102010706020507" pitchFamily="18" charset="2"/>
              </a:rPr>
              <a:t></a:t>
            </a:r>
            <a:r>
              <a:rPr lang="en-US" altLang="zh-TW" sz="3600" i="1" dirty="0"/>
              <a:t>  </a:t>
            </a:r>
            <a:r>
              <a:rPr lang="en-US" altLang="zh-TW" sz="3600" dirty="0">
                <a:solidFill>
                  <a:srgbClr val="FF0000"/>
                </a:solidFill>
              </a:rPr>
              <a:t>threshold</a:t>
            </a:r>
            <a:r>
              <a:rPr lang="en-US" altLang="zh-TW" sz="3600" dirty="0"/>
              <a:t>) &gt; 0</a:t>
            </a:r>
          </a:p>
          <a:p>
            <a:pPr>
              <a:spcAft>
                <a:spcPts val="600"/>
              </a:spcAft>
            </a:pPr>
            <a:r>
              <a:rPr lang="en-US" altLang="zh-TW" sz="3600" dirty="0"/>
              <a:t>Fail if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i="1" dirty="0"/>
              <a:t> </a:t>
            </a:r>
            <a:r>
              <a:rPr lang="en-US" altLang="zh-TW" sz="3600" dirty="0"/>
              <a:t>&lt; </a:t>
            </a:r>
            <a:r>
              <a:rPr lang="en-US" altLang="zh-TW" sz="3600" dirty="0">
                <a:solidFill>
                  <a:srgbClr val="FF0000"/>
                </a:solidFill>
              </a:rPr>
              <a:t>threshold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3600" dirty="0"/>
              <a:t>    ((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dirty="0"/>
              <a:t>)</a:t>
            </a:r>
            <a:r>
              <a:rPr lang="en-US" altLang="zh-TW" sz="3600" i="1" dirty="0">
                <a:sym typeface="Symbol" panose="05050102010706020507" pitchFamily="18" charset="2"/>
              </a:rPr>
              <a:t></a:t>
            </a:r>
            <a:r>
              <a:rPr lang="en-US" altLang="zh-TW" sz="3600" i="1" dirty="0"/>
              <a:t>  </a:t>
            </a:r>
            <a:r>
              <a:rPr lang="en-US" altLang="zh-TW" sz="3600" dirty="0">
                <a:solidFill>
                  <a:srgbClr val="FF0000"/>
                </a:solidFill>
              </a:rPr>
              <a:t>threshold</a:t>
            </a:r>
            <a:r>
              <a:rPr lang="en-US" altLang="zh-TW" sz="3600" dirty="0"/>
              <a:t>) &lt; 0</a:t>
            </a:r>
          </a:p>
          <a:p>
            <a:pPr>
              <a:spcAft>
                <a:spcPts val="600"/>
              </a:spcAft>
            </a:pPr>
            <a:r>
              <a:rPr lang="en-US" altLang="zh-TW" sz="3600" dirty="0">
                <a:solidFill>
                  <a:prstClr val="black"/>
                </a:solidFill>
              </a:rPr>
              <a:t>This linear formula </a:t>
            </a:r>
            <a:r>
              <a:rPr lang="en-US" altLang="zh-TW" sz="3600" i="1" dirty="0">
                <a:solidFill>
                  <a:prstClr val="black"/>
                </a:solidFill>
              </a:rPr>
              <a:t>h</a:t>
            </a:r>
            <a:r>
              <a:rPr lang="en-US" altLang="zh-TW" sz="3600" dirty="0">
                <a:solidFill>
                  <a:prstClr val="black"/>
                </a:solidFill>
              </a:rPr>
              <a:t> </a:t>
            </a:r>
            <a:r>
              <a:rPr lang="en-US" altLang="zh-TW" sz="3600" dirty="0">
                <a:solidFill>
                  <a:prstClr val="black"/>
                </a:solidFill>
                <a:sym typeface="Symbol" panose="05050102010706020507" pitchFamily="18" charset="2"/>
              </a:rPr>
              <a:t> </a:t>
            </a:r>
            <a:r>
              <a:rPr lang="en-US" altLang="zh-TW" sz="3600" i="1" dirty="0">
                <a:solidFill>
                  <a:prstClr val="black"/>
                </a:solidFill>
                <a:sym typeface="Symbol" panose="05050102010706020507" pitchFamily="18" charset="2"/>
              </a:rPr>
              <a:t>H</a:t>
            </a:r>
            <a:r>
              <a:rPr lang="en-US" altLang="zh-TW" sz="3600" dirty="0">
                <a:solidFill>
                  <a:prstClr val="black"/>
                </a:solidFill>
                <a:sym typeface="Symbol" panose="05050102010706020507" pitchFamily="18" charset="2"/>
              </a:rPr>
              <a:t> can be written as </a:t>
            </a:r>
          </a:p>
          <a:p>
            <a:pPr>
              <a:spcAft>
                <a:spcPts val="600"/>
              </a:spcAft>
            </a:pPr>
            <a:r>
              <a:rPr lang="en-US" altLang="zh-TW" sz="36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3600" dirty="0">
                <a:sym typeface="Symbol" panose="05050102010706020507" pitchFamily="18" charset="2"/>
              </a:rPr>
              <a:t> (</a:t>
            </a:r>
            <a:r>
              <a:rPr lang="en-US" altLang="zh-TW" sz="3600" b="1" dirty="0">
                <a:sym typeface="Symbol" panose="05050102010706020507" pitchFamily="18" charset="2"/>
              </a:rPr>
              <a:t>x</a:t>
            </a:r>
            <a:r>
              <a:rPr lang="en-US" altLang="zh-TW" sz="3600" dirty="0">
                <a:sym typeface="Symbol" panose="05050102010706020507" pitchFamily="18" charset="2"/>
              </a:rPr>
              <a:t>) = sign ((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dirty="0"/>
              <a:t>)</a:t>
            </a:r>
            <a:r>
              <a:rPr lang="en-US" altLang="zh-TW" sz="3600" i="1" dirty="0"/>
              <a:t> </a:t>
            </a:r>
            <a:r>
              <a:rPr lang="en-US" altLang="zh-TW" sz="3600" i="1" dirty="0">
                <a:sym typeface="Symbol" panose="05050102010706020507" pitchFamily="18" charset="2"/>
              </a:rPr>
              <a:t> </a:t>
            </a:r>
            <a:r>
              <a:rPr lang="en-US" altLang="zh-TW" sz="3600" i="1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threshold</a:t>
            </a:r>
            <a:r>
              <a:rPr lang="en-US" altLang="zh-TW" sz="3600" dirty="0">
                <a:sym typeface="Symbol" panose="05050102010706020507" pitchFamily="18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3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4056</Words>
  <Application>Microsoft Office PowerPoint</Application>
  <PresentationFormat>寬螢幕</PresentationFormat>
  <Paragraphs>449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9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Linear Models - Classification and Regression </vt:lpstr>
      <vt:lpstr>Outline</vt:lpstr>
      <vt:lpstr>Introduction (1/2)</vt:lpstr>
      <vt:lpstr>Introduction (2/2)</vt:lpstr>
      <vt:lpstr>Outline</vt:lpstr>
      <vt:lpstr>Illustrative Example for Linear Classification</vt:lpstr>
      <vt:lpstr>Data Representation</vt:lpstr>
      <vt:lpstr>Hypothesis Space and Version Space</vt:lpstr>
      <vt:lpstr>Perceptron Learning Algorithm (PLA) (1/2)  透過不斷的內積、修正錯誤，進而找到一條可以將資料分成兩類的演算法</vt:lpstr>
      <vt:lpstr>Perceptron Learning Algorithm (PLA) (2/2)</vt:lpstr>
      <vt:lpstr>What PLA Does? (1/4)</vt:lpstr>
      <vt:lpstr>What PLA Does? (2/4)</vt:lpstr>
      <vt:lpstr>What PLA Does? (3/4)</vt:lpstr>
      <vt:lpstr>What PLA Does? (4/4)</vt:lpstr>
      <vt:lpstr>The PLA Algorithm</vt:lpstr>
      <vt:lpstr>Perceptron Architecture</vt:lpstr>
      <vt:lpstr>Remarks on PLA (1/2)</vt:lpstr>
      <vt:lpstr>Remarks on PLA (2/2)</vt:lpstr>
      <vt:lpstr>Outline</vt:lpstr>
      <vt:lpstr>Illustrative Example for Linear Regression</vt:lpstr>
      <vt:lpstr>Data Representation</vt:lpstr>
      <vt:lpstr>Illustration of Linear Regression</vt:lpstr>
      <vt:lpstr>How to Measure the Error? (1/2)</vt:lpstr>
      <vt:lpstr>How to Measure the Error? (2/2)</vt:lpstr>
      <vt:lpstr>Minimizing Error Function</vt:lpstr>
      <vt:lpstr>Error Function – one weight (1/5)</vt:lpstr>
      <vt:lpstr>Error Function – one weight (2/5)</vt:lpstr>
      <vt:lpstr>Error Function – one weight (3/5)</vt:lpstr>
      <vt:lpstr>Error Function – one weight (4/5)</vt:lpstr>
      <vt:lpstr>Error Function – one weight (5/5)</vt:lpstr>
      <vt:lpstr>Gradient Descent – one weight (1/5)</vt:lpstr>
      <vt:lpstr>Gradient Descent – one weight (2/5)</vt:lpstr>
      <vt:lpstr>Gradient Descent – one weight (3/5)</vt:lpstr>
      <vt:lpstr>Gradient Descent – one weight (4/5)</vt:lpstr>
      <vt:lpstr>Gradient Descent – one weight (5/5)</vt:lpstr>
      <vt:lpstr>Error Function - two weights</vt:lpstr>
      <vt:lpstr>Gradient Descent – two weights (1/2)</vt:lpstr>
      <vt:lpstr>Gradient Descent – two weights (2/2)</vt:lpstr>
      <vt:lpstr>Error Function – (M+1) weights (1/2)</vt:lpstr>
      <vt:lpstr>Error Function– (M+1) weights (2/2)</vt:lpstr>
      <vt:lpstr>Gradient Descent – (M+1) weights (1/2)</vt:lpstr>
      <vt:lpstr>Gradient Descent – (M+1) weights (2/2)</vt:lpstr>
      <vt:lpstr>The Gradient Descent Algorithm</vt:lpstr>
      <vt:lpstr>Remarks on the Gradient Descent Algorithm (1/2)</vt:lpstr>
      <vt:lpstr>Remarks on the Gradient Descent Algorithm (2/2)</vt:lpstr>
      <vt:lpstr>Summary</vt:lpstr>
      <vt:lpstr>Kahoot</vt:lpstr>
      <vt:lpstr>PowerPoint 簡報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 - Classification and Regression </dc:title>
  <dc:creator>Grace Hwang</dc:creator>
  <cp:lastModifiedBy>康智絜</cp:lastModifiedBy>
  <cp:revision>112</cp:revision>
  <dcterms:created xsi:type="dcterms:W3CDTF">2020-09-21T15:06:46Z</dcterms:created>
  <dcterms:modified xsi:type="dcterms:W3CDTF">2020-11-12T00:05:42Z</dcterms:modified>
</cp:coreProperties>
</file>