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420" r:id="rId2"/>
    <p:sldId id="467" r:id="rId3"/>
    <p:sldId id="465" r:id="rId4"/>
    <p:sldId id="441" r:id="rId5"/>
    <p:sldId id="440" r:id="rId6"/>
    <p:sldId id="444" r:id="rId7"/>
    <p:sldId id="431" r:id="rId8"/>
    <p:sldId id="443" r:id="rId9"/>
    <p:sldId id="449" r:id="rId10"/>
    <p:sldId id="446" r:id="rId11"/>
    <p:sldId id="448" r:id="rId12"/>
    <p:sldId id="469" r:id="rId13"/>
    <p:sldId id="451" r:id="rId14"/>
    <p:sldId id="452" r:id="rId15"/>
    <p:sldId id="463" r:id="rId16"/>
    <p:sldId id="459" r:id="rId17"/>
    <p:sldId id="460" r:id="rId18"/>
    <p:sldId id="461" r:id="rId19"/>
    <p:sldId id="462" r:id="rId20"/>
    <p:sldId id="450" r:id="rId21"/>
    <p:sldId id="464" r:id="rId22"/>
    <p:sldId id="453" r:id="rId23"/>
    <p:sldId id="454" r:id="rId24"/>
    <p:sldId id="468" r:id="rId25"/>
    <p:sldId id="422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康智絜" initials="康智絜" lastIdx="1" clrIdx="0">
    <p:extLst>
      <p:ext uri="{19B8F6BF-5375-455C-9EA6-DF929625EA0E}">
        <p15:presenceInfo xmlns:p15="http://schemas.microsoft.com/office/powerpoint/2012/main" userId="1ff0e0edd73c57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B05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8" autoAdjust="0"/>
    <p:restoredTop sz="95046" autoAdjust="0"/>
  </p:normalViewPr>
  <p:slideViewPr>
    <p:cSldViewPr snapToGrid="0">
      <p:cViewPr varScale="1">
        <p:scale>
          <a:sx n="114" d="100"/>
          <a:sy n="114" d="100"/>
        </p:scale>
        <p:origin x="88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0C5FB-4629-4B74-94EC-B584C39D77F1}" type="datetimeFigureOut">
              <a:rPr lang="zh-TW" altLang="en-US" smtClean="0"/>
              <a:t>2020/10/31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7C9C5-BA16-4F52-ADFC-0DE0FBAD16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82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5108C-3CDE-4A21-8E2A-8187FF79A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620D8A-80A1-4459-8234-0D27B8B25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341D6D-B2F7-4820-9282-2781151C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2E663B-4E13-4242-AAA7-EEE27533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C7FCAF-3D78-4E76-83F3-C64BF2BE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3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D5DD9A-9328-476E-AF7C-2B2D2884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ABD3D0-86C1-4C7F-A4C3-AF2C7999F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A86874-E60E-44ED-99A4-9A5D3A40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0B3718-8363-40C4-8AE9-1F09336E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91270D-AC10-42F9-83B4-212281A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25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E471CE1-232D-4894-8583-3A4DA4875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3B43DF-4968-43DD-A193-D3A8DAB4F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487751-4881-494D-81D4-8645FA8E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ED1154-041C-43BF-A5B2-3C2A4D19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0BFA50-95AB-401E-BA1D-2BA528AD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87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3A81B-70CA-40D4-BBE5-2AE7D248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AE00EA-0A7B-4066-9A94-D7DF34D844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636034-F844-4BD8-8645-5E43DFA0C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C94656-D915-4570-BE3C-65E29004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5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15418-EF8B-415C-97CF-BE0AF004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32C495-5F86-40E2-93B1-C05FD644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CF45C3-4366-4E5F-8D17-30214743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483F7-5E7F-491E-B3BB-A87E1E96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B4BD6B-FB87-4125-A44A-5690CC7F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2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6BAAD-9446-4F29-871B-3EBD2725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C865B1-B483-4B00-A1E8-D1523699B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507095-74EC-4EA7-B900-FF4BED30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FC19BF-448F-4BCD-89B9-3BDABC82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DD627E-8C83-456F-B5B4-FE238A5C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07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B52D0-3996-4CFE-A8E5-CACE92FC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B3215-7FA9-40FE-889C-44C950C1A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AE8E8B-38F8-49DA-B675-77087672E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2459B0-F5C5-4175-8E9A-027469A0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D33193-65E6-49FC-94AF-ED069D5D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8D047F-3511-4516-9B04-4E1C8F02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95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5DFE4-971C-4913-ACD7-0346B630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6388BD-D269-4CF7-B269-59A957310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2F0ED-6077-40FD-958E-7F84B00FB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5A044CB-37AD-47C3-B90C-3C6C4F5A4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F4D825-D715-428A-9CB6-9D86623AA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1F0505B-5900-4A9B-8EAE-DEEFA78C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7F8629-7A79-4240-812F-8A4DAF84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E3DA7E-BAEA-44E6-B5B0-318EB60D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85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6BD1E-ADAF-40AD-AD86-D8CE500E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2476FA-5958-4023-A911-1C51B657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F3BC6E-8094-4CF9-A644-452774D4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31BDC3-A77C-4BBC-AAC8-13FCFF8F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91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F979B61-13BF-4FF0-9CAF-BB3E990C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5199D3-B8B8-4217-BD68-F8143867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998B7F-5C9A-48C5-B7F6-3C583202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91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5D08A7-C314-42A0-9D14-B958F3A0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602BBE-5830-4D2D-A0F0-4DBFB5A8C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0DDC58-7897-4520-BF01-948441B99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90828-29A9-4307-8456-F876A505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96EB07-D202-4825-9844-76E3C795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A0E489-F950-4A46-B999-DF16B33B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1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FF37DB-33E1-4B8D-A472-DE91E633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D9B590-4F59-4974-A3A8-F36DD4BED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F1E446-514C-4E79-A405-DED01E20D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5C9896-6C69-46AC-9086-38E795EA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E1D009-E385-4997-9D19-808EE171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1AC15C-B643-47E4-A5A1-97110215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82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E1E7A7-EFD1-4485-821B-3AD14C24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EBC802-986B-4876-9F86-BB8FFDA25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62B7B7-94BB-4C4D-8EFB-FD2A92436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484A0B-236C-4042-9567-D5BB2B25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8ADD7F-9B4B-4461-BA83-A6155BAA1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C8A1-EF05-43C9-9C21-A983C62DDB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4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2.png"/><Relationship Id="rId5" Type="http://schemas.openxmlformats.org/officeDocument/2006/relationships/image" Target="../media/image300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png"/><Relationship Id="rId7" Type="http://schemas.openxmlformats.org/officeDocument/2006/relationships/image" Target="../media/image46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9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7" Type="http://schemas.openxmlformats.org/officeDocument/2006/relationships/image" Target="../media/image3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1.png"/><Relationship Id="rId5" Type="http://schemas.openxmlformats.org/officeDocument/2006/relationships/image" Target="../media/image32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0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DCD00E-E670-41C7-AB91-DDCF30D85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zh-TW" dirty="0"/>
              <a:t>Logistic Regression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3F3F01-23B4-49BF-A1AB-13E3E89F7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Jen-Ing Hwang</a:t>
            </a:r>
          </a:p>
          <a:p>
            <a:r>
              <a:rPr lang="en-US" altLang="zh-TW" dirty="0"/>
              <a:t>Department of Computer Science and</a:t>
            </a:r>
          </a:p>
          <a:p>
            <a:r>
              <a:rPr lang="en-US" altLang="zh-TW" dirty="0"/>
              <a:t>Information Engineering</a:t>
            </a:r>
          </a:p>
          <a:p>
            <a:r>
              <a:rPr lang="en-US" altLang="zh-TW" dirty="0"/>
              <a:t>Fu Jen Catholic University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684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FA73163-3CFF-4B8A-ADDE-ECC2B5232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174972"/>
            <a:ext cx="53340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A binary classification problem: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93C5FB6-143D-42E8-B53C-F1C9F3D5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Logistic Regression for Binary Classification (1/2)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A1AC8654-B7D1-443D-A12F-F20EBCA87D9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856402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Input: </a:t>
                </a:r>
                <a:r>
                  <a:rPr lang="en-US" altLang="zh-TW" b="1" dirty="0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b="1" dirty="0">
                    <a:sym typeface="Symbol" panose="05050102010706020507" pitchFamily="18" charset="2"/>
                  </a:rPr>
                  <a:t> </a:t>
                </a:r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dirty="0"/>
                                <m:t>Midterm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dirty="0"/>
                                <m:t>Final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>
                    <a:solidFill>
                      <a:prstClr val="black"/>
                    </a:solidFill>
                    <a:ea typeface="標楷體" pitchFamily="65" charset="-120"/>
                  </a:rPr>
                  <a:t>Output: </a:t>
                </a:r>
                <a:r>
                  <a:rPr lang="en-US" altLang="zh-TW" i="1" dirty="0">
                    <a:solidFill>
                      <a:prstClr val="black"/>
                    </a:solidFill>
                    <a:ea typeface="標楷體" pitchFamily="65" charset="-120"/>
                  </a:rPr>
                  <a:t>y </a:t>
                </a:r>
                <a:r>
                  <a:rPr lang="en-US" altLang="zh-TW" dirty="0">
                    <a:solidFill>
                      <a:prstClr val="black"/>
                    </a:solidFill>
                    <a:ea typeface="標楷體" pitchFamily="65" charset="-120"/>
                  </a:rPr>
                  <a:t>= 1 or 0</a:t>
                </a:r>
              </a:p>
              <a:p>
                <a:r>
                  <a:rPr lang="en-US" altLang="zh-TW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h</a:t>
                </a:r>
                <a:r>
                  <a:rPr lang="en-US" altLang="zh-TW" dirty="0">
                    <a:sym typeface="Symbol" panose="05050102010706020507" pitchFamily="18" charset="2"/>
                  </a:rPr>
                  <a:t> (</a:t>
                </a:r>
                <a:r>
                  <a:rPr lang="en-US" altLang="zh-TW" b="1" dirty="0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dirty="0">
                    <a:sym typeface="Symbol" panose="05050102010706020507" pitchFamily="18" charset="2"/>
                  </a:rPr>
                  <a:t>) =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</a:t>
                </a:r>
                <a:r>
                  <a:rPr lang="en-US" altLang="zh-TW" dirty="0">
                    <a:sym typeface="Symbol" panose="05050102010706020507" pitchFamily="18" charset="2"/>
                  </a:rPr>
                  <a:t> (</a:t>
                </a:r>
                <a:r>
                  <a:rPr lang="en-US" altLang="zh-TW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altLang="zh-TW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altLang="zh-TW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       = </a:t>
                </a:r>
                <a:r>
                  <a:rPr lang="en-US" altLang="zh-TW" i="1" dirty="0">
                    <a:solidFill>
                      <a:srgbClr val="CC00CC"/>
                    </a:solidFill>
                    <a:sym typeface="Symbol" panose="05050102010706020507" pitchFamily="18" charset="2"/>
                  </a:rPr>
                  <a:t></a:t>
                </a:r>
                <a:r>
                  <a:rPr lang="en-US" altLang="zh-TW" dirty="0">
                    <a:solidFill>
                      <a:srgbClr val="CC00CC"/>
                    </a:solidFill>
                  </a:rPr>
                  <a:t> (</a:t>
                </a:r>
                <a:r>
                  <a:rPr lang="en-US" altLang="zh-TW" i="1" dirty="0">
                    <a:solidFill>
                      <a:srgbClr val="CC00CC"/>
                    </a:solidFill>
                  </a:rPr>
                  <a:t>n</a:t>
                </a:r>
                <a:r>
                  <a:rPr lang="en-US" altLang="zh-TW" dirty="0">
                    <a:solidFill>
                      <a:srgbClr val="CC00CC"/>
                    </a:solidFill>
                  </a:rPr>
                  <a:t>)</a:t>
                </a:r>
                <a:r>
                  <a:rPr lang="en-US" altLang="zh-TW" dirty="0"/>
                  <a:t> = </a:t>
                </a:r>
                <a:r>
                  <a:rPr lang="en-US" altLang="zh-TW" i="1" dirty="0"/>
                  <a:t>f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) </a:t>
                </a:r>
                <a:r>
                  <a:rPr lang="en-US" altLang="zh-TW" dirty="0">
                    <a:sym typeface="Symbol" panose="05050102010706020507" pitchFamily="18" charset="2"/>
                  </a:rPr>
                  <a:t> </a:t>
                </a:r>
                <a:r>
                  <a:rPr lang="en-US" altLang="zh-TW" dirty="0">
                    <a:solidFill>
                      <a:srgbClr val="CC00CC"/>
                    </a:solidFill>
                    <a:sym typeface="Symbol" panose="05050102010706020507" pitchFamily="18" charset="2"/>
                  </a:rPr>
                  <a:t>(0, 1)</a:t>
                </a:r>
                <a:r>
                  <a:rPr lang="en-US" altLang="zh-TW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      : Interpreted as </a:t>
                </a:r>
                <a:r>
                  <a:rPr lang="en-US" altLang="zh-TW" dirty="0">
                    <a:solidFill>
                      <a:srgbClr val="CC00CC"/>
                    </a:solidFill>
                  </a:rPr>
                  <a:t>a probability</a:t>
                </a:r>
                <a:endParaRPr lang="en-US" altLang="zh-TW" i="1" dirty="0">
                  <a:solidFill>
                    <a:srgbClr val="CC00CC"/>
                  </a:solidFill>
                </a:endParaRPr>
              </a:p>
              <a:p>
                <a:r>
                  <a:rPr lang="en-US" altLang="zh-TW" dirty="0"/>
                  <a:t>Given</a:t>
                </a:r>
                <a:r>
                  <a:rPr lang="en-US" altLang="zh-TW" i="1" dirty="0"/>
                  <a:t> </a:t>
                </a:r>
                <a:r>
                  <a:rPr lang="en-US" altLang="zh-TW" b="1" dirty="0"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dirty="0">
                    <a:sym typeface="Symbol" panose="05050102010706020507" pitchFamily="18" charset="2"/>
                  </a:rPr>
                  <a:t>, we want to predict</a:t>
                </a:r>
              </a:p>
              <a:p>
                <a:r>
                  <a:rPr lang="en-US" altLang="zh-TW" dirty="0"/>
                  <a:t>P(</a:t>
                </a:r>
                <a:r>
                  <a:rPr lang="en-US" altLang="zh-TW" dirty="0" err="1"/>
                  <a:t>y|</a:t>
                </a:r>
                <a:r>
                  <a:rPr lang="en-US" altLang="zh-TW" b="1" dirty="0" err="1">
                    <a:latin typeface="+mn-lt"/>
                  </a:rPr>
                  <a:t>x</a:t>
                </a:r>
                <a:r>
                  <a:rPr lang="en-US" altLang="zh-TW" dirty="0"/>
                  <a:t>) =</a:t>
                </a:r>
                <a:r>
                  <a:rPr lang="en-US" altLang="zh-TW" i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A1AC8654-B7D1-443D-A12F-F20EBCA87D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856402" cy="4351338"/>
              </a:xfrm>
              <a:blipFill>
                <a:blip r:embed="rId2"/>
                <a:stretch>
                  <a:fillRect l="-18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1339411B-175D-4CD6-9292-B98F0720D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3102851"/>
            <a:ext cx="4886325" cy="28384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0D099A4-E6F8-4E74-B82C-A23C5F333329}"/>
              </a:ext>
            </a:extLst>
          </p:cNvPr>
          <p:cNvSpPr/>
          <p:nvPr/>
        </p:nvSpPr>
        <p:spPr>
          <a:xfrm>
            <a:off x="1347755" y="2737083"/>
            <a:ext cx="4057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400" dirty="0">
                <a:solidFill>
                  <a:prstClr val="black"/>
                </a:solidFill>
              </a:rPr>
              <a:t>Students' Performance Dataset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E413504C-1127-4199-B223-ECCF2E0A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2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uiExpand="1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B62D0-927E-4A17-976C-EE5E7D5E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Logistic Regression for Binary Classification (2/2) 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D15A112B-D8E6-4FF1-9D67-D18C4D5818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40220" y="1511462"/>
                <a:ext cx="6968359" cy="602265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altLang="zh-TW" sz="3200" i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h</a:t>
                </a:r>
                <a:r>
                  <a:rPr lang="en-US" altLang="zh-TW" sz="32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(</a:t>
                </a:r>
                <a:r>
                  <a:rPr lang="en-US" altLang="zh-TW" sz="3200" b="1" dirty="0">
                    <a:solidFill>
                      <a:schemeClr val="tx1"/>
                    </a:solidFill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32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) </a:t>
                </a:r>
                <a:r>
                  <a:rPr lang="en-US" altLang="zh-TW" sz="3200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zh-TW" sz="3200" i="1" dirty="0">
                    <a:solidFill>
                      <a:schemeClr val="tx1"/>
                    </a:solidFill>
                  </a:rPr>
                  <a:t>f</a:t>
                </a:r>
                <a:r>
                  <a:rPr lang="en-US" altLang="zh-TW" sz="32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TW" sz="3200" i="1" dirty="0">
                    <a:solidFill>
                      <a:schemeClr val="tx1"/>
                    </a:solidFill>
                  </a:rPr>
                  <a:t>n</a:t>
                </a:r>
                <a:r>
                  <a:rPr lang="en-US" altLang="zh-TW" sz="3200" dirty="0">
                    <a:solidFill>
                      <a:schemeClr val="tx1"/>
                    </a:solidFill>
                  </a:rPr>
                  <a:t>) </a:t>
                </a:r>
                <a:r>
                  <a:rPr lang="en-US" altLang="zh-TW" sz="32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= </a:t>
                </a:r>
                <a:r>
                  <a:rPr lang="en-US" altLang="zh-TW" sz="3200" i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</a:t>
                </a:r>
                <a:r>
                  <a:rPr lang="en-US" altLang="zh-TW" sz="32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(</a:t>
                </a:r>
                <a:r>
                  <a:rPr lang="en-US" altLang="zh-TW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altLang="zh-TW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altLang="zh-TW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altLang="zh-TW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32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32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w</a:t>
                </a:r>
                <a:r>
                  <a:rPr lang="en-US" altLang="zh-TW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32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3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32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3200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32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</a:t>
                </a:r>
                <a:endParaRPr lang="zh-TW" altLang="zh-TW" sz="3200" dirty="0">
                  <a:solidFill>
                    <a:schemeClr val="tx1"/>
                  </a:solidFill>
                  <a:latin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D15A112B-D8E6-4FF1-9D67-D18C4D5818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0220" y="1511462"/>
                <a:ext cx="6968359" cy="602265"/>
              </a:xfrm>
              <a:blipFill>
                <a:blip r:embed="rId2"/>
                <a:stretch>
                  <a:fillRect l="-1920" t="-19802" b="-138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169765A4-76AF-4ABA-B3C2-FC5560AC287C}"/>
              </a:ext>
            </a:extLst>
          </p:cNvPr>
          <p:cNvSpPr txBox="1"/>
          <p:nvPr/>
        </p:nvSpPr>
        <p:spPr>
          <a:xfrm>
            <a:off x="1240220" y="5461737"/>
            <a:ext cx="10005849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Note that the </a:t>
            </a:r>
            <a:r>
              <a:rPr lang="en-US" altLang="zh-TW" sz="2400" dirty="0">
                <a:solidFill>
                  <a:srgbClr val="CC00CC"/>
                </a:solidFill>
              </a:rPr>
              <a:t>“logistic regression” </a:t>
            </a:r>
            <a:r>
              <a:rPr lang="en-US" altLang="zh-TW" sz="2400" dirty="0"/>
              <a:t>is a model for </a:t>
            </a:r>
            <a:r>
              <a:rPr lang="en-US" altLang="zh-TW" sz="2400" dirty="0">
                <a:solidFill>
                  <a:srgbClr val="FF0000"/>
                </a:solidFill>
              </a:rPr>
              <a:t>classification(</a:t>
            </a:r>
            <a:r>
              <a:rPr lang="zh-TW" altLang="en-US" sz="2400" dirty="0">
                <a:solidFill>
                  <a:srgbClr val="FF0000"/>
                </a:solidFill>
              </a:rPr>
              <a:t>分類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r>
              <a:rPr lang="en-US" altLang="zh-TW" sz="2400" dirty="0"/>
              <a:t> rather than regression, though the model has the term “regression.”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2904208-E4E9-426A-AC47-467EC65E0061}"/>
                  </a:ext>
                </a:extLst>
              </p:cNvPr>
              <p:cNvSpPr txBox="1"/>
              <p:nvPr/>
            </p:nvSpPr>
            <p:spPr>
              <a:xfrm>
                <a:off x="8455572" y="1537277"/>
                <a:ext cx="3300248" cy="286232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Interpret</a:t>
                </a:r>
              </a:p>
              <a:p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sz="24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i="1" dirty="0">
                    <a:solidFill>
                      <a:srgbClr val="CC00CC"/>
                    </a:solidFill>
                  </a:rPr>
                  <a:t> </a:t>
                </a:r>
                <a:r>
                  <a:rPr lang="en-US" altLang="zh-TW" sz="2400" i="1" dirty="0"/>
                  <a:t>= </a:t>
                </a:r>
                <a:r>
                  <a:rPr lang="en-US" altLang="zh-TW" sz="2400" i="1" dirty="0">
                    <a:sym typeface="Symbol" panose="05050102010706020507" pitchFamily="18" charset="2"/>
                  </a:rPr>
                  <a:t></a:t>
                </a:r>
                <a:r>
                  <a:rPr lang="en-US" altLang="zh-TW" sz="2400" i="1" dirty="0"/>
                  <a:t> </a:t>
                </a:r>
                <a:r>
                  <a:rPr lang="en-US" altLang="zh-TW" sz="2400" dirty="0"/>
                  <a:t>(</a:t>
                </a:r>
                <a:r>
                  <a:rPr lang="en-US" altLang="zh-TW" sz="2400" i="1" dirty="0"/>
                  <a:t>n</a:t>
                </a:r>
                <a:r>
                  <a:rPr lang="en-US" altLang="zh-TW" sz="2400" dirty="0"/>
                  <a:t>) </a:t>
                </a:r>
                <a:r>
                  <a:rPr lang="en-US" altLang="zh-TW" sz="2400" dirty="0">
                    <a:solidFill>
                      <a:srgbClr val="CC00CC"/>
                    </a:solidFill>
                  </a:rPr>
                  <a:t>= P(</a:t>
                </a:r>
                <a:r>
                  <a:rPr lang="en-US" altLang="zh-TW" sz="2400" i="1" dirty="0">
                    <a:solidFill>
                      <a:srgbClr val="CC00CC"/>
                    </a:solidFill>
                  </a:rPr>
                  <a:t>y</a:t>
                </a:r>
                <a:r>
                  <a:rPr lang="en-US" altLang="zh-TW" sz="2400" dirty="0">
                    <a:solidFill>
                      <a:srgbClr val="CC00CC"/>
                    </a:solidFill>
                  </a:rPr>
                  <a:t>=1|</a:t>
                </a:r>
                <a:r>
                  <a:rPr lang="en-US" altLang="zh-TW" sz="2400" b="1" dirty="0">
                    <a:solidFill>
                      <a:srgbClr val="CC00CC"/>
                    </a:solidFill>
                  </a:rPr>
                  <a:t>x</a:t>
                </a:r>
                <a:r>
                  <a:rPr lang="en-US" altLang="zh-TW" sz="2400" dirty="0">
                    <a:solidFill>
                      <a:srgbClr val="CC00CC"/>
                    </a:solidFill>
                  </a:rPr>
                  <a:t>)</a:t>
                </a:r>
              </a:p>
              <a:p>
                <a:r>
                  <a:rPr lang="en-US" altLang="zh-TW" sz="2000" dirty="0">
                    <a:solidFill>
                      <a:srgbClr val="CC00CC"/>
                    </a:solidFill>
                  </a:rPr>
                  <a:t>(</a:t>
                </a:r>
                <a:r>
                  <a:rPr lang="zh-TW" altLang="en-US" sz="2000" dirty="0">
                    <a:solidFill>
                      <a:srgbClr val="CC00CC"/>
                    </a:solidFill>
                  </a:rPr>
                  <a:t>條件機率：給定這張相片，他是貓的機率有多大，</a:t>
                </a:r>
                <a:endParaRPr lang="en-US" altLang="zh-TW" sz="2000" dirty="0">
                  <a:solidFill>
                    <a:srgbClr val="CC00CC"/>
                  </a:solidFill>
                </a:endParaRPr>
              </a:p>
              <a:p>
                <a:r>
                  <a:rPr lang="en-US" altLang="zh-TW" sz="2000" dirty="0">
                    <a:solidFill>
                      <a:srgbClr val="CC00CC"/>
                    </a:solidFill>
                  </a:rPr>
                  <a:t>y = 1</a:t>
                </a:r>
                <a:r>
                  <a:rPr lang="zh-TW" altLang="en-US" sz="2000" dirty="0">
                    <a:solidFill>
                      <a:srgbClr val="CC00CC"/>
                    </a:solidFill>
                  </a:rPr>
                  <a:t>代表貓，</a:t>
                </a:r>
                <a:r>
                  <a:rPr lang="en-US" altLang="zh-TW" sz="2000" dirty="0">
                    <a:solidFill>
                      <a:srgbClr val="CC00CC"/>
                    </a:solidFill>
                  </a:rPr>
                  <a:t>x = </a:t>
                </a:r>
                <a:r>
                  <a:rPr lang="zh-TW" altLang="en-US" sz="2000" dirty="0">
                    <a:solidFill>
                      <a:srgbClr val="CC00CC"/>
                    </a:solidFill>
                  </a:rPr>
                  <a:t>照片</a:t>
                </a:r>
                <a:r>
                  <a:rPr lang="en-US" altLang="zh-TW" sz="2000" dirty="0">
                    <a:solidFill>
                      <a:srgbClr val="CC00CC"/>
                    </a:solidFill>
                  </a:rPr>
                  <a:t>)</a:t>
                </a:r>
              </a:p>
              <a:p>
                <a:endParaRPr lang="en-US" altLang="zh-TW" sz="2400" i="1" dirty="0"/>
              </a:p>
              <a:p>
                <a:r>
                  <a:rPr lang="en-US" altLang="zh-TW" sz="2400" dirty="0"/>
                  <a:t>If </a:t>
                </a:r>
                <a:r>
                  <a:rPr lang="en-US" altLang="zh-TW" sz="2400" i="1" dirty="0"/>
                  <a:t>y </a:t>
                </a:r>
                <a:r>
                  <a:rPr lang="en-US" altLang="zh-TW" sz="2400" dirty="0"/>
                  <a:t>= 1: P(</a:t>
                </a:r>
                <a:r>
                  <a:rPr lang="en-US" altLang="zh-TW" sz="2400" i="1" dirty="0" err="1"/>
                  <a:t>y</a:t>
                </a:r>
                <a:r>
                  <a:rPr lang="en-US" altLang="zh-TW" sz="2400" dirty="0" err="1"/>
                  <a:t>|</a:t>
                </a:r>
                <a:r>
                  <a:rPr lang="en-US" altLang="zh-TW" sz="2400" b="1" dirty="0" err="1"/>
                  <a:t>x</a:t>
                </a:r>
                <a:r>
                  <a:rPr lang="en-US" altLang="zh-TW" sz="2400" dirty="0"/>
                  <a:t>)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i="1" dirty="0"/>
                  <a:t> </a:t>
                </a:r>
              </a:p>
              <a:p>
                <a:r>
                  <a:rPr lang="en-US" altLang="zh-TW" sz="2400" dirty="0"/>
                  <a:t>If </a:t>
                </a:r>
                <a:r>
                  <a:rPr lang="en-US" altLang="zh-TW" sz="2400" i="1" dirty="0"/>
                  <a:t>y </a:t>
                </a:r>
                <a:r>
                  <a:rPr lang="en-US" altLang="zh-TW" sz="2400" dirty="0"/>
                  <a:t>= 0: P(</a:t>
                </a:r>
                <a:r>
                  <a:rPr lang="en-US" altLang="zh-TW" sz="2400" i="1" dirty="0" err="1"/>
                  <a:t>y</a:t>
                </a:r>
                <a:r>
                  <a:rPr lang="en-US" altLang="zh-TW" sz="2400" dirty="0" err="1"/>
                  <a:t>|</a:t>
                </a:r>
                <a:r>
                  <a:rPr lang="en-US" altLang="zh-TW" sz="2400" b="1" dirty="0" err="1"/>
                  <a:t>x</a:t>
                </a:r>
                <a:r>
                  <a:rPr lang="en-US" altLang="zh-TW" sz="2400" dirty="0"/>
                  <a:t>) = 1 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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2904208-E4E9-426A-AC47-467EC65E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572" y="1537277"/>
                <a:ext cx="3300248" cy="2862322"/>
              </a:xfrm>
              <a:prstGeom prst="rect">
                <a:avLst/>
              </a:prstGeom>
              <a:blipFill>
                <a:blip r:embed="rId3"/>
                <a:stretch>
                  <a:fillRect l="-2381" t="-1053" r="-5861" b="-3368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>
            <a:extLst>
              <a:ext uri="{FF2B5EF4-FFF2-40B4-BE49-F238E27FC236}">
                <a16:creationId xmlns:a16="http://schemas.microsoft.com/office/drawing/2014/main" id="{CF387082-6400-444E-BA41-B226275D78EA}"/>
              </a:ext>
            </a:extLst>
          </p:cNvPr>
          <p:cNvGrpSpPr/>
          <p:nvPr/>
        </p:nvGrpSpPr>
        <p:grpSpPr>
          <a:xfrm>
            <a:off x="1240220" y="2176790"/>
            <a:ext cx="6968359" cy="3063602"/>
            <a:chOff x="1240220" y="2333297"/>
            <a:chExt cx="6968359" cy="306360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D9BD888D-BA81-4968-9E24-085D7EEC5F8F}"/>
                </a:ext>
              </a:extLst>
            </p:cNvPr>
            <p:cNvGrpSpPr/>
            <p:nvPr/>
          </p:nvGrpSpPr>
          <p:grpSpPr>
            <a:xfrm>
              <a:off x="1439917" y="2420572"/>
              <a:ext cx="6568966" cy="2938325"/>
              <a:chOff x="2596055" y="2808124"/>
              <a:chExt cx="6611007" cy="3225370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C8C924EF-5D66-46E9-9D24-ACDB3871D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6055" y="2808124"/>
                <a:ext cx="4802843" cy="322537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字方塊 5">
                    <a:extLst>
                      <a:ext uri="{FF2B5EF4-FFF2-40B4-BE49-F238E27FC236}">
                        <a16:creationId xmlns:a16="http://schemas.microsoft.com/office/drawing/2014/main" id="{56D82A84-D1F5-4961-AFE5-3DE8ED80B14F}"/>
                      </a:ext>
                    </a:extLst>
                  </p:cNvPr>
                  <p:cNvSpPr txBox="1"/>
                  <p:nvPr/>
                </p:nvSpPr>
                <p:spPr>
                  <a:xfrm>
                    <a:off x="7398897" y="4430111"/>
                    <a:ext cx="180816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400" dirty="0">
                        <a:solidFill>
                          <a:prstClr val="black"/>
                        </a:solidFill>
                      </a:rPr>
                      <a:t>=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𝑦</m:t>
                            </m:r>
                          </m:e>
                        </m:acc>
                      </m:oMath>
                    </a14:m>
                    <a:r>
                      <a:rPr lang="zh-TW" altLang="en-US" sz="2400" dirty="0"/>
                      <a:t> </a:t>
                    </a:r>
                    <a:r>
                      <a:rPr lang="en-US" altLang="zh-TW" sz="2400" dirty="0">
                        <a:sym typeface="Symbol" panose="05050102010706020507" pitchFamily="18" charset="2"/>
                      </a:rPr>
                      <a:t> (0, 1)</a:t>
                    </a:r>
                    <a:r>
                      <a:rPr lang="en-US" altLang="zh-TW" sz="2400" dirty="0"/>
                      <a:t> </a:t>
                    </a:r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" name="文字方塊 5">
                    <a:extLst>
                      <a:ext uri="{FF2B5EF4-FFF2-40B4-BE49-F238E27FC236}">
                        <a16:creationId xmlns:a16="http://schemas.microsoft.com/office/drawing/2014/main" id="{56D82A84-D1F5-4961-AFE5-3DE8ED80B1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8897" y="4430111"/>
                    <a:ext cx="1808165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085" t="-10256" r="-1017" b="-2692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B435B25-E307-4769-A142-A15BB6FE8C47}"/>
                </a:ext>
              </a:extLst>
            </p:cNvPr>
            <p:cNvSpPr/>
            <p:nvPr/>
          </p:nvSpPr>
          <p:spPr>
            <a:xfrm>
              <a:off x="1240220" y="2333297"/>
              <a:ext cx="6968359" cy="3063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0D890560-8CBA-4CA6-B5CB-6A26C920F9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90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3.bp.blogspot.com/-b8mfT9Roahs/WfCndG72s-I/AAAAAAAAFxU/qSuP8NuFQIsKdFxKpNZvHpQ00a8b5NSPgCLcBGAs/s640/30457544595652747157%2B%25281%2529.jpg">
            <a:extLst>
              <a:ext uri="{FF2B5EF4-FFF2-40B4-BE49-F238E27FC236}">
                <a16:creationId xmlns:a16="http://schemas.microsoft.com/office/drawing/2014/main" id="{BD03BC0D-1E33-4B51-ADC7-A7B06F2EB7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69" y="940467"/>
            <a:ext cx="9103462" cy="364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A3DF150-1D6F-4ABD-826D-91DEE52FA9D1}"/>
                  </a:ext>
                </a:extLst>
              </p:cNvPr>
              <p:cNvSpPr txBox="1"/>
              <p:nvPr/>
            </p:nvSpPr>
            <p:spPr>
              <a:xfrm>
                <a:off x="6510926" y="4890237"/>
                <a:ext cx="4857800" cy="1352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zh-TW" sz="2400" dirty="0"/>
                  <a:t>(sigmoid</a:t>
                </a:r>
                <a:r>
                  <a:rPr lang="zh-TW" altLang="en-US" sz="2400" dirty="0"/>
                  <a:t>用</a:t>
                </a:r>
                <a:r>
                  <a:rPr lang="en-US" altLang="zh-TW" sz="2400" dirty="0"/>
                  <a:t>half square</a:t>
                </a:r>
                <a:r>
                  <a:rPr lang="zh-TW" altLang="en-US" sz="2400" dirty="0"/>
                  <a:t>是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Non-convex</a:t>
                </a:r>
                <a:r>
                  <a:rPr lang="en-US" altLang="zh-TW" sz="2400" dirty="0"/>
                  <a:t>)</a:t>
                </a:r>
                <a:r>
                  <a:rPr lang="zh-TW" altLang="en-US" sz="2400" dirty="0"/>
                  <a:t>所以不敢保證是找到</a:t>
                </a:r>
                <a:r>
                  <a:rPr lang="en-US" altLang="zh-TW" sz="2400" dirty="0"/>
                  <a:t>Global minimum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A3DF150-1D6F-4ABD-826D-91DEE52FA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926" y="4890237"/>
                <a:ext cx="4857800" cy="1352550"/>
              </a:xfrm>
              <a:prstGeom prst="rect">
                <a:avLst/>
              </a:prstGeom>
              <a:blipFill>
                <a:blip r:embed="rId3"/>
                <a:stretch>
                  <a:fillRect l="-1882" r="-1129" b="-94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F02403A-2DDC-402F-AD20-6CDAA4F25C23}"/>
                  </a:ext>
                </a:extLst>
              </p:cNvPr>
              <p:cNvSpPr txBox="1"/>
              <p:nvPr/>
            </p:nvSpPr>
            <p:spPr>
              <a:xfrm>
                <a:off x="414780" y="4781682"/>
                <a:ext cx="558066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tx1"/>
                    </a:solidFill>
                  </a:rPr>
                  <a:t>Activation</a:t>
                </a:r>
                <a:r>
                  <a:rPr lang="zh-TW" altLang="en-US" sz="2400" dirty="0">
                    <a:solidFill>
                      <a:schemeClr val="tx1"/>
                    </a:solidFill>
                  </a:rPr>
                  <a:t>：</a:t>
                </a:r>
                <a:r>
                  <a:rPr lang="zh-TW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TW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sz="2400" dirty="0">
                  <a:solidFill>
                    <a:schemeClr val="tx1"/>
                  </a:solidFill>
                </a:endParaRPr>
              </a:p>
              <a:p>
                <a:r>
                  <a:rPr lang="en-US" altLang="zh-TW" sz="2400" dirty="0">
                    <a:solidFill>
                      <a:schemeClr val="tx1"/>
                    </a:solidFill>
                  </a:rPr>
                  <a:t>Error function</a:t>
                </a:r>
                <a:r>
                  <a:rPr lang="zh-TW" altLang="en-US" sz="2400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cross-entropy</a:t>
                </a:r>
                <a:r>
                  <a:rPr lang="zh-TW" altLang="en-US" sz="2400" dirty="0">
                    <a:solidFill>
                      <a:schemeClr val="tx1"/>
                    </a:solidFill>
                  </a:rPr>
                  <a:t>是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convex</a:t>
                </a:r>
              </a:p>
              <a:p>
                <a:r>
                  <a:rPr lang="en-US" altLang="zh-TW" sz="2400" dirty="0"/>
                  <a:t>(</a:t>
                </a:r>
                <a:r>
                  <a:rPr lang="zh-TW" altLang="en-US" sz="2400" dirty="0"/>
                  <a:t>它的</a:t>
                </a:r>
                <a:r>
                  <a:rPr lang="en-US" altLang="zh-TW" sz="2400" dirty="0"/>
                  <a:t>Local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minimum</a:t>
                </a:r>
                <a:r>
                  <a:rPr lang="zh-TW" altLang="en-US" sz="2400" dirty="0"/>
                  <a:t>就是</a:t>
                </a:r>
                <a:r>
                  <a:rPr lang="en-US" altLang="zh-TW" sz="2400" dirty="0"/>
                  <a:t>Global minimum)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F02403A-2DDC-402F-AD20-6CDAA4F25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80" y="4781682"/>
                <a:ext cx="5580668" cy="1569660"/>
              </a:xfrm>
              <a:prstGeom prst="rect">
                <a:avLst/>
              </a:prstGeom>
              <a:blipFill>
                <a:blip r:embed="rId4"/>
                <a:stretch>
                  <a:fillRect l="-1638" t="-2713" b="-8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37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0478BE-821F-4EE9-B2F3-5DFB9877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Error Measure for Logistic Regression (1/2) 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A586EA5D-BC72-4EEC-A480-41B618586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0"/>
                <a:ext cx="10515600" cy="458225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dirty="0"/>
                  <a:t>       Our goal: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i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= P(</a:t>
                </a:r>
                <a:r>
                  <a:rPr lang="en-US" altLang="zh-TW" i="1" dirty="0">
                    <a:solidFill>
                      <a:schemeClr val="tx1"/>
                    </a:solidFill>
                  </a:rPr>
                  <a:t>y</a:t>
                </a:r>
                <a:r>
                  <a:rPr lang="zh-TW" alt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=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1|</a:t>
                </a:r>
                <a:r>
                  <a:rPr lang="en-US" altLang="zh-TW" b="1" dirty="0">
                    <a:solidFill>
                      <a:schemeClr val="tx1"/>
                    </a:solidFill>
                    <a:latin typeface="+mn-lt"/>
                  </a:rPr>
                  <a:t>x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ym typeface="Symbol" panose="05050102010706020507" pitchFamily="18" charset="2"/>
                  </a:rPr>
                  <a:t> </a:t>
                </a:r>
                <a:r>
                  <a:rPr lang="en-US" altLang="zh-TW" dirty="0"/>
                  <a:t> Or we can say:   If </a:t>
                </a:r>
                <a:r>
                  <a:rPr lang="en-US" altLang="zh-TW" i="1" dirty="0"/>
                  <a:t>y </a:t>
                </a:r>
                <a:r>
                  <a:rPr lang="en-US" altLang="zh-TW" dirty="0"/>
                  <a:t>= 1: P(</a:t>
                </a:r>
                <a:r>
                  <a:rPr lang="en-US" altLang="zh-TW" i="1" dirty="0" err="1"/>
                  <a:t>y</a:t>
                </a:r>
                <a:r>
                  <a:rPr lang="en-US" altLang="zh-TW" dirty="0" err="1"/>
                  <a:t>|</a:t>
                </a:r>
                <a:r>
                  <a:rPr lang="en-US" altLang="zh-TW" b="1" dirty="0" err="1">
                    <a:latin typeface="+mn-lt"/>
                  </a:rPr>
                  <a:t>x</a:t>
                </a:r>
                <a:r>
                  <a:rPr lang="en-US" altLang="zh-TW" dirty="0"/>
                  <a:t>)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i="1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                            If </a:t>
                </a:r>
                <a:r>
                  <a:rPr lang="en-US" altLang="zh-TW" i="1" dirty="0"/>
                  <a:t>y </a:t>
                </a:r>
                <a:r>
                  <a:rPr lang="en-US" altLang="zh-TW" dirty="0"/>
                  <a:t>= 0: P(</a:t>
                </a:r>
                <a:r>
                  <a:rPr lang="en-US" altLang="zh-TW" i="1" dirty="0" err="1"/>
                  <a:t>y</a:t>
                </a:r>
                <a:r>
                  <a:rPr lang="en-US" altLang="zh-TW" dirty="0" err="1"/>
                  <a:t>|</a:t>
                </a:r>
                <a:r>
                  <a:rPr lang="en-US" altLang="zh-TW" b="1" dirty="0" err="1">
                    <a:latin typeface="+mn-lt"/>
                  </a:rPr>
                  <a:t>x</a:t>
                </a:r>
                <a:r>
                  <a:rPr lang="en-US" altLang="zh-TW" dirty="0"/>
                  <a:t>) = 1 </a:t>
                </a:r>
                <a:r>
                  <a:rPr lang="en-US" altLang="zh-TW" dirty="0">
                    <a:sym typeface="Symbol" panose="05050102010706020507" pitchFamily="18" charset="2"/>
                  </a:rPr>
                  <a:t>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altLang="zh-TW" dirty="0"/>
                  <a:t> Equivalent to: P(</a:t>
                </a:r>
                <a:r>
                  <a:rPr lang="en-US" altLang="zh-TW" i="1" dirty="0" err="1"/>
                  <a:t>y</a:t>
                </a:r>
                <a:r>
                  <a:rPr lang="en-US" altLang="zh-TW" dirty="0" err="1"/>
                  <a:t>|</a:t>
                </a:r>
                <a:r>
                  <a:rPr lang="en-US" altLang="zh-TW" b="1" dirty="0" err="1">
                    <a:latin typeface="+mn-lt"/>
                  </a:rPr>
                  <a:t>x</a:t>
                </a:r>
                <a:r>
                  <a:rPr lang="en-US" altLang="zh-TW" dirty="0"/>
                  <a:t>)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/>
                  <a:t>               Eq (*)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buNone/>
                </a:pPr>
                <a:r>
                  <a:rPr lang="en-US" altLang="zh-TW" dirty="0"/>
                  <a:t>          If </a:t>
                </a:r>
                <a:r>
                  <a:rPr lang="en-US" altLang="zh-TW" i="1" dirty="0"/>
                  <a:t>y </a:t>
                </a:r>
                <a:r>
                  <a:rPr lang="en-US" altLang="zh-TW" dirty="0"/>
                  <a:t>= 1: P(</a:t>
                </a:r>
                <a:r>
                  <a:rPr lang="en-US" altLang="zh-TW" i="1" dirty="0" err="1"/>
                  <a:t>y</a:t>
                </a:r>
                <a:r>
                  <a:rPr lang="en-US" altLang="zh-TW" dirty="0" err="1"/>
                  <a:t>|</a:t>
                </a:r>
                <a:r>
                  <a:rPr lang="en-US" altLang="zh-TW" b="1" dirty="0" err="1">
                    <a:latin typeface="+mn-lt"/>
                  </a:rPr>
                  <a:t>x</a:t>
                </a:r>
                <a:r>
                  <a:rPr lang="en-US" altLang="zh-TW" dirty="0"/>
                  <a:t>)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zh-TW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i="1" dirty="0"/>
                  <a:t> </a:t>
                </a:r>
                <a:r>
                  <a:rPr lang="en-US" altLang="zh-TW" dirty="0"/>
                  <a:t>=</a:t>
                </a:r>
                <a:r>
                  <a:rPr lang="en-US" altLang="zh-TW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i="1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     If </a:t>
                </a:r>
                <a:r>
                  <a:rPr lang="en-US" altLang="zh-TW" i="1" dirty="0"/>
                  <a:t>y </a:t>
                </a:r>
                <a:r>
                  <a:rPr lang="en-US" altLang="zh-TW" dirty="0"/>
                  <a:t>= 0: P(</a:t>
                </a:r>
                <a:r>
                  <a:rPr lang="en-US" altLang="zh-TW" i="1" dirty="0" err="1"/>
                  <a:t>y</a:t>
                </a:r>
                <a:r>
                  <a:rPr lang="en-US" altLang="zh-TW" dirty="0" err="1"/>
                  <a:t>|</a:t>
                </a:r>
                <a:r>
                  <a:rPr lang="en-US" altLang="zh-TW" b="1" dirty="0" err="1">
                    <a:latin typeface="+mn-lt"/>
                  </a:rPr>
                  <a:t>x</a:t>
                </a:r>
                <a:r>
                  <a:rPr lang="en-US" altLang="zh-TW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en-US" altLang="zh-TW" dirty="0"/>
                      <m:t>=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dirty="0"/>
                  <a:t>= 1 </a:t>
                </a:r>
                <a:r>
                  <a:rPr lang="en-US" altLang="zh-TW" dirty="0">
                    <a:sym typeface="Symbol" panose="05050102010706020507" pitchFamily="18" charset="2"/>
                  </a:rPr>
                  <a:t>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A586EA5D-BC72-4EEC-A480-41B618586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0"/>
                <a:ext cx="10515600" cy="4582255"/>
              </a:xfrm>
              <a:blipFill>
                <a:blip r:embed="rId2"/>
                <a:stretch>
                  <a:fillRect l="-1217" t="-13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右中括弧 4">
            <a:extLst>
              <a:ext uri="{FF2B5EF4-FFF2-40B4-BE49-F238E27FC236}">
                <a16:creationId xmlns:a16="http://schemas.microsoft.com/office/drawing/2014/main" id="{DB75C2F6-3DD5-4950-ABD5-CF9FE75B033F}"/>
              </a:ext>
            </a:extLst>
          </p:cNvPr>
          <p:cNvSpPr/>
          <p:nvPr/>
        </p:nvSpPr>
        <p:spPr>
          <a:xfrm>
            <a:off x="1555530" y="5100145"/>
            <a:ext cx="8092965" cy="96695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46151C-0D7E-4403-A7A3-593724103218}"/>
              </a:ext>
            </a:extLst>
          </p:cNvPr>
          <p:cNvSpPr/>
          <p:nvPr/>
        </p:nvSpPr>
        <p:spPr>
          <a:xfrm>
            <a:off x="4020205" y="2700817"/>
            <a:ext cx="3925616" cy="109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05421F-3E78-498C-A79D-F9668C102327}"/>
              </a:ext>
            </a:extLst>
          </p:cNvPr>
          <p:cNvSpPr/>
          <p:nvPr/>
        </p:nvSpPr>
        <p:spPr>
          <a:xfrm>
            <a:off x="3573516" y="4186442"/>
            <a:ext cx="3804745" cy="617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56E5EE-D678-4216-9255-7C1E1A420643}"/>
              </a:ext>
            </a:extLst>
          </p:cNvPr>
          <p:cNvSpPr/>
          <p:nvPr/>
        </p:nvSpPr>
        <p:spPr>
          <a:xfrm>
            <a:off x="3147846" y="1693299"/>
            <a:ext cx="2281993" cy="551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E9CC41-8B9F-42DA-B198-6D732D3442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995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A73734-608C-43F1-A49D-6C1313CE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39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Error Measure for Logistic Regression (2/2) 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8761291A-3AD5-4858-A205-251C97E158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23179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zh-TW" dirty="0">
                    <a:sym typeface="Symbol" panose="05050102010706020507" pitchFamily="18" charset="2"/>
                  </a:rPr>
                  <a:t>       We want to: </a:t>
                </a:r>
                <a:r>
                  <a:rPr lang="en-US" altLang="zh-TW" dirty="0">
                    <a:solidFill>
                      <a:srgbClr val="CC00CC"/>
                    </a:solidFill>
                    <a:sym typeface="Symbol" panose="05050102010706020507" pitchFamily="18" charset="2"/>
                  </a:rPr>
                  <a:t>Max</a:t>
                </a:r>
                <a:r>
                  <a:rPr lang="en-US" altLang="zh-TW" dirty="0">
                    <a:sym typeface="Symbol" panose="05050102010706020507" pitchFamily="18" charset="2"/>
                  </a:rPr>
                  <a:t> (</a:t>
                </a:r>
                <a:r>
                  <a:rPr lang="en-US" altLang="zh-TW" dirty="0"/>
                  <a:t>P(</a:t>
                </a:r>
                <a:r>
                  <a:rPr lang="en-US" altLang="zh-TW" i="1" dirty="0" err="1"/>
                  <a:t>y</a:t>
                </a:r>
                <a:r>
                  <a:rPr lang="en-US" altLang="zh-TW" dirty="0" err="1"/>
                  <a:t>|</a:t>
                </a:r>
                <a:r>
                  <a:rPr lang="en-US" altLang="zh-TW" b="1" dirty="0" err="1">
                    <a:latin typeface="+mn-lt"/>
                  </a:rPr>
                  <a:t>x</a:t>
                </a:r>
                <a:r>
                  <a:rPr lang="en-US" altLang="zh-TW" dirty="0"/>
                  <a:t>))</a:t>
                </a:r>
                <a:endParaRPr lang="en-US" altLang="zh-TW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ym typeface="Symbol" panose="05050102010706020507" pitchFamily="18" charset="2"/>
                  </a:rPr>
                  <a:t>   We can ask for:  </a:t>
                </a:r>
                <a:r>
                  <a:rPr lang="en-US" altLang="zh-TW" dirty="0">
                    <a:solidFill>
                      <a:srgbClr val="CC00CC"/>
                    </a:solidFill>
                    <a:sym typeface="Symbol" panose="05050102010706020507" pitchFamily="18" charset="2"/>
                  </a:rPr>
                  <a:t>Max</a:t>
                </a:r>
                <a:r>
                  <a:rPr lang="en-US" altLang="zh-TW" dirty="0">
                    <a:sym typeface="Symbol" panose="05050102010706020507" pitchFamily="18" charset="2"/>
                  </a:rPr>
                  <a:t> (</a:t>
                </a:r>
                <a:r>
                  <a:rPr lang="en-US" altLang="zh-TW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ln</a:t>
                </a:r>
                <a:r>
                  <a:rPr lang="en-US" altLang="zh-TW" dirty="0">
                    <a:sym typeface="Symbol" panose="05050102010706020507" pitchFamily="18" charset="2"/>
                  </a:rPr>
                  <a:t> (</a:t>
                </a:r>
                <a:r>
                  <a:rPr lang="en-US" altLang="zh-TW" dirty="0"/>
                  <a:t>P(</a:t>
                </a:r>
                <a:r>
                  <a:rPr lang="en-US" altLang="zh-TW" i="1" dirty="0" err="1"/>
                  <a:t>y</a:t>
                </a:r>
                <a:r>
                  <a:rPr lang="en-US" altLang="zh-TW" dirty="0" err="1"/>
                  <a:t>|</a:t>
                </a:r>
                <a:r>
                  <a:rPr lang="en-US" altLang="zh-TW" b="1" dirty="0" err="1">
                    <a:latin typeface="+mn-lt"/>
                  </a:rPr>
                  <a:t>x</a:t>
                </a:r>
                <a:r>
                  <a:rPr lang="en-US" altLang="zh-TW" dirty="0"/>
                  <a:t>))) 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 (Since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ln(•)</a:t>
                </a:r>
                <a:r>
                  <a:rPr lang="en-US" altLang="zh-TW" dirty="0"/>
                  <a:t> is monotonically increasing</a:t>
                </a:r>
                <a:r>
                  <a:rPr lang="zh-TW" altLang="en-US" sz="2600" dirty="0">
                    <a:solidFill>
                      <a:srgbClr val="FF0000"/>
                    </a:solidFill>
                  </a:rPr>
                  <a:t>遞增函數</a:t>
                </a:r>
                <a:r>
                  <a:rPr lang="en-US" altLang="zh-TW" sz="2600" dirty="0"/>
                  <a:t>-&gt;</a:t>
                </a:r>
                <a:r>
                  <a:rPr lang="zh-TW" altLang="en-US" sz="2600" dirty="0"/>
                  <a:t>把原來的數都放大</a:t>
                </a:r>
                <a:endParaRPr lang="en-US" altLang="zh-TW" sz="2600" dirty="0"/>
              </a:p>
              <a:p>
                <a:pPr marL="0" indent="0">
                  <a:buNone/>
                </a:pPr>
                <a:r>
                  <a:rPr lang="en-US" altLang="zh-TW" sz="2600" dirty="0"/>
                  <a:t>Ex</a:t>
                </a:r>
                <a:r>
                  <a:rPr lang="zh-TW" altLang="en-US" sz="2600" dirty="0"/>
                  <a:t>：調分，把同學的分數都調高；用途：讓之後好微分</a:t>
                </a:r>
                <a:r>
                  <a:rPr lang="en-US" altLang="zh-TW" dirty="0"/>
                  <a:t>)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>
                    <a:sym typeface="Symbol" panose="05050102010706020507" pitchFamily="18" charset="2"/>
                  </a:rPr>
                  <a:t>   </a:t>
                </a:r>
                <a:r>
                  <a:rPr lang="en-US" altLang="zh-TW" dirty="0">
                    <a:solidFill>
                      <a:srgbClr val="CC00CC"/>
                    </a:solidFill>
                    <a:sym typeface="Symbol" panose="05050102010706020507" pitchFamily="18" charset="2"/>
                  </a:rPr>
                  <a:t>Min</a:t>
                </a:r>
                <a:r>
                  <a:rPr lang="en-US" altLang="zh-TW" dirty="0">
                    <a:sym typeface="Symbol" panose="05050102010706020507" pitchFamily="18" charset="2"/>
                  </a:rPr>
                  <a:t> (</a:t>
                </a:r>
                <a:r>
                  <a:rPr lang="en-US" altLang="zh-TW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ln</a:t>
                </a:r>
                <a:r>
                  <a:rPr lang="en-US" altLang="zh-TW" dirty="0">
                    <a:sym typeface="Symbol" panose="05050102010706020507" pitchFamily="18" charset="2"/>
                  </a:rPr>
                  <a:t> (</a:t>
                </a:r>
                <a:r>
                  <a:rPr lang="en-US" altLang="zh-TW" dirty="0"/>
                  <a:t>P(</a:t>
                </a:r>
                <a:r>
                  <a:rPr lang="en-US" altLang="zh-TW" i="1" dirty="0" err="1"/>
                  <a:t>y</a:t>
                </a:r>
                <a:r>
                  <a:rPr lang="en-US" altLang="zh-TW" dirty="0" err="1"/>
                  <a:t>|</a:t>
                </a:r>
                <a:r>
                  <a:rPr lang="en-US" altLang="zh-TW" b="1" dirty="0" err="1">
                    <a:latin typeface="+mn-lt"/>
                  </a:rPr>
                  <a:t>x</a:t>
                </a:r>
                <a:r>
                  <a:rPr lang="en-US" altLang="zh-TW" dirty="0"/>
                  <a:t>)))    </a:t>
                </a:r>
                <a:r>
                  <a:rPr lang="en-US" altLang="zh-TW" sz="2300" dirty="0"/>
                  <a:t>(We prefer to use the term: </a:t>
                </a:r>
                <a:r>
                  <a:rPr lang="en-US" altLang="zh-TW" sz="2300" dirty="0">
                    <a:solidFill>
                      <a:srgbClr val="FF0000"/>
                    </a:solidFill>
                  </a:rPr>
                  <a:t>minimize an error</a:t>
                </a:r>
                <a:r>
                  <a:rPr lang="en-US" altLang="zh-TW" sz="2300" dirty="0"/>
                  <a:t>.</a:t>
                </a:r>
                <a:r>
                  <a:rPr lang="zh-TW" altLang="en-US" sz="2300" dirty="0"/>
                  <a:t>我們都希望</a:t>
                </a:r>
                <a:r>
                  <a:rPr lang="en-US" altLang="zh-TW" sz="2300" dirty="0"/>
                  <a:t>error</a:t>
                </a:r>
                <a:r>
                  <a:rPr lang="zh-TW" altLang="en-US" sz="2300" dirty="0"/>
                  <a:t>越小越好</a:t>
                </a:r>
                <a:r>
                  <a:rPr lang="en-US" altLang="zh-TW" sz="2300" dirty="0"/>
                  <a:t>)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Let </a:t>
                </a:r>
                <a:r>
                  <a:rPr lang="en-US" altLang="zh-TW" dirty="0">
                    <a:sym typeface="Symbol" panose="05050102010706020507" pitchFamily="18" charset="2"/>
                  </a:rPr>
                  <a:t>(</a:t>
                </a:r>
                <a:r>
                  <a:rPr lang="en-US" altLang="zh-TW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ln</a:t>
                </a:r>
                <a:r>
                  <a:rPr lang="en-US" altLang="zh-TW" dirty="0">
                    <a:sym typeface="Symbol" panose="05050102010706020507" pitchFamily="18" charset="2"/>
                  </a:rPr>
                  <a:t> (</a:t>
                </a:r>
                <a:r>
                  <a:rPr lang="en-US" altLang="zh-TW" dirty="0"/>
                  <a:t>P(</a:t>
                </a:r>
                <a:r>
                  <a:rPr lang="en-US" altLang="zh-TW" i="1" dirty="0" err="1"/>
                  <a:t>y</a:t>
                </a:r>
                <a:r>
                  <a:rPr lang="en-US" altLang="zh-TW" dirty="0" err="1"/>
                  <a:t>|</a:t>
                </a:r>
                <a:r>
                  <a:rPr lang="en-US" altLang="zh-TW" b="1" dirty="0" err="1">
                    <a:latin typeface="+mn-lt"/>
                  </a:rPr>
                  <a:t>x</a:t>
                </a:r>
                <a:r>
                  <a:rPr lang="en-US" altLang="zh-TW" dirty="0"/>
                  <a:t>))) be </a:t>
                </a:r>
                <a:r>
                  <a:rPr lang="en-US" altLang="zh-TW" dirty="0">
                    <a:sym typeface="Symbol" panose="05050102010706020507" pitchFamily="18" charset="2"/>
                  </a:rPr>
                  <a:t>the </a:t>
                </a:r>
                <a:r>
                  <a:rPr lang="en-US" altLang="zh-TW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error</a:t>
                </a:r>
                <a:r>
                  <a:rPr lang="en-US" altLang="zh-TW" dirty="0">
                    <a:sym typeface="Symbol" panose="05050102010706020507" pitchFamily="18" charset="2"/>
                  </a:rPr>
                  <a:t> (</a:t>
                </a:r>
                <a:r>
                  <a:rPr lang="en-US" altLang="zh-TW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cost </a:t>
                </a:r>
                <a:r>
                  <a:rPr lang="en-US" altLang="zh-TW" dirty="0">
                    <a:sym typeface="Symbol" panose="05050102010706020507" pitchFamily="18" charset="2"/>
                  </a:rPr>
                  <a:t>or </a:t>
                </a:r>
                <a:r>
                  <a:rPr lang="en-US" altLang="zh-TW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loss</a:t>
                </a:r>
                <a:r>
                  <a:rPr lang="en-US" altLang="zh-TW" dirty="0">
                    <a:sym typeface="Symbol" panose="05050102010706020507" pitchFamily="18" charset="2"/>
                  </a:rPr>
                  <a:t>)</a:t>
                </a:r>
                <a:r>
                  <a:rPr lang="en-US" altLang="zh-TW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function</a:t>
                </a:r>
                <a:r>
                  <a:rPr lang="en-US" altLang="zh-TW" dirty="0">
                    <a:sym typeface="Symbol" panose="05050102010706020507" pitchFamily="18" charset="2"/>
                  </a:rPr>
                  <a:t>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E</a:t>
                </a:r>
                <a:r>
                  <a:rPr lang="en-US" altLang="zh-TW" dirty="0"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ym typeface="Symbol" panose="05050102010706020507" pitchFamily="18" charset="2"/>
                  </a:rPr>
                  <a:t> Then </a:t>
                </a:r>
                <a:r>
                  <a:rPr lang="zh-TW" altLang="en-US" dirty="0">
                    <a:solidFill>
                      <a:prstClr val="black"/>
                    </a:solidFill>
                  </a:rPr>
                  <a:t>𝐸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) = </a:t>
                </a:r>
                <a:r>
                  <a:rPr lang="en-US" altLang="zh-TW" dirty="0">
                    <a:sym typeface="Symbol" panose="05050102010706020507" pitchFamily="18" charset="2"/>
                  </a:rPr>
                  <a:t>ln (</a:t>
                </a:r>
                <a:r>
                  <a:rPr lang="en-US" altLang="zh-TW" dirty="0">
                    <a:solidFill>
                      <a:srgbClr val="CC00CC"/>
                    </a:solidFill>
                  </a:rPr>
                  <a:t>P(</a:t>
                </a:r>
                <a:r>
                  <a:rPr lang="en-US" altLang="zh-TW" i="1" dirty="0" err="1">
                    <a:solidFill>
                      <a:srgbClr val="CC00CC"/>
                    </a:solidFill>
                  </a:rPr>
                  <a:t>y</a:t>
                </a:r>
                <a:r>
                  <a:rPr lang="en-US" altLang="zh-TW" dirty="0" err="1">
                    <a:solidFill>
                      <a:srgbClr val="CC00CC"/>
                    </a:solidFill>
                  </a:rPr>
                  <a:t>|</a:t>
                </a:r>
                <a:r>
                  <a:rPr lang="en-US" altLang="zh-TW" b="1" dirty="0" err="1">
                    <a:solidFill>
                      <a:srgbClr val="CC00CC"/>
                    </a:solidFill>
                    <a:latin typeface="+mn-lt"/>
                  </a:rPr>
                  <a:t>x</a:t>
                </a:r>
                <a:r>
                  <a:rPr lang="en-US" altLang="zh-TW" dirty="0">
                    <a:solidFill>
                      <a:srgbClr val="CC00CC"/>
                    </a:solidFill>
                  </a:rPr>
                  <a:t>)</a:t>
                </a:r>
                <a:r>
                  <a:rPr lang="en-US" altLang="zh-TW" dirty="0"/>
                  <a:t>) = </a:t>
                </a:r>
                <a:r>
                  <a:rPr lang="en-US" altLang="zh-TW" dirty="0">
                    <a:sym typeface="Symbol" panose="05050102010706020507" pitchFamily="18" charset="2"/>
                  </a:rPr>
                  <a:t>ln</a:t>
                </a:r>
                <a:r>
                  <a:rPr lang="en-US" altLang="zh-TW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TW" altLang="zh-TW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zh-TW" altLang="zh-TW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zh-TW" altLang="zh-TW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TW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  <a:endParaRPr lang="en-US" altLang="zh-TW" sz="2400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altLang="zh-TW" dirty="0"/>
                  <a:t>                                   = </a:t>
                </a:r>
                <a:r>
                  <a:rPr lang="en-US" altLang="zh-TW" dirty="0">
                    <a:sym typeface="Symbol" panose="05050102010706020507" pitchFamily="18" charset="2"/>
                  </a:rPr>
                  <a:t> </a:t>
                </a:r>
                <a:r>
                  <a:rPr lang="en-US" altLang="zh-TW" dirty="0"/>
                  <a:t>(y </a:t>
                </a:r>
                <a:r>
                  <a:rPr lang="en-US" altLang="zh-TW" dirty="0">
                    <a:sym typeface="Symbol" panose="05050102010706020507" pitchFamily="18" charset="2"/>
                  </a:rPr>
                  <a:t>ln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+ (1 </a:t>
                </a:r>
                <a:r>
                  <a:rPr lang="en-US" altLang="zh-TW" dirty="0">
                    <a:sym typeface="Symbol" panose="05050102010706020507" pitchFamily="18" charset="2"/>
                  </a:rPr>
                  <a:t></a:t>
                </a:r>
                <a:r>
                  <a:rPr lang="en-US" altLang="zh-TW" dirty="0"/>
                  <a:t> y) </a:t>
                </a:r>
                <a:r>
                  <a:rPr lang="en-US" altLang="zh-TW" dirty="0">
                    <a:sym typeface="Symbol" panose="05050102010706020507" pitchFamily="18" charset="2"/>
                  </a:rPr>
                  <a:t>ln (</a:t>
                </a:r>
                <a:r>
                  <a:rPr lang="en-US" altLang="zh-TW" dirty="0"/>
                  <a:t>1 </a:t>
                </a:r>
                <a:r>
                  <a:rPr lang="en-US" altLang="zh-TW" dirty="0">
                    <a:sym typeface="Symbol" panose="05050102010706020507" pitchFamily="18" charset="2"/>
                  </a:rPr>
                  <a:t>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dirty="0">
                    <a:sym typeface="Symbol" panose="05050102010706020507" pitchFamily="18" charset="2"/>
                  </a:rPr>
                  <a:t>))</a:t>
                </a:r>
                <a:endParaRPr lang="en-US" altLang="zh-TW" sz="2400" b="1" dirty="0">
                  <a:solidFill>
                    <a:srgbClr val="00B050"/>
                  </a:solidFill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ym typeface="Symbol" panose="05050102010706020507" pitchFamily="18" charset="2"/>
                  </a:rPr>
                  <a:t>  </a:t>
                </a:r>
                <a:r>
                  <a:rPr lang="zh-TW" altLang="en-US" dirty="0">
                    <a:solidFill>
                      <a:prstClr val="black"/>
                    </a:solidFill>
                  </a:rPr>
                  <a:t>𝐸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) 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prstClr val="black"/>
                    </a:solidFill>
                  </a:rPr>
                  <a:t>      = </a:t>
                </a:r>
                <a:r>
                  <a:rPr lang="en-US" altLang="zh-TW" dirty="0">
                    <a:sym typeface="Symbol" panose="05050102010706020507" pitchFamily="18" charset="2"/>
                  </a:rPr>
                  <a:t> </a:t>
                </a:r>
                <a:r>
                  <a:rPr lang="en-US" altLang="zh-TW" dirty="0"/>
                  <a:t>(y </a:t>
                </a:r>
                <a:r>
                  <a:rPr lang="en-US" altLang="zh-TW" dirty="0">
                    <a:sym typeface="Symbol" panose="05050102010706020507" pitchFamily="18" charset="2"/>
                  </a:rPr>
                  <a:t>ln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+ (1 </a:t>
                </a:r>
                <a:r>
                  <a:rPr lang="en-US" altLang="zh-TW" dirty="0">
                    <a:sym typeface="Symbol" panose="05050102010706020507" pitchFamily="18" charset="2"/>
                  </a:rPr>
                  <a:t></a:t>
                </a:r>
                <a:r>
                  <a:rPr lang="en-US" altLang="zh-TW" dirty="0"/>
                  <a:t> y) </a:t>
                </a:r>
                <a:r>
                  <a:rPr lang="en-US" altLang="zh-TW" dirty="0">
                    <a:sym typeface="Symbol" panose="05050102010706020507" pitchFamily="18" charset="2"/>
                  </a:rPr>
                  <a:t>ln (</a:t>
                </a:r>
                <a:r>
                  <a:rPr lang="en-US" altLang="zh-TW" dirty="0"/>
                  <a:t>1 </a:t>
                </a:r>
                <a:r>
                  <a:rPr lang="en-US" altLang="zh-TW" dirty="0">
                    <a:sym typeface="Symbol" panose="05050102010706020507" pitchFamily="18" charset="2"/>
                  </a:rPr>
                  <a:t>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dirty="0">
                    <a:sym typeface="Symbol" panose="05050102010706020507" pitchFamily="18" charset="2"/>
                  </a:rPr>
                  <a:t>)): Cross-entropy loss function</a:t>
                </a:r>
              </a:p>
              <a:p>
                <a:pPr marL="0" indent="0">
                  <a:buNone/>
                </a:pPr>
                <a:endParaRPr lang="en-US" altLang="zh-TW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zh-TW" altLang="en-US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8761291A-3AD5-4858-A205-251C97E158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23179" cy="4351338"/>
              </a:xfrm>
              <a:blipFill>
                <a:blip r:embed="rId2"/>
                <a:stretch>
                  <a:fillRect l="-568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377837F4-C566-4250-8619-BBE3A305C372}"/>
              </a:ext>
            </a:extLst>
          </p:cNvPr>
          <p:cNvSpPr/>
          <p:nvPr/>
        </p:nvSpPr>
        <p:spPr>
          <a:xfrm>
            <a:off x="1573928" y="5523936"/>
            <a:ext cx="7175934" cy="4001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1D1918-2CDE-4938-B08C-112A7FD91432}"/>
              </a:ext>
            </a:extLst>
          </p:cNvPr>
          <p:cNvSpPr txBox="1"/>
          <p:nvPr/>
        </p:nvSpPr>
        <p:spPr>
          <a:xfrm>
            <a:off x="7690943" y="4274165"/>
            <a:ext cx="3979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B050"/>
                </a:solidFill>
              </a:rPr>
              <a:t>(by Eq (*) on the  previous slide)</a:t>
            </a:r>
            <a:endParaRPr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7A8482-7D20-4719-8825-8FDA629AC716}"/>
              </a:ext>
            </a:extLst>
          </p:cNvPr>
          <p:cNvSpPr txBox="1"/>
          <p:nvPr/>
        </p:nvSpPr>
        <p:spPr>
          <a:xfrm>
            <a:off x="7245565" y="4727923"/>
            <a:ext cx="313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B050"/>
                </a:solidFill>
              </a:rPr>
              <a:t>(by </a:t>
            </a:r>
            <a:r>
              <a:rPr lang="en-US" altLang="zh-TW" sz="2000" dirty="0">
                <a:solidFill>
                  <a:srgbClr val="00B050"/>
                </a:solidFill>
                <a:sym typeface="Symbol" panose="05050102010706020507" pitchFamily="18" charset="2"/>
              </a:rPr>
              <a:t>the properties of ln)</a:t>
            </a:r>
            <a:endParaRPr lang="zh-TW" altLang="en-US" sz="1600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B465207C-100B-4F60-B4D0-52D453B4AF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899B1D9-6B2A-4ED7-A6BC-B089A3AFC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778" y="1207776"/>
            <a:ext cx="1681656" cy="1317190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6F9AB96-B3F6-48BE-A823-3B3427699AC9}"/>
              </a:ext>
            </a:extLst>
          </p:cNvPr>
          <p:cNvCxnSpPr/>
          <p:nvPr/>
        </p:nvCxnSpPr>
        <p:spPr>
          <a:xfrm flipV="1">
            <a:off x="7504386" y="2217829"/>
            <a:ext cx="299545" cy="36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D795919-CAEE-4CAB-8F8B-1D96D9DACB42}"/>
              </a:ext>
            </a:extLst>
          </p:cNvPr>
          <p:cNvSpPr txBox="1"/>
          <p:nvPr/>
        </p:nvSpPr>
        <p:spPr>
          <a:xfrm>
            <a:off x="9122973" y="5478143"/>
            <a:ext cx="250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TW" dirty="0">
                <a:solidFill>
                  <a:srgbClr val="00B0F0"/>
                </a:solidFill>
              </a:rPr>
              <a:t>ln(x ∙ y) = ln(x) + ln(y)</a:t>
            </a:r>
          </a:p>
          <a:p>
            <a:r>
              <a:rPr lang="es-ES" altLang="zh-TW" dirty="0">
                <a:solidFill>
                  <a:srgbClr val="00B0F0"/>
                </a:solidFill>
              </a:rPr>
              <a:t>ln(x </a:t>
            </a:r>
            <a:r>
              <a:rPr lang="es-ES" altLang="zh-TW" baseline="30000" dirty="0">
                <a:solidFill>
                  <a:srgbClr val="00B0F0"/>
                </a:solidFill>
              </a:rPr>
              <a:t>y</a:t>
            </a:r>
            <a:r>
              <a:rPr lang="es-ES" altLang="zh-TW" dirty="0">
                <a:solidFill>
                  <a:srgbClr val="00B0F0"/>
                </a:solidFill>
              </a:rPr>
              <a:t>) = y ∙ ln(x)</a:t>
            </a:r>
            <a:endParaRPr lang="zh-TW" altLang="en-US" sz="1600" dirty="0">
              <a:solidFill>
                <a:srgbClr val="00B0F0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2CEB327-CC6D-49FE-9DF1-80DFA22EF26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459310" y="5181681"/>
            <a:ext cx="918337" cy="29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6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/>
      <p:bldP spid="7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F6381E-C06F-4980-B01E-F8A3D230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Gradients and Directional Derivatives (1/4)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1F835F-FF74-4814-95F7-6B3A755A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987" y="1985100"/>
            <a:ext cx="4612481" cy="4076838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17F3B6-0F67-457F-9B56-B292D053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EEAE0EB-F77D-4A8C-A921-E576298C656F}"/>
              </a:ext>
            </a:extLst>
          </p:cNvPr>
          <p:cNvSpPr txBox="1"/>
          <p:nvPr/>
        </p:nvSpPr>
        <p:spPr>
          <a:xfrm>
            <a:off x="1006647" y="1690688"/>
            <a:ext cx="3805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B0F0"/>
                </a:solidFill>
              </a:rPr>
              <a:t>Gradient</a:t>
            </a:r>
            <a:r>
              <a:rPr lang="zh-TW" altLang="en-US" sz="2000" dirty="0">
                <a:solidFill>
                  <a:srgbClr val="00B0F0"/>
                </a:solidFill>
              </a:rPr>
              <a:t>：</a:t>
            </a:r>
            <a:endParaRPr lang="en-US" altLang="zh-TW" sz="2000" dirty="0">
              <a:solidFill>
                <a:srgbClr val="00B0F0"/>
              </a:solidFill>
            </a:endParaRPr>
          </a:p>
          <a:p>
            <a:r>
              <a:rPr lang="en-US" altLang="zh-TW" sz="2000" dirty="0">
                <a:solidFill>
                  <a:srgbClr val="00B0F0"/>
                </a:solidFill>
              </a:rPr>
              <a:t>-&gt;</a:t>
            </a:r>
            <a:r>
              <a:rPr lang="zh-TW" altLang="en-US" sz="2000" dirty="0">
                <a:solidFill>
                  <a:srgbClr val="00B0F0"/>
                </a:solidFill>
              </a:rPr>
              <a:t>統籌的去看往</a:t>
            </a:r>
            <a:r>
              <a:rPr lang="en-US" altLang="zh-TW" sz="2000" dirty="0">
                <a:solidFill>
                  <a:srgbClr val="00B0F0"/>
                </a:solidFill>
              </a:rPr>
              <a:t>x</a:t>
            </a:r>
            <a:r>
              <a:rPr lang="zh-TW" altLang="en-US" sz="2000" dirty="0">
                <a:solidFill>
                  <a:srgbClr val="00B0F0"/>
                </a:solidFill>
              </a:rPr>
              <a:t>跟</a:t>
            </a:r>
            <a:r>
              <a:rPr lang="en-US" altLang="zh-TW" sz="2000" dirty="0">
                <a:solidFill>
                  <a:srgbClr val="00B0F0"/>
                </a:solidFill>
              </a:rPr>
              <a:t>y</a:t>
            </a:r>
            <a:r>
              <a:rPr lang="zh-TW" altLang="en-US" sz="2000" dirty="0">
                <a:solidFill>
                  <a:srgbClr val="00B0F0"/>
                </a:solidFill>
              </a:rPr>
              <a:t>的微分是什麼樣子，但是把它想成是一個山頂，我想要趕快的下山，我想知道怎樣可以最快的下降，因此我想知道的方向是沿著任何一個方向，不一定要往</a:t>
            </a:r>
            <a:r>
              <a:rPr lang="en-US" altLang="zh-TW" sz="2000" dirty="0">
                <a:solidFill>
                  <a:srgbClr val="00B0F0"/>
                </a:solidFill>
              </a:rPr>
              <a:t>X</a:t>
            </a:r>
            <a:r>
              <a:rPr lang="zh-TW" altLang="en-US" sz="2000" dirty="0">
                <a:solidFill>
                  <a:srgbClr val="00B0F0"/>
                </a:solidFill>
              </a:rPr>
              <a:t>軸或</a:t>
            </a:r>
            <a:r>
              <a:rPr lang="en-US" altLang="zh-TW" sz="2000" dirty="0">
                <a:solidFill>
                  <a:srgbClr val="00B0F0"/>
                </a:solidFill>
              </a:rPr>
              <a:t>Y</a:t>
            </a:r>
            <a:r>
              <a:rPr lang="zh-TW" altLang="en-US" sz="2000" dirty="0">
                <a:solidFill>
                  <a:srgbClr val="00B0F0"/>
                </a:solidFill>
              </a:rPr>
              <a:t>軸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B9E2C86-B039-4B18-8B25-9BDEE4B30D89}"/>
              </a:ext>
            </a:extLst>
          </p:cNvPr>
          <p:cNvSpPr txBox="1"/>
          <p:nvPr/>
        </p:nvSpPr>
        <p:spPr>
          <a:xfrm>
            <a:off x="9417141" y="1800434"/>
            <a:ext cx="262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這是一個</a:t>
            </a:r>
            <a:r>
              <a:rPr lang="en-US" altLang="zh-TW" dirty="0">
                <a:solidFill>
                  <a:srgbClr val="FF0000"/>
                </a:solidFill>
              </a:rPr>
              <a:t>error function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7C24BBE-B4CD-4C22-960B-E81D8C670FAC}"/>
              </a:ext>
            </a:extLst>
          </p:cNvPr>
          <p:cNvCxnSpPr>
            <a:stCxn id="3" idx="1"/>
          </p:cNvCxnSpPr>
          <p:nvPr/>
        </p:nvCxnSpPr>
        <p:spPr>
          <a:xfrm flipH="1">
            <a:off x="8893277" y="1985100"/>
            <a:ext cx="523864" cy="595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76C8016-7C9A-4B4E-B4B3-75D5DCD4C6C0}"/>
              </a:ext>
            </a:extLst>
          </p:cNvPr>
          <p:cNvSpPr txBox="1"/>
          <p:nvPr/>
        </p:nvSpPr>
        <p:spPr>
          <a:xfrm>
            <a:off x="1006647" y="4380271"/>
            <a:ext cx="3805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 function</a:t>
            </a:r>
            <a:r>
              <a:rPr lang="zh-TW" altLang="en-US" dirty="0"/>
              <a:t>是</a:t>
            </a:r>
            <a:r>
              <a:rPr lang="en-US" altLang="zh-TW" dirty="0"/>
              <a:t>w</a:t>
            </a:r>
            <a:r>
              <a:rPr lang="zh-TW" altLang="en-US" dirty="0"/>
              <a:t>造成的</a:t>
            </a:r>
            <a:r>
              <a:rPr lang="en-US" altLang="zh-TW" dirty="0"/>
              <a:t>(</a:t>
            </a:r>
            <a:r>
              <a:rPr lang="zh-TW" altLang="en-US" dirty="0"/>
              <a:t>剛開始的，</a:t>
            </a:r>
            <a:r>
              <a:rPr lang="en-US" altLang="zh-TW" dirty="0"/>
              <a:t>w</a:t>
            </a:r>
            <a:r>
              <a:rPr lang="zh-TW" altLang="en-US" dirty="0"/>
              <a:t>是隨便猜的</a:t>
            </a:r>
            <a:r>
              <a:rPr lang="en-US" altLang="zh-TW" dirty="0"/>
              <a:t>)</a:t>
            </a:r>
            <a:r>
              <a:rPr lang="zh-TW" altLang="en-US" dirty="0"/>
              <a:t>，我隨便一開始的</a:t>
            </a:r>
            <a:r>
              <a:rPr lang="en-US" altLang="zh-TW" dirty="0"/>
              <a:t>w</a:t>
            </a:r>
            <a:r>
              <a:rPr lang="zh-TW" altLang="en-US" dirty="0"/>
              <a:t>就會對應到一個很高的</a:t>
            </a:r>
            <a:r>
              <a:rPr lang="en-US" altLang="zh-TW" dirty="0"/>
              <a:t>error</a:t>
            </a:r>
            <a:r>
              <a:rPr lang="zh-TW" altLang="en-US" dirty="0"/>
              <a:t>，那我想要趕快讓這個</a:t>
            </a:r>
            <a:r>
              <a:rPr lang="en-US" altLang="zh-TW" dirty="0"/>
              <a:t>error</a:t>
            </a:r>
            <a:r>
              <a:rPr lang="zh-TW" altLang="en-US" dirty="0"/>
              <a:t>下降，我要往哪個方向走呢</a:t>
            </a:r>
            <a:r>
              <a:rPr lang="en-US" altLang="zh-TW" dirty="0"/>
              <a:t>?</a:t>
            </a:r>
            <a:r>
              <a:rPr lang="zh-TW" altLang="en-US" dirty="0"/>
              <a:t>要找到一個</a:t>
            </a:r>
            <a:r>
              <a:rPr lang="en-US" altLang="zh-TW" dirty="0"/>
              <a:t>V</a:t>
            </a:r>
            <a:r>
              <a:rPr lang="zh-TW" altLang="en-US" dirty="0"/>
              <a:t>放向使得它下降最快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3F1C55-CE6F-474A-AF7A-2EE8D4785A0F}"/>
              </a:ext>
            </a:extLst>
          </p:cNvPr>
          <p:cNvSpPr txBox="1"/>
          <p:nvPr/>
        </p:nvSpPr>
        <p:spPr>
          <a:xfrm>
            <a:off x="5619127" y="6061938"/>
            <a:ext cx="63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FDD0A28-6D3D-478D-B332-5970AAD5A358}"/>
              </a:ext>
            </a:extLst>
          </p:cNvPr>
          <p:cNvSpPr txBox="1"/>
          <p:nvPr/>
        </p:nvSpPr>
        <p:spPr>
          <a:xfrm>
            <a:off x="10076468" y="4503569"/>
            <a:ext cx="63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F6381E-C06F-4980-B01E-F8A3D230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Gradients and Directional Derivatives (2/4)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BF6F8F0-AA18-4C1B-96F1-3268DB344BB6}"/>
                  </a:ext>
                </a:extLst>
              </p:cNvPr>
              <p:cNvSpPr txBox="1"/>
              <p:nvPr/>
            </p:nvSpPr>
            <p:spPr>
              <a:xfrm>
                <a:off x="1397875" y="2706018"/>
                <a:ext cx="4698125" cy="2534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Example: </a:t>
                </a:r>
                <a:r>
                  <a:rPr lang="en-US" altLang="zh-TW" sz="2400" i="1" dirty="0"/>
                  <a:t>f</a:t>
                </a:r>
                <a:r>
                  <a:rPr lang="en-US" altLang="zh-TW" sz="2400" dirty="0"/>
                  <a:t>(</a:t>
                </a:r>
                <a:r>
                  <a:rPr lang="en-US" altLang="zh-TW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2400" dirty="0"/>
                  <a:t>, </a:t>
                </a:r>
                <a:r>
                  <a:rPr lang="en-US" altLang="zh-TW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TW" sz="24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:pPr>
                  <a:spcBef>
                    <a:spcPts val="1200"/>
                  </a:spcBef>
                </a:pPr>
                <a:r>
                  <a:rPr lang="en-US" altLang="zh-TW" sz="2400" dirty="0">
                    <a:solidFill>
                      <a:srgbClr val="FF0000"/>
                    </a:solidFill>
                  </a:rPr>
                  <a:t>Gradient</a:t>
                </a:r>
                <a14:m>
                  <m:oMath xmlns:m="http://schemas.openxmlformats.org/officeDocument/2006/math">
                    <m:r>
                      <a:rPr lang="en-US" altLang="zh-TW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of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i="1" dirty="0">
                    <a:solidFill>
                      <a:srgbClr val="FF0000"/>
                    </a:solidFill>
                  </a:rPr>
                  <a:t>f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TW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, </a:t>
                </a:r>
                <a:r>
                  <a:rPr lang="en-US" altLang="zh-TW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FF0000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FF0000"/>
                        </a:solidFill>
                      </a:rPr>
                      <m:t>)</m:t>
                    </m:r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endParaRPr lang="en-US" altLang="zh-TW" sz="2400" dirty="0">
                  <a:solidFill>
                    <a:srgbClr val="FF0000"/>
                  </a:solidFill>
                </a:endParaRPr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sz="2400" dirty="0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BF6F8F0-AA18-4C1B-96F1-3268DB344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75" y="2706018"/>
                <a:ext cx="4698125" cy="2534540"/>
              </a:xfrm>
              <a:prstGeom prst="rect">
                <a:avLst/>
              </a:prstGeom>
              <a:blipFill>
                <a:blip r:embed="rId2"/>
                <a:stretch>
                  <a:fillRect l="-1946" t="-1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79D2D59-5C9A-4C9D-A05F-3F2281E7FFA1}"/>
                  </a:ext>
                </a:extLst>
              </p:cNvPr>
              <p:cNvSpPr txBox="1"/>
              <p:nvPr/>
            </p:nvSpPr>
            <p:spPr>
              <a:xfrm>
                <a:off x="5879071" y="2117349"/>
                <a:ext cx="6140104" cy="1353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The rate of change</a:t>
                </a:r>
                <a:r>
                  <a:rPr lang="en-US" altLang="zh-TW" sz="2400" i="1" dirty="0">
                    <a:solidFill>
                      <a:srgbClr val="FF0000"/>
                    </a:solidFill>
                  </a:rPr>
                  <a:t> f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TW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, </a:t>
                </a:r>
                <a:r>
                  <a:rPr lang="en-US" altLang="zh-TW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zh-TW" sz="2400" dirty="0"/>
                  <a:t> in direction </a:t>
                </a:r>
                <a:r>
                  <a:rPr lang="en-US" altLang="zh-TW" sz="2400" dirty="0">
                    <a:solidFill>
                      <a:srgbClr val="CC00CC"/>
                    </a:solidFill>
                  </a:rPr>
                  <a:t>(1, 0)</a:t>
                </a:r>
                <a:r>
                  <a:rPr lang="en-US" altLang="zh-TW" sz="2400" dirty="0"/>
                  <a:t>:</a:t>
                </a:r>
              </a:p>
              <a:p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= </a:t>
                </a:r>
                <a:r>
                  <a:rPr lang="en-US" altLang="zh-TW" sz="2400" dirty="0">
                    <a:solidFill>
                      <a:srgbClr val="CC00CC"/>
                    </a:solidFill>
                  </a:rPr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TW" sz="2400" dirty="0"/>
                  <a:t> + </a:t>
                </a:r>
                <a:r>
                  <a:rPr lang="en-US" altLang="zh-TW" sz="2400" dirty="0">
                    <a:solidFill>
                      <a:srgbClr val="CC00CC"/>
                    </a:solidFill>
                  </a:rPr>
                  <a:t>0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altLang="zh-TW" sz="2400" dirty="0"/>
              </a:p>
              <a:p>
                <a:r>
                  <a:rPr lang="en-US" altLang="zh-TW" sz="2000" dirty="0"/>
                  <a:t>x</a:t>
                </a:r>
                <a:r>
                  <a:rPr lang="zh-TW" altLang="en-US" sz="2000" dirty="0"/>
                  <a:t>的偏微：好像是算方向導數是沿著</a:t>
                </a:r>
                <a:r>
                  <a:rPr lang="en-US" altLang="zh-TW" sz="2000" dirty="0"/>
                  <a:t>(1, 0)</a:t>
                </a:r>
                <a:r>
                  <a:rPr lang="zh-TW" altLang="en-US" sz="2000" dirty="0"/>
                  <a:t>方向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79D2D59-5C9A-4C9D-A05F-3F2281E7F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071" y="2117349"/>
                <a:ext cx="6140104" cy="1353704"/>
              </a:xfrm>
              <a:prstGeom prst="rect">
                <a:avLst/>
              </a:prstGeom>
              <a:blipFill>
                <a:blip r:embed="rId3"/>
                <a:stretch>
                  <a:fillRect l="-1488" t="-3604" b="-7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A7324CA-4543-410C-948F-1342EAFB6867}"/>
                  </a:ext>
                </a:extLst>
              </p:cNvPr>
              <p:cNvSpPr txBox="1"/>
              <p:nvPr/>
            </p:nvSpPr>
            <p:spPr>
              <a:xfrm>
                <a:off x="5879071" y="4121277"/>
                <a:ext cx="6140104" cy="1353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The rate of change</a:t>
                </a:r>
                <a:r>
                  <a:rPr lang="en-US" altLang="zh-TW" sz="2400" i="1" dirty="0">
                    <a:solidFill>
                      <a:srgbClr val="FF0000"/>
                    </a:solidFill>
                  </a:rPr>
                  <a:t> f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TW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, </a:t>
                </a:r>
                <a:r>
                  <a:rPr lang="en-US" altLang="zh-TW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zh-TW" sz="2400" dirty="0"/>
                  <a:t> in direction </a:t>
                </a:r>
                <a:r>
                  <a:rPr lang="en-US" altLang="zh-TW" sz="2400" dirty="0">
                    <a:solidFill>
                      <a:srgbClr val="CC00CC"/>
                    </a:solidFill>
                  </a:rPr>
                  <a:t>(0, 1)</a:t>
                </a:r>
                <a:r>
                  <a:rPr lang="en-US" altLang="zh-TW" sz="24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TW" sz="2400" dirty="0"/>
                  <a:t>= </a:t>
                </a:r>
                <a:r>
                  <a:rPr lang="en-US" altLang="zh-TW" sz="2400" dirty="0">
                    <a:solidFill>
                      <a:srgbClr val="CC00CC"/>
                    </a:solidFill>
                  </a:rPr>
                  <a:t>0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TW" sz="2400" dirty="0"/>
                  <a:t> + </a:t>
                </a:r>
                <a:r>
                  <a:rPr lang="en-US" altLang="zh-TW" sz="2400" dirty="0">
                    <a:solidFill>
                      <a:srgbClr val="CC00CC"/>
                    </a:solidFill>
                  </a:rPr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altLang="zh-TW" sz="2400" dirty="0"/>
              </a:p>
              <a:p>
                <a:r>
                  <a:rPr lang="en-US" altLang="zh-TW" sz="2000" dirty="0"/>
                  <a:t>y</a:t>
                </a:r>
                <a:r>
                  <a:rPr lang="zh-TW" altLang="en-US" sz="2000" dirty="0"/>
                  <a:t>的偏微：好像是算方向導數是沿著</a:t>
                </a:r>
                <a:r>
                  <a:rPr lang="en-US" altLang="zh-TW" sz="2000" dirty="0"/>
                  <a:t>(0, 1)</a:t>
                </a:r>
                <a:r>
                  <a:rPr lang="zh-TW" altLang="en-US" sz="2000" dirty="0"/>
                  <a:t>方向</a:t>
                </a: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A7324CA-4543-410C-948F-1342EAFB6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071" y="4121277"/>
                <a:ext cx="6140104" cy="1353704"/>
              </a:xfrm>
              <a:prstGeom prst="rect">
                <a:avLst/>
              </a:prstGeom>
              <a:blipFill>
                <a:blip r:embed="rId4"/>
                <a:stretch>
                  <a:fillRect l="-1488" t="-3604" r="-496" b="-7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58A801-C070-42E8-980B-9A885EE1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16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E62ED32-5712-4305-A0E6-9C4F25183739}"/>
              </a:ext>
            </a:extLst>
          </p:cNvPr>
          <p:cNvSpPr txBox="1"/>
          <p:nvPr/>
        </p:nvSpPr>
        <p:spPr>
          <a:xfrm>
            <a:off x="1397875" y="2136595"/>
            <a:ext cx="380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B0F0"/>
                </a:solidFill>
              </a:rPr>
              <a:t>看函數對各個維度的變化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7B0C83E-F21E-4ACB-BA2D-BAADA3C25A38}"/>
              </a:ext>
            </a:extLst>
          </p:cNvPr>
          <p:cNvSpPr txBox="1"/>
          <p:nvPr/>
        </p:nvSpPr>
        <p:spPr>
          <a:xfrm>
            <a:off x="1397874" y="5226784"/>
            <a:ext cx="3805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B0F0"/>
                </a:solidFill>
              </a:rPr>
              <a:t>Gradient</a:t>
            </a:r>
            <a:r>
              <a:rPr lang="zh-TW" altLang="en-US" sz="2000" dirty="0">
                <a:solidFill>
                  <a:srgbClr val="00B0F0"/>
                </a:solidFill>
              </a:rPr>
              <a:t>：</a:t>
            </a:r>
            <a:endParaRPr lang="en-US" altLang="zh-TW" sz="2000" dirty="0">
              <a:solidFill>
                <a:srgbClr val="00B0F0"/>
              </a:solidFill>
            </a:endParaRPr>
          </a:p>
          <a:p>
            <a:r>
              <a:rPr lang="zh-TW" altLang="en-US" sz="2000" dirty="0">
                <a:solidFill>
                  <a:srgbClr val="00B0F0"/>
                </a:solidFill>
              </a:rPr>
              <a:t>看這個函數對第一個</a:t>
            </a:r>
            <a:r>
              <a:rPr lang="en-US" altLang="zh-TW" sz="2000" dirty="0">
                <a:solidFill>
                  <a:srgbClr val="00B0F0"/>
                </a:solidFill>
              </a:rPr>
              <a:t>input</a:t>
            </a:r>
            <a:r>
              <a:rPr lang="zh-TW" altLang="en-US" sz="2000" dirty="0">
                <a:solidFill>
                  <a:srgbClr val="00B0F0"/>
                </a:solidFill>
              </a:rPr>
              <a:t>的變化，看這個函數對第二的</a:t>
            </a:r>
            <a:r>
              <a:rPr lang="en-US" altLang="zh-TW" sz="2000" dirty="0">
                <a:solidFill>
                  <a:srgbClr val="00B0F0"/>
                </a:solidFill>
              </a:rPr>
              <a:t>input</a:t>
            </a:r>
            <a:r>
              <a:rPr lang="zh-TW" altLang="en-US" sz="2000" dirty="0">
                <a:solidFill>
                  <a:srgbClr val="00B0F0"/>
                </a:solidFill>
              </a:rPr>
              <a:t>的變化</a:t>
            </a:r>
            <a:endParaRPr lang="en-US" altLang="zh-TW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04463-4F97-4886-8911-60ADDB5D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155" y="-3985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Gradients and Directional Derivatives (3/4)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E70C2B-765C-4392-B4B5-119729C9C496}"/>
                  </a:ext>
                </a:extLst>
              </p:cNvPr>
              <p:cNvSpPr txBox="1"/>
              <p:nvPr/>
            </p:nvSpPr>
            <p:spPr>
              <a:xfrm>
                <a:off x="639392" y="1576048"/>
                <a:ext cx="8869158" cy="11362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200" dirty="0"/>
                  <a:t>Let </a:t>
                </a:r>
                <a:r>
                  <a:rPr lang="en-US" altLang="zh-TW" sz="2200" b="1" dirty="0">
                    <a:solidFill>
                      <a:srgbClr val="FF0000"/>
                    </a:solidFill>
                  </a:rPr>
                  <a:t>v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200" dirty="0">
                    <a:solidFill>
                      <a:srgbClr val="FF0000"/>
                    </a:solidFill>
                  </a:rPr>
                  <a:t> be a unit vector(</a:t>
                </a:r>
                <a:r>
                  <a:rPr lang="zh-TW" altLang="en-US" sz="2200" dirty="0">
                    <a:solidFill>
                      <a:srgbClr val="FF0000"/>
                    </a:solidFill>
                  </a:rPr>
                  <a:t>單位長度的向量</a:t>
                </a:r>
                <a:r>
                  <a:rPr lang="en-US" altLang="zh-TW" sz="2200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zh-TW" sz="2200" dirty="0"/>
                  <a:t>, then </a:t>
                </a:r>
              </a:p>
              <a:p>
                <a:r>
                  <a:rPr lang="en-US" altLang="zh-TW" sz="2200" dirty="0">
                    <a:solidFill>
                      <a:srgbClr val="FF0000"/>
                    </a:solidFill>
                  </a:rPr>
                  <a:t>The rate of change</a:t>
                </a:r>
                <a:r>
                  <a:rPr lang="en-US" altLang="zh-TW" sz="2200" i="1" dirty="0">
                    <a:solidFill>
                      <a:srgbClr val="FF0000"/>
                    </a:solidFill>
                  </a:rPr>
                  <a:t> f</a:t>
                </a:r>
                <a:r>
                  <a:rPr lang="en-US" altLang="zh-TW" sz="22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TW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2200" dirty="0">
                    <a:solidFill>
                      <a:srgbClr val="FF0000"/>
                    </a:solidFill>
                  </a:rPr>
                  <a:t>, </a:t>
                </a:r>
                <a:r>
                  <a:rPr lang="en-US" altLang="zh-TW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TW" sz="2200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zh-TW" sz="2200" dirty="0"/>
                  <a:t>in the direction </a:t>
                </a:r>
                <a:r>
                  <a:rPr lang="en-US" altLang="zh-TW" sz="2200" b="1" dirty="0">
                    <a:solidFill>
                      <a:srgbClr val="FF0000"/>
                    </a:solidFill>
                  </a:rPr>
                  <a:t>v</a:t>
                </a:r>
                <a:r>
                  <a:rPr lang="en-US" altLang="zh-TW" sz="2200" b="1" dirty="0"/>
                  <a:t> </a:t>
                </a:r>
                <a:r>
                  <a:rPr lang="en-US" altLang="zh-TW" sz="2200" dirty="0"/>
                  <a:t>: </a:t>
                </a:r>
                <a:r>
                  <a:rPr lang="en-US" altLang="zh-TW" sz="2200" i="1" dirty="0">
                    <a:solidFill>
                      <a:srgbClr val="CC00CC"/>
                    </a:solidFill>
                  </a:rPr>
                  <a:t>a</a:t>
                </a:r>
                <a:r>
                  <a:rPr lang="en-US" altLang="zh-TW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TW" sz="2200" dirty="0"/>
                  <a:t> + </a:t>
                </a:r>
                <a:r>
                  <a:rPr lang="en-US" altLang="zh-TW" sz="2200" i="1" dirty="0">
                    <a:solidFill>
                      <a:srgbClr val="CC00CC"/>
                    </a:solidFill>
                  </a:rPr>
                  <a:t>b</a:t>
                </a:r>
                <a:r>
                  <a:rPr lang="en-US" altLang="zh-TW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altLang="zh-TW" sz="22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E70C2B-765C-4392-B4B5-119729C9C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92" y="1576048"/>
                <a:ext cx="8869158" cy="1136273"/>
              </a:xfrm>
              <a:prstGeom prst="rect">
                <a:avLst/>
              </a:prstGeom>
              <a:blipFill>
                <a:blip r:embed="rId2"/>
                <a:stretch>
                  <a:fillRect l="-82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3BBC0EC-6235-4537-A155-46F15391D046}"/>
                  </a:ext>
                </a:extLst>
              </p:cNvPr>
              <p:cNvSpPr txBox="1"/>
              <p:nvPr/>
            </p:nvSpPr>
            <p:spPr>
              <a:xfrm>
                <a:off x="639392" y="2919097"/>
                <a:ext cx="10078526" cy="271920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The rate of change</a:t>
                </a:r>
                <a:r>
                  <a:rPr lang="en-US" altLang="zh-TW" sz="2800" i="1" dirty="0"/>
                  <a:t> f</a:t>
                </a:r>
                <a:r>
                  <a:rPr lang="en-US" altLang="zh-TW" sz="2800" dirty="0"/>
                  <a:t>(</a:t>
                </a:r>
                <a:r>
                  <a:rPr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2800" dirty="0"/>
                  <a:t>, </a:t>
                </a:r>
                <a:r>
                  <a:rPr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TW" sz="2800" dirty="0"/>
                  <a:t>) in the direction of </a:t>
                </a:r>
                <a:r>
                  <a:rPr lang="en-US" altLang="zh-TW" sz="2800" b="1" dirty="0"/>
                  <a:t>v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800" dirty="0"/>
                  <a:t>called a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directional derivative(</a:t>
                </a:r>
                <a:r>
                  <a:rPr lang="zh-TW" altLang="en-US" sz="2800" dirty="0">
                    <a:solidFill>
                      <a:srgbClr val="FF0000"/>
                    </a:solidFill>
                  </a:rPr>
                  <a:t>方向導數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800" dirty="0"/>
                  <a:t>Denoted as</a:t>
                </a:r>
                <a:r>
                  <a:rPr lang="zh-TW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TW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 dirty="0">
                        <a:solidFill>
                          <a:srgbClr val="FF000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srgbClr val="FF0000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altLang="zh-TW" sz="28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srgbClr val="FF0000"/>
                        </a:solidFill>
                      </a:rPr>
                      <m:t>)</m:t>
                    </m:r>
                  </m:oMath>
                </a14:m>
                <a:endParaRPr lang="en-US" altLang="zh-TW" sz="2800" dirty="0">
                  <a:solidFill>
                    <a:srgbClr val="FF0000"/>
                  </a:solidFill>
                </a:endParaRPr>
              </a:p>
              <a:p>
                <a:pPr marL="457200" indent="-457200"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400" i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TW" sz="2400" b="1" i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CC00CC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CC00CC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CC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CC00CC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CC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CC00CC"/>
                        </a:solidFill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srgbClr val="CC00CC"/>
                    </a:solidFill>
                  </a:rPr>
                  <a:t> </a:t>
                </a:r>
                <a:r>
                  <a:rPr lang="en-US" altLang="zh-TW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zh-TW" altLang="en-US" sz="2400"/>
                          <m:t>√</m:t>
                        </m:r>
                        <m:r>
                          <m:rPr>
                            <m:nor/>
                          </m:rPr>
                          <a:rPr lang="en-US" altLang="zh-TW" sz="2400"/>
                          <m:t>a</m:t>
                        </m:r>
                        <m:r>
                          <m:rPr>
                            <m:nor/>
                          </m:rPr>
                          <a:rPr lang="en-US" altLang="zh-TW" sz="2400" baseline="30000"/>
                          <m:t>2</m:t>
                        </m:r>
                        <m:r>
                          <m:rPr>
                            <m:nor/>
                          </m:rPr>
                          <a:rPr lang="zh-TW" altLang="en-US" sz="2400"/>
                          <m:t>＋</m:t>
                        </m:r>
                        <m:r>
                          <m:rPr>
                            <m:nor/>
                          </m:rPr>
                          <a:rPr lang="en-US" altLang="zh-TW" sz="2400"/>
                          <m:t>b</m:t>
                        </m:r>
                        <m:r>
                          <m:rPr>
                            <m:nor/>
                          </m:rPr>
                          <a:rPr lang="en-US" altLang="zh-TW" sz="2400" baseline="30000"/>
                          <m:t>2</m:t>
                        </m:r>
                      </m:den>
                    </m:f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m:rPr>
                            <m:nor/>
                          </m:rPr>
                          <a:rPr lang="zh-TW" altLang="en-US" sz="2400"/>
                          <m:t>√</m:t>
                        </m:r>
                        <m:r>
                          <m:rPr>
                            <m:nor/>
                          </m:rPr>
                          <a:rPr lang="en-US" altLang="zh-TW" sz="2400"/>
                          <m:t>a</m:t>
                        </m:r>
                        <m:r>
                          <m:rPr>
                            <m:nor/>
                          </m:rPr>
                          <a:rPr lang="en-US" altLang="zh-TW" sz="2400" baseline="30000"/>
                          <m:t>2</m:t>
                        </m:r>
                        <m:r>
                          <m:rPr>
                            <m:nor/>
                          </m:rPr>
                          <a:rPr lang="zh-TW" altLang="en-US" sz="2400"/>
                          <m:t>＋</m:t>
                        </m:r>
                        <m:r>
                          <m:rPr>
                            <m:nor/>
                          </m:rPr>
                          <a:rPr lang="en-US" altLang="zh-TW" sz="2400"/>
                          <m:t>b</m:t>
                        </m:r>
                        <m:r>
                          <m:rPr>
                            <m:nor/>
                          </m:rPr>
                          <a:rPr lang="en-US" altLang="zh-TW" sz="2400" baseline="30000"/>
                          <m:t>2</m:t>
                        </m:r>
                      </m:den>
                    </m:f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TW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m:rPr>
                            <m:nor/>
                          </m:rPr>
                          <a:rPr lang="zh-TW" altLang="en-US" sz="2400"/>
                          <m:t>√</m:t>
                        </m:r>
                        <m:r>
                          <m:rPr>
                            <m:nor/>
                          </m:rPr>
                          <a:rPr lang="en-US" altLang="zh-TW" sz="2400"/>
                          <m:t>a</m:t>
                        </m:r>
                        <m:r>
                          <m:rPr>
                            <m:nor/>
                          </m:rPr>
                          <a:rPr lang="en-US" altLang="zh-TW" sz="2400" baseline="30000"/>
                          <m:t>2</m:t>
                        </m:r>
                        <m:r>
                          <m:rPr>
                            <m:nor/>
                          </m:rPr>
                          <a:rPr lang="zh-TW" altLang="en-US" sz="2400"/>
                          <m:t>＋</m:t>
                        </m:r>
                        <m:r>
                          <m:rPr>
                            <m:nor/>
                          </m:rPr>
                          <a:rPr lang="en-US" altLang="zh-TW" sz="2400"/>
                          <m:t>b</m:t>
                        </m:r>
                        <m:r>
                          <m:rPr>
                            <m:nor/>
                          </m:rPr>
                          <a:rPr lang="en-US" altLang="zh-TW" sz="2400" baseline="30000"/>
                          <m:t>2</m:t>
                        </m:r>
                      </m:den>
                    </m:f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TW" sz="2400" dirty="0"/>
                  <a:t>   </a:t>
                </a:r>
                <a:r>
                  <a:rPr lang="en-US" altLang="zh-TW" sz="2400" dirty="0">
                    <a:solidFill>
                      <a:srgbClr val="CC00CC"/>
                    </a:solidFill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rgbClr val="CC00CC"/>
                            </a:solidFill>
                          </a:rPr>
                          <m:t>||</m:t>
                        </m:r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rgbClr val="CC00CC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TW" sz="2400" b="0" i="0" smtClean="0">
                            <a:solidFill>
                              <a:srgbClr val="CC00CC"/>
                            </a:solidFill>
                          </a:rPr>
                          <m:t>||</m:t>
                        </m:r>
                      </m:den>
                    </m:f>
                    <m:r>
                      <a:rPr lang="en-US" altLang="zh-TW" sz="24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zh-TW" altLang="en-US" sz="24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CC00CC"/>
                        </a:solidFill>
                      </a:rPr>
                      <m:t>f</m:t>
                    </m:r>
                  </m:oMath>
                </a14:m>
                <a:r>
                  <a:rPr lang="en-US" altLang="zh-TW" sz="2400" dirty="0">
                    <a:solidFill>
                      <a:srgbClr val="CC00CC"/>
                    </a:solidFill>
                  </a:rPr>
                  <a:t> 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3BBC0EC-6235-4537-A155-46F15391D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92" y="2919097"/>
                <a:ext cx="10078526" cy="2719206"/>
              </a:xfrm>
              <a:prstGeom prst="rect">
                <a:avLst/>
              </a:prstGeom>
              <a:blipFill>
                <a:blip r:embed="rId3"/>
                <a:stretch>
                  <a:fillRect l="-1208" t="-245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40614F2-8161-4BCE-B474-BBB78632F230}"/>
                  </a:ext>
                </a:extLst>
              </p:cNvPr>
              <p:cNvSpPr txBox="1"/>
              <p:nvPr/>
            </p:nvSpPr>
            <p:spPr>
              <a:xfrm>
                <a:off x="3798344" y="5797271"/>
                <a:ext cx="34579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rgbClr val="00B050"/>
                    </a:solidFill>
                  </a:rPr>
                  <a:t>: inner product of </a:t>
                </a:r>
                <a:r>
                  <a:rPr lang="en-US" altLang="zh-TW" sz="2000" b="1" dirty="0">
                    <a:solidFill>
                      <a:srgbClr val="00B050"/>
                    </a:solidFill>
                  </a:rPr>
                  <a:t>v </a:t>
                </a:r>
                <a:r>
                  <a:rPr lang="en-US" altLang="zh-TW" sz="2000" dirty="0">
                    <a:solidFill>
                      <a:srgbClr val="00B050"/>
                    </a:solidFill>
                  </a:rPr>
                  <a:t>and</a:t>
                </a:r>
                <a:r>
                  <a:rPr lang="zh-TW" altLang="en-US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m:rPr>
                        <m:nor/>
                      </m:rPr>
                      <a:rPr lang="en-US" altLang="zh-TW" sz="2000" i="1" dirty="0">
                        <a:solidFill>
                          <a:srgbClr val="00B050"/>
                        </a:solidFill>
                      </a:rPr>
                      <m:t>f</m:t>
                    </m:r>
                  </m:oMath>
                </a14:m>
                <a:endParaRPr lang="zh-TW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40614F2-8161-4BCE-B474-BBB78632F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44" y="5797271"/>
                <a:ext cx="3457903" cy="400110"/>
              </a:xfrm>
              <a:prstGeom prst="rect">
                <a:avLst/>
              </a:prstGeom>
              <a:blipFill>
                <a:blip r:embed="rId4"/>
                <a:stretch>
                  <a:fillRect l="-1764" t="-7576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DA5707-513E-4BE4-9C64-1A51D4AE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17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56F6FC1-450B-4B6B-ACD1-6EAFA0CDC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820" y="1217936"/>
            <a:ext cx="2480788" cy="1761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571D3430-0E7D-411E-B632-9A0F6DBB1A8F}"/>
                  </a:ext>
                </a:extLst>
              </p:cNvPr>
              <p:cNvSpPr txBox="1"/>
              <p:nvPr/>
            </p:nvSpPr>
            <p:spPr>
              <a:xfrm>
                <a:off x="8610600" y="3257546"/>
                <a:ext cx="2300948" cy="940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如果</a:t>
                </a:r>
                <a:r>
                  <a:rPr lang="en-US" altLang="zh-TW" dirty="0"/>
                  <a:t>V</a:t>
                </a:r>
                <a:r>
                  <a:rPr lang="zh-TW" altLang="en-US" dirty="0"/>
                  <a:t>不是單位向量</a:t>
                </a:r>
                <a:endParaRPr lang="en-US" altLang="zh-TW" dirty="0"/>
              </a:p>
              <a:p>
                <a:r>
                  <a:rPr lang="zh-TW" altLang="en-US" dirty="0"/>
                  <a:t>還要除以</a:t>
                </a:r>
                <a:r>
                  <a:rPr lang="en-US" altLang="zh-TW" dirty="0"/>
                  <a:t>||V||</a:t>
                </a:r>
              </a:p>
              <a:p>
                <a:r>
                  <a:rPr lang="en-US" altLang="zh-TW" dirty="0"/>
                  <a:t>||V||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/>
                      <m:t>√</m:t>
                    </m:r>
                    <m:r>
                      <m:rPr>
                        <m:nor/>
                      </m:rPr>
                      <a:rPr lang="en-US" altLang="zh-TW"/>
                      <m:t>a</m:t>
                    </m:r>
                    <m:r>
                      <m:rPr>
                        <m:nor/>
                      </m:rPr>
                      <a:rPr lang="en-US" altLang="zh-TW" baseline="30000"/>
                      <m:t>2</m:t>
                    </m:r>
                    <m:r>
                      <m:rPr>
                        <m:nor/>
                      </m:rPr>
                      <a:rPr lang="zh-TW" altLang="en-US"/>
                      <m:t>＋</m:t>
                    </m:r>
                    <m:r>
                      <m:rPr>
                        <m:nor/>
                      </m:rPr>
                      <a:rPr lang="en-US" altLang="zh-TW"/>
                      <m:t>b</m:t>
                    </m:r>
                    <m:r>
                      <m:rPr>
                        <m:nor/>
                      </m:rPr>
                      <a:rPr lang="en-US" altLang="zh-TW" baseline="30000"/>
                      <m:t>2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571D3430-0E7D-411E-B632-9A0F6DBB1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3257546"/>
                <a:ext cx="2300948" cy="940386"/>
              </a:xfrm>
              <a:prstGeom prst="rect">
                <a:avLst/>
              </a:prstGeom>
              <a:blipFill>
                <a:blip r:embed="rId6"/>
                <a:stretch>
                  <a:fillRect l="-2387" t="-3226" b="-90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D00E13D7-1DE6-4BE2-A3DD-C9A24408A406}"/>
              </a:ext>
            </a:extLst>
          </p:cNvPr>
          <p:cNvSpPr txBox="1"/>
          <p:nvPr/>
        </p:nvSpPr>
        <p:spPr>
          <a:xfrm>
            <a:off x="639392" y="1033270"/>
            <a:ext cx="545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若今天我不是要沿著</a:t>
            </a:r>
            <a:r>
              <a:rPr lang="en-US" altLang="zh-TW" dirty="0"/>
              <a:t>(1,0)</a:t>
            </a:r>
            <a:r>
              <a:rPr lang="zh-TW" altLang="en-US" dirty="0"/>
              <a:t>或</a:t>
            </a:r>
            <a:r>
              <a:rPr lang="en-US" altLang="zh-TW" dirty="0"/>
              <a:t>(0,1)</a:t>
            </a:r>
            <a:r>
              <a:rPr lang="zh-TW" altLang="en-US" dirty="0"/>
              <a:t>我想要沿著</a:t>
            </a:r>
            <a:r>
              <a:rPr lang="en-US" altLang="zh-TW" dirty="0"/>
              <a:t>(a, b)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FAF20BF-070D-4A51-8669-3FB18693D351}"/>
              </a:ext>
            </a:extLst>
          </p:cNvPr>
          <p:cNvSpPr txBox="1"/>
          <p:nvPr/>
        </p:nvSpPr>
        <p:spPr>
          <a:xfrm>
            <a:off x="1669858" y="5781882"/>
            <a:ext cx="1696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00B050"/>
                </a:solidFill>
              </a:rPr>
              <a:t>確保這個一定是一個長度為</a:t>
            </a:r>
            <a:r>
              <a:rPr lang="en-US" altLang="zh-TW" sz="1600" dirty="0">
                <a:solidFill>
                  <a:srgbClr val="00B050"/>
                </a:solidFill>
              </a:rPr>
              <a:t>1</a:t>
            </a:r>
            <a:r>
              <a:rPr lang="zh-TW" altLang="en-US" sz="1600" dirty="0">
                <a:solidFill>
                  <a:srgbClr val="00B050"/>
                </a:solidFill>
              </a:rPr>
              <a:t>的方向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EBDA208-3F87-4A97-A165-C1366A9500C5}"/>
              </a:ext>
            </a:extLst>
          </p:cNvPr>
          <p:cNvCxnSpPr>
            <a:stCxn id="10" idx="0"/>
          </p:cNvCxnSpPr>
          <p:nvPr/>
        </p:nvCxnSpPr>
        <p:spPr>
          <a:xfrm flipV="1">
            <a:off x="2517891" y="5584242"/>
            <a:ext cx="284720" cy="1976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9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D355B-CB7A-4F3D-87DA-D2436B69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Gradients and Directional Derivatives (4/4)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F755707-98F0-4734-AEDA-28C3D4B95446}"/>
                  </a:ext>
                </a:extLst>
              </p:cNvPr>
              <p:cNvSpPr txBox="1"/>
              <p:nvPr/>
            </p:nvSpPr>
            <p:spPr>
              <a:xfrm>
                <a:off x="1198179" y="1693323"/>
                <a:ext cx="8513379" cy="9848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directional derivative of </a:t>
                </a:r>
                <a:r>
                  <a:rPr lang="en-US" altLang="zh-TW" sz="2400" i="1" dirty="0"/>
                  <a:t>f</a:t>
                </a:r>
                <a:r>
                  <a:rPr lang="en-US" altLang="zh-TW" sz="2400" dirty="0"/>
                  <a:t>(</a:t>
                </a:r>
                <a:r>
                  <a:rPr lang="en-US" altLang="zh-TW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2400" dirty="0"/>
                  <a:t>, </a:t>
                </a:r>
                <a:r>
                  <a:rPr lang="en-US" altLang="zh-TW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TW" sz="2400" dirty="0"/>
                  <a:t>) in the direction of </a:t>
                </a:r>
                <a:r>
                  <a:rPr lang="en-US" altLang="zh-TW" sz="2400" b="1" dirty="0"/>
                  <a:t>v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TW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FF0000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FF0000"/>
                        </a:solidFill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b="1" dirty="0">
                        <a:solidFill>
                          <a:schemeClr val="tx1"/>
                        </a:solidFill>
                      </a:rPr>
                      <m:t>v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zh-TW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chemeClr val="tx1"/>
                        </a:solidFill>
                      </a:rPr>
                      <m:t>f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= 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b="1" dirty="0">
                        <a:solidFill>
                          <a:srgbClr val="FF0000"/>
                        </a:solidFill>
                      </a:rPr>
                      <m:t>v</m:t>
                    </m:r>
                    <m:r>
                      <m:rPr>
                        <m:nor/>
                      </m:rPr>
                      <a:rPr lang="en-US" altLang="zh-TW" sz="2400" i="0" dirty="0" smtClean="0">
                        <a:solidFill>
                          <a:srgbClr val="FF0000"/>
                        </a:solidFill>
                      </a:rPr>
                      <m:t>|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∗|</m:t>
                    </m:r>
                    <m:r>
                      <m:rPr>
                        <m:sty m:val="p"/>
                      </m:rP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altLang="zh-TW" sz="2400" b="0" dirty="0" smtClean="0">
                        <a:solidFill>
                          <a:srgbClr val="FF0000"/>
                        </a:solidFill>
                      </a:rPr>
                      <m:t>|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 cos</a:t>
                </a:r>
                <a:r>
                  <a:rPr lang="en-US" altLang="zh-TW" sz="2400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 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FF0000"/>
                        </a:solidFill>
                      </a:rPr>
                      <m:t>|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 cos</a:t>
                </a:r>
                <a:r>
                  <a:rPr lang="en-US" altLang="zh-TW" sz="2400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</a:t>
                </a:r>
                <a:endParaRPr lang="en-US" altLang="zh-TW" sz="2400" i="1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F755707-98F0-4734-AEDA-28C3D4B95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79" y="1693323"/>
                <a:ext cx="8513379" cy="984885"/>
              </a:xfrm>
              <a:prstGeom prst="rect">
                <a:avLst/>
              </a:prstGeom>
              <a:blipFill>
                <a:blip r:embed="rId2"/>
                <a:stretch>
                  <a:fillRect l="-1073" t="-4294" b="-1349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FA1337B-6A6A-41F0-A92C-0FBE1F865BFE}"/>
                  </a:ext>
                </a:extLst>
              </p:cNvPr>
              <p:cNvSpPr txBox="1"/>
              <p:nvPr/>
            </p:nvSpPr>
            <p:spPr>
              <a:xfrm>
                <a:off x="1198179" y="3016253"/>
                <a:ext cx="10331669" cy="135421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ym typeface="Symbol" panose="05050102010706020507" pitchFamily="18" charset="2"/>
                  </a:rPr>
                  <a:t> </a:t>
                </a:r>
                <a:r>
                  <a:rPr lang="en-US" altLang="zh-TW" sz="2400" dirty="0"/>
                  <a:t>The </a:t>
                </a:r>
                <a:r>
                  <a:rPr lang="en-US" altLang="zh-TW" sz="2400" dirty="0">
                    <a:solidFill>
                      <a:srgbClr val="CC00CC"/>
                    </a:solidFill>
                  </a:rPr>
                  <a:t>greatest value </a:t>
                </a:r>
                <a:r>
                  <a:rPr lang="en-US" altLang="zh-TW" sz="24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TW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FF0000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FF0000"/>
                        </a:solidFill>
                      </a:rPr>
                      <m:t>)</m:t>
                    </m:r>
                  </m:oMath>
                </a14:m>
                <a:r>
                  <a:rPr lang="en-US" altLang="zh-TW" sz="2400" dirty="0"/>
                  <a:t> is</a:t>
                </a:r>
                <a:r>
                  <a:rPr lang="en-US" altLang="zh-TW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FF0000"/>
                        </a:solidFill>
                      </a:rPr>
                      <m:t>|</m:t>
                    </m:r>
                  </m:oMath>
                </a14:m>
                <a:r>
                  <a:rPr lang="en-US" altLang="zh-TW" sz="2400" dirty="0"/>
                  <a:t>  </a:t>
                </a:r>
                <a:r>
                  <a:rPr lang="en-US" altLang="zh-TW" sz="2000" dirty="0">
                    <a:solidFill>
                      <a:srgbClr val="CC00CC"/>
                    </a:solidFill>
                  </a:rPr>
                  <a:t>(if cos</a:t>
                </a:r>
                <a:r>
                  <a:rPr lang="en-US" altLang="zh-TW" sz="2000" i="1" dirty="0">
                    <a:solidFill>
                      <a:srgbClr val="CC00CC"/>
                    </a:solidFill>
                    <a:sym typeface="Symbol" panose="05050102010706020507" pitchFamily="18" charset="2"/>
                  </a:rPr>
                  <a:t></a:t>
                </a:r>
                <a:r>
                  <a:rPr lang="en-US" altLang="zh-TW" sz="2000" dirty="0">
                    <a:solidFill>
                      <a:srgbClr val="CC00CC"/>
                    </a:solidFill>
                  </a:rPr>
                  <a:t> = 1, or </a:t>
                </a:r>
                <a:r>
                  <a:rPr lang="en-US" altLang="zh-TW" sz="2000" i="1" dirty="0">
                    <a:solidFill>
                      <a:srgbClr val="CC00CC"/>
                    </a:solidFill>
                    <a:sym typeface="Symbol" panose="05050102010706020507" pitchFamily="18" charset="2"/>
                  </a:rPr>
                  <a:t>  </a:t>
                </a:r>
                <a:r>
                  <a:rPr lang="en-US" altLang="zh-TW" sz="2000" dirty="0">
                    <a:solidFill>
                      <a:srgbClr val="CC00CC"/>
                    </a:solidFill>
                  </a:rPr>
                  <a:t>= 0)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TW" sz="2400" dirty="0">
                    <a:sym typeface="Symbol" panose="05050102010706020507" pitchFamily="18" charset="2"/>
                  </a:rPr>
                  <a:t> The direction </a:t>
                </a:r>
                <a:r>
                  <a:rPr lang="en-US" altLang="zh-TW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of greatest increase(</a:t>
                </a:r>
                <a:r>
                  <a:rPr lang="zh-TW" altLang="en-US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上升最快</a:t>
                </a:r>
                <a:r>
                  <a:rPr lang="en-US" altLang="zh-TW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) of </a:t>
                </a:r>
                <a:r>
                  <a:rPr lang="en-US" altLang="zh-TW" sz="2400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f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 is the </a:t>
                </a:r>
                <a:r>
                  <a:rPr lang="en-US" altLang="zh-TW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same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 direction as </a:t>
                </a:r>
                <a:br>
                  <a:rPr lang="en-US" altLang="zh-TW" sz="2400" dirty="0">
                    <a:sym typeface="Symbol" panose="05050102010706020507" pitchFamily="18" charset="2"/>
                  </a:rPr>
                </a:br>
                <a:r>
                  <a:rPr lang="en-US" altLang="zh-TW" sz="2400" dirty="0">
                    <a:sym typeface="Symbol" panose="05050102010706020507" pitchFamily="18" charset="2"/>
                  </a:rPr>
                  <a:t>      </a:t>
                </a:r>
                <a:r>
                  <a:rPr lang="en-US" altLang="zh-TW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the gradient vector,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</a:rPr>
                      <m:t>f</m:t>
                    </m:r>
                  </m:oMath>
                </a14:m>
                <a:r>
                  <a:rPr lang="en-US" altLang="zh-TW" sz="2400" dirty="0">
                    <a:sym typeface="Symbol" panose="05050102010706020507" pitchFamily="18" charset="2"/>
                  </a:rPr>
                  <a:t>.</a:t>
                </a:r>
                <a:endParaRPr lang="en-US" altLang="zh-TW" sz="2400" i="1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FA1337B-6A6A-41F0-A92C-0FBE1F865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79" y="3016253"/>
                <a:ext cx="10331669" cy="1354217"/>
              </a:xfrm>
              <a:prstGeom prst="rect">
                <a:avLst/>
              </a:prstGeom>
              <a:blipFill>
                <a:blip r:embed="rId3"/>
                <a:stretch>
                  <a:fillRect l="-884" t="-3125" r="-1415" b="-937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723CE3E-268E-47AD-8EF8-9309D5AC85C9}"/>
                  </a:ext>
                </a:extLst>
              </p:cNvPr>
              <p:cNvSpPr txBox="1"/>
              <p:nvPr/>
            </p:nvSpPr>
            <p:spPr>
              <a:xfrm>
                <a:off x="1198179" y="4650612"/>
                <a:ext cx="10331669" cy="150810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ym typeface="Symbol" panose="05050102010706020507" pitchFamily="18" charset="2"/>
                  </a:rPr>
                  <a:t> </a:t>
                </a:r>
                <a:r>
                  <a:rPr lang="en-US" altLang="zh-TW" sz="2400" dirty="0"/>
                  <a:t>The </a:t>
                </a:r>
                <a:r>
                  <a:rPr lang="en-US" altLang="zh-TW" sz="2400" dirty="0">
                    <a:solidFill>
                      <a:srgbClr val="CC00CC"/>
                    </a:solidFill>
                  </a:rPr>
                  <a:t>greatest negative value </a:t>
                </a:r>
                <a:r>
                  <a:rPr lang="en-US" altLang="zh-TW" sz="2400" dirty="0"/>
                  <a:t>of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TW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FF0000"/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FF0000"/>
                        </a:solidFill>
                      </a:rPr>
                      <m:t>)</m:t>
                    </m:r>
                  </m:oMath>
                </a14:m>
                <a:r>
                  <a:rPr lang="en-US" altLang="zh-TW" sz="2400" dirty="0"/>
                  <a:t> is</a:t>
                </a:r>
                <a:r>
                  <a:rPr lang="en-US" altLang="zh-TW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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FF0000"/>
                        </a:solidFill>
                      </a:rPr>
                      <m:t>|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000" dirty="0">
                    <a:solidFill>
                      <a:srgbClr val="CC00CC"/>
                    </a:solidFill>
                  </a:rPr>
                  <a:t>(if cos</a:t>
                </a:r>
                <a:r>
                  <a:rPr lang="en-US" altLang="zh-TW" sz="2000" i="1" dirty="0">
                    <a:solidFill>
                      <a:srgbClr val="CC00CC"/>
                    </a:solidFill>
                    <a:sym typeface="Symbol" panose="05050102010706020507" pitchFamily="18" charset="2"/>
                  </a:rPr>
                  <a:t></a:t>
                </a:r>
                <a:r>
                  <a:rPr lang="en-US" altLang="zh-TW" sz="2000" dirty="0">
                    <a:solidFill>
                      <a:srgbClr val="CC00CC"/>
                    </a:solidFill>
                  </a:rPr>
                  <a:t> = </a:t>
                </a:r>
                <a:r>
                  <a:rPr lang="en-US" altLang="zh-TW" sz="2000" dirty="0">
                    <a:solidFill>
                      <a:srgbClr val="CC00CC"/>
                    </a:solidFill>
                    <a:sym typeface="Symbol" panose="05050102010706020507" pitchFamily="18" charset="2"/>
                  </a:rPr>
                  <a:t></a:t>
                </a:r>
                <a:r>
                  <a:rPr lang="en-US" altLang="zh-TW" sz="2000" dirty="0">
                    <a:solidFill>
                      <a:srgbClr val="CC00CC"/>
                    </a:solidFill>
                  </a:rPr>
                  <a:t>1, or </a:t>
                </a:r>
                <a:r>
                  <a:rPr lang="en-US" altLang="zh-TW" sz="2000" i="1" dirty="0">
                    <a:solidFill>
                      <a:srgbClr val="CC00CC"/>
                    </a:solidFill>
                    <a:sym typeface="Symbol" panose="05050102010706020507" pitchFamily="18" charset="2"/>
                  </a:rPr>
                  <a:t>  </a:t>
                </a:r>
                <a:r>
                  <a:rPr lang="en-US" altLang="zh-TW" sz="2000" dirty="0">
                    <a:solidFill>
                      <a:srgbClr val="CC00CC"/>
                    </a:solidFill>
                  </a:rPr>
                  <a:t>= </a:t>
                </a:r>
                <a:r>
                  <a:rPr lang="en-US" altLang="zh-TW" sz="2000" dirty="0">
                    <a:solidFill>
                      <a:srgbClr val="CC00CC"/>
                    </a:solidFill>
                    <a:sym typeface="Symbol" panose="05050102010706020507" pitchFamily="18" charset="2"/>
                  </a:rPr>
                  <a:t></a:t>
                </a:r>
                <a:r>
                  <a:rPr lang="en-US" altLang="zh-TW" sz="2000" dirty="0">
                    <a:solidFill>
                      <a:srgbClr val="CC00CC"/>
                    </a:solidFill>
                  </a:rPr>
                  <a:t>)</a:t>
                </a:r>
              </a:p>
              <a:p>
                <a:pPr marL="342900" indent="-342900">
                  <a:spcBef>
                    <a:spcPts val="1200"/>
                  </a:spcBef>
                  <a:buFont typeface="Symbol" panose="05050102010706020507" pitchFamily="18" charset="2"/>
                  <a:buChar char="Þ"/>
                </a:pPr>
                <a:r>
                  <a:rPr lang="en-US" altLang="zh-TW" sz="2400" dirty="0">
                    <a:sym typeface="Symbol" panose="05050102010706020507" pitchFamily="18" charset="2"/>
                  </a:rPr>
                  <a:t>The direction </a:t>
                </a:r>
                <a:r>
                  <a:rPr lang="en-US" altLang="zh-TW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of greatest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decrease(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下降最快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)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of </a:t>
                </a:r>
                <a:r>
                  <a:rPr lang="en-US" altLang="zh-TW" sz="2400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f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 is </a:t>
                </a:r>
                <a:r>
                  <a:rPr lang="en-US" altLang="zh-TW" sz="2400" dirty="0"/>
                  <a:t>the direction</a:t>
                </a:r>
              </a:p>
              <a:p>
                <a:pPr>
                  <a:spcBef>
                    <a:spcPts val="1200"/>
                  </a:spcBef>
                </a:pPr>
                <a:r>
                  <a:rPr lang="zh-TW" altLang="en-US" sz="2400" dirty="0">
                    <a:solidFill>
                      <a:srgbClr val="FF0000"/>
                    </a:solidFill>
                  </a:rPr>
                  <a:t>   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opposite(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對面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zh-TW" sz="2400" dirty="0"/>
                  <a:t> to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the gradient vector</a:t>
                </a:r>
                <a:r>
                  <a:rPr lang="en-US" altLang="zh-TW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, 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FF0000"/>
                        </a:solidFill>
                      </a:rPr>
                      <m:t>f</m:t>
                    </m:r>
                  </m:oMath>
                </a14:m>
                <a:r>
                  <a:rPr lang="en-US" altLang="zh-TW" sz="2400" dirty="0"/>
                  <a:t>.</a:t>
                </a:r>
                <a:endParaRPr lang="en-US" altLang="zh-TW" sz="2400" i="1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723CE3E-268E-47AD-8EF8-9309D5AC8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79" y="4650612"/>
                <a:ext cx="10331669" cy="1508105"/>
              </a:xfrm>
              <a:prstGeom prst="rect">
                <a:avLst/>
              </a:prstGeom>
              <a:blipFill>
                <a:blip r:embed="rId4"/>
                <a:stretch>
                  <a:fillRect l="-884" t="-2811" b="-843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>
            <a:extLst>
              <a:ext uri="{FF2B5EF4-FFF2-40B4-BE49-F238E27FC236}">
                <a16:creationId xmlns:a16="http://schemas.microsoft.com/office/drawing/2014/main" id="{0DFB9258-A413-4C66-9454-B3142576CFDE}"/>
              </a:ext>
            </a:extLst>
          </p:cNvPr>
          <p:cNvGrpSpPr/>
          <p:nvPr/>
        </p:nvGrpSpPr>
        <p:grpSpPr>
          <a:xfrm>
            <a:off x="3593403" y="2260942"/>
            <a:ext cx="2762295" cy="765928"/>
            <a:chOff x="9994202" y="1860694"/>
            <a:chExt cx="2762295" cy="765928"/>
          </a:xfrm>
        </p:grpSpPr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A59D154A-23C6-4EB6-AE22-6C383FF1A801}"/>
                </a:ext>
              </a:extLst>
            </p:cNvPr>
            <p:cNvCxnSpPr/>
            <p:nvPr/>
          </p:nvCxnSpPr>
          <p:spPr>
            <a:xfrm flipH="1">
              <a:off x="10069336" y="1860694"/>
              <a:ext cx="300859" cy="417266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6D2D64A-D253-4052-9EE6-7F78A3644B61}"/>
                </a:ext>
              </a:extLst>
            </p:cNvPr>
            <p:cNvSpPr txBox="1"/>
            <p:nvPr/>
          </p:nvSpPr>
          <p:spPr>
            <a:xfrm>
              <a:off x="9994202" y="2257290"/>
              <a:ext cx="27622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00CC"/>
                  </a:solidFill>
                </a:rPr>
                <a:t>1</a:t>
              </a:r>
              <a:r>
                <a:rPr lang="zh-TW" altLang="en-US" dirty="0">
                  <a:solidFill>
                    <a:srgbClr val="0000CC"/>
                  </a:solidFill>
                </a:rPr>
                <a:t> </a:t>
              </a:r>
              <a:r>
                <a:rPr lang="en-US" altLang="zh-TW" dirty="0">
                  <a:solidFill>
                    <a:srgbClr val="0000CC"/>
                  </a:solidFill>
                </a:rPr>
                <a:t>(</a:t>
              </a:r>
              <a:r>
                <a:rPr lang="zh-TW" altLang="en-US" dirty="0">
                  <a:solidFill>
                    <a:srgbClr val="0000CC"/>
                  </a:solidFill>
                </a:rPr>
                <a:t>因為</a:t>
              </a:r>
              <a:r>
                <a:rPr lang="en-US" altLang="zh-TW" dirty="0">
                  <a:solidFill>
                    <a:srgbClr val="0000CC"/>
                  </a:solidFill>
                </a:rPr>
                <a:t>V</a:t>
              </a:r>
              <a:r>
                <a:rPr lang="zh-TW" altLang="en-US" dirty="0">
                  <a:solidFill>
                    <a:srgbClr val="0000CC"/>
                  </a:solidFill>
                </a:rPr>
                <a:t>一定是單位向量</a:t>
              </a:r>
              <a:r>
                <a:rPr lang="en-US" altLang="zh-TW" dirty="0">
                  <a:solidFill>
                    <a:srgbClr val="0000CC"/>
                  </a:solidFill>
                </a:rPr>
                <a:t>)</a:t>
              </a:r>
              <a:endParaRPr lang="zh-TW" altLang="en-US" sz="2400" dirty="0">
                <a:solidFill>
                  <a:srgbClr val="0000CC"/>
                </a:solidFill>
                <a:latin typeface="+mj-lt"/>
              </a:endParaRPr>
            </a:p>
          </p:txBody>
        </p:sp>
      </p:grp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C40FBA-D9F4-4FEC-BD61-3AA5B303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37BD1F-B1C2-4078-978A-F819C608B4C6}"/>
              </a:ext>
            </a:extLst>
          </p:cNvPr>
          <p:cNvSpPr txBox="1"/>
          <p:nvPr/>
        </p:nvSpPr>
        <p:spPr>
          <a:xfrm>
            <a:off x="4974550" y="4033120"/>
            <a:ext cx="614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  <a:sym typeface="Symbol" panose="05050102010706020507" pitchFamily="18" charset="2"/>
              </a:rPr>
              <a:t>這個方向就是</a:t>
            </a:r>
            <a:r>
              <a:rPr lang="en-US" altLang="zh-TW" dirty="0">
                <a:solidFill>
                  <a:srgbClr val="00B0F0"/>
                </a:solidFill>
                <a:sym typeface="Symbol" panose="05050102010706020507" pitchFamily="18" charset="2"/>
              </a:rPr>
              <a:t>Gradient</a:t>
            </a:r>
            <a:r>
              <a:rPr lang="zh-TW" altLang="en-US" dirty="0">
                <a:solidFill>
                  <a:srgbClr val="00B0F0"/>
                </a:solidFill>
                <a:sym typeface="Symbol" panose="05050102010706020507" pitchFamily="18" charset="2"/>
              </a:rPr>
              <a:t>的方向，使得這個</a:t>
            </a:r>
            <a:r>
              <a:rPr lang="zh-TW" altLang="en-US" dirty="0">
                <a:solidFill>
                  <a:srgbClr val="FF0000"/>
                </a:solidFill>
                <a:sym typeface="Symbol" panose="05050102010706020507" pitchFamily="18" charset="2"/>
              </a:rPr>
              <a:t>方向變化的最快</a:t>
            </a:r>
            <a:r>
              <a:rPr lang="zh-TW" altLang="en-US" dirty="0">
                <a:solidFill>
                  <a:srgbClr val="00B0F0"/>
                </a:solidFill>
                <a:sym typeface="Symbol" panose="05050102010706020507" pitchFamily="18" charset="2"/>
              </a:rPr>
              <a:t>的，所以才會是最大值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02B40FA-A13B-4758-88C3-58B0D3A2F57C}"/>
              </a:ext>
            </a:extLst>
          </p:cNvPr>
          <p:cNvSpPr txBox="1"/>
          <p:nvPr/>
        </p:nvSpPr>
        <p:spPr>
          <a:xfrm>
            <a:off x="7432252" y="5560124"/>
            <a:ext cx="415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  <a:sym typeface="Symbol" panose="05050102010706020507" pitchFamily="18" charset="2"/>
              </a:rPr>
              <a:t>我希望它的值是</a:t>
            </a:r>
            <a:r>
              <a:rPr lang="zh-TW" altLang="en-US" dirty="0">
                <a:solidFill>
                  <a:srgbClr val="FF0000"/>
                </a:solidFill>
                <a:sym typeface="Symbol" panose="05050102010706020507" pitchFamily="18" charset="2"/>
              </a:rPr>
              <a:t>下降最快</a:t>
            </a:r>
            <a:r>
              <a:rPr lang="zh-TW" altLang="en-US" dirty="0">
                <a:solidFill>
                  <a:srgbClr val="00B0F0"/>
                </a:solidFill>
                <a:sym typeface="Symbol" panose="05050102010706020507" pitchFamily="18" charset="2"/>
              </a:rPr>
              <a:t>的，如果下降最快，那我的值就要最小，那就要沿著</a:t>
            </a:r>
            <a:r>
              <a:rPr lang="en-US" altLang="zh-TW" dirty="0">
                <a:solidFill>
                  <a:srgbClr val="00B0F0"/>
                </a:solidFill>
                <a:sym typeface="Symbol" panose="05050102010706020507" pitchFamily="18" charset="2"/>
              </a:rPr>
              <a:t>Gradient</a:t>
            </a:r>
            <a:r>
              <a:rPr lang="zh-TW" altLang="en-US" dirty="0">
                <a:solidFill>
                  <a:srgbClr val="00B0F0"/>
                </a:solidFill>
                <a:sym typeface="Symbol" panose="05050102010706020507" pitchFamily="18" charset="2"/>
              </a:rPr>
              <a:t>的負方向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FD6EE36-1D00-45EC-8B10-BA24C1D138AF}"/>
              </a:ext>
            </a:extLst>
          </p:cNvPr>
          <p:cNvSpPr txBox="1"/>
          <p:nvPr/>
        </p:nvSpPr>
        <p:spPr>
          <a:xfrm>
            <a:off x="9720001" y="1188380"/>
            <a:ext cx="2461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Gradient</a:t>
            </a:r>
            <a:r>
              <a:rPr lang="zh-TW" altLang="en-US" sz="1600" dirty="0"/>
              <a:t>是向量，但是算出來的值是數字，因為沿著任何一個地方下降，下降多快是一個數字。</a:t>
            </a:r>
            <a:endParaRPr lang="en-US" altLang="zh-TW" sz="1600" dirty="0"/>
          </a:p>
          <a:p>
            <a:r>
              <a:rPr lang="zh-TW" altLang="en-US" sz="1600" dirty="0"/>
              <a:t>注意</a:t>
            </a:r>
            <a:r>
              <a:rPr lang="en-US" altLang="zh-TW" sz="1600" dirty="0"/>
              <a:t>!</a:t>
            </a:r>
            <a:r>
              <a:rPr lang="zh-TW" altLang="en-US" sz="1600" dirty="0"/>
              <a:t>給你一個方向以後，</a:t>
            </a:r>
            <a:endParaRPr lang="en-US" altLang="zh-TW" sz="1600" dirty="0"/>
          </a:p>
          <a:p>
            <a:r>
              <a:rPr lang="zh-TW" altLang="en-US" sz="1600" dirty="0"/>
              <a:t>你算出來的值一定是一個純量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F7EB124-E336-4B48-935A-D580923DA61F}"/>
              </a:ext>
            </a:extLst>
          </p:cNvPr>
          <p:cNvSpPr txBox="1"/>
          <p:nvPr/>
        </p:nvSpPr>
        <p:spPr>
          <a:xfrm>
            <a:off x="192947" y="4975349"/>
            <a:ext cx="1005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我們會用到的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527121B-424C-4278-9CD8-DC67F962F46A}"/>
              </a:ext>
            </a:extLst>
          </p:cNvPr>
          <p:cNvSpPr txBox="1"/>
          <p:nvPr/>
        </p:nvSpPr>
        <p:spPr>
          <a:xfrm>
            <a:off x="159536" y="3310212"/>
            <a:ext cx="1005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先用</a:t>
            </a:r>
            <a:r>
              <a:rPr lang="en-US" altLang="zh-TW" dirty="0"/>
              <a:t>f</a:t>
            </a:r>
            <a:r>
              <a:rPr lang="zh-TW" altLang="en-US" dirty="0"/>
              <a:t>在帶出</a:t>
            </a:r>
            <a:r>
              <a:rPr lang="en-US" altLang="zh-TW" dirty="0"/>
              <a:t>-f</a:t>
            </a:r>
            <a:r>
              <a:rPr lang="zh-TW" altLang="en-US" dirty="0"/>
              <a:t>的觀念</a:t>
            </a:r>
          </a:p>
        </p:txBody>
      </p:sp>
    </p:spTree>
    <p:extLst>
      <p:ext uri="{BB962C8B-B14F-4D97-AF65-F5344CB8AC3E}">
        <p14:creationId xmlns:p14="http://schemas.microsoft.com/office/powerpoint/2010/main" val="3984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6BA46C-1EB6-4B24-908B-C4FC9F0C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of Error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D6D6378-3947-4805-B112-F727618F319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04859" y="1524000"/>
                <a:ext cx="10178147" cy="147596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/>
                  <a:t>Example: 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en-US" altLang="zh-TW" b="1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</a:rPr>
                  <a:t>w</a:t>
                </a:r>
                <a:r>
                  <a:rPr lang="en-US" altLang="zh-TW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</a:rPr>
                  <a:t>) </a:t>
                </a:r>
                <a:r>
                  <a:rPr lang="en-US" altLang="zh-TW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is an error function, w</a:t>
                </a:r>
                <a:r>
                  <a:rPr lang="en-US" altLang="zh-TW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</a:rPr>
                  <a:t>here </a:t>
                </a:r>
                <a:r>
                  <a:rPr lang="en-US" altLang="zh-TW" b="1" dirty="0">
                    <a:latin typeface="+mn-lt"/>
                  </a:rPr>
                  <a:t>w</a:t>
                </a:r>
                <a:r>
                  <a:rPr lang="en-US" altLang="zh-TW" dirty="0"/>
                  <a:t> = (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/>
                  <a:t>0</a:t>
                </a:r>
                <a:r>
                  <a:rPr lang="en-US" altLang="zh-TW" dirty="0"/>
                  <a:t>, </a:t>
                </a:r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)</a:t>
                </a:r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Minimize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en-US" altLang="zh-TW" b="1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</a:rPr>
                  <a:t>w</a:t>
                </a:r>
                <a:r>
                  <a:rPr lang="en-US" altLang="zh-TW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</a:rPr>
                  <a:t>)</a:t>
                </a:r>
                <a:r>
                  <a:rPr lang="en-US" altLang="zh-TW" dirty="0"/>
                  <a:t> by iteratively moving in the direction of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steepest descent </a:t>
                </a:r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Steepest</a:t>
                </a:r>
                <a:r>
                  <a:rPr lang="en-US" altLang="zh-TW" dirty="0"/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descent</a:t>
                </a:r>
                <a:r>
                  <a:rPr lang="en-US" altLang="zh-TW" dirty="0"/>
                  <a:t>: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en-US" altLang="zh-TW" b="1" dirty="0">
                    <a:solidFill>
                      <a:srgbClr val="FF0000"/>
                    </a:solidFill>
                    <a:latin typeface="+mn-lt"/>
                    <a:ea typeface="Cambria Math" panose="020405030504060302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TW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D6D6378-3947-4805-B112-F727618F3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4859" y="1524000"/>
                <a:ext cx="10178147" cy="1475968"/>
              </a:xfrm>
              <a:blipFill>
                <a:blip r:embed="rId2"/>
                <a:stretch>
                  <a:fillRect l="-959" t="-11570"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gradient">
            <a:extLst>
              <a:ext uri="{FF2B5EF4-FFF2-40B4-BE49-F238E27FC236}">
                <a16:creationId xmlns:a16="http://schemas.microsoft.com/office/drawing/2014/main" id="{DF87E44E-B5D0-490B-AD12-9499A976F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44" y="3160690"/>
            <a:ext cx="4248472" cy="304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60BD918-38CA-4BE3-BD2F-685E087388E7}"/>
                  </a:ext>
                </a:extLst>
              </p:cNvPr>
              <p:cNvSpPr txBox="1"/>
              <p:nvPr/>
            </p:nvSpPr>
            <p:spPr>
              <a:xfrm>
                <a:off x="7388915" y="3858033"/>
                <a:ext cx="3964885" cy="1116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–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Cambria Math" panose="02040503050406030204" pitchFamily="18" charset="0"/>
                  </a:rPr>
                  <a:t>(</a:t>
                </a: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kumimoji="0" lang="en-US" altLang="zh-TW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0" lang="en-US" altLang="zh-TW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altLang="zh-TW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–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kumimoji="0" lang="en-US" altLang="zh-TW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kumimoji="0" lang="en-US" altLang="zh-TW" sz="2000" b="0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</a:rPr>
                      <m:t>0</m:t>
                    </m:r>
                    <m:r>
                      <m:rPr>
                        <m:nor/>
                      </m:rPr>
                      <a:rPr kumimoji="0" lang="en-US" altLang="zh-TW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</a:rPr>
                      <m:t>,</m:t>
                    </m:r>
                    <m:r>
                      <m:rPr>
                        <m:nor/>
                      </m:rP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</a:rPr>
                      <m:t> </m:t>
                    </m:r>
                    <m:r>
                      <m:rPr>
                        <m:nor/>
                      </m:rP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kumimoji="0" lang="en-US" altLang="zh-TW" sz="2000" b="0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</a:rPr>
                      <m:t>1</m:t>
                    </m:r>
                    <m:r>
                      <a:rPr kumimoji="0" lang="en-US" altLang="zh-TW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zh-TW" sz="20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zh-TW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–</m:t>
                              </m:r>
                              <m:f>
                                <m:fPr>
                                  <m:ctrlPr>
                                    <a:rPr kumimoji="0" lang="en-US" altLang="zh-TW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TW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0" lang="en-US" altLang="zh-TW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kumimoji="0" lang="en-US" altLang="zh-TW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altLang="zh-TW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TW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0" lang="en-US" altLang="zh-TW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kumimoji="0" lang="en-US" altLang="zh-TW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–</m:t>
                              </m:r>
                              <m:f>
                                <m:fPr>
                                  <m:ctrlPr>
                                    <a:rPr kumimoji="0" lang="en-US" altLang="zh-TW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TW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0" lang="en-US" altLang="zh-TW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kumimoji="0" lang="en-US" altLang="zh-TW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altLang="zh-TW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TW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0" lang="en-US" altLang="zh-TW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60BD918-38CA-4BE3-BD2F-685E08738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915" y="3858033"/>
                <a:ext cx="3964885" cy="1116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FB1231CE-BB14-49FB-A36E-13A15A3C5EC7}"/>
              </a:ext>
            </a:extLst>
          </p:cNvPr>
          <p:cNvSpPr txBox="1"/>
          <p:nvPr/>
        </p:nvSpPr>
        <p:spPr>
          <a:xfrm>
            <a:off x="1046418" y="6368927"/>
            <a:ext cx="379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Figure adapted from Fig 4.4 in Ref. [4]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語音泡泡: 矩形 10">
            <a:extLst>
              <a:ext uri="{FF2B5EF4-FFF2-40B4-BE49-F238E27FC236}">
                <a16:creationId xmlns:a16="http://schemas.microsoft.com/office/drawing/2014/main" id="{1B966A5D-8396-4DCB-B745-920EAC307490}"/>
              </a:ext>
            </a:extLst>
          </p:cNvPr>
          <p:cNvSpPr/>
          <p:nvPr/>
        </p:nvSpPr>
        <p:spPr>
          <a:xfrm>
            <a:off x="1004859" y="3951890"/>
            <a:ext cx="1379220" cy="1732473"/>
          </a:xfrm>
          <a:prstGeom prst="wedgeRectCallout">
            <a:avLst>
              <a:gd name="adj1" fmla="val 144970"/>
              <a:gd name="adj2" fmla="val -3329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Arrow: </a:t>
            </a:r>
            <a:r>
              <a:rPr lang="en-US" sz="2000" kern="100" dirty="0">
                <a:solidFill>
                  <a:srgbClr val="FF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negated gradient </a:t>
            </a:r>
            <a:r>
              <a:rPr lang="en-US" sz="20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at one point</a:t>
            </a:r>
            <a:endParaRPr lang="zh-TW" sz="20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9F9013-0120-4728-AD53-B180BB6300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063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6C20E-A11C-4E98-A32C-B7DA74CE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5A981-4740-4229-BDEA-DFBFF1C0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2783"/>
            <a:ext cx="10759965" cy="544869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Introduction</a:t>
            </a:r>
          </a:p>
          <a:p>
            <a:pPr lvl="1"/>
            <a:r>
              <a:rPr lang="en-US" altLang="zh-TW" dirty="0"/>
              <a:t>Three Models for Binary Classification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這三個都可以做二元分類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sz="3200" dirty="0"/>
              <a:t>Activation Function</a:t>
            </a:r>
          </a:p>
          <a:p>
            <a:pPr lvl="1"/>
            <a:r>
              <a:rPr lang="en-US" altLang="zh-TW" dirty="0"/>
              <a:t>Logistic Sigmoid Function </a:t>
            </a:r>
          </a:p>
          <a:p>
            <a:pPr lvl="1"/>
            <a:r>
              <a:rPr lang="zh-TW" altLang="en-US" dirty="0"/>
              <a:t>注意它的觸發函數是誰</a:t>
            </a:r>
            <a:r>
              <a:rPr lang="en-US" altLang="zh-TW" dirty="0"/>
              <a:t>&amp;</a:t>
            </a:r>
            <a:r>
              <a:rPr lang="zh-TW" altLang="en-US" dirty="0"/>
              <a:t>它的錯誤函數是誰將會決定它在更新</a:t>
            </a:r>
            <a:r>
              <a:rPr lang="en-US" altLang="zh-TW" dirty="0"/>
              <a:t>w</a:t>
            </a:r>
            <a:r>
              <a:rPr lang="zh-TW" altLang="en-US" dirty="0"/>
              <a:t>時會不一樣</a:t>
            </a:r>
            <a:endParaRPr lang="en-US" altLang="zh-TW" dirty="0"/>
          </a:p>
          <a:p>
            <a:r>
              <a:rPr lang="en-US" altLang="zh-TW" sz="3200" dirty="0"/>
              <a:t>Error Function</a:t>
            </a:r>
          </a:p>
          <a:p>
            <a:pPr lvl="1"/>
            <a:r>
              <a:rPr lang="en-US" altLang="zh-TW" dirty="0"/>
              <a:t>Cross-Entropy Loss Function</a:t>
            </a:r>
          </a:p>
          <a:p>
            <a:r>
              <a:rPr lang="en-US" altLang="zh-TW" sz="3200" dirty="0"/>
              <a:t>Review Gradients and Directional Derivatives</a:t>
            </a:r>
          </a:p>
          <a:p>
            <a:r>
              <a:rPr lang="en-US" altLang="zh-TW" sz="3200" dirty="0"/>
              <a:t>Learning Algorithm</a:t>
            </a:r>
          </a:p>
          <a:p>
            <a:pPr lvl="1"/>
            <a:r>
              <a:rPr lang="en-US" altLang="zh-TW" dirty="0"/>
              <a:t>Gradient Descent Method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DD9F1F-D810-4A1C-8D8D-97E47647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133EE7-9599-498F-9DFF-993E5FF3C2DF}"/>
              </a:ext>
            </a:extLst>
          </p:cNvPr>
          <p:cNvSpPr txBox="1"/>
          <p:nvPr/>
        </p:nvSpPr>
        <p:spPr>
          <a:xfrm>
            <a:off x="8366234" y="971441"/>
            <a:ext cx="3231931" cy="1477328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Linear regression</a:t>
            </a:r>
          </a:p>
          <a:p>
            <a:r>
              <a:rPr lang="zh-TW" altLang="en-US" dirty="0"/>
              <a:t>主要是做迴歸</a:t>
            </a:r>
            <a:endParaRPr lang="en-US" altLang="zh-TW" dirty="0"/>
          </a:p>
          <a:p>
            <a:r>
              <a:rPr lang="zh-TW" altLang="en-US" dirty="0"/>
              <a:t>但也</a:t>
            </a:r>
            <a:r>
              <a:rPr lang="zh-TW" altLang="en-US" dirty="0">
                <a:solidFill>
                  <a:srgbClr val="FF0000"/>
                </a:solidFill>
              </a:rPr>
              <a:t>可以做分類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若</a:t>
            </a:r>
            <a:r>
              <a:rPr lang="en-US" altLang="zh-TW" dirty="0"/>
              <a:t>data</a:t>
            </a:r>
            <a:r>
              <a:rPr lang="zh-TW" altLang="en-US" dirty="0"/>
              <a:t>裡面只有</a:t>
            </a:r>
            <a:r>
              <a:rPr lang="en-US" altLang="zh-TW" dirty="0"/>
              <a:t>+1</a:t>
            </a:r>
            <a:r>
              <a:rPr lang="zh-TW" altLang="en-US" dirty="0"/>
              <a:t>跟</a:t>
            </a:r>
            <a:r>
              <a:rPr lang="en-US" altLang="zh-TW" dirty="0"/>
              <a:t>-1</a:t>
            </a:r>
            <a:r>
              <a:rPr lang="zh-TW" altLang="en-US" dirty="0"/>
              <a:t>，也是實數裡面的兩個值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4947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746F7F7-D47F-4E4D-B255-E20705D94720}"/>
              </a:ext>
            </a:extLst>
          </p:cNvPr>
          <p:cNvGrpSpPr/>
          <p:nvPr/>
        </p:nvGrpSpPr>
        <p:grpSpPr>
          <a:xfrm>
            <a:off x="2017988" y="1941922"/>
            <a:ext cx="5798624" cy="2717439"/>
            <a:chOff x="2596055" y="2808124"/>
            <a:chExt cx="6248962" cy="322537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22E6D7C-85C0-41D4-940A-042813CF8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6055" y="2808124"/>
              <a:ext cx="4802843" cy="322537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2FAA574D-4CC5-455E-80F5-B446BFEB4B7F}"/>
                    </a:ext>
                  </a:extLst>
                </p:cNvPr>
                <p:cNvSpPr txBox="1"/>
                <p:nvPr/>
              </p:nvSpPr>
              <p:spPr>
                <a:xfrm>
                  <a:off x="7353201" y="4353744"/>
                  <a:ext cx="1491816" cy="6758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>
                      <a:solidFill>
                        <a:prstClr val="black"/>
                      </a:solidFill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𝑎</m:t>
                      </m:r>
                      <m:r>
                        <a:rPr lang="en-US" altLang="zh-TW" sz="2800" b="0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TW" sz="280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zh-TW" altLang="en-US" sz="2800" dirty="0">
                      <a:solidFill>
                        <a:srgbClr val="CC00CC"/>
                      </a:solidFill>
                    </a:rPr>
                    <a:t> 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2FAA574D-4CC5-455E-80F5-B446BFEB4B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201" y="4353744"/>
                  <a:ext cx="1491816" cy="675821"/>
                </a:xfrm>
                <a:prstGeom prst="rect">
                  <a:avLst/>
                </a:prstGeom>
                <a:blipFill>
                  <a:blip r:embed="rId3"/>
                  <a:stretch>
                    <a:fillRect l="-9589" t="-10465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標題 7">
            <a:extLst>
              <a:ext uri="{FF2B5EF4-FFF2-40B4-BE49-F238E27FC236}">
                <a16:creationId xmlns:a16="http://schemas.microsoft.com/office/drawing/2014/main" id="{F3091622-6970-4AEA-B0CA-20BE7565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26" y="53814"/>
            <a:ext cx="10515600" cy="1325563"/>
          </a:xfrm>
        </p:spPr>
        <p:txBody>
          <a:bodyPr/>
          <a:lstStyle/>
          <a:p>
            <a:r>
              <a:rPr lang="en-US" altLang="zh-TW" dirty="0"/>
              <a:t>Gradient Descent Method (1/4)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內容版面配置區 3">
                <a:extLst>
                  <a:ext uri="{FF2B5EF4-FFF2-40B4-BE49-F238E27FC236}">
                    <a16:creationId xmlns:a16="http://schemas.microsoft.com/office/drawing/2014/main" id="{A1A68814-75CB-4AF4-A972-5E895A09D8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15962" y="1103722"/>
                <a:ext cx="5798631" cy="52322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altLang="zh-TW" sz="2400" i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h</a:t>
                </a:r>
                <a:r>
                  <a:rPr lang="en-US" altLang="zh-TW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(</a:t>
                </a:r>
                <a:r>
                  <a:rPr lang="en-US" altLang="zh-TW" sz="2400" b="1" dirty="0">
                    <a:solidFill>
                      <a:schemeClr val="tx1"/>
                    </a:solidFill>
                    <a:latin typeface="+mn-lt"/>
                    <a:sym typeface="Symbol" panose="05050102010706020507" pitchFamily="18" charset="2"/>
                  </a:rPr>
                  <a:t>x</a:t>
                </a:r>
                <a:r>
                  <a:rPr lang="en-US" altLang="zh-TW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)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zh-TW" sz="2400" i="1" dirty="0">
                    <a:solidFill>
                      <a:schemeClr val="tx1"/>
                    </a:solidFill>
                  </a:rPr>
                  <a:t>f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TW" sz="2400" i="1" dirty="0">
                    <a:solidFill>
                      <a:schemeClr val="tx1"/>
                    </a:solidFill>
                  </a:rPr>
                  <a:t>n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) </a:t>
                </a:r>
                <a:r>
                  <a:rPr lang="en-US" altLang="zh-TW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= </a:t>
                </a:r>
                <a:r>
                  <a:rPr lang="en-US" altLang="zh-TW" sz="2400" i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</a:t>
                </a:r>
                <a:r>
                  <a:rPr lang="en-US" altLang="zh-TW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(</a:t>
                </a:r>
                <a:r>
                  <a:rPr lang="en-US" altLang="zh-TW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altLang="zh-TW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altLang="zh-TW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) = </a:t>
                </a:r>
                <a:r>
                  <a:rPr lang="en-US" altLang="zh-TW" sz="2400" i="1" dirty="0">
                    <a:solidFill>
                      <a:srgbClr val="CC00CC"/>
                    </a:solidFill>
                  </a:rPr>
                  <a:t>a</a:t>
                </a:r>
                <a:r>
                  <a:rPr lang="en-US" altLang="zh-TW" sz="2400" dirty="0">
                    <a:solidFill>
                      <a:srgbClr val="CC00CC"/>
                    </a:solidFill>
                  </a:rPr>
                  <a:t> =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TW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>
                    <a:solidFill>
                      <a:srgbClr val="CC00CC"/>
                    </a:solidFill>
                    <a:sym typeface="Symbol" panose="05050102010706020507" pitchFamily="18" charset="2"/>
                  </a:rPr>
                  <a:t>  </a:t>
                </a:r>
                <a:endParaRPr lang="zh-TW" altLang="zh-TW" sz="2400" dirty="0">
                  <a:solidFill>
                    <a:schemeClr val="tx1"/>
                  </a:solidFill>
                  <a:latin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內容版面配置區 3">
                <a:extLst>
                  <a:ext uri="{FF2B5EF4-FFF2-40B4-BE49-F238E27FC236}">
                    <a16:creationId xmlns:a16="http://schemas.microsoft.com/office/drawing/2014/main" id="{A1A68814-75CB-4AF4-A972-5E895A09D8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5962" y="1103722"/>
                <a:ext cx="5798631" cy="523220"/>
              </a:xfrm>
              <a:blipFill>
                <a:blip r:embed="rId4"/>
                <a:stretch>
                  <a:fillRect l="-1258" t="-1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BCBE35-6726-4E03-B8C1-E9A1A2EBE6CD}"/>
              </a:ext>
            </a:extLst>
          </p:cNvPr>
          <p:cNvSpPr txBox="1"/>
          <p:nvPr/>
        </p:nvSpPr>
        <p:spPr>
          <a:xfrm>
            <a:off x="7714593" y="2881845"/>
            <a:ext cx="1076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CC00CC"/>
                </a:solidFill>
              </a:rPr>
              <a:t>?</a:t>
            </a:r>
            <a:endParaRPr lang="zh-TW" altLang="en-US" sz="2800" dirty="0">
              <a:solidFill>
                <a:srgbClr val="CC00CC"/>
              </a:solidFill>
            </a:endParaRPr>
          </a:p>
          <a:p>
            <a:r>
              <a:rPr lang="en-US" altLang="zh-TW" sz="2800" dirty="0">
                <a:latin typeface="+mj-lt"/>
                <a:sym typeface="Symbol" panose="05050102010706020507" pitchFamily="18" charset="2"/>
              </a:rPr>
              <a:t>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717B574F-9A4B-4EE4-8B5A-CD651AB210E0}"/>
                  </a:ext>
                </a:extLst>
              </p:cNvPr>
              <p:cNvSpPr txBox="1"/>
              <p:nvPr/>
            </p:nvSpPr>
            <p:spPr>
              <a:xfrm>
                <a:off x="4997429" y="4062792"/>
                <a:ext cx="59470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solidFill>
                      <a:srgbClr val="CC00CC"/>
                    </a:solidFill>
                  </a:rPr>
                  <a:t>𝐸</a:t>
                </a:r>
                <a:r>
                  <a:rPr lang="en-US" altLang="zh-TW" sz="24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400" dirty="0">
                    <a:solidFill>
                      <a:prstClr val="black"/>
                    </a:solidFill>
                  </a:rPr>
                  <a:t>) = </a:t>
                </a:r>
                <a:r>
                  <a:rPr lang="en-US" altLang="zh-TW" sz="2400" dirty="0">
                    <a:solidFill>
                      <a:srgbClr val="CC00CC"/>
                    </a:solidFill>
                    <a:sym typeface="Symbol" panose="05050102010706020507" pitchFamily="18" charset="2"/>
                  </a:rPr>
                  <a:t>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(y </a:t>
                </a:r>
                <a:r>
                  <a:rPr lang="en-US" altLang="zh-TW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ln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sz="24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TW" altLang="en-US" sz="2400" dirty="0">
                    <a:solidFill>
                      <a:srgbClr val="CC00CC"/>
                    </a:solidFill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+ (1 </a:t>
                </a:r>
                <a:r>
                  <a:rPr lang="en-US" altLang="zh-TW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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y) </a:t>
                </a:r>
                <a:r>
                  <a:rPr lang="en-US" altLang="zh-TW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ln (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TW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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sz="24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))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717B574F-9A4B-4EE4-8B5A-CD651AB21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429" y="4062792"/>
                <a:ext cx="5947091" cy="461665"/>
              </a:xfrm>
              <a:prstGeom prst="rect">
                <a:avLst/>
              </a:prstGeom>
              <a:blipFill>
                <a:blip r:embed="rId5"/>
                <a:stretch>
                  <a:fillRect l="-1641" t="-11842" r="-1333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23">
            <a:extLst>
              <a:ext uri="{FF2B5EF4-FFF2-40B4-BE49-F238E27FC236}">
                <a16:creationId xmlns:a16="http://schemas.microsoft.com/office/drawing/2014/main" id="{E41E7DF4-841C-455B-B343-D9A017BBCEFA}"/>
              </a:ext>
            </a:extLst>
          </p:cNvPr>
          <p:cNvGrpSpPr/>
          <p:nvPr/>
        </p:nvGrpSpPr>
        <p:grpSpPr>
          <a:xfrm>
            <a:off x="3040562" y="4169533"/>
            <a:ext cx="4033508" cy="1103033"/>
            <a:chOff x="3101156" y="4601523"/>
            <a:chExt cx="4461340" cy="1103033"/>
          </a:xfrm>
        </p:grpSpPr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165DFE4C-6FE2-4E42-87D7-FE218A30ECCD}"/>
                </a:ext>
              </a:extLst>
            </p:cNvPr>
            <p:cNvSpPr/>
            <p:nvPr/>
          </p:nvSpPr>
          <p:spPr>
            <a:xfrm flipH="1" flipV="1">
              <a:off x="3101156" y="4601523"/>
              <a:ext cx="4461340" cy="1103033"/>
            </a:xfrm>
            <a:prstGeom prst="arc">
              <a:avLst>
                <a:gd name="adj1" fmla="val 10690852"/>
                <a:gd name="adj2" fmla="val 49763"/>
              </a:avLst>
            </a:prstGeom>
            <a:ln w="12700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6077F2BB-043F-4912-B8F5-CD28BECE4128}"/>
                </a:ext>
              </a:extLst>
            </p:cNvPr>
            <p:cNvCxnSpPr/>
            <p:nvPr/>
          </p:nvCxnSpPr>
          <p:spPr>
            <a:xfrm flipV="1">
              <a:off x="3101156" y="5007841"/>
              <a:ext cx="0" cy="184038"/>
            </a:xfrm>
            <a:prstGeom prst="straightConnector1">
              <a:avLst/>
            </a:prstGeom>
            <a:ln w="12700">
              <a:solidFill>
                <a:srgbClr val="CC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A6B53D1-B697-45FB-8241-1065926A9937}"/>
              </a:ext>
            </a:extLst>
          </p:cNvPr>
          <p:cNvSpPr txBox="1"/>
          <p:nvPr/>
        </p:nvSpPr>
        <p:spPr>
          <a:xfrm>
            <a:off x="3040561" y="4782737"/>
            <a:ext cx="1561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CC00CC"/>
                </a:solidFill>
              </a:rPr>
              <a:t>Gradient Descent</a:t>
            </a:r>
            <a:endParaRPr lang="zh-TW" altLang="en-US" sz="2400" dirty="0">
              <a:solidFill>
                <a:srgbClr val="CC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541BCDB6-52D5-412B-B2F6-E32F0DFF0E0B}"/>
                  </a:ext>
                </a:extLst>
              </p:cNvPr>
              <p:cNvSpPr txBox="1"/>
              <p:nvPr/>
            </p:nvSpPr>
            <p:spPr>
              <a:xfrm>
                <a:off x="5057316" y="5229232"/>
                <a:ext cx="3003181" cy="1437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>
                    <a:solidFill>
                      <a:srgbClr val="FF0000"/>
                    </a:solidFill>
                  </a:rPr>
                  <a:t>w</a:t>
                </a:r>
                <a:r>
                  <a:rPr lang="en-US" altLang="zh-TW" sz="2400" dirty="0"/>
                  <a:t>  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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w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 + </a:t>
                </a:r>
                <a:r>
                  <a:rPr lang="en-US" altLang="zh-TW" sz="2400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(</m:t>
                    </m:r>
                    <m:r>
                      <a:rPr lang="en-US" altLang="zh-TW" sz="24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en-US" altLang="zh-TW" sz="24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CC00CC"/>
                        </a:solidFill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400" b="1" dirty="0">
                        <a:solidFill>
                          <a:srgbClr val="CC00CC"/>
                        </a:solidFill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TW" sz="2400" b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sym typeface="Symbol" panose="05050102010706020507" pitchFamily="18" charset="2"/>
                  </a:rPr>
                  <a:t>)</a:t>
                </a:r>
              </a:p>
              <a:p>
                <a:r>
                  <a:rPr lang="en-US" altLang="zh-TW" sz="2400" dirty="0">
                    <a:sym typeface="Symbol" panose="05050102010706020507" pitchFamily="18" charset="2"/>
                  </a:rPr>
                  <a:t>Where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w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541BCDB6-52D5-412B-B2F6-E32F0DFF0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316" y="5229232"/>
                <a:ext cx="3003181" cy="1437381"/>
              </a:xfrm>
              <a:prstGeom prst="rect">
                <a:avLst/>
              </a:prstGeom>
              <a:blipFill>
                <a:blip r:embed="rId6"/>
                <a:stretch>
                  <a:fillRect l="-3252" t="-3390" r="-67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7B44155-7AA2-45F8-8D55-7F67F41815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A3A1FDB-1F85-402D-BB63-697275F3D584}"/>
                  </a:ext>
                </a:extLst>
              </p:cNvPr>
              <p:cNvSpPr txBox="1"/>
              <p:nvPr/>
            </p:nvSpPr>
            <p:spPr>
              <a:xfrm>
                <a:off x="8790773" y="5613734"/>
                <a:ext cx="3293303" cy="646331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en-US" altLang="zh-TW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CC00CC"/>
                        </a:solidFill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b="1" dirty="0">
                        <a:solidFill>
                          <a:srgbClr val="CC00CC"/>
                        </a:solidFill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TW" b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TW" altLang="en-US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TW" altLang="en-US" dirty="0"/>
                  <a:t>讓</a:t>
                </a:r>
                <a:r>
                  <a:rPr lang="en-US" altLang="zh-TW" dirty="0"/>
                  <a:t>error function</a:t>
                </a:r>
                <a:r>
                  <a:rPr lang="zh-TW" altLang="en-US" dirty="0"/>
                  <a:t>下降最快的方向</a:t>
                </a: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A3A1FDB-1F85-402D-BB63-697275F3D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773" y="5613734"/>
                <a:ext cx="3293303" cy="646331"/>
              </a:xfrm>
              <a:prstGeom prst="rect">
                <a:avLst/>
              </a:prstGeom>
              <a:blipFill>
                <a:blip r:embed="rId7"/>
                <a:stretch>
                  <a:fillRect l="-916" t="-2679" b="-10714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16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6" grpId="0"/>
      <p:bldP spid="18" grpId="0"/>
      <p:bldP spid="19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F9B2D-CF56-45D1-B713-87A96C60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Method (2/4)</a:t>
            </a:r>
            <a:endParaRPr lang="zh-TW" altLang="en-US" dirty="0"/>
          </a:p>
        </p:txBody>
      </p:sp>
      <p:sp>
        <p:nvSpPr>
          <p:cNvPr id="7" name="文字方塊 99">
            <a:extLst>
              <a:ext uri="{FF2B5EF4-FFF2-40B4-BE49-F238E27FC236}">
                <a16:creationId xmlns:a16="http://schemas.microsoft.com/office/drawing/2014/main" id="{A49F6962-709B-48FF-9CD3-554A1F3D4C22}"/>
              </a:ext>
            </a:extLst>
          </p:cNvPr>
          <p:cNvSpPr txBox="1"/>
          <p:nvPr/>
        </p:nvSpPr>
        <p:spPr>
          <a:xfrm>
            <a:off x="1006688" y="2266804"/>
            <a:ext cx="3003693" cy="75180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</a:bodyPr>
          <a:lstStyle/>
          <a:p>
            <a:pPr indent="63500">
              <a:spcAft>
                <a:spcPts val="0"/>
              </a:spcAft>
            </a:pP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Net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input:</a:t>
            </a:r>
            <a:endParaRPr 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63500">
              <a:spcAft>
                <a:spcPts val="0"/>
              </a:spcAft>
            </a:pPr>
            <a:r>
              <a:rPr lang="en-US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sz="24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</a:t>
            </a:r>
            <a:r>
              <a:rPr lang="en-US" sz="24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lang="en-US" sz="24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sz="24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</a:t>
            </a:r>
            <a:r>
              <a:rPr lang="en-US" sz="24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</a:t>
            </a:r>
            <a:r>
              <a:rPr lang="en-US" sz="24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sz="24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sz="24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</a:t>
            </a:r>
            <a:r>
              <a:rPr lang="en-US" sz="24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</a:t>
            </a:r>
            <a:r>
              <a:rPr lang="en-US" sz="24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sz="24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sz="24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endParaRPr 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100">
                <a:extLst>
                  <a:ext uri="{FF2B5EF4-FFF2-40B4-BE49-F238E27FC236}">
                    <a16:creationId xmlns:a16="http://schemas.microsoft.com/office/drawing/2014/main" id="{F6A65575-F7EF-469E-997F-801BA36288CB}"/>
                  </a:ext>
                </a:extLst>
              </p:cNvPr>
              <p:cNvSpPr txBox="1"/>
              <p:nvPr/>
            </p:nvSpPr>
            <p:spPr>
              <a:xfrm>
                <a:off x="4418673" y="2222226"/>
                <a:ext cx="2652842" cy="1069747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</a:bodyPr>
              <a:lstStyle/>
              <a:p>
                <a:pPr indent="63500">
                  <a:spcAft>
                    <a:spcPts val="0"/>
                  </a:spcAft>
                </a:pPr>
                <a:r>
                  <a:rPr lang="en-US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Activation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function:</a:t>
                </a:r>
                <a:endParaRPr 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indent="76200">
                  <a:spcAft>
                    <a:spcPts val="0"/>
                  </a:spcAft>
                </a:pPr>
                <a:r>
                  <a:rPr lang="en-US" altLang="zh-TW" sz="2400" i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sz="2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= 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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</a:t>
                </a:r>
                <a:r>
                  <a:rPr lang="en-US" sz="240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n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 =</a:t>
                </a:r>
                <a14:m>
                  <m:oMath xmlns:m="http://schemas.openxmlformats.org/officeDocument/2006/math">
                    <m:r>
                      <a:rPr lang="en-US" sz="24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zh-TW" sz="2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TW" sz="2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100">
                <a:extLst>
                  <a:ext uri="{FF2B5EF4-FFF2-40B4-BE49-F238E27FC236}">
                    <a16:creationId xmlns:a16="http://schemas.microsoft.com/office/drawing/2014/main" id="{F6A65575-F7EF-469E-997F-801BA3628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673" y="2222226"/>
                <a:ext cx="2652842" cy="1069747"/>
              </a:xfrm>
              <a:prstGeom prst="rect">
                <a:avLst/>
              </a:prstGeom>
              <a:blipFill>
                <a:blip r:embed="rId2"/>
                <a:stretch>
                  <a:fillRect l="-4817" t="-9659" r="-917"/>
                </a:stretch>
              </a:blipFill>
              <a:ln w="6350">
                <a:solidFill>
                  <a:prstClr val="black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103">
                <a:extLst>
                  <a:ext uri="{FF2B5EF4-FFF2-40B4-BE49-F238E27FC236}">
                    <a16:creationId xmlns:a16="http://schemas.microsoft.com/office/drawing/2014/main" id="{1BB5FA32-A771-4CE5-8E85-F630C5AB0A01}"/>
                  </a:ext>
                </a:extLst>
              </p:cNvPr>
              <p:cNvSpPr txBox="1"/>
              <p:nvPr/>
            </p:nvSpPr>
            <p:spPr>
              <a:xfrm>
                <a:off x="7479807" y="2222743"/>
                <a:ext cx="4235668" cy="884767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</a:bodyPr>
              <a:lstStyle/>
              <a:p>
                <a:pPr indent="63500">
                  <a:spcAft>
                    <a:spcPts val="0"/>
                  </a:spcAft>
                </a:pPr>
                <a:r>
                  <a:rPr lang="en-US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Error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function:</a:t>
                </a:r>
                <a:r>
                  <a:rPr lang="en-US" sz="2400" kern="100" dirty="0"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</a:p>
              <a:p>
                <a:pPr indent="63500">
                  <a:spcAft>
                    <a:spcPts val="0"/>
                  </a:spcAft>
                </a:pPr>
                <a:r>
                  <a:rPr lang="en-US" sz="2400" i="1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sz="2400" i="1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= 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(</a:t>
                </a:r>
                <a:r>
                  <a:rPr lang="en-US" sz="240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y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ln </a:t>
                </a:r>
                <a14:m>
                  <m:oMath xmlns:m="http://schemas.openxmlformats.org/officeDocument/2006/math">
                    <m:r>
                      <a:rPr lang="en-US" sz="2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+ (1 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sz="240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y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 ln (1 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))</a:t>
                </a:r>
                <a:endParaRPr 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103">
                <a:extLst>
                  <a:ext uri="{FF2B5EF4-FFF2-40B4-BE49-F238E27FC236}">
                    <a16:creationId xmlns:a16="http://schemas.microsoft.com/office/drawing/2014/main" id="{1BB5FA32-A771-4CE5-8E85-F630C5AB0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807" y="2222743"/>
                <a:ext cx="4235668" cy="884767"/>
              </a:xfrm>
              <a:prstGeom prst="rect">
                <a:avLst/>
              </a:prstGeom>
              <a:blipFill>
                <a:blip r:embed="rId3"/>
                <a:stretch>
                  <a:fillRect l="-2874" t="-11644" r="-2299" b="-2055"/>
                </a:stretch>
              </a:blipFill>
              <a:ln w="6350">
                <a:solidFill>
                  <a:prstClr val="black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41A2A7-5E45-40B7-898C-4BD6A7B52AD5}"/>
              </a:ext>
            </a:extLst>
          </p:cNvPr>
          <p:cNvCxnSpPr>
            <a:cxnSpLocks/>
          </p:cNvCxnSpPr>
          <p:nvPr/>
        </p:nvCxnSpPr>
        <p:spPr>
          <a:xfrm>
            <a:off x="3988554" y="2714492"/>
            <a:ext cx="451946" cy="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A279990-C88A-4701-A664-6BB0300F9521}"/>
              </a:ext>
            </a:extLst>
          </p:cNvPr>
          <p:cNvCxnSpPr>
            <a:cxnSpLocks/>
          </p:cNvCxnSpPr>
          <p:nvPr/>
        </p:nvCxnSpPr>
        <p:spPr>
          <a:xfrm>
            <a:off x="7083721" y="2757099"/>
            <a:ext cx="451946" cy="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B8E65A6-659D-470C-BD10-0DB7ABFD9F46}"/>
                  </a:ext>
                </a:extLst>
              </p:cNvPr>
              <p:cNvSpPr txBox="1"/>
              <p:nvPr/>
            </p:nvSpPr>
            <p:spPr>
              <a:xfrm>
                <a:off x="895530" y="1574003"/>
                <a:ext cx="31148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latin typeface="+mj-lt"/>
                  </a:rPr>
                  <a:t>How to find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TW" sz="2800">
                        <a:latin typeface="+mj-lt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b="1"/>
                      <m:t>w</m:t>
                    </m:r>
                    <m:r>
                      <a:rPr lang="en-US" altLang="zh-TW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latin typeface="+mj-lt"/>
                  </a:rPr>
                  <a:t>?</a:t>
                </a:r>
                <a:endParaRPr lang="zh-TW" alt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B8E65A6-659D-470C-BD10-0DB7ABFD9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30" y="1574003"/>
                <a:ext cx="3114851" cy="523220"/>
              </a:xfrm>
              <a:prstGeom prst="rect">
                <a:avLst/>
              </a:prstGeom>
              <a:blipFill>
                <a:blip r:embed="rId4"/>
                <a:stretch>
                  <a:fillRect l="-4110" t="-10465" r="-1957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群組 29">
            <a:extLst>
              <a:ext uri="{FF2B5EF4-FFF2-40B4-BE49-F238E27FC236}">
                <a16:creationId xmlns:a16="http://schemas.microsoft.com/office/drawing/2014/main" id="{2EE8131C-2017-4E55-B86D-1F7263190D3B}"/>
              </a:ext>
            </a:extLst>
          </p:cNvPr>
          <p:cNvGrpSpPr/>
          <p:nvPr/>
        </p:nvGrpSpPr>
        <p:grpSpPr>
          <a:xfrm>
            <a:off x="8006937" y="3060071"/>
            <a:ext cx="3268716" cy="1482769"/>
            <a:chOff x="8006937" y="3060071"/>
            <a:chExt cx="3268716" cy="1482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3119DFA0-08B4-4596-B372-3A117715210B}"/>
                    </a:ext>
                  </a:extLst>
                </p:cNvPr>
                <p:cNvSpPr txBox="1"/>
                <p:nvPr/>
              </p:nvSpPr>
              <p:spPr>
                <a:xfrm>
                  <a:off x="8006937" y="3681514"/>
                  <a:ext cx="3268716" cy="861326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TW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𝑑𝐸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𝑑𝑎</m:t>
                            </m:r>
                          </m:den>
                        </m:f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3119DFA0-08B4-4596-B372-3A1177152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937" y="3681514"/>
                  <a:ext cx="3268716" cy="8613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E13429FA-8B24-4805-9ABB-975D76EFFAB4}"/>
                </a:ext>
              </a:extLst>
            </p:cNvPr>
            <p:cNvCxnSpPr>
              <a:stCxn id="15" idx="0"/>
            </p:cNvCxnSpPr>
            <p:nvPr/>
          </p:nvCxnSpPr>
          <p:spPr>
            <a:xfrm flipV="1">
              <a:off x="9641295" y="3060071"/>
              <a:ext cx="0" cy="6214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3D2FA3E-8C42-4137-91DE-AD0998C6F47E}"/>
              </a:ext>
            </a:extLst>
          </p:cNvPr>
          <p:cNvGrpSpPr/>
          <p:nvPr/>
        </p:nvGrpSpPr>
        <p:grpSpPr>
          <a:xfrm>
            <a:off x="4440500" y="3281074"/>
            <a:ext cx="2652841" cy="1254446"/>
            <a:chOff x="3842737" y="3281074"/>
            <a:chExt cx="3520965" cy="1254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21DF5F70-7656-46DD-8515-9F7D5D7B6F3A}"/>
                    </a:ext>
                  </a:extLst>
                </p:cNvPr>
                <p:cNvSpPr txBox="1"/>
                <p:nvPr/>
              </p:nvSpPr>
              <p:spPr>
                <a:xfrm>
                  <a:off x="3842737" y="3739661"/>
                  <a:ext cx="3520965" cy="795859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TW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𝑑𝑛</m:t>
                            </m:r>
                          </m:den>
                        </m:f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21DF5F70-7656-46DD-8515-9F7D5D7B6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737" y="3739661"/>
                  <a:ext cx="3520965" cy="79585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9FCE7E2-95DE-496C-8696-F9C99C310D49}"/>
                </a:ext>
              </a:extLst>
            </p:cNvPr>
            <p:cNvCxnSpPr>
              <a:stCxn id="16" idx="0"/>
            </p:cNvCxnSpPr>
            <p:nvPr/>
          </p:nvCxnSpPr>
          <p:spPr>
            <a:xfrm flipH="1" flipV="1">
              <a:off x="5603219" y="3281074"/>
              <a:ext cx="1" cy="4585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E4470C36-79C2-473A-B290-28DDF658535D}"/>
              </a:ext>
            </a:extLst>
          </p:cNvPr>
          <p:cNvGrpSpPr/>
          <p:nvPr/>
        </p:nvGrpSpPr>
        <p:grpSpPr>
          <a:xfrm>
            <a:off x="1038374" y="3019290"/>
            <a:ext cx="2340012" cy="2730195"/>
            <a:chOff x="1038374" y="3019290"/>
            <a:chExt cx="2340012" cy="2730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5522CE13-847A-4852-9F27-FB74F64333EB}"/>
                    </a:ext>
                  </a:extLst>
                </p:cNvPr>
                <p:cNvSpPr txBox="1"/>
                <p:nvPr/>
              </p:nvSpPr>
              <p:spPr>
                <a:xfrm>
                  <a:off x="1038374" y="3366717"/>
                  <a:ext cx="2340012" cy="2382768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TW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TW" sz="24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TW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400" i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5522CE13-847A-4852-9F27-FB74F6433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374" y="3366717"/>
                  <a:ext cx="2340012" cy="238276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CFBD1CA7-3E90-4745-96C2-E6083C6EEAB4}"/>
                </a:ext>
              </a:extLst>
            </p:cNvPr>
            <p:cNvCxnSpPr>
              <a:stCxn id="17" idx="0"/>
            </p:cNvCxnSpPr>
            <p:nvPr/>
          </p:nvCxnSpPr>
          <p:spPr>
            <a:xfrm flipV="1">
              <a:off x="2208380" y="3019290"/>
              <a:ext cx="0" cy="3474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2E65E7-D42C-46AC-B42A-E91C374D5C4F}"/>
              </a:ext>
            </a:extLst>
          </p:cNvPr>
          <p:cNvSpPr txBox="1"/>
          <p:nvPr/>
        </p:nvSpPr>
        <p:spPr>
          <a:xfrm>
            <a:off x="4418673" y="1519739"/>
            <a:ext cx="5906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j-lt"/>
              </a:rPr>
              <a:t>First, find derivatives of </a:t>
            </a:r>
            <a:r>
              <a:rPr lang="en-US" altLang="zh-TW" sz="2800" i="1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altLang="zh-TW" sz="2800" dirty="0">
                <a:latin typeface="+mj-lt"/>
              </a:rPr>
              <a:t>, </a:t>
            </a:r>
            <a:r>
              <a:rPr lang="en-US" altLang="zh-TW" sz="2800" i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US" altLang="zh-TW" sz="2800" dirty="0">
                <a:latin typeface="+mj-lt"/>
              </a:rPr>
              <a:t>, and </a:t>
            </a:r>
            <a:r>
              <a:rPr lang="en-US" altLang="zh-TW" sz="2800" i="1" dirty="0">
                <a:solidFill>
                  <a:srgbClr val="FF0000"/>
                </a:solidFill>
                <a:latin typeface="+mj-lt"/>
              </a:rPr>
              <a:t>E</a:t>
            </a:r>
            <a:r>
              <a:rPr lang="en-US" altLang="zh-TW" sz="2800" i="1" dirty="0">
                <a:latin typeface="+mj-lt"/>
              </a:rPr>
              <a:t>.</a:t>
            </a:r>
            <a:r>
              <a:rPr lang="en-US" altLang="zh-TW" sz="2800" dirty="0">
                <a:latin typeface="+mj-lt"/>
              </a:rPr>
              <a:t> </a:t>
            </a:r>
            <a:endParaRPr lang="zh-TW" altLang="en-US" sz="2800" i="1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3985E1-07C7-4F57-8776-9AEA679DE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0D4293A-4B01-4086-879A-5C5D7B1A5D25}"/>
                  </a:ext>
                </a:extLst>
              </p:cNvPr>
              <p:cNvSpPr txBox="1"/>
              <p:nvPr/>
            </p:nvSpPr>
            <p:spPr>
              <a:xfrm>
                <a:off x="8326675" y="3107510"/>
                <a:ext cx="118308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𝑑𝑎</m:t>
                        </m:r>
                      </m:den>
                    </m:f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kern="1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ln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zh-TW" altLang="en-US" i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=</a:t>
                </a:r>
                <a:r>
                  <a:rPr lang="zh-TW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zh-TW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0D4293A-4B01-4086-879A-5C5D7B1A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675" y="3107510"/>
                <a:ext cx="1183085" cy="491288"/>
              </a:xfrm>
              <a:prstGeom prst="rect">
                <a:avLst/>
              </a:prstGeom>
              <a:blipFill>
                <a:blip r:embed="rId8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圓角 4">
            <a:extLst>
              <a:ext uri="{FF2B5EF4-FFF2-40B4-BE49-F238E27FC236}">
                <a16:creationId xmlns:a16="http://schemas.microsoft.com/office/drawing/2014/main" id="{67B3491F-0143-40E7-B796-61C219962AD7}"/>
              </a:ext>
            </a:extLst>
          </p:cNvPr>
          <p:cNvSpPr/>
          <p:nvPr/>
        </p:nvSpPr>
        <p:spPr>
          <a:xfrm>
            <a:off x="8658840" y="2636526"/>
            <a:ext cx="561360" cy="313187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42B3C56-C1BA-49C9-8F7E-ADBC658566B7}"/>
              </a:ext>
            </a:extLst>
          </p:cNvPr>
          <p:cNvSpPr/>
          <p:nvPr/>
        </p:nvSpPr>
        <p:spPr>
          <a:xfrm>
            <a:off x="10343372" y="2636526"/>
            <a:ext cx="1200927" cy="313187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476DCDCA-CAA8-4662-A877-8BE4CE207A0D}"/>
                  </a:ext>
                </a:extLst>
              </p:cNvPr>
              <p:cNvSpPr txBox="1"/>
              <p:nvPr/>
            </p:nvSpPr>
            <p:spPr>
              <a:xfrm>
                <a:off x="10172704" y="3148277"/>
                <a:ext cx="2060509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𝑑𝑎</m:t>
                        </m:r>
                      </m:den>
                    </m:f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kern="1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ln </a:t>
                </a:r>
                <a14:m>
                  <m:oMath xmlns:m="http://schemas.openxmlformats.org/officeDocument/2006/math">
                    <m:r>
                      <a:rPr lang="en-US" altLang="zh-TW" b="0" i="0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(1−</m:t>
                    </m:r>
                    <m:r>
                      <a:rPr lang="en-US" altLang="zh-TW" i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TW" altLang="en-US" i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=</a:t>
                </a:r>
                <a:r>
                  <a:rPr lang="zh-TW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zh-TW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476DCDCA-CAA8-4662-A877-8BE4CE207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704" y="3148277"/>
                <a:ext cx="2060509" cy="491288"/>
              </a:xfrm>
              <a:prstGeom prst="rect">
                <a:avLst/>
              </a:prstGeom>
              <a:blipFill>
                <a:blip r:embed="rId9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42D48E45-3718-4A12-BEBF-B01D643E2E88}"/>
              </a:ext>
            </a:extLst>
          </p:cNvPr>
          <p:cNvSpPr txBox="1"/>
          <p:nvPr/>
        </p:nvSpPr>
        <p:spPr>
          <a:xfrm>
            <a:off x="4214527" y="5094541"/>
            <a:ext cx="37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神經元的輸出為什麼會變化，是因為神經元的輸入的值在做變化，所以</a:t>
            </a:r>
            <a:r>
              <a:rPr lang="en-US" altLang="zh-TW" sz="1600" dirty="0"/>
              <a:t>Sigmoid</a:t>
            </a:r>
            <a:r>
              <a:rPr lang="zh-TW" altLang="en-US" sz="1600" dirty="0"/>
              <a:t>應該要跟著</a:t>
            </a:r>
            <a:r>
              <a:rPr lang="en-US" altLang="zh-TW" sz="1600" dirty="0"/>
              <a:t>net input</a:t>
            </a:r>
            <a:r>
              <a:rPr lang="zh-TW" altLang="en-US" sz="1600" dirty="0"/>
              <a:t>做微分</a:t>
            </a:r>
          </a:p>
        </p:txBody>
      </p:sp>
    </p:spTree>
    <p:extLst>
      <p:ext uri="{BB962C8B-B14F-4D97-AF65-F5344CB8AC3E}">
        <p14:creationId xmlns:p14="http://schemas.microsoft.com/office/powerpoint/2010/main" val="197483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F9B2D-CF56-45D1-B713-87A96C60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Method (3/4)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B8E65A6-659D-470C-BD10-0DB7ABFD9F46}"/>
                  </a:ext>
                </a:extLst>
              </p:cNvPr>
              <p:cNvSpPr txBox="1"/>
              <p:nvPr/>
            </p:nvSpPr>
            <p:spPr>
              <a:xfrm>
                <a:off x="895530" y="1574003"/>
                <a:ext cx="31148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latin typeface="+mj-lt"/>
                  </a:rPr>
                  <a:t>How to find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TW" sz="2800">
                        <a:latin typeface="+mj-lt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b="1"/>
                      <m:t>w</m:t>
                    </m:r>
                    <m:r>
                      <a:rPr lang="en-US" altLang="zh-TW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latin typeface="+mj-lt"/>
                  </a:rPr>
                  <a:t>?</a:t>
                </a:r>
                <a:endParaRPr lang="zh-TW" alt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B8E65A6-659D-470C-BD10-0DB7ABFD9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30" y="1574003"/>
                <a:ext cx="3114851" cy="523220"/>
              </a:xfrm>
              <a:prstGeom prst="rect">
                <a:avLst/>
              </a:prstGeom>
              <a:blipFill>
                <a:blip r:embed="rId4"/>
                <a:stretch>
                  <a:fillRect l="-4110" t="-10465" r="-1957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24235F2-04F8-442F-994E-846B9DEABE1A}"/>
                  </a:ext>
                </a:extLst>
              </p:cNvPr>
              <p:cNvSpPr txBox="1"/>
              <p:nvPr/>
            </p:nvSpPr>
            <p:spPr>
              <a:xfrm>
                <a:off x="1877303" y="2657568"/>
                <a:ext cx="8690144" cy="779316"/>
              </a:xfrm>
              <a:prstGeom prst="rect">
                <a:avLst/>
              </a:prstGeom>
              <a:noFill/>
              <a:ln w="19050">
                <a:solidFill>
                  <a:srgbClr val="CC00CC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TW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𝑑𝑎</m:t>
                        </m:r>
                      </m:den>
                    </m:f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𝑑𝑎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𝑑𝑛</m:t>
                        </m:r>
                      </m:den>
                    </m:f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zh-TW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=−(</m:t>
                    </m:r>
                    <m:r>
                      <a:rPr lang="en-US" altLang="zh-TW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zh-TW" sz="2800" dirty="0">
                    <a:solidFill>
                      <a:srgbClr val="CC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sz="2800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24235F2-04F8-442F-994E-846B9DEAB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303" y="2657568"/>
                <a:ext cx="8690144" cy="7793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CC00CC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DE7430DC-E41B-424C-A0CB-ADEA4A5AE6AD}"/>
                  </a:ext>
                </a:extLst>
              </p:cNvPr>
              <p:cNvSpPr txBox="1"/>
              <p:nvPr/>
            </p:nvSpPr>
            <p:spPr>
              <a:xfrm>
                <a:off x="4275926" y="1445955"/>
                <a:ext cx="6791468" cy="681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+mj-lt"/>
                  </a:rPr>
                  <a:t>Next, use the chain rule to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400" dirty="0">
                    <a:latin typeface="+mj-lt"/>
                  </a:rPr>
                  <a:t>: </a:t>
                </a:r>
                <a:endParaRPr lang="zh-TW" alt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DE7430DC-E41B-424C-A0CB-ADEA4A5AE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926" y="1445955"/>
                <a:ext cx="6791468" cy="681212"/>
              </a:xfrm>
              <a:prstGeom prst="rect">
                <a:avLst/>
              </a:prstGeom>
              <a:blipFill>
                <a:blip r:embed="rId6"/>
                <a:stretch>
                  <a:fillRect l="-1345" b="-8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C056A91-3ECC-4F5A-BE88-CFC3879CE2BA}"/>
                  </a:ext>
                </a:extLst>
              </p:cNvPr>
              <p:cNvSpPr txBox="1"/>
              <p:nvPr/>
            </p:nvSpPr>
            <p:spPr>
              <a:xfrm>
                <a:off x="1877303" y="3714232"/>
                <a:ext cx="8690144" cy="779316"/>
              </a:xfrm>
              <a:prstGeom prst="rect">
                <a:avLst/>
              </a:prstGeom>
              <a:noFill/>
              <a:ln w="19050">
                <a:solidFill>
                  <a:srgbClr val="CC00CC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𝑑𝑎</m:t>
                        </m:r>
                      </m:den>
                    </m:f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𝑑𝑎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𝑑𝑛</m:t>
                        </m:r>
                      </m:den>
                    </m:f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zh-TW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=−(</m:t>
                    </m:r>
                    <m:r>
                      <a:rPr lang="en-US" altLang="zh-TW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zh-TW" sz="2800" dirty="0">
                    <a:solidFill>
                      <a:srgbClr val="CC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800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C056A91-3ECC-4F5A-BE88-CFC3879CE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303" y="3714232"/>
                <a:ext cx="8690144" cy="7793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CC00CC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0B32560-345A-4AE2-825A-2AE8B4694198}"/>
                  </a:ext>
                </a:extLst>
              </p:cNvPr>
              <p:cNvSpPr txBox="1"/>
              <p:nvPr/>
            </p:nvSpPr>
            <p:spPr>
              <a:xfrm>
                <a:off x="1877302" y="4770896"/>
                <a:ext cx="8690143" cy="779316"/>
              </a:xfrm>
              <a:prstGeom prst="rect">
                <a:avLst/>
              </a:prstGeom>
              <a:noFill/>
              <a:ln w="19050">
                <a:solidFill>
                  <a:srgbClr val="CC00CC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TW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𝑑𝑎</m:t>
                        </m:r>
                      </m:den>
                    </m:f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𝑑𝑎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𝑑𝑛</m:t>
                        </m:r>
                      </m:den>
                    </m:f>
                    <m:f>
                      <m:fPr>
                        <m:ctrl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zh-TW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=−(</m:t>
                    </m:r>
                    <m:r>
                      <a:rPr lang="en-US" altLang="zh-TW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zh-TW" sz="2800" dirty="0">
                    <a:solidFill>
                      <a:srgbClr val="CC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2800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0B32560-345A-4AE2-825A-2AE8B4694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302" y="4770896"/>
                <a:ext cx="8690143" cy="7793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CC00CC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1ADF05-4F42-4261-AC58-14A9F6F6E9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99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 animBg="1"/>
      <p:bldP spid="29" grpId="0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2EBA1-6448-4B73-A027-97C5EDEA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Method (4/4)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B966C78-3BF7-4E9C-A0D2-DA8485AAF93A}"/>
                  </a:ext>
                </a:extLst>
              </p:cNvPr>
              <p:cNvSpPr txBox="1"/>
              <p:nvPr/>
            </p:nvSpPr>
            <p:spPr>
              <a:xfrm>
                <a:off x="1480809" y="1625578"/>
                <a:ext cx="9230382" cy="217982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8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TW" sz="2800">
                        <a:solidFill>
                          <a:srgbClr val="CC00CC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b="1">
                        <a:solidFill>
                          <a:srgbClr val="CC00CC"/>
                        </a:solidFill>
                      </a:rPr>
                      <m:t>w</m:t>
                    </m:r>
                    <m:r>
                      <a:rPr lang="en-US" altLang="zh-TW" sz="2800" b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TW" altLang="zh-TW" sz="2400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TW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TW" altLang="zh-TW" sz="2400" dirty="0"/>
                                <m:t> </m:t>
                              </m:r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TW" altLang="zh-TW" sz="2400" dirty="0"/>
                                <m:t> </m:t>
                              </m:r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=−(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400" b="1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B966C78-3BF7-4E9C-A0D2-DA8485AA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809" y="1625578"/>
                <a:ext cx="9230382" cy="21798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F7AA206-B687-44CF-89E0-E5C2F90012D2}"/>
                  </a:ext>
                </a:extLst>
              </p:cNvPr>
              <p:cNvSpPr txBox="1"/>
              <p:nvPr/>
            </p:nvSpPr>
            <p:spPr>
              <a:xfrm>
                <a:off x="1480809" y="4068946"/>
                <a:ext cx="4088524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>
                    <a:sym typeface="Symbol" panose="05050102010706020507" pitchFamily="18" charset="2"/>
                  </a:rPr>
                  <a:t>     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Gradient Descent Rule</a:t>
                </a:r>
              </a:p>
              <a:p>
                <a:r>
                  <a:rPr lang="en-US" altLang="zh-TW" sz="2400" dirty="0">
                    <a:sym typeface="Symbol" panose="05050102010706020507" pitchFamily="18" charset="2"/>
                  </a:rPr>
                  <a:t>     </a:t>
                </a:r>
                <a:r>
                  <a:rPr lang="en-US" altLang="zh-TW" sz="2400" b="1" dirty="0"/>
                  <a:t>w</a:t>
                </a:r>
                <a:r>
                  <a:rPr lang="en-US" altLang="zh-TW" sz="2400" dirty="0"/>
                  <a:t>  </a:t>
                </a:r>
                <a:r>
                  <a:rPr lang="en-US" altLang="zh-TW" sz="2400" dirty="0">
                    <a:sym typeface="Symbol" panose="05050102010706020507" pitchFamily="18" charset="2"/>
                  </a:rPr>
                  <a:t></a:t>
                </a:r>
                <a:r>
                  <a:rPr lang="en-US" altLang="zh-TW" sz="2400" dirty="0"/>
                  <a:t> </a:t>
                </a:r>
                <a:r>
                  <a:rPr lang="en-US" altLang="zh-TW" sz="2400" b="1" dirty="0"/>
                  <a:t>w</a:t>
                </a:r>
                <a:r>
                  <a:rPr lang="en-US" altLang="zh-TW" sz="2400" dirty="0"/>
                  <a:t> + </a:t>
                </a:r>
                <a:r>
                  <a:rPr lang="en-US" altLang="zh-TW" sz="2400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en-US" altLang="zh-TW" sz="24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TW" sz="2400">
                        <a:solidFill>
                          <a:srgbClr val="CC00CC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TW" sz="2400" b="1">
                        <a:solidFill>
                          <a:srgbClr val="CC00CC"/>
                        </a:solidFill>
                      </a:rPr>
                      <m:t>w</m:t>
                    </m:r>
                    <m:r>
                      <a:rPr lang="en-US" altLang="zh-TW" sz="2400" b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F7AA206-B687-44CF-89E0-E5C2F9001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809" y="4068946"/>
                <a:ext cx="4088524" cy="830997"/>
              </a:xfrm>
              <a:prstGeom prst="rect">
                <a:avLst/>
              </a:prstGeom>
              <a:blipFill>
                <a:blip r:embed="rId3"/>
                <a:stretch>
                  <a:fillRect t="-4317" b="-1510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CAC9C90-93F8-488A-9C09-681306C069F9}"/>
                  </a:ext>
                </a:extLst>
              </p:cNvPr>
              <p:cNvSpPr txBox="1"/>
              <p:nvPr/>
            </p:nvSpPr>
            <p:spPr>
              <a:xfrm>
                <a:off x="1480809" y="5230619"/>
                <a:ext cx="4088524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Symbol" panose="05050102010706020507" pitchFamily="18" charset="2"/>
                  <a:buChar char="Þ"/>
                </a:pPr>
                <a:r>
                  <a:rPr lang="en-US" altLang="zh-TW" sz="2400" b="1" dirty="0">
                    <a:solidFill>
                      <a:srgbClr val="FF0000"/>
                    </a:solidFill>
                  </a:rPr>
                  <a:t>w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zh-TW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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w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 + </a:t>
                </a:r>
                <a:r>
                  <a:rPr lang="en-US" altLang="zh-TW" sz="2400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altLang="zh-TW" sz="2400" b="1" i="1" dirty="0">
                  <a:solidFill>
                    <a:srgbClr val="FF0000"/>
                  </a:solidFill>
                </a:endParaRPr>
              </a:p>
              <a:p>
                <a:r>
                  <a:rPr lang="en-US" altLang="zh-TW" sz="2400" dirty="0"/>
                  <a:t>     : Vector Form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CAC9C90-93F8-488A-9C09-681306C06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809" y="5230619"/>
                <a:ext cx="4088524" cy="830997"/>
              </a:xfrm>
              <a:prstGeom prst="rect">
                <a:avLst/>
              </a:prstGeom>
              <a:blipFill>
                <a:blip r:embed="rId4"/>
                <a:stretch>
                  <a:fillRect l="-2229" t="-5797" b="-1594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87B7C21-5F8B-4547-9303-FEBDA067A885}"/>
                  </a:ext>
                </a:extLst>
              </p:cNvPr>
              <p:cNvSpPr txBox="1"/>
              <p:nvPr/>
            </p:nvSpPr>
            <p:spPr>
              <a:xfrm>
                <a:off x="6622669" y="4322678"/>
                <a:ext cx="4088524" cy="18158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latin typeface="+mj-lt"/>
                  </a:rPr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>
                        <a:latin typeface="Cambria Math" panose="02040503050406030204" pitchFamily="18" charset="0"/>
                      </a:rPr>
                      <m:t>component</m:t>
                    </m:r>
                    <m:r>
                      <a:rPr lang="en-US" altLang="zh-TW" sz="2800" b="0" i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TW" sz="2800" b="0" i="0">
                        <a:latin typeface="Cambria Math" panose="02040503050406030204" pitchFamily="18" charset="0"/>
                      </a:rPr>
                      <m:t>form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TW" sz="28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800" dirty="0">
                  <a:latin typeface="+mj-lt"/>
                </a:endParaRPr>
              </a:p>
              <a:p>
                <a:r>
                  <a:rPr lang="en-US" altLang="zh-TW" sz="2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>
                    <a:sym typeface="Symbol" panose="05050102010706020507" pitchFamily="18" charset="2"/>
                  </a:rPr>
                  <a:t></a:t>
                </a:r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800" dirty="0"/>
                  <a:t> + </a:t>
                </a:r>
                <a:r>
                  <a:rPr lang="en-US" altLang="zh-TW" sz="2800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800" dirty="0"/>
              </a:p>
              <a:p>
                <a:r>
                  <a:rPr lang="en-US" altLang="zh-TW" sz="2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>
                    <a:sym typeface="Symbol" panose="05050102010706020507" pitchFamily="18" charset="2"/>
                  </a:rPr>
                  <a:t></a:t>
                </a:r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/>
                  <a:t> + </a:t>
                </a:r>
                <a:r>
                  <a:rPr lang="en-US" altLang="zh-TW" sz="2800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2800" dirty="0"/>
              </a:p>
              <a:p>
                <a:r>
                  <a:rPr lang="en-US" altLang="zh-TW" sz="2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>
                    <a:sym typeface="Symbol" panose="05050102010706020507" pitchFamily="18" charset="2"/>
                  </a:rPr>
                  <a:t></a:t>
                </a:r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 + </a:t>
                </a:r>
                <a:r>
                  <a:rPr lang="en-US" altLang="zh-TW" sz="2800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87B7C21-5F8B-4547-9303-FEBDA067A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669" y="4322678"/>
                <a:ext cx="4088524" cy="1815882"/>
              </a:xfrm>
              <a:prstGeom prst="rect">
                <a:avLst/>
              </a:prstGeom>
              <a:blipFill>
                <a:blip r:embed="rId5"/>
                <a:stretch>
                  <a:fillRect l="-2823" t="-2667" b="-83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722AFA-6D8D-4C6E-B4D8-E600ED8488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470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85F0E9-D96C-439F-8B8F-6123C6C6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33B1D5-53F6-4B25-A5B4-D0B14D335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600" dirty="0">
                    <a:solidFill>
                      <a:srgbClr val="FF0000"/>
                    </a:solidFill>
                  </a:rPr>
                  <a:t>Logistic regression </a:t>
                </a:r>
                <a:r>
                  <a:rPr lang="en-US" altLang="zh-TW" sz="3600" dirty="0"/>
                  <a:t>is a statistical model that uses a 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logistic function </a:t>
                </a:r>
                <a:r>
                  <a:rPr lang="en-US" altLang="zh-TW" sz="3600" dirty="0"/>
                  <a:t>to model 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binary output labels</a:t>
                </a:r>
                <a:r>
                  <a:rPr lang="en-US" altLang="zh-TW" sz="3600" dirty="0"/>
                  <a:t>.</a:t>
                </a:r>
                <a:endParaRPr lang="zh-TW" altLang="zh-TW" sz="3600" dirty="0"/>
              </a:p>
              <a:p>
                <a:pPr lvl="0"/>
                <a:r>
                  <a:rPr lang="en-US" altLang="zh-TW" sz="3600" dirty="0">
                    <a:solidFill>
                      <a:srgbClr val="FF0000"/>
                    </a:solidFill>
                  </a:rPr>
                  <a:t>Logistic regression </a:t>
                </a:r>
              </a:p>
              <a:p>
                <a:pPr lvl="1"/>
                <a:r>
                  <a:rPr lang="en-US" altLang="zh-TW" sz="3200" dirty="0">
                    <a:solidFill>
                      <a:srgbClr val="FF0000"/>
                    </a:solidFill>
                  </a:rPr>
                  <a:t>The Gradient Descent Algorithm</a:t>
                </a:r>
              </a:p>
              <a:p>
                <a:pPr marL="457200" indent="-457200">
                  <a:buFont typeface="Symbol" panose="05050102010706020507" pitchFamily="18" charset="2"/>
                  <a:buChar char="Þ"/>
                </a:pPr>
                <a:r>
                  <a:rPr lang="en-US" altLang="zh-TW" b="1" dirty="0"/>
                  <a:t>w</a:t>
                </a:r>
                <a:r>
                  <a:rPr lang="en-US" altLang="zh-TW" dirty="0"/>
                  <a:t>  </a:t>
                </a:r>
                <a:r>
                  <a:rPr lang="en-US" altLang="zh-TW" dirty="0">
                    <a:sym typeface="Symbol" panose="05050102010706020507" pitchFamily="18" charset="2"/>
                  </a:rPr>
                  <a:t></a:t>
                </a:r>
                <a:r>
                  <a:rPr lang="en-US" altLang="zh-TW" dirty="0"/>
                  <a:t> </a:t>
                </a:r>
                <a:r>
                  <a:rPr lang="en-US" altLang="zh-TW" b="1" dirty="0"/>
                  <a:t>w</a:t>
                </a:r>
                <a:r>
                  <a:rPr lang="en-US" altLang="zh-TW" dirty="0"/>
                  <a:t> +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zh-TW" dirty="0"/>
                  <a:t>: Vector Form</a:t>
                </a:r>
                <a:endParaRPr lang="zh-TW" altLang="en-US" dirty="0"/>
              </a:p>
              <a:p>
                <a:pPr lvl="2"/>
                <a:r>
                  <a:rPr lang="en-US" altLang="zh-TW" sz="27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TW" sz="2700" b="1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TW" sz="27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, </a:t>
                </a:r>
                <a:r>
                  <a:rPr lang="en-US" altLang="zh-TW" sz="27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TW" sz="27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): training example with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binary</a:t>
                </a:r>
                <a:r>
                  <a:rPr lang="en-US" altLang="zh-TW" sz="27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 output </a:t>
                </a:r>
                <a:r>
                  <a:rPr lang="en-US" altLang="zh-TW" sz="27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</a:p>
              <a:p>
                <a:pPr lvl="2"/>
                <a:r>
                  <a:rPr lang="en-US" altLang="zh-TW" sz="27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TW" sz="27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 : Neuron output</a:t>
                </a:r>
                <a:endParaRPr lang="en-US" altLang="zh-TW" sz="27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2"/>
                <a:r>
                  <a:rPr lang="en-US" altLang="zh-TW" sz="2700" i="1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 </a:t>
                </a:r>
                <a:r>
                  <a:rPr lang="en-US" altLang="zh-TW" sz="27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: Learning rate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33B1D5-53F6-4B25-A5B4-D0B14D335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F6F425-8BA2-443C-9D6F-DE8E06CE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219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0E5BF-B639-44A5-B655-FC823794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6D9CA8-52B1-49F9-8C4F-3DE30148E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[1] Networks are like onions: Practical Deep Learning with TensorFlow, Barbara </a:t>
            </a:r>
            <a:r>
              <a:rPr lang="en-US" altLang="zh-TW" dirty="0" err="1"/>
              <a:t>Fusinska</a:t>
            </a:r>
            <a:r>
              <a:rPr lang="en-US" altLang="zh-TW" dirty="0"/>
              <a:t>, London </a:t>
            </a:r>
            <a:r>
              <a:rPr lang="en-US" altLang="zh-TW" dirty="0" err="1"/>
              <a:t>Tensorflow</a:t>
            </a:r>
            <a:r>
              <a:rPr lang="en-US" altLang="zh-TW" dirty="0"/>
              <a:t> Meetup, Jun 21, 2017.</a:t>
            </a:r>
          </a:p>
          <a:p>
            <a:pPr marL="0" indent="0">
              <a:buNone/>
            </a:pPr>
            <a:r>
              <a:rPr lang="en-US" altLang="zh-TW" dirty="0"/>
              <a:t>[2] Neural Network Design (2nd Edition), Martin T Hagan  , Howard B Demuth , Mark H Beale , and Orlando De Jesús, Martin Hagan, 2014.</a:t>
            </a:r>
          </a:p>
          <a:p>
            <a:pPr marL="0" indent="0">
              <a:buNone/>
            </a:pPr>
            <a:r>
              <a:rPr lang="en-US" altLang="zh-TW" dirty="0"/>
              <a:t>[3]</a:t>
            </a:r>
            <a:r>
              <a:rPr lang="zh-TW" altLang="en-US" dirty="0"/>
              <a:t> </a:t>
            </a:r>
            <a:r>
              <a:rPr lang="en-US" altLang="zh-TW" dirty="0"/>
              <a:t>Pattern Recognition and Machine Learning, Christopher Bishop, Springer-Verlag New York, 2006.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[4]</a:t>
            </a:r>
            <a:r>
              <a:rPr lang="zh-TW" altLang="en-US" dirty="0"/>
              <a:t> </a:t>
            </a:r>
            <a:r>
              <a:rPr lang="en-US" altLang="zh-TW" dirty="0"/>
              <a:t>Machine Learning, Tom M. Mitchell, McGraw-Hill, 1997.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C3622F-1F97-493A-8385-6997D0055E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82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C0C6E-49B9-4BB0-AABB-222BD3C73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68"/>
            <a:ext cx="10515600" cy="1325563"/>
          </a:xfrm>
        </p:spPr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FF7FF3-EDE3-4A81-A681-A8689CE70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326"/>
            <a:ext cx="10515600" cy="518254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Logistic regression</a:t>
            </a:r>
          </a:p>
          <a:p>
            <a:pPr lvl="1"/>
            <a:r>
              <a:rPr lang="en-US" altLang="zh-TW" dirty="0"/>
              <a:t>Like all </a:t>
            </a:r>
            <a:r>
              <a:rPr lang="en-US" altLang="zh-TW" dirty="0">
                <a:solidFill>
                  <a:srgbClr val="FF0000"/>
                </a:solidFill>
              </a:rPr>
              <a:t>regression</a:t>
            </a:r>
            <a:r>
              <a:rPr lang="en-US" altLang="zh-TW" dirty="0"/>
              <a:t> analyses, logistic regression is a </a:t>
            </a:r>
            <a:r>
              <a:rPr lang="en-US" altLang="zh-TW" dirty="0">
                <a:solidFill>
                  <a:srgbClr val="FF0000"/>
                </a:solidFill>
              </a:rPr>
              <a:t>predictive</a:t>
            </a:r>
            <a:r>
              <a:rPr lang="en-US" altLang="zh-TW" dirty="0"/>
              <a:t> analysis. </a:t>
            </a:r>
            <a:r>
              <a:rPr lang="zh-TW" altLang="en-US" dirty="0"/>
              <a:t>目的：預測一個值，跟</a:t>
            </a:r>
            <a:r>
              <a:rPr lang="en-US" altLang="zh-TW" dirty="0"/>
              <a:t>linear regression</a:t>
            </a:r>
            <a:r>
              <a:rPr lang="zh-TW" altLang="en-US" dirty="0"/>
              <a:t>是一樣的道理，差別是</a:t>
            </a:r>
            <a:r>
              <a:rPr lang="en-US" altLang="zh-TW" dirty="0"/>
              <a:t>Logistic regression</a:t>
            </a:r>
            <a:r>
              <a:rPr lang="zh-TW" altLang="en-US" dirty="0"/>
              <a:t>是預測機率，所以界在</a:t>
            </a:r>
            <a:r>
              <a:rPr lang="en-US" altLang="zh-TW" dirty="0"/>
              <a:t>0~1</a:t>
            </a:r>
            <a:r>
              <a:rPr lang="zh-TW" altLang="en-US" dirty="0"/>
              <a:t>之間，比較靠近</a:t>
            </a:r>
            <a:r>
              <a:rPr lang="en-US" altLang="zh-TW" dirty="0"/>
              <a:t>1</a:t>
            </a:r>
            <a:r>
              <a:rPr lang="zh-TW" altLang="en-US" dirty="0"/>
              <a:t>是第一種現象，比較靠近</a:t>
            </a:r>
            <a:r>
              <a:rPr lang="en-US" altLang="zh-TW" dirty="0"/>
              <a:t>0</a:t>
            </a:r>
            <a:r>
              <a:rPr lang="zh-TW" altLang="en-US" dirty="0"/>
              <a:t>是第二種現象</a:t>
            </a:r>
            <a:endParaRPr lang="zh-TW" altLang="zh-TW" sz="1800" dirty="0"/>
          </a:p>
          <a:p>
            <a:pPr lvl="1"/>
            <a:r>
              <a:rPr lang="en-US" altLang="zh-TW" dirty="0"/>
              <a:t>It</a:t>
            </a:r>
            <a:r>
              <a:rPr lang="en-US" altLang="zh-TW" dirty="0">
                <a:solidFill>
                  <a:srgbClr val="FF0000"/>
                </a:solidFill>
              </a:rPr>
              <a:t> predicts the probability </a:t>
            </a:r>
            <a:r>
              <a:rPr lang="en-US" altLang="zh-TW" dirty="0"/>
              <a:t>of the occurrence of </a:t>
            </a:r>
            <a:r>
              <a:rPr lang="en-US" altLang="zh-TW" dirty="0">
                <a:solidFill>
                  <a:srgbClr val="FF0000"/>
                </a:solidFill>
              </a:rPr>
              <a:t>a binary outcome.</a:t>
            </a:r>
            <a:r>
              <a:rPr lang="zh-TW" altLang="en-US" dirty="0">
                <a:solidFill>
                  <a:srgbClr val="FF0000"/>
                </a:solidFill>
              </a:rPr>
              <a:t>預測機率</a:t>
            </a:r>
            <a:r>
              <a:rPr lang="en-US" altLang="zh-TW" dirty="0">
                <a:solidFill>
                  <a:srgbClr val="FF0000"/>
                </a:solidFill>
              </a:rPr>
              <a:t>!!!</a:t>
            </a:r>
          </a:p>
          <a:p>
            <a:pPr lvl="1"/>
            <a:r>
              <a:rPr lang="en-US" altLang="zh-TW" dirty="0"/>
              <a:t>It transforms its output using the </a:t>
            </a:r>
            <a:r>
              <a:rPr lang="en-US" altLang="zh-TW" dirty="0">
                <a:solidFill>
                  <a:srgbClr val="FF0000"/>
                </a:solidFill>
              </a:rPr>
              <a:t>logistic function</a:t>
            </a:r>
            <a:r>
              <a:rPr lang="en-US" altLang="zh-TW" dirty="0"/>
              <a:t> to return a probability value.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error function </a:t>
            </a:r>
            <a:r>
              <a:rPr lang="en-US" altLang="zh-TW" dirty="0"/>
              <a:t>for logistic regression is the </a:t>
            </a:r>
            <a:r>
              <a:rPr lang="en-US" altLang="zh-TW" dirty="0">
                <a:solidFill>
                  <a:srgbClr val="FF0000"/>
                </a:solidFill>
              </a:rPr>
              <a:t>cross-entropy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It is used to explain the relationship between </a:t>
            </a:r>
            <a:r>
              <a:rPr lang="en-US" altLang="zh-TW" dirty="0">
                <a:solidFill>
                  <a:srgbClr val="FF0000"/>
                </a:solidFill>
              </a:rPr>
              <a:t>binary output label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one or more input attributes</a:t>
            </a:r>
            <a:r>
              <a:rPr lang="en-US" altLang="zh-TW" dirty="0"/>
              <a:t>.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6AFED2-0C13-414C-84B0-F4444B6D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6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221F1-0C03-4E7B-805A-BA7165CF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92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Three Models for Binary Classification (1/2)</a:t>
            </a:r>
            <a:endParaRPr lang="zh-TW" altLang="en-US" sz="32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F7CDC8E-FDC3-46D1-A720-0D96EEA28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89849"/>
              </p:ext>
            </p:extLst>
          </p:nvPr>
        </p:nvGraphicFramePr>
        <p:xfrm>
          <a:off x="471340" y="1595180"/>
          <a:ext cx="11378153" cy="4192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0714">
                  <a:extLst>
                    <a:ext uri="{9D8B030D-6E8A-4147-A177-3AD203B41FA5}">
                      <a16:colId xmlns:a16="http://schemas.microsoft.com/office/drawing/2014/main" val="52296682"/>
                    </a:ext>
                  </a:extLst>
                </a:gridCol>
                <a:gridCol w="1717439">
                  <a:extLst>
                    <a:ext uri="{9D8B030D-6E8A-4147-A177-3AD203B41FA5}">
                      <a16:colId xmlns:a16="http://schemas.microsoft.com/office/drawing/2014/main" val="2603730167"/>
                    </a:ext>
                  </a:extLst>
                </a:gridCol>
                <a:gridCol w="1968171">
                  <a:extLst>
                    <a:ext uri="{9D8B030D-6E8A-4147-A177-3AD203B41FA5}">
                      <a16:colId xmlns:a16="http://schemas.microsoft.com/office/drawing/2014/main" val="1936833857"/>
                    </a:ext>
                  </a:extLst>
                </a:gridCol>
                <a:gridCol w="1925615">
                  <a:extLst>
                    <a:ext uri="{9D8B030D-6E8A-4147-A177-3AD203B41FA5}">
                      <a16:colId xmlns:a16="http://schemas.microsoft.com/office/drawing/2014/main" val="1390837510"/>
                    </a:ext>
                  </a:extLst>
                </a:gridCol>
                <a:gridCol w="3476214">
                  <a:extLst>
                    <a:ext uri="{9D8B030D-6E8A-4147-A177-3AD203B41FA5}">
                      <a16:colId xmlns:a16="http://schemas.microsoft.com/office/drawing/2014/main" val="570748263"/>
                    </a:ext>
                  </a:extLst>
                </a:gridCol>
              </a:tblGrid>
              <a:tr h="905199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Activation Function</a:t>
                      </a:r>
                      <a:endParaRPr lang="en-US" altLang="zh-TW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Algorithm</a:t>
                      </a:r>
                      <a:endParaRPr lang="en-US" altLang="zh-TW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Stop Criteria 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Remarks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465347"/>
                  </a:ext>
                </a:extLst>
              </a:tr>
              <a:tr h="16417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Linear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Classification</a:t>
                      </a:r>
                      <a:endParaRPr lang="zh-TW" sz="24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kern="100" dirty="0">
                          <a:solidFill>
                            <a:srgbClr val="FF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Sign</a:t>
                      </a:r>
                      <a:r>
                        <a:rPr lang="en-US" sz="2400" b="1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altLang="zh-TW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rgbClr val="CC00CC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Perceptron Learning Algorithm</a:t>
                      </a:r>
                      <a:endParaRPr lang="en-US" altLang="zh-TW" sz="1600" b="0" i="0" u="none" strike="noStrike" dirty="0">
                        <a:solidFill>
                          <a:srgbClr val="CC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Stop when </a:t>
                      </a:r>
                      <a:r>
                        <a:rPr lang="en-US" altLang="zh-TW" sz="2000" kern="1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linearly separable examples are separated. 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Converge for linearly separable problems;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fail to converge for linearly inseparable problems.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9424216"/>
                  </a:ext>
                </a:extLst>
              </a:tr>
              <a:tr h="16417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Linear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Regression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(can be used </a:t>
                      </a:r>
                      <a:r>
                        <a:rPr lang="en-US" altLang="zh-TW" sz="2000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 classification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也可以拿來做分類</a:t>
                      </a:r>
                      <a:r>
                        <a:rPr lang="en-US" altLang="zh-TW" sz="2000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TW" sz="20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kern="100" dirty="0">
                          <a:solidFill>
                            <a:srgbClr val="FF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Linear</a:t>
                      </a:r>
                      <a:r>
                        <a:rPr lang="en-US" sz="2400" b="1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altLang="zh-TW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rgbClr val="CC00CC"/>
                          </a:solidFill>
                          <a:effectLst/>
                          <a:latin typeface="Calibri Light" panose="020F0302020204030204" pitchFamily="34" charset="0"/>
                          <a:ea typeface="新細明體" panose="02020500000000000000" pitchFamily="18" charset="-120"/>
                        </a:rPr>
                        <a:t>Gradient Descent Method</a:t>
                      </a:r>
                      <a:endParaRPr lang="en-US" altLang="zh-TW" sz="1600" b="0" i="0" u="none" strike="noStrike" dirty="0">
                        <a:solidFill>
                          <a:srgbClr val="CC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Stop when the </a:t>
                      </a:r>
                      <a:r>
                        <a:rPr lang="en-US" altLang="zh-TW" sz="2000" kern="1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mean squared error is small enough</a:t>
                      </a:r>
                      <a:r>
                        <a:rPr lang="en-US" altLang="zh-TW" sz="20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Converge to hypothesis with minimum squared error;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sensitive to outliers.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33756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58C93EDB-BA8B-4893-8E26-491EC279D99F}"/>
              </a:ext>
            </a:extLst>
          </p:cNvPr>
          <p:cNvSpPr txBox="1"/>
          <p:nvPr/>
        </p:nvSpPr>
        <p:spPr>
          <a:xfrm>
            <a:off x="907026" y="1010405"/>
            <a:ext cx="3787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Recap so far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67F310-0E68-4DD8-AA1A-8470A849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673898-CA26-4BF6-8C39-156FA2F15B91}"/>
              </a:ext>
            </a:extLst>
          </p:cNvPr>
          <p:cNvSpPr txBox="1"/>
          <p:nvPr/>
        </p:nvSpPr>
        <p:spPr>
          <a:xfrm>
            <a:off x="2724347" y="4924265"/>
            <a:ext cx="1753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預測的是一個實數值</a:t>
            </a:r>
            <a:endParaRPr lang="en-US" altLang="zh-TW" dirty="0"/>
          </a:p>
          <a:p>
            <a:r>
              <a:rPr lang="en-US" altLang="zh-TW" dirty="0"/>
              <a:t>ex:</a:t>
            </a:r>
            <a:r>
              <a:rPr lang="zh-TW" altLang="en-US" dirty="0"/>
              <a:t>房子的價錢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090A8B-44BC-412D-A8AC-606E77043ECB}"/>
              </a:ext>
            </a:extLst>
          </p:cNvPr>
          <p:cNvSpPr txBox="1"/>
          <p:nvPr/>
        </p:nvSpPr>
        <p:spPr>
          <a:xfrm>
            <a:off x="471340" y="5847595"/>
            <a:ext cx="389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Linear Regression</a:t>
            </a:r>
            <a:r>
              <a:rPr lang="zh-TW" altLang="en-US" dirty="0"/>
              <a:t>一開始不是拿來做分類，它是實數值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759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9FE4E2-0E76-48A6-A5F1-A550833B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Three Models for Binary Classification (2/2)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5AFF8D-0261-41C0-8E39-5FD3DBEA9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878" y="3491923"/>
            <a:ext cx="3248025" cy="21812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9686663-B42A-40C3-A86A-763BF1D66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427" y="3520499"/>
            <a:ext cx="3371850" cy="21240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0B2719A-81BF-45AA-A479-CD01DB6B4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51" y="3504768"/>
            <a:ext cx="3267075" cy="21621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557284E-FCEE-4951-B738-52808649AC4B}"/>
              </a:ext>
            </a:extLst>
          </p:cNvPr>
          <p:cNvSpPr txBox="1"/>
          <p:nvPr/>
        </p:nvSpPr>
        <p:spPr>
          <a:xfrm>
            <a:off x="1235620" y="2404192"/>
            <a:ext cx="262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prstClr val="black"/>
                </a:solidFill>
              </a:rPr>
              <a:t>Linear Classification</a:t>
            </a:r>
            <a:endParaRPr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3DA8335-D378-4FCA-89A7-EC4777EA1A0A}"/>
              </a:ext>
            </a:extLst>
          </p:cNvPr>
          <p:cNvSpPr txBox="1"/>
          <p:nvPr/>
        </p:nvSpPr>
        <p:spPr>
          <a:xfrm>
            <a:off x="4816653" y="2267070"/>
            <a:ext cx="29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Linear Regression</a:t>
            </a:r>
          </a:p>
          <a:p>
            <a:r>
              <a:rPr lang="zh-TW" altLang="en-US" dirty="0"/>
              <a:t>直線，斜率是</a:t>
            </a:r>
            <a:r>
              <a:rPr lang="en-US" altLang="zh-TW" dirty="0"/>
              <a:t>1</a:t>
            </a:r>
            <a:r>
              <a:rPr lang="zh-TW" altLang="en-US" dirty="0"/>
              <a:t>，通過原點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61D1BB-7EE6-4D24-8F9E-20D459EEFF39}"/>
              </a:ext>
            </a:extLst>
          </p:cNvPr>
          <p:cNvSpPr txBox="1"/>
          <p:nvPr/>
        </p:nvSpPr>
        <p:spPr>
          <a:xfrm>
            <a:off x="8210011" y="2155102"/>
            <a:ext cx="3545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Logistic Regression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預測是某個東西的機率有多大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就是在分類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DAEC998-6410-4CE5-85B5-F88F9B09AE1D}"/>
              </a:ext>
            </a:extLst>
          </p:cNvPr>
          <p:cNvSpPr txBox="1"/>
          <p:nvPr/>
        </p:nvSpPr>
        <p:spPr>
          <a:xfrm>
            <a:off x="1235620" y="2863486"/>
            <a:ext cx="291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sz="2400" dirty="0">
                <a:sym typeface="Symbol" panose="05050102010706020507" pitchFamily="18" charset="2"/>
              </a:rPr>
              <a:t> (</a:t>
            </a:r>
            <a:r>
              <a:rPr lang="en-US" altLang="zh-TW" sz="2400" b="1" dirty="0">
                <a:sym typeface="Symbol" panose="05050102010706020507" pitchFamily="18" charset="2"/>
              </a:rPr>
              <a:t>x</a:t>
            </a:r>
            <a:r>
              <a:rPr lang="en-US" altLang="zh-TW" sz="2400" dirty="0">
                <a:sym typeface="Symbol" panose="05050102010706020507" pitchFamily="18" charset="2"/>
              </a:rPr>
              <a:t>) =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f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sz="2400" i="1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 </a:t>
            </a:r>
            <a:r>
              <a:rPr lang="en-US" altLang="zh-TW" sz="2400" dirty="0">
                <a:solidFill>
                  <a:srgbClr val="000000"/>
                </a:solidFill>
                <a:cs typeface="新細明體" panose="02020500000000000000" pitchFamily="18" charset="-120"/>
              </a:rPr>
              <a:t>= </a:t>
            </a:r>
            <a:r>
              <a:rPr lang="en-US" altLang="zh-TW" sz="2400" dirty="0">
                <a:sym typeface="Symbol" panose="05050102010706020507" pitchFamily="18" charset="2"/>
              </a:rPr>
              <a:t>sign 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sz="2400" i="1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</a:t>
            </a:r>
            <a:r>
              <a:rPr lang="en-US" altLang="zh-TW" sz="2400" dirty="0">
                <a:sym typeface="Symbol" panose="05050102010706020507" pitchFamily="18" charset="2"/>
              </a:rPr>
              <a:t> </a:t>
            </a:r>
            <a:endParaRPr lang="zh-TW" altLang="zh-TW" sz="2400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730391D-D290-431D-B245-CFFB589E2DF2}"/>
              </a:ext>
            </a:extLst>
          </p:cNvPr>
          <p:cNvSpPr txBox="1"/>
          <p:nvPr/>
        </p:nvSpPr>
        <p:spPr>
          <a:xfrm>
            <a:off x="838201" y="5785125"/>
            <a:ext cx="5067422" cy="461518"/>
          </a:xfrm>
          <a:prstGeom prst="rect">
            <a:avLst/>
          </a:prstGeom>
          <a:noFill/>
          <a:ln w="1905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cs typeface="Times New Roman" panose="02020603050405020304" pitchFamily="18" charset="0"/>
              </a:rPr>
              <a:t>Net input: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/>
              <a:t> =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0</a:t>
            </a:r>
            <a:r>
              <a:rPr lang="en-US" altLang="zh-TW" sz="2400" baseline="-25000" dirty="0">
                <a:solidFill>
                  <a:srgbClr val="0000CC"/>
                </a:solidFill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/>
              <a:t>0 </a:t>
            </a:r>
            <a:r>
              <a:rPr lang="en-US" altLang="zh-TW" sz="2400" dirty="0"/>
              <a:t>+</a:t>
            </a:r>
            <a:r>
              <a:rPr lang="en-US" altLang="zh-TW" sz="2400" baseline="-25000" dirty="0">
                <a:solidFill>
                  <a:srgbClr val="0000CC"/>
                </a:solidFill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1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>
                <a:solidFill>
                  <a:prstClr val="black"/>
                </a:solidFill>
              </a:rPr>
              <a:t>1</a:t>
            </a:r>
            <a:r>
              <a:rPr lang="en-US" altLang="zh-TW" sz="2400" dirty="0">
                <a:solidFill>
                  <a:srgbClr val="0000CC"/>
                </a:solidFill>
              </a:rPr>
              <a:t> </a:t>
            </a:r>
            <a:r>
              <a:rPr lang="en-US" altLang="zh-TW" sz="2400" dirty="0"/>
              <a:t>+ </a:t>
            </a:r>
            <a:r>
              <a:rPr lang="en-US" altLang="zh-TW" sz="2400" baseline="-25000" dirty="0">
                <a:solidFill>
                  <a:srgbClr val="0000CC"/>
                </a:solidFill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baseline="-25000" dirty="0">
                <a:solidFill>
                  <a:srgbClr val="FF0000"/>
                </a:solidFill>
              </a:rPr>
              <a:t>2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>
                <a:solidFill>
                  <a:prstClr val="black"/>
                </a:solidFill>
              </a:rPr>
              <a:t>2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72E567-0CD1-42F6-AB56-64F00E3EF6F0}"/>
              </a:ext>
            </a:extLst>
          </p:cNvPr>
          <p:cNvSpPr txBox="1"/>
          <p:nvPr/>
        </p:nvSpPr>
        <p:spPr>
          <a:xfrm>
            <a:off x="5128346" y="2983677"/>
            <a:ext cx="216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sz="2400" dirty="0">
                <a:sym typeface="Symbol" panose="05050102010706020507" pitchFamily="18" charset="2"/>
              </a:rPr>
              <a:t> (</a:t>
            </a:r>
            <a:r>
              <a:rPr lang="en-US" altLang="zh-TW" sz="2400" b="1" dirty="0">
                <a:sym typeface="Symbol" panose="05050102010706020507" pitchFamily="18" charset="2"/>
              </a:rPr>
              <a:t>x</a:t>
            </a:r>
            <a:r>
              <a:rPr lang="en-US" altLang="zh-TW" sz="2400" dirty="0">
                <a:sym typeface="Symbol" panose="05050102010706020507" pitchFamily="18" charset="2"/>
              </a:rPr>
              <a:t>) =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f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sz="2400" i="1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 </a:t>
            </a:r>
            <a:r>
              <a:rPr lang="en-US" altLang="zh-TW" sz="2400" dirty="0">
                <a:solidFill>
                  <a:srgbClr val="000000"/>
                </a:solidFill>
                <a:cs typeface="新細明體" panose="02020500000000000000" pitchFamily="18" charset="-120"/>
              </a:rPr>
              <a:t>= </a:t>
            </a:r>
            <a:r>
              <a:rPr lang="en-US" altLang="zh-TW" sz="2400" i="1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2400" dirty="0">
                <a:sym typeface="Symbol" panose="05050102010706020507" pitchFamily="18" charset="2"/>
              </a:rPr>
              <a:t> </a:t>
            </a:r>
            <a:endParaRPr lang="zh-TW" altLang="zh-TW" sz="2400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6B108DD-E604-4C21-99EE-F6D275CD0681}"/>
              </a:ext>
            </a:extLst>
          </p:cNvPr>
          <p:cNvSpPr txBox="1"/>
          <p:nvPr/>
        </p:nvSpPr>
        <p:spPr>
          <a:xfrm>
            <a:off x="8617248" y="2938901"/>
            <a:ext cx="284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TW" sz="2400" dirty="0">
                <a:sym typeface="Symbol" panose="05050102010706020507" pitchFamily="18" charset="2"/>
              </a:rPr>
              <a:t> (</a:t>
            </a:r>
            <a:r>
              <a:rPr lang="en-US" altLang="zh-TW" sz="2400" b="1" dirty="0">
                <a:sym typeface="Symbol" panose="05050102010706020507" pitchFamily="18" charset="2"/>
              </a:rPr>
              <a:t>x</a:t>
            </a:r>
            <a:r>
              <a:rPr lang="en-US" altLang="zh-TW" sz="2400" dirty="0">
                <a:sym typeface="Symbol" panose="05050102010706020507" pitchFamily="18" charset="2"/>
              </a:rPr>
              <a:t>) =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f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sz="2400" i="1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 </a:t>
            </a:r>
            <a:r>
              <a:rPr lang="en-US" altLang="zh-TW" sz="2400" dirty="0">
                <a:solidFill>
                  <a:srgbClr val="000000"/>
                </a:solidFill>
                <a:cs typeface="新細明體" panose="02020500000000000000" pitchFamily="18" charset="-120"/>
              </a:rPr>
              <a:t>= </a:t>
            </a:r>
            <a:r>
              <a:rPr lang="en-US" altLang="zh-TW" sz="2400" i="1" dirty="0">
                <a:sym typeface="Symbol" panose="05050102010706020507" pitchFamily="18" charset="2"/>
              </a:rPr>
              <a:t></a:t>
            </a:r>
            <a:r>
              <a:rPr lang="en-US" altLang="zh-TW" sz="2400" dirty="0"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sz="2400" i="1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</a:t>
            </a:r>
            <a:r>
              <a:rPr lang="en-US" altLang="zh-TW" sz="2400" dirty="0">
                <a:sym typeface="Symbol" panose="05050102010706020507" pitchFamily="18" charset="2"/>
              </a:rPr>
              <a:t> </a:t>
            </a:r>
            <a:endParaRPr lang="zh-TW" altLang="zh-TW" sz="2400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7CE414E-0D7E-4E1D-9557-40738ACCFCE6}"/>
              </a:ext>
            </a:extLst>
          </p:cNvPr>
          <p:cNvSpPr txBox="1"/>
          <p:nvPr/>
        </p:nvSpPr>
        <p:spPr>
          <a:xfrm>
            <a:off x="7295572" y="5784977"/>
            <a:ext cx="3571941" cy="461665"/>
          </a:xfrm>
          <a:prstGeom prst="rect">
            <a:avLst/>
          </a:prstGeom>
          <a:noFill/>
          <a:ln w="1905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Activation Function:</a:t>
            </a:r>
            <a:r>
              <a:rPr lang="en-US" altLang="zh-TW" sz="2400" dirty="0">
                <a:sym typeface="Symbol" panose="05050102010706020507" pitchFamily="18" charset="2"/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f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(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n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新細明體" panose="02020500000000000000" pitchFamily="18" charset="-120"/>
              </a:rPr>
              <a:t>)</a:t>
            </a:r>
            <a:endParaRPr lang="zh-TW" altLang="zh-TW" sz="2400" dirty="0">
              <a:solidFill>
                <a:srgbClr val="FF0000"/>
              </a:solidFill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7AFC667-4F26-4AD8-8E92-67CF03485BB3}"/>
              </a:ext>
            </a:extLst>
          </p:cNvPr>
          <p:cNvSpPr txBox="1"/>
          <p:nvPr/>
        </p:nvSpPr>
        <p:spPr>
          <a:xfrm>
            <a:off x="1235620" y="1690690"/>
            <a:ext cx="972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Three simple </a:t>
            </a:r>
            <a:r>
              <a:rPr lang="en-US" altLang="zh-TW" sz="2800" dirty="0">
                <a:solidFill>
                  <a:srgbClr val="FF0000"/>
                </a:solidFill>
              </a:rPr>
              <a:t>LINEAR</a:t>
            </a:r>
            <a:r>
              <a:rPr lang="en-US" altLang="zh-TW" sz="2800" dirty="0"/>
              <a:t> models for </a:t>
            </a:r>
            <a:r>
              <a:rPr lang="en-US" altLang="zh-TW" sz="2800" dirty="0">
                <a:solidFill>
                  <a:srgbClr val="FF0000"/>
                </a:solidFill>
              </a:rPr>
              <a:t>binary classification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B3E7EA96-1BD8-4991-9EF2-02C4402B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77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6402F-5CCB-47AB-B020-EDC07D82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Linear Classification Vs. Linear Regression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131E3EC-441B-4861-B76C-1B5DFD08CA0A}"/>
              </a:ext>
            </a:extLst>
          </p:cNvPr>
          <p:cNvSpPr txBox="1"/>
          <p:nvPr/>
        </p:nvSpPr>
        <p:spPr>
          <a:xfrm>
            <a:off x="1564105" y="1548459"/>
            <a:ext cx="10347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In the case of </a:t>
            </a:r>
            <a:r>
              <a:rPr lang="en-US" altLang="zh-TW" sz="3200" dirty="0">
                <a:solidFill>
                  <a:srgbClr val="FF0000"/>
                </a:solidFill>
              </a:rPr>
              <a:t>linearly </a:t>
            </a:r>
            <a:r>
              <a:rPr lang="en-US" altLang="zh-TW" sz="3200" cap="small" dirty="0">
                <a:solidFill>
                  <a:srgbClr val="FF0000"/>
                </a:solidFill>
              </a:rPr>
              <a:t>inseparable</a:t>
            </a:r>
            <a:r>
              <a:rPr lang="en-US" altLang="zh-TW" sz="2800" cap="small" dirty="0">
                <a:solidFill>
                  <a:srgbClr val="FF0000"/>
                </a:solidFill>
              </a:rPr>
              <a:t>(</a:t>
            </a:r>
            <a:r>
              <a:rPr lang="zh-TW" altLang="en-US" sz="2800" cap="small" dirty="0">
                <a:solidFill>
                  <a:srgbClr val="FF0000"/>
                </a:solidFill>
              </a:rPr>
              <a:t>不可分離</a:t>
            </a:r>
            <a:r>
              <a:rPr lang="en-US" altLang="zh-TW" sz="2800" cap="small" dirty="0">
                <a:solidFill>
                  <a:srgbClr val="FF0000"/>
                </a:solidFill>
              </a:rPr>
              <a:t>)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problem</a:t>
            </a:r>
            <a:endParaRPr lang="en-US" altLang="zh-TW" sz="32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1F1DDF7-660E-44CC-B019-D350DE40B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19" y="2397571"/>
            <a:ext cx="5021756" cy="235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CFDF6E0-0057-48CA-ACC6-E1E55B3141A0}"/>
              </a:ext>
            </a:extLst>
          </p:cNvPr>
          <p:cNvSpPr txBox="1"/>
          <p:nvPr/>
        </p:nvSpPr>
        <p:spPr>
          <a:xfrm>
            <a:off x="1762812" y="5017153"/>
            <a:ext cx="4161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000" dirty="0">
                <a:solidFill>
                  <a:srgbClr val="0066FF"/>
                </a:solidFill>
              </a:rPr>
              <a:t>Perceptron Learning Algorithm </a:t>
            </a:r>
            <a:r>
              <a:rPr lang="en-US" altLang="zh-TW" sz="20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fails to converge</a:t>
            </a:r>
          </a:p>
          <a:p>
            <a:pPr>
              <a:spcBef>
                <a:spcPct val="0"/>
              </a:spcBef>
            </a:pPr>
            <a:r>
              <a:rPr lang="zh-TW" altLang="en-US" sz="20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如果遇到不可線性分離的，它不會停下來，只好用最大世代去停下來</a:t>
            </a:r>
            <a:r>
              <a:rPr lang="en-US" altLang="zh-TW" sz="20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endParaRPr lang="zh-TW" altLang="en-US" sz="2000" dirty="0">
              <a:solidFill>
                <a:srgbClr val="CC00CC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575A59-42AE-45B3-84D7-5C6B86B1FDC0}"/>
              </a:ext>
            </a:extLst>
          </p:cNvPr>
          <p:cNvSpPr txBox="1"/>
          <p:nvPr/>
        </p:nvSpPr>
        <p:spPr>
          <a:xfrm>
            <a:off x="6096000" y="5017153"/>
            <a:ext cx="58152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66FF"/>
                </a:solidFill>
              </a:rPr>
              <a:t>Gradient Descent Method </a:t>
            </a:r>
            <a:r>
              <a:rPr lang="en-US" altLang="zh-TW" sz="2000" dirty="0">
                <a:solidFill>
                  <a:srgbClr val="FF0000"/>
                </a:solidFill>
              </a:rPr>
              <a:t>converges toward a best-fit approximation</a:t>
            </a:r>
          </a:p>
          <a:p>
            <a:r>
              <a:rPr lang="zh-TW" altLang="en-US" sz="2000" dirty="0">
                <a:solidFill>
                  <a:srgbClr val="FF0000"/>
                </a:solidFill>
              </a:rPr>
              <a:t>還是可以找到最靠近的一條線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zh-TW" altLang="en-US" sz="2000" dirty="0">
                <a:solidFill>
                  <a:srgbClr val="FF0000"/>
                </a:solidFill>
              </a:rPr>
              <a:t>沒辦法分類，但可以找到誤差最小的，最吻合的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742099-DAC9-4D33-8934-9F47CA98E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67A5507-47AB-4226-A609-224EA7313CFF}"/>
              </a:ext>
            </a:extLst>
          </p:cNvPr>
          <p:cNvSpPr txBox="1"/>
          <p:nvPr/>
        </p:nvSpPr>
        <p:spPr>
          <a:xfrm>
            <a:off x="8754396" y="2874022"/>
            <a:ext cx="2455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Linear Regression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4A775BE-D3C1-4890-969B-B1FEB8A1F3E7}"/>
              </a:ext>
            </a:extLst>
          </p:cNvPr>
          <p:cNvCxnSpPr>
            <a:stCxn id="3" idx="1"/>
          </p:cNvCxnSpPr>
          <p:nvPr/>
        </p:nvCxnSpPr>
        <p:spPr>
          <a:xfrm flipH="1">
            <a:off x="8188075" y="3074077"/>
            <a:ext cx="566321" cy="2000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1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BAB4E-367E-4350-929D-98CEB5C8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8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Linear Regression Vs. Logistic Regression (1/2)</a:t>
            </a:r>
            <a:endParaRPr lang="zh-TW" altLang="en-US" sz="36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ED43162-8D3C-4BD4-B0AB-D9153A601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2" y="1741955"/>
            <a:ext cx="6463349" cy="319263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3659ABD-2A21-4B69-8EE3-CDDF0D60ADA1}"/>
              </a:ext>
            </a:extLst>
          </p:cNvPr>
          <p:cNvSpPr txBox="1"/>
          <p:nvPr/>
        </p:nvSpPr>
        <p:spPr>
          <a:xfrm>
            <a:off x="2529393" y="4924487"/>
            <a:ext cx="297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Two-class dataset</a:t>
            </a:r>
            <a:r>
              <a:rPr lang="zh-TW" altLang="en-US" dirty="0"/>
              <a:t>　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sym typeface="Wingdings 2" panose="05020102010507070707" pitchFamily="18" charset="2"/>
              </a:rPr>
              <a:t></a:t>
            </a:r>
            <a:r>
              <a:rPr lang="en-US" altLang="zh-TW" dirty="0">
                <a:sym typeface="Wingdings 2" panose="05020102010507070707" pitchFamily="18" charset="2"/>
              </a:rPr>
              <a:t>, </a:t>
            </a:r>
            <a:r>
              <a:rPr lang="en-US" altLang="zh-TW" dirty="0">
                <a:solidFill>
                  <a:srgbClr val="0000CC"/>
                </a:solidFill>
                <a:sym typeface="Wingdings 2" panose="05020102010507070707" pitchFamily="18" charset="2"/>
              </a:rPr>
              <a:t>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FF2F50-24FF-4EB2-8691-47D71E449D77}"/>
              </a:ext>
            </a:extLst>
          </p:cNvPr>
          <p:cNvSpPr txBox="1"/>
          <p:nvPr/>
        </p:nvSpPr>
        <p:spPr>
          <a:xfrm>
            <a:off x="5769101" y="4934589"/>
            <a:ext cx="314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Dataset (</a:t>
            </a:r>
            <a:r>
              <a:rPr lang="en-US" altLang="zh-TW" dirty="0">
                <a:solidFill>
                  <a:srgbClr val="FF0000"/>
                </a:solidFill>
                <a:sym typeface="Wingdings 2" panose="05020102010507070707" pitchFamily="18" charset="2"/>
              </a:rPr>
              <a:t></a:t>
            </a:r>
            <a:r>
              <a:rPr lang="en-US" altLang="zh-TW" dirty="0">
                <a:sym typeface="Wingdings 2" panose="05020102010507070707" pitchFamily="18" charset="2"/>
              </a:rPr>
              <a:t>, </a:t>
            </a:r>
            <a:r>
              <a:rPr lang="en-US" altLang="zh-TW" dirty="0">
                <a:solidFill>
                  <a:srgbClr val="0000CC"/>
                </a:solidFill>
                <a:sym typeface="Wingdings 2" panose="05020102010507070707" pitchFamily="18" charset="2"/>
              </a:rPr>
              <a:t></a:t>
            </a:r>
            <a:r>
              <a:rPr lang="en-US" altLang="zh-TW" dirty="0"/>
              <a:t>) with </a:t>
            </a:r>
            <a:r>
              <a:rPr lang="en-US" altLang="zh-TW" dirty="0">
                <a:solidFill>
                  <a:srgbClr val="0000CC"/>
                </a:solidFill>
              </a:rPr>
              <a:t>outliers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132112B-BFF7-4930-9A67-1DBF28D2A0E2}"/>
              </a:ext>
            </a:extLst>
          </p:cNvPr>
          <p:cNvSpPr txBox="1"/>
          <p:nvPr/>
        </p:nvSpPr>
        <p:spPr>
          <a:xfrm>
            <a:off x="8880727" y="2188942"/>
            <a:ext cx="314450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solidFill>
                  <a:srgbClr val="CC00CC"/>
                </a:solidFill>
              </a:rPr>
              <a:t>Linear regression (magenta)</a:t>
            </a:r>
          </a:p>
          <a:p>
            <a:r>
              <a:rPr lang="zh-TW" altLang="en-US" sz="2200" dirty="0">
                <a:solidFill>
                  <a:srgbClr val="CC00CC"/>
                </a:solidFill>
              </a:rPr>
              <a:t>為了找到一條線使得大家的平均誤差最小</a:t>
            </a:r>
            <a:endParaRPr lang="en-US" altLang="zh-TW" sz="2200" dirty="0">
              <a:solidFill>
                <a:srgbClr val="CC00CC"/>
              </a:solidFill>
            </a:endParaRPr>
          </a:p>
          <a:p>
            <a:endParaRPr lang="en-US" altLang="zh-TW" sz="2200" dirty="0"/>
          </a:p>
          <a:p>
            <a:r>
              <a:rPr lang="en-US" altLang="zh-TW" sz="2200" dirty="0">
                <a:solidFill>
                  <a:srgbClr val="00B050"/>
                </a:solidFill>
              </a:rPr>
              <a:t>Logistic regression model (green)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N= 5</a:t>
            </a:r>
            <a:r>
              <a:rPr lang="zh-TW" altLang="en-US" sz="1400" dirty="0">
                <a:solidFill>
                  <a:srgbClr val="00B050"/>
                </a:solidFill>
              </a:rPr>
              <a:t>若趨近於</a:t>
            </a:r>
            <a:r>
              <a:rPr lang="en-US" altLang="zh-TW" sz="1400" dirty="0">
                <a:solidFill>
                  <a:srgbClr val="00B050"/>
                </a:solidFill>
              </a:rPr>
              <a:t>1</a:t>
            </a:r>
            <a:r>
              <a:rPr lang="zh-TW" altLang="en-US" sz="1400" dirty="0">
                <a:solidFill>
                  <a:srgbClr val="00B050"/>
                </a:solidFill>
              </a:rPr>
              <a:t>，則</a:t>
            </a:r>
            <a:r>
              <a:rPr lang="en-US" altLang="zh-TW" sz="1400" dirty="0">
                <a:solidFill>
                  <a:srgbClr val="00B050"/>
                </a:solidFill>
              </a:rPr>
              <a:t>N=10</a:t>
            </a:r>
            <a:r>
              <a:rPr lang="zh-TW" altLang="en-US" sz="1400" dirty="0">
                <a:solidFill>
                  <a:srgbClr val="00B050"/>
                </a:solidFill>
              </a:rPr>
              <a:t>也趨近於</a:t>
            </a:r>
            <a:r>
              <a:rPr lang="en-US" altLang="zh-TW" sz="1400" dirty="0">
                <a:solidFill>
                  <a:srgbClr val="00B050"/>
                </a:solidFill>
              </a:rPr>
              <a:t>1</a:t>
            </a:r>
          </a:p>
          <a:p>
            <a:r>
              <a:rPr lang="zh-TW" altLang="en-US" sz="1400" dirty="0">
                <a:solidFill>
                  <a:srgbClr val="00B050"/>
                </a:solidFill>
              </a:rPr>
              <a:t>所以比較遠的</a:t>
            </a:r>
            <a:r>
              <a:rPr lang="en-US" altLang="zh-TW" sz="1400" dirty="0">
                <a:solidFill>
                  <a:srgbClr val="00B050"/>
                </a:solidFill>
              </a:rPr>
              <a:t>data</a:t>
            </a:r>
            <a:r>
              <a:rPr lang="zh-TW" altLang="en-US" sz="1400" dirty="0">
                <a:solidFill>
                  <a:srgbClr val="00B050"/>
                </a:solidFill>
              </a:rPr>
              <a:t>不會影響到那條線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C06823-C3BD-4B5B-8A23-F9DD928C6877}"/>
              </a:ext>
            </a:extLst>
          </p:cNvPr>
          <p:cNvSpPr txBox="1"/>
          <p:nvPr/>
        </p:nvSpPr>
        <p:spPr>
          <a:xfrm>
            <a:off x="838199" y="1144671"/>
            <a:ext cx="1105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 the case of </a:t>
            </a:r>
            <a:r>
              <a:rPr lang="en-US" altLang="zh-TW" sz="2000" dirty="0">
                <a:solidFill>
                  <a:srgbClr val="FF0000"/>
                </a:solidFill>
              </a:rPr>
              <a:t>linearly separable problem </a:t>
            </a:r>
            <a:r>
              <a:rPr lang="en-US" altLang="zh-TW" sz="2400" dirty="0"/>
              <a:t>with </a:t>
            </a:r>
            <a:r>
              <a:rPr lang="en-US" altLang="zh-TW" sz="2400" dirty="0">
                <a:solidFill>
                  <a:srgbClr val="0000CC"/>
                </a:solidFill>
              </a:rPr>
              <a:t>outliers(</a:t>
            </a:r>
            <a:r>
              <a:rPr lang="zh-TW" altLang="en-US" sz="2400" dirty="0">
                <a:solidFill>
                  <a:srgbClr val="0000CC"/>
                </a:solidFill>
              </a:rPr>
              <a:t>離群值</a:t>
            </a:r>
            <a:r>
              <a:rPr lang="en-US" altLang="zh-TW" sz="2400" dirty="0">
                <a:solidFill>
                  <a:srgbClr val="0000CC"/>
                </a:solidFill>
              </a:rPr>
              <a:t>)</a:t>
            </a:r>
            <a:r>
              <a:rPr lang="en-US" altLang="zh-TW" sz="2400" dirty="0"/>
              <a:t>(right figure)</a:t>
            </a:r>
            <a:endParaRPr lang="zh-TW" altLang="zh-TW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FB8519-29CA-41F5-990D-6E45335D2D0A}"/>
              </a:ext>
            </a:extLst>
          </p:cNvPr>
          <p:cNvSpPr txBox="1"/>
          <p:nvPr/>
        </p:nvSpPr>
        <p:spPr>
          <a:xfrm>
            <a:off x="1271752" y="5320041"/>
            <a:ext cx="10082047" cy="830997"/>
          </a:xfrm>
          <a:prstGeom prst="rect">
            <a:avLst/>
          </a:prstGeom>
          <a:noFill/>
          <a:ln w="1905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CC00CC"/>
                </a:solidFill>
              </a:rPr>
              <a:t>Linear regression </a:t>
            </a:r>
            <a:r>
              <a:rPr lang="en-US" altLang="zh-TW" sz="2400" dirty="0"/>
              <a:t>is </a:t>
            </a:r>
            <a:r>
              <a:rPr lang="en-US" altLang="zh-TW" sz="2400" dirty="0">
                <a:solidFill>
                  <a:srgbClr val="0000CC"/>
                </a:solidFill>
              </a:rPr>
              <a:t>sensitive to outliers</a:t>
            </a:r>
            <a:r>
              <a:rPr lang="en-US" altLang="zh-TW" sz="2400" dirty="0"/>
              <a:t>, but </a:t>
            </a:r>
            <a:r>
              <a:rPr lang="en-US" altLang="zh-TW" sz="2400" dirty="0">
                <a:solidFill>
                  <a:srgbClr val="00B050"/>
                </a:solidFill>
              </a:rPr>
              <a:t>logistic regression</a:t>
            </a:r>
            <a:r>
              <a:rPr lang="en-US" altLang="zh-TW" sz="2400" dirty="0"/>
              <a:t>, as well as linear classification (not shown in the figure), are </a:t>
            </a:r>
            <a:r>
              <a:rPr lang="en-US" altLang="zh-TW" sz="2400" dirty="0">
                <a:solidFill>
                  <a:srgbClr val="00B050"/>
                </a:solidFill>
              </a:rPr>
              <a:t>usually not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63A903-9370-4F45-8DC7-EF9CFF30A841}"/>
              </a:ext>
            </a:extLst>
          </p:cNvPr>
          <p:cNvSpPr txBox="1"/>
          <p:nvPr/>
        </p:nvSpPr>
        <p:spPr>
          <a:xfrm>
            <a:off x="1046418" y="6368927"/>
            <a:ext cx="379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Figure adapted from Fig 4.4 in Ref. [3]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17D8B3-AE38-45DB-AD18-0115021B80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EB59BF8-6345-4AC6-80BB-E1D23CBE3132}"/>
              </a:ext>
            </a:extLst>
          </p:cNvPr>
          <p:cNvCxnSpPr/>
          <p:nvPr/>
        </p:nvCxnSpPr>
        <p:spPr>
          <a:xfrm flipH="1" flipV="1">
            <a:off x="8059918" y="2422689"/>
            <a:ext cx="820810" cy="263950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EA6C676-1BF0-473C-B15C-3ADDA8F77D7E}"/>
              </a:ext>
            </a:extLst>
          </p:cNvPr>
          <p:cNvCxnSpPr/>
          <p:nvPr/>
        </p:nvCxnSpPr>
        <p:spPr>
          <a:xfrm flipH="1" flipV="1">
            <a:off x="6259398" y="3516198"/>
            <a:ext cx="2607893" cy="8766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4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2AD0652A-1C02-4F97-B46C-D3A530A1C66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33450" y="1967752"/>
                <a:ext cx="3996559" cy="84400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TW" sz="3600" i="1" dirty="0"/>
                  <a:t>f</a:t>
                </a:r>
                <a:r>
                  <a:rPr lang="en-US" altLang="zh-TW" sz="3600" dirty="0"/>
                  <a:t>(</a:t>
                </a:r>
                <a:r>
                  <a:rPr lang="en-US" altLang="zh-TW" sz="3600" i="1" dirty="0"/>
                  <a:t>n</a:t>
                </a:r>
                <a:r>
                  <a:rPr lang="en-US" altLang="zh-TW" sz="3600" dirty="0"/>
                  <a:t>) = </a:t>
                </a:r>
                <a:r>
                  <a:rPr lang="en-US" altLang="zh-TW" sz="3600" i="1" dirty="0">
                    <a:sym typeface="Symbol" panose="05050102010706020507" pitchFamily="18" charset="2"/>
                  </a:rPr>
                  <a:t></a:t>
                </a:r>
                <a:r>
                  <a:rPr lang="en-US" altLang="zh-TW" sz="3600" dirty="0"/>
                  <a:t> (</a:t>
                </a:r>
                <a:r>
                  <a:rPr lang="en-US" altLang="zh-TW" sz="3600" i="1" dirty="0"/>
                  <a:t>n</a:t>
                </a:r>
                <a:r>
                  <a:rPr lang="en-US" altLang="zh-TW" sz="36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TW" altLang="zh-TW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3600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2AD0652A-1C02-4F97-B46C-D3A530A1C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33450" y="1967752"/>
                <a:ext cx="3996559" cy="844003"/>
              </a:xfrm>
              <a:blipFill>
                <a:blip r:embed="rId2"/>
                <a:stretch>
                  <a:fillRect l="-4116" t="-13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>
            <a:extLst>
              <a:ext uri="{FF2B5EF4-FFF2-40B4-BE49-F238E27FC236}">
                <a16:creationId xmlns:a16="http://schemas.microsoft.com/office/drawing/2014/main" id="{FF56D2F4-47B4-45A3-A3F3-AE935124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Logistic sigmoid function (1/2)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00B0F0"/>
                </a:solidFill>
              </a:rPr>
              <a:t>在算機率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E4A3D4A7-75B8-45D4-9A3E-6167D6DDA2B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52677" y="1721312"/>
                <a:ext cx="4886111" cy="44879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i="1" dirty="0">
                    <a:sym typeface="Symbol" panose="05050102010706020507" pitchFamily="18" charset="2"/>
                  </a:rPr>
                  <a:t></a:t>
                </a:r>
                <a:r>
                  <a:rPr lang="en-US" altLang="zh-TW" dirty="0"/>
                  <a:t> (</a:t>
                </a:r>
                <a:r>
                  <a:rPr lang="en-US" altLang="zh-TW" dirty="0">
                    <a:sym typeface="Symbol" panose="05050102010706020507" pitchFamily="18" charset="2"/>
                  </a:rPr>
                  <a:t>0</a:t>
                </a:r>
                <a:r>
                  <a:rPr lang="en-US" altLang="zh-TW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sup>
                        </m:sSup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=</a:t>
                </a:r>
                <a:r>
                  <a:rPr lang="zh-TW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zh-TW" dirty="0"/>
                  <a:t>0.5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If n goes to infinity,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then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</a:t>
                </a:r>
                <a:r>
                  <a:rPr lang="en-US" altLang="zh-TW" dirty="0"/>
                  <a:t> (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>
                    <a:sym typeface="Symbol" panose="05050102010706020507" pitchFamily="18" charset="2"/>
                  </a:rPr>
                  <a:t> </a:t>
                </a:r>
                <a:r>
                  <a:rPr lang="en-US" altLang="zh-TW" dirty="0">
                    <a:sym typeface="Symbol" panose="05050102010706020507" pitchFamily="18" charset="2"/>
                  </a:rPr>
                  <a:t>1</a:t>
                </a:r>
              </a:p>
              <a:p>
                <a:pPr marL="0" indent="0">
                  <a:buNone/>
                </a:pPr>
                <a:endParaRPr lang="en-US" altLang="zh-TW" sz="2800" dirty="0">
                  <a:sym typeface="Symbol" panose="05050102010706020507" pitchFamily="18" charset="2"/>
                </a:endParaRPr>
              </a:p>
              <a:p>
                <a:r>
                  <a:rPr lang="en-US" altLang="zh-TW" dirty="0"/>
                  <a:t>If n goes to negative infinity,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then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</a:t>
                </a:r>
                <a:r>
                  <a:rPr lang="en-US" altLang="zh-TW" dirty="0"/>
                  <a:t> (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>
                    <a:sym typeface="Symbol" panose="05050102010706020507" pitchFamily="18" charset="2"/>
                  </a:rPr>
                  <a:t> </a:t>
                </a:r>
                <a:r>
                  <a:rPr lang="en-US" altLang="zh-TW" dirty="0">
                    <a:sym typeface="Symbol" panose="05050102010706020507" pitchFamily="18" charset="2"/>
                  </a:rPr>
                  <a:t>0</a:t>
                </a:r>
              </a:p>
              <a:p>
                <a:endParaRPr lang="en-US" altLang="zh-TW" dirty="0"/>
              </a:p>
              <a:p>
                <a:r>
                  <a:rPr lang="en-US" altLang="zh-TW" i="1" dirty="0">
                    <a:sym typeface="Symbol" panose="05050102010706020507" pitchFamily="18" charset="2"/>
                  </a:rPr>
                  <a:t></a:t>
                </a:r>
                <a:r>
                  <a:rPr lang="en-US" altLang="zh-TW" dirty="0"/>
                  <a:t> (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) </a:t>
                </a:r>
                <a:r>
                  <a:rPr lang="en-US" altLang="zh-TW" dirty="0">
                    <a:sym typeface="Symbol" panose="05050102010706020507" pitchFamily="18" charset="2"/>
                  </a:rPr>
                  <a:t> (0,1)</a:t>
                </a:r>
                <a:r>
                  <a:rPr lang="en-US" altLang="zh-TW" dirty="0"/>
                  <a:t>    </a:t>
                </a:r>
                <a:endParaRPr lang="en-US" altLang="zh-TW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E4A3D4A7-75B8-45D4-9A3E-6167D6DDA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52677" y="1721312"/>
                <a:ext cx="4886111" cy="4487917"/>
              </a:xfrm>
              <a:blipFill>
                <a:blip r:embed="rId3"/>
                <a:stretch>
                  <a:fillRect l="-1870" t="-1493" b="-5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E1048225-9C01-4187-BC0C-6BA277AC9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295" y="3088817"/>
            <a:ext cx="2974743" cy="2376561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933244D0-94CA-4EE1-9EBA-4BFA317CCE92}"/>
              </a:ext>
            </a:extLst>
          </p:cNvPr>
          <p:cNvGrpSpPr/>
          <p:nvPr/>
        </p:nvGrpSpPr>
        <p:grpSpPr>
          <a:xfrm>
            <a:off x="8598900" y="3540443"/>
            <a:ext cx="371923" cy="369333"/>
            <a:chOff x="8315365" y="3487764"/>
            <a:chExt cx="508795" cy="739417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8DA35B63-28AA-45B6-8160-8F6A695733C0}"/>
                </a:ext>
              </a:extLst>
            </p:cNvPr>
            <p:cNvCxnSpPr/>
            <p:nvPr/>
          </p:nvCxnSpPr>
          <p:spPr>
            <a:xfrm flipH="1">
              <a:off x="8523301" y="3487764"/>
              <a:ext cx="300859" cy="4172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AA12DF9-7447-4059-BC07-135BE4616734}"/>
                </a:ext>
              </a:extLst>
            </p:cNvPr>
            <p:cNvSpPr txBox="1"/>
            <p:nvPr/>
          </p:nvSpPr>
          <p:spPr>
            <a:xfrm>
              <a:off x="8315365" y="38578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D9CDD4F-EF16-4ECE-83EA-868A87EB12CF}"/>
              </a:ext>
            </a:extLst>
          </p:cNvPr>
          <p:cNvGrpSpPr/>
          <p:nvPr/>
        </p:nvGrpSpPr>
        <p:grpSpPr>
          <a:xfrm>
            <a:off x="8560001" y="4927111"/>
            <a:ext cx="601719" cy="640884"/>
            <a:chOff x="8333573" y="4962993"/>
            <a:chExt cx="601719" cy="640884"/>
          </a:xfrm>
        </p:grpSpPr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F9C999D6-F515-4511-B997-6AF5C48AA945}"/>
                </a:ext>
              </a:extLst>
            </p:cNvPr>
            <p:cNvCxnSpPr/>
            <p:nvPr/>
          </p:nvCxnSpPr>
          <p:spPr>
            <a:xfrm flipH="1">
              <a:off x="8634433" y="4962993"/>
              <a:ext cx="300859" cy="4172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71E58D8-23AF-4BA7-87FD-39B849ED4650}"/>
                </a:ext>
              </a:extLst>
            </p:cNvPr>
            <p:cNvSpPr txBox="1"/>
            <p:nvPr/>
          </p:nvSpPr>
          <p:spPr>
            <a:xfrm>
              <a:off x="8333573" y="5234545"/>
              <a:ext cx="300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sym typeface="Symbol" panose="05050102010706020507" pitchFamily="18" charset="2"/>
                </a:rPr>
                <a:t>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B3DE67-CE13-420A-8F3A-8450AB893C34}"/>
              </a:ext>
            </a:extLst>
          </p:cNvPr>
          <p:cNvGrpSpPr/>
          <p:nvPr/>
        </p:nvGrpSpPr>
        <p:grpSpPr>
          <a:xfrm>
            <a:off x="7542737" y="1976788"/>
            <a:ext cx="540444" cy="742634"/>
            <a:chOff x="7542737" y="1976788"/>
            <a:chExt cx="540444" cy="742634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D1A65ED3-DAC0-4800-87BE-8CB9BABB1EEB}"/>
                </a:ext>
              </a:extLst>
            </p:cNvPr>
            <p:cNvCxnSpPr/>
            <p:nvPr/>
          </p:nvCxnSpPr>
          <p:spPr>
            <a:xfrm flipH="1">
              <a:off x="7782322" y="1976788"/>
              <a:ext cx="300859" cy="4172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C9E51BD-B3D9-472F-98FD-1A7788C01511}"/>
                </a:ext>
              </a:extLst>
            </p:cNvPr>
            <p:cNvSpPr txBox="1"/>
            <p:nvPr/>
          </p:nvSpPr>
          <p:spPr>
            <a:xfrm>
              <a:off x="7542737" y="23500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1</a:t>
              </a:r>
              <a:endParaRPr lang="zh-TW" altLang="en-US" sz="2400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6126629B-327E-4FFC-A5B6-069D23E0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8A1-EF05-43C9-9C21-A983C62DDB3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46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4A0F25-B833-44C3-AA56-95406F20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Logistic sigmoid function (2/2)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5029B293-7F1C-41E6-8388-D9974745A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9917"/>
                <a:ext cx="10515600" cy="473704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sz="3600" i="1" dirty="0"/>
                  <a:t>f</a:t>
                </a:r>
                <a:r>
                  <a:rPr lang="en-US" altLang="zh-TW" sz="3600" dirty="0"/>
                  <a:t>(</a:t>
                </a:r>
                <a:r>
                  <a:rPr lang="en-US" altLang="zh-TW" sz="3600" i="1" dirty="0"/>
                  <a:t>n</a:t>
                </a:r>
                <a:r>
                  <a:rPr lang="en-US" altLang="zh-TW" sz="3600" dirty="0"/>
                  <a:t>) = </a:t>
                </a:r>
                <a:r>
                  <a:rPr lang="en-US" altLang="zh-TW" sz="3600" i="1" dirty="0">
                    <a:sym typeface="Symbol" panose="05050102010706020507" pitchFamily="18" charset="2"/>
                  </a:rPr>
                  <a:t></a:t>
                </a:r>
                <a:r>
                  <a:rPr lang="en-US" altLang="zh-TW" sz="3600" dirty="0"/>
                  <a:t> (</a:t>
                </a:r>
                <a:r>
                  <a:rPr lang="en-US" altLang="zh-TW" sz="3600" i="1" dirty="0"/>
                  <a:t>n</a:t>
                </a:r>
                <a:r>
                  <a:rPr lang="en-US" altLang="zh-TW" sz="36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TW" altLang="zh-TW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TW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3600" dirty="0"/>
              </a:p>
              <a:p>
                <a:pPr lvl="1"/>
                <a:r>
                  <a:rPr lang="en-US" altLang="zh-TW" sz="3200" dirty="0"/>
                  <a:t>also known as </a:t>
                </a:r>
                <a:r>
                  <a:rPr lang="en-US" altLang="zh-TW" sz="3200" dirty="0">
                    <a:solidFill>
                      <a:srgbClr val="CC00CC"/>
                    </a:solidFill>
                  </a:rPr>
                  <a:t>sigmoid</a:t>
                </a:r>
                <a:r>
                  <a:rPr lang="en-US" altLang="zh-TW" sz="3200" dirty="0"/>
                  <a:t>, </a:t>
                </a:r>
                <a:r>
                  <a:rPr lang="en-US" altLang="zh-TW" sz="3200" dirty="0">
                    <a:solidFill>
                      <a:srgbClr val="CC00CC"/>
                    </a:solidFill>
                  </a:rPr>
                  <a:t>logistic</a:t>
                </a:r>
                <a:r>
                  <a:rPr lang="en-US" altLang="zh-TW" sz="3200" dirty="0"/>
                  <a:t>, or </a:t>
                </a:r>
                <a:r>
                  <a:rPr lang="en-US" altLang="zh-TW" sz="3200" dirty="0">
                    <a:solidFill>
                      <a:srgbClr val="CC00CC"/>
                    </a:solidFill>
                  </a:rPr>
                  <a:t>squashing</a:t>
                </a:r>
                <a:r>
                  <a:rPr lang="en-US" altLang="zh-TW" sz="3200" dirty="0"/>
                  <a:t> function.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3600" dirty="0"/>
                  <a:t>The output value is 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continuous</a:t>
                </a:r>
                <a:r>
                  <a:rPr lang="en-US" altLang="zh-TW" sz="3600" dirty="0"/>
                  <a:t> and 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between 0 and 1</a:t>
                </a:r>
                <a:r>
                  <a:rPr lang="en-US" altLang="zh-TW" sz="3600" dirty="0"/>
                  <a:t>.</a:t>
                </a:r>
              </a:p>
              <a:p>
                <a:pPr lvl="1"/>
                <a:r>
                  <a:rPr lang="en-US" altLang="zh-TW" sz="3200" dirty="0"/>
                  <a:t>can be interpreted as </a:t>
                </a:r>
                <a:r>
                  <a:rPr lang="en-US" altLang="zh-TW" sz="3200" dirty="0">
                    <a:solidFill>
                      <a:srgbClr val="FF0000"/>
                    </a:solidFill>
                  </a:rPr>
                  <a:t>a probability</a:t>
                </a:r>
                <a:r>
                  <a:rPr lang="zh-TW" alt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3200" dirty="0">
                    <a:solidFill>
                      <a:srgbClr val="FF0000"/>
                    </a:solidFill>
                  </a:rPr>
                  <a:t>(</a:t>
                </a:r>
                <a:r>
                  <a:rPr lang="zh-TW" altLang="en-US" sz="3200" dirty="0">
                    <a:solidFill>
                      <a:srgbClr val="FF0000"/>
                    </a:solidFill>
                  </a:rPr>
                  <a:t>機率</a:t>
                </a:r>
                <a:r>
                  <a:rPr lang="en-US" altLang="zh-TW" sz="3200" dirty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3600" dirty="0"/>
                  <a:t>Note that 1 − </a:t>
                </a:r>
                <a:r>
                  <a:rPr lang="zh-TW" altLang="en-US" sz="3600" dirty="0"/>
                  <a:t>𝜎</a:t>
                </a:r>
                <a:r>
                  <a:rPr lang="en-US" altLang="zh-TW" sz="3600" dirty="0"/>
                  <a:t>(</a:t>
                </a:r>
                <a:r>
                  <a:rPr lang="en-US" altLang="zh-TW" sz="3600" i="1" dirty="0"/>
                  <a:t>n</a:t>
                </a:r>
                <a:r>
                  <a:rPr lang="en-US" altLang="zh-TW" sz="3600" dirty="0"/>
                  <a:t>) = </a:t>
                </a:r>
                <a:r>
                  <a:rPr lang="zh-TW" altLang="en-US" sz="3600" dirty="0"/>
                  <a:t>𝜎</a:t>
                </a:r>
                <a:r>
                  <a:rPr lang="en-US" altLang="zh-TW" sz="3600" dirty="0"/>
                  <a:t>(−</a:t>
                </a:r>
                <a:r>
                  <a:rPr lang="en-US" altLang="zh-TW" sz="3600" i="1" dirty="0"/>
                  <a:t>n</a:t>
                </a:r>
                <a:r>
                  <a:rPr lang="en-US" altLang="zh-TW" sz="3600" dirty="0"/>
                  <a:t>)</a:t>
                </a:r>
              </a:p>
              <a:p>
                <a:pPr lvl="1"/>
                <a:r>
                  <a:rPr lang="en-US" altLang="zh-TW" sz="3200" dirty="0"/>
                  <a:t>Or </a:t>
                </a:r>
                <a:r>
                  <a:rPr lang="zh-TW" altLang="en-US" sz="3200" dirty="0"/>
                  <a:t>𝜎</a:t>
                </a:r>
                <a:r>
                  <a:rPr lang="en-US" altLang="zh-TW" sz="3200" dirty="0"/>
                  <a:t>(</a:t>
                </a:r>
                <a:r>
                  <a:rPr lang="en-US" altLang="zh-TW" sz="3200" i="1" dirty="0"/>
                  <a:t>n</a:t>
                </a:r>
                <a:r>
                  <a:rPr lang="en-US" altLang="zh-TW" sz="3200" dirty="0"/>
                  <a:t>) + </a:t>
                </a:r>
                <a:r>
                  <a:rPr lang="zh-TW" altLang="en-US" sz="3200" dirty="0"/>
                  <a:t>𝜎</a:t>
                </a:r>
                <a:r>
                  <a:rPr lang="en-US" altLang="zh-TW" sz="3200" dirty="0"/>
                  <a:t>(−</a:t>
                </a:r>
                <a:r>
                  <a:rPr lang="en-US" altLang="zh-TW" sz="3200" i="1" dirty="0"/>
                  <a:t>n</a:t>
                </a:r>
                <a:r>
                  <a:rPr lang="en-US" altLang="zh-TW" sz="3200" dirty="0"/>
                  <a:t>) = 1</a:t>
                </a:r>
              </a:p>
              <a:p>
                <a:pPr lvl="1"/>
                <a:r>
                  <a:rPr lang="en-US" altLang="zh-TW" sz="3200" dirty="0"/>
                  <a:t>Example: </a:t>
                </a:r>
                <a:r>
                  <a:rPr lang="zh-TW" altLang="en-US" sz="3200" dirty="0"/>
                  <a:t>𝜎</a:t>
                </a:r>
                <a:r>
                  <a:rPr lang="en-US" altLang="zh-TW" sz="3200" dirty="0"/>
                  <a:t>(0.2) 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 0.55, </a:t>
                </a:r>
                <a:r>
                  <a:rPr lang="zh-TW" altLang="en-US" sz="3200" dirty="0"/>
                  <a:t>𝜎</a:t>
                </a:r>
                <a:r>
                  <a:rPr lang="en-US" altLang="zh-TW" sz="3200" dirty="0"/>
                  <a:t>(−0.2) </a:t>
                </a:r>
                <a:r>
                  <a:rPr lang="en-US" altLang="zh-TW" sz="3200" dirty="0">
                    <a:sym typeface="Symbol" panose="05050102010706020507" pitchFamily="18" charset="2"/>
                  </a:rPr>
                  <a:t> 0.45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3600" dirty="0"/>
                  <a:t>Also note that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𝑑𝑛</m:t>
                        </m:r>
                      </m:den>
                    </m:f>
                  </m:oMath>
                </a14:m>
                <a:r>
                  <a:rPr lang="en-US" altLang="zh-TW" sz="3600" dirty="0"/>
                  <a:t> = </a:t>
                </a:r>
                <a:r>
                  <a:rPr lang="zh-TW" altLang="en-US" sz="3600" dirty="0"/>
                  <a:t>𝜎</a:t>
                </a:r>
                <a:r>
                  <a:rPr lang="en-US" altLang="zh-TW" sz="3600" dirty="0"/>
                  <a:t>(</a:t>
                </a:r>
                <a:r>
                  <a:rPr lang="en-US" altLang="zh-TW" sz="3600" i="1" dirty="0"/>
                  <a:t>n</a:t>
                </a:r>
                <a:r>
                  <a:rPr lang="en-US" altLang="zh-TW" sz="3600" dirty="0"/>
                  <a:t>)(1 − </a:t>
                </a:r>
                <a:r>
                  <a:rPr lang="zh-TW" altLang="en-US" sz="3600" dirty="0"/>
                  <a:t>𝜎</a:t>
                </a:r>
                <a:r>
                  <a:rPr lang="en-US" altLang="zh-TW" sz="3600" dirty="0"/>
                  <a:t>(</a:t>
                </a:r>
                <a:r>
                  <a:rPr lang="en-US" altLang="zh-TW" sz="3600" i="1" dirty="0"/>
                  <a:t>n</a:t>
                </a:r>
                <a:r>
                  <a:rPr lang="en-US" altLang="zh-TW" sz="3600" dirty="0"/>
                  <a:t>) )</a:t>
                </a:r>
              </a:p>
              <a:p>
                <a:endParaRPr lang="en-US" altLang="zh-TW" sz="3600" dirty="0"/>
              </a:p>
              <a:p>
                <a:endParaRPr lang="en-US" altLang="zh-TW" sz="3600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C000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5029B293-7F1C-41E6-8388-D9974745A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9917"/>
                <a:ext cx="10515600" cy="4737046"/>
              </a:xfrm>
              <a:blipFill>
                <a:blip r:embed="rId2"/>
                <a:stretch>
                  <a:fillRect l="-1391" t="-2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7E7C81F9-2135-4F2F-AE6F-16672CD3D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757" y="3800402"/>
            <a:ext cx="2974743" cy="2376561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4752A7-8C9A-4B08-97E4-9DCF46D495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07BBC-10FF-49C2-8534-1551BBBBBF8D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006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2818</Words>
  <Application>Microsoft Office PowerPoint</Application>
  <PresentationFormat>寬螢幕</PresentationFormat>
  <Paragraphs>293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7" baseType="lpstr"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Wingdings 2</vt:lpstr>
      <vt:lpstr>Office 佈景主題</vt:lpstr>
      <vt:lpstr>Logistic Regression</vt:lpstr>
      <vt:lpstr>Outline</vt:lpstr>
      <vt:lpstr>Introduction</vt:lpstr>
      <vt:lpstr>Three Models for Binary Classification (1/2)</vt:lpstr>
      <vt:lpstr>Three Models for Binary Classification (2/2)</vt:lpstr>
      <vt:lpstr>Linear Classification Vs. Linear Regression</vt:lpstr>
      <vt:lpstr>Linear Regression Vs. Logistic Regression (1/2)</vt:lpstr>
      <vt:lpstr>Logistic sigmoid function (1/2) 在算機率</vt:lpstr>
      <vt:lpstr>Logistic sigmoid function (2/2)</vt:lpstr>
      <vt:lpstr>Logistic Regression for Binary Classification (1/2)</vt:lpstr>
      <vt:lpstr>Logistic Regression for Binary Classification (2/2) </vt:lpstr>
      <vt:lpstr>PowerPoint 簡報</vt:lpstr>
      <vt:lpstr>Error Measure for Logistic Regression (1/2) </vt:lpstr>
      <vt:lpstr>Error Measure for Logistic Regression (2/2) </vt:lpstr>
      <vt:lpstr>Gradients and Directional Derivatives (1/4)</vt:lpstr>
      <vt:lpstr>Gradients and Directional Derivatives (2/4)</vt:lpstr>
      <vt:lpstr>Gradients and Directional Derivatives (3/4)</vt:lpstr>
      <vt:lpstr>Gradients and Directional Derivatives (4/4)</vt:lpstr>
      <vt:lpstr>Gradient Descent of Error Function</vt:lpstr>
      <vt:lpstr>Gradient Descent Method (1/4)</vt:lpstr>
      <vt:lpstr>Gradient Descent Method (2/4)</vt:lpstr>
      <vt:lpstr>Gradient Descent Method (3/4)</vt:lpstr>
      <vt:lpstr>Gradient Descent Method (4/4)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Models - Classification and Regression </dc:title>
  <dc:creator>Grace Hwang</dc:creator>
  <cp:lastModifiedBy>康智絜</cp:lastModifiedBy>
  <cp:revision>132</cp:revision>
  <dcterms:created xsi:type="dcterms:W3CDTF">2020-09-21T15:06:46Z</dcterms:created>
  <dcterms:modified xsi:type="dcterms:W3CDTF">2020-10-31T14:21:39Z</dcterms:modified>
</cp:coreProperties>
</file>