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20" r:id="rId2"/>
    <p:sldId id="455" r:id="rId3"/>
    <p:sldId id="469" r:id="rId4"/>
    <p:sldId id="470" r:id="rId5"/>
    <p:sldId id="471" r:id="rId6"/>
    <p:sldId id="466" r:id="rId7"/>
    <p:sldId id="472" r:id="rId8"/>
    <p:sldId id="473" r:id="rId9"/>
    <p:sldId id="474" r:id="rId10"/>
    <p:sldId id="475" r:id="rId11"/>
    <p:sldId id="476" r:id="rId12"/>
    <p:sldId id="437" r:id="rId13"/>
    <p:sldId id="482" r:id="rId14"/>
    <p:sldId id="483" r:id="rId15"/>
    <p:sldId id="477" r:id="rId16"/>
    <p:sldId id="496" r:id="rId17"/>
    <p:sldId id="478" r:id="rId18"/>
    <p:sldId id="479" r:id="rId19"/>
    <p:sldId id="497" r:id="rId20"/>
    <p:sldId id="498" r:id="rId21"/>
    <p:sldId id="484" r:id="rId22"/>
    <p:sldId id="485" r:id="rId23"/>
    <p:sldId id="487" r:id="rId24"/>
    <p:sldId id="488" r:id="rId25"/>
    <p:sldId id="489" r:id="rId26"/>
    <p:sldId id="499" r:id="rId27"/>
    <p:sldId id="500" r:id="rId28"/>
    <p:sldId id="502" r:id="rId29"/>
    <p:sldId id="501" r:id="rId30"/>
    <p:sldId id="503" r:id="rId31"/>
    <p:sldId id="504" r:id="rId32"/>
    <p:sldId id="505" r:id="rId33"/>
    <p:sldId id="507" r:id="rId34"/>
    <p:sldId id="509" r:id="rId35"/>
    <p:sldId id="508" r:id="rId36"/>
    <p:sldId id="510" r:id="rId37"/>
    <p:sldId id="506" r:id="rId38"/>
    <p:sldId id="511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5046" autoAdjust="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C5FB-4629-4B74-94EC-B584C39D77F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7C9C5-BA16-4F52-ADFC-0DE0FBAD1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5108C-3CDE-4A21-8E2A-8187FF79A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620D8A-80A1-4459-8234-0D27B8B2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41D6D-B2F7-4820-9282-2781151C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E663B-4E13-4242-AAA7-EEE27533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C7FCAF-3D78-4E76-83F3-C64BF2BE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5DD9A-9328-476E-AF7C-2B2D2884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ABD3D0-86C1-4C7F-A4C3-AF2C7999F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86874-E60E-44ED-99A4-9A5D3A40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B3718-8363-40C4-8AE9-1F09336E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1270D-AC10-42F9-83B4-212281A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471CE1-232D-4894-8583-3A4DA4875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3B43DF-4968-43DD-A193-D3A8DAB4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87751-4881-494D-81D4-8645FA8E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D1154-041C-43BF-A5B2-3C2A4D19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BFA50-95AB-401E-BA1D-2BA528AD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8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A81B-70CA-40D4-BBE5-2AE7D24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AE00EA-0A7B-4066-9A94-D7DF34D844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36034-F844-4BD8-8645-5E43DFA0C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94656-D915-4570-BE3C-65E29004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15418-EF8B-415C-97CF-BE0AF004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32C495-5F86-40E2-93B1-C05FD644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F45C3-4366-4E5F-8D17-30214743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483F7-5E7F-491E-B3BB-A87E1E9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4BD6B-FB87-4125-A44A-5690CC7F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6BAAD-9446-4F29-871B-3EBD2725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C865B1-B483-4B00-A1E8-D1523699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07095-74EC-4EA7-B900-FF4BED3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FC19BF-448F-4BCD-89B9-3BDABC8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DD627E-8C83-456F-B5B4-FE238A5C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0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B52D0-3996-4CFE-A8E5-CACE92F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B3215-7FA9-40FE-889C-44C950C1A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AE8E8B-38F8-49DA-B675-77087672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2459B0-F5C5-4175-8E9A-027469A0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D33193-65E6-49FC-94AF-ED069D5D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8D047F-3511-4516-9B04-4E1C8F02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5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5DFE4-971C-4913-ACD7-0346B630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388BD-D269-4CF7-B269-59A95731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2F0ED-6077-40FD-958E-7F84B00F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A044CB-37AD-47C3-B90C-3C6C4F5A4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F4D825-D715-428A-9CB6-9D86623AA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F0505B-5900-4A9B-8EAE-DEEFA78C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7F8629-7A79-4240-812F-8A4DAF84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E3DA7E-BAEA-44E6-B5B0-318EB60D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85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6BD1E-ADAF-40AD-AD86-D8CE500E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2476FA-5958-4023-A911-1C51B657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F3BC6E-8094-4CF9-A644-452774D4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1BDC3-A77C-4BBC-AAC8-13FCFF8F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9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979B61-13BF-4FF0-9CAF-BB3E990C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5199D3-B8B8-4217-BD68-F8143867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998B7F-5C9A-48C5-B7F6-3C583202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1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D08A7-C314-42A0-9D14-B958F3A0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02BBE-5830-4D2D-A0F0-4DBFB5A8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DDC58-7897-4520-BF01-948441B99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0828-29A9-4307-8456-F876A50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6EB07-D202-4825-9844-76E3C795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A0E489-F950-4A46-B999-DF16B33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F37DB-33E1-4B8D-A472-DE91E633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D9B590-4F59-4974-A3A8-F36DD4BED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F1E446-514C-4E79-A405-DED01E20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5C9896-6C69-46AC-9086-38E795EA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E1D009-E385-4997-9D19-808EE171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1AC15C-B643-47E4-A5A1-97110215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8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E1E7A7-EFD1-4485-821B-3AD14C24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EBC802-986B-4876-9F86-BB8FFDA2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2B7B7-94BB-4C4D-8EFB-FD2A92436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84A0B-236C-4042-9567-D5BB2B25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8ADD7F-9B4B-4461-BA83-A6155BAA1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4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130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0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CD00E-E670-41C7-AB91-DDCF30D85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/>
              <a:t>Artificial Neural Networks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3F3F01-23B4-49BF-A1AB-13E3E89F7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Jen-Ing Hwang</a:t>
            </a:r>
          </a:p>
          <a:p>
            <a:r>
              <a:rPr lang="en-US" altLang="zh-TW" dirty="0"/>
              <a:t>Department of Computer Science and</a:t>
            </a:r>
          </a:p>
          <a:p>
            <a:r>
              <a:rPr lang="en-US" altLang="zh-TW" dirty="0"/>
              <a:t>Information Engineering</a:t>
            </a:r>
          </a:p>
          <a:p>
            <a:r>
              <a:rPr lang="en-US" altLang="zh-TW" dirty="0"/>
              <a:t>Fu Jen Catholic University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84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1A17D-1B08-4C67-890C-E854216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Multilayer Networks (3/4)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B694ED-8CAB-4C81-A571-4AB5AF4D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The </a:t>
            </a:r>
            <a:r>
              <a:rPr lang="en-US" altLang="zh-TW" sz="3600" b="1" dirty="0">
                <a:solidFill>
                  <a:srgbClr val="FF0000"/>
                </a:solidFill>
              </a:rPr>
              <a:t>input layer(</a:t>
            </a:r>
            <a:r>
              <a:rPr lang="zh-TW" altLang="en-US" sz="3600" b="1" dirty="0">
                <a:solidFill>
                  <a:srgbClr val="FF0000"/>
                </a:solidFill>
              </a:rPr>
              <a:t>輸入層</a:t>
            </a:r>
            <a:r>
              <a:rPr lang="en-US" altLang="zh-TW" sz="3600" b="1" dirty="0">
                <a:solidFill>
                  <a:srgbClr val="FF0000"/>
                </a:solidFill>
              </a:rPr>
              <a:t>) </a:t>
            </a:r>
            <a:r>
              <a:rPr lang="en-US" altLang="zh-TW" sz="3600" dirty="0"/>
              <a:t>is called </a:t>
            </a:r>
            <a:r>
              <a:rPr lang="en-US" altLang="zh-TW" sz="3600" dirty="0">
                <a:solidFill>
                  <a:srgbClr val="FF0000"/>
                </a:solidFill>
              </a:rPr>
              <a:t>layer 0(</a:t>
            </a:r>
            <a:r>
              <a:rPr lang="zh-TW" altLang="en-US" sz="3600" dirty="0">
                <a:solidFill>
                  <a:srgbClr val="FF0000"/>
                </a:solidFill>
              </a:rPr>
              <a:t>第</a:t>
            </a:r>
            <a:r>
              <a:rPr lang="en-US" altLang="zh-TW" sz="3600" dirty="0">
                <a:solidFill>
                  <a:srgbClr val="FF0000"/>
                </a:solidFill>
              </a:rPr>
              <a:t>0</a:t>
            </a:r>
            <a:r>
              <a:rPr lang="zh-TW" altLang="en-US" sz="3600" dirty="0">
                <a:solidFill>
                  <a:srgbClr val="FF0000"/>
                </a:solidFill>
              </a:rPr>
              <a:t>層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dirty="0"/>
              <a:t>The </a:t>
            </a:r>
            <a:r>
              <a:rPr lang="en-US" altLang="zh-TW" sz="3600" b="1" dirty="0">
                <a:solidFill>
                  <a:srgbClr val="CC00CC"/>
                </a:solidFill>
              </a:rPr>
              <a:t>outputs</a:t>
            </a:r>
            <a:r>
              <a:rPr lang="en-US" altLang="zh-TW" sz="3600" dirty="0"/>
              <a:t> of layer </a:t>
            </a:r>
            <a:r>
              <a:rPr lang="en-US" altLang="zh-TW" sz="3600" i="1" dirty="0">
                <a:solidFill>
                  <a:srgbClr val="FF0000"/>
                </a:solidFill>
              </a:rPr>
              <a:t>k</a:t>
            </a:r>
            <a:r>
              <a:rPr lang="en-US" altLang="zh-TW" sz="3600" dirty="0"/>
              <a:t> are the </a:t>
            </a:r>
            <a:r>
              <a:rPr lang="en-US" altLang="zh-TW" sz="3600" b="1" dirty="0">
                <a:solidFill>
                  <a:srgbClr val="CC00CC"/>
                </a:solidFill>
              </a:rPr>
              <a:t>inputs</a:t>
            </a:r>
            <a:r>
              <a:rPr lang="en-US" altLang="zh-TW" sz="3600" dirty="0"/>
              <a:t> of layer </a:t>
            </a:r>
            <a:r>
              <a:rPr lang="en-US" altLang="zh-TW" sz="3600" dirty="0">
                <a:solidFill>
                  <a:srgbClr val="FF0000"/>
                </a:solidFill>
              </a:rPr>
              <a:t>(</a:t>
            </a:r>
            <a:r>
              <a:rPr lang="en-US" altLang="zh-TW" sz="3600" i="1" dirty="0">
                <a:solidFill>
                  <a:srgbClr val="FF0000"/>
                </a:solidFill>
              </a:rPr>
              <a:t>k+</a:t>
            </a:r>
            <a:r>
              <a:rPr lang="en-US" altLang="zh-TW" sz="3600" dirty="0">
                <a:solidFill>
                  <a:srgbClr val="FF0000"/>
                </a:solidFill>
              </a:rPr>
              <a:t>1)</a:t>
            </a:r>
          </a:p>
          <a:p>
            <a:r>
              <a:rPr lang="en-US" altLang="zh-TW" sz="3600" dirty="0"/>
              <a:t>Each layer has its weight matrix </a:t>
            </a:r>
            <a:r>
              <a:rPr lang="en-US" altLang="zh-TW" sz="3600" b="1" dirty="0">
                <a:latin typeface="+mn-lt"/>
              </a:rPr>
              <a:t>W</a:t>
            </a:r>
            <a:r>
              <a:rPr lang="en-US" altLang="zh-TW" sz="3600" dirty="0"/>
              <a:t>, net-input vector </a:t>
            </a:r>
            <a:r>
              <a:rPr lang="en-US" altLang="zh-TW" sz="3600" b="1" dirty="0">
                <a:latin typeface="+mn-lt"/>
              </a:rPr>
              <a:t>n</a:t>
            </a:r>
            <a:r>
              <a:rPr lang="en-US" altLang="zh-TW" sz="3600" dirty="0"/>
              <a:t> and output vector </a:t>
            </a:r>
            <a:r>
              <a:rPr lang="en-US" altLang="zh-TW" sz="3600" b="1" dirty="0">
                <a:latin typeface="+mn-lt"/>
              </a:rPr>
              <a:t>a</a:t>
            </a:r>
          </a:p>
          <a:p>
            <a:r>
              <a:rPr lang="en-US" altLang="zh-TW" sz="3600" dirty="0"/>
              <a:t>Need some additional notation to distinguish between different layers</a:t>
            </a:r>
          </a:p>
          <a:p>
            <a:pPr lvl="1"/>
            <a:r>
              <a:rPr lang="en-US" altLang="zh-TW" sz="2800" dirty="0"/>
              <a:t> </a:t>
            </a:r>
            <a:r>
              <a:rPr lang="en-US" altLang="zh-TW" sz="3200" dirty="0"/>
              <a:t>Use </a:t>
            </a:r>
            <a:r>
              <a:rPr lang="en-US" altLang="zh-TW" sz="3200" dirty="0">
                <a:solidFill>
                  <a:srgbClr val="FF0000"/>
                </a:solidFill>
              </a:rPr>
              <a:t>superscripts </a:t>
            </a:r>
            <a:r>
              <a:rPr lang="en-US" altLang="zh-TW" sz="3200" dirty="0"/>
              <a:t>to identify the </a:t>
            </a:r>
            <a:r>
              <a:rPr lang="en-US" altLang="zh-TW" sz="3200" dirty="0">
                <a:solidFill>
                  <a:srgbClr val="FF0000"/>
                </a:solidFill>
              </a:rPr>
              <a:t>layers</a:t>
            </a:r>
            <a:endParaRPr lang="en-US" altLang="zh-TW" sz="3200" dirty="0"/>
          </a:p>
          <a:p>
            <a:endParaRPr lang="en-US" altLang="zh-TW" sz="3200" b="1" dirty="0">
              <a:solidFill>
                <a:srgbClr val="FF0000"/>
              </a:solidFill>
              <a:latin typeface="+mn-lt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4F853B-1CCE-4591-8E76-0CB94130DD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57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509F0-68E6-435D-AB1A-F8739F92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Multilayer Networks (4/4)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84DF0FC0-0DE8-4627-8AF9-C229F97BA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7791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/>
                  <a:t>Use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superscripts(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上標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TW" sz="2800" dirty="0"/>
                  <a:t>to identify the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layers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-&gt; 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上標表示第幾層</a:t>
                </a:r>
                <a:endParaRPr lang="en-US" altLang="zh-TW" sz="2800" dirty="0"/>
              </a:p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Define a</a:t>
                </a:r>
                <a:r>
                  <a:rPr lang="en-US" altLang="zh-TW" b="1" baseline="30000" dirty="0">
                    <a:solidFill>
                      <a:srgbClr val="FF0000"/>
                    </a:solidFill>
                  </a:rPr>
                  <a:t>(0) </a:t>
                </a:r>
                <a:r>
                  <a:rPr lang="en-US" altLang="zh-TW" dirty="0"/>
                  <a:t>=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Abadi" panose="020B0604020104020204" pitchFamily="34" charset="0"/>
                  </a:rPr>
                  <a:t>x</a:t>
                </a:r>
                <a:r>
                  <a:rPr lang="en-US" altLang="zh-TW" b="1" dirty="0">
                    <a:latin typeface="+mn-lt"/>
                  </a:rPr>
                  <a:t> </a:t>
                </a:r>
                <a:r>
                  <a:rPr lang="en-US" altLang="zh-TW" dirty="0"/>
                  <a:t>for convenience; that is:</a:t>
                </a:r>
              </a:p>
              <a:p>
                <a:r>
                  <a:rPr lang="zh-TW" altLang="en-US" dirty="0"/>
                  <a:t>第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層表示 </a:t>
                </a:r>
                <a:r>
                  <a:rPr lang="en-US" altLang="zh-TW" dirty="0"/>
                  <a:t>x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b="1" baseline="30000" dirty="0">
                    <a:solidFill>
                      <a:srgbClr val="FF0000"/>
                    </a:solidFill>
                  </a:rPr>
                  <a:t>(0)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=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Abadi" panose="020B0604020104020204" pitchFamily="34" charset="0"/>
                  </a:rPr>
                  <a:t>x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84DF0FC0-0DE8-4627-8AF9-C229F97BA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77910" cy="4351338"/>
              </a:xfrm>
              <a:blipFill>
                <a:blip r:embed="rId2"/>
                <a:stretch>
                  <a:fillRect l="-1867" t="-2521" r="-30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群組 90">
            <a:extLst>
              <a:ext uri="{FF2B5EF4-FFF2-40B4-BE49-F238E27FC236}">
                <a16:creationId xmlns:a16="http://schemas.microsoft.com/office/drawing/2014/main" id="{2A0DBAE3-0678-4058-86E0-3310E7AC4471}"/>
              </a:ext>
            </a:extLst>
          </p:cNvPr>
          <p:cNvGrpSpPr/>
          <p:nvPr/>
        </p:nvGrpSpPr>
        <p:grpSpPr>
          <a:xfrm>
            <a:off x="7105650" y="1506024"/>
            <a:ext cx="4076700" cy="4748726"/>
            <a:chOff x="7463002" y="1506024"/>
            <a:chExt cx="4076700" cy="4748726"/>
          </a:xfrm>
        </p:grpSpPr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AAA169EC-8071-4865-A915-0AD2562AC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3002" y="1825625"/>
              <a:ext cx="4076700" cy="4429125"/>
            </a:xfrm>
            <a:prstGeom prst="rect">
              <a:avLst/>
            </a:prstGeom>
          </p:spPr>
        </p:pic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D48813FC-4CAD-425C-889E-162D0FCEE572}"/>
                </a:ext>
              </a:extLst>
            </p:cNvPr>
            <p:cNvSpPr txBox="1"/>
            <p:nvPr/>
          </p:nvSpPr>
          <p:spPr>
            <a:xfrm>
              <a:off x="7630510" y="1506024"/>
              <a:ext cx="93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Layer  0</a:t>
              </a:r>
              <a:endParaRPr lang="zh-TW" altLang="en-US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23D0098A-BB0D-4F2A-8469-D7CACA72C4CA}"/>
                </a:ext>
              </a:extLst>
            </p:cNvPr>
            <p:cNvSpPr txBox="1"/>
            <p:nvPr/>
          </p:nvSpPr>
          <p:spPr>
            <a:xfrm>
              <a:off x="9201806" y="1506024"/>
              <a:ext cx="93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Layer  1</a:t>
              </a:r>
              <a:endParaRPr lang="zh-TW" altLang="en-US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7FA4E09-2F8B-48E6-B2CA-74BFC5F22E95}"/>
                </a:ext>
              </a:extLst>
            </p:cNvPr>
            <p:cNvSpPr txBox="1"/>
            <p:nvPr/>
          </p:nvSpPr>
          <p:spPr>
            <a:xfrm>
              <a:off x="10558955" y="1506024"/>
              <a:ext cx="93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Layer  2</a:t>
              </a:r>
              <a:endParaRPr lang="zh-TW" altLang="en-US" dirty="0"/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0726AF-C2B6-4B46-B60D-037D0E2B9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4A2947-398C-45B8-9A15-4E7F3FE4F599}"/>
              </a:ext>
            </a:extLst>
          </p:cNvPr>
          <p:cNvSpPr txBox="1"/>
          <p:nvPr/>
        </p:nvSpPr>
        <p:spPr>
          <a:xfrm>
            <a:off x="8208579" y="843240"/>
            <a:ext cx="217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上註標說明第幾層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4CDFF1-35CD-4C28-BB54-13013D9D62C0}"/>
              </a:ext>
            </a:extLst>
          </p:cNvPr>
          <p:cNvSpPr txBox="1"/>
          <p:nvPr/>
        </p:nvSpPr>
        <p:spPr>
          <a:xfrm>
            <a:off x="6900419" y="2646921"/>
            <a:ext cx="93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恆為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281E81-4E9B-4992-AA42-37941427B248}"/>
              </a:ext>
            </a:extLst>
          </p:cNvPr>
          <p:cNvSpPr txBox="1"/>
          <p:nvPr/>
        </p:nvSpPr>
        <p:spPr>
          <a:xfrm>
            <a:off x="8360930" y="2693087"/>
            <a:ext cx="48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W10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D19F83-55F8-46BB-98D5-633238BEC559}"/>
              </a:ext>
            </a:extLst>
          </p:cNvPr>
          <p:cNvSpPr txBox="1"/>
          <p:nvPr/>
        </p:nvSpPr>
        <p:spPr>
          <a:xfrm>
            <a:off x="8307727" y="3101201"/>
            <a:ext cx="48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W20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048797-8CB4-4BD1-B0CA-1F9D898E6A8F}"/>
              </a:ext>
            </a:extLst>
          </p:cNvPr>
          <p:cNvSpPr txBox="1"/>
          <p:nvPr/>
        </p:nvSpPr>
        <p:spPr>
          <a:xfrm>
            <a:off x="7918187" y="3290500"/>
            <a:ext cx="48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W30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337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484CC-A0E1-4BCB-B6B7-A5163995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15001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Backpropagation Algorithm</a:t>
            </a:r>
            <a:r>
              <a:rPr lang="zh-TW" altLang="en-US" dirty="0"/>
              <a:t> 反傳導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BE3283-2A8B-41B5-8609-18FF0350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648073"/>
            <a:ext cx="10515600" cy="24415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Stochastic Gradient Descent: a Single Neuron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Train a Two-Layer 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Stochastic Backpropagation: Notation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Backpropagation Procedure</a:t>
            </a:r>
            <a:endParaRPr lang="zh-TW" altLang="en-US" sz="32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024602-8F3F-4643-A36E-DFD56EE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4887B2-EA25-4CCE-9800-ACFDE8A1902C}"/>
              </a:ext>
            </a:extLst>
          </p:cNvPr>
          <p:cNvSpPr txBox="1"/>
          <p:nvPr/>
        </p:nvSpPr>
        <p:spPr>
          <a:xfrm>
            <a:off x="844549" y="6066132"/>
            <a:ext cx="1014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在輸送訊息時 ，就會向前前進，把訊息送到大腦，大腦就會去做認知</a:t>
            </a:r>
          </a:p>
        </p:txBody>
      </p:sp>
    </p:spTree>
    <p:extLst>
      <p:ext uri="{BB962C8B-B14F-4D97-AF65-F5344CB8AC3E}">
        <p14:creationId xmlns:p14="http://schemas.microsoft.com/office/powerpoint/2010/main" val="172005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71679-741E-46D5-B312-5EC599C1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Stochastic</a:t>
            </a:r>
            <a:r>
              <a:rPr lang="en-US" altLang="zh-TW" dirty="0"/>
              <a:t> (Incremental)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E8D1A070-ABB9-4A53-9CC2-740EBDC08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213" y="1825625"/>
                <a:ext cx="1113045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4000" dirty="0"/>
                  <a:t>Do until satisfied </a:t>
                </a:r>
                <a:r>
                  <a:rPr lang="en-US" altLang="zh-TW" sz="4000" dirty="0">
                    <a:solidFill>
                      <a:srgbClr val="00B050"/>
                    </a:solidFill>
                  </a:rPr>
                  <a:t>// Epoch</a:t>
                </a:r>
              </a:p>
              <a:p>
                <a:pPr marL="0" indent="0">
                  <a:buNone/>
                </a:pPr>
                <a:r>
                  <a:rPr lang="en-US" altLang="zh-TW" sz="3600" dirty="0"/>
                  <a:t>      For each training example </a:t>
                </a:r>
              </a:p>
              <a:p>
                <a:pPr marL="0" indent="0">
                  <a:buNone/>
                </a:pPr>
                <a:r>
                  <a:rPr lang="en-US" altLang="zh-TW" sz="3600" dirty="0"/>
                  <a:t>           Compute the gradient </a:t>
                </a:r>
                <a:r>
                  <a:rPr lang="en-US" altLang="zh-TW" sz="3600" dirty="0">
                    <a:sym typeface="Symbol" panose="05050102010706020507" pitchFamily="18" charset="2"/>
                  </a:rPr>
                  <a:t></a:t>
                </a:r>
                <a:r>
                  <a:rPr lang="en-US" altLang="zh-TW" sz="3600" i="1" dirty="0"/>
                  <a:t>E</a:t>
                </a:r>
                <a:r>
                  <a:rPr lang="en-US" altLang="zh-TW" sz="3600" dirty="0"/>
                  <a:t>(</a:t>
                </a:r>
                <a:r>
                  <a:rPr lang="en-US" altLang="zh-TW" sz="3600" b="1" dirty="0">
                    <a:latin typeface="+mn-lt"/>
                  </a:rPr>
                  <a:t>w</a:t>
                </a:r>
                <a:r>
                  <a:rPr lang="en-US" altLang="zh-TW" sz="36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sz="3600" b="1" dirty="0">
                    <a:solidFill>
                      <a:schemeClr val="tx1"/>
                    </a:solidFill>
                    <a:latin typeface="Calibri" panose="020F0502020204030204"/>
                  </a:rPr>
                  <a:t>            w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Calibri" panose="020F0502020204030204"/>
                  </a:rPr>
                  <a:t>  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Calibri" panose="020F0502020204030204"/>
                    <a:sym typeface="Symbol" panose="05050102010706020507" pitchFamily="18" charset="2"/>
                  </a:rPr>
                  <a:t> 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Calibri" panose="020F0502020204030204"/>
                  </a:rPr>
                  <a:t>w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Calibri" panose="020F0502020204030204"/>
                    <a:sym typeface="Symbol" panose="05050102010706020507" pitchFamily="18" charset="2"/>
                  </a:rPr>
                  <a:t> + </a:t>
                </a:r>
                <a:r>
                  <a:rPr lang="en-US" altLang="zh-TW" sz="3600" i="1" dirty="0">
                    <a:solidFill>
                      <a:schemeClr val="tx1"/>
                    </a:solidFill>
                    <a:latin typeface="Calibri" panose="020F0502020204030204"/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3600" dirty="0">
                        <a:solidFill>
                          <a:schemeClr val="tx1"/>
                        </a:solidFill>
                        <a:latin typeface="Calibri" panose="020F0502020204030204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3600" b="1" dirty="0">
                        <a:solidFill>
                          <a:schemeClr val="tx1"/>
                        </a:solidFill>
                        <a:latin typeface="Calibri" panose="020F0502020204030204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3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latin typeface="Calibri" panose="020F0502020204030204"/>
                    <a:sym typeface="Symbol" panose="05050102010706020507" pitchFamily="18" charset="2"/>
                  </a:rPr>
                  <a:t>)</a:t>
                </a:r>
                <a:r>
                  <a:rPr lang="en-US" altLang="zh-TW" sz="3600" dirty="0">
                    <a:latin typeface="Calibri" panose="020F0502020204030204"/>
                    <a:sym typeface="Symbol" panose="05050102010706020507" pitchFamily="18" charset="2"/>
                  </a:rPr>
                  <a:t> </a:t>
                </a:r>
                <a:r>
                  <a:rPr lang="en-US" altLang="zh-TW" sz="3200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// update </a:t>
                </a:r>
                <a:r>
                  <a:rPr lang="en-US" altLang="zh-TW" sz="3200" b="1" dirty="0">
                    <a:solidFill>
                      <a:srgbClr val="00B050"/>
                    </a:solidFill>
                    <a:latin typeface="+mn-lt"/>
                  </a:rPr>
                  <a:t>w</a:t>
                </a:r>
                <a:r>
                  <a:rPr lang="en-US" altLang="zh-TW" sz="3200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 per training example</a:t>
                </a:r>
              </a:p>
              <a:p>
                <a:pPr marL="514350" indent="-514350">
                  <a:buAutoNum type="arabicPeriod"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E8D1A070-ABB9-4A53-9CC2-740EBDC08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213" y="1825625"/>
                <a:ext cx="11130456" cy="4351338"/>
              </a:xfrm>
              <a:blipFill>
                <a:blip r:embed="rId2"/>
                <a:stretch>
                  <a:fillRect l="-1972" t="-3922" r="-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32050B-481B-4F57-906B-F71055EDA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03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1447D-2AA6-4559-BEDA-EA1857E3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Batch</a:t>
            </a:r>
            <a:r>
              <a:rPr lang="en-US" altLang="zh-TW" dirty="0"/>
              <a:t> Gradient Descent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D11373D9-593C-4585-A05A-9C9DE258A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703" y="1363508"/>
                <a:ext cx="10762593" cy="4992841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altLang="zh-TW" sz="4000" dirty="0">
                    <a:solidFill>
                      <a:prstClr val="black"/>
                    </a:solidFill>
                  </a:rPr>
                  <a:t>Do until satisfied </a:t>
                </a:r>
                <a:r>
                  <a:rPr lang="en-US" altLang="zh-TW" sz="4000" dirty="0">
                    <a:solidFill>
                      <a:srgbClr val="00B050"/>
                    </a:solidFill>
                  </a:rPr>
                  <a:t>// Epoch</a:t>
                </a:r>
                <a:endParaRPr kumimoji="1" lang="en-US" altLang="zh-TW" sz="4000" kern="0" dirty="0">
                  <a:solidFill>
                    <a:srgbClr val="0000CC"/>
                  </a:solidFill>
                  <a:ea typeface="新細明體"/>
                </a:endParaRPr>
              </a:p>
              <a:p>
                <a:pPr lvl="2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None/>
                </a:pPr>
                <a:r>
                  <a:rPr kumimoji="1" lang="en-US" altLang="zh-TW" sz="3600" kern="0" dirty="0">
                    <a:solidFill>
                      <a:schemeClr val="tx1"/>
                    </a:solidFill>
                    <a:ea typeface="新細明體"/>
                  </a:rPr>
                  <a:t>Initialize </a:t>
                </a:r>
                <a:r>
                  <a:rPr kumimoji="1" lang="en-US" altLang="zh-TW" sz="3600" kern="0" dirty="0" err="1">
                    <a:ea typeface="新細明體"/>
                    <a:sym typeface="Symbol" panose="05050102010706020507" pitchFamily="18" charset="2"/>
                  </a:rPr>
                  <a:t>delta_</a:t>
                </a:r>
                <a:r>
                  <a:rPr kumimoji="1" lang="en-US" altLang="zh-TW" sz="3600" b="1" kern="0" dirty="0" err="1">
                    <a:solidFill>
                      <a:schemeClr val="tx1"/>
                    </a:solidFill>
                    <a:ea typeface="新細明體"/>
                    <a:sym typeface="Symbol" panose="05050102010706020507" pitchFamily="18" charset="2"/>
                  </a:rPr>
                  <a:t>w</a:t>
                </a:r>
                <a:r>
                  <a:rPr kumimoji="1" lang="en-US" altLang="zh-TW" sz="3600" b="1" kern="0" baseline="-25000" dirty="0">
                    <a:solidFill>
                      <a:schemeClr val="tx1"/>
                    </a:solidFill>
                    <a:ea typeface="新細明體"/>
                    <a:sym typeface="Symbol" panose="05050102010706020507" pitchFamily="18" charset="2"/>
                  </a:rPr>
                  <a:t> </a:t>
                </a:r>
                <a:r>
                  <a:rPr kumimoji="1" lang="en-US" altLang="zh-TW" sz="3600" kern="0" dirty="0">
                    <a:solidFill>
                      <a:schemeClr val="tx1"/>
                    </a:solidFill>
                    <a:ea typeface="新細明體"/>
                  </a:rPr>
                  <a:t>to zero</a:t>
                </a:r>
              </a:p>
              <a:p>
                <a:pPr lvl="2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None/>
                </a:pPr>
                <a:r>
                  <a:rPr kumimoji="1" lang="en-US" altLang="zh-TW" sz="2800" kern="0" dirty="0">
                    <a:solidFill>
                      <a:schemeClr val="tx1"/>
                    </a:solidFill>
                    <a:ea typeface="新細明體"/>
                  </a:rPr>
                  <a:t>FOR each training example </a:t>
                </a:r>
                <a:r>
                  <a:rPr kumimoji="1" lang="en-US" altLang="zh-TW" sz="2800" kern="0" dirty="0">
                    <a:solidFill>
                      <a:srgbClr val="00B050"/>
                    </a:solidFill>
                    <a:ea typeface="新細明體"/>
                  </a:rPr>
                  <a:t>// Find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00B050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b="1" dirty="0">
                        <a:solidFill>
                          <a:srgbClr val="00B050"/>
                        </a:solidFill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TW" sz="2800" kern="0" dirty="0">
                    <a:solidFill>
                      <a:srgbClr val="00B050"/>
                    </a:solidFill>
                    <a:ea typeface="新細明體"/>
                  </a:rPr>
                  <a:t> for each training example </a:t>
                </a:r>
                <a:endParaRPr kumimoji="1" lang="en-US" altLang="zh-TW" sz="2800" kern="0" dirty="0">
                  <a:solidFill>
                    <a:schemeClr val="tx1"/>
                  </a:solidFill>
                  <a:ea typeface="新細明體"/>
                </a:endParaRPr>
              </a:p>
              <a:p>
                <a:pPr lvl="3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r>
                  <a:rPr kumimoji="1" lang="en-US" altLang="zh-TW" sz="2800" kern="0" dirty="0">
                    <a:solidFill>
                      <a:schemeClr val="tx1"/>
                    </a:solidFill>
                    <a:ea typeface="新細明體"/>
                  </a:rPr>
                  <a:t>Compute the gradient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b="1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TW" sz="2800" kern="0" dirty="0">
                  <a:solidFill>
                    <a:schemeClr val="tx1"/>
                  </a:solidFill>
                  <a:ea typeface="新細明體"/>
                </a:endParaRPr>
              </a:p>
              <a:p>
                <a:pPr lvl="3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r>
                  <a:rPr kumimoji="1" lang="en-US" altLang="zh-TW" sz="2800" kern="0" dirty="0" err="1">
                    <a:ea typeface="新細明體"/>
                    <a:sym typeface="Symbol" panose="05050102010706020507" pitchFamily="18" charset="2"/>
                  </a:rPr>
                  <a:t>delta_</a:t>
                </a:r>
                <a:r>
                  <a:rPr kumimoji="1" lang="en-US" altLang="zh-TW" sz="2800" b="1" kern="0" dirty="0" err="1">
                    <a:solidFill>
                      <a:schemeClr val="tx1"/>
                    </a:solidFill>
                    <a:ea typeface="新細明體"/>
                    <a:sym typeface="Symbol" panose="05050102010706020507" pitchFamily="18" charset="2"/>
                  </a:rPr>
                  <a:t>w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TW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</a:t>
                </a:r>
                <a:r>
                  <a:rPr kumimoji="1" lang="en-US" altLang="zh-TW" sz="2800" kern="0" dirty="0">
                    <a:solidFill>
                      <a:schemeClr val="tx1"/>
                    </a:solidFill>
                    <a:ea typeface="新細明體"/>
                    <a:sym typeface="Symbol" panose="05050102010706020507" pitchFamily="18" charset="2"/>
                  </a:rPr>
                  <a:t> </a:t>
                </a:r>
                <a:r>
                  <a:rPr kumimoji="1" lang="en-US" altLang="zh-TW" sz="2800" kern="0" dirty="0" err="1">
                    <a:ea typeface="新細明體"/>
                    <a:sym typeface="Symbol" panose="05050102010706020507" pitchFamily="18" charset="2"/>
                  </a:rPr>
                  <a:t>delta_</a:t>
                </a:r>
                <a:r>
                  <a:rPr kumimoji="1" lang="en-US" altLang="zh-TW" sz="2800" b="1" kern="0" dirty="0" err="1">
                    <a:solidFill>
                      <a:schemeClr val="tx1"/>
                    </a:solidFill>
                    <a:ea typeface="新細明體"/>
                    <a:sym typeface="Symbol" panose="05050102010706020507" pitchFamily="18" charset="2"/>
                  </a:rPr>
                  <a:t>w</a:t>
                </a:r>
                <a:r>
                  <a:rPr lang="en-US" altLang="zh-TW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+ </a:t>
                </a:r>
                <a:r>
                  <a:rPr lang="en-US" altLang="zh-TW" sz="28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b="1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 lvl="2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r>
                  <a:rPr lang="en-US" altLang="zh-TW" sz="4000" b="1" dirty="0">
                    <a:solidFill>
                      <a:schemeClr val="tx1"/>
                    </a:solidFill>
                    <a:latin typeface="Calibri" panose="020F0502020204030204"/>
                  </a:rPr>
                  <a:t>w</a:t>
                </a:r>
                <a:r>
                  <a:rPr lang="en-US" altLang="zh-TW" sz="4000" dirty="0">
                    <a:solidFill>
                      <a:schemeClr val="tx1"/>
                    </a:solidFill>
                    <a:latin typeface="Calibri" panose="020F0502020204030204"/>
                  </a:rPr>
                  <a:t>  </a:t>
                </a:r>
                <a:r>
                  <a:rPr lang="en-US" altLang="zh-TW" sz="4000" dirty="0">
                    <a:solidFill>
                      <a:schemeClr val="tx1"/>
                    </a:solidFill>
                    <a:latin typeface="Calibri" panose="020F0502020204030204"/>
                    <a:sym typeface="Symbol" panose="05050102010706020507" pitchFamily="18" charset="2"/>
                  </a:rPr>
                  <a:t> </a:t>
                </a:r>
                <a:r>
                  <a:rPr lang="en-US" altLang="zh-TW" sz="4000" b="1" dirty="0">
                    <a:solidFill>
                      <a:schemeClr val="tx1"/>
                    </a:solidFill>
                    <a:latin typeface="Calibri" panose="020F0502020204030204"/>
                  </a:rPr>
                  <a:t>w</a:t>
                </a:r>
                <a:r>
                  <a:rPr lang="en-US" altLang="zh-TW" sz="4000" dirty="0">
                    <a:solidFill>
                      <a:schemeClr val="tx1"/>
                    </a:solidFill>
                    <a:latin typeface="Calibri" panose="020F0502020204030204"/>
                    <a:sym typeface="Symbol" panose="05050102010706020507" pitchFamily="18" charset="2"/>
                  </a:rPr>
                  <a:t> + </a:t>
                </a:r>
                <a:r>
                  <a:rPr kumimoji="1" lang="en-US" altLang="zh-TW" sz="4000" kern="0" dirty="0">
                    <a:ea typeface="新細明體"/>
                    <a:sym typeface="Symbol" panose="05050102010706020507" pitchFamily="18" charset="2"/>
                  </a:rPr>
                  <a:t>delta_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4000" b="1" dirty="0">
                        <a:solidFill>
                          <a:schemeClr val="tx1"/>
                        </a:solidFill>
                        <a:latin typeface="Calibri" panose="020F0502020204030204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TW" altLang="en-US" sz="4000" dirty="0"/>
                  <a:t>  </a:t>
                </a:r>
                <a:r>
                  <a:rPr lang="en-US" altLang="zh-TW" sz="4000" dirty="0">
                    <a:solidFill>
                      <a:srgbClr val="00B050"/>
                    </a:solidFill>
                  </a:rPr>
                  <a:t>// update </a:t>
                </a:r>
                <a:r>
                  <a:rPr lang="en-US" altLang="zh-TW" sz="4000" b="1" dirty="0">
                    <a:solidFill>
                      <a:srgbClr val="00B050"/>
                    </a:solidFill>
                    <a:latin typeface="Calibri" panose="020F0502020204030204"/>
                  </a:rPr>
                  <a:t>w</a:t>
                </a:r>
                <a:r>
                  <a:rPr lang="en-US" altLang="zh-TW" sz="4000" dirty="0">
                    <a:solidFill>
                      <a:srgbClr val="00B050"/>
                    </a:solidFill>
                  </a:rPr>
                  <a:t> per epoch </a:t>
                </a:r>
              </a:p>
              <a:p>
                <a:pPr lvl="2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en-US" altLang="zh-TW" sz="3200" dirty="0">
                  <a:solidFill>
                    <a:srgbClr val="FF0000"/>
                  </a:solidFill>
                </a:endParaRPr>
              </a:p>
              <a:p>
                <a:pPr lvl="2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r>
                  <a:rPr lang="en-US" altLang="zh-TW" sz="3200" dirty="0">
                    <a:solidFill>
                      <a:srgbClr val="FF0000"/>
                    </a:solidFill>
                  </a:rPr>
                  <a:t>(Some other variation version of update W:</a:t>
                </a:r>
              </a:p>
              <a:p>
                <a:pPr lvl="2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r>
                  <a:rPr lang="en-US" altLang="zh-TW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3200" b="1" dirty="0"/>
                  <a:t>w</a:t>
                </a:r>
                <a:r>
                  <a:rPr lang="en-US" altLang="zh-TW" sz="3200" dirty="0"/>
                  <a:t>  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 </a:t>
                </a:r>
                <a:r>
                  <a:rPr lang="en-US" altLang="zh-TW" sz="3200" b="1" dirty="0"/>
                  <a:t>w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 + </a:t>
                </a:r>
                <a:r>
                  <a:rPr lang="en-US" altLang="zh-TW" sz="32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(1/N) </a:t>
                </a:r>
                <a:r>
                  <a:rPr kumimoji="1" lang="en-US" altLang="zh-TW" sz="3200" kern="0" dirty="0">
                    <a:solidFill>
                      <a:srgbClr val="7030A0"/>
                    </a:solidFill>
                    <a:ea typeface="新細明體"/>
                    <a:sym typeface="Symbol" panose="05050102010706020507" pitchFamily="18" charset="2"/>
                  </a:rPr>
                  <a:t>delta_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200" b="1" dirty="0">
                        <a:solidFill>
                          <a:srgbClr val="7030A0"/>
                        </a:solidFill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TW" altLang="en-US" sz="3200" dirty="0">
                    <a:solidFill>
                      <a:srgbClr val="7030A0"/>
                    </a:solidFill>
                  </a:rPr>
                  <a:t>   </a:t>
                </a:r>
                <a:endParaRPr lang="en-US" altLang="zh-TW" sz="3200" dirty="0">
                  <a:solidFill>
                    <a:srgbClr val="7030A0"/>
                  </a:solidFill>
                </a:endParaRPr>
              </a:p>
              <a:p>
                <a:pPr lvl="2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r>
                  <a:rPr lang="en-US" altLang="zh-TW" sz="32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sz="3200" dirty="0">
                    <a:solidFill>
                      <a:srgbClr val="00B050"/>
                    </a:solidFill>
                  </a:rPr>
                  <a:t>//</a:t>
                </a:r>
                <a:r>
                  <a:rPr lang="en-US" altLang="zh-TW" sz="3200" dirty="0">
                    <a:solidFill>
                      <a:srgbClr val="7030A0"/>
                    </a:solidFill>
                  </a:rPr>
                  <a:t> N </a:t>
                </a:r>
                <a:r>
                  <a:rPr kumimoji="1" lang="en-US" altLang="zh-TW" sz="3200" kern="0" dirty="0">
                    <a:ea typeface="新細明體"/>
                  </a:rPr>
                  <a:t>training examples; </a:t>
                </a:r>
                <a:r>
                  <a:rPr lang="en-US" altLang="zh-TW" sz="3200" dirty="0"/>
                  <a:t>the average of </a:t>
                </a:r>
                <a:r>
                  <a:rPr kumimoji="1" lang="en-US" altLang="zh-TW" sz="3200" kern="0" dirty="0">
                    <a:ea typeface="新細明體"/>
                    <a:sym typeface="Symbol" panose="05050102010706020507" pitchFamily="18" charset="2"/>
                  </a:rPr>
                  <a:t>delta_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200" b="1" dirty="0"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TW" sz="3200" dirty="0"/>
                  <a:t>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)</a:t>
                </a:r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D11373D9-593C-4585-A05A-9C9DE258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703" y="1363508"/>
                <a:ext cx="10762593" cy="4992841"/>
              </a:xfrm>
              <a:blipFill>
                <a:blip r:embed="rId2"/>
                <a:stretch>
                  <a:fillRect l="-1755" t="-4640" b="-3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7273C0-21FF-49DA-B57B-81C262BEE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612394B-11D7-4DE9-8D61-BA77424CDCDB}"/>
              </a:ext>
            </a:extLst>
          </p:cNvPr>
          <p:cNvCxnSpPr/>
          <p:nvPr/>
        </p:nvCxnSpPr>
        <p:spPr>
          <a:xfrm>
            <a:off x="838200" y="478831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7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46F7F7-D47F-4E4D-B255-E20705D94720}"/>
              </a:ext>
            </a:extLst>
          </p:cNvPr>
          <p:cNvGrpSpPr/>
          <p:nvPr/>
        </p:nvGrpSpPr>
        <p:grpSpPr>
          <a:xfrm>
            <a:off x="2017988" y="2162281"/>
            <a:ext cx="5580991" cy="2497080"/>
            <a:chOff x="2596055" y="2808124"/>
            <a:chExt cx="6248962" cy="322537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22E6D7C-85C0-41D4-940A-042813CF8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6055" y="2808124"/>
              <a:ext cx="4802843" cy="32253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2FAA574D-4CC5-455E-80F5-B446BFEB4B7F}"/>
                    </a:ext>
                  </a:extLst>
                </p:cNvPr>
                <p:cNvSpPr txBox="1"/>
                <p:nvPr/>
              </p:nvSpPr>
              <p:spPr>
                <a:xfrm>
                  <a:off x="7353201" y="4353744"/>
                  <a:ext cx="1491816" cy="6758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prstClr val="black"/>
                      </a:solidFill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zh-TW" sz="28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sz="28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zh-TW" altLang="en-US" sz="2800" dirty="0">
                      <a:solidFill>
                        <a:srgbClr val="CC00CC"/>
                      </a:solidFill>
                    </a:rPr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2FAA574D-4CC5-455E-80F5-B446BFEB4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201" y="4353744"/>
                  <a:ext cx="1491816" cy="675821"/>
                </a:xfrm>
                <a:prstGeom prst="rect">
                  <a:avLst/>
                </a:prstGeom>
                <a:blipFill>
                  <a:blip r:embed="rId3"/>
                  <a:stretch>
                    <a:fillRect l="-9589" t="-10465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標題 7">
            <a:extLst>
              <a:ext uri="{FF2B5EF4-FFF2-40B4-BE49-F238E27FC236}">
                <a16:creationId xmlns:a16="http://schemas.microsoft.com/office/drawing/2014/main" id="{F3091622-6970-4AEA-B0CA-20BE7565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37" y="59484"/>
            <a:ext cx="1076522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Error</a:t>
            </a:r>
            <a:r>
              <a:rPr lang="en-US" altLang="zh-TW" sz="4000" dirty="0"/>
              <a:t> Gradient for a Sigmoid Neuron: </a:t>
            </a:r>
            <a:br>
              <a:rPr lang="en-US" altLang="zh-TW" sz="4000" dirty="0"/>
            </a:br>
            <a:r>
              <a:rPr lang="en-US" altLang="zh-TW" sz="4000" dirty="0"/>
              <a:t>Half of Squared Error 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內容版面配置區 3">
                <a:extLst>
                  <a:ext uri="{FF2B5EF4-FFF2-40B4-BE49-F238E27FC236}">
                    <a16:creationId xmlns:a16="http://schemas.microsoft.com/office/drawing/2014/main" id="{A1A68814-75CB-4AF4-A972-5E895A09D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5962" y="1515950"/>
                <a:ext cx="5798631" cy="52322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TW" sz="24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h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(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)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zh-TW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= </a:t>
                </a:r>
                <a:r>
                  <a:rPr lang="en-US" altLang="zh-TW" sz="24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(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) = </a:t>
                </a:r>
                <a:r>
                  <a:rPr lang="en-US" altLang="zh-TW" sz="2400" i="1" dirty="0">
                    <a:solidFill>
                      <a:srgbClr val="CC00CC"/>
                    </a:solidFill>
                  </a:rPr>
                  <a:t>a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 =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  </a:t>
                </a:r>
                <a:endParaRPr lang="zh-TW" altLang="zh-TW" sz="2400" dirty="0">
                  <a:solidFill>
                    <a:schemeClr val="tx1"/>
                  </a:solidFill>
                  <a:latin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內容版面配置區 3">
                <a:extLst>
                  <a:ext uri="{FF2B5EF4-FFF2-40B4-BE49-F238E27FC236}">
                    <a16:creationId xmlns:a16="http://schemas.microsoft.com/office/drawing/2014/main" id="{A1A68814-75CB-4AF4-A972-5E895A09D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5962" y="1515950"/>
                <a:ext cx="5798631" cy="523220"/>
              </a:xfrm>
              <a:blipFill>
                <a:blip r:embed="rId4"/>
                <a:stretch>
                  <a:fillRect l="-1468" t="-17045" r="-2096" b="-5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CBE35-6726-4E03-B8C1-E9A1A2EBE6CD}"/>
              </a:ext>
            </a:extLst>
          </p:cNvPr>
          <p:cNvSpPr txBox="1"/>
          <p:nvPr/>
        </p:nvSpPr>
        <p:spPr>
          <a:xfrm>
            <a:off x="7598979" y="2881845"/>
            <a:ext cx="1076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C00CC"/>
                </a:solidFill>
              </a:rPr>
              <a:t>?</a:t>
            </a:r>
            <a:endParaRPr lang="zh-TW" altLang="en-US" sz="2800" dirty="0">
              <a:solidFill>
                <a:srgbClr val="CC00CC"/>
              </a:solidFill>
            </a:endParaRPr>
          </a:p>
          <a:p>
            <a:r>
              <a:rPr lang="en-US" altLang="zh-TW" sz="2800" dirty="0">
                <a:latin typeface="+mj-lt"/>
                <a:sym typeface="Symbol" panose="05050102010706020507" pitchFamily="18" charset="2"/>
              </a:rPr>
              <a:t>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17B574F-9A4B-4EE4-8B5A-CD651AB210E0}"/>
                  </a:ext>
                </a:extLst>
              </p:cNvPr>
              <p:cNvSpPr txBox="1"/>
              <p:nvPr/>
            </p:nvSpPr>
            <p:spPr>
              <a:xfrm>
                <a:off x="4997429" y="4062792"/>
                <a:ext cx="554157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solidFill>
                      <a:srgbClr val="CC00CC"/>
                    </a:solidFill>
                  </a:rPr>
                  <a:t>𝐸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) = </a:t>
                </a:r>
                <a:r>
                  <a:rPr lang="en-US" altLang="zh-TW" sz="2400" dirty="0">
                    <a:solidFill>
                      <a:srgbClr val="CC00CC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CC00CC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(y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TW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400" baseline="300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17B574F-9A4B-4EE4-8B5A-CD651AB2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29" y="4062792"/>
                <a:ext cx="5541579" cy="613886"/>
              </a:xfrm>
              <a:prstGeom prst="rect">
                <a:avLst/>
              </a:prstGeom>
              <a:blipFill>
                <a:blip r:embed="rId5"/>
                <a:stretch>
                  <a:fillRect l="-1760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E41E7DF4-841C-455B-B343-D9A017BBCEFA}"/>
              </a:ext>
            </a:extLst>
          </p:cNvPr>
          <p:cNvGrpSpPr/>
          <p:nvPr/>
        </p:nvGrpSpPr>
        <p:grpSpPr>
          <a:xfrm>
            <a:off x="3040562" y="4169533"/>
            <a:ext cx="4033508" cy="1103033"/>
            <a:chOff x="3101156" y="4601523"/>
            <a:chExt cx="4461340" cy="1103033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165DFE4C-6FE2-4E42-87D7-FE218A30ECCD}"/>
                </a:ext>
              </a:extLst>
            </p:cNvPr>
            <p:cNvSpPr/>
            <p:nvPr/>
          </p:nvSpPr>
          <p:spPr>
            <a:xfrm flipH="1" flipV="1">
              <a:off x="3101156" y="4601523"/>
              <a:ext cx="4461340" cy="1103033"/>
            </a:xfrm>
            <a:prstGeom prst="arc">
              <a:avLst>
                <a:gd name="adj1" fmla="val 10690852"/>
                <a:gd name="adj2" fmla="val 49763"/>
              </a:avLst>
            </a:prstGeom>
            <a:ln w="1270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077F2BB-043F-4912-B8F5-CD28BECE4128}"/>
                </a:ext>
              </a:extLst>
            </p:cNvPr>
            <p:cNvCxnSpPr/>
            <p:nvPr/>
          </p:nvCxnSpPr>
          <p:spPr>
            <a:xfrm flipV="1">
              <a:off x="3101156" y="5007841"/>
              <a:ext cx="0" cy="184038"/>
            </a:xfrm>
            <a:prstGeom prst="straightConnector1">
              <a:avLst/>
            </a:prstGeom>
            <a:ln w="12700">
              <a:solidFill>
                <a:srgbClr val="CC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A6B53D1-B697-45FB-8241-1065926A9937}"/>
              </a:ext>
            </a:extLst>
          </p:cNvPr>
          <p:cNvSpPr txBox="1"/>
          <p:nvPr/>
        </p:nvSpPr>
        <p:spPr>
          <a:xfrm>
            <a:off x="3040561" y="4782737"/>
            <a:ext cx="156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C00CC"/>
                </a:solidFill>
              </a:rPr>
              <a:t>Gradient Descent</a:t>
            </a:r>
            <a:endParaRPr lang="zh-TW" altLang="en-US" sz="2400" dirty="0">
              <a:solidFill>
                <a:srgbClr val="CC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41BCDB6-52D5-412B-B2F6-E32F0DFF0E0B}"/>
                  </a:ext>
                </a:extLst>
              </p:cNvPr>
              <p:cNvSpPr txBox="1"/>
              <p:nvPr/>
            </p:nvSpPr>
            <p:spPr>
              <a:xfrm>
                <a:off x="5057316" y="4841938"/>
                <a:ext cx="3003181" cy="143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sz="2400" dirty="0"/>
                  <a:t> 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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 +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sz="24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24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CC00CC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b="1" dirty="0">
                        <a:solidFill>
                          <a:srgbClr val="CC00CC"/>
                        </a:solidFill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400" b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altLang="zh-TW" sz="2400" dirty="0">
                    <a:sym typeface="Symbol" panose="05050102010706020507" pitchFamily="18" charset="2"/>
                  </a:rPr>
                  <a:t>Where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w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41BCDB6-52D5-412B-B2F6-E32F0DFF0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16" y="4841938"/>
                <a:ext cx="3003181" cy="1437381"/>
              </a:xfrm>
              <a:prstGeom prst="rect">
                <a:avLst/>
              </a:prstGeom>
              <a:blipFill>
                <a:blip r:embed="rId6"/>
                <a:stretch>
                  <a:fillRect l="-3252" t="-42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A7CADD-472D-47A1-8A05-7B9D58C06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8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/>
      <p:bldP spid="18" grpId="0"/>
      <p:bldP spid="19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7AF9B2D-CF56-45D1-B713-87A96C6047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find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/>
                      <m:t>(</m:t>
                    </m:r>
                    <m:r>
                      <m:rPr>
                        <m:nor/>
                      </m:rPr>
                      <a:rPr lang="en-US" altLang="zh-TW" b="1"/>
                      <m:t>w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? (1/2)</a:t>
                </a:r>
                <a:endParaRPr lang="zh-TW" altLang="en-US" i="1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7AF9B2D-CF56-45D1-B713-87A96C604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99">
            <a:extLst>
              <a:ext uri="{FF2B5EF4-FFF2-40B4-BE49-F238E27FC236}">
                <a16:creationId xmlns:a16="http://schemas.microsoft.com/office/drawing/2014/main" id="{A49F6962-709B-48FF-9CD3-554A1F3D4C22}"/>
              </a:ext>
            </a:extLst>
          </p:cNvPr>
          <p:cNvSpPr txBox="1"/>
          <p:nvPr/>
        </p:nvSpPr>
        <p:spPr>
          <a:xfrm>
            <a:off x="1006688" y="2266804"/>
            <a:ext cx="3003693" cy="75180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indent="63500">
              <a:spcAft>
                <a:spcPts val="0"/>
              </a:spcAft>
            </a:pP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input: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63500">
              <a:spcAft>
                <a:spcPts val="0"/>
              </a:spcAft>
            </a:pPr>
            <a:r>
              <a:rPr lang="en-US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100">
                <a:extLst>
                  <a:ext uri="{FF2B5EF4-FFF2-40B4-BE49-F238E27FC236}">
                    <a16:creationId xmlns:a16="http://schemas.microsoft.com/office/drawing/2014/main" id="{F6A65575-F7EF-469E-997F-801BA36288CB}"/>
                  </a:ext>
                </a:extLst>
              </p:cNvPr>
              <p:cNvSpPr txBox="1"/>
              <p:nvPr/>
            </p:nvSpPr>
            <p:spPr>
              <a:xfrm>
                <a:off x="4418673" y="2222226"/>
                <a:ext cx="2652842" cy="1069747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</a:bodyPr>
              <a:lstStyle/>
              <a:p>
                <a:pPr indent="63500"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Activation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function:</a:t>
                </a:r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indent="76200">
                  <a:spcAft>
                    <a:spcPts val="0"/>
                  </a:spcAft>
                </a:pPr>
                <a:r>
                  <a:rPr lang="en-US" altLang="zh-TW" sz="2400" i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= 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sz="24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r>
                      <a:rPr lang="en-US" sz="24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TW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TW" sz="2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100">
                <a:extLst>
                  <a:ext uri="{FF2B5EF4-FFF2-40B4-BE49-F238E27FC236}">
                    <a16:creationId xmlns:a16="http://schemas.microsoft.com/office/drawing/2014/main" id="{F6A65575-F7EF-469E-997F-801BA362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73" y="2222226"/>
                <a:ext cx="2652842" cy="1069747"/>
              </a:xfrm>
              <a:prstGeom prst="rect">
                <a:avLst/>
              </a:prstGeom>
              <a:blipFill>
                <a:blip r:embed="rId3"/>
                <a:stretch>
                  <a:fillRect l="-4817" t="-9659" r="-917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103">
                <a:extLst>
                  <a:ext uri="{FF2B5EF4-FFF2-40B4-BE49-F238E27FC236}">
                    <a16:creationId xmlns:a16="http://schemas.microsoft.com/office/drawing/2014/main" id="{1BB5FA32-A771-4CE5-8E85-F630C5AB0A01}"/>
                  </a:ext>
                </a:extLst>
              </p:cNvPr>
              <p:cNvSpPr txBox="1"/>
              <p:nvPr/>
            </p:nvSpPr>
            <p:spPr>
              <a:xfrm>
                <a:off x="8436249" y="2222226"/>
                <a:ext cx="2252772" cy="884767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</a:bodyPr>
              <a:lstStyle/>
              <a:p>
                <a:pPr indent="63500"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Error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function:</a:t>
                </a:r>
                <a:r>
                  <a:rPr lang="en-US" sz="2400" kern="100" dirty="0"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</a:p>
              <a:p>
                <a:pPr indent="63500">
                  <a:spcAft>
                    <a:spcPts val="0"/>
                  </a:spcAft>
                </a:pPr>
                <a:r>
                  <a:rPr lang="en-US" sz="24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2400" i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24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r>
                  <a:rPr lang="en-US" sz="2400" kern="1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103">
                <a:extLst>
                  <a:ext uri="{FF2B5EF4-FFF2-40B4-BE49-F238E27FC236}">
                    <a16:creationId xmlns:a16="http://schemas.microsoft.com/office/drawing/2014/main" id="{1BB5FA32-A771-4CE5-8E85-F630C5AB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249" y="2222226"/>
                <a:ext cx="2252772" cy="884767"/>
              </a:xfrm>
              <a:prstGeom prst="rect">
                <a:avLst/>
              </a:prstGeom>
              <a:blipFill>
                <a:blip r:embed="rId4"/>
                <a:stretch>
                  <a:fillRect l="-5676" t="-11644" b="-10959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41A2A7-5E45-40B7-898C-4BD6A7B52AD5}"/>
              </a:ext>
            </a:extLst>
          </p:cNvPr>
          <p:cNvCxnSpPr>
            <a:cxnSpLocks/>
          </p:cNvCxnSpPr>
          <p:nvPr/>
        </p:nvCxnSpPr>
        <p:spPr>
          <a:xfrm>
            <a:off x="3988554" y="2714492"/>
            <a:ext cx="451946" cy="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279990-C88A-4701-A664-6BB0300F9521}"/>
              </a:ext>
            </a:extLst>
          </p:cNvPr>
          <p:cNvCxnSpPr>
            <a:cxnSpLocks/>
          </p:cNvCxnSpPr>
          <p:nvPr/>
        </p:nvCxnSpPr>
        <p:spPr>
          <a:xfrm>
            <a:off x="7083721" y="2757099"/>
            <a:ext cx="1352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EE8131C-2017-4E55-B86D-1F7263190D3B}"/>
              </a:ext>
            </a:extLst>
          </p:cNvPr>
          <p:cNvGrpSpPr/>
          <p:nvPr/>
        </p:nvGrpSpPr>
        <p:grpSpPr>
          <a:xfrm>
            <a:off x="8006937" y="3060072"/>
            <a:ext cx="3268716" cy="1417301"/>
            <a:chOff x="8006937" y="3060072"/>
            <a:chExt cx="3268716" cy="1417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119DFA0-08B4-4596-B372-3A117715210B}"/>
                    </a:ext>
                  </a:extLst>
                </p:cNvPr>
                <p:cNvSpPr txBox="1"/>
                <p:nvPr/>
              </p:nvSpPr>
              <p:spPr>
                <a:xfrm>
                  <a:off x="8006937" y="3681514"/>
                  <a:ext cx="3268716" cy="79585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TW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𝑑𝐸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TW" sz="2400" kern="1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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kern="1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</m:t>
                        </m:r>
                        <m:r>
                          <m:rPr>
                            <m:nor/>
                          </m:rPr>
                          <a:rPr lang="en-US" altLang="zh-TW" sz="2400" kern="1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1" kern="10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b="0" kern="10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119DFA0-08B4-4596-B372-3A1177152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937" y="3681514"/>
                  <a:ext cx="3268716" cy="7958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13429FA-8B24-4805-9ABB-975D76EFFAB4}"/>
                </a:ext>
              </a:extLst>
            </p:cNvPr>
            <p:cNvCxnSpPr>
              <a:stCxn id="15" idx="0"/>
            </p:cNvCxnSpPr>
            <p:nvPr/>
          </p:nvCxnSpPr>
          <p:spPr>
            <a:xfrm flipV="1">
              <a:off x="9641295" y="3060072"/>
              <a:ext cx="0" cy="6214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3D2FA3E-8C42-4137-91DE-AD0998C6F47E}"/>
              </a:ext>
            </a:extLst>
          </p:cNvPr>
          <p:cNvGrpSpPr/>
          <p:nvPr/>
        </p:nvGrpSpPr>
        <p:grpSpPr>
          <a:xfrm>
            <a:off x="3842737" y="3281074"/>
            <a:ext cx="3520965" cy="1254446"/>
            <a:chOff x="3842737" y="3281074"/>
            <a:chExt cx="3520965" cy="1254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21DF5F70-7656-46DD-8515-9F7D5D7B6F3A}"/>
                    </a:ext>
                  </a:extLst>
                </p:cNvPr>
                <p:cNvSpPr txBox="1"/>
                <p:nvPr/>
              </p:nvSpPr>
              <p:spPr>
                <a:xfrm>
                  <a:off x="3842737" y="3739661"/>
                  <a:ext cx="3520965" cy="79585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TW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21DF5F70-7656-46DD-8515-9F7D5D7B6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737" y="3739661"/>
                  <a:ext cx="3520965" cy="7958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9FCE7E2-95DE-496C-8696-F9C99C310D49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5603219" y="3281074"/>
              <a:ext cx="1" cy="458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4470C36-79C2-473A-B290-28DDF658535D}"/>
              </a:ext>
            </a:extLst>
          </p:cNvPr>
          <p:cNvGrpSpPr/>
          <p:nvPr/>
        </p:nvGrpSpPr>
        <p:grpSpPr>
          <a:xfrm>
            <a:off x="1038374" y="3019290"/>
            <a:ext cx="2340012" cy="2730195"/>
            <a:chOff x="1038374" y="3019290"/>
            <a:chExt cx="2340012" cy="2730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522CE13-847A-4852-9F27-FB74F64333EB}"/>
                    </a:ext>
                  </a:extLst>
                </p:cNvPr>
                <p:cNvSpPr txBox="1"/>
                <p:nvPr/>
              </p:nvSpPr>
              <p:spPr>
                <a:xfrm>
                  <a:off x="1038374" y="3366717"/>
                  <a:ext cx="2340012" cy="2382768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TW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TW" sz="2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TW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400" i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522CE13-847A-4852-9F27-FB74F6433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374" y="3366717"/>
                  <a:ext cx="2340012" cy="238276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CFBD1CA7-3E90-4745-96C2-E6083C6EEAB4}"/>
                </a:ext>
              </a:extLst>
            </p:cNvPr>
            <p:cNvCxnSpPr>
              <a:stCxn id="17" idx="0"/>
            </p:cNvCxnSpPr>
            <p:nvPr/>
          </p:nvCxnSpPr>
          <p:spPr>
            <a:xfrm flipV="1">
              <a:off x="2208380" y="3019290"/>
              <a:ext cx="0" cy="3474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2E65E7-D42C-46AC-B42A-E91C374D5C4F}"/>
              </a:ext>
            </a:extLst>
          </p:cNvPr>
          <p:cNvSpPr txBox="1"/>
          <p:nvPr/>
        </p:nvSpPr>
        <p:spPr>
          <a:xfrm>
            <a:off x="838200" y="1487418"/>
            <a:ext cx="590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j-lt"/>
              </a:rPr>
              <a:t>First, find derivatives of </a:t>
            </a: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TW" sz="2800" dirty="0">
                <a:latin typeface="+mj-lt"/>
              </a:rPr>
              <a:t>, </a:t>
            </a: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altLang="zh-TW" sz="2800" dirty="0">
                <a:latin typeface="+mj-lt"/>
              </a:rPr>
              <a:t>, and </a:t>
            </a: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US" altLang="zh-TW" sz="2800" i="1" dirty="0">
                <a:latin typeface="+mj-lt"/>
              </a:rPr>
              <a:t>.</a:t>
            </a:r>
            <a:r>
              <a:rPr lang="en-US" altLang="zh-TW" sz="2800" dirty="0">
                <a:latin typeface="+mj-lt"/>
              </a:rPr>
              <a:t> </a:t>
            </a:r>
            <a:endParaRPr lang="zh-TW" altLang="en-US" sz="2800" i="1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15D33A-5C67-41E2-A0E9-A52B892C0D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9506EE6-244E-434D-ABA3-8609ED8FBC3A}"/>
              </a:ext>
            </a:extLst>
          </p:cNvPr>
          <p:cNvSpPr txBox="1"/>
          <p:nvPr/>
        </p:nvSpPr>
        <p:spPr>
          <a:xfrm>
            <a:off x="9152641" y="4662804"/>
            <a:ext cx="1659118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因為</a:t>
            </a:r>
            <a:r>
              <a:rPr lang="en-US" altLang="zh-TW" dirty="0">
                <a:solidFill>
                  <a:srgbClr val="00B0F0"/>
                </a:solidFill>
              </a:rPr>
              <a:t>chain rule</a:t>
            </a:r>
            <a:r>
              <a:rPr lang="zh-TW" altLang="en-US" dirty="0">
                <a:solidFill>
                  <a:srgbClr val="00B0F0"/>
                </a:solidFill>
              </a:rPr>
              <a:t>所以要加負號</a:t>
            </a:r>
          </a:p>
        </p:txBody>
      </p:sp>
    </p:spTree>
    <p:extLst>
      <p:ext uri="{BB962C8B-B14F-4D97-AF65-F5344CB8AC3E}">
        <p14:creationId xmlns:p14="http://schemas.microsoft.com/office/powerpoint/2010/main" val="224700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7AF9B2D-CF56-45D1-B713-87A96C6047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find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/>
                      <m:t>(</m:t>
                    </m:r>
                    <m:r>
                      <m:rPr>
                        <m:nor/>
                      </m:rPr>
                      <a:rPr lang="en-US" altLang="zh-TW" b="1"/>
                      <m:t>w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? (2/2)</a:t>
                </a:r>
                <a:endParaRPr lang="zh-TW" altLang="en-US" i="1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7AF9B2D-CF56-45D1-B713-87A96C604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24235F2-04F8-442F-994E-846B9DEABE1A}"/>
                  </a:ext>
                </a:extLst>
              </p:cNvPr>
              <p:cNvSpPr txBox="1"/>
              <p:nvPr/>
            </p:nvSpPr>
            <p:spPr>
              <a:xfrm>
                <a:off x="2425624" y="2860834"/>
                <a:ext cx="5952905" cy="779316"/>
              </a:xfrm>
              <a:prstGeom prst="rect">
                <a:avLst/>
              </a:prstGeom>
              <a:noFill/>
              <a:ln w="19050">
                <a:solidFill>
                  <a:srgbClr val="CC00CC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sz="28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24235F2-04F8-442F-994E-846B9DEA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24" y="2860834"/>
                <a:ext cx="5952905" cy="779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CC00CC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E7430DC-E41B-424C-A0CB-ADEA4A5AE6AD}"/>
                  </a:ext>
                </a:extLst>
              </p:cNvPr>
              <p:cNvSpPr txBox="1"/>
              <p:nvPr/>
            </p:nvSpPr>
            <p:spPr>
              <a:xfrm>
                <a:off x="838200" y="1690690"/>
                <a:ext cx="7540329" cy="77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+mj-lt"/>
                  </a:rPr>
                  <a:t>Next, use the chain rule to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800" dirty="0">
                    <a:latin typeface="+mj-lt"/>
                  </a:rPr>
                  <a:t>: </a:t>
                </a:r>
                <a:endParaRPr lang="zh-TW" alt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E7430DC-E41B-424C-A0CB-ADEA4A5A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90"/>
                <a:ext cx="7540329" cy="779316"/>
              </a:xfrm>
              <a:prstGeom prst="rect">
                <a:avLst/>
              </a:prstGeom>
              <a:blipFill>
                <a:blip r:embed="rId4"/>
                <a:stretch>
                  <a:fillRect l="-1699"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237D429-29E2-4EFF-A891-764F58A621DF}"/>
                  </a:ext>
                </a:extLst>
              </p:cNvPr>
              <p:cNvSpPr txBox="1"/>
              <p:nvPr/>
            </p:nvSpPr>
            <p:spPr>
              <a:xfrm>
                <a:off x="2425623" y="3919039"/>
                <a:ext cx="5952905" cy="779316"/>
              </a:xfrm>
              <a:prstGeom prst="rect">
                <a:avLst/>
              </a:prstGeom>
              <a:noFill/>
              <a:ln w="19050">
                <a:solidFill>
                  <a:srgbClr val="CC00CC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sz="28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237D429-29E2-4EFF-A891-764F58A62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23" y="3919039"/>
                <a:ext cx="5952905" cy="779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CC00CC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03D53D7-79D2-4D84-AC26-D9D891F77BC4}"/>
                  </a:ext>
                </a:extLst>
              </p:cNvPr>
              <p:cNvSpPr txBox="1"/>
              <p:nvPr/>
            </p:nvSpPr>
            <p:spPr>
              <a:xfrm>
                <a:off x="2425624" y="4962694"/>
                <a:ext cx="5952905" cy="779316"/>
              </a:xfrm>
              <a:prstGeom prst="rect">
                <a:avLst/>
              </a:prstGeom>
              <a:noFill/>
              <a:ln w="19050">
                <a:solidFill>
                  <a:srgbClr val="CC00CC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sz="28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03D53D7-79D2-4D84-AC26-D9D891F7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24" y="4962694"/>
                <a:ext cx="5952905" cy="7793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CC00CC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7D5168-EB7D-40CF-89B7-7035997B8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7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21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2EBA1-6448-4B73-A027-97C5EDEA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Gradient Descent: a Single Neuron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B966C78-3BF7-4E9C-A0D2-DA8485AAF93A}"/>
                  </a:ext>
                </a:extLst>
              </p:cNvPr>
              <p:cNvSpPr txBox="1"/>
              <p:nvPr/>
            </p:nvSpPr>
            <p:spPr>
              <a:xfrm>
                <a:off x="933450" y="1547736"/>
                <a:ext cx="10302766" cy="17130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2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2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200">
                        <a:solidFill>
                          <a:srgbClr val="CC00CC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200" b="1">
                        <a:solidFill>
                          <a:srgbClr val="CC00CC"/>
                        </a:solidFill>
                      </a:rPr>
                      <m:t>w</m:t>
                    </m:r>
                    <m:r>
                      <a:rPr lang="en-US" altLang="zh-TW" sz="2200" b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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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TW" altLang="zh-TW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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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TW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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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TW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4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i="1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4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TW" sz="2200" kern="100" dirty="0">
                        <a:solidFill>
                          <a:srgbClr val="CC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200" b="0" i="1" kern="10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200" i="1" kern="100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200" kern="100" dirty="0">
                        <a:solidFill>
                          <a:srgbClr val="CC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200" b="0" i="1" kern="100" dirty="0" smtClean="0">
                        <a:solidFill>
                          <a:srgbClr val="CC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200" b="0" i="1" kern="100" dirty="0" smtClean="0">
                        <a:solidFill>
                          <a:srgbClr val="CC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200" kern="100" dirty="0">
                        <a:solidFill>
                          <a:srgbClr val="CC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sz="22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22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20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2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2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r>
                      <a:rPr lang="en-US" altLang="zh-TW" sz="2200" b="1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zh-TW" altLang="en-US" sz="2200" b="1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B966C78-3BF7-4E9C-A0D2-DA8485AA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547736"/>
                <a:ext cx="10302766" cy="17130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7AA206-B687-44CF-89E0-E5C2F90012D2}"/>
                  </a:ext>
                </a:extLst>
              </p:cNvPr>
              <p:cNvSpPr txBox="1"/>
              <p:nvPr/>
            </p:nvSpPr>
            <p:spPr>
              <a:xfrm>
                <a:off x="1051034" y="3653890"/>
                <a:ext cx="4088524" cy="954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ym typeface="Symbol" panose="05050102010706020507" pitchFamily="18" charset="2"/>
                  </a:rPr>
                  <a:t>     </a:t>
                </a:r>
                <a:r>
                  <a:rPr lang="en-US" altLang="zh-TW" sz="2800" dirty="0">
                    <a:sym typeface="Symbol" panose="05050102010706020507" pitchFamily="18" charset="2"/>
                  </a:rPr>
                  <a:t>Gradient Descent Rule</a:t>
                </a:r>
              </a:p>
              <a:p>
                <a:r>
                  <a:rPr lang="en-US" altLang="zh-TW" sz="2800" dirty="0">
                    <a:sym typeface="Symbol" panose="05050102010706020507" pitchFamily="18" charset="2"/>
                  </a:rPr>
                  <a:t>     </a:t>
                </a:r>
                <a:r>
                  <a:rPr lang="en-US" altLang="zh-TW" sz="2800" b="1" dirty="0"/>
                  <a:t>w</a:t>
                </a:r>
                <a:r>
                  <a:rPr lang="en-US" altLang="zh-TW" sz="2800" dirty="0"/>
                  <a:t>  </a:t>
                </a:r>
                <a:r>
                  <a:rPr lang="en-US" altLang="zh-TW" sz="2800" dirty="0">
                    <a:sym typeface="Symbol" panose="05050102010706020507" pitchFamily="18" charset="2"/>
                  </a:rPr>
                  <a:t></a:t>
                </a:r>
                <a:r>
                  <a:rPr lang="en-US" altLang="zh-TW" sz="2800" dirty="0"/>
                  <a:t> </a:t>
                </a:r>
                <a:r>
                  <a:rPr lang="en-US" altLang="zh-TW" sz="2800" b="1" dirty="0"/>
                  <a:t>w</a:t>
                </a:r>
                <a:r>
                  <a:rPr lang="en-US" altLang="zh-TW" sz="2800" dirty="0"/>
                  <a:t> + </a:t>
                </a:r>
                <a:r>
                  <a:rPr lang="en-US" altLang="zh-TW" sz="28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800">
                        <a:solidFill>
                          <a:srgbClr val="CC00CC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b="1">
                        <a:solidFill>
                          <a:srgbClr val="CC00CC"/>
                        </a:solidFill>
                      </a:rPr>
                      <m:t>w</m:t>
                    </m:r>
                    <m:r>
                      <a:rPr lang="en-US" altLang="zh-TW" sz="2800" b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7AA206-B687-44CF-89E0-E5C2F900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4" y="3653890"/>
                <a:ext cx="4088524" cy="954107"/>
              </a:xfrm>
              <a:prstGeom prst="rect">
                <a:avLst/>
              </a:prstGeom>
              <a:blipFill>
                <a:blip r:embed="rId3"/>
                <a:stretch>
                  <a:fillRect t="-5031" b="-163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CAC9C90-93F8-488A-9C09-681306C069F9}"/>
                  </a:ext>
                </a:extLst>
              </p:cNvPr>
              <p:cNvSpPr txBox="1"/>
              <p:nvPr/>
            </p:nvSpPr>
            <p:spPr>
              <a:xfrm>
                <a:off x="1051034" y="5001118"/>
                <a:ext cx="4803228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Symbol" panose="05050102010706020507" pitchFamily="18" charset="2"/>
                  <a:buChar char="Þ"/>
                </a:pPr>
                <a:r>
                  <a:rPr lang="en-US" altLang="zh-TW" sz="2400" b="1" dirty="0"/>
                  <a:t>w</a:t>
                </a:r>
                <a:r>
                  <a:rPr lang="en-US" altLang="zh-TW" sz="2400" dirty="0"/>
                  <a:t> 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</a:t>
                </a:r>
                <a:r>
                  <a:rPr lang="en-US" altLang="zh-TW" sz="2400" dirty="0"/>
                  <a:t> </a:t>
                </a:r>
                <a:r>
                  <a:rPr lang="en-US" altLang="zh-TW" sz="2400" b="1" dirty="0"/>
                  <a:t>w</a:t>
                </a:r>
                <a:r>
                  <a:rPr lang="en-US" altLang="zh-TW" sz="2400" dirty="0"/>
                  <a:t> +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r>
                      <a:rPr lang="en-US" altLang="zh-TW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altLang="zh-TW" sz="2400" b="1" i="1" dirty="0"/>
              </a:p>
              <a:p>
                <a:r>
                  <a:rPr lang="en-US" altLang="zh-TW" sz="2400" dirty="0"/>
                  <a:t>     : Vector Form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CAC9C90-93F8-488A-9C09-681306C0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4" y="5001118"/>
                <a:ext cx="4803228" cy="830997"/>
              </a:xfrm>
              <a:prstGeom prst="rect">
                <a:avLst/>
              </a:prstGeom>
              <a:blipFill>
                <a:blip r:embed="rId4"/>
                <a:stretch>
                  <a:fillRect l="-1899" t="-7194" b="-143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87B7C21-5F8B-4547-9303-FEBDA067A885}"/>
                  </a:ext>
                </a:extLst>
              </p:cNvPr>
              <p:cNvSpPr txBox="1"/>
              <p:nvPr/>
            </p:nvSpPr>
            <p:spPr>
              <a:xfrm>
                <a:off x="6714959" y="4216288"/>
                <a:ext cx="4426007" cy="15696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+mj-lt"/>
                  </a:rPr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>
                        <a:latin typeface="Cambria Math" panose="02040503050406030204" pitchFamily="18" charset="0"/>
                      </a:rPr>
                      <m:t>component</m:t>
                    </m:r>
                    <m:r>
                      <a:rPr lang="en-US" altLang="zh-TW" sz="2400" b="0" i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z="2400" b="0" i="0">
                        <a:latin typeface="Cambria Math" panose="02040503050406030204" pitchFamily="18" charset="0"/>
                      </a:rPr>
                      <m:t>form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sz="24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>
                  <a:latin typeface="+mj-lt"/>
                </a:endParaRPr>
              </a:p>
              <a:p>
                <a:r>
                  <a:rPr lang="en-US" altLang="zh-TW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ym typeface="Symbol" panose="05050102010706020507" pitchFamily="18" charset="2"/>
                  </a:rPr>
                  <a:t>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/>
                  <a:t> +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ym typeface="Symbol" panose="05050102010706020507" pitchFamily="18" charset="2"/>
                  </a:rPr>
                  <a:t>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+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ym typeface="Symbol" panose="05050102010706020507" pitchFamily="18" charset="2"/>
                  </a:rPr>
                  <a:t>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+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87B7C21-5F8B-4547-9303-FEBDA067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59" y="4216288"/>
                <a:ext cx="4426007" cy="1569660"/>
              </a:xfrm>
              <a:prstGeom prst="rect">
                <a:avLst/>
              </a:prstGeom>
              <a:blipFill>
                <a:blip r:embed="rId5"/>
                <a:stretch>
                  <a:fillRect l="-2060" t="-2703" b="-772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B3EB60-AFF7-4AB0-A383-AF86283E4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5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E6DCB-8521-409D-A948-B9D601C6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Illustrative Example of Backpropagation Algorithm</a:t>
            </a:r>
            <a:endParaRPr lang="zh-TW" altLang="en-US" sz="4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BC9EB8-458C-4C24-A6C7-ADB6CD37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Example: </a:t>
            </a:r>
          </a:p>
          <a:p>
            <a:r>
              <a:rPr lang="en-US" altLang="zh-TW" sz="3600" dirty="0"/>
              <a:t>A two-layer neural network</a:t>
            </a:r>
          </a:p>
          <a:p>
            <a:r>
              <a:rPr lang="en-US" altLang="zh-TW" sz="3600" dirty="0"/>
              <a:t>Activation Function: </a:t>
            </a:r>
            <a:r>
              <a:rPr lang="en-US" altLang="zh-TW" sz="3600" dirty="0">
                <a:solidFill>
                  <a:srgbClr val="FF0000"/>
                </a:solidFill>
              </a:rPr>
              <a:t>Sigmoid Function </a:t>
            </a:r>
          </a:p>
          <a:p>
            <a:r>
              <a:rPr lang="en-US" altLang="zh-TW" sz="3600" dirty="0"/>
              <a:t>Error Function: </a:t>
            </a:r>
            <a:r>
              <a:rPr lang="en-US" altLang="zh-TW" sz="3600" dirty="0">
                <a:solidFill>
                  <a:srgbClr val="FF0000"/>
                </a:solidFill>
              </a:rPr>
              <a:t>Half of Squared Error </a:t>
            </a:r>
          </a:p>
          <a:p>
            <a:r>
              <a:rPr lang="en-US" altLang="zh-TW" sz="3600" dirty="0"/>
              <a:t>Learning Algorithm: Stochastic Gradient Descent (</a:t>
            </a:r>
            <a:r>
              <a:rPr lang="en-US" altLang="zh-TW" sz="3600" dirty="0">
                <a:solidFill>
                  <a:srgbClr val="FF0000"/>
                </a:solidFill>
              </a:rPr>
              <a:t>SGD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F2797C-2A3B-4CE3-A734-D776DF4A1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0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26433-7F5D-40E1-9C81-950BDBF6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1938BF4-094D-489B-A3F6-E7D44C1C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dirty="0"/>
              <a:t>Network Architectures</a:t>
            </a:r>
          </a:p>
          <a:p>
            <a:r>
              <a:rPr lang="en-US" altLang="zh-TW" sz="4000" dirty="0"/>
              <a:t>Backpropagation Algorithm </a:t>
            </a:r>
          </a:p>
          <a:p>
            <a:r>
              <a:rPr lang="en-US" altLang="zh-TW" sz="4000" dirty="0"/>
              <a:t>Remarks on Backpropagation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A610C1-2FAF-4EE8-9C98-55EC9C435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0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6084F-AE76-4F4E-84CD-2F86245A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Two-Layer Neural Network: Example</a:t>
            </a:r>
          </a:p>
        </p:txBody>
      </p:sp>
      <p:pic>
        <p:nvPicPr>
          <p:cNvPr id="98" name="圖片 97">
            <a:extLst>
              <a:ext uri="{FF2B5EF4-FFF2-40B4-BE49-F238E27FC236}">
                <a16:creationId xmlns:a16="http://schemas.microsoft.com/office/drawing/2014/main" id="{6CA55530-0EF7-452E-93D7-DBFFE50D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41" y="1690690"/>
            <a:ext cx="7462345" cy="453710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C374B8-43FB-40B9-A3F0-2D14A03479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95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2C3E9-2094-4CEE-A27E-241B4B58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Train a Two-Layer Neural Network?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045EF60-5126-4950-80A2-E77A11AF2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600" dirty="0"/>
                  <a:t>Recall that the SGD for a single neuron</a:t>
                </a:r>
              </a:p>
              <a:p>
                <a:pPr marL="0" indent="0">
                  <a:buNone/>
                </a:pPr>
                <a:r>
                  <a:rPr lang="en-US" altLang="zh-TW" sz="3600" b="1" dirty="0">
                    <a:solidFill>
                      <a:prstClr val="black"/>
                    </a:solidFill>
                    <a:latin typeface="Calibri" panose="020F0502020204030204"/>
                  </a:rPr>
                  <a:t>         w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</a:rPr>
                  <a:t>  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  <a:sym typeface="Symbol" panose="05050102010706020507" pitchFamily="18" charset="2"/>
                  </a:rPr>
                  <a:t>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altLang="zh-TW" sz="3600" b="1" dirty="0">
                    <a:solidFill>
                      <a:prstClr val="black"/>
                    </a:solidFill>
                    <a:latin typeface="Calibri" panose="020F0502020204030204"/>
                  </a:rPr>
                  <a:t>w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</a:rPr>
                  <a:t> + </a:t>
                </a:r>
                <a:r>
                  <a:rPr lang="en-US" altLang="zh-TW" sz="3600" i="1" dirty="0">
                    <a:solidFill>
                      <a:prstClr val="black"/>
                    </a:solidFill>
                    <a:latin typeface="Calibri" panose="020F0502020204030204"/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r>
                      <a:rPr lang="en-US" altLang="zh-TW" sz="3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altLang="zh-TW" sz="3600" b="1" i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r>
                  <a:rPr lang="en-US" altLang="zh-TW" sz="3600" dirty="0">
                    <a:solidFill>
                      <a:prstClr val="black"/>
                    </a:solidFill>
                  </a:rPr>
                  <a:t>Let </a:t>
                </a:r>
                <a:r>
                  <a:rPr lang="en-US" altLang="zh-TW" sz="36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</a:t>
                </a:r>
                <a:r>
                  <a:rPr lang="en-US" altLang="zh-TW" sz="3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=</a:t>
                </a:r>
                <a:r>
                  <a:rPr lang="en-US" altLang="zh-TW" sz="3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sz="3600" dirty="0">
                    <a:solidFill>
                      <a:prstClr val="black"/>
                    </a:solidFill>
                  </a:rPr>
                  <a:t> be the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error</a:t>
                </a:r>
                <a:r>
                  <a:rPr lang="en-US" altLang="zh-TW" sz="3600" dirty="0">
                    <a:solidFill>
                      <a:prstClr val="black"/>
                    </a:solidFill>
                  </a:rPr>
                  <a:t> term</a:t>
                </a:r>
              </a:p>
              <a:p>
                <a:r>
                  <a:rPr lang="en-US" altLang="zh-TW" sz="3600" dirty="0">
                    <a:solidFill>
                      <a:prstClr val="black"/>
                    </a:solidFill>
                  </a:rPr>
                  <a:t>Then the SGD:</a:t>
                </a:r>
              </a:p>
              <a:p>
                <a:pPr marL="0" indent="0">
                  <a:buNone/>
                </a:pPr>
                <a:r>
                  <a:rPr lang="en-US" altLang="zh-TW" sz="3600" b="1" dirty="0">
                    <a:solidFill>
                      <a:prstClr val="black"/>
                    </a:solidFill>
                    <a:latin typeface="Calibri" panose="020F0502020204030204"/>
                  </a:rPr>
                  <a:t>          w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</a:rPr>
                  <a:t>  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  <a:sym typeface="Symbol" panose="05050102010706020507" pitchFamily="18" charset="2"/>
                  </a:rPr>
                  <a:t>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altLang="zh-TW" sz="3600" b="1" dirty="0">
                    <a:solidFill>
                      <a:prstClr val="black"/>
                    </a:solidFill>
                    <a:latin typeface="Calibri" panose="020F0502020204030204"/>
                  </a:rPr>
                  <a:t>w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</a:rPr>
                  <a:t> + </a:t>
                </a:r>
                <a:r>
                  <a:rPr lang="en-US" altLang="zh-TW" sz="3600" i="1" dirty="0">
                    <a:solidFill>
                      <a:prstClr val="black"/>
                    </a:solidFill>
                    <a:latin typeface="Calibri" panose="020F0502020204030204"/>
                    <a:sym typeface="Symbol" panose="05050102010706020507" pitchFamily="18" charset="2"/>
                  </a:rPr>
                  <a:t></a:t>
                </a:r>
                <a:r>
                  <a:rPr lang="en-US" altLang="zh-TW" sz="3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</a:t>
                </a:r>
                <a14:m>
                  <m:oMath xmlns:m="http://schemas.openxmlformats.org/officeDocument/2006/math">
                    <m:r>
                      <a:rPr lang="en-US" altLang="zh-TW" sz="3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altLang="zh-TW" sz="3600" b="1" i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045EF60-5126-4950-80A2-E77A11AF2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2E9C0DD-BEF4-45B9-9275-313CAF774C6E}"/>
              </a:ext>
            </a:extLst>
          </p:cNvPr>
          <p:cNvSpPr/>
          <p:nvPr/>
        </p:nvSpPr>
        <p:spPr>
          <a:xfrm>
            <a:off x="4120055" y="2406869"/>
            <a:ext cx="3153104" cy="578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13F29A-4E47-4FE3-989F-45944933F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580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6D836-680A-4578-BD7E-56503743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Error Term of the Output Layer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A484E11-53AB-4C9A-B443-7655B0A35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3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TW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zh-TW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– </m:t>
                        </m:r>
                        <m:sSubSup>
                          <m:sSubSupPr>
                            <m:ctrlPr>
                              <a:rPr lang="zh-TW" altLang="zh-TW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sz="3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  <m:d>
                          <m:dPr>
                            <m:ctrlPr>
                              <a:rPr lang="zh-TW" altLang="zh-TW" sz="3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en-US" altLang="zh-TW" sz="3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</m:t>
                            </m:r>
                            <m:r>
                              <a:rPr lang="en-US" altLang="zh-TW" sz="3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zh-TW" altLang="zh-TW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altLang="zh-TW" sz="30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TW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zh-TW" sz="3000" dirty="0">
                    <a:cs typeface="Times New Roman" panose="02020603050405020304" pitchFamily="18" charset="0"/>
                  </a:rPr>
                  <a:t>= 1, 2</a:t>
                </a:r>
              </a:p>
              <a:p>
                <a:r>
                  <a:rPr lang="en-US" altLang="zh-TW" sz="3000" dirty="0">
                    <a:sym typeface="Symbol" panose="05050102010706020507" pitchFamily="18" charset="2"/>
                  </a:rPr>
                  <a:t>Then</a:t>
                </a:r>
                <a:r>
                  <a:rPr lang="en-US" altLang="zh-TW" sz="3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sz="3000" dirty="0">
                        <a:solidFill>
                          <a:prstClr val="black"/>
                        </a:solidFill>
                      </a:rPr>
                      <m:t>+ </m:t>
                    </m:r>
                    <m:r>
                      <m:rPr>
                        <m:nor/>
                      </m:rPr>
                      <a:rPr lang="en-US" altLang="zh-TW" sz="3000" i="1" dirty="0">
                        <a:solidFill>
                          <a:prstClr val="black"/>
                        </a:solidFill>
                        <a:sym typeface="Symbol" panose="05050102010706020507" pitchFamily="18" charset="2"/>
                      </a:rPr>
                      <m:t></m:t>
                    </m:r>
                    <m:sSubSup>
                      <m:sSubSupPr>
                        <m:ctrlPr>
                          <a:rPr lang="zh-TW" altLang="zh-TW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zh-TW" altLang="zh-TW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sz="3000" dirty="0"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TW" sz="3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TW" sz="3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3000" dirty="0">
                        <a:cs typeface="Times New Roman" panose="02020603050405020304" pitchFamily="18" charset="0"/>
                      </a:rPr>
                      <m:t>= 1, 2</m:t>
                    </m:r>
                  </m:oMath>
                </a14:m>
                <a:r>
                  <a:rPr lang="en-US" altLang="zh-TW" sz="3000" dirty="0">
                    <a:cs typeface="Times New Roman" panose="02020603050405020304" pitchFamily="18" charset="0"/>
                  </a:rPr>
                  <a:t> and  </a:t>
                </a:r>
                <a:r>
                  <a:rPr lang="en-US" altLang="zh-TW" sz="3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000" dirty="0">
                    <a:cs typeface="Times New Roman" panose="02020603050405020304" pitchFamily="18" charset="0"/>
                  </a:rPr>
                  <a:t>= 0, 1</a:t>
                </a:r>
              </a:p>
              <a:p>
                <a:endParaRPr lang="en-US" altLang="zh-TW" dirty="0"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A484E11-53AB-4C9A-B443-7655B0A3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A5F407ED-78EE-4140-B804-C28808476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31" y="3365910"/>
            <a:ext cx="3955637" cy="2811053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655FC1-DB1B-45D1-A4E4-119C0920B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82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0A1B7-D0D1-49A5-A8CD-DC134C2B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Term of the Hidden Layer (1/3)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B0E7DD90-2E25-4D35-B215-BA7C7141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3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can not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TW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3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using: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TW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3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TW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sz="3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– </m:t>
                        </m:r>
                        <m:sSubSup>
                          <m:sSubSupPr>
                            <m:ctrlPr>
                              <a:rPr lang="zh-TW" altLang="zh-TW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3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TW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sz="3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zh-TW" altLang="zh-TW" sz="3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en-US" altLang="zh-TW" sz="3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</m:t>
                            </m:r>
                            <m:r>
                              <a:rPr lang="en-US" altLang="zh-TW" sz="3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zh-TW" altLang="zh-TW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TW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TW" sz="3000" dirty="0"/>
              </a:p>
              <a:p>
                <a:pPr lvl="1"/>
                <a:r>
                  <a:rPr lang="en-US" altLang="zh-TW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TW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unknown</a:t>
                </a:r>
              </a:p>
              <a:p>
                <a:pPr marL="0" indent="0">
                  <a:buNone/>
                </a:pPr>
                <a:endParaRPr lang="en-US" altLang="zh-TW" sz="32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B0E7DD90-2E25-4D35-B215-BA7C7141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BC9B13CC-4888-45CE-A45D-97D5C2C51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16" y="2723235"/>
            <a:ext cx="3970387" cy="326454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8B15D-8DDF-4FD0-8623-97AA33CD2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722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58E05-7AC7-4F34-B9AB-13DD1F55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Term of the Hidden Layer (2/3)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A96B8B1-8F12-4882-B41D-3C818B675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The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TW" sz="3200" dirty="0"/>
                  <a:t> can be determined by:</a:t>
                </a:r>
              </a:p>
              <a:p>
                <a:pPr marL="0" indent="0">
                  <a:buNone/>
                </a:pPr>
                <a:endParaRPr lang="en-US" altLang="zh-TW" sz="32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en-US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zh-TW" altLang="zh-TW" dirty="0">
                  <a:solidFill>
                    <a:srgbClr val="FF0000"/>
                  </a:solidFill>
                </a:endParaRPr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A96B8B1-8F12-4882-B41D-3C818B675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4D8E2709-1305-4761-875F-894AFD5B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089" y="3877644"/>
            <a:ext cx="4060998" cy="23953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4A9F68-51CA-4DDF-A39D-841D4037A166}"/>
              </a:ext>
            </a:extLst>
          </p:cNvPr>
          <p:cNvSpPr/>
          <p:nvPr/>
        </p:nvSpPr>
        <p:spPr>
          <a:xfrm>
            <a:off x="2272236" y="3061288"/>
            <a:ext cx="3405352" cy="816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162BEA-45D0-4E45-B205-9BDC7E6BA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46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C844B-ACE2-45AA-BA6E-24971FEB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Term of the Hidden Layer (3/3)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D7B72306-8A52-4208-9DC3-D81AA852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TW" b="1" dirty="0"/>
                  <a:t>Let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 a</a:t>
                </a:r>
                <a:r>
                  <a:rPr lang="en-US" altLang="zh-TW" b="1" baseline="30000" dirty="0">
                    <a:solidFill>
                      <a:srgbClr val="FF0000"/>
                    </a:solidFill>
                  </a:rPr>
                  <a:t>(0) 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=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Abadi" panose="020B0604020104020204" pitchFamily="34" charset="0"/>
                  </a:rPr>
                  <a:t>x</a:t>
                </a:r>
              </a:p>
              <a:p>
                <a:pPr lvl="0"/>
                <a:endParaRPr lang="en-US" altLang="zh-TW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+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  <a:sym typeface="Symbol" panose="05050102010706020507" pitchFamily="18" charset="2"/>
                      </a:rPr>
                      <m:t>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dirty="0"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TW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TW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cs typeface="Times New Roman" panose="02020603050405020304" pitchFamily="18" charset="0"/>
                      </a:rPr>
                      <m:t>= 1</m:t>
                    </m:r>
                  </m:oMath>
                </a14:m>
                <a:r>
                  <a:rPr lang="en-US" altLang="zh-TW" dirty="0">
                    <a:cs typeface="Times New Roman" panose="02020603050405020304" pitchFamily="18" charset="0"/>
                  </a:rPr>
                  <a:t> and  </a:t>
                </a:r>
                <a:r>
                  <a:rPr lang="en-US" altLang="zh-TW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= 0, 1, 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D7B72306-8A52-4208-9DC3-D81AA852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CAEF660A-AB0B-4E78-B9AE-1635A379D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48" y="2655089"/>
            <a:ext cx="4067741" cy="3344587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737FBA-A1F1-452B-A318-D5F98348B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801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21F85-267E-4AD1-8E70-F52CF62C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Backpropagation: Notation (1/4)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altLang="zh-TW" sz="3600" dirty="0"/>
                  <a:t>(</a:t>
                </a:r>
                <a:r>
                  <a:rPr lang="en-US" altLang="zh-TW" sz="3600" b="1" dirty="0">
                    <a:latin typeface="+mn-lt"/>
                  </a:rPr>
                  <a:t>x</a:t>
                </a:r>
                <a:r>
                  <a:rPr lang="en-US" altLang="zh-TW" sz="3600" dirty="0"/>
                  <a:t>, </a:t>
                </a:r>
                <a:r>
                  <a:rPr lang="en-US" altLang="zh-TW" sz="3600" dirty="0">
                    <a:latin typeface="+mn-lt"/>
                  </a:rPr>
                  <a:t>y</a:t>
                </a:r>
                <a:r>
                  <a:rPr lang="en-US" altLang="zh-TW" sz="3600" dirty="0"/>
                  <a:t>): training example</a:t>
                </a:r>
              </a:p>
              <a:p>
                <a:pPr marL="0" lvl="0" indent="0">
                  <a:buNone/>
                </a:pPr>
                <a:endParaRPr lang="zh-TW" altLang="zh-TW" sz="3600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≡1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, where </a:t>
                </a:r>
                <a:r>
                  <a:rPr lang="en-US" altLang="zh-TW" i="1" dirty="0"/>
                  <a:t>x</a:t>
                </a:r>
                <a:r>
                  <a:rPr lang="en-US" altLang="zh-TW" baseline="-25000" dirty="0"/>
                  <a:t>1, </a:t>
                </a:r>
                <a:r>
                  <a:rPr lang="en-US" altLang="zh-TW" dirty="0"/>
                  <a:t>and</a:t>
                </a:r>
                <a:r>
                  <a:rPr lang="en-US" altLang="zh-TW" baseline="-25000" dirty="0"/>
                  <a:t> </a:t>
                </a:r>
                <a:r>
                  <a:rPr lang="en-US" altLang="zh-TW" i="1" dirty="0"/>
                  <a:t>x</a:t>
                </a:r>
                <a:r>
                  <a:rPr lang="en-US" altLang="zh-TW" baseline="-25000" dirty="0"/>
                  <a:t>2 </a:t>
                </a:r>
                <a:r>
                  <a:rPr lang="en-US" altLang="zh-TW" dirty="0"/>
                  <a:t>are input attributes</a:t>
                </a:r>
                <a:r>
                  <a:rPr lang="en-US" altLang="zh-TW" baseline="-25000" dirty="0"/>
                  <a:t> </a:t>
                </a:r>
              </a:p>
              <a:p>
                <a:pPr marL="0" lvl="0" indent="0">
                  <a:buNone/>
                </a:pPr>
                <a:endParaRPr lang="zh-TW" altLang="zh-TW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F2D3EA-3B1D-4DCF-894F-59030E4E7E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31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21F85-267E-4AD1-8E70-F52CF62C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Backpropagation: Notation (2/4)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zh-TW" altLang="zh-TW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3600" dirty="0"/>
                  <a:t>: the </a:t>
                </a:r>
                <a:r>
                  <a:rPr lang="en-US" altLang="zh-TW" sz="3600" i="1" dirty="0"/>
                  <a:t>l</a:t>
                </a:r>
                <a:r>
                  <a:rPr lang="en-US" altLang="zh-TW" sz="3600" i="1" baseline="30000" dirty="0"/>
                  <a:t>th</a:t>
                </a:r>
                <a:r>
                  <a:rPr lang="en-US" altLang="zh-TW" sz="3600" dirty="0"/>
                  <a:t> layer output vector</a:t>
                </a:r>
                <a:r>
                  <a:rPr lang="en-US" altLang="zh-TW" sz="3600" i="1" dirty="0"/>
                  <a:t>, l = </a:t>
                </a:r>
                <a:r>
                  <a:rPr lang="en-US" altLang="zh-TW" sz="3600" dirty="0"/>
                  <a:t>0, 1, 2</a:t>
                </a:r>
              </a:p>
              <a:p>
                <a:pPr marL="0" lvl="0" indent="0">
                  <a:buNone/>
                </a:pPr>
                <a:endParaRPr lang="zh-TW" altLang="zh-TW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≡1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≡1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TW" dirty="0"/>
                  <a:t>, </a:t>
                </a:r>
              </a:p>
              <a:p>
                <a:pPr marL="0" lv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≡1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F37C73-E250-4925-98FA-4FBB71F318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07B64D-4777-4D69-9114-6128A24A2D0B}"/>
              </a:ext>
            </a:extLst>
          </p:cNvPr>
          <p:cNvSpPr txBox="1"/>
          <p:nvPr/>
        </p:nvSpPr>
        <p:spPr>
          <a:xfrm>
            <a:off x="7475456" y="3111811"/>
            <a:ext cx="24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最一開始的輸入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70FA29D-65E5-4D7E-BF19-8C9815ADBC59}"/>
              </a:ext>
            </a:extLst>
          </p:cNvPr>
          <p:cNvCxnSpPr>
            <a:cxnSpLocks/>
          </p:cNvCxnSpPr>
          <p:nvPr/>
        </p:nvCxnSpPr>
        <p:spPr>
          <a:xfrm flipH="1">
            <a:off x="7051249" y="3342644"/>
            <a:ext cx="424207" cy="3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95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21F85-267E-4AD1-8E70-F52CF62C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Backpropagation: Notation (3/4)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3600" dirty="0"/>
                  <a:t>: the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error</a:t>
                </a:r>
                <a:r>
                  <a:rPr lang="en-US" altLang="zh-TW" sz="3600" dirty="0"/>
                  <a:t> term for the </a:t>
                </a:r>
                <a:r>
                  <a:rPr lang="en-US" altLang="zh-TW" sz="3600" i="1" dirty="0" err="1"/>
                  <a:t>j</a:t>
                </a:r>
                <a:r>
                  <a:rPr lang="en-US" altLang="zh-TW" sz="3600" i="1" baseline="30000" dirty="0" err="1"/>
                  <a:t>th</a:t>
                </a:r>
                <a:r>
                  <a:rPr lang="en-US" altLang="zh-TW" sz="3600" dirty="0"/>
                  <a:t> neuron in the </a:t>
                </a:r>
                <a:r>
                  <a:rPr lang="en-US" altLang="zh-TW" sz="3600" i="1" dirty="0"/>
                  <a:t>l</a:t>
                </a:r>
                <a:r>
                  <a:rPr lang="en-US" altLang="zh-TW" sz="3600" i="1" baseline="30000" dirty="0"/>
                  <a:t>th</a:t>
                </a:r>
                <a:r>
                  <a:rPr lang="en-US" altLang="zh-TW" sz="3600" dirty="0"/>
                  <a:t> layer</a:t>
                </a:r>
                <a:endParaRPr lang="zh-TW" altLang="zh-TW" sz="3600" dirty="0"/>
              </a:p>
              <a:p>
                <a:pPr marL="0" lvl="0" indent="0">
                  <a:buNone/>
                </a:pPr>
                <a:endParaRPr lang="zh-TW" altLang="zh-TW" sz="3600" dirty="0"/>
              </a:p>
              <a:p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Output layer: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– </m:t>
                        </m:r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  <m:d>
                          <m:dPr>
                            <m:ctrlPr>
                              <a:rPr lang="zh-TW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en-US" altLang="zh-TW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</m:t>
                            </m:r>
                            <m:r>
                              <a:rPr lang="en-US" altLang="zh-TW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altLang="zh-TW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= 1, 2</a:t>
                </a:r>
              </a:p>
              <a:p>
                <a:pPr marL="0" indent="0">
                  <a:buNone/>
                </a:pPr>
                <a:endParaRPr lang="en-US" altLang="zh-TW" dirty="0">
                  <a:cs typeface="Times New Roman" panose="02020603050405020304" pitchFamily="18" charset="0"/>
                </a:endParaRPr>
              </a:p>
              <a:p>
                <a:r>
                  <a:rPr lang="en-US" altLang="zh-TW" dirty="0"/>
                  <a:t>Hidden layer: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9B4542-596F-462F-9323-C4A9269CF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4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21F85-267E-4AD1-8E70-F52CF62C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Backpropagation: Notation (4/4)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3600" dirty="0"/>
                  <a:t>: the weight between unit </a:t>
                </a:r>
                <a:r>
                  <a:rPr lang="en-US" altLang="zh-TW" sz="3600" i="1" dirty="0" err="1"/>
                  <a:t>i</a:t>
                </a:r>
                <a:r>
                  <a:rPr lang="en-US" altLang="zh-TW" sz="3600" dirty="0"/>
                  <a:t> in layer </a:t>
                </a:r>
                <a:r>
                  <a:rPr lang="en-US" altLang="zh-TW" sz="3600" i="1" dirty="0"/>
                  <a:t>l</a:t>
                </a:r>
                <a:r>
                  <a:rPr lang="en-US" altLang="zh-TW" sz="3600" dirty="0"/>
                  <a:t>-1 and unit</a:t>
                </a:r>
                <a:r>
                  <a:rPr lang="en-US" altLang="zh-TW" sz="3600" i="1" dirty="0"/>
                  <a:t> j</a:t>
                </a:r>
                <a:r>
                  <a:rPr lang="en-US" altLang="zh-TW" sz="3600" dirty="0"/>
                  <a:t> in  </a:t>
                </a:r>
                <a:br>
                  <a:rPr lang="en-US" altLang="zh-TW" sz="3600" dirty="0"/>
                </a:br>
                <a:r>
                  <a:rPr lang="en-US" altLang="zh-TW" sz="3600" dirty="0"/>
                  <a:t>          layer </a:t>
                </a:r>
                <a:r>
                  <a:rPr lang="en-US" altLang="zh-TW" sz="3600" i="1" dirty="0"/>
                  <a:t>l</a:t>
                </a:r>
              </a:p>
              <a:p>
                <a:pPr marL="0" lvl="0" indent="0">
                  <a:buNone/>
                </a:pPr>
                <a:endParaRPr lang="zh-TW" altLang="zh-TW" sz="3600" dirty="0"/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+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  <a:sym typeface="Symbol" panose="05050102010706020507" pitchFamily="18" charset="2"/>
                      </a:rPr>
                      <m:t>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zh-TW" i="1" dirty="0"/>
                  <a:t>   </a:t>
                </a:r>
                <a:r>
                  <a:rPr lang="en-US" altLang="zh-TW" i="1" dirty="0" err="1"/>
                  <a:t>i</a:t>
                </a:r>
                <a:r>
                  <a:rPr lang="en-US" altLang="zh-TW" i="1" dirty="0"/>
                  <a:t> = </a:t>
                </a:r>
                <a:r>
                  <a:rPr lang="en-US" altLang="zh-TW" dirty="0"/>
                  <a:t>0, 1, 2; </a:t>
                </a:r>
                <a:r>
                  <a:rPr lang="en-US" altLang="zh-TW" i="1" dirty="0"/>
                  <a:t>j =</a:t>
                </a:r>
                <a:r>
                  <a:rPr lang="en-US" altLang="zh-TW" dirty="0"/>
                  <a:t>1</a:t>
                </a:r>
              </a:p>
              <a:p>
                <a:pPr marL="0" lvl="0" indent="0">
                  <a:buNone/>
                </a:pPr>
                <a:endParaRPr lang="en-US" altLang="zh-TW" i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+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  <a:sym typeface="Symbol" panose="05050102010706020507" pitchFamily="18" charset="2"/>
                      </a:rPr>
                      <m:t>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dirty="0"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TW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TW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cs typeface="Times New Roman" panose="02020603050405020304" pitchFamily="18" charset="0"/>
                      </a:rPr>
                      <m:t>= 1, 2</m:t>
                    </m:r>
                  </m:oMath>
                </a14:m>
                <a:r>
                  <a:rPr lang="en-US" altLang="zh-TW" dirty="0">
                    <a:cs typeface="Times New Roman" panose="02020603050405020304" pitchFamily="18" charset="0"/>
                  </a:rPr>
                  <a:t> and  </a:t>
                </a:r>
                <a:r>
                  <a:rPr lang="en-US" altLang="zh-TW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= 0, 1</a:t>
                </a: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00" r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4E7E60-F78B-40C0-91CA-C3214DA86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1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22C68-75B7-414B-8D63-013BC6F2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2792307"/>
            <a:ext cx="10515600" cy="102295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Network Architectures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4EB822-7C8F-4BF1-9D74-FC8E184F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14345"/>
            <a:ext cx="10515600" cy="167530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TW" sz="3200" dirty="0"/>
              <a:t>A Single Neuron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3200" dirty="0"/>
              <a:t>A Layer of Neurons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3200" dirty="0"/>
              <a:t>Multilayer Networks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242442-E019-4CF7-9B3C-C546733B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66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21F85-267E-4AD1-8E70-F52CF62C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Backpropagation 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487232-8205-4033-B560-DEF323F5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TW" sz="3600" dirty="0"/>
              <a:t>// Build a two-layer neural network</a:t>
            </a:r>
            <a:endParaRPr lang="zh-TW" altLang="zh-TW" sz="360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3600" dirty="0"/>
              <a:t>// Use </a:t>
            </a:r>
            <a:r>
              <a:rPr lang="en-US" altLang="zh-TW" sz="3600" dirty="0">
                <a:solidFill>
                  <a:srgbClr val="FF0000"/>
                </a:solidFill>
              </a:rPr>
              <a:t>sigmoid</a:t>
            </a:r>
            <a:r>
              <a:rPr lang="en-US" altLang="zh-TW" sz="3600" dirty="0"/>
              <a:t> neurons in the hidden layer and the output layer</a:t>
            </a:r>
            <a:endParaRPr lang="zh-TW" altLang="zh-TW" sz="360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3600" dirty="0"/>
              <a:t>// For each neuron in the output layer,</a:t>
            </a:r>
            <a:endParaRPr lang="zh-TW" altLang="zh-TW" sz="360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3600" dirty="0"/>
              <a:t>// use </a:t>
            </a:r>
            <a:r>
              <a:rPr lang="en-US" altLang="zh-TW" sz="3600" dirty="0">
                <a:solidFill>
                  <a:srgbClr val="FF0000"/>
                </a:solidFill>
              </a:rPr>
              <a:t>Half of Squared Error </a:t>
            </a:r>
            <a:r>
              <a:rPr lang="en-US" altLang="zh-TW" sz="3600" dirty="0"/>
              <a:t>as the loss function</a:t>
            </a: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AD80A5-DE4A-45D4-8DA9-9749A4DD4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461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21F85-267E-4AD1-8E70-F52CF62C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Backpropagation (2/3)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 fontAlgn="base">
                  <a:spcAft>
                    <a:spcPts val="0"/>
                  </a:spcAft>
                  <a:buNone/>
                  <a:tabLst>
                    <a:tab pos="990600" algn="l"/>
                  </a:tabLst>
                </a:pPr>
                <a:r>
                  <a:rPr lang="en-US" altLang="zh-TW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all network weights to small random numbers</a:t>
                </a:r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fontAlgn="base">
                  <a:spcAft>
                    <a:spcPts val="0"/>
                  </a:spcAft>
                  <a:buNone/>
                  <a:tabLst>
                    <a:tab pos="990600" algn="l"/>
                  </a:tabLst>
                </a:pPr>
                <a:r>
                  <a:rPr lang="en-US" altLang="zh-TW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UNTIL one of the termination conditions is met, DO</a:t>
                </a:r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89330" indent="0">
                  <a:spcAft>
                    <a:spcPts val="0"/>
                  </a:spcAft>
                  <a:buNone/>
                </a:pP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(</a:t>
                </a:r>
                <a:r>
                  <a:rPr lang="en-US" altLang="zh-TW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the training dataset, DO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0"/>
                  </a:spcAft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               Step 1. Feedforward:</a:t>
                </a:r>
                <a:endParaRPr lang="zh-TW" altLang="zh-TW" dirty="0">
                  <a:latin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1675130" indent="0">
                  <a:spcAft>
                    <a:spcPts val="0"/>
                  </a:spcAft>
                  <a:buNone/>
                </a:pPr>
                <a:r>
                  <a:rPr lang="en-US" altLang="zh-TW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// </a:t>
                </a:r>
                <a:r>
                  <a:rPr lang="en-US" altLang="zh-TW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Compute the output for each neuron</a:t>
                </a:r>
                <a:r>
                  <a:rPr lang="en-US" altLang="zh-TW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in the network</a:t>
                </a:r>
                <a:endParaRPr lang="zh-TW" altLang="zh-TW" dirty="0">
                  <a:solidFill>
                    <a:srgbClr val="00B050"/>
                  </a:solidFill>
                  <a:latin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1675130" indent="0">
                  <a:spcAft>
                    <a:spcPts val="0"/>
                  </a:spcAft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Input the instance </a:t>
                </a:r>
                <a:r>
                  <a:rPr lang="en-US" altLang="zh-TW" b="1" dirty="0"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x (=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)</a:t>
                </a:r>
                <a:r>
                  <a:rPr lang="en-US" altLang="zh-TW" dirty="0"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 </a:t>
                </a:r>
                <a:endParaRPr lang="zh-TW" altLang="zh-TW" dirty="0">
                  <a:latin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1675130" indent="0">
                  <a:spcAft>
                    <a:spcPts val="0"/>
                  </a:spcAft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For each </a:t>
                </a:r>
                <a:r>
                  <a:rPr lang="en-US" altLang="zh-TW" i="1" dirty="0"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l </a:t>
                </a:r>
                <a:r>
                  <a:rPr lang="en-US" altLang="zh-TW" dirty="0"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= 1, 2</a:t>
                </a:r>
                <a:endParaRPr lang="zh-TW" altLang="zh-TW" dirty="0">
                  <a:latin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1675130" indent="0">
                  <a:spcAft>
                    <a:spcPts val="0"/>
                  </a:spcAft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zh-TW" altLang="zh-TW" dirty="0">
                  <a:cs typeface="新細明體" panose="02020500000000000000" pitchFamily="18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E487232-8205-4033-B560-DEF323F5C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1839CD-1EF0-4603-8E87-E56EDF6A2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934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80391-0E41-4D4B-98C6-2721B98F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Backpropagation (3/3)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278D7FA-4E78-4BB0-8729-7B238FBA8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altLang="zh-TW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               Step 2. </a:t>
                </a:r>
                <a:r>
                  <a:rPr lang="en-US" altLang="zh-TW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</a:t>
                </a:r>
                <a:r>
                  <a:rPr lang="en-US" altLang="zh-TW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新細明體" panose="02020500000000000000" pitchFamily="18" charset="-120"/>
                  </a:rPr>
                  <a:t>:</a:t>
                </a:r>
                <a:endParaRPr lang="en-US" altLang="zh-TW" dirty="0"/>
              </a:p>
              <a:p>
                <a:pPr marL="1905000" indent="0">
                  <a:spcAft>
                    <a:spcPts val="0"/>
                  </a:spcAft>
                  <a:buNone/>
                </a:pP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Step 2.1 Calculate </a:t>
                </a:r>
                <a:r>
                  <a:rPr lang="en-US" altLang="zh-TW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layer error</a:t>
                </a: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layer,</a:t>
                </a:r>
                <a:r>
                  <a:rPr lang="en-US" altLang="zh-TW" kern="100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 </a:t>
                </a:r>
              </a:p>
              <a:p>
                <a:pPr marL="1905000" indent="0">
                  <a:buNone/>
                </a:pPr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– </m:t>
                        </m:r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  <m:d>
                          <m:dPr>
                            <m:ctrlPr>
                              <a:rPr lang="zh-TW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en-US" altLang="zh-TW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</m:t>
                            </m:r>
                            <m:r>
                              <a:rPr lang="en-US" altLang="zh-TW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altLang="zh-TW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= 1, 2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05000" indent="0">
                  <a:spcAft>
                    <a:spcPts val="0"/>
                  </a:spcAft>
                  <a:buNone/>
                </a:pP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Step 2.2 Backpropagate the error for the hidden layer, and 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09800" indent="0">
                  <a:spcAft>
                    <a:spcPts val="0"/>
                  </a:spcAft>
                  <a:buNone/>
                </a:pP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compute  </a:t>
                </a:r>
              </a:p>
              <a:p>
                <a:pPr marL="2209800" indent="0">
                  <a:spcAft>
                    <a:spcPts val="0"/>
                  </a:spcAft>
                  <a:buNone/>
                </a:pP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TW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09800" indent="0">
                  <a:spcAft>
                    <a:spcPts val="0"/>
                  </a:spcAft>
                  <a:buNone/>
                </a:pP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Step 2.3 Update all of weights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09800" indent="0">
                  <a:spcAft>
                    <a:spcPts val="0"/>
                  </a:spcAft>
                  <a:buNone/>
                </a:pP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For each </a:t>
                </a:r>
                <a:r>
                  <a:rPr lang="en-US" altLang="zh-TW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 2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09800" indent="0">
                  <a:buNone/>
                </a:pP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altLang="zh-TW"/>
                      <m:t>+</m:t>
                    </m:r>
                    <m:r>
                      <m:rPr>
                        <m:nor/>
                      </m:rPr>
                      <a:rPr lang="en-US" altLang="zh-TW" i="1"/>
                      <m:t> 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278D7FA-4E78-4BB0-8729-7B238FBA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49807F-DBE9-4AB9-8A41-67B4543AB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200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22C68-75B7-414B-8D63-013BC6F2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172197"/>
            <a:ext cx="10515600" cy="102295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Remarks on Backpropagation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4EB822-7C8F-4BF1-9D74-FC8E184F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35973"/>
            <a:ext cx="10515600" cy="21230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Convergence of Backpropagation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Overfitting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Error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Hidden Layer Representations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926973-9457-4C8A-AEEF-2F081E7B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776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B0C82-0569-4803-A91F-554436A4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Convergence of Backpropagation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B64A54-FFA8-4452-8B14-4E5D288B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Note that gradient descent may converge to some local minimum.</a:t>
            </a:r>
            <a:endParaRPr lang="zh-TW" altLang="zh-TW" sz="3600" dirty="0"/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Adding momentum</a:t>
            </a:r>
            <a:r>
              <a:rPr lang="en-US" altLang="zh-TW" sz="3200" dirty="0"/>
              <a:t> may help to </a:t>
            </a:r>
            <a:r>
              <a:rPr lang="en-US" altLang="zh-TW" sz="3200" dirty="0">
                <a:solidFill>
                  <a:srgbClr val="FF0000"/>
                </a:solidFill>
              </a:rPr>
              <a:t>avoid some local minima</a:t>
            </a:r>
            <a:r>
              <a:rPr lang="en-US" altLang="zh-TW" sz="3200" dirty="0"/>
              <a:t>.</a:t>
            </a:r>
            <a:endParaRPr lang="zh-TW" altLang="zh-TW" sz="3200" dirty="0"/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Stochastic</a:t>
            </a:r>
            <a:r>
              <a:rPr lang="en-US" altLang="zh-TW" sz="3200" dirty="0"/>
              <a:t> gradient descent or </a:t>
            </a:r>
            <a:r>
              <a:rPr lang="en-US" altLang="zh-TW" sz="3200" dirty="0">
                <a:solidFill>
                  <a:srgbClr val="FF0000"/>
                </a:solidFill>
              </a:rPr>
              <a:t>mini-batch</a:t>
            </a:r>
            <a:r>
              <a:rPr lang="en-US" altLang="zh-TW" sz="3200" dirty="0"/>
              <a:t> gradient descent may also help to avoid some local minima.</a:t>
            </a:r>
            <a:endParaRPr lang="zh-TW" altLang="zh-TW" sz="3200" dirty="0"/>
          </a:p>
          <a:p>
            <a:pPr lvl="1"/>
            <a:r>
              <a:rPr lang="en-US" altLang="zh-TW" sz="3200" dirty="0"/>
              <a:t>Train multiple networks with different initial weights and learning rates</a:t>
            </a:r>
            <a:endParaRPr lang="zh-TW" altLang="zh-TW" sz="3200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1A6B98-2346-44A5-85AE-03D87A1C0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595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D8CA6-DEFC-4858-8F99-11729B49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2C0972-8C8E-4827-8758-0E3E6788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990099"/>
              </a:buClr>
            </a:pPr>
            <a:r>
              <a:rPr lang="en-US" altLang="zh-TW" dirty="0">
                <a:solidFill>
                  <a:srgbClr val="FF0000"/>
                </a:solidFill>
              </a:rPr>
              <a:t>Definition of Overfitting</a:t>
            </a:r>
          </a:p>
          <a:p>
            <a:pPr lvl="1">
              <a:spcBef>
                <a:spcPct val="0"/>
              </a:spcBef>
              <a:buClr>
                <a:srgbClr val="990099"/>
              </a:buClr>
            </a:pPr>
            <a:r>
              <a:rPr lang="en-US" altLang="zh-TW" i="1" dirty="0"/>
              <a:t>h’ </a:t>
            </a:r>
            <a:r>
              <a:rPr lang="en-US" altLang="zh-TW" dirty="0"/>
              <a:t>worse than </a:t>
            </a:r>
            <a:r>
              <a:rPr lang="en-US" altLang="zh-TW" i="1" dirty="0"/>
              <a:t>h</a:t>
            </a:r>
            <a:r>
              <a:rPr lang="en-US" altLang="zh-TW" dirty="0"/>
              <a:t> on </a:t>
            </a:r>
            <a:r>
              <a:rPr lang="en-US" altLang="zh-TW" i="1" dirty="0" err="1"/>
              <a:t>D</a:t>
            </a:r>
            <a:r>
              <a:rPr lang="en-US" altLang="zh-TW" i="1" baseline="-25000" dirty="0" err="1"/>
              <a:t>train</a:t>
            </a:r>
            <a:r>
              <a:rPr lang="en-US" altLang="zh-TW" dirty="0"/>
              <a:t>,</a:t>
            </a:r>
            <a:r>
              <a:rPr lang="en-US" altLang="zh-TW" i="1" baseline="-25000" dirty="0"/>
              <a:t> </a:t>
            </a:r>
            <a:r>
              <a:rPr lang="en-US" altLang="zh-TW" dirty="0"/>
              <a:t>better on </a:t>
            </a:r>
            <a:r>
              <a:rPr lang="en-US" altLang="zh-TW" i="1" dirty="0" err="1"/>
              <a:t>D</a:t>
            </a:r>
            <a:r>
              <a:rPr lang="en-US" altLang="zh-TW" i="1" baseline="-25000" dirty="0" err="1"/>
              <a:t>test</a:t>
            </a:r>
            <a:endParaRPr lang="en-US" altLang="zh-TW" i="1" baseline="-25000" dirty="0"/>
          </a:p>
          <a:p>
            <a:pPr lvl="1">
              <a:spcBef>
                <a:spcPct val="0"/>
              </a:spcBef>
              <a:buClr>
                <a:srgbClr val="990099"/>
              </a:buClr>
            </a:pPr>
            <a:r>
              <a:rPr lang="en-US" altLang="zh-TW" dirty="0"/>
              <a:t>Learned hypothesis </a:t>
            </a:r>
            <a:r>
              <a:rPr lang="en-US" altLang="zh-TW" i="1" dirty="0"/>
              <a:t>h </a:t>
            </a:r>
            <a:r>
              <a:rPr lang="en-US" altLang="zh-TW" dirty="0"/>
              <a:t>may </a:t>
            </a:r>
            <a:r>
              <a:rPr lang="en-US" altLang="zh-TW" dirty="0">
                <a:solidFill>
                  <a:srgbClr val="FF0000"/>
                </a:solidFill>
              </a:rPr>
              <a:t>fit</a:t>
            </a:r>
            <a:r>
              <a:rPr lang="en-US" altLang="zh-TW" dirty="0"/>
              <a:t> the </a:t>
            </a:r>
            <a:r>
              <a:rPr lang="en-US" altLang="zh-TW" dirty="0">
                <a:solidFill>
                  <a:srgbClr val="FF0000"/>
                </a:solidFill>
              </a:rPr>
              <a:t>training data </a:t>
            </a:r>
            <a:r>
              <a:rPr lang="en-US" altLang="zh-TW" dirty="0"/>
              <a:t>very well, even </a:t>
            </a:r>
            <a:r>
              <a:rPr lang="en-US" altLang="zh-TW" dirty="0">
                <a:solidFill>
                  <a:srgbClr val="FF0000"/>
                </a:solidFill>
              </a:rPr>
              <a:t>outliers</a:t>
            </a:r>
            <a:r>
              <a:rPr lang="en-US" altLang="zh-TW" dirty="0"/>
              <a:t> (</a:t>
            </a:r>
            <a:r>
              <a:rPr lang="en-US" altLang="zh-TW" dirty="0">
                <a:solidFill>
                  <a:srgbClr val="FF0000"/>
                </a:solidFill>
              </a:rPr>
              <a:t>noise</a:t>
            </a:r>
            <a:r>
              <a:rPr lang="en-US" altLang="zh-TW" dirty="0"/>
              <a:t>) but fail to </a:t>
            </a:r>
            <a:r>
              <a:rPr lang="en-US" altLang="zh-TW" dirty="0">
                <a:solidFill>
                  <a:srgbClr val="FF0000"/>
                </a:solidFill>
              </a:rPr>
              <a:t>generalize</a:t>
            </a:r>
            <a:r>
              <a:rPr lang="en-US" altLang="zh-TW" dirty="0"/>
              <a:t> to new examples (test data)</a:t>
            </a:r>
            <a:endParaRPr lang="el-GR" altLang="zh-TW" dirty="0"/>
          </a:p>
          <a:p>
            <a:endParaRPr lang="zh-TW" altLang="en-US" dirty="0"/>
          </a:p>
        </p:txBody>
      </p:sp>
      <p:pic>
        <p:nvPicPr>
          <p:cNvPr id="5" name="Εικόνα 12">
            <a:extLst>
              <a:ext uri="{FF2B5EF4-FFF2-40B4-BE49-F238E27FC236}">
                <a16:creationId xmlns:a16="http://schemas.microsoft.com/office/drawing/2014/main" id="{C528CCAD-1560-47FA-97F3-FC779CAF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3645025"/>
            <a:ext cx="5956300" cy="240599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07470-E40A-4C85-9E89-B4CB9F8B4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951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4795D-1FD4-484A-A8D7-1E318712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Error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C7048AAF-1ECD-4F0F-953E-EA085D5DE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sz="3600" dirty="0"/>
                  <a:t>For real-valued regression, we might use the squared loss:</a:t>
                </a:r>
                <a:endParaRPr lang="zh-TW" altLang="zh-TW" sz="3600" dirty="0"/>
              </a:p>
              <a:p>
                <a:pPr lvl="1"/>
                <a:r>
                  <a:rPr lang="en-US" altLang="zh-TW" sz="3200" dirty="0"/>
                  <a:t>(</a:t>
                </a:r>
                <a:r>
                  <a:rPr lang="en-US" altLang="zh-TW" sz="3200" i="1" dirty="0"/>
                  <a:t>t</a:t>
                </a:r>
                <a:r>
                  <a:rPr lang="en-US" altLang="zh-TW" sz="3200" dirty="0"/>
                  <a:t> − </a:t>
                </a:r>
                <a:r>
                  <a:rPr lang="en-US" altLang="zh-TW" sz="3200" i="1" dirty="0"/>
                  <a:t>a</a:t>
                </a:r>
                <a:r>
                  <a:rPr lang="en-US" altLang="zh-TW" sz="3200" dirty="0"/>
                  <a:t>)</a:t>
                </a:r>
                <a:r>
                  <a:rPr lang="en-US" altLang="zh-TW" sz="3200" baseline="30000" dirty="0"/>
                  <a:t>2</a:t>
                </a:r>
                <a:endParaRPr lang="zh-TW" altLang="zh-TW" sz="3200" dirty="0"/>
              </a:p>
              <a:p>
                <a:r>
                  <a:rPr lang="en-US" altLang="zh-TW" sz="3600" dirty="0"/>
                  <a:t>For binary classification using a sigmoid function, we use the binary cross-entropy loss function:</a:t>
                </a:r>
                <a:endParaRPr lang="zh-TW" altLang="zh-TW" sz="3600" dirty="0"/>
              </a:p>
              <a:p>
                <a:pPr lvl="1"/>
                <a:r>
                  <a:rPr lang="en-US" altLang="zh-TW" sz="3200" dirty="0"/>
                  <a:t>−(</a:t>
                </a:r>
                <a:r>
                  <a:rPr lang="en-US" altLang="zh-TW" sz="3200" i="1" dirty="0"/>
                  <a:t>t</a:t>
                </a:r>
                <a:r>
                  <a:rPr lang="en-US" altLang="zh-TW" sz="3200" dirty="0"/>
                  <a:t> log </a:t>
                </a:r>
                <a:r>
                  <a:rPr lang="en-US" altLang="zh-TW" sz="3200" i="1" dirty="0"/>
                  <a:t>a</a:t>
                </a:r>
                <a:r>
                  <a:rPr lang="en-US" altLang="zh-TW" sz="3200" dirty="0"/>
                  <a:t> + (1 − </a:t>
                </a:r>
                <a:r>
                  <a:rPr lang="en-US" altLang="zh-TW" sz="3200" i="1" dirty="0"/>
                  <a:t>t</a:t>
                </a:r>
                <a:r>
                  <a:rPr lang="en-US" altLang="zh-TW" sz="3200" dirty="0"/>
                  <a:t>) log(1 − </a:t>
                </a:r>
                <a:r>
                  <a:rPr lang="en-US" altLang="zh-TW" sz="3200" i="1" dirty="0"/>
                  <a:t>a</a:t>
                </a:r>
                <a:r>
                  <a:rPr lang="en-US" altLang="zh-TW" sz="3200" dirty="0"/>
                  <a:t>))</a:t>
                </a:r>
                <a:endParaRPr lang="zh-TW" altLang="zh-TW" sz="3200" dirty="0"/>
              </a:p>
              <a:p>
                <a:r>
                  <a:rPr lang="en-US" altLang="zh-TW" sz="3600" dirty="0"/>
                  <a:t>For </a:t>
                </a:r>
                <a:r>
                  <a:rPr lang="en-US" altLang="zh-TW" sz="3600" dirty="0" err="1"/>
                  <a:t>softmax</a:t>
                </a:r>
                <a:r>
                  <a:rPr lang="en-US" altLang="zh-TW" sz="3600" dirty="0"/>
                  <a:t> over </a:t>
                </a:r>
                <a:r>
                  <a:rPr lang="en-US" altLang="zh-TW" sz="3600" i="1" dirty="0"/>
                  <a:t>K</a:t>
                </a:r>
                <a:r>
                  <a:rPr lang="en-US" altLang="zh-TW" sz="3600" dirty="0"/>
                  <a:t> classes, we use the cross-entropy loss function:</a:t>
                </a:r>
                <a:endParaRPr lang="zh-TW" altLang="zh-TW" sz="3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TW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zh-TW" altLang="zh-TW" sz="3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C7048AAF-1ECD-4F0F-953E-EA085D5DE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6A219C-AA78-44DF-A162-9F826E24F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485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22D69-9190-4CCF-B234-87181199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Hidden Layer Representation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8477EA-18D7-44DD-B7C5-9EE299A6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/>
              <a:t>Hidden Units and Feature Extraction</a:t>
            </a:r>
            <a:endParaRPr lang="en-US" altLang="zh-TW" sz="3600" dirty="0">
              <a:solidFill>
                <a:srgbClr val="6600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TW" sz="3200" dirty="0"/>
              <a:t>Training procedure: hidden unit representations that minimize error </a:t>
            </a:r>
            <a:r>
              <a:rPr lang="en-US" altLang="zh-TW" sz="3200" i="1" dirty="0"/>
              <a:t>E</a:t>
            </a:r>
          </a:p>
          <a:p>
            <a:pPr lvl="1">
              <a:lnSpc>
                <a:spcPct val="120000"/>
              </a:lnSpc>
            </a:pPr>
            <a:r>
              <a:rPr lang="en-US" altLang="zh-TW" sz="3200" dirty="0"/>
              <a:t>Sometimes backpropagation will </a:t>
            </a:r>
            <a:r>
              <a:rPr lang="en-US" altLang="zh-TW" sz="3200" dirty="0">
                <a:solidFill>
                  <a:srgbClr val="0000CC"/>
                </a:solidFill>
              </a:rPr>
              <a:t>define new hidden features</a:t>
            </a:r>
            <a:r>
              <a:rPr lang="en-US" altLang="zh-TW" sz="3200" dirty="0"/>
              <a:t> that are </a:t>
            </a:r>
            <a:r>
              <a:rPr lang="en-US" altLang="zh-TW" sz="3200" dirty="0">
                <a:solidFill>
                  <a:srgbClr val="0000CC"/>
                </a:solidFill>
              </a:rPr>
              <a:t>not explicit in the input representation</a:t>
            </a:r>
            <a:r>
              <a:rPr lang="en-US" altLang="zh-TW" sz="3200" dirty="0"/>
              <a:t>, but which </a:t>
            </a:r>
            <a:r>
              <a:rPr lang="en-US" altLang="zh-TW" sz="3200" dirty="0">
                <a:solidFill>
                  <a:srgbClr val="FF0000"/>
                </a:solidFill>
              </a:rPr>
              <a:t>capture properties of the input instances </a:t>
            </a:r>
            <a:r>
              <a:rPr lang="en-US" altLang="zh-TW" sz="3200" dirty="0"/>
              <a:t>that are </a:t>
            </a:r>
            <a:r>
              <a:rPr lang="en-US" altLang="zh-TW" sz="3200" dirty="0">
                <a:solidFill>
                  <a:srgbClr val="0000CC"/>
                </a:solidFill>
              </a:rPr>
              <a:t>most relevant to learning the target function</a:t>
            </a:r>
          </a:p>
          <a:p>
            <a:pPr lvl="1">
              <a:lnSpc>
                <a:spcPct val="120000"/>
              </a:lnSpc>
            </a:pPr>
            <a:r>
              <a:rPr lang="en-US" altLang="zh-TW" sz="3200" dirty="0">
                <a:solidFill>
                  <a:srgbClr val="FF0000"/>
                </a:solidFill>
              </a:rPr>
              <a:t>Hidden units </a:t>
            </a:r>
            <a:r>
              <a:rPr lang="en-US" altLang="zh-TW" sz="3200" dirty="0"/>
              <a:t>express </a:t>
            </a:r>
            <a:r>
              <a:rPr lang="en-US" altLang="zh-TW" sz="3200" i="1" dirty="0">
                <a:solidFill>
                  <a:srgbClr val="FF0000"/>
                </a:solidFill>
              </a:rPr>
              <a:t>newly constructed features</a:t>
            </a:r>
            <a:endParaRPr lang="zh-TW" altLang="en-US" sz="32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D9A372-E7A8-4533-90D6-8CBD4A27D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81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0E5BF-B639-44A5-B655-FC82379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D9CA8-52B1-49F9-8C4F-3DE30148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[1] Neural Network Design (2nd Edition), Martin T Hagan  , Howard B Demuth , Mark H Beale , and Orlando De Jesús, Martin Hagan, 2014.</a:t>
            </a:r>
          </a:p>
          <a:p>
            <a:pPr marL="0" indent="0">
              <a:buNone/>
            </a:pPr>
            <a:r>
              <a:rPr lang="en-US" altLang="zh-TW" dirty="0"/>
              <a:t>[2]</a:t>
            </a:r>
            <a:r>
              <a:rPr lang="zh-TW" altLang="en-US" dirty="0"/>
              <a:t> </a:t>
            </a:r>
            <a:r>
              <a:rPr lang="en-US" altLang="zh-TW" dirty="0"/>
              <a:t>Pattern Recognition and Machine Learning, Christopher Bishop, Springer-Verlag New York, 2006.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[3]</a:t>
            </a:r>
            <a:r>
              <a:rPr lang="zh-TW" altLang="en-US" dirty="0"/>
              <a:t> </a:t>
            </a:r>
            <a:r>
              <a:rPr lang="en-US" altLang="zh-TW" dirty="0"/>
              <a:t>Machine Learning, Tom M. Mitchell, McGraw-Hill, 1997.</a:t>
            </a:r>
          </a:p>
          <a:p>
            <a:pPr marL="0" indent="0">
              <a:buNone/>
            </a:pPr>
            <a:r>
              <a:rPr lang="en-US" altLang="zh-TW" dirty="0"/>
              <a:t>[4]</a:t>
            </a:r>
            <a:r>
              <a:rPr lang="zh-TW" altLang="en-US" dirty="0"/>
              <a:t> </a:t>
            </a:r>
            <a:r>
              <a:rPr lang="en-US" altLang="zh-TW" dirty="0"/>
              <a:t>Neural Networks and Deep Learning, Michael Nielson, https://neuralnetworksanddeeplearning.com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AE5982-6140-49B3-BA86-F6CE73D1F8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81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BF46A-367E-4339-B2B0-AD737F0C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Single Neuron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08D2CD-A7DD-431A-BD2F-CFB0E1963B49}"/>
              </a:ext>
            </a:extLst>
          </p:cNvPr>
          <p:cNvGrpSpPr/>
          <p:nvPr/>
        </p:nvGrpSpPr>
        <p:grpSpPr>
          <a:xfrm>
            <a:off x="1629103" y="2002170"/>
            <a:ext cx="9189321" cy="3799541"/>
            <a:chOff x="1334814" y="2023190"/>
            <a:chExt cx="9189321" cy="3799541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540BB821-C048-4843-BC0A-D1D6F1CE406B}"/>
                </a:ext>
              </a:extLst>
            </p:cNvPr>
            <p:cNvCxnSpPr/>
            <p:nvPr/>
          </p:nvCxnSpPr>
          <p:spPr>
            <a:xfrm>
              <a:off x="4493370" y="3885952"/>
              <a:ext cx="0" cy="567464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6E2E0F5-6E69-4C17-A0A5-172778E08A2C}"/>
                </a:ext>
              </a:extLst>
            </p:cNvPr>
            <p:cNvCxnSpPr/>
            <p:nvPr/>
          </p:nvCxnSpPr>
          <p:spPr>
            <a:xfrm>
              <a:off x="5714564" y="3318488"/>
              <a:ext cx="0" cy="129529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D1D20873-E966-4B4D-8FF6-B0E25B4C43CF}"/>
                </a:ext>
              </a:extLst>
            </p:cNvPr>
            <p:cNvCxnSpPr>
              <a:cxnSpLocks/>
            </p:cNvCxnSpPr>
            <p:nvPr/>
          </p:nvCxnSpPr>
          <p:spPr>
            <a:xfrm>
              <a:off x="6373050" y="3947633"/>
              <a:ext cx="111510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F1643AA-E72D-44AD-A060-39BC5151942C}"/>
                </a:ext>
              </a:extLst>
            </p:cNvPr>
            <p:cNvSpPr/>
            <p:nvPr/>
          </p:nvSpPr>
          <p:spPr>
            <a:xfrm>
              <a:off x="5103967" y="3306152"/>
              <a:ext cx="1269083" cy="13076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2400"/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CA102876-65C7-475A-88C9-AB23ED5F10A8}"/>
                </a:ext>
              </a:extLst>
            </p:cNvPr>
            <p:cNvCxnSpPr/>
            <p:nvPr/>
          </p:nvCxnSpPr>
          <p:spPr>
            <a:xfrm>
              <a:off x="3954608" y="3108773"/>
              <a:ext cx="1077524" cy="629145"/>
            </a:xfrm>
            <a:prstGeom prst="straightConnector1">
              <a:avLst/>
            </a:prstGeom>
            <a:ln w="1270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DF505F76-4AF7-4104-9D6F-B34F123CF8AC}"/>
                </a:ext>
              </a:extLst>
            </p:cNvPr>
            <p:cNvCxnSpPr/>
            <p:nvPr/>
          </p:nvCxnSpPr>
          <p:spPr>
            <a:xfrm>
              <a:off x="3954608" y="3737918"/>
              <a:ext cx="1101469" cy="1470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F09EB40-AB49-42F1-B498-9FB8733B4C14}"/>
                </a:ext>
              </a:extLst>
            </p:cNvPr>
            <p:cNvCxnSpPr/>
            <p:nvPr/>
          </p:nvCxnSpPr>
          <p:spPr>
            <a:xfrm flipV="1">
              <a:off x="4002498" y="4095667"/>
              <a:ext cx="1053579" cy="838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27005133-B8B3-4D47-8DB1-C21BE86365C7}"/>
                </a:ext>
              </a:extLst>
            </p:cNvPr>
            <p:cNvSpPr txBox="1"/>
            <p:nvPr/>
          </p:nvSpPr>
          <p:spPr>
            <a:xfrm>
              <a:off x="7583938" y="3676237"/>
              <a:ext cx="2940197" cy="54279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Output signal: </a:t>
              </a: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</a:t>
              </a:r>
              <a:r>
                <a:rPr lang="en-US" sz="24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=</a:t>
              </a: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f</a:t>
              </a:r>
              <a:r>
                <a:rPr lang="en-US" sz="24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lang="en-US" sz="24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8E040D1-3DC6-428C-853A-9C1A44C7551A}"/>
                </a:ext>
              </a:extLst>
            </p:cNvPr>
            <p:cNvSpPr txBox="1"/>
            <p:nvPr/>
          </p:nvSpPr>
          <p:spPr>
            <a:xfrm>
              <a:off x="1334814" y="3528203"/>
              <a:ext cx="2033143" cy="4564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76200">
                <a:spcAft>
                  <a:spcPts val="0"/>
                </a:spcAft>
              </a:pPr>
              <a:r>
                <a:rPr lang="en-US" sz="24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Input signals: </a:t>
              </a: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2400" i="1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14">
              <a:extLst>
                <a:ext uri="{FF2B5EF4-FFF2-40B4-BE49-F238E27FC236}">
                  <a16:creationId xmlns:a16="http://schemas.microsoft.com/office/drawing/2014/main" id="{899E8A6F-ED36-41B5-A4DF-63515A0738C0}"/>
                </a:ext>
              </a:extLst>
            </p:cNvPr>
            <p:cNvSpPr txBox="1"/>
            <p:nvPr/>
          </p:nvSpPr>
          <p:spPr>
            <a:xfrm>
              <a:off x="3763049" y="5279939"/>
              <a:ext cx="1660289" cy="54279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Weights: </a:t>
              </a: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2400" i="1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16">
              <a:extLst>
                <a:ext uri="{FF2B5EF4-FFF2-40B4-BE49-F238E27FC236}">
                  <a16:creationId xmlns:a16="http://schemas.microsoft.com/office/drawing/2014/main" id="{08F9FB25-2178-4AEB-9BDA-BBFC1A16AD83}"/>
                </a:ext>
              </a:extLst>
            </p:cNvPr>
            <p:cNvSpPr txBox="1"/>
            <p:nvPr/>
          </p:nvSpPr>
          <p:spPr>
            <a:xfrm>
              <a:off x="3451764" y="2775696"/>
              <a:ext cx="502844" cy="54279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24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文字方塊 17">
              <a:extLst>
                <a:ext uri="{FF2B5EF4-FFF2-40B4-BE49-F238E27FC236}">
                  <a16:creationId xmlns:a16="http://schemas.microsoft.com/office/drawing/2014/main" id="{22FE3A1B-ED9B-4DB8-BCA0-943C424C1DB0}"/>
                </a:ext>
              </a:extLst>
            </p:cNvPr>
            <p:cNvSpPr txBox="1"/>
            <p:nvPr/>
          </p:nvSpPr>
          <p:spPr>
            <a:xfrm>
              <a:off x="3451764" y="3478858"/>
              <a:ext cx="502844" cy="54279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24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18">
              <a:extLst>
                <a:ext uri="{FF2B5EF4-FFF2-40B4-BE49-F238E27FC236}">
                  <a16:creationId xmlns:a16="http://schemas.microsoft.com/office/drawing/2014/main" id="{A8EEA9AE-F246-4A2A-A8FD-7D82F2BD6463}"/>
                </a:ext>
              </a:extLst>
            </p:cNvPr>
            <p:cNvSpPr txBox="1"/>
            <p:nvPr/>
          </p:nvSpPr>
          <p:spPr>
            <a:xfrm>
              <a:off x="3451764" y="4737148"/>
              <a:ext cx="550734" cy="54279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24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8" name="文字方塊 19">
              <a:extLst>
                <a:ext uri="{FF2B5EF4-FFF2-40B4-BE49-F238E27FC236}">
                  <a16:creationId xmlns:a16="http://schemas.microsoft.com/office/drawing/2014/main" id="{869B9E06-2F3C-436A-913B-9085A8B6BCC2}"/>
                </a:ext>
              </a:extLst>
            </p:cNvPr>
            <p:cNvSpPr txBox="1"/>
            <p:nvPr/>
          </p:nvSpPr>
          <p:spPr>
            <a:xfrm>
              <a:off x="4194058" y="3010084"/>
              <a:ext cx="562707" cy="54279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2400" kern="100" baseline="-25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9" name="文字方塊 20">
              <a:extLst>
                <a:ext uri="{FF2B5EF4-FFF2-40B4-BE49-F238E27FC236}">
                  <a16:creationId xmlns:a16="http://schemas.microsoft.com/office/drawing/2014/main" id="{3E396D8D-29BF-4B92-95F4-B3CA883AC162}"/>
                </a:ext>
              </a:extLst>
            </p:cNvPr>
            <p:cNvSpPr txBox="1"/>
            <p:nvPr/>
          </p:nvSpPr>
          <p:spPr>
            <a:xfrm>
              <a:off x="4194058" y="3466522"/>
              <a:ext cx="562707" cy="54279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2400" kern="100" baseline="-25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0" name="文字方塊 21">
              <a:extLst>
                <a:ext uri="{FF2B5EF4-FFF2-40B4-BE49-F238E27FC236}">
                  <a16:creationId xmlns:a16="http://schemas.microsoft.com/office/drawing/2014/main" id="{220E1C22-B056-4FC6-A3A2-A22C8B80708A}"/>
                </a:ext>
              </a:extLst>
            </p:cNvPr>
            <p:cNvSpPr txBox="1"/>
            <p:nvPr/>
          </p:nvSpPr>
          <p:spPr>
            <a:xfrm>
              <a:off x="4301810" y="4514069"/>
              <a:ext cx="454950" cy="26008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kern="100" dirty="0" err="1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2400" kern="100" baseline="-25000" dirty="0" err="1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4163936-6F41-464D-99DA-25CCAB877758}"/>
                </a:ext>
              </a:extLst>
            </p:cNvPr>
            <p:cNvCxnSpPr/>
            <p:nvPr/>
          </p:nvCxnSpPr>
          <p:spPr>
            <a:xfrm>
              <a:off x="4660985" y="2565982"/>
              <a:ext cx="658487" cy="814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字方塊 24">
              <a:extLst>
                <a:ext uri="{FF2B5EF4-FFF2-40B4-BE49-F238E27FC236}">
                  <a16:creationId xmlns:a16="http://schemas.microsoft.com/office/drawing/2014/main" id="{9E2E1B1E-8C4A-4837-B38A-4CC3E7A040B3}"/>
                </a:ext>
              </a:extLst>
            </p:cNvPr>
            <p:cNvSpPr txBox="1"/>
            <p:nvPr/>
          </p:nvSpPr>
          <p:spPr>
            <a:xfrm>
              <a:off x="4002498" y="2023190"/>
              <a:ext cx="1053579" cy="54279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24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r>
                <a:rPr lang="en-US" sz="24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sz="24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</a:t>
              </a:r>
              <a:r>
                <a:rPr lang="en-US" sz="24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1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3" name="文字方塊 25">
              <a:extLst>
                <a:ext uri="{FF2B5EF4-FFF2-40B4-BE49-F238E27FC236}">
                  <a16:creationId xmlns:a16="http://schemas.microsoft.com/office/drawing/2014/main" id="{105F5975-7312-4CF4-945D-BB3CD3255017}"/>
                </a:ext>
              </a:extLst>
            </p:cNvPr>
            <p:cNvSpPr txBox="1"/>
            <p:nvPr/>
          </p:nvSpPr>
          <p:spPr>
            <a:xfrm>
              <a:off x="4493370" y="2763360"/>
              <a:ext cx="1053579" cy="40709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Bias: </a:t>
              </a:r>
              <a:r>
                <a:rPr lang="en-US" sz="2400" i="1" kern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2400" kern="0" baseline="-25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4" name="文字方塊 29">
              <a:extLst>
                <a:ext uri="{FF2B5EF4-FFF2-40B4-BE49-F238E27FC236}">
                  <a16:creationId xmlns:a16="http://schemas.microsoft.com/office/drawing/2014/main" id="{F4E6EB7B-B7AB-4154-8654-D7AFA66EAF13}"/>
                </a:ext>
              </a:extLst>
            </p:cNvPr>
            <p:cNvSpPr txBox="1"/>
            <p:nvPr/>
          </p:nvSpPr>
          <p:spPr>
            <a:xfrm>
              <a:off x="5259609" y="3725582"/>
              <a:ext cx="359175" cy="3207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endParaRPr lang="zh-TW" sz="24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5" name="文字方塊 30">
              <a:extLst>
                <a:ext uri="{FF2B5EF4-FFF2-40B4-BE49-F238E27FC236}">
                  <a16:creationId xmlns:a16="http://schemas.microsoft.com/office/drawing/2014/main" id="{AD447CD0-2AAF-4D39-8ED1-E7A2B912B64E}"/>
                </a:ext>
              </a:extLst>
            </p:cNvPr>
            <p:cNvSpPr txBox="1"/>
            <p:nvPr/>
          </p:nvSpPr>
          <p:spPr>
            <a:xfrm>
              <a:off x="5774424" y="3750254"/>
              <a:ext cx="550736" cy="4687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76200">
                <a:spcAft>
                  <a:spcPts val="0"/>
                </a:spcAft>
              </a:pPr>
              <a:r>
                <a:rPr lang="en-US" sz="2400" i="1" kern="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</a:t>
              </a:r>
              <a:r>
                <a:rPr lang="en-US" sz="2400" kern="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lang="en-US" sz="2400" i="1" kern="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lang="en-US" sz="2400" kern="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endParaRPr 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31">
              <a:extLst>
                <a:ext uri="{FF2B5EF4-FFF2-40B4-BE49-F238E27FC236}">
                  <a16:creationId xmlns:a16="http://schemas.microsoft.com/office/drawing/2014/main" id="{4DEF44AA-E5F0-415F-A32F-664C13C0A9B1}"/>
                </a:ext>
              </a:extLst>
            </p:cNvPr>
            <p:cNvSpPr txBox="1"/>
            <p:nvPr/>
          </p:nvSpPr>
          <p:spPr>
            <a:xfrm>
              <a:off x="5714564" y="2775696"/>
              <a:ext cx="1536745" cy="43176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Cell body</a:t>
              </a:r>
              <a:endParaRPr 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966C7C-D02B-4FE0-8BEA-15F4838182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DAFE3-520C-447F-87A7-D6A0E74F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Layer of Neurons (1/3)</a:t>
            </a:r>
            <a:endParaRPr lang="zh-TW" altLang="en-US" dirty="0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BA236DB4-C071-463A-88E9-031254660F77}"/>
              </a:ext>
            </a:extLst>
          </p:cNvPr>
          <p:cNvGrpSpPr/>
          <p:nvPr/>
        </p:nvGrpSpPr>
        <p:grpSpPr>
          <a:xfrm>
            <a:off x="1091893" y="2562410"/>
            <a:ext cx="4328160" cy="2343413"/>
            <a:chOff x="1091893" y="2562410"/>
            <a:chExt cx="4328160" cy="2343413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D46642B-165C-4AA6-B21C-4915DDCD26CA}"/>
                </a:ext>
              </a:extLst>
            </p:cNvPr>
            <p:cNvCxnSpPr/>
            <p:nvPr/>
          </p:nvCxnSpPr>
          <p:spPr>
            <a:xfrm>
              <a:off x="3713173" y="4086410"/>
              <a:ext cx="5562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548FCF34-F0DD-4876-B116-3B9B29A71B1B}"/>
                </a:ext>
              </a:extLst>
            </p:cNvPr>
            <p:cNvSpPr/>
            <p:nvPr/>
          </p:nvSpPr>
          <p:spPr>
            <a:xfrm>
              <a:off x="2905453" y="3690170"/>
              <a:ext cx="807720" cy="807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73D1FB0C-AACA-4003-AA29-197B5464A4C2}"/>
                </a:ext>
              </a:extLst>
            </p:cNvPr>
            <p:cNvCxnSpPr/>
            <p:nvPr/>
          </p:nvCxnSpPr>
          <p:spPr>
            <a:xfrm>
              <a:off x="2173933" y="3568250"/>
              <a:ext cx="685800" cy="388620"/>
            </a:xfrm>
            <a:prstGeom prst="straightConnector1">
              <a:avLst/>
            </a:prstGeom>
            <a:ln w="1270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6468A67E-DE8E-4305-93D7-CCF26B562554}"/>
                </a:ext>
              </a:extLst>
            </p:cNvPr>
            <p:cNvCxnSpPr>
              <a:cxnSpLocks/>
              <a:stCxn id="27" idx="3"/>
              <a:endCxn id="20" idx="2"/>
            </p:cNvCxnSpPr>
            <p:nvPr/>
          </p:nvCxnSpPr>
          <p:spPr>
            <a:xfrm>
              <a:off x="2164870" y="4082152"/>
              <a:ext cx="740583" cy="118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C1A7B4A5-35A8-4368-963F-8E59957F7CCE}"/>
                </a:ext>
              </a:extLst>
            </p:cNvPr>
            <p:cNvCxnSpPr/>
            <p:nvPr/>
          </p:nvCxnSpPr>
          <p:spPr>
            <a:xfrm flipV="1">
              <a:off x="2204413" y="4177850"/>
              <a:ext cx="670560" cy="5181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字方塊 12">
              <a:extLst>
                <a:ext uri="{FF2B5EF4-FFF2-40B4-BE49-F238E27FC236}">
                  <a16:creationId xmlns:a16="http://schemas.microsoft.com/office/drawing/2014/main" id="{16DCC6B3-84E1-4F60-94F5-B42EA98D719F}"/>
                </a:ext>
              </a:extLst>
            </p:cNvPr>
            <p:cNvSpPr txBox="1"/>
            <p:nvPr/>
          </p:nvSpPr>
          <p:spPr>
            <a:xfrm>
              <a:off x="3431233" y="2562410"/>
              <a:ext cx="1988820" cy="31751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Output signal: </a:t>
              </a:r>
              <a:r>
                <a:rPr lang="en-US" sz="16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a</a:t>
              </a:r>
              <a:r>
                <a:rPr lang="en-US" sz="16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 =</a:t>
              </a:r>
              <a:r>
                <a:rPr lang="en-US" sz="16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 f</a:t>
              </a:r>
              <a:r>
                <a:rPr lang="en-US" sz="16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(</a:t>
              </a:r>
              <a:r>
                <a:rPr lang="en-US" sz="16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r>
                <a:rPr lang="en-US" sz="16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)</a:t>
              </a:r>
              <a:endParaRPr 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13">
              <a:extLst>
                <a:ext uri="{FF2B5EF4-FFF2-40B4-BE49-F238E27FC236}">
                  <a16:creationId xmlns:a16="http://schemas.microsoft.com/office/drawing/2014/main" id="{2D7B2764-EAB0-4ABD-B643-BF54D1183256}"/>
                </a:ext>
              </a:extLst>
            </p:cNvPr>
            <p:cNvSpPr txBox="1"/>
            <p:nvPr/>
          </p:nvSpPr>
          <p:spPr>
            <a:xfrm>
              <a:off x="4360085" y="3939134"/>
              <a:ext cx="281940" cy="4191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16">
              <a:extLst>
                <a:ext uri="{FF2B5EF4-FFF2-40B4-BE49-F238E27FC236}">
                  <a16:creationId xmlns:a16="http://schemas.microsoft.com/office/drawing/2014/main" id="{96840489-A043-4281-9DD7-3F2D7D963CFF}"/>
                </a:ext>
              </a:extLst>
            </p:cNvPr>
            <p:cNvSpPr txBox="1"/>
            <p:nvPr/>
          </p:nvSpPr>
          <p:spPr>
            <a:xfrm>
              <a:off x="1754833" y="3362510"/>
              <a:ext cx="419100" cy="31754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17">
              <a:extLst>
                <a:ext uri="{FF2B5EF4-FFF2-40B4-BE49-F238E27FC236}">
                  <a16:creationId xmlns:a16="http://schemas.microsoft.com/office/drawing/2014/main" id="{6530ED6E-CB4C-4D88-B2C4-01770413356F}"/>
                </a:ext>
              </a:extLst>
            </p:cNvPr>
            <p:cNvSpPr txBox="1"/>
            <p:nvPr/>
          </p:nvSpPr>
          <p:spPr>
            <a:xfrm>
              <a:off x="1707409" y="3891652"/>
              <a:ext cx="45746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18">
              <a:extLst>
                <a:ext uri="{FF2B5EF4-FFF2-40B4-BE49-F238E27FC236}">
                  <a16:creationId xmlns:a16="http://schemas.microsoft.com/office/drawing/2014/main" id="{B4220896-1BBA-4F6C-A844-B0BC708096F5}"/>
                </a:ext>
              </a:extLst>
            </p:cNvPr>
            <p:cNvSpPr txBox="1"/>
            <p:nvPr/>
          </p:nvSpPr>
          <p:spPr>
            <a:xfrm>
              <a:off x="1789123" y="4570543"/>
              <a:ext cx="350520" cy="3352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TW" sz="16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1600" kern="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zh-TW" sz="16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7661519-DB51-470E-B262-8CB506AE7EF0}"/>
                </a:ext>
              </a:extLst>
            </p:cNvPr>
            <p:cNvCxnSpPr/>
            <p:nvPr/>
          </p:nvCxnSpPr>
          <p:spPr>
            <a:xfrm>
              <a:off x="2623513" y="3232970"/>
              <a:ext cx="41910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字方塊 24">
              <a:extLst>
                <a:ext uri="{FF2B5EF4-FFF2-40B4-BE49-F238E27FC236}">
                  <a16:creationId xmlns:a16="http://schemas.microsoft.com/office/drawing/2014/main" id="{A78DE9DB-7647-421C-AB37-0C4E18786665}"/>
                </a:ext>
              </a:extLst>
            </p:cNvPr>
            <p:cNvSpPr txBox="1"/>
            <p:nvPr/>
          </p:nvSpPr>
          <p:spPr>
            <a:xfrm>
              <a:off x="2204413" y="2897690"/>
              <a:ext cx="670560" cy="3352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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1</a:t>
              </a:r>
              <a:endParaRPr 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文字方塊 120">
              <a:extLst>
                <a:ext uri="{FF2B5EF4-FFF2-40B4-BE49-F238E27FC236}">
                  <a16:creationId xmlns:a16="http://schemas.microsoft.com/office/drawing/2014/main" id="{D35FD1D0-6DAB-4470-B19A-ED2D03477661}"/>
                </a:ext>
              </a:extLst>
            </p:cNvPr>
            <p:cNvSpPr txBox="1"/>
            <p:nvPr/>
          </p:nvSpPr>
          <p:spPr>
            <a:xfrm>
              <a:off x="1091893" y="2562410"/>
              <a:ext cx="1653540" cy="33528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76200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Input signals: </a:t>
              </a:r>
              <a:r>
                <a:rPr lang="en-US" sz="16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x</a:t>
              </a:r>
              <a:r>
                <a:rPr lang="en-US" sz="1600" i="1" kern="100" baseline="-250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i</a:t>
              </a:r>
              <a:endParaRPr 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28CFAB-7D51-4E67-AD09-F192ED3D95BD}"/>
              </a:ext>
            </a:extLst>
          </p:cNvPr>
          <p:cNvSpPr txBox="1"/>
          <p:nvPr/>
        </p:nvSpPr>
        <p:spPr>
          <a:xfrm>
            <a:off x="6884276" y="5433848"/>
            <a:ext cx="360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Layer of 2 Neurons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FF48454-1A95-450D-A17F-18B57602E532}"/>
              </a:ext>
            </a:extLst>
          </p:cNvPr>
          <p:cNvSpPr txBox="1"/>
          <p:nvPr/>
        </p:nvSpPr>
        <p:spPr>
          <a:xfrm>
            <a:off x="2204413" y="5442762"/>
            <a:ext cx="271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Single Neuron</a:t>
            </a:r>
            <a:endParaRPr lang="zh-TW" altLang="en-US" sz="2800" dirty="0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DE92A77-7846-4F81-AE98-55EB4F256DBF}"/>
              </a:ext>
            </a:extLst>
          </p:cNvPr>
          <p:cNvGrpSpPr>
            <a:grpSpLocks noChangeAspect="1"/>
          </p:cNvGrpSpPr>
          <p:nvPr/>
        </p:nvGrpSpPr>
        <p:grpSpPr>
          <a:xfrm>
            <a:off x="6236470" y="2562410"/>
            <a:ext cx="4248121" cy="2340000"/>
            <a:chOff x="0" y="0"/>
            <a:chExt cx="4122420" cy="2270760"/>
          </a:xfrm>
        </p:grpSpPr>
        <p:cxnSp>
          <p:nvCxnSpPr>
            <p:cNvPr id="100" name="直線單箭頭接點 99">
              <a:extLst>
                <a:ext uri="{FF2B5EF4-FFF2-40B4-BE49-F238E27FC236}">
                  <a16:creationId xmlns:a16="http://schemas.microsoft.com/office/drawing/2014/main" id="{8EDF561E-4864-44FE-8F07-A51C92412E48}"/>
                </a:ext>
              </a:extLst>
            </p:cNvPr>
            <p:cNvCxnSpPr/>
            <p:nvPr/>
          </p:nvCxnSpPr>
          <p:spPr>
            <a:xfrm>
              <a:off x="1112520" y="1120140"/>
              <a:ext cx="853440" cy="45719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F8F16A3D-2BE8-4D26-BEFB-28188B92356E}"/>
                </a:ext>
              </a:extLst>
            </p:cNvPr>
            <p:cNvCxnSpPr/>
            <p:nvPr/>
          </p:nvCxnSpPr>
          <p:spPr>
            <a:xfrm flipV="1">
              <a:off x="1097280" y="1249680"/>
              <a:ext cx="815340" cy="3435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1E1C18F3-2BFD-4B95-95A2-08AAF5F9D1AD}"/>
                </a:ext>
              </a:extLst>
            </p:cNvPr>
            <p:cNvCxnSpPr/>
            <p:nvPr/>
          </p:nvCxnSpPr>
          <p:spPr>
            <a:xfrm flipV="1">
              <a:off x="1043940" y="1249680"/>
              <a:ext cx="990600" cy="74676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字方塊 12">
              <a:extLst>
                <a:ext uri="{FF2B5EF4-FFF2-40B4-BE49-F238E27FC236}">
                  <a16:creationId xmlns:a16="http://schemas.microsoft.com/office/drawing/2014/main" id="{EABBCD0F-3C5F-4D0E-AFBD-0115BDFDC201}"/>
                </a:ext>
              </a:extLst>
            </p:cNvPr>
            <p:cNvSpPr txBox="1"/>
            <p:nvPr/>
          </p:nvSpPr>
          <p:spPr>
            <a:xfrm>
              <a:off x="2468880" y="22860"/>
              <a:ext cx="1653540" cy="4267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Output signal:</a:t>
              </a: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a</a:t>
              </a:r>
              <a:r>
                <a:rPr lang="en-US" sz="1600" i="1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 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A235B0FE-26FA-4FD1-85E1-9ADBDE161B72}"/>
                </a:ext>
              </a:extLst>
            </p:cNvPr>
            <p:cNvGrpSpPr/>
            <p:nvPr/>
          </p:nvGrpSpPr>
          <p:grpSpPr>
            <a:xfrm>
              <a:off x="2034540" y="861060"/>
              <a:ext cx="1325880" cy="487680"/>
              <a:chOff x="0" y="-99060"/>
              <a:chExt cx="1325880" cy="487680"/>
            </a:xfrm>
          </p:grpSpPr>
          <p:cxnSp>
            <p:nvCxnSpPr>
              <p:cNvPr id="120" name="直線單箭頭接點 119">
                <a:extLst>
                  <a:ext uri="{FF2B5EF4-FFF2-40B4-BE49-F238E27FC236}">
                    <a16:creationId xmlns:a16="http://schemas.microsoft.com/office/drawing/2014/main" id="{CE624B9F-177B-4893-B0E8-90C8B13792E0}"/>
                  </a:ext>
                </a:extLst>
              </p:cNvPr>
              <p:cNvCxnSpPr/>
              <p:nvPr/>
            </p:nvCxnSpPr>
            <p:spPr>
              <a:xfrm>
                <a:off x="396240" y="175260"/>
                <a:ext cx="556260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1" name="群組 120">
                <a:extLst>
                  <a:ext uri="{FF2B5EF4-FFF2-40B4-BE49-F238E27FC236}">
                    <a16:creationId xmlns:a16="http://schemas.microsoft.com/office/drawing/2014/main" id="{EC9AE132-2056-467E-9101-0C615E27324C}"/>
                  </a:ext>
                </a:extLst>
              </p:cNvPr>
              <p:cNvGrpSpPr/>
              <p:nvPr/>
            </p:nvGrpSpPr>
            <p:grpSpPr>
              <a:xfrm>
                <a:off x="0" y="-99060"/>
                <a:ext cx="1325880" cy="487680"/>
                <a:chOff x="0" y="-99060"/>
                <a:chExt cx="1325880" cy="487680"/>
              </a:xfrm>
            </p:grpSpPr>
            <p:sp>
              <p:nvSpPr>
                <p:cNvPr id="122" name="橢圓 121">
                  <a:extLst>
                    <a:ext uri="{FF2B5EF4-FFF2-40B4-BE49-F238E27FC236}">
                      <a16:creationId xmlns:a16="http://schemas.microsoft.com/office/drawing/2014/main" id="{CC146A39-736F-48A8-955A-EC32FE428D8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23" name="文字方塊 13">
                  <a:extLst>
                    <a:ext uri="{FF2B5EF4-FFF2-40B4-BE49-F238E27FC236}">
                      <a16:creationId xmlns:a16="http://schemas.microsoft.com/office/drawing/2014/main" id="{E68ABAED-9E25-4769-9E77-2F0DE1BCDA07}"/>
                    </a:ext>
                  </a:extLst>
                </p:cNvPr>
                <p:cNvSpPr txBox="1"/>
                <p:nvPr/>
              </p:nvSpPr>
              <p:spPr>
                <a:xfrm>
                  <a:off x="1043940" y="-99060"/>
                  <a:ext cx="281940" cy="38862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i="1" kern="100">
                      <a:solidFill>
                        <a:srgbClr val="00B05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</a:t>
                  </a:r>
                  <a:r>
                    <a:rPr lang="en-US" sz="1600" kern="100" baseline="-25000">
                      <a:solidFill>
                        <a:srgbClr val="00B05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1</a:t>
                  </a:r>
                  <a:endParaRPr lang="zh-TW" sz="12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5" name="文字方塊 16">
              <a:extLst>
                <a:ext uri="{FF2B5EF4-FFF2-40B4-BE49-F238E27FC236}">
                  <a16:creationId xmlns:a16="http://schemas.microsoft.com/office/drawing/2014/main" id="{589B7531-6F87-4025-B806-A16C644B4185}"/>
                </a:ext>
              </a:extLst>
            </p:cNvPr>
            <p:cNvSpPr txBox="1"/>
            <p:nvPr/>
          </p:nvSpPr>
          <p:spPr>
            <a:xfrm>
              <a:off x="662940" y="784860"/>
              <a:ext cx="472440" cy="4419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6" name="文字方塊 17">
              <a:extLst>
                <a:ext uri="{FF2B5EF4-FFF2-40B4-BE49-F238E27FC236}">
                  <a16:creationId xmlns:a16="http://schemas.microsoft.com/office/drawing/2014/main" id="{6C8D718A-4559-4CB1-B840-488F66D1EF17}"/>
                </a:ext>
              </a:extLst>
            </p:cNvPr>
            <p:cNvSpPr txBox="1"/>
            <p:nvPr/>
          </p:nvSpPr>
          <p:spPr>
            <a:xfrm>
              <a:off x="647700" y="1226820"/>
              <a:ext cx="457200" cy="4572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7" name="文字方塊 18">
              <a:extLst>
                <a:ext uri="{FF2B5EF4-FFF2-40B4-BE49-F238E27FC236}">
                  <a16:creationId xmlns:a16="http://schemas.microsoft.com/office/drawing/2014/main" id="{5576A6CD-8379-4348-AA96-8DC7A1A68BDB}"/>
                </a:ext>
              </a:extLst>
            </p:cNvPr>
            <p:cNvSpPr txBox="1"/>
            <p:nvPr/>
          </p:nvSpPr>
          <p:spPr>
            <a:xfrm>
              <a:off x="624840" y="1691640"/>
              <a:ext cx="419100" cy="5791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8" name="文字方塊 24">
              <a:extLst>
                <a:ext uri="{FF2B5EF4-FFF2-40B4-BE49-F238E27FC236}">
                  <a16:creationId xmlns:a16="http://schemas.microsoft.com/office/drawing/2014/main" id="{AED1D226-8E2C-4761-8A26-27FBEC120E83}"/>
                </a:ext>
              </a:extLst>
            </p:cNvPr>
            <p:cNvSpPr txBox="1"/>
            <p:nvPr/>
          </p:nvSpPr>
          <p:spPr>
            <a:xfrm>
              <a:off x="906780" y="449580"/>
              <a:ext cx="815340" cy="5105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r>
                <a:rPr lang="en-US" sz="16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sz="16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</a:t>
              </a:r>
              <a:r>
                <a:rPr lang="en-US" sz="16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1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9" name="文字方塊 120">
              <a:extLst>
                <a:ext uri="{FF2B5EF4-FFF2-40B4-BE49-F238E27FC236}">
                  <a16:creationId xmlns:a16="http://schemas.microsoft.com/office/drawing/2014/main" id="{66621441-ECA5-43E9-A143-3B9051835AE4}"/>
                </a:ext>
              </a:extLst>
            </p:cNvPr>
            <p:cNvSpPr txBox="1"/>
            <p:nvPr/>
          </p:nvSpPr>
          <p:spPr>
            <a:xfrm>
              <a:off x="0" y="0"/>
              <a:ext cx="1653540" cy="4267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Input signals: </a:t>
              </a: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i="1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17A14DA0-FBD8-45A1-A49D-DF97DA11948E}"/>
                </a:ext>
              </a:extLst>
            </p:cNvPr>
            <p:cNvGrpSpPr/>
            <p:nvPr/>
          </p:nvGrpSpPr>
          <p:grpSpPr>
            <a:xfrm>
              <a:off x="2034540" y="1455420"/>
              <a:ext cx="1325880" cy="441960"/>
              <a:chOff x="0" y="-53340"/>
              <a:chExt cx="1325880" cy="441960"/>
            </a:xfrm>
          </p:grpSpPr>
          <p:cxnSp>
            <p:nvCxnSpPr>
              <p:cNvPr id="116" name="直線單箭頭接點 115">
                <a:extLst>
                  <a:ext uri="{FF2B5EF4-FFF2-40B4-BE49-F238E27FC236}">
                    <a16:creationId xmlns:a16="http://schemas.microsoft.com/office/drawing/2014/main" id="{A23D84B0-171B-414F-A84C-BA5C7DE3EAD8}"/>
                  </a:ext>
                </a:extLst>
              </p:cNvPr>
              <p:cNvCxnSpPr/>
              <p:nvPr/>
            </p:nvCxnSpPr>
            <p:spPr>
              <a:xfrm>
                <a:off x="396240" y="175260"/>
                <a:ext cx="55626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群組 116">
                <a:extLst>
                  <a:ext uri="{FF2B5EF4-FFF2-40B4-BE49-F238E27FC236}">
                    <a16:creationId xmlns:a16="http://schemas.microsoft.com/office/drawing/2014/main" id="{99675088-CF1A-49FD-BED6-4681AC027C2F}"/>
                  </a:ext>
                </a:extLst>
              </p:cNvPr>
              <p:cNvGrpSpPr/>
              <p:nvPr/>
            </p:nvGrpSpPr>
            <p:grpSpPr>
              <a:xfrm>
                <a:off x="0" y="-53340"/>
                <a:ext cx="1325880" cy="441960"/>
                <a:chOff x="0" y="-53340"/>
                <a:chExt cx="1325880" cy="441960"/>
              </a:xfrm>
            </p:grpSpPr>
            <p:sp>
              <p:nvSpPr>
                <p:cNvPr id="118" name="橢圓 117">
                  <a:extLst>
                    <a:ext uri="{FF2B5EF4-FFF2-40B4-BE49-F238E27FC236}">
                      <a16:creationId xmlns:a16="http://schemas.microsoft.com/office/drawing/2014/main" id="{433F4126-9749-41FA-AF01-A75E3350806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19" name="文字方塊 13">
                  <a:extLst>
                    <a:ext uri="{FF2B5EF4-FFF2-40B4-BE49-F238E27FC236}">
                      <a16:creationId xmlns:a16="http://schemas.microsoft.com/office/drawing/2014/main" id="{91A8C092-AFDB-4549-9591-31025DFF9B87}"/>
                    </a:ext>
                  </a:extLst>
                </p:cNvPr>
                <p:cNvSpPr txBox="1"/>
                <p:nvPr/>
              </p:nvSpPr>
              <p:spPr>
                <a:xfrm>
                  <a:off x="1043940" y="-53340"/>
                  <a:ext cx="281940" cy="43434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i="1" kern="10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</a:t>
                  </a:r>
                  <a:r>
                    <a:rPr lang="en-US" sz="1600" kern="100" baseline="-2500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2</a:t>
                  </a:r>
                  <a:endParaRPr lang="zh-TW" sz="12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en-US" sz="1200" kern="100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601A537D-0885-4D5B-B5B2-A2805EF1D58D}"/>
                </a:ext>
              </a:extLst>
            </p:cNvPr>
            <p:cNvCxnSpPr/>
            <p:nvPr/>
          </p:nvCxnSpPr>
          <p:spPr>
            <a:xfrm>
              <a:off x="1501140" y="784860"/>
              <a:ext cx="533400" cy="8083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79DE26E6-0B25-46DF-81F0-C7B7516C15D0}"/>
                </a:ext>
              </a:extLst>
            </p:cNvPr>
            <p:cNvCxnSpPr/>
            <p:nvPr/>
          </p:nvCxnSpPr>
          <p:spPr>
            <a:xfrm>
              <a:off x="1097280" y="1135380"/>
              <a:ext cx="937260" cy="502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DD550766-2D65-4572-814B-D1A418C7706A}"/>
                </a:ext>
              </a:extLst>
            </p:cNvPr>
            <p:cNvCxnSpPr/>
            <p:nvPr/>
          </p:nvCxnSpPr>
          <p:spPr>
            <a:xfrm>
              <a:off x="1043940" y="1592580"/>
              <a:ext cx="990600" cy="914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A9BEE13-6AAE-4DCC-B565-B7F0AFE85152}"/>
                </a:ext>
              </a:extLst>
            </p:cNvPr>
            <p:cNvCxnSpPr/>
            <p:nvPr/>
          </p:nvCxnSpPr>
          <p:spPr>
            <a:xfrm flipV="1">
              <a:off x="1135380" y="1744980"/>
              <a:ext cx="830580" cy="2209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EAA107F4-B7F3-47BD-9130-8ED66A58A17A}"/>
                </a:ext>
              </a:extLst>
            </p:cNvPr>
            <p:cNvCxnSpPr/>
            <p:nvPr/>
          </p:nvCxnSpPr>
          <p:spPr>
            <a:xfrm>
              <a:off x="1501140" y="800100"/>
              <a:ext cx="464820" cy="35052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F4A54F-540A-4C07-BEAF-5559BF35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13C98-762F-4245-A128-5E4B3B87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Layer of Neurons (2/3)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5F6D74E-D3CC-45E5-ABA2-9B86E30F4C03}"/>
              </a:ext>
            </a:extLst>
          </p:cNvPr>
          <p:cNvSpPr txBox="1"/>
          <p:nvPr/>
        </p:nvSpPr>
        <p:spPr>
          <a:xfrm>
            <a:off x="976625" y="5102693"/>
            <a:ext cx="4605502" cy="400110"/>
          </a:xfrm>
          <a:prstGeom prst="rect">
            <a:avLst/>
          </a:prstGeom>
          <a:noFill/>
          <a:ln w="1905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baseline="-25000" dirty="0"/>
              <a:t>1  </a:t>
            </a:r>
            <a:r>
              <a:rPr lang="en-US" altLang="zh-TW" sz="2000" dirty="0"/>
              <a:t>= </a:t>
            </a:r>
            <a:r>
              <a:rPr lang="en-US" altLang="zh-TW" sz="2000" i="1" dirty="0"/>
              <a:t>f</a:t>
            </a:r>
            <a:r>
              <a:rPr lang="en-US" altLang="zh-TW" sz="2000" dirty="0"/>
              <a:t>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/>
              <a:t>1 </a:t>
            </a:r>
            <a:r>
              <a:rPr lang="en-US" altLang="zh-TW" sz="2000" dirty="0"/>
              <a:t>) = </a:t>
            </a:r>
            <a:r>
              <a:rPr lang="en-US" altLang="zh-TW" sz="2000" i="1" dirty="0"/>
              <a:t>f</a:t>
            </a:r>
            <a:r>
              <a:rPr lang="en-US" altLang="zh-TW" sz="2000" dirty="0"/>
              <a:t>(</a:t>
            </a:r>
            <a:r>
              <a:rPr lang="en-US" altLang="zh-TW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solidFill>
                  <a:srgbClr val="00B050"/>
                </a:solidFill>
              </a:rPr>
              <a:t>10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/>
              <a:t>0 </a:t>
            </a:r>
            <a:r>
              <a:rPr lang="en-US" altLang="zh-TW" sz="2000" dirty="0"/>
              <a:t>+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solidFill>
                  <a:srgbClr val="00B050"/>
                </a:solidFill>
              </a:rPr>
              <a:t>11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solidFill>
                  <a:prstClr val="black"/>
                </a:solidFill>
              </a:rPr>
              <a:t>1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dirty="0"/>
              <a:t>+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solidFill>
                  <a:srgbClr val="00B050"/>
                </a:solidFill>
              </a:rPr>
              <a:t>12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solidFill>
                  <a:prstClr val="black"/>
                </a:solidFill>
              </a:rPr>
              <a:t>2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+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solidFill>
                  <a:srgbClr val="00B050"/>
                </a:solidFill>
              </a:rPr>
              <a:t>13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solidFill>
                  <a:prstClr val="black"/>
                </a:solidFill>
              </a:rPr>
              <a:t>3</a:t>
            </a:r>
            <a:r>
              <a:rPr lang="en-US" altLang="zh-TW" sz="2000" dirty="0"/>
              <a:t> )</a:t>
            </a:r>
            <a:endParaRPr lang="zh-TW" altLang="en-US" sz="20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71011F2-49C4-4FF3-87AF-03AAEBC7A43E}"/>
              </a:ext>
            </a:extLst>
          </p:cNvPr>
          <p:cNvSpPr txBox="1"/>
          <p:nvPr/>
        </p:nvSpPr>
        <p:spPr>
          <a:xfrm>
            <a:off x="983127" y="5622049"/>
            <a:ext cx="4605502" cy="400110"/>
          </a:xfrm>
          <a:prstGeom prst="rect">
            <a:avLst/>
          </a:prstGeom>
          <a:noFill/>
          <a:ln w="1905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baseline="-25000" dirty="0"/>
              <a:t>2  </a:t>
            </a:r>
            <a:r>
              <a:rPr lang="en-US" altLang="zh-TW" sz="2000" dirty="0"/>
              <a:t>= </a:t>
            </a:r>
            <a:r>
              <a:rPr lang="en-US" altLang="zh-TW" sz="2000" i="1" dirty="0"/>
              <a:t>f</a:t>
            </a:r>
            <a:r>
              <a:rPr lang="en-US" altLang="zh-TW" sz="2000" dirty="0"/>
              <a:t>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/>
              <a:t>2 </a:t>
            </a:r>
            <a:r>
              <a:rPr lang="en-US" altLang="zh-TW" sz="2000" dirty="0"/>
              <a:t>) = </a:t>
            </a:r>
            <a:r>
              <a:rPr lang="en-US" altLang="zh-TW" sz="2000" i="1" dirty="0"/>
              <a:t>f</a:t>
            </a:r>
            <a:r>
              <a:rPr lang="en-US" altLang="zh-TW" sz="2000" dirty="0"/>
              <a:t>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20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/>
              <a:t>0 </a:t>
            </a:r>
            <a:r>
              <a:rPr lang="en-US" altLang="zh-TW" sz="2000" dirty="0"/>
              <a:t>+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21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solidFill>
                  <a:prstClr val="black"/>
                </a:solidFill>
              </a:rPr>
              <a:t>1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dirty="0"/>
              <a:t>+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22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solidFill>
                  <a:prstClr val="black"/>
                </a:solidFill>
              </a:rPr>
              <a:t>2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+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23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solidFill>
                  <a:prstClr val="black"/>
                </a:solidFill>
              </a:rPr>
              <a:t>3</a:t>
            </a:r>
            <a:r>
              <a:rPr lang="en-US" altLang="zh-TW" sz="2000" dirty="0"/>
              <a:t> )</a:t>
            </a:r>
            <a:endParaRPr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AAB0C29-4755-41B3-A991-31F6DFA1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430" y="2559914"/>
            <a:ext cx="5564205" cy="137714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BA3F122-2EE5-40C7-B07F-4505916D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13" y="4557377"/>
            <a:ext cx="4505325" cy="1047750"/>
          </a:xfrm>
          <a:prstGeom prst="rect">
            <a:avLst/>
          </a:prstGeom>
        </p:spPr>
      </p:pic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B97EA198-C894-4A49-8EA0-F3239FAA698C}"/>
              </a:ext>
            </a:extLst>
          </p:cNvPr>
          <p:cNvGrpSpPr>
            <a:grpSpLocks noChangeAspect="1"/>
          </p:cNvGrpSpPr>
          <p:nvPr/>
        </p:nvGrpSpPr>
        <p:grpSpPr>
          <a:xfrm>
            <a:off x="933450" y="2250591"/>
            <a:ext cx="4608000" cy="2538233"/>
            <a:chOff x="0" y="0"/>
            <a:chExt cx="4122420" cy="2270760"/>
          </a:xfrm>
        </p:grpSpPr>
        <p:cxnSp>
          <p:nvCxnSpPr>
            <p:cNvPr id="194" name="直線單箭頭接點 193">
              <a:extLst>
                <a:ext uri="{FF2B5EF4-FFF2-40B4-BE49-F238E27FC236}">
                  <a16:creationId xmlns:a16="http://schemas.microsoft.com/office/drawing/2014/main" id="{B343D419-3C6E-480C-AAB7-6FDA8D5E0A6C}"/>
                </a:ext>
              </a:extLst>
            </p:cNvPr>
            <p:cNvCxnSpPr/>
            <p:nvPr/>
          </p:nvCxnSpPr>
          <p:spPr>
            <a:xfrm>
              <a:off x="1112520" y="1120140"/>
              <a:ext cx="853440" cy="45719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單箭頭接點 194">
              <a:extLst>
                <a:ext uri="{FF2B5EF4-FFF2-40B4-BE49-F238E27FC236}">
                  <a16:creationId xmlns:a16="http://schemas.microsoft.com/office/drawing/2014/main" id="{E35C75CB-7237-4608-8EF1-8E61E4A90502}"/>
                </a:ext>
              </a:extLst>
            </p:cNvPr>
            <p:cNvCxnSpPr/>
            <p:nvPr/>
          </p:nvCxnSpPr>
          <p:spPr>
            <a:xfrm flipV="1">
              <a:off x="1097280" y="1249680"/>
              <a:ext cx="815340" cy="3435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137027AF-56FE-4192-87CF-07ECA557982C}"/>
                </a:ext>
              </a:extLst>
            </p:cNvPr>
            <p:cNvCxnSpPr/>
            <p:nvPr/>
          </p:nvCxnSpPr>
          <p:spPr>
            <a:xfrm flipV="1">
              <a:off x="1043940" y="1249680"/>
              <a:ext cx="990600" cy="74676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文字方塊 12">
              <a:extLst>
                <a:ext uri="{FF2B5EF4-FFF2-40B4-BE49-F238E27FC236}">
                  <a16:creationId xmlns:a16="http://schemas.microsoft.com/office/drawing/2014/main" id="{D60E37F3-17EA-4728-BD6E-25C41B39F1D1}"/>
                </a:ext>
              </a:extLst>
            </p:cNvPr>
            <p:cNvSpPr txBox="1"/>
            <p:nvPr/>
          </p:nvSpPr>
          <p:spPr>
            <a:xfrm>
              <a:off x="2468880" y="22860"/>
              <a:ext cx="1653540" cy="4267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Output signal:</a:t>
              </a: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a</a:t>
              </a:r>
              <a:r>
                <a:rPr lang="en-US" sz="1600" i="1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 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98" name="群組 197">
              <a:extLst>
                <a:ext uri="{FF2B5EF4-FFF2-40B4-BE49-F238E27FC236}">
                  <a16:creationId xmlns:a16="http://schemas.microsoft.com/office/drawing/2014/main" id="{F6AE1288-DDF7-49F1-B65F-7AD0D72A0171}"/>
                </a:ext>
              </a:extLst>
            </p:cNvPr>
            <p:cNvGrpSpPr/>
            <p:nvPr/>
          </p:nvGrpSpPr>
          <p:grpSpPr>
            <a:xfrm>
              <a:off x="2034540" y="861060"/>
              <a:ext cx="1325880" cy="487680"/>
              <a:chOff x="0" y="-99060"/>
              <a:chExt cx="1325880" cy="487680"/>
            </a:xfrm>
          </p:grpSpPr>
          <p:cxnSp>
            <p:nvCxnSpPr>
              <p:cNvPr id="214" name="直線單箭頭接點 213">
                <a:extLst>
                  <a:ext uri="{FF2B5EF4-FFF2-40B4-BE49-F238E27FC236}">
                    <a16:creationId xmlns:a16="http://schemas.microsoft.com/office/drawing/2014/main" id="{40738E2B-4063-40B0-8BE5-7C75E7C6FF54}"/>
                  </a:ext>
                </a:extLst>
              </p:cNvPr>
              <p:cNvCxnSpPr/>
              <p:nvPr/>
            </p:nvCxnSpPr>
            <p:spPr>
              <a:xfrm>
                <a:off x="396240" y="175260"/>
                <a:ext cx="556260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56C30276-5A5B-4DF2-A124-9A8BA099B9ED}"/>
                  </a:ext>
                </a:extLst>
              </p:cNvPr>
              <p:cNvGrpSpPr/>
              <p:nvPr/>
            </p:nvGrpSpPr>
            <p:grpSpPr>
              <a:xfrm>
                <a:off x="0" y="-99060"/>
                <a:ext cx="1325880" cy="487680"/>
                <a:chOff x="0" y="-99060"/>
                <a:chExt cx="1325880" cy="487680"/>
              </a:xfrm>
            </p:grpSpPr>
            <p:sp>
              <p:nvSpPr>
                <p:cNvPr id="216" name="橢圓 215">
                  <a:extLst>
                    <a:ext uri="{FF2B5EF4-FFF2-40B4-BE49-F238E27FC236}">
                      <a16:creationId xmlns:a16="http://schemas.microsoft.com/office/drawing/2014/main" id="{04631EA2-BD9E-4EE8-9EA0-325B139556D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17" name="文字方塊 13">
                  <a:extLst>
                    <a:ext uri="{FF2B5EF4-FFF2-40B4-BE49-F238E27FC236}">
                      <a16:creationId xmlns:a16="http://schemas.microsoft.com/office/drawing/2014/main" id="{4BE97BA7-5CE0-4706-8084-095CC4B90EDC}"/>
                    </a:ext>
                  </a:extLst>
                </p:cNvPr>
                <p:cNvSpPr txBox="1"/>
                <p:nvPr/>
              </p:nvSpPr>
              <p:spPr>
                <a:xfrm>
                  <a:off x="1043940" y="-99060"/>
                  <a:ext cx="281940" cy="38862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i="1" kern="100">
                      <a:solidFill>
                        <a:srgbClr val="00B05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</a:t>
                  </a:r>
                  <a:r>
                    <a:rPr lang="en-US" sz="1600" kern="100" baseline="-25000">
                      <a:solidFill>
                        <a:srgbClr val="00B05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1</a:t>
                  </a:r>
                  <a:endParaRPr lang="zh-TW" sz="12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99" name="文字方塊 16">
              <a:extLst>
                <a:ext uri="{FF2B5EF4-FFF2-40B4-BE49-F238E27FC236}">
                  <a16:creationId xmlns:a16="http://schemas.microsoft.com/office/drawing/2014/main" id="{B3C26A54-D8C6-4DC5-84F1-F840306018A5}"/>
                </a:ext>
              </a:extLst>
            </p:cNvPr>
            <p:cNvSpPr txBox="1"/>
            <p:nvPr/>
          </p:nvSpPr>
          <p:spPr>
            <a:xfrm>
              <a:off x="662940" y="784860"/>
              <a:ext cx="472440" cy="4419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" name="文字方塊 17">
              <a:extLst>
                <a:ext uri="{FF2B5EF4-FFF2-40B4-BE49-F238E27FC236}">
                  <a16:creationId xmlns:a16="http://schemas.microsoft.com/office/drawing/2014/main" id="{31C679F3-E32E-4956-9BF6-29BD0FCE9309}"/>
                </a:ext>
              </a:extLst>
            </p:cNvPr>
            <p:cNvSpPr txBox="1"/>
            <p:nvPr/>
          </p:nvSpPr>
          <p:spPr>
            <a:xfrm>
              <a:off x="647700" y="1226820"/>
              <a:ext cx="457200" cy="4572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" name="文字方塊 18">
              <a:extLst>
                <a:ext uri="{FF2B5EF4-FFF2-40B4-BE49-F238E27FC236}">
                  <a16:creationId xmlns:a16="http://schemas.microsoft.com/office/drawing/2014/main" id="{7159D413-184E-463C-88F2-F800F4E3FFFE}"/>
                </a:ext>
              </a:extLst>
            </p:cNvPr>
            <p:cNvSpPr txBox="1"/>
            <p:nvPr/>
          </p:nvSpPr>
          <p:spPr>
            <a:xfrm>
              <a:off x="624840" y="1691640"/>
              <a:ext cx="419100" cy="5791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2" name="文字方塊 24">
              <a:extLst>
                <a:ext uri="{FF2B5EF4-FFF2-40B4-BE49-F238E27FC236}">
                  <a16:creationId xmlns:a16="http://schemas.microsoft.com/office/drawing/2014/main" id="{DAB1898C-C0BE-4AF3-823E-5E9FECC11E6A}"/>
                </a:ext>
              </a:extLst>
            </p:cNvPr>
            <p:cNvSpPr txBox="1"/>
            <p:nvPr/>
          </p:nvSpPr>
          <p:spPr>
            <a:xfrm>
              <a:off x="906780" y="449580"/>
              <a:ext cx="815340" cy="5105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r>
                <a:rPr lang="en-US" sz="16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sz="16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</a:t>
              </a:r>
              <a:r>
                <a:rPr lang="en-US" sz="16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1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3" name="文字方塊 120">
              <a:extLst>
                <a:ext uri="{FF2B5EF4-FFF2-40B4-BE49-F238E27FC236}">
                  <a16:creationId xmlns:a16="http://schemas.microsoft.com/office/drawing/2014/main" id="{EA2C78A5-9871-4BE9-A0E2-924C0F7D5514}"/>
                </a:ext>
              </a:extLst>
            </p:cNvPr>
            <p:cNvSpPr txBox="1"/>
            <p:nvPr/>
          </p:nvSpPr>
          <p:spPr>
            <a:xfrm>
              <a:off x="0" y="0"/>
              <a:ext cx="1653540" cy="4267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Input signals: </a:t>
              </a:r>
              <a:r>
                <a:rPr lang="en-US" sz="16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1600" i="1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204" name="群組 203">
              <a:extLst>
                <a:ext uri="{FF2B5EF4-FFF2-40B4-BE49-F238E27FC236}">
                  <a16:creationId xmlns:a16="http://schemas.microsoft.com/office/drawing/2014/main" id="{D997F222-FBEF-43CD-8901-B69FC35B8FBD}"/>
                </a:ext>
              </a:extLst>
            </p:cNvPr>
            <p:cNvGrpSpPr/>
            <p:nvPr/>
          </p:nvGrpSpPr>
          <p:grpSpPr>
            <a:xfrm>
              <a:off x="2034540" y="1455420"/>
              <a:ext cx="1325880" cy="441960"/>
              <a:chOff x="0" y="-53340"/>
              <a:chExt cx="1325880" cy="441960"/>
            </a:xfrm>
          </p:grpSpPr>
          <p:cxnSp>
            <p:nvCxnSpPr>
              <p:cNvPr id="210" name="直線單箭頭接點 209">
                <a:extLst>
                  <a:ext uri="{FF2B5EF4-FFF2-40B4-BE49-F238E27FC236}">
                    <a16:creationId xmlns:a16="http://schemas.microsoft.com/office/drawing/2014/main" id="{825C39FD-649C-4A6C-81C1-9A7833F40D0D}"/>
                  </a:ext>
                </a:extLst>
              </p:cNvPr>
              <p:cNvCxnSpPr/>
              <p:nvPr/>
            </p:nvCxnSpPr>
            <p:spPr>
              <a:xfrm>
                <a:off x="396240" y="175260"/>
                <a:ext cx="55626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1" name="群組 210">
                <a:extLst>
                  <a:ext uri="{FF2B5EF4-FFF2-40B4-BE49-F238E27FC236}">
                    <a16:creationId xmlns:a16="http://schemas.microsoft.com/office/drawing/2014/main" id="{F1E5DDD8-5C9B-4241-869F-55E5B01A88A1}"/>
                  </a:ext>
                </a:extLst>
              </p:cNvPr>
              <p:cNvGrpSpPr/>
              <p:nvPr/>
            </p:nvGrpSpPr>
            <p:grpSpPr>
              <a:xfrm>
                <a:off x="0" y="-53340"/>
                <a:ext cx="1325880" cy="441960"/>
                <a:chOff x="0" y="-53340"/>
                <a:chExt cx="1325880" cy="441960"/>
              </a:xfrm>
            </p:grpSpPr>
            <p:sp>
              <p:nvSpPr>
                <p:cNvPr id="212" name="橢圓 211">
                  <a:extLst>
                    <a:ext uri="{FF2B5EF4-FFF2-40B4-BE49-F238E27FC236}">
                      <a16:creationId xmlns:a16="http://schemas.microsoft.com/office/drawing/2014/main" id="{64BC468B-E4B7-4BEC-9240-246FECA43CF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13" name="文字方塊 13">
                  <a:extLst>
                    <a:ext uri="{FF2B5EF4-FFF2-40B4-BE49-F238E27FC236}">
                      <a16:creationId xmlns:a16="http://schemas.microsoft.com/office/drawing/2014/main" id="{93D8466C-F98B-4845-B0B0-AF31D91FBE77}"/>
                    </a:ext>
                  </a:extLst>
                </p:cNvPr>
                <p:cNvSpPr txBox="1"/>
                <p:nvPr/>
              </p:nvSpPr>
              <p:spPr>
                <a:xfrm>
                  <a:off x="1043940" y="-53340"/>
                  <a:ext cx="281940" cy="43434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i="1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</a:t>
                  </a:r>
                  <a:r>
                    <a:rPr lang="en-US" sz="1600" kern="100" baseline="-250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2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en-US" sz="1200" kern="100" dirty="0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05" name="直線單箭頭接點 204">
              <a:extLst>
                <a:ext uri="{FF2B5EF4-FFF2-40B4-BE49-F238E27FC236}">
                  <a16:creationId xmlns:a16="http://schemas.microsoft.com/office/drawing/2014/main" id="{B2AAE681-63CC-41BD-8EE6-3C38F29063BE}"/>
                </a:ext>
              </a:extLst>
            </p:cNvPr>
            <p:cNvCxnSpPr/>
            <p:nvPr/>
          </p:nvCxnSpPr>
          <p:spPr>
            <a:xfrm>
              <a:off x="1501140" y="784860"/>
              <a:ext cx="533400" cy="8083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單箭頭接點 205">
              <a:extLst>
                <a:ext uri="{FF2B5EF4-FFF2-40B4-BE49-F238E27FC236}">
                  <a16:creationId xmlns:a16="http://schemas.microsoft.com/office/drawing/2014/main" id="{070D2C74-2B7F-4B1E-A12D-1DEAD1382ACD}"/>
                </a:ext>
              </a:extLst>
            </p:cNvPr>
            <p:cNvCxnSpPr/>
            <p:nvPr/>
          </p:nvCxnSpPr>
          <p:spPr>
            <a:xfrm>
              <a:off x="1097280" y="1135380"/>
              <a:ext cx="937260" cy="502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單箭頭接點 206">
              <a:extLst>
                <a:ext uri="{FF2B5EF4-FFF2-40B4-BE49-F238E27FC236}">
                  <a16:creationId xmlns:a16="http://schemas.microsoft.com/office/drawing/2014/main" id="{57199D79-4760-4B1F-990D-FD8C3B1B0BE8}"/>
                </a:ext>
              </a:extLst>
            </p:cNvPr>
            <p:cNvCxnSpPr/>
            <p:nvPr/>
          </p:nvCxnSpPr>
          <p:spPr>
            <a:xfrm>
              <a:off x="1043940" y="1592580"/>
              <a:ext cx="990600" cy="914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單箭頭接點 207">
              <a:extLst>
                <a:ext uri="{FF2B5EF4-FFF2-40B4-BE49-F238E27FC236}">
                  <a16:creationId xmlns:a16="http://schemas.microsoft.com/office/drawing/2014/main" id="{75260E20-FD23-4FD7-9B5C-7E661FC70898}"/>
                </a:ext>
              </a:extLst>
            </p:cNvPr>
            <p:cNvCxnSpPr/>
            <p:nvPr/>
          </p:nvCxnSpPr>
          <p:spPr>
            <a:xfrm flipV="1">
              <a:off x="1135380" y="1744980"/>
              <a:ext cx="830580" cy="2209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單箭頭接點 208">
              <a:extLst>
                <a:ext uri="{FF2B5EF4-FFF2-40B4-BE49-F238E27FC236}">
                  <a16:creationId xmlns:a16="http://schemas.microsoft.com/office/drawing/2014/main" id="{7EE4542A-3C8F-45DE-B7BA-F0273D8AC23A}"/>
                </a:ext>
              </a:extLst>
            </p:cNvPr>
            <p:cNvCxnSpPr/>
            <p:nvPr/>
          </p:nvCxnSpPr>
          <p:spPr>
            <a:xfrm>
              <a:off x="1501140" y="800100"/>
              <a:ext cx="464820" cy="35052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B09DC5-E98B-4237-A5E5-83275758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DF2C81-5C70-4D68-9CDA-0058E565D985}"/>
              </a:ext>
            </a:extLst>
          </p:cNvPr>
          <p:cNvSpPr txBox="1"/>
          <p:nvPr/>
        </p:nvSpPr>
        <p:spPr>
          <a:xfrm>
            <a:off x="7303530" y="703935"/>
            <a:ext cx="302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同一層大多是做相同的事情</a:t>
            </a:r>
            <a:endParaRPr lang="en-US" altLang="zh-TW" dirty="0"/>
          </a:p>
          <a:p>
            <a:r>
              <a:rPr lang="zh-TW" altLang="en-US" dirty="0"/>
              <a:t>所以觸發函數是相同的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207C39-01A8-4080-9E61-468CB5A27EFF}"/>
              </a:ext>
            </a:extLst>
          </p:cNvPr>
          <p:cNvSpPr txBox="1"/>
          <p:nvPr/>
        </p:nvSpPr>
        <p:spPr>
          <a:xfrm>
            <a:off x="7303530" y="1636584"/>
            <a:ext cx="197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W10</a:t>
            </a:r>
          </a:p>
          <a:p>
            <a:r>
              <a:rPr lang="en-US" altLang="zh-TW" dirty="0"/>
              <a:t>1</a:t>
            </a:r>
            <a:r>
              <a:rPr lang="zh-TW" altLang="en-US" dirty="0"/>
              <a:t>是後面的註標</a:t>
            </a:r>
            <a:endParaRPr lang="en-US" altLang="zh-TW" dirty="0"/>
          </a:p>
          <a:p>
            <a:r>
              <a:rPr lang="en-US" altLang="zh-TW" dirty="0"/>
              <a:t>0</a:t>
            </a:r>
            <a:r>
              <a:rPr lang="zh-TW" altLang="en-US" dirty="0"/>
              <a:t>是前面的註標</a:t>
            </a:r>
          </a:p>
        </p:txBody>
      </p:sp>
    </p:spTree>
    <p:extLst>
      <p:ext uri="{BB962C8B-B14F-4D97-AF65-F5344CB8AC3E}">
        <p14:creationId xmlns:p14="http://schemas.microsoft.com/office/powerpoint/2010/main" val="375320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0BFAD-2F75-480B-8D86-DE15DD24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Layer of Neurons (3/3)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CEE723B-2538-43FE-AAAD-156ED5F41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43648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3600" dirty="0"/>
                  <a:t>Input vector </a:t>
                </a:r>
                <a:r>
                  <a:rPr lang="en-US" altLang="zh-TW" sz="3600" b="1" dirty="0">
                    <a:latin typeface="+mn-lt"/>
                  </a:rPr>
                  <a:t>x</a:t>
                </a:r>
                <a:r>
                  <a:rPr lang="en-US" altLang="zh-TW" sz="3600" dirty="0"/>
                  <a:t> is a vector of length 4</a:t>
                </a:r>
              </a:p>
              <a:p>
                <a:pPr lvl="1"/>
                <a:r>
                  <a:rPr lang="en-US" altLang="zh-TW" sz="2800" dirty="0"/>
                  <a:t>4: number of input elements (including bias </a:t>
                </a:r>
                <a:r>
                  <a:rPr lang="en-US" altLang="zh-TW" sz="2800" i="1" dirty="0"/>
                  <a:t>x</a:t>
                </a:r>
                <a:r>
                  <a:rPr lang="en-US" altLang="zh-TW" sz="2800" baseline="-25000" dirty="0"/>
                  <a:t>0</a:t>
                </a:r>
                <a:r>
                  <a:rPr lang="en-US" altLang="zh-TW" sz="2800" dirty="0"/>
                  <a:t> )</a:t>
                </a:r>
                <a:r>
                  <a:rPr lang="zh-TW" altLang="en-US" sz="2800" dirty="0"/>
                  <a:t>雖然輸入只有</a:t>
                </a:r>
                <a:r>
                  <a:rPr lang="en-US" altLang="zh-TW" sz="2800" dirty="0"/>
                  <a:t>3</a:t>
                </a:r>
                <a:r>
                  <a:rPr lang="zh-TW" altLang="en-US" sz="2800" dirty="0"/>
                  <a:t>個，但有加</a:t>
                </a:r>
                <a:r>
                  <a:rPr lang="en-US" altLang="zh-TW" sz="2800" dirty="0"/>
                  <a:t>bias</a:t>
                </a:r>
              </a:p>
              <a:p>
                <a:r>
                  <a:rPr lang="en-US" altLang="zh-TW" sz="3600" dirty="0"/>
                  <a:t>Output vector </a:t>
                </a:r>
                <a:r>
                  <a:rPr lang="en-US" altLang="zh-TW" sz="3600" b="1" dirty="0">
                    <a:latin typeface="+mn-lt"/>
                  </a:rPr>
                  <a:t>a</a:t>
                </a:r>
                <a:r>
                  <a:rPr lang="en-US" altLang="zh-TW" sz="3600" dirty="0"/>
                  <a:t> is a vector of length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2</a:t>
                </a:r>
              </a:p>
              <a:p>
                <a:pPr lvl="1"/>
                <a:r>
                  <a:rPr lang="en-US" altLang="zh-TW" sz="2800" dirty="0"/>
                  <a:t>2: number of neurons in a layer</a:t>
                </a:r>
              </a:p>
              <a:p>
                <a:r>
                  <a:rPr lang="en-US" altLang="zh-TW" sz="3600" dirty="0"/>
                  <a:t>Weight matrix </a:t>
                </a:r>
                <a:r>
                  <a:rPr lang="en-US" altLang="zh-TW" sz="3600" b="1" dirty="0">
                    <a:latin typeface="+mn-lt"/>
                  </a:rPr>
                  <a:t>W</a:t>
                </a:r>
                <a:r>
                  <a:rPr lang="en-US" altLang="zh-TW" sz="3600" dirty="0"/>
                  <a:t> is a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sz="3600" dirty="0"/>
                  <a:t>x4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sz="3200" dirty="0"/>
              </a:p>
              <a:p>
                <a:pPr lvl="1"/>
                <a:r>
                  <a:rPr lang="en-US" altLang="zh-TW" sz="2800" dirty="0"/>
                  <a:t>Entries in row 1 are the weights of neuron 1</a:t>
                </a:r>
              </a:p>
              <a:p>
                <a:pPr lvl="1"/>
                <a:r>
                  <a:rPr lang="en-US" altLang="zh-TW" sz="2800" dirty="0"/>
                  <a:t>Entries in row 2 are the weights of neuron 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CEE723B-2538-43FE-AAAD-156ED5F41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43648" cy="4351338"/>
              </a:xfrm>
              <a:blipFill>
                <a:blip r:embed="rId2"/>
                <a:stretch>
                  <a:fillRect l="-2235" t="-4342" r="-2554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CE026E9B-36F7-4306-B4FB-72282C67C4F7}"/>
              </a:ext>
            </a:extLst>
          </p:cNvPr>
          <p:cNvGrpSpPr/>
          <p:nvPr/>
        </p:nvGrpSpPr>
        <p:grpSpPr>
          <a:xfrm>
            <a:off x="8976883" y="4441014"/>
            <a:ext cx="2240282" cy="708659"/>
            <a:chOff x="0" y="0"/>
            <a:chExt cx="1699260" cy="670560"/>
          </a:xfrm>
        </p:grpSpPr>
        <p:sp>
          <p:nvSpPr>
            <p:cNvPr id="21" name="文字方塊 13">
              <a:extLst>
                <a:ext uri="{FF2B5EF4-FFF2-40B4-BE49-F238E27FC236}">
                  <a16:creationId xmlns:a16="http://schemas.microsoft.com/office/drawing/2014/main" id="{AEE0F492-5DD8-465A-A5F7-BC63C029DE5F}"/>
                </a:ext>
              </a:extLst>
            </p:cNvPr>
            <p:cNvSpPr txBox="1"/>
            <p:nvPr/>
          </p:nvSpPr>
          <p:spPr>
            <a:xfrm>
              <a:off x="1417320" y="236220"/>
              <a:ext cx="281940" cy="4343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i="1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</a:t>
              </a:r>
              <a:r>
                <a:rPr lang="en-US" sz="2800" kern="100" baseline="-25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62ED7F88-CE89-4EA6-B18B-B7BEC1F437D2}"/>
                </a:ext>
              </a:extLst>
            </p:cNvPr>
            <p:cNvCxnSpPr/>
            <p:nvPr/>
          </p:nvCxnSpPr>
          <p:spPr>
            <a:xfrm>
              <a:off x="342900" y="510540"/>
              <a:ext cx="944880" cy="0"/>
            </a:xfrm>
            <a:prstGeom prst="straightConnector1">
              <a:avLst/>
            </a:prstGeom>
            <a:ln w="19050">
              <a:solidFill>
                <a:srgbClr val="2505AB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13">
              <a:extLst>
                <a:ext uri="{FF2B5EF4-FFF2-40B4-BE49-F238E27FC236}">
                  <a16:creationId xmlns:a16="http://schemas.microsoft.com/office/drawing/2014/main" id="{E2DA5D8A-D2D9-4234-8D4F-D8C6EC0204EC}"/>
                </a:ext>
              </a:extLst>
            </p:cNvPr>
            <p:cNvSpPr txBox="1"/>
            <p:nvPr/>
          </p:nvSpPr>
          <p:spPr>
            <a:xfrm>
              <a:off x="0" y="228600"/>
              <a:ext cx="281940" cy="4343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2800" kern="100" baseline="-250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kern="1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178">
              <a:extLst>
                <a:ext uri="{FF2B5EF4-FFF2-40B4-BE49-F238E27FC236}">
                  <a16:creationId xmlns:a16="http://schemas.microsoft.com/office/drawing/2014/main" id="{4C8490B4-D8A4-4F4A-B754-911653D327C7}"/>
                </a:ext>
              </a:extLst>
            </p:cNvPr>
            <p:cNvSpPr txBox="1"/>
            <p:nvPr/>
          </p:nvSpPr>
          <p:spPr>
            <a:xfrm>
              <a:off x="624840" y="0"/>
              <a:ext cx="396240" cy="4343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i="1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2800" kern="100" baseline="-25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21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2D720F-5477-437D-8B20-066036547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54D037-6067-4A83-817E-635C0ACC2373}"/>
              </a:ext>
            </a:extLst>
          </p:cNvPr>
          <p:cNvSpPr txBox="1"/>
          <p:nvPr/>
        </p:nvSpPr>
        <p:spPr>
          <a:xfrm>
            <a:off x="9348589" y="5476973"/>
            <a:ext cx="132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先寫後面的再寫前面的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894F05-B5B7-4441-8F9D-F6929BEDE5B8}"/>
              </a:ext>
            </a:extLst>
          </p:cNvPr>
          <p:cNvSpPr txBox="1"/>
          <p:nvPr/>
        </p:nvSpPr>
        <p:spPr>
          <a:xfrm>
            <a:off x="5629606" y="4657395"/>
            <a:ext cx="268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Augmented(</a:t>
            </a:r>
            <a:r>
              <a:rPr lang="zh-TW" altLang="en-US" dirty="0"/>
              <a:t>擴充</a:t>
            </a:r>
            <a:r>
              <a:rPr lang="en-US" altLang="zh-TW" dirty="0"/>
              <a:t>) Matrix</a:t>
            </a:r>
          </a:p>
          <a:p>
            <a:r>
              <a:rPr lang="zh-TW" altLang="en-US" dirty="0"/>
              <a:t>表示有加</a:t>
            </a:r>
            <a:r>
              <a:rPr lang="en-US" altLang="zh-TW" dirty="0"/>
              <a:t>bias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92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A56BC-9501-449C-A7A4-05988C1D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Multilayer Networks (1/4)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FB5409-401D-4278-BDAE-5BAAE050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A multilayer feedforward network is composed of:</a:t>
            </a:r>
          </a:p>
          <a:p>
            <a:pPr lvl="1"/>
            <a:r>
              <a:rPr lang="en-US" altLang="zh-TW" sz="2800" dirty="0"/>
              <a:t>An </a:t>
            </a:r>
            <a:r>
              <a:rPr lang="en-US" altLang="zh-TW" sz="2800" dirty="0">
                <a:solidFill>
                  <a:srgbClr val="FF0000"/>
                </a:solidFill>
              </a:rPr>
              <a:t>input</a:t>
            </a:r>
            <a:r>
              <a:rPr lang="en-US" altLang="zh-TW" sz="2800" dirty="0"/>
              <a:t> layer</a:t>
            </a:r>
          </a:p>
          <a:p>
            <a:pPr lvl="1"/>
            <a:r>
              <a:rPr lang="en-US" altLang="zh-TW" sz="2800" dirty="0"/>
              <a:t>One or more </a:t>
            </a:r>
            <a:r>
              <a:rPr lang="en-US" altLang="zh-TW" sz="2800" dirty="0">
                <a:solidFill>
                  <a:srgbClr val="FF0000"/>
                </a:solidFill>
              </a:rPr>
              <a:t>hidden</a:t>
            </a:r>
            <a:r>
              <a:rPr lang="en-US" altLang="zh-TW" sz="2800" dirty="0"/>
              <a:t> layers </a:t>
            </a:r>
          </a:p>
          <a:p>
            <a:pPr lvl="1"/>
            <a:r>
              <a:rPr lang="en-US" altLang="zh-TW" sz="2800" dirty="0"/>
              <a:t>An </a:t>
            </a:r>
            <a:r>
              <a:rPr lang="en-US" altLang="zh-TW" sz="2800" dirty="0">
                <a:solidFill>
                  <a:srgbClr val="FF0000"/>
                </a:solidFill>
              </a:rPr>
              <a:t>output</a:t>
            </a:r>
            <a:r>
              <a:rPr lang="en-US" altLang="zh-TW" sz="2800" dirty="0"/>
              <a:t> layer</a:t>
            </a:r>
          </a:p>
          <a:p>
            <a:r>
              <a:rPr lang="en-US" altLang="zh-TW" sz="3600" dirty="0"/>
              <a:t>“Layers”: counted in weight layers </a:t>
            </a:r>
          </a:p>
          <a:p>
            <a:pPr lvl="1"/>
            <a:r>
              <a:rPr lang="en-US" altLang="zh-TW" sz="2800" dirty="0"/>
              <a:t>e.g., 1 hidden layer </a:t>
            </a:r>
            <a:r>
              <a:rPr lang="en-US" altLang="zh-TW" sz="2800" dirty="0">
                <a:sym typeface="Symbol" panose="05050102010706020507" pitchFamily="18" charset="2"/>
              </a:rPr>
              <a:t></a:t>
            </a:r>
            <a:r>
              <a:rPr lang="en-US" altLang="zh-TW" sz="2800" dirty="0"/>
              <a:t> 2-layer network, 2 hidden layer </a:t>
            </a:r>
            <a:r>
              <a:rPr lang="en-US" altLang="zh-TW" sz="2800" dirty="0">
                <a:sym typeface="Symbol" panose="05050102010706020507" pitchFamily="18" charset="2"/>
              </a:rPr>
              <a:t></a:t>
            </a:r>
            <a:r>
              <a:rPr lang="en-US" altLang="zh-TW" sz="2800" dirty="0"/>
              <a:t> 3-layer network</a:t>
            </a:r>
          </a:p>
          <a:p>
            <a:r>
              <a:rPr lang="en-US" altLang="zh-TW" sz="3600" dirty="0"/>
              <a:t>Only </a:t>
            </a:r>
            <a:r>
              <a:rPr lang="en-US" altLang="zh-TW" sz="3600" dirty="0">
                <a:solidFill>
                  <a:srgbClr val="FF0000"/>
                </a:solidFill>
              </a:rPr>
              <a:t>hidden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FF0000"/>
                </a:solidFill>
              </a:rPr>
              <a:t>output layers </a:t>
            </a:r>
            <a:r>
              <a:rPr lang="en-US" altLang="zh-TW" sz="3600" dirty="0"/>
              <a:t>contain </a:t>
            </a:r>
            <a:r>
              <a:rPr lang="en-US" altLang="zh-TW" sz="3600" dirty="0">
                <a:solidFill>
                  <a:srgbClr val="FF0000"/>
                </a:solidFill>
              </a:rPr>
              <a:t>neurons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EEBDCF-E124-4CDF-A301-4E835DD55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602AE4B-55F8-4522-B582-7E3B243CFE1E}"/>
              </a:ext>
            </a:extLst>
          </p:cNvPr>
          <p:cNvSpPr txBox="1"/>
          <p:nvPr/>
        </p:nvSpPr>
        <p:spPr>
          <a:xfrm>
            <a:off x="2790334" y="5804991"/>
            <a:ext cx="321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幾層 </a:t>
            </a:r>
            <a:r>
              <a:rPr lang="en-US" altLang="zh-TW" sz="2400" dirty="0"/>
              <a:t>=</a:t>
            </a:r>
            <a:r>
              <a:rPr lang="zh-TW" altLang="en-US" sz="2400" dirty="0"/>
              <a:t> 隱藏層 </a:t>
            </a:r>
            <a:r>
              <a:rPr lang="en-US" altLang="zh-TW" sz="2400" dirty="0"/>
              <a:t>+</a:t>
            </a:r>
            <a:r>
              <a:rPr lang="zh-TW" altLang="en-US" sz="2400" dirty="0"/>
              <a:t> 輸出層</a:t>
            </a:r>
          </a:p>
        </p:txBody>
      </p:sp>
    </p:spTree>
    <p:extLst>
      <p:ext uri="{BB962C8B-B14F-4D97-AF65-F5344CB8AC3E}">
        <p14:creationId xmlns:p14="http://schemas.microsoft.com/office/powerpoint/2010/main" val="410153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1CB0D-7C4B-4BFA-93EB-048314E9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Multilayer Networks (2/4)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AABFF-2923-4ACD-9574-678D310E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88" y="2221529"/>
            <a:ext cx="6663843" cy="3616558"/>
          </a:xfrm>
          <a:prstGeom prst="rect">
            <a:avLst/>
          </a:prstGeom>
          <a:ln>
            <a:solidFill>
              <a:srgbClr val="0066FF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E87461-4F12-4EF6-8D66-03D5DF9B0E9C}"/>
              </a:ext>
            </a:extLst>
          </p:cNvPr>
          <p:cNvSpPr txBox="1"/>
          <p:nvPr/>
        </p:nvSpPr>
        <p:spPr>
          <a:xfrm>
            <a:off x="1046418" y="6368927"/>
            <a:ext cx="379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Figures adapted from Ref. [4]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5A5FCE-83B0-4C07-8784-9AF49E88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62" y="2859620"/>
            <a:ext cx="3907546" cy="23009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5C86AF-7563-4C0D-95D0-21792DF34F89}"/>
              </a:ext>
            </a:extLst>
          </p:cNvPr>
          <p:cNvSpPr/>
          <p:nvPr/>
        </p:nvSpPr>
        <p:spPr>
          <a:xfrm>
            <a:off x="933450" y="2221529"/>
            <a:ext cx="4059758" cy="3616558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991B7B-7757-4A7D-922C-A2DE42629C9F}"/>
              </a:ext>
            </a:extLst>
          </p:cNvPr>
          <p:cNvSpPr txBox="1"/>
          <p:nvPr/>
        </p:nvSpPr>
        <p:spPr>
          <a:xfrm>
            <a:off x="1704621" y="5376421"/>
            <a:ext cx="266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2-layer network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527EFF-7122-4F77-9C42-D6165DED8F7D}"/>
              </a:ext>
            </a:extLst>
          </p:cNvPr>
          <p:cNvSpPr txBox="1"/>
          <p:nvPr/>
        </p:nvSpPr>
        <p:spPr>
          <a:xfrm>
            <a:off x="8500909" y="5376422"/>
            <a:ext cx="214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3-layer network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A79CDB8-F7FE-4F1A-A149-2F883D0B8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8B916A-E012-41D6-89CB-18B7A0FD3944}"/>
              </a:ext>
            </a:extLst>
          </p:cNvPr>
          <p:cNvSpPr txBox="1"/>
          <p:nvPr/>
        </p:nvSpPr>
        <p:spPr>
          <a:xfrm>
            <a:off x="1458641" y="1721864"/>
            <a:ext cx="29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為了簡化，所以沒有畫</a:t>
            </a:r>
            <a:r>
              <a:rPr lang="en-US" altLang="zh-TW" dirty="0"/>
              <a:t>bias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C237E92-B7DC-4F72-86C4-8298F86A91A7}"/>
              </a:ext>
            </a:extLst>
          </p:cNvPr>
          <p:cNvSpPr txBox="1"/>
          <p:nvPr/>
        </p:nvSpPr>
        <p:spPr>
          <a:xfrm>
            <a:off x="933450" y="5918841"/>
            <a:ext cx="38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一個</a:t>
            </a:r>
            <a:r>
              <a:rPr lang="en-US" altLang="zh-TW" dirty="0">
                <a:solidFill>
                  <a:srgbClr val="FF0000"/>
                </a:solidFill>
              </a:rPr>
              <a:t>hidden layer + </a:t>
            </a:r>
            <a:r>
              <a:rPr lang="zh-TW" altLang="en-US" dirty="0">
                <a:solidFill>
                  <a:srgbClr val="FF0000"/>
                </a:solidFill>
              </a:rPr>
              <a:t>一個</a:t>
            </a:r>
            <a:r>
              <a:rPr lang="en-US" altLang="zh-TW" dirty="0">
                <a:solidFill>
                  <a:srgbClr val="FF0000"/>
                </a:solidFill>
              </a:rPr>
              <a:t>output layer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16CFA9-26A9-4877-8309-EFC36C90EEDE}"/>
              </a:ext>
            </a:extLst>
          </p:cNvPr>
          <p:cNvSpPr txBox="1"/>
          <p:nvPr/>
        </p:nvSpPr>
        <p:spPr>
          <a:xfrm>
            <a:off x="6411461" y="5918841"/>
            <a:ext cx="38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兩個</a:t>
            </a:r>
            <a:r>
              <a:rPr lang="en-US" altLang="zh-TW" dirty="0">
                <a:solidFill>
                  <a:srgbClr val="FF0000"/>
                </a:solidFill>
              </a:rPr>
              <a:t>hidden layer + </a:t>
            </a:r>
            <a:r>
              <a:rPr lang="zh-TW" altLang="en-US" dirty="0">
                <a:solidFill>
                  <a:srgbClr val="FF0000"/>
                </a:solidFill>
              </a:rPr>
              <a:t>一個</a:t>
            </a:r>
            <a:r>
              <a:rPr lang="en-US" altLang="zh-TW" dirty="0">
                <a:solidFill>
                  <a:srgbClr val="FF0000"/>
                </a:solidFill>
              </a:rPr>
              <a:t>output layer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2002</Words>
  <Application>Microsoft Office PowerPoint</Application>
  <PresentationFormat>寬螢幕</PresentationFormat>
  <Paragraphs>325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8" baseType="lpstr">
      <vt:lpstr>微軟正黑體</vt:lpstr>
      <vt:lpstr>新細明體</vt:lpstr>
      <vt:lpstr>Abadi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Artificial Neural Networks</vt:lpstr>
      <vt:lpstr>Outline</vt:lpstr>
      <vt:lpstr>Network Architectures</vt:lpstr>
      <vt:lpstr>A Single Neuron</vt:lpstr>
      <vt:lpstr>A Layer of Neurons (1/3)</vt:lpstr>
      <vt:lpstr>A Layer of Neurons (2/3)</vt:lpstr>
      <vt:lpstr>A Layer of Neurons (3/3)</vt:lpstr>
      <vt:lpstr>Multilayer Networks (1/4)</vt:lpstr>
      <vt:lpstr>Multilayer Networks (2/4)</vt:lpstr>
      <vt:lpstr>Multilayer Networks (3/4)</vt:lpstr>
      <vt:lpstr>Multilayer Networks (4/4)</vt:lpstr>
      <vt:lpstr>Backpropagation Algorithm 反傳導</vt:lpstr>
      <vt:lpstr>Stochastic (Incremental) Gradient Descent</vt:lpstr>
      <vt:lpstr>Batch Gradient Descent </vt:lpstr>
      <vt:lpstr>Error Gradient for a Sigmoid Neuron:  Half of Squared Error </vt:lpstr>
      <vt:lpstr>How to find ∇E"(w")? (1/2)</vt:lpstr>
      <vt:lpstr>How to find ∇E"(w")? (2/2)</vt:lpstr>
      <vt:lpstr>Stochastic Gradient Descent: a Single Neuron</vt:lpstr>
      <vt:lpstr>Illustrative Example of Backpropagation Algorithm</vt:lpstr>
      <vt:lpstr>Two-Layer Neural Network: Example</vt:lpstr>
      <vt:lpstr>How to Train a Two-Layer Neural Network?</vt:lpstr>
      <vt:lpstr>Error Term of the Output Layer</vt:lpstr>
      <vt:lpstr>Error Term of the Hidden Layer (1/3)</vt:lpstr>
      <vt:lpstr>Error Term of the Hidden Layer (2/3)</vt:lpstr>
      <vt:lpstr>Error Term of the Hidden Layer (3/3)</vt:lpstr>
      <vt:lpstr>Stochastic Backpropagation: Notation (1/4)</vt:lpstr>
      <vt:lpstr>Stochastic Backpropagation: Notation (2/4)</vt:lpstr>
      <vt:lpstr>Stochastic Backpropagation: Notation (3/4)</vt:lpstr>
      <vt:lpstr>Stochastic Backpropagation: Notation (4/4)</vt:lpstr>
      <vt:lpstr>Stochastic Backpropagation (1/3)</vt:lpstr>
      <vt:lpstr>Stochastic Backpropagation (2/3)</vt:lpstr>
      <vt:lpstr>Stochastic Backpropagation (3/3)</vt:lpstr>
      <vt:lpstr>Remarks on Backpropagation</vt:lpstr>
      <vt:lpstr>Convergence of Backpropagation</vt:lpstr>
      <vt:lpstr>Overfitting</vt:lpstr>
      <vt:lpstr>Error functions</vt:lpstr>
      <vt:lpstr>Hidden Layer Representation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 - Classification and Regression</dc:title>
  <dc:creator>Grace Hwang</dc:creator>
  <cp:lastModifiedBy>康智絜</cp:lastModifiedBy>
  <cp:revision>93</cp:revision>
  <dcterms:created xsi:type="dcterms:W3CDTF">2020-09-21T15:06:46Z</dcterms:created>
  <dcterms:modified xsi:type="dcterms:W3CDTF">2021-01-06T06:46:58Z</dcterms:modified>
</cp:coreProperties>
</file>