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79" r:id="rId2"/>
    <p:sldMasterId id="2147483691" r:id="rId3"/>
    <p:sldMasterId id="2147483697" r:id="rId4"/>
  </p:sldMasterIdLst>
  <p:notesMasterIdLst>
    <p:notesMasterId r:id="rId36"/>
  </p:notesMasterIdLst>
  <p:sldIdLst>
    <p:sldId id="256" r:id="rId5"/>
    <p:sldId id="437" r:id="rId6"/>
    <p:sldId id="589" r:id="rId7"/>
    <p:sldId id="590" r:id="rId8"/>
    <p:sldId id="591" r:id="rId9"/>
    <p:sldId id="592" r:id="rId10"/>
    <p:sldId id="593" r:id="rId11"/>
    <p:sldId id="594" r:id="rId12"/>
    <p:sldId id="348" r:id="rId13"/>
    <p:sldId id="347" r:id="rId14"/>
    <p:sldId id="595" r:id="rId15"/>
    <p:sldId id="596" r:id="rId16"/>
    <p:sldId id="597" r:id="rId17"/>
    <p:sldId id="598" r:id="rId18"/>
    <p:sldId id="599" r:id="rId19"/>
    <p:sldId id="606" r:id="rId20"/>
    <p:sldId id="601" r:id="rId21"/>
    <p:sldId id="1123" r:id="rId22"/>
    <p:sldId id="1124" r:id="rId23"/>
    <p:sldId id="1175" r:id="rId24"/>
    <p:sldId id="270" r:id="rId25"/>
    <p:sldId id="271" r:id="rId26"/>
    <p:sldId id="1169" r:id="rId27"/>
    <p:sldId id="1170" r:id="rId28"/>
    <p:sldId id="1171" r:id="rId29"/>
    <p:sldId id="376" r:id="rId30"/>
    <p:sldId id="374" r:id="rId31"/>
    <p:sldId id="375" r:id="rId32"/>
    <p:sldId id="1173" r:id="rId33"/>
    <p:sldId id="1172" r:id="rId34"/>
    <p:sldId id="545" r:id="rId35"/>
  </p:sldIdLst>
  <p:sldSz cx="12192000" cy="6858000"/>
  <p:notesSz cx="6858000" cy="99472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003" autoAdjust="0"/>
  </p:normalViewPr>
  <p:slideViewPr>
    <p:cSldViewPr>
      <p:cViewPr varScale="1">
        <p:scale>
          <a:sx n="68" d="100"/>
          <a:sy n="68" d="100"/>
        </p:scale>
        <p:origin x="588" y="4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1800" cy="499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7B20-85E7-4063-8193-A02A70BCA035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787128"/>
            <a:ext cx="5486400" cy="3916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7611"/>
            <a:ext cx="2971800" cy="499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414" y="9447611"/>
            <a:ext cx="2971800" cy="499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7E1B-9495-4AD5-A8DD-308FE9780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7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7B9B0-3F35-4D5A-938D-C431D33EC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4CE147-9DDB-44C5-B770-A56B73D18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14AF1-FB84-485F-97BF-1D27519A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BA8-E8D6-4037-B688-92B1E45A6524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40010F-8D01-46DA-88C3-9F71436B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C1640-87C4-497D-BD79-F74EE19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7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DA9CE-136D-4964-B517-15865DFD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BEE2C-3436-481D-90A2-C9669B0E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8C085-B642-413F-B88D-9919DCA5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3CA-F2CF-4400-8A46-E303F97AAA65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5D03E-7A81-4362-897D-7AC300D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956557-AB6A-4BC7-AA6A-D6879F3E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7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718973-54D7-4DED-A5A4-9711D8E17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73DF63-99A8-4A75-A86B-9CFFEF9C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862C1-39F3-42D2-8537-FCAFDD6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B6C-7035-4B11-B90D-35ED3F63AF46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5E754-ED60-4625-9245-21622F0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0A07A-3B8F-4B48-8311-DC66929F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4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5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552DE-7E62-4AA7-886C-D38D47A3C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2F04A-322B-43F6-BEAB-CD35C7927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1EF5-35FC-4AD5-A322-9C505146A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38C2C-7141-4F6A-983F-3A5B120D6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C7BCB-6A3F-4389-B2C9-E2A9ABD5F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3EF84-E8F8-4E6E-8C7D-C95FEE332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6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31735-E4C8-4802-BFC4-204C801C9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AD90C-384C-4FE4-97A6-6420B6D9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52471-6F02-4629-9A7E-C7EE30C8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00" indent="-228600">
              <a:buFont typeface="Symbol" panose="05050102010706020507" pitchFamily="18" charset="2"/>
              <a:buChar char="-"/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C80A6-A0BD-444E-8F0E-37E0FD7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D70-F7F3-465E-BA7D-99453FE4A3E6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D8447-6C96-4F1D-AEF8-05C55EC4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4DECE-A29B-420D-B73F-87D38BAD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02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8A071-154C-44B9-81F5-223F896F3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8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106C-FE66-4FA0-A483-7BE5A6B84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D4638-B38E-47AD-B028-713EF16D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16B5-331E-4884-940F-8B017E5C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1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2834" y="515855"/>
            <a:ext cx="1130633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/>
              <a:t>May </a:t>
            </a:r>
            <a:r>
              <a:rPr lang="en-US" spc="-7"/>
              <a:t>14,</a:t>
            </a:r>
            <a:r>
              <a:rPr lang="en-US" spc="-127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2787"/>
              </a:lnSpc>
            </a:pPr>
            <a:r>
              <a:rPr lang="en-US" spc="-7"/>
              <a:t>Fei-Fei Li, Ranjay Krishna, Danfei</a:t>
            </a:r>
            <a:r>
              <a:rPr lang="en-US" spc="-107"/>
              <a:t> </a:t>
            </a:r>
            <a:r>
              <a:rPr lang="en-US" spc="-7"/>
              <a:t>Xu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992157">
              <a:lnSpc>
                <a:spcPts val="3080"/>
              </a:lnSpc>
            </a:pPr>
            <a:fld id="{81D60167-4931-47E6-BA6A-407CBD079E47}" type="slidenum">
              <a:rPr lang="en-US" altLang="zh-TW" smtClean="0"/>
              <a:pPr marL="1992157">
                <a:lnSpc>
                  <a:spcPts val="3080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7752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567" y="204245"/>
            <a:ext cx="563626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/>
              <a:t>May </a:t>
            </a:r>
            <a:r>
              <a:rPr lang="en-US" spc="-7"/>
              <a:t>14,</a:t>
            </a:r>
            <a:r>
              <a:rPr lang="en-US" spc="-127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2787"/>
              </a:lnSpc>
            </a:pPr>
            <a:r>
              <a:rPr lang="en-US" spc="-7"/>
              <a:t>Fei-Fei Li, Ranjay Krishna, Danfei</a:t>
            </a:r>
            <a:r>
              <a:rPr lang="en-US" spc="-107"/>
              <a:t> </a:t>
            </a:r>
            <a:r>
              <a:rPr lang="en-US" spc="-7"/>
              <a:t>Xu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992157">
              <a:lnSpc>
                <a:spcPts val="3080"/>
              </a:lnSpc>
            </a:pPr>
            <a:fld id="{81D60167-4931-47E6-BA6A-407CBD079E47}" type="slidenum">
              <a:rPr lang="en-US" altLang="zh-TW" smtClean="0"/>
              <a:pPr marL="1992157">
                <a:lnSpc>
                  <a:spcPts val="3080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3136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567" y="204245"/>
            <a:ext cx="563626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00" y="1281253"/>
            <a:ext cx="5461000" cy="410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2600" y="1519358"/>
            <a:ext cx="4749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/>
              <a:t>May </a:t>
            </a:r>
            <a:r>
              <a:rPr lang="en-US" spc="-7"/>
              <a:t>14,</a:t>
            </a:r>
            <a:r>
              <a:rPr lang="en-US" spc="-127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2787"/>
              </a:lnSpc>
            </a:pPr>
            <a:r>
              <a:rPr lang="en-US" spc="-7"/>
              <a:t>Fei-Fei Li, Ranjay Krishna, Danfei</a:t>
            </a:r>
            <a:r>
              <a:rPr lang="en-US" spc="-107"/>
              <a:t> </a:t>
            </a:r>
            <a:r>
              <a:rPr lang="en-US" spc="-7"/>
              <a:t>Xu</a:t>
            </a:r>
            <a:endParaRPr lang="en-US" spc="-7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992157">
              <a:lnSpc>
                <a:spcPts val="3080"/>
              </a:lnSpc>
            </a:pPr>
            <a:fld id="{81D60167-4931-47E6-BA6A-407CBD079E47}" type="slidenum">
              <a:rPr lang="en-US" altLang="zh-TW" smtClean="0"/>
              <a:pPr marL="1992157">
                <a:lnSpc>
                  <a:spcPts val="3080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7949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567" y="204245"/>
            <a:ext cx="563626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/>
              <a:t>May </a:t>
            </a:r>
            <a:r>
              <a:rPr lang="en-US" spc="-7"/>
              <a:t>14,</a:t>
            </a:r>
            <a:r>
              <a:rPr lang="en-US" spc="-127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2787"/>
              </a:lnSpc>
            </a:pPr>
            <a:r>
              <a:rPr lang="en-US" spc="-7"/>
              <a:t>Fei-Fei Li, Ranjay Krishna, Danfei</a:t>
            </a:r>
            <a:r>
              <a:rPr lang="en-US" spc="-107"/>
              <a:t> </a:t>
            </a:r>
            <a:r>
              <a:rPr lang="en-US" spc="-7"/>
              <a:t>Xu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992157">
              <a:lnSpc>
                <a:spcPts val="3080"/>
              </a:lnSpc>
            </a:pPr>
            <a:fld id="{81D60167-4931-47E6-BA6A-407CBD079E47}" type="slidenum">
              <a:rPr lang="en-US" altLang="zh-TW" smtClean="0"/>
              <a:pPr marL="1992157">
                <a:lnSpc>
                  <a:spcPts val="3080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2752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/>
              <a:t>May </a:t>
            </a:r>
            <a:r>
              <a:rPr lang="en-US" spc="-7"/>
              <a:t>14,</a:t>
            </a:r>
            <a:r>
              <a:rPr lang="en-US" spc="-127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2787"/>
              </a:lnSpc>
            </a:pPr>
            <a:r>
              <a:rPr lang="en-US" spc="-7"/>
              <a:t>Fei-Fei Li, Ranjay Krishna, Danfei</a:t>
            </a:r>
            <a:r>
              <a:rPr lang="en-US" spc="-107"/>
              <a:t> </a:t>
            </a:r>
            <a:r>
              <a:rPr lang="en-US" spc="-7"/>
              <a:t>Xu</a:t>
            </a:r>
            <a:endParaRPr lang="en-US" spc="-7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992157">
              <a:lnSpc>
                <a:spcPts val="3080"/>
              </a:lnSpc>
            </a:pPr>
            <a:fld id="{81D60167-4931-47E6-BA6A-407CBD079E47}" type="slidenum">
              <a:rPr lang="en-US" altLang="zh-TW" smtClean="0"/>
              <a:pPr marL="1992157">
                <a:lnSpc>
                  <a:spcPts val="3080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1675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175" y="2472690"/>
            <a:ext cx="106616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2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FD7C4-5A55-406D-88B7-CDA07B51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800DEB-874A-438D-8657-C3C02BF2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F24B-FD63-4546-813E-A04DB3D0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86F1-E417-49B5-8178-003EADA4BCDC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38837-9445-4891-9832-49A9DAFF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E68BC-E73B-4D46-A435-C2C50F79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7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1" i="1">
                <a:solidFill>
                  <a:srgbClr val="40808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943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92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794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4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297B7-8137-480F-A85E-55FC0A02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5C6FA-E29E-48F9-921E-69D081A3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A75CA9-6089-48CE-A531-A6D48BB3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A07248-B1A5-4A4A-886A-546B9ED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2FF-0844-4348-B1AE-C34082F2BC24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0F0766-647A-42F2-AEE5-B4B923C0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4C852-032E-4D11-B5DE-C47FFCA6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7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EA808-8706-4962-A1C7-81926856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C4161-3A38-4FDE-A5A7-D35EB434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AD8533-A0DA-4292-9B80-F28DA6A6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9C5584-55C7-49F6-8548-176C6F40C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20FA3A-45E8-4686-AF70-8F1A6A23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1A99DD-00B3-49BA-B4B3-A0717249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4A41-4195-4468-86E4-5D55FD823BB5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02FCC9-7C15-452D-A4E3-D6956286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B1600A-22B3-4E8E-9DEA-90221A4F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EF6FC-619E-4FF1-BD1E-D7B1B587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858592-AAB3-468D-8B8E-EC704E66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8424-7107-45B8-B120-F5BFAC700561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60667C-8930-47DD-9B87-4EBF85B5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385B90-1A65-4B00-B0BE-F4E07363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4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0002EC-2C52-4194-AC4E-99CF9D31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02E8-48B8-4FE2-BE8E-C5DA8E2B75AB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EEF17B-FD1C-4544-B763-835E52AF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36AF5A-9201-426E-9BF0-79186A42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E6281-6FA4-4306-A0A8-413E6640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CC672-18C1-4BE1-9EFB-A89EC19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C35B0-6EFC-484F-BB4F-00C2058E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A1EC09-F0D4-4431-8CA7-A7CF7A0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3271-D1E4-406B-AF9A-EBF2D92FF83F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E7543F-87EF-48EF-BD51-D30F01AF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710B88-4CE7-49F2-8A2B-A6DC6A1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0EE08-07DA-47CB-ADC4-4F2498F4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E6A62F-BF43-4EA9-8831-809FDF19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9274F9-A032-4EEA-9411-665D952FC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DB574-5AA6-4071-816A-7A360129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6F9-622C-4EA9-B9EA-9A4515141595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1FC71-D119-4F35-9F40-B54E40E7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DEC60-AB83-480F-A5AA-6507968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D72894-8B9C-499A-A7E8-0DA6EA3B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D6D83-6F88-4244-8B0B-F2F1CEC5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F78A9-28EA-4CF4-AD77-82427BC52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171D-0907-4B22-BFAD-A68E05E2AB65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809C66-4F8C-4A1D-AC28-F22CE382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BF13D-C7D4-4CB1-B1E5-EA89D41E1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3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3380A581-31E6-40D7-A2A7-3BBF07DC3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5742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46400"/>
            <a:ext cx="12192000" cy="512233"/>
          </a:xfrm>
          <a:custGeom>
            <a:avLst/>
            <a:gdLst/>
            <a:ahLst/>
            <a:cxnLst/>
            <a:rect l="l" t="t" r="r" b="b"/>
            <a:pathLst>
              <a:path w="9144000" h="384175">
                <a:moveTo>
                  <a:pt x="0" y="0"/>
                </a:moveTo>
                <a:lnTo>
                  <a:pt x="9143999" y="0"/>
                </a:lnTo>
                <a:lnTo>
                  <a:pt x="9143999" y="383699"/>
                </a:lnTo>
                <a:lnTo>
                  <a:pt x="0" y="383699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567" y="204245"/>
            <a:ext cx="563626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768" y="1220539"/>
            <a:ext cx="105764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42033" y="6374801"/>
            <a:ext cx="2085339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/>
              <a:t>May </a:t>
            </a:r>
            <a:r>
              <a:rPr lang="en-US" spc="-7"/>
              <a:t>14,</a:t>
            </a:r>
            <a:r>
              <a:rPr lang="en-US" spc="-127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3634" y="6381147"/>
            <a:ext cx="5036820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2787"/>
              </a:lnSpc>
            </a:pPr>
            <a:r>
              <a:rPr lang="en-US" spc="-7"/>
              <a:t>Fei-Fei Li, Ranjay Krishna, Danfei</a:t>
            </a:r>
            <a:r>
              <a:rPr lang="en-US" spc="-107"/>
              <a:t> </a:t>
            </a:r>
            <a:r>
              <a:rPr lang="en-US" spc="-7"/>
              <a:t>Xu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5634" y="6374800"/>
            <a:ext cx="2403687" cy="795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992157">
              <a:lnSpc>
                <a:spcPts val="3080"/>
              </a:lnSpc>
            </a:pPr>
            <a:fld id="{81D60167-4931-47E6-BA6A-407CBD079E47}" type="slidenum">
              <a:rPr lang="en-US" altLang="zh-TW" smtClean="0"/>
              <a:pPr marL="1992157">
                <a:lnSpc>
                  <a:spcPts val="3080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53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3150" y="189672"/>
            <a:ext cx="49663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ucida Bright"/>
                <a:cs typeface="Lucida Br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178" y="1845060"/>
            <a:ext cx="11261642" cy="437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1">
                <a:solidFill>
                  <a:srgbClr val="40808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8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soumith/ganhack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2E8D2-9EB1-4C5D-99BF-DD418B57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</a:rPr>
              <a:t>Generative Models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476C87-F01B-4BA6-A690-F813EB16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562600"/>
            <a:ext cx="8458200" cy="630237"/>
          </a:xfrm>
        </p:spPr>
        <p:txBody>
          <a:bodyPr>
            <a:noAutofit/>
          </a:bodyPr>
          <a:lstStyle/>
          <a:p>
            <a:pPr algn="l"/>
            <a:r>
              <a:rPr lang="en-US" altLang="zh-TW" sz="2000" dirty="0"/>
              <a:t>(Many figures adapted from</a:t>
            </a:r>
            <a:r>
              <a:rPr lang="zh-TW" altLang="en-US" sz="2000" dirty="0"/>
              <a:t> </a:t>
            </a:r>
            <a:r>
              <a:rPr lang="en-US" altLang="zh-TW" sz="2000" dirty="0"/>
              <a:t>Stanford CS231n, MIT 6.S191, and Illinois CS 498)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83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45243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531" y="1909124"/>
            <a:ext cx="3286125" cy="33051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4400" y="510540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Notice that if the encoded values are rounded to </a:t>
            </a:r>
            <a:r>
              <a:rPr lang="en-US" altLang="zh-TW" sz="2000" dirty="0">
                <a:solidFill>
                  <a:srgbClr val="FF0000"/>
                </a:solidFill>
              </a:rPr>
              <a:t>zero</a:t>
            </a:r>
            <a:r>
              <a:rPr lang="en-US" altLang="zh-TW" sz="2000" dirty="0"/>
              <a:t> or </a:t>
            </a:r>
            <a:r>
              <a:rPr lang="en-US" altLang="zh-TW" sz="2000" dirty="0">
                <a:solidFill>
                  <a:srgbClr val="FF0000"/>
                </a:solidFill>
              </a:rPr>
              <a:t>one</a:t>
            </a:r>
            <a:r>
              <a:rPr lang="en-US" altLang="zh-TW" sz="2000" dirty="0"/>
              <a:t>, the result is the </a:t>
            </a:r>
            <a:r>
              <a:rPr lang="en-US" altLang="zh-TW" sz="2000" dirty="0">
                <a:solidFill>
                  <a:srgbClr val="FF0000"/>
                </a:solidFill>
              </a:rPr>
              <a:t>standard binary encoding </a:t>
            </a:r>
            <a:r>
              <a:rPr lang="en-US" altLang="zh-TW" sz="2000" dirty="0"/>
              <a:t>for eight distinct values.</a:t>
            </a:r>
          </a:p>
          <a:p>
            <a:r>
              <a:rPr lang="en-US" altLang="zh-TW" sz="2000" dirty="0">
                <a:sym typeface="Symbol" panose="05050102010706020507" pitchFamily="18" charset="2"/>
              </a:rPr>
              <a:t> Eight input features reduce to three, and the </a:t>
            </a:r>
            <a:r>
              <a:rPr lang="en-US" altLang="zh-TW" sz="2000" dirty="0">
                <a:solidFill>
                  <a:srgbClr val="FF0000"/>
                </a:solidFill>
                <a:sym typeface="Symbol" panose="05050102010706020507" pitchFamily="18" charset="2"/>
              </a:rPr>
              <a:t>low dimension features </a:t>
            </a:r>
            <a:r>
              <a:rPr lang="en-US" altLang="zh-TW" sz="2000" dirty="0">
                <a:sym typeface="Symbol" panose="05050102010706020507" pitchFamily="18" charset="2"/>
              </a:rPr>
              <a:t>can reconstruct the original data. </a:t>
            </a:r>
            <a:endParaRPr lang="zh-TW" altLang="en-US" sz="2000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FF854BD6-A7CF-414F-9255-25F3A3A1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Autoencoders: Background (5/7)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652B99-462E-4A8E-8A3E-E5DA3EECA9DA}"/>
              </a:ext>
            </a:extLst>
          </p:cNvPr>
          <p:cNvSpPr txBox="1"/>
          <p:nvPr/>
        </p:nvSpPr>
        <p:spPr>
          <a:xfrm>
            <a:off x="1066800" y="1359753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Example 1</a:t>
            </a:r>
            <a:r>
              <a:rPr lang="en-US" altLang="zh-TW" sz="2000" dirty="0"/>
              <a:t>: A 8 x 3 x 8 network was trained to learn the identity function</a:t>
            </a:r>
            <a:endParaRPr lang="zh-TW" altLang="en-US" sz="2000" dirty="0"/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C36517B0-54FA-41EB-A53E-7D154D38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7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224EA-9C7C-4D6A-9C97-91329D9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Autoencoders: Background (6/7)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55D17A-A676-49B4-9685-BC6C015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94FF01-A951-48AC-A046-2302B472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17" y="1942329"/>
            <a:ext cx="8652965" cy="47791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1E94B2-0340-4D0B-BE50-E5295D329DFE}"/>
              </a:ext>
            </a:extLst>
          </p:cNvPr>
          <p:cNvSpPr/>
          <p:nvPr/>
        </p:nvSpPr>
        <p:spPr>
          <a:xfrm>
            <a:off x="3962400" y="2895600"/>
            <a:ext cx="4114800" cy="44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AEA5D1-FDE4-48D5-BA4A-75B4B1E0707F}"/>
              </a:ext>
            </a:extLst>
          </p:cNvPr>
          <p:cNvSpPr txBox="1"/>
          <p:nvPr/>
        </p:nvSpPr>
        <p:spPr>
          <a:xfrm>
            <a:off x="848032" y="129807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Example 2</a:t>
            </a:r>
            <a:r>
              <a:rPr lang="en-US" altLang="zh-TW" sz="2400" dirty="0"/>
              <a:t>: </a:t>
            </a:r>
            <a:r>
              <a:rPr lang="en-US" altLang="zh-TW" sz="2400" b="1" dirty="0"/>
              <a:t>MNIST dataset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330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A6D351-ADB6-47C0-B126-9CC3C547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Autoencoders </a:t>
            </a:r>
            <a:r>
              <a:rPr lang="en-US" altLang="zh-TW" spc="-5" dirty="0"/>
              <a:t>Summary</a:t>
            </a:r>
          </a:p>
          <a:p>
            <a:r>
              <a:rPr lang="en-US" altLang="zh-TW" sz="2800" spc="-10" dirty="0">
                <a:solidFill>
                  <a:srgbClr val="FF0000"/>
                </a:solidFill>
                <a:cs typeface="Calibri"/>
              </a:rPr>
              <a:t>Autoencoder </a:t>
            </a:r>
            <a:r>
              <a:rPr lang="en-US" altLang="zh-TW" sz="2800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altLang="zh-TW" sz="2800" spc="-10" dirty="0">
                <a:solidFill>
                  <a:srgbClr val="FF0000"/>
                </a:solidFill>
                <a:cs typeface="Calibri"/>
              </a:rPr>
              <a:t>Encoder </a:t>
            </a:r>
            <a:r>
              <a:rPr lang="en-US" altLang="zh-TW" sz="2800" dirty="0">
                <a:solidFill>
                  <a:srgbClr val="FF0000"/>
                </a:solidFill>
                <a:cs typeface="Calibri"/>
              </a:rPr>
              <a:t>+</a:t>
            </a:r>
            <a:r>
              <a:rPr lang="en-US" altLang="zh-TW" sz="2800" spc="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TW" sz="2800" spc="-45" dirty="0">
                <a:solidFill>
                  <a:srgbClr val="FF0000"/>
                </a:solidFill>
                <a:cs typeface="Calibri"/>
              </a:rPr>
              <a:t>Decoder</a:t>
            </a:r>
            <a:r>
              <a:rPr lang="zh-TW" altLang="en-US" sz="28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TW" sz="2800" spc="-45" dirty="0">
                <a:solidFill>
                  <a:srgbClr val="FF0000"/>
                </a:solidFill>
                <a:latin typeface="+mj-ea"/>
                <a:ea typeface="+mj-ea"/>
                <a:cs typeface="Calibri"/>
              </a:rPr>
              <a:t>(</a:t>
            </a:r>
            <a:r>
              <a:rPr lang="zh-TW" altLang="en-US" sz="2800" spc="-45" dirty="0">
                <a:solidFill>
                  <a:srgbClr val="FF0000"/>
                </a:solidFill>
                <a:latin typeface="+mj-ea"/>
                <a:ea typeface="+mj-ea"/>
                <a:cs typeface="Calibri"/>
              </a:rPr>
              <a:t>編碼器</a:t>
            </a:r>
            <a:r>
              <a:rPr lang="en-US" altLang="zh-TW" sz="2800" spc="-45" dirty="0">
                <a:solidFill>
                  <a:srgbClr val="FF0000"/>
                </a:solidFill>
                <a:latin typeface="+mj-ea"/>
                <a:ea typeface="+mj-ea"/>
                <a:cs typeface="Calibri"/>
              </a:rPr>
              <a:t>+</a:t>
            </a:r>
            <a:r>
              <a:rPr lang="zh-TW" altLang="en-US" sz="2800" spc="-45" dirty="0">
                <a:solidFill>
                  <a:srgbClr val="FF0000"/>
                </a:solidFill>
                <a:latin typeface="+mj-ea"/>
                <a:ea typeface="+mj-ea"/>
                <a:cs typeface="Calibri"/>
              </a:rPr>
              <a:t>解碼器</a:t>
            </a:r>
            <a:r>
              <a:rPr lang="en-US" altLang="zh-TW" sz="2800" spc="-45" dirty="0">
                <a:solidFill>
                  <a:srgbClr val="FF0000"/>
                </a:solidFill>
                <a:latin typeface="+mj-ea"/>
                <a:ea typeface="+mj-ea"/>
                <a:cs typeface="Calibri"/>
              </a:rPr>
              <a:t>)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Bottleneck hidden layer</a:t>
            </a:r>
            <a:r>
              <a:rPr lang="en-US" altLang="zh-TW" sz="2800" dirty="0"/>
              <a:t> forces network to learn a </a:t>
            </a:r>
            <a:r>
              <a:rPr lang="en-US" altLang="zh-TW" sz="2800" dirty="0">
                <a:solidFill>
                  <a:srgbClr val="FF0000"/>
                </a:solidFill>
              </a:rPr>
              <a:t>compressed latent representation</a:t>
            </a:r>
            <a:endParaRPr lang="zh-TW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Reconstruction loss forces the latent representation to capture  (or encode) as much “information” about the data as possible</a:t>
            </a:r>
            <a:endParaRPr lang="en-US" altLang="zh-TW" sz="2800" dirty="0"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8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TW" sz="2800" spc="-35" dirty="0">
                <a:cs typeface="Calibri"/>
              </a:rPr>
              <a:t>Training:</a:t>
            </a:r>
            <a:endParaRPr lang="en-US" altLang="zh-TW" sz="2800" dirty="0">
              <a:cs typeface="Calibri"/>
            </a:endParaRPr>
          </a:p>
          <a:p>
            <a:pPr marL="698500" lvl="1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TW" sz="2400" spc="-5" dirty="0">
                <a:cs typeface="Calibri"/>
              </a:rPr>
              <a:t>Inputs: original input X</a:t>
            </a:r>
            <a:endParaRPr lang="en-US" altLang="zh-TW" sz="2400" dirty="0">
              <a:cs typeface="Calibri"/>
            </a:endParaRPr>
          </a:p>
          <a:p>
            <a:pPr marL="698500" lvl="1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TW" sz="2400" spc="-15" dirty="0">
                <a:cs typeface="Calibri"/>
              </a:rPr>
              <a:t>Targets: </a:t>
            </a:r>
            <a:r>
              <a:rPr lang="en-US" altLang="zh-TW" sz="2400" spc="-5" dirty="0">
                <a:cs typeface="Calibri"/>
              </a:rPr>
              <a:t>original input X (X are </a:t>
            </a:r>
            <a:r>
              <a:rPr lang="en-US" altLang="zh-TW" sz="2400" spc="-5" dirty="0">
                <a:solidFill>
                  <a:srgbClr val="FF0000"/>
                </a:solidFill>
                <a:cs typeface="Calibri"/>
              </a:rPr>
              <a:t>Not Labels</a:t>
            </a:r>
            <a:r>
              <a:rPr lang="en-US" altLang="zh-TW" sz="2400" spc="-5" dirty="0">
                <a:cs typeface="Calibri"/>
              </a:rPr>
              <a:t>)</a:t>
            </a:r>
            <a:endParaRPr lang="en-US" altLang="zh-TW" sz="2400" dirty="0"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TW" sz="2800" spc="-10" dirty="0">
                <a:cs typeface="Calibri"/>
              </a:rPr>
              <a:t>Application</a:t>
            </a:r>
            <a:r>
              <a:rPr lang="en-US" altLang="zh-TW" sz="2800" dirty="0">
                <a:cs typeface="Calibri"/>
              </a:rPr>
              <a:t>: </a:t>
            </a:r>
            <a:r>
              <a:rPr lang="en-US" altLang="zh-TW" sz="2800" spc="-5" dirty="0">
                <a:solidFill>
                  <a:srgbClr val="FF0000"/>
                </a:solidFill>
                <a:cs typeface="Calibri"/>
              </a:rPr>
              <a:t>Dimensionality </a:t>
            </a:r>
            <a:r>
              <a:rPr lang="en-US" altLang="zh-TW" sz="2800" spc="-10" dirty="0">
                <a:solidFill>
                  <a:srgbClr val="FF0000"/>
                </a:solidFill>
                <a:cs typeface="Calibri"/>
              </a:rPr>
              <a:t>reduction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C3C73F-DBB7-4458-9947-1F15D661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A1CD84B-DF0C-4FD1-979D-FEB68A2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Autoencoders: Background (7/7)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0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ED182-06E4-4E71-832D-A9331A25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Variational Autoencoders (VAEs)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CEC68A-B194-49E4-9446-82002376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BE6E52-E19E-4F0F-9ECF-556D183F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9893710" cy="445775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AA834AC-07B6-4BE4-B98C-FA088808ACD2}"/>
              </a:ext>
            </a:extLst>
          </p:cNvPr>
          <p:cNvSpPr txBox="1">
            <a:spLocks/>
          </p:cNvSpPr>
          <p:nvPr/>
        </p:nvSpPr>
        <p:spPr>
          <a:xfrm>
            <a:off x="914400" y="1468832"/>
            <a:ext cx="71164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75" dirty="0"/>
              <a:t>VAEs: </a:t>
            </a:r>
            <a:r>
              <a:rPr lang="en-US" sz="2800" spc="-65" dirty="0">
                <a:solidFill>
                  <a:srgbClr val="FF0000"/>
                </a:solidFill>
              </a:rPr>
              <a:t>key </a:t>
            </a:r>
            <a:r>
              <a:rPr lang="en-US" sz="2800" spc="-20" dirty="0">
                <a:solidFill>
                  <a:srgbClr val="FF0000"/>
                </a:solidFill>
              </a:rPr>
              <a:t>difference </a:t>
            </a:r>
            <a:r>
              <a:rPr lang="en-US" sz="2800" spc="-5" dirty="0"/>
              <a:t>with traditional</a:t>
            </a:r>
            <a:r>
              <a:rPr lang="en-US" sz="2800" spc="-290" dirty="0"/>
              <a:t> </a:t>
            </a:r>
            <a:r>
              <a:rPr lang="en-US" sz="2800" spc="-5" dirty="0"/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411594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8BB60-1ABF-45A6-962D-41812590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Variational Autoencoders (VAEs)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27A256-2680-4322-95EF-AE179EFB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7D1B2B-03D5-4374-B564-466E69A4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00060"/>
            <a:ext cx="5514975" cy="485944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DD37978-139F-4265-B9F6-E1D2991D10C3}"/>
              </a:ext>
            </a:extLst>
          </p:cNvPr>
          <p:cNvSpPr txBox="1"/>
          <p:nvPr/>
        </p:nvSpPr>
        <p:spPr>
          <a:xfrm>
            <a:off x="9326734" y="6320461"/>
            <a:ext cx="661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Vary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1575" b="1" baseline="-3174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575" baseline="-31746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06D686-E053-4CB8-870F-489FF15D1D85}"/>
              </a:ext>
            </a:extLst>
          </p:cNvPr>
          <p:cNvSpPr txBox="1"/>
          <p:nvPr/>
        </p:nvSpPr>
        <p:spPr>
          <a:xfrm>
            <a:off x="5142271" y="4343400"/>
            <a:ext cx="661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Vary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1575" b="1" baseline="-31746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575" baseline="-31746" dirty="0">
              <a:latin typeface="Arial"/>
              <a:cs typeface="Arial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CF0D7877-6B03-4340-A45D-58E4B8E3970D}"/>
              </a:ext>
            </a:extLst>
          </p:cNvPr>
          <p:cNvSpPr txBox="1"/>
          <p:nvPr/>
        </p:nvSpPr>
        <p:spPr>
          <a:xfrm>
            <a:off x="865239" y="3476141"/>
            <a:ext cx="4114800" cy="61677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spc="-5" dirty="0">
                <a:latin typeface="Arial"/>
                <a:cs typeface="Arial"/>
              </a:rPr>
              <a:t>dimensions of </a:t>
            </a:r>
            <a:r>
              <a:rPr sz="2000" b="1" dirty="0">
                <a:latin typeface="Arial"/>
                <a:cs typeface="Arial"/>
              </a:rPr>
              <a:t>z </a:t>
            </a:r>
            <a:r>
              <a:rPr sz="2000" spc="-5" dirty="0">
                <a:latin typeface="Arial"/>
                <a:cs typeface="Arial"/>
              </a:rPr>
              <a:t>encode  interpretable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factors  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13E3F7-A95F-4C6D-B51D-8C223341F51A}"/>
              </a:ext>
            </a:extLst>
          </p:cNvPr>
          <p:cNvSpPr txBox="1"/>
          <p:nvPr/>
        </p:nvSpPr>
        <p:spPr>
          <a:xfrm>
            <a:off x="818535" y="22860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-75" dirty="0">
                <a:solidFill>
                  <a:srgbClr val="FF0000"/>
                </a:solidFill>
              </a:rPr>
              <a:t>Variational Autoencoders: Generating Data!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5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02923-A647-4F5D-9926-E1735A7F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Variational Autoencoders (VAEs)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FA224-13C4-499F-9099-E32A06E7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48059"/>
            <a:ext cx="10515600" cy="1957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pc="-5" dirty="0"/>
              <a:t>VAEs Summary</a:t>
            </a:r>
          </a:p>
          <a:p>
            <a:r>
              <a:rPr lang="en-US" altLang="zh-TW" sz="2800" dirty="0"/>
              <a:t>Reparameterization trick to train end-to-end</a:t>
            </a:r>
          </a:p>
          <a:p>
            <a:r>
              <a:rPr lang="en-US" altLang="zh-TW" sz="2800" dirty="0"/>
              <a:t>Interpret hidden latent variables using perturbation</a:t>
            </a:r>
          </a:p>
          <a:p>
            <a:pPr marL="0" indent="0"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   </a:t>
            </a:r>
            <a:r>
              <a:rPr lang="en-US" altLang="zh-TW" sz="2800" dirty="0">
                <a:solidFill>
                  <a:srgbClr val="FF0000"/>
                </a:solidFill>
              </a:rPr>
              <a:t>Generating new examples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40356F-A514-4F86-A866-F33B1130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96744-8581-46C8-BE78-20C643A0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12345"/>
            <a:ext cx="5638800" cy="17680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9442589-B16C-42CB-9A00-E0D3261F23E0}"/>
              </a:ext>
            </a:extLst>
          </p:cNvPr>
          <p:cNvSpPr txBox="1"/>
          <p:nvPr/>
        </p:nvSpPr>
        <p:spPr>
          <a:xfrm>
            <a:off x="1143000" y="5715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blurrier and lower quality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zh-TW" sz="28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1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3FCA1-004C-48C1-9A0F-1AEEB0BC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Generative Adversarial Networks (GANs) (1/2)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009FC-868B-4AE7-861B-7846544F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GANs are an approach to </a:t>
            </a:r>
            <a:r>
              <a:rPr lang="en-US" altLang="zh-TW" dirty="0">
                <a:solidFill>
                  <a:srgbClr val="FF0000"/>
                </a:solidFill>
              </a:rPr>
              <a:t>generative modeling </a:t>
            </a:r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deep learning methods.</a:t>
            </a:r>
          </a:p>
          <a:p>
            <a:r>
              <a:rPr lang="en-US" altLang="zh-TW" dirty="0"/>
              <a:t>GANs consist of </a:t>
            </a:r>
            <a:r>
              <a:rPr lang="en-US" altLang="zh-TW" dirty="0">
                <a:solidFill>
                  <a:srgbClr val="FF0000"/>
                </a:solidFill>
              </a:rPr>
              <a:t>two neural networks </a:t>
            </a:r>
            <a:r>
              <a:rPr lang="en-US" altLang="zh-TW" dirty="0"/>
              <a:t>that compete against each other during training.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generator</a:t>
            </a:r>
            <a:r>
              <a:rPr lang="en-US" altLang="zh-TW" dirty="0"/>
              <a:t> tries to generate realistic samples that have never been seen before. </a:t>
            </a:r>
            <a:endParaRPr lang="zh-TW" altLang="zh-TW" sz="3600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discriminator</a:t>
            </a:r>
            <a:r>
              <a:rPr lang="en-US" altLang="zh-TW" dirty="0"/>
              <a:t> tries to identify whether its inputs are real or fake.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90B330-8F2B-432D-B316-B390C9B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97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C0594-7A82-47FE-9ACE-0405748D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Generative Adversarial Networks (GANs) (2/2)</a:t>
            </a:r>
            <a:endParaRPr lang="zh-TW" altLang="en-US" sz="4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422198-0FCF-41C0-A3EA-4D0713C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77F96-18D5-44A1-8D8A-E958E8A79C91}"/>
              </a:ext>
            </a:extLst>
          </p:cNvPr>
          <p:cNvSpPr txBox="1">
            <a:spLocks/>
          </p:cNvSpPr>
          <p:nvPr/>
        </p:nvSpPr>
        <p:spPr>
          <a:xfrm>
            <a:off x="850490" y="1447800"/>
            <a:ext cx="10515600" cy="4550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two networks with opposing objectives:</a:t>
            </a:r>
          </a:p>
          <a:p>
            <a:pPr marL="857250" lvl="1" indent="-457200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to fool the discriminator by generating real-looking samples</a:t>
            </a:r>
          </a:p>
          <a:p>
            <a:pPr marL="857250" lvl="1" indent="-457200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distinguish between generated and real samples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11437CA-B36F-4055-9B25-4D09C98B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72366"/>
            <a:ext cx="9677400" cy="35839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46A1A5-B8E1-4888-BB89-636410AE9373}"/>
              </a:ext>
            </a:extLst>
          </p:cNvPr>
          <p:cNvSpPr txBox="1"/>
          <p:nvPr/>
        </p:nvSpPr>
        <p:spPr>
          <a:xfrm>
            <a:off x="32004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壞人做偽鈔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D60D6E-3D3E-41B7-8530-94E0C6DF1ACF}"/>
              </a:ext>
            </a:extLst>
          </p:cNvPr>
          <p:cNvSpPr txBox="1"/>
          <p:nvPr/>
        </p:nvSpPr>
        <p:spPr>
          <a:xfrm>
            <a:off x="7848600" y="34753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警察抓偽鈔</a:t>
            </a:r>
          </a:p>
        </p:txBody>
      </p:sp>
    </p:spTree>
    <p:extLst>
      <p:ext uri="{BB962C8B-B14F-4D97-AF65-F5344CB8AC3E}">
        <p14:creationId xmlns:p14="http://schemas.microsoft.com/office/powerpoint/2010/main" val="221930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2834C-1879-1349-9782-2C6231E7A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04900"/>
                <a:ext cx="10363200" cy="52578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 discriminator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should output the probability that the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real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That is, we want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to be close to 1 for real data and close to 0 for fake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Expected conditional log likelihood for real and generated data:</a:t>
                </a:r>
                <a:br>
                  <a:rPr lang="en-US" dirty="0">
                    <a:solidFill>
                      <a:srgbClr val="9900CC"/>
                    </a:solidFill>
                    <a:ea typeface="Cambria Math" panose="02040503050406030204" pitchFamily="18" charset="0"/>
                  </a:rPr>
                </a:br>
                <a:endParaRPr lang="en-US" sz="800" dirty="0">
                  <a:solidFill>
                    <a:srgbClr val="9900CC"/>
                  </a:solidFill>
                  <a:ea typeface="Cambria Math" panose="02040503050406030204" pitchFamily="18" charset="0"/>
                </a:endParaRPr>
              </a:p>
              <a:p>
                <a:pPr marL="0" indent="0"/>
                <a:r>
                  <a:rPr lang="en-US" altLang="zh-TW" dirty="0">
                    <a:solidFill>
                      <a:srgbClr val="9900CC"/>
                    </a:solidFill>
                  </a:rPr>
                  <a:t>       </a:t>
                </a:r>
              </a:p>
              <a:p>
                <a:pPr marL="0" indent="0"/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/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2834C-1879-1349-9782-2C6231E7A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04900"/>
                <a:ext cx="10363200" cy="5257800"/>
              </a:xfrm>
              <a:blipFill>
                <a:blip r:embed="rId2"/>
                <a:stretch>
                  <a:fillRect l="-1059" t="-1159" r="-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D07D2A-292B-9044-B5B9-881A15BD7A7E}"/>
                  </a:ext>
                </a:extLst>
              </p:cNvPr>
              <p:cNvSpPr/>
              <p:nvPr/>
            </p:nvSpPr>
            <p:spPr>
              <a:xfrm>
                <a:off x="6705600" y="5029200"/>
                <a:ext cx="3886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We seed the generator with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noise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drawn from a simple distribution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D07D2A-292B-9044-B5B9-881A15BD7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029200"/>
                <a:ext cx="3886200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0D84C001-ACD8-4A1F-8D3A-092227D8E4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33800"/>
            <a:ext cx="7239000" cy="1066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5DF08A7-D05A-4A1A-BDA4-93CF1119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 dirty="0"/>
              <a:t>GAN objective</a:t>
            </a:r>
          </a:p>
        </p:txBody>
      </p: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57C42CD2-D09B-4789-BC46-9088EDB2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1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15B1-435A-284E-B4F8-02B4321F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2834C-1879-1349-9782-2C6231E7A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223" y="800100"/>
                <a:ext cx="10363200" cy="52578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 discriminator wants to correctly distinguish real and fake samples:</a:t>
                </a:r>
                <a:br>
                  <a:rPr lang="en-US" dirty="0"/>
                </a:br>
                <a:endParaRPr lang="en-US" sz="8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9900CC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 generator wants to fool the discriminator:</a:t>
                </a:r>
                <a:br>
                  <a:rPr lang="en-US" dirty="0"/>
                </a:br>
                <a:endParaRPr lang="en-US" sz="8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endParaRPr lang="en-US" sz="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Train the generator and discriminator jointly in </a:t>
                </a:r>
                <a:r>
                  <a:rPr lang="en-US" dirty="0">
                    <a:solidFill>
                      <a:srgbClr val="FF0000"/>
                    </a:solidFill>
                  </a:rPr>
                  <a:t>a </a:t>
                </a:r>
                <a:r>
                  <a:rPr lang="en-US" i="1" dirty="0">
                    <a:solidFill>
                      <a:srgbClr val="FF0000"/>
                    </a:solidFill>
                  </a:rPr>
                  <a:t>minimax game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2834C-1879-1349-9782-2C6231E7A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223" y="800100"/>
                <a:ext cx="10363200" cy="5257800"/>
              </a:xfrm>
              <a:blipFill>
                <a:blip r:embed="rId2"/>
                <a:stretch>
                  <a:fillRect l="-1059" r="-412" b="-4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3967C47-3956-454E-9EBC-1E776E8662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7239000" cy="1066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11DC36D-CC6C-4EB3-96F9-8CE074BB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42B6A0-9DB5-48B8-A066-4BC8E2879642}"/>
              </a:ext>
            </a:extLst>
          </p:cNvPr>
          <p:cNvSpPr txBox="1"/>
          <p:nvPr/>
        </p:nvSpPr>
        <p:spPr>
          <a:xfrm>
            <a:off x="9144000" y="2895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目標：最後讓警察覺得真鈔的機率是</a:t>
            </a:r>
            <a:r>
              <a:rPr lang="en-US" altLang="zh-TW" dirty="0"/>
              <a:t>0.5</a:t>
            </a:r>
          </a:p>
          <a:p>
            <a:r>
              <a:rPr lang="zh-TW" altLang="en-US" dirty="0"/>
              <a:t>假鈔的機率是</a:t>
            </a:r>
            <a:r>
              <a:rPr lang="en-US" altLang="zh-TW" dirty="0"/>
              <a:t>0.5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16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484CC-A0E1-4BCB-B6B7-A5163995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2087"/>
            <a:ext cx="10515600" cy="1500188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E3283-2A8B-41B5-8609-18FF0350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613" y="2057400"/>
            <a:ext cx="10515600" cy="429895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Autoencoders (VAEs)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(GANs)</a:t>
            </a:r>
          </a:p>
          <a:p>
            <a:r>
              <a:rPr lang="en-US" altLang="zh-TW" sz="32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97856-E627-4BCC-9E9E-E27F8BD5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5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05A0-B9FB-4CAB-8A56-10BC9988FA78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10363200" cy="838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GAN Learning Algorithm</a:t>
            </a:r>
            <a:endParaRPr lang="en-US" kern="0" dirty="0"/>
          </a:p>
        </p:txBody>
      </p:sp>
      <p:pic>
        <p:nvPicPr>
          <p:cNvPr id="3" name="圖片 2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A8386E5E-2A28-4BA2-98AF-D89F941EDA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8001000" cy="502919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BC24C2-1411-49B3-931F-96878BBA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93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200" y="1676400"/>
            <a:ext cx="5536565" cy="1854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Repeat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2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steps: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discriminator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network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generator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network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685800"/>
            <a:ext cx="3811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Training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GAN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C02B04-EEE7-449F-85F4-1E34DDE5E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11" y="3810000"/>
            <a:ext cx="6801415" cy="2285999"/>
          </a:xfrm>
          <a:prstGeom prst="rect">
            <a:avLst/>
          </a:prstGeom>
        </p:spPr>
      </p:pic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EF468BE-8447-4BB1-A672-23C306CF1B2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F2436D4-C67F-40E6-8071-D12F9B24F499}" type="slidenum">
              <a:rPr lang="zh-TW" altLang="en-US" sz="1400" smtClean="0"/>
              <a:pPr algn="r"/>
              <a:t>21</a:t>
            </a:fld>
            <a:endParaRPr lang="zh-TW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442" y="1220543"/>
            <a:ext cx="8178643" cy="3513782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batch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fake 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sample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the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generator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050" lvl="0" indent="-514350">
              <a:spcBef>
                <a:spcPts val="1240"/>
              </a:spcBef>
              <a:buFontTx/>
              <a:buAutoNum type="arabicPeriod"/>
              <a:tabLst>
                <a:tab pos="526415" algn="l"/>
                <a:tab pos="527050" algn="l"/>
              </a:tabLst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Randomly sample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batch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real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2800" spc="-10" dirty="0">
                <a:solidFill>
                  <a:srgbClr val="548235"/>
                </a:solidFill>
                <a:cs typeface="Calibri"/>
              </a:rPr>
              <a:t>samples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050" lvl="0" indent="-514350">
              <a:spcBef>
                <a:spcPts val="1140"/>
              </a:spcBef>
              <a:buFontTx/>
              <a:buAutoNum type="arabicPeriod"/>
              <a:tabLst>
                <a:tab pos="526415" algn="l"/>
                <a:tab pos="527050" algn="l"/>
                <a:tab pos="2009775" algn="l"/>
                <a:tab pos="2451735" algn="l"/>
                <a:tab pos="4694555" algn="l"/>
              </a:tabLst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Inputs: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𝐗	=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[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real_</a:t>
            </a:r>
            <a:r>
              <a:rPr lang="en-US" sz="2800" spc="-5" dirty="0">
                <a:solidFill>
                  <a:srgbClr val="548235"/>
                </a:solidFill>
                <a:latin typeface="Cambria Math"/>
                <a:cs typeface="Cambria Math"/>
              </a:rPr>
              <a:t>samples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,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fake_</a:t>
            </a:r>
            <a:r>
              <a:rPr lang="en-US" sz="2800" spc="-5" dirty="0">
                <a:solidFill>
                  <a:srgbClr val="0070C0"/>
                </a:solidFill>
                <a:latin typeface="Cambria Math"/>
                <a:cs typeface="Cambria Math"/>
              </a:rPr>
              <a:t>samples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];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  <a:tab pos="2103120" algn="l"/>
                <a:tab pos="2544445" algn="l"/>
              </a:tabLst>
              <a:defRPr/>
            </a:pP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Targets: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𝐲	=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[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True,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⋯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,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True,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False,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⋯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,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False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]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0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6415" algn="l"/>
                <a:tab pos="52705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discriminator network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𝐗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𝐲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lang="en-US" altLang="zh-TW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</a:p>
          <a:p>
            <a:pPr marL="12700" lvl="0">
              <a:spcBef>
                <a:spcPts val="1240"/>
              </a:spcBef>
              <a:tabLst>
                <a:tab pos="526415" algn="l"/>
                <a:tab pos="527050" algn="l"/>
              </a:tabLst>
            </a:pPr>
            <a:r>
              <a:rPr lang="en-US" altLang="zh-TW" sz="2800" spc="-5" dirty="0">
                <a:solidFill>
                  <a:prstClr val="black"/>
                </a:solidFill>
                <a:latin typeface="Calibri"/>
                <a:cs typeface="Calibri"/>
              </a:rPr>
              <a:t>        </a:t>
            </a:r>
            <a:r>
              <a:rPr lang="en-US" altLang="zh-TW" sz="2800" spc="-5" dirty="0">
                <a:solidFill>
                  <a:prstClr val="black"/>
                </a:solidFill>
                <a:cs typeface="Calibri"/>
              </a:rPr>
              <a:t>(</a:t>
            </a:r>
            <a:r>
              <a:rPr lang="en-US" altLang="zh-TW" sz="2800" spc="-5" dirty="0">
                <a:solidFill>
                  <a:srgbClr val="FF0000"/>
                </a:solidFill>
                <a:cs typeface="Calibri"/>
              </a:rPr>
              <a:t>freeze generator’s </a:t>
            </a:r>
            <a:r>
              <a:rPr lang="en-US" altLang="zh-TW" sz="2800" spc="-5" dirty="0">
                <a:solidFill>
                  <a:prstClr val="black"/>
                </a:solidFill>
                <a:cs typeface="Calibri"/>
              </a:rPr>
              <a:t>parameters)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7229" y="315544"/>
            <a:ext cx="80262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/>
              <a:t>Phase 1: </a:t>
            </a:r>
            <a:r>
              <a:rPr sz="3200" spc="-5" dirty="0"/>
              <a:t>Update the</a:t>
            </a:r>
            <a:r>
              <a:rPr sz="3200" spc="-20" dirty="0"/>
              <a:t> </a:t>
            </a:r>
            <a:r>
              <a:rPr sz="3200" spc="-5" dirty="0">
                <a:solidFill>
                  <a:srgbClr val="C00000"/>
                </a:solidFill>
              </a:rPr>
              <a:t>Discriminator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0563" y="900131"/>
            <a:ext cx="8133080" cy="482183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5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Train </a:t>
            </a:r>
            <a:r>
              <a:rPr kumimoji="0" sz="3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000" b="1" i="0" u="none" strike="noStrike" kern="1200" cap="none" spc="3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5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classifier</a:t>
            </a:r>
            <a:endParaRPr kumimoji="0" sz="3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87285A7-0E42-4793-BBBA-87203CE65B53}"/>
              </a:ext>
            </a:extLst>
          </p:cNvPr>
          <p:cNvSpPr txBox="1">
            <a:spLocks/>
          </p:cNvSpPr>
          <p:nvPr/>
        </p:nvSpPr>
        <p:spPr>
          <a:xfrm>
            <a:off x="1981442" y="4828896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ucida Bright"/>
                <a:ea typeface="+mj-ea"/>
                <a:cs typeface="Lucida Br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200" spc="-5" dirty="0"/>
              <a:t>Phase 2: </a:t>
            </a:r>
            <a:r>
              <a:rPr lang="en-US" sz="3200" kern="0" spc="-5" dirty="0"/>
              <a:t>Update the</a:t>
            </a:r>
            <a:r>
              <a:rPr lang="en-US" sz="3200" kern="0" spc="-45" dirty="0"/>
              <a:t> </a:t>
            </a:r>
            <a:r>
              <a:rPr lang="en-US" sz="3200" kern="0" spc="-5" dirty="0">
                <a:solidFill>
                  <a:srgbClr val="0070C0"/>
                </a:solidFill>
              </a:rPr>
              <a:t>Generator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8FD04A8-C968-4E44-B2C9-40EACD85A9A8}"/>
              </a:ext>
            </a:extLst>
          </p:cNvPr>
          <p:cNvSpPr txBox="1"/>
          <p:nvPr/>
        </p:nvSpPr>
        <p:spPr>
          <a:xfrm>
            <a:off x="2497468" y="5380182"/>
            <a:ext cx="7492842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Connect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generator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discriminator </a:t>
            </a:r>
            <a:endParaRPr lang="en-US" altLang="zh-TW" sz="2800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Calibri"/>
                <a:cs typeface="Calibri"/>
              </a:rPr>
              <a:t>(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freeze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discriminator</a:t>
            </a:r>
            <a:r>
              <a:rPr sz="2800" spc="-10" dirty="0">
                <a:latin typeface="Calibri"/>
                <a:cs typeface="Calibri"/>
              </a:rPr>
              <a:t>’s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parameters).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F63C602-ABBE-4C7A-8FA3-CEC91E3B7CA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F2436D4-C67F-40E6-8071-D12F9B24F499}" type="slidenum">
              <a:rPr lang="zh-TW" altLang="en-US" sz="1400" smtClean="0"/>
              <a:pPr algn="r"/>
              <a:t>22</a:t>
            </a:fld>
            <a:endParaRPr lang="zh-TW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4027-AA3C-CF4B-9B45-A02415A4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GAN: Conceptual 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A6D3A5CA-D35F-C340-BFC2-8D74B8517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Update discriminator</a:t>
                </a:r>
              </a:p>
              <a:p>
                <a:pPr marL="857250" lvl="1" indent="-457200">
                  <a:buFont typeface="Symbol" panose="05050102010706020507" pitchFamily="18" charset="2"/>
                  <a:buChar char="-"/>
                </a:pPr>
                <a:r>
                  <a:rPr lang="en-US" sz="2400" dirty="0"/>
                  <a:t>push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close to 1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close to 0</a:t>
                </a:r>
              </a:p>
              <a:p>
                <a:pPr marL="857250" lvl="1" indent="-457200">
                  <a:buFont typeface="Symbol" panose="05050102010706020507" pitchFamily="18" charset="2"/>
                  <a:buChar char="-"/>
                </a:pPr>
                <a:r>
                  <a:rPr lang="en-US" sz="2400" dirty="0"/>
                  <a:t>freeze generator’s parameters</a:t>
                </a:r>
              </a:p>
            </p:txBody>
          </p:sp>
        </mc:Choice>
        <mc:Fallback xmlns="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A6D3A5CA-D35F-C340-BFC2-8D74B8517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5B8ED036-362E-45E0-A08F-150C1E4CD615}"/>
              </a:ext>
            </a:extLst>
          </p:cNvPr>
          <p:cNvGrpSpPr/>
          <p:nvPr/>
        </p:nvGrpSpPr>
        <p:grpSpPr>
          <a:xfrm>
            <a:off x="2286000" y="2895600"/>
            <a:ext cx="7239000" cy="2971800"/>
            <a:chOff x="2667000" y="3505200"/>
            <a:chExt cx="72390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E0E7E4-2DB1-3542-A0BE-5B1395268D2E}"/>
                    </a:ext>
                  </a:extLst>
                </p:cNvPr>
                <p:cNvSpPr txBox="1"/>
                <p:nvPr/>
              </p:nvSpPr>
              <p:spPr>
                <a:xfrm>
                  <a:off x="2667000" y="4464839"/>
                  <a:ext cx="4239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E0E7E4-2DB1-3542-A0BE-5B1395268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4464839"/>
                  <a:ext cx="42396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A0D3E59-4F3C-6A47-9579-9D7ECDB62D4C}"/>
                </a:ext>
              </a:extLst>
            </p:cNvPr>
            <p:cNvSpPr/>
            <p:nvPr/>
          </p:nvSpPr>
          <p:spPr bwMode="auto">
            <a:xfrm rot="16200000">
              <a:off x="3452780" y="4044622"/>
              <a:ext cx="2057400" cy="1373833"/>
            </a:xfrm>
            <a:prstGeom prst="trapezoid">
              <a:avLst/>
            </a:prstGeom>
            <a:solidFill>
              <a:srgbClr val="BCFF4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07FB10-7938-F046-8F56-E3706F8C5237}"/>
                    </a:ext>
                  </a:extLst>
                </p:cNvPr>
                <p:cNvSpPr txBox="1"/>
                <p:nvPr/>
              </p:nvSpPr>
              <p:spPr>
                <a:xfrm>
                  <a:off x="4269724" y="4500705"/>
                  <a:ext cx="4771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07FB10-7938-F046-8F56-E3706F8C5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24" y="4500705"/>
                  <a:ext cx="47711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5E198C-0895-AC4D-8DB2-D014A119D4DE}"/>
                </a:ext>
              </a:extLst>
            </p:cNvPr>
            <p:cNvCxnSpPr>
              <a:cxnSpLocks/>
              <a:stCxn id="15" idx="2"/>
              <a:endCxn id="18" idx="2"/>
            </p:cNvCxnSpPr>
            <p:nvPr/>
          </p:nvCxnSpPr>
          <p:spPr bwMode="auto">
            <a:xfrm>
              <a:off x="5168398" y="4731539"/>
              <a:ext cx="9766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07988DE0-BE95-AB4B-9EE4-D13A119F4916}"/>
                </a:ext>
              </a:extLst>
            </p:cNvPr>
            <p:cNvSpPr/>
            <p:nvPr/>
          </p:nvSpPr>
          <p:spPr bwMode="auto">
            <a:xfrm rot="16200000" flipV="1">
              <a:off x="5787553" y="4060360"/>
              <a:ext cx="2057400" cy="1342359"/>
            </a:xfrm>
            <a:prstGeom prst="trapezoid">
              <a:avLst/>
            </a:prstGeom>
            <a:solidFill>
              <a:srgbClr val="FFC9B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FD828D8-5829-7948-AB2F-66023F267847}"/>
                    </a:ext>
                  </a:extLst>
                </p:cNvPr>
                <p:cNvSpPr txBox="1"/>
                <p:nvPr/>
              </p:nvSpPr>
              <p:spPr>
                <a:xfrm>
                  <a:off x="6604496" y="4500706"/>
                  <a:ext cx="491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FD828D8-5829-7948-AB2F-66023F267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496" y="4500706"/>
                  <a:ext cx="49186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2D061-916E-4741-B714-822C6E649B95}"/>
                    </a:ext>
                  </a:extLst>
                </p:cNvPr>
                <p:cNvSpPr txBox="1"/>
                <p:nvPr/>
              </p:nvSpPr>
              <p:spPr>
                <a:xfrm>
                  <a:off x="5257801" y="4188949"/>
                  <a:ext cx="8879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2D061-916E-4741-B714-822C6E649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1" y="4188949"/>
                  <a:ext cx="88793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951975-B251-234D-B1CD-269C83BE6F3A}"/>
                    </a:ext>
                  </a:extLst>
                </p:cNvPr>
                <p:cNvSpPr txBox="1"/>
                <p:nvPr/>
              </p:nvSpPr>
              <p:spPr>
                <a:xfrm>
                  <a:off x="8386034" y="4490185"/>
                  <a:ext cx="13666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</m:t>
                        </m:r>
                        <m:d>
                          <m:dPr>
                            <m:ctrlPr>
                              <a:rPr kumimoji="0" 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𝐺</m:t>
                            </m:r>
                            <m:r>
                              <a:rPr kumimoji="0" 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kumimoji="0" 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951975-B251-234D-B1CD-269C83BE6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034" y="4490185"/>
                  <a:ext cx="136665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DE3E63-EE63-F248-857C-E65D24CD80C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92608" y="4743637"/>
              <a:ext cx="77963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B5ABCE-D2D4-8B41-B917-62D7C4F2A9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87433" y="4760641"/>
              <a:ext cx="77963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76158E7-4EC5-6C40-9E5E-14CCF83644FD}"/>
                    </a:ext>
                  </a:extLst>
                </p:cNvPr>
                <p:cNvSpPr txBox="1"/>
                <p:nvPr/>
              </p:nvSpPr>
              <p:spPr>
                <a:xfrm>
                  <a:off x="5634230" y="5867401"/>
                  <a:ext cx="9189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data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76158E7-4EC5-6C40-9E5E-14CCF8364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30" y="5867401"/>
                  <a:ext cx="91897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B48F0DE-F0BA-DD44-B2F5-2FFA56FE805B}"/>
                    </a:ext>
                  </a:extLst>
                </p:cNvPr>
                <p:cNvSpPr txBox="1"/>
                <p:nvPr/>
              </p:nvSpPr>
              <p:spPr>
                <a:xfrm>
                  <a:off x="8399237" y="4922040"/>
                  <a:ext cx="13976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data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B48F0DE-F0BA-DD44-B2F5-2FFA56FE8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237" y="4922040"/>
                  <a:ext cx="1397690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435"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59688E-DA4C-364E-B63D-A28BEEBFF2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00636" y="5192496"/>
              <a:ext cx="77963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F8E11E4-DA64-5F4E-8B00-92F5F8FB99C9}"/>
                </a:ext>
              </a:extLst>
            </p:cNvPr>
            <p:cNvSpPr/>
            <p:nvPr/>
          </p:nvSpPr>
          <p:spPr bwMode="auto">
            <a:xfrm>
              <a:off x="5867401" y="5203690"/>
              <a:ext cx="264470" cy="744376"/>
            </a:xfrm>
            <a:custGeom>
              <a:avLst/>
              <a:gdLst>
                <a:gd name="connsiteX0" fmla="*/ 0 w 844952"/>
                <a:gd name="connsiteY0" fmla="*/ 1180617 h 1180617"/>
                <a:gd name="connsiteX1" fmla="*/ 381965 w 844952"/>
                <a:gd name="connsiteY1" fmla="*/ 1180617 h 1180617"/>
                <a:gd name="connsiteX2" fmla="*/ 381965 w 844952"/>
                <a:gd name="connsiteY2" fmla="*/ 0 h 1180617"/>
                <a:gd name="connsiteX3" fmla="*/ 844952 w 844952"/>
                <a:gd name="connsiteY3" fmla="*/ 11574 h 1180617"/>
                <a:gd name="connsiteX0" fmla="*/ 0 w 821802"/>
                <a:gd name="connsiteY0" fmla="*/ 1180618 h 1180618"/>
                <a:gd name="connsiteX1" fmla="*/ 381965 w 821802"/>
                <a:gd name="connsiteY1" fmla="*/ 1180618 h 1180618"/>
                <a:gd name="connsiteX2" fmla="*/ 381965 w 821802"/>
                <a:gd name="connsiteY2" fmla="*/ 1 h 1180618"/>
                <a:gd name="connsiteX3" fmla="*/ 821802 w 821802"/>
                <a:gd name="connsiteY3" fmla="*/ 0 h 1180618"/>
                <a:gd name="connsiteX0" fmla="*/ 0 w 439837"/>
                <a:gd name="connsiteY0" fmla="*/ 1180618 h 1180618"/>
                <a:gd name="connsiteX1" fmla="*/ 0 w 439837"/>
                <a:gd name="connsiteY1" fmla="*/ 1 h 1180618"/>
                <a:gd name="connsiteX2" fmla="*/ 439837 w 439837"/>
                <a:gd name="connsiteY2" fmla="*/ 0 h 118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837" h="1180618">
                  <a:moveTo>
                    <a:pt x="0" y="1180618"/>
                  </a:moveTo>
                  <a:lnTo>
                    <a:pt x="0" y="1"/>
                  </a:lnTo>
                  <a:lnTo>
                    <a:pt x="439837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69E0730-CD06-7043-A6BB-D7E7FD832DEC}"/>
                </a:ext>
              </a:extLst>
            </p:cNvPr>
            <p:cNvSpPr/>
            <p:nvPr/>
          </p:nvSpPr>
          <p:spPr bwMode="auto">
            <a:xfrm>
              <a:off x="5334000" y="3505200"/>
              <a:ext cx="4572000" cy="297180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DB4EEAC3-34E8-453B-82C5-A6C2F72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4027-AA3C-CF4B-9B45-A02415A4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GAN: Conceptual 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A6D3A5CA-D35F-C340-BFC2-8D74B8517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Update generator: increase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857250" lvl="1" indent="-457200">
                  <a:buFont typeface="Symbol" panose="05050102010706020507" pitchFamily="18" charset="2"/>
                  <a:buChar char="-"/>
                </a:pPr>
                <a:r>
                  <a:rPr lang="en-US" sz="2400" dirty="0"/>
                  <a:t>Requires back-propagating through the composed generator-discriminator network</a:t>
                </a:r>
              </a:p>
              <a:p>
                <a:pPr marL="857250" lvl="1" indent="-457200">
                  <a:buFont typeface="Symbol" panose="05050102010706020507" pitchFamily="18" charset="2"/>
                  <a:buChar char="-"/>
                </a:pPr>
                <a:r>
                  <a:rPr lang="en-US" sz="2400" dirty="0"/>
                  <a:t>Freezes discriminator’s parameter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A6D3A5CA-D35F-C340-BFC2-8D74B8517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CA6383-FEAB-6C40-9E81-79C8BFAD0EBA}"/>
                  </a:ext>
                </a:extLst>
              </p:cNvPr>
              <p:cNvSpPr txBox="1"/>
              <p:nvPr/>
            </p:nvSpPr>
            <p:spPr>
              <a:xfrm>
                <a:off x="2667910" y="4464839"/>
                <a:ext cx="4239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CA6383-FEAB-6C40-9E81-79C8BFAD0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910" y="4464839"/>
                <a:ext cx="4239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rapezoid 45">
            <a:extLst>
              <a:ext uri="{FF2B5EF4-FFF2-40B4-BE49-F238E27FC236}">
                <a16:creationId xmlns:a16="http://schemas.microsoft.com/office/drawing/2014/main" id="{C0FAEF3B-E530-774F-A137-FE9C64081F3B}"/>
              </a:ext>
            </a:extLst>
          </p:cNvPr>
          <p:cNvSpPr/>
          <p:nvPr/>
        </p:nvSpPr>
        <p:spPr bwMode="auto">
          <a:xfrm rot="16200000">
            <a:off x="3453690" y="4044622"/>
            <a:ext cx="2057400" cy="1373833"/>
          </a:xfrm>
          <a:prstGeom prst="trapezoid">
            <a:avLst/>
          </a:prstGeom>
          <a:solidFill>
            <a:srgbClr val="BCFF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4A9E59-9048-B949-AF7B-DB956AE6C4BB}"/>
                  </a:ext>
                </a:extLst>
              </p:cNvPr>
              <p:cNvSpPr txBox="1"/>
              <p:nvPr/>
            </p:nvSpPr>
            <p:spPr>
              <a:xfrm>
                <a:off x="4270634" y="4500705"/>
                <a:ext cx="477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4A9E59-9048-B949-AF7B-DB956AE6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34" y="4500705"/>
                <a:ext cx="4771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8522C5-380D-434E-9A51-C0C7AFF81093}"/>
              </a:ext>
            </a:extLst>
          </p:cNvPr>
          <p:cNvCxnSpPr>
            <a:cxnSpLocks/>
            <a:stCxn id="46" idx="2"/>
            <a:endCxn id="49" idx="2"/>
          </p:cNvCxnSpPr>
          <p:nvPr/>
        </p:nvCxnSpPr>
        <p:spPr bwMode="auto">
          <a:xfrm>
            <a:off x="5169308" y="4731539"/>
            <a:ext cx="97667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rapezoid 48">
            <a:extLst>
              <a:ext uri="{FF2B5EF4-FFF2-40B4-BE49-F238E27FC236}">
                <a16:creationId xmlns:a16="http://schemas.microsoft.com/office/drawing/2014/main" id="{BB713DFC-7ED4-DE44-9DAE-38E810C26802}"/>
              </a:ext>
            </a:extLst>
          </p:cNvPr>
          <p:cNvSpPr/>
          <p:nvPr/>
        </p:nvSpPr>
        <p:spPr bwMode="auto">
          <a:xfrm rot="16200000" flipV="1">
            <a:off x="5788463" y="4060360"/>
            <a:ext cx="2057400" cy="1342359"/>
          </a:xfrm>
          <a:prstGeom prst="trapezoid">
            <a:avLst/>
          </a:prstGeom>
          <a:solidFill>
            <a:srgbClr val="FFC9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C5C18B-C237-8146-984F-D5CF54CEE217}"/>
                  </a:ext>
                </a:extLst>
              </p:cNvPr>
              <p:cNvSpPr txBox="1"/>
              <p:nvPr/>
            </p:nvSpPr>
            <p:spPr>
              <a:xfrm>
                <a:off x="6605406" y="4500706"/>
                <a:ext cx="491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C5C18B-C237-8146-984F-D5CF54CE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06" y="4500706"/>
                <a:ext cx="491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340AE2-DD08-DC42-84BD-50BCC912C832}"/>
                  </a:ext>
                </a:extLst>
              </p:cNvPr>
              <p:cNvSpPr txBox="1"/>
              <p:nvPr/>
            </p:nvSpPr>
            <p:spPr>
              <a:xfrm>
                <a:off x="8386944" y="4490185"/>
                <a:ext cx="1366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  <m:d>
                        <m:dPr>
                          <m:ctrlPr>
                            <a:rPr kumimoji="0" 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r>
                            <a:rPr kumimoji="0" 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340AE2-DD08-DC42-84BD-50BCC912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944" y="4490185"/>
                <a:ext cx="1366656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5BC47A-F4DA-E84F-9CCC-43C242F8E2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93518" y="4743637"/>
            <a:ext cx="779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ED0E82-2AAA-4140-BA6E-36E6F0ADA323}"/>
              </a:ext>
            </a:extLst>
          </p:cNvPr>
          <p:cNvCxnSpPr>
            <a:cxnSpLocks/>
          </p:cNvCxnSpPr>
          <p:nvPr/>
        </p:nvCxnSpPr>
        <p:spPr bwMode="auto">
          <a:xfrm flipV="1">
            <a:off x="7488343" y="4760641"/>
            <a:ext cx="779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82DDD2C-4C40-734A-B033-AB840BBF6443}"/>
              </a:ext>
            </a:extLst>
          </p:cNvPr>
          <p:cNvSpPr/>
          <p:nvPr/>
        </p:nvSpPr>
        <p:spPr bwMode="auto">
          <a:xfrm>
            <a:off x="2643796" y="3505200"/>
            <a:ext cx="3383220" cy="2438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ACD781-10D3-9749-AAD3-9F8814B680B0}"/>
                  </a:ext>
                </a:extLst>
              </p:cNvPr>
              <p:cNvSpPr txBox="1"/>
              <p:nvPr/>
            </p:nvSpPr>
            <p:spPr>
              <a:xfrm>
                <a:off x="5258711" y="4188949"/>
                <a:ext cx="8879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ACD781-10D3-9749-AAD3-9F8814B6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711" y="4188949"/>
                <a:ext cx="887935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3">
            <a:extLst>
              <a:ext uri="{FF2B5EF4-FFF2-40B4-BE49-F238E27FC236}">
                <a16:creationId xmlns:a16="http://schemas.microsoft.com/office/drawing/2014/main" id="{AB26982D-123E-4A97-95F8-462BC568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12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4027-AA3C-CF4B-9B45-A02415A4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GAN: Conceptual picture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6D3A5CA-D35F-C340-BFC2-8D74B851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time – the discriminator is discarded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36BD350-BE69-4E6C-A5BA-1D1AC749649B}"/>
              </a:ext>
            </a:extLst>
          </p:cNvPr>
          <p:cNvGrpSpPr/>
          <p:nvPr/>
        </p:nvGrpSpPr>
        <p:grpSpPr>
          <a:xfrm>
            <a:off x="3124200" y="2895600"/>
            <a:ext cx="4335144" cy="2057400"/>
            <a:chOff x="2667910" y="3702839"/>
            <a:chExt cx="4335144" cy="2057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CA6383-FEAB-6C40-9E81-79C8BFAD0EBA}"/>
                    </a:ext>
                  </a:extLst>
                </p:cNvPr>
                <p:cNvSpPr txBox="1"/>
                <p:nvPr/>
              </p:nvSpPr>
              <p:spPr>
                <a:xfrm>
                  <a:off x="2667910" y="4464839"/>
                  <a:ext cx="4239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CA6383-FEAB-6C40-9E81-79C8BFAD0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10" y="4464839"/>
                  <a:ext cx="42396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C0FAEF3B-E530-774F-A137-FE9C64081F3B}"/>
                </a:ext>
              </a:extLst>
            </p:cNvPr>
            <p:cNvSpPr/>
            <p:nvPr/>
          </p:nvSpPr>
          <p:spPr bwMode="auto">
            <a:xfrm rot="16200000">
              <a:off x="3453690" y="4044622"/>
              <a:ext cx="2057400" cy="1373833"/>
            </a:xfrm>
            <a:prstGeom prst="trapezoid">
              <a:avLst/>
            </a:prstGeom>
            <a:solidFill>
              <a:srgbClr val="BCFF4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4A9E59-9048-B949-AF7B-DB956AE6C4BB}"/>
                    </a:ext>
                  </a:extLst>
                </p:cNvPr>
                <p:cNvSpPr txBox="1"/>
                <p:nvPr/>
              </p:nvSpPr>
              <p:spPr>
                <a:xfrm>
                  <a:off x="4270634" y="4500705"/>
                  <a:ext cx="4771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4A9E59-9048-B949-AF7B-DB956AE6C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634" y="4500705"/>
                  <a:ext cx="47711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8522C5-380D-434E-9A51-C0C7AFF81093}"/>
                </a:ext>
              </a:extLst>
            </p:cNvPr>
            <p:cNvCxnSpPr>
              <a:cxnSpLocks/>
              <a:stCxn id="46" idx="2"/>
            </p:cNvCxnSpPr>
            <p:nvPr/>
          </p:nvCxnSpPr>
          <p:spPr bwMode="auto">
            <a:xfrm>
              <a:off x="5169308" y="4731539"/>
              <a:ext cx="9766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25BC47A-F4DA-E84F-9CCC-43C242F8E2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93518" y="4743637"/>
              <a:ext cx="77963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ACD781-10D3-9749-AAD3-9F8814B680B0}"/>
                    </a:ext>
                  </a:extLst>
                </p:cNvPr>
                <p:cNvSpPr txBox="1"/>
                <p:nvPr/>
              </p:nvSpPr>
              <p:spPr>
                <a:xfrm>
                  <a:off x="6115119" y="4464838"/>
                  <a:ext cx="8879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ACD781-10D3-9749-AAD3-9F8814B68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119" y="4464838"/>
                  <a:ext cx="88793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84FB14CB-7738-437C-9BFD-9BA530F0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28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485" y="1201083"/>
            <a:ext cx="6183144" cy="462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97186" y="1159700"/>
            <a:ext cx="5388169" cy="464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8899" y="5850183"/>
            <a:ext cx="5040205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https://github.com/hindupuravinash/the-gan-zoo</a:t>
            </a:r>
            <a:endParaRPr sz="18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5634" y="6374801"/>
            <a:ext cx="181525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3080"/>
              </a:lnSpc>
            </a:pPr>
            <a:r>
              <a:rPr sz="2667" spc="-7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667" spc="-10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2667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3080"/>
              </a:lnSpc>
            </a:pPr>
            <a:r>
              <a:rPr dirty="0">
                <a:solidFill>
                  <a:prstClr val="white"/>
                </a:solidFill>
              </a:rPr>
              <a:t>May </a:t>
            </a:r>
            <a:r>
              <a:rPr spc="-7" dirty="0">
                <a:solidFill>
                  <a:prstClr val="white"/>
                </a:solidFill>
              </a:rPr>
              <a:t>14,</a:t>
            </a:r>
            <a:r>
              <a:rPr spc="-12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2787"/>
              </a:lnSpc>
            </a:pPr>
            <a:r>
              <a:rPr spc="-7" dirty="0">
                <a:solidFill>
                  <a:prstClr val="white"/>
                </a:solidFill>
              </a:rPr>
              <a:t>Fei-Fei Li, Ranjay Krishna, Danfei</a:t>
            </a:r>
            <a:r>
              <a:rPr spc="-10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Xu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54704" y="6386201"/>
            <a:ext cx="63330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 defTabSz="1219170">
              <a:lnSpc>
                <a:spcPts val="3080"/>
              </a:lnSpc>
            </a:pPr>
            <a:fld id="{81D60167-4931-47E6-BA6A-407CBD079E47}" type="slidenum">
              <a:rPr sz="2667" dirty="0">
                <a:solidFill>
                  <a:srgbClr val="FFFFFF"/>
                </a:solidFill>
                <a:latin typeface="Arial"/>
                <a:cs typeface="Arial"/>
              </a:rPr>
              <a:pPr marL="33866" defTabSz="1219170">
                <a:lnSpc>
                  <a:spcPts val="3080"/>
                </a:lnSpc>
              </a:pPr>
              <a:t>26</a:t>
            </a:fld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6001" y="477951"/>
            <a:ext cx="3042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and tricks for trainings</a:t>
            </a:r>
            <a:r>
              <a:rPr sz="1867" spc="-10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GANs</a:t>
            </a:r>
            <a:endParaRPr sz="18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966" y="1"/>
            <a:ext cx="11122660" cy="5916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600" spc="-9" baseline="-18849" dirty="0"/>
              <a:t>2017: </a:t>
            </a:r>
            <a:r>
              <a:rPr sz="5600" spc="-20" baseline="-18849" dirty="0"/>
              <a:t>Explosion </a:t>
            </a:r>
            <a:r>
              <a:rPr sz="5600" spc="-9" baseline="-18849" dirty="0"/>
              <a:t>of GANs </a:t>
            </a:r>
            <a:r>
              <a:rPr sz="1867" spc="-7" dirty="0"/>
              <a:t>See also: </a:t>
            </a:r>
            <a:r>
              <a:rPr sz="1867" u="heavy" spc="-7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/>
              </a:rPr>
              <a:t>https://github.com/soumith/ganhacks</a:t>
            </a:r>
            <a:r>
              <a:rPr sz="1867" spc="-7" dirty="0">
                <a:solidFill>
                  <a:srgbClr val="1155CC"/>
                </a:solidFill>
                <a:hlinkClick r:id="rId4"/>
              </a:rPr>
              <a:t> </a:t>
            </a:r>
            <a:r>
              <a:rPr sz="1867" spc="-7" dirty="0"/>
              <a:t>for</a:t>
            </a:r>
            <a:r>
              <a:rPr sz="1867" spc="-87" dirty="0"/>
              <a:t> </a:t>
            </a:r>
            <a:r>
              <a:rPr sz="1867" spc="-7" dirty="0"/>
              <a:t>tips</a:t>
            </a:r>
            <a:endParaRPr sz="1867"/>
          </a:p>
        </p:txBody>
      </p:sp>
      <p:sp>
        <p:nvSpPr>
          <p:cNvPr id="7" name="object 7"/>
          <p:cNvSpPr txBox="1"/>
          <p:nvPr/>
        </p:nvSpPr>
        <p:spPr>
          <a:xfrm>
            <a:off x="210965" y="694953"/>
            <a:ext cx="234526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“The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GAN</a:t>
            </a:r>
            <a:r>
              <a:rPr sz="2667" spc="-1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Zoo”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11" y="1841800"/>
            <a:ext cx="9417396" cy="424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5167" y="1380953"/>
            <a:ext cx="715518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  <a:tabLst>
                <a:tab pos="2622061" algn="l"/>
                <a:tab pos="5294073" algn="l"/>
              </a:tabLst>
            </a:pP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Smiling</a:t>
            </a:r>
            <a:r>
              <a:rPr sz="2667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woman	Neutral</a:t>
            </a:r>
            <a:r>
              <a:rPr sz="266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woman	Neutral</a:t>
            </a:r>
            <a:r>
              <a:rPr sz="2667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prstClr val="black"/>
                </a:solidFill>
                <a:latin typeface="Arial"/>
                <a:cs typeface="Arial"/>
              </a:rPr>
              <a:t>man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8135" y="2420753"/>
            <a:ext cx="189230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Smiling</a:t>
            </a:r>
            <a:r>
              <a:rPr sz="2667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prstClr val="black"/>
                </a:solidFill>
                <a:latin typeface="Arial"/>
                <a:cs typeface="Arial"/>
              </a:rPr>
              <a:t>Man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8766" y="1938000"/>
            <a:ext cx="535093" cy="2717800"/>
          </a:xfrm>
          <a:custGeom>
            <a:avLst/>
            <a:gdLst/>
            <a:ahLst/>
            <a:cxnLst/>
            <a:rect l="l" t="t" r="r" b="b"/>
            <a:pathLst>
              <a:path w="401319" h="2038350">
                <a:moveTo>
                  <a:pt x="401099" y="2038200"/>
                </a:moveTo>
                <a:lnTo>
                  <a:pt x="360682" y="2032349"/>
                </a:lnTo>
                <a:lnTo>
                  <a:pt x="323036" y="2015567"/>
                </a:lnTo>
                <a:lnTo>
                  <a:pt x="288970" y="1989014"/>
                </a:lnTo>
                <a:lnTo>
                  <a:pt x="259289" y="1953847"/>
                </a:lnTo>
                <a:lnTo>
                  <a:pt x="234800" y="1911224"/>
                </a:lnTo>
                <a:lnTo>
                  <a:pt x="216310" y="1862304"/>
                </a:lnTo>
                <a:lnTo>
                  <a:pt x="204624" y="1808243"/>
                </a:lnTo>
                <a:lnTo>
                  <a:pt x="200549" y="1750202"/>
                </a:lnTo>
                <a:lnTo>
                  <a:pt x="200549" y="1285696"/>
                </a:lnTo>
                <a:lnTo>
                  <a:pt x="196475" y="1227655"/>
                </a:lnTo>
                <a:lnTo>
                  <a:pt x="184789" y="1173595"/>
                </a:lnTo>
                <a:lnTo>
                  <a:pt x="166299" y="1124674"/>
                </a:lnTo>
                <a:lnTo>
                  <a:pt x="141810" y="1082051"/>
                </a:lnTo>
                <a:lnTo>
                  <a:pt x="112129" y="1046884"/>
                </a:lnTo>
                <a:lnTo>
                  <a:pt x="78063" y="1020331"/>
                </a:lnTo>
                <a:lnTo>
                  <a:pt x="40417" y="1003550"/>
                </a:lnTo>
                <a:lnTo>
                  <a:pt x="0" y="997699"/>
                </a:lnTo>
                <a:lnTo>
                  <a:pt x="40417" y="991847"/>
                </a:lnTo>
                <a:lnTo>
                  <a:pt x="78063" y="975066"/>
                </a:lnTo>
                <a:lnTo>
                  <a:pt x="112129" y="948513"/>
                </a:lnTo>
                <a:lnTo>
                  <a:pt x="141810" y="913346"/>
                </a:lnTo>
                <a:lnTo>
                  <a:pt x="166299" y="870723"/>
                </a:lnTo>
                <a:lnTo>
                  <a:pt x="184789" y="821802"/>
                </a:lnTo>
                <a:lnTo>
                  <a:pt x="196475" y="767742"/>
                </a:lnTo>
                <a:lnTo>
                  <a:pt x="200549" y="709701"/>
                </a:lnTo>
                <a:lnTo>
                  <a:pt x="200549" y="287997"/>
                </a:lnTo>
                <a:lnTo>
                  <a:pt x="204624" y="229956"/>
                </a:lnTo>
                <a:lnTo>
                  <a:pt x="216310" y="175896"/>
                </a:lnTo>
                <a:lnTo>
                  <a:pt x="234800" y="126975"/>
                </a:lnTo>
                <a:lnTo>
                  <a:pt x="259289" y="84352"/>
                </a:lnTo>
                <a:lnTo>
                  <a:pt x="288970" y="49185"/>
                </a:lnTo>
                <a:lnTo>
                  <a:pt x="323036" y="22632"/>
                </a:lnTo>
                <a:lnTo>
                  <a:pt x="360682" y="5851"/>
                </a:lnTo>
                <a:lnTo>
                  <a:pt x="401099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967" y="2598886"/>
            <a:ext cx="134704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 defTabSz="1219170">
              <a:spcBef>
                <a:spcPts val="133"/>
              </a:spcBef>
            </a:pP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Samples  from the  </a:t>
            </a:r>
            <a:r>
              <a:rPr sz="2667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5634" y="6374801"/>
            <a:ext cx="181525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3080"/>
              </a:lnSpc>
            </a:pPr>
            <a:r>
              <a:rPr sz="2667" spc="-7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667" spc="-10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2667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3080"/>
              </a:lnSpc>
            </a:pPr>
            <a:r>
              <a:rPr dirty="0">
                <a:solidFill>
                  <a:prstClr val="white"/>
                </a:solidFill>
              </a:rPr>
              <a:t>May </a:t>
            </a:r>
            <a:r>
              <a:rPr spc="-7" dirty="0">
                <a:solidFill>
                  <a:prstClr val="white"/>
                </a:solidFill>
              </a:rPr>
              <a:t>14,</a:t>
            </a:r>
            <a:r>
              <a:rPr spc="-12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2787"/>
              </a:lnSpc>
            </a:pPr>
            <a:r>
              <a:rPr spc="-7" dirty="0">
                <a:solidFill>
                  <a:prstClr val="white"/>
                </a:solidFill>
              </a:rPr>
              <a:t>Fei-Fei Li, Ranjay Krishna, Danfei</a:t>
            </a:r>
            <a:r>
              <a:rPr spc="-10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Xu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54704" y="6386201"/>
            <a:ext cx="63330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 defTabSz="1219170">
              <a:lnSpc>
                <a:spcPts val="3080"/>
              </a:lnSpc>
            </a:pPr>
            <a:fld id="{81D60167-4931-47E6-BA6A-407CBD079E47}" type="slidenum">
              <a:rPr sz="2667" dirty="0">
                <a:solidFill>
                  <a:srgbClr val="FFFFFF"/>
                </a:solidFill>
                <a:latin typeface="Arial"/>
                <a:cs typeface="Arial"/>
              </a:rPr>
              <a:pPr marL="33866" defTabSz="1219170">
                <a:lnSpc>
                  <a:spcPts val="3080"/>
                </a:lnSpc>
              </a:pPr>
              <a:t>27</a:t>
            </a:fld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567" y="4739221"/>
            <a:ext cx="168994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 defTabSz="1219170">
              <a:spcBef>
                <a:spcPts val="133"/>
              </a:spcBef>
            </a:pPr>
            <a:r>
              <a:rPr sz="2667" spc="-13" dirty="0">
                <a:solidFill>
                  <a:prstClr val="black"/>
                </a:solidFill>
                <a:latin typeface="Arial"/>
                <a:cs typeface="Arial"/>
              </a:rPr>
              <a:t>Average </a:t>
            </a:r>
            <a:r>
              <a:rPr sz="2667" dirty="0">
                <a:solidFill>
                  <a:prstClr val="black"/>
                </a:solidFill>
                <a:latin typeface="Arial"/>
                <a:cs typeface="Arial"/>
              </a:rPr>
              <a:t>Z  vectors,</a:t>
            </a:r>
            <a:r>
              <a:rPr sz="2667" spc="-1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do  arithmetic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3999" y="1274006"/>
            <a:ext cx="22792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7" dirty="0">
                <a:solidFill>
                  <a:prstClr val="black"/>
                </a:solidFill>
                <a:latin typeface="Arial"/>
                <a:cs typeface="Arial"/>
              </a:rPr>
              <a:t>Radford et al, ICLR</a:t>
            </a:r>
            <a:r>
              <a:rPr sz="1600" spc="-10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2600" y="321384"/>
            <a:ext cx="11492653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-7" dirty="0"/>
              <a:t>Generative </a:t>
            </a:r>
            <a:r>
              <a:rPr sz="3733" spc="-13" dirty="0"/>
              <a:t>Adversarial </a:t>
            </a:r>
            <a:r>
              <a:rPr sz="3733" spc="-7" dirty="0"/>
              <a:t>Nets: Interpretable </a:t>
            </a:r>
            <a:r>
              <a:rPr sz="3733" spc="-40" dirty="0"/>
              <a:t>Vector</a:t>
            </a:r>
            <a:r>
              <a:rPr sz="3733" spc="-327" dirty="0"/>
              <a:t> </a:t>
            </a:r>
            <a:r>
              <a:rPr sz="3733" dirty="0"/>
              <a:t>Math</a:t>
            </a:r>
            <a:endParaRPr sz="3733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087" y="1778367"/>
            <a:ext cx="9518172" cy="435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967" y="1293187"/>
            <a:ext cx="811276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  <a:tabLst>
                <a:tab pos="2468818" algn="l"/>
                <a:tab pos="5235656" algn="l"/>
              </a:tabLst>
            </a:pPr>
            <a:r>
              <a:rPr sz="4000" spc="-9" baseline="2777" dirty="0">
                <a:solidFill>
                  <a:prstClr val="black"/>
                </a:solidFill>
                <a:latin typeface="Arial"/>
                <a:cs typeface="Arial"/>
              </a:rPr>
              <a:t>Glasses </a:t>
            </a:r>
            <a:r>
              <a:rPr sz="4000" baseline="2777" dirty="0">
                <a:solidFill>
                  <a:prstClr val="black"/>
                </a:solidFill>
                <a:latin typeface="Arial"/>
                <a:cs typeface="Arial"/>
              </a:rPr>
              <a:t>man	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No glasses</a:t>
            </a:r>
            <a:r>
              <a:rPr sz="2667" dirty="0">
                <a:solidFill>
                  <a:prstClr val="black"/>
                </a:solidFill>
                <a:latin typeface="Arial"/>
                <a:cs typeface="Arial"/>
              </a:rPr>
              <a:t> man	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No glasses</a:t>
            </a:r>
            <a:r>
              <a:rPr sz="2667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woman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5634" y="6374801"/>
            <a:ext cx="181525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3080"/>
              </a:lnSpc>
            </a:pPr>
            <a:r>
              <a:rPr sz="2667" spc="-7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667" spc="-10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2667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3080"/>
              </a:lnSpc>
            </a:pPr>
            <a:r>
              <a:rPr dirty="0">
                <a:solidFill>
                  <a:prstClr val="white"/>
                </a:solidFill>
              </a:rPr>
              <a:t>May </a:t>
            </a:r>
            <a:r>
              <a:rPr spc="-7" dirty="0">
                <a:solidFill>
                  <a:prstClr val="white"/>
                </a:solidFill>
              </a:rPr>
              <a:t>14,</a:t>
            </a:r>
            <a:r>
              <a:rPr spc="-12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2020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2787"/>
              </a:lnSpc>
            </a:pPr>
            <a:r>
              <a:rPr spc="-7" dirty="0">
                <a:solidFill>
                  <a:prstClr val="white"/>
                </a:solidFill>
              </a:rPr>
              <a:t>Fei-Fei Li, Ranjay Krishna, Danfei</a:t>
            </a:r>
            <a:r>
              <a:rPr spc="-10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Xu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54704" y="6386201"/>
            <a:ext cx="63330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 defTabSz="1219170">
              <a:lnSpc>
                <a:spcPts val="3080"/>
              </a:lnSpc>
            </a:pPr>
            <a:fld id="{81D60167-4931-47E6-BA6A-407CBD079E47}" type="slidenum">
              <a:rPr sz="2667" dirty="0">
                <a:solidFill>
                  <a:srgbClr val="FFFFFF"/>
                </a:solidFill>
                <a:latin typeface="Arial"/>
                <a:cs typeface="Arial"/>
              </a:rPr>
              <a:pPr marL="33866" defTabSz="1219170">
                <a:lnSpc>
                  <a:spcPts val="3080"/>
                </a:lnSpc>
              </a:pPr>
              <a:t>28</a:t>
            </a:fld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6634" y="2428953"/>
            <a:ext cx="313182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20" dirty="0">
                <a:solidFill>
                  <a:prstClr val="black"/>
                </a:solidFill>
                <a:latin typeface="Arial"/>
                <a:cs typeface="Arial"/>
              </a:rPr>
              <a:t>Woman 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667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prstClr val="black"/>
                </a:solidFill>
                <a:latin typeface="Arial"/>
                <a:cs typeface="Arial"/>
              </a:rPr>
              <a:t>glasses</a:t>
            </a:r>
            <a:endParaRPr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8700" y="1328973"/>
            <a:ext cx="1253067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defTabSz="1219170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solidFill>
                  <a:prstClr val="black"/>
                </a:solidFill>
                <a:latin typeface="Arial"/>
                <a:cs typeface="Arial"/>
              </a:rPr>
              <a:t>Radford et</a:t>
            </a:r>
            <a:r>
              <a:rPr sz="1600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prstClr val="black"/>
                </a:solidFill>
                <a:latin typeface="Arial"/>
                <a:cs typeface="Arial"/>
              </a:rPr>
              <a:t>al,  ICLR</a:t>
            </a:r>
            <a:r>
              <a:rPr sz="1600" spc="-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600" y="321384"/>
            <a:ext cx="11492653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-7" dirty="0"/>
              <a:t>Generative </a:t>
            </a:r>
            <a:r>
              <a:rPr sz="3733" spc="-13" dirty="0"/>
              <a:t>Adversarial </a:t>
            </a:r>
            <a:r>
              <a:rPr sz="3733" spc="-7" dirty="0"/>
              <a:t>Nets: Interpretable </a:t>
            </a:r>
            <a:r>
              <a:rPr sz="3733" spc="-40" dirty="0"/>
              <a:t>Vector</a:t>
            </a:r>
            <a:r>
              <a:rPr sz="3733" spc="-327" dirty="0"/>
              <a:t> </a:t>
            </a:r>
            <a:r>
              <a:rPr sz="3733" dirty="0"/>
              <a:t>Math</a:t>
            </a:r>
            <a:endParaRPr sz="3733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5EFA-DB4A-40DC-A4B1-7CF173F1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5" dirty="0"/>
              <a:t>Which face is</a:t>
            </a:r>
            <a:r>
              <a:rPr lang="en-US" altLang="zh-TW" spc="-45" dirty="0"/>
              <a:t> </a:t>
            </a:r>
            <a:r>
              <a:rPr lang="en-US" altLang="zh-TW" spc="-30" dirty="0"/>
              <a:t>fake?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940751-F4C4-4897-93BE-4AEFA487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0EEEB2-4F03-4B3B-B4ED-4A73FDCA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1051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B62ED-60CA-4B47-8125-CACF5F4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8CCD93-F764-4729-9797-C4605704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97E841-79DA-4AB0-B732-A2F9D5BE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9178414" cy="46053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A10277-0B55-4456-9220-A3E50BCC21FD}"/>
              </a:ext>
            </a:extLst>
          </p:cNvPr>
          <p:cNvSpPr/>
          <p:nvPr/>
        </p:nvSpPr>
        <p:spPr>
          <a:xfrm>
            <a:off x="7391400" y="3464309"/>
            <a:ext cx="12954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D4B456-0E9D-49EA-BBAA-4AEF2BA8B0C5}"/>
              </a:ext>
            </a:extLst>
          </p:cNvPr>
          <p:cNvSpPr/>
          <p:nvPr/>
        </p:nvSpPr>
        <p:spPr>
          <a:xfrm>
            <a:off x="6324600" y="4114800"/>
            <a:ext cx="36576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39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353A5-B57D-452A-8322-83052BE5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47" y="109847"/>
            <a:ext cx="10515600" cy="1325563"/>
          </a:xfrm>
        </p:spPr>
        <p:txBody>
          <a:bodyPr/>
          <a:lstStyle/>
          <a:p>
            <a:r>
              <a:rPr lang="en-US" altLang="zh-TW" dirty="0"/>
              <a:t>Generative Models: 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9E7612-1B19-4DD6-AD0F-EBCE6B94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30</a:t>
            </a:fld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536890E-19BB-4623-BD8D-9DD8D85FC199}"/>
              </a:ext>
            </a:extLst>
          </p:cNvPr>
          <p:cNvGrpSpPr/>
          <p:nvPr/>
        </p:nvGrpSpPr>
        <p:grpSpPr>
          <a:xfrm>
            <a:off x="599441" y="1664807"/>
            <a:ext cx="10754359" cy="4462145"/>
            <a:chOff x="718947" y="1494891"/>
            <a:chExt cx="10754359" cy="446214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3A7F7AC2-E00F-4A15-B9F9-2B1D1D99DD44}"/>
                </a:ext>
              </a:extLst>
            </p:cNvPr>
            <p:cNvSpPr/>
            <p:nvPr/>
          </p:nvSpPr>
          <p:spPr>
            <a:xfrm>
              <a:off x="718947" y="1494891"/>
              <a:ext cx="4886960" cy="4462145"/>
            </a:xfrm>
            <a:custGeom>
              <a:avLst/>
              <a:gdLst/>
              <a:ahLst/>
              <a:cxnLst/>
              <a:rect l="l" t="t" r="r" b="b"/>
              <a:pathLst>
                <a:path w="4886960" h="4462145">
                  <a:moveTo>
                    <a:pt x="0" y="332204"/>
                  </a:moveTo>
                  <a:lnTo>
                    <a:pt x="3601" y="283113"/>
                  </a:lnTo>
                  <a:lnTo>
                    <a:pt x="14065" y="236259"/>
                  </a:lnTo>
                  <a:lnTo>
                    <a:pt x="30875" y="192155"/>
                  </a:lnTo>
                  <a:lnTo>
                    <a:pt x="53520" y="151315"/>
                  </a:lnTo>
                  <a:lnTo>
                    <a:pt x="81484" y="114253"/>
                  </a:lnTo>
                  <a:lnTo>
                    <a:pt x="114253" y="81484"/>
                  </a:lnTo>
                  <a:lnTo>
                    <a:pt x="151315" y="53520"/>
                  </a:lnTo>
                  <a:lnTo>
                    <a:pt x="192155" y="30875"/>
                  </a:lnTo>
                  <a:lnTo>
                    <a:pt x="236259" y="14065"/>
                  </a:lnTo>
                  <a:lnTo>
                    <a:pt x="283113" y="3601"/>
                  </a:lnTo>
                  <a:lnTo>
                    <a:pt x="332204" y="0"/>
                  </a:lnTo>
                  <a:lnTo>
                    <a:pt x="4554502" y="0"/>
                  </a:lnTo>
                  <a:lnTo>
                    <a:pt x="4603593" y="3601"/>
                  </a:lnTo>
                  <a:lnTo>
                    <a:pt x="4650447" y="14065"/>
                  </a:lnTo>
                  <a:lnTo>
                    <a:pt x="4694552" y="30875"/>
                  </a:lnTo>
                  <a:lnTo>
                    <a:pt x="4735392" y="53520"/>
                  </a:lnTo>
                  <a:lnTo>
                    <a:pt x="4772455" y="81484"/>
                  </a:lnTo>
                  <a:lnTo>
                    <a:pt x="4805225" y="114253"/>
                  </a:lnTo>
                  <a:lnTo>
                    <a:pt x="4833190" y="151315"/>
                  </a:lnTo>
                  <a:lnTo>
                    <a:pt x="4855835" y="192155"/>
                  </a:lnTo>
                  <a:lnTo>
                    <a:pt x="4872646" y="236259"/>
                  </a:lnTo>
                  <a:lnTo>
                    <a:pt x="4883110" y="283113"/>
                  </a:lnTo>
                  <a:lnTo>
                    <a:pt x="4886712" y="332204"/>
                  </a:lnTo>
                  <a:lnTo>
                    <a:pt x="4886712" y="4129902"/>
                  </a:lnTo>
                  <a:lnTo>
                    <a:pt x="4883110" y="4178992"/>
                  </a:lnTo>
                  <a:lnTo>
                    <a:pt x="4872646" y="4225847"/>
                  </a:lnTo>
                  <a:lnTo>
                    <a:pt x="4855835" y="4269951"/>
                  </a:lnTo>
                  <a:lnTo>
                    <a:pt x="4833190" y="4310792"/>
                  </a:lnTo>
                  <a:lnTo>
                    <a:pt x="4805225" y="4347854"/>
                  </a:lnTo>
                  <a:lnTo>
                    <a:pt x="4772455" y="4380625"/>
                  </a:lnTo>
                  <a:lnTo>
                    <a:pt x="4735392" y="4408590"/>
                  </a:lnTo>
                  <a:lnTo>
                    <a:pt x="4694552" y="4431235"/>
                  </a:lnTo>
                  <a:lnTo>
                    <a:pt x="4650447" y="4448046"/>
                  </a:lnTo>
                  <a:lnTo>
                    <a:pt x="4603593" y="4458510"/>
                  </a:lnTo>
                  <a:lnTo>
                    <a:pt x="4554502" y="4462112"/>
                  </a:lnTo>
                  <a:lnTo>
                    <a:pt x="332204" y="4462112"/>
                  </a:lnTo>
                  <a:lnTo>
                    <a:pt x="283113" y="4458510"/>
                  </a:lnTo>
                  <a:lnTo>
                    <a:pt x="236259" y="4448046"/>
                  </a:lnTo>
                  <a:lnTo>
                    <a:pt x="192155" y="4431235"/>
                  </a:lnTo>
                  <a:lnTo>
                    <a:pt x="151315" y="4408590"/>
                  </a:lnTo>
                  <a:lnTo>
                    <a:pt x="114253" y="4380625"/>
                  </a:lnTo>
                  <a:lnTo>
                    <a:pt x="81484" y="4347854"/>
                  </a:lnTo>
                  <a:lnTo>
                    <a:pt x="53520" y="4310792"/>
                  </a:lnTo>
                  <a:lnTo>
                    <a:pt x="30875" y="4269951"/>
                  </a:lnTo>
                  <a:lnTo>
                    <a:pt x="14065" y="4225847"/>
                  </a:lnTo>
                  <a:lnTo>
                    <a:pt x="3601" y="4178992"/>
                  </a:lnTo>
                  <a:lnTo>
                    <a:pt x="0" y="4129902"/>
                  </a:lnTo>
                  <a:lnTo>
                    <a:pt x="0" y="3322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35ED59B-5315-4F08-AB76-6CCAC40041F3}"/>
                </a:ext>
              </a:extLst>
            </p:cNvPr>
            <p:cNvSpPr/>
            <p:nvPr/>
          </p:nvSpPr>
          <p:spPr>
            <a:xfrm>
              <a:off x="6586346" y="1494891"/>
              <a:ext cx="4886960" cy="4462145"/>
            </a:xfrm>
            <a:custGeom>
              <a:avLst/>
              <a:gdLst/>
              <a:ahLst/>
              <a:cxnLst/>
              <a:rect l="l" t="t" r="r" b="b"/>
              <a:pathLst>
                <a:path w="4886959" h="4462145">
                  <a:moveTo>
                    <a:pt x="0" y="362682"/>
                  </a:moveTo>
                  <a:lnTo>
                    <a:pt x="3310" y="313468"/>
                  </a:lnTo>
                  <a:lnTo>
                    <a:pt x="12955" y="266266"/>
                  </a:lnTo>
                  <a:lnTo>
                    <a:pt x="28501" y="221509"/>
                  </a:lnTo>
                  <a:lnTo>
                    <a:pt x="49516" y="179629"/>
                  </a:lnTo>
                  <a:lnTo>
                    <a:pt x="75569" y="141057"/>
                  </a:lnTo>
                  <a:lnTo>
                    <a:pt x="106227" y="106227"/>
                  </a:lnTo>
                  <a:lnTo>
                    <a:pt x="141057" y="75569"/>
                  </a:lnTo>
                  <a:lnTo>
                    <a:pt x="179629" y="49516"/>
                  </a:lnTo>
                  <a:lnTo>
                    <a:pt x="221509" y="28501"/>
                  </a:lnTo>
                  <a:lnTo>
                    <a:pt x="266266" y="12955"/>
                  </a:lnTo>
                  <a:lnTo>
                    <a:pt x="313468" y="3310"/>
                  </a:lnTo>
                  <a:lnTo>
                    <a:pt x="362682" y="0"/>
                  </a:lnTo>
                  <a:lnTo>
                    <a:pt x="4524022" y="0"/>
                  </a:lnTo>
                  <a:lnTo>
                    <a:pt x="4573237" y="3310"/>
                  </a:lnTo>
                  <a:lnTo>
                    <a:pt x="4620440" y="12955"/>
                  </a:lnTo>
                  <a:lnTo>
                    <a:pt x="4665198" y="28501"/>
                  </a:lnTo>
                  <a:lnTo>
                    <a:pt x="4707080" y="49516"/>
                  </a:lnTo>
                  <a:lnTo>
                    <a:pt x="4745652" y="75569"/>
                  </a:lnTo>
                  <a:lnTo>
                    <a:pt x="4780483" y="106227"/>
                  </a:lnTo>
                  <a:lnTo>
                    <a:pt x="4811142" y="141057"/>
                  </a:lnTo>
                  <a:lnTo>
                    <a:pt x="4837195" y="179629"/>
                  </a:lnTo>
                  <a:lnTo>
                    <a:pt x="4858211" y="221509"/>
                  </a:lnTo>
                  <a:lnTo>
                    <a:pt x="4873757" y="266266"/>
                  </a:lnTo>
                  <a:lnTo>
                    <a:pt x="4883401" y="313468"/>
                  </a:lnTo>
                  <a:lnTo>
                    <a:pt x="4886712" y="362682"/>
                  </a:lnTo>
                  <a:lnTo>
                    <a:pt x="4886712" y="4099422"/>
                  </a:lnTo>
                  <a:lnTo>
                    <a:pt x="4883401" y="4148637"/>
                  </a:lnTo>
                  <a:lnTo>
                    <a:pt x="4873757" y="4195840"/>
                  </a:lnTo>
                  <a:lnTo>
                    <a:pt x="4858211" y="4240598"/>
                  </a:lnTo>
                  <a:lnTo>
                    <a:pt x="4837195" y="4282479"/>
                  </a:lnTo>
                  <a:lnTo>
                    <a:pt x="4811142" y="4321052"/>
                  </a:lnTo>
                  <a:lnTo>
                    <a:pt x="4780483" y="4355883"/>
                  </a:lnTo>
                  <a:lnTo>
                    <a:pt x="4745652" y="4386542"/>
                  </a:lnTo>
                  <a:lnTo>
                    <a:pt x="4707080" y="4412595"/>
                  </a:lnTo>
                  <a:lnTo>
                    <a:pt x="4665198" y="4433610"/>
                  </a:lnTo>
                  <a:lnTo>
                    <a:pt x="4620440" y="4449157"/>
                  </a:lnTo>
                  <a:lnTo>
                    <a:pt x="4573237" y="4458801"/>
                  </a:lnTo>
                  <a:lnTo>
                    <a:pt x="4524022" y="4462112"/>
                  </a:lnTo>
                  <a:lnTo>
                    <a:pt x="362682" y="4462112"/>
                  </a:lnTo>
                  <a:lnTo>
                    <a:pt x="313468" y="4458801"/>
                  </a:lnTo>
                  <a:lnTo>
                    <a:pt x="266266" y="4449157"/>
                  </a:lnTo>
                  <a:lnTo>
                    <a:pt x="221509" y="4433610"/>
                  </a:lnTo>
                  <a:lnTo>
                    <a:pt x="179629" y="4412595"/>
                  </a:lnTo>
                  <a:lnTo>
                    <a:pt x="141057" y="4386542"/>
                  </a:lnTo>
                  <a:lnTo>
                    <a:pt x="106227" y="4355883"/>
                  </a:lnTo>
                  <a:lnTo>
                    <a:pt x="75569" y="4321052"/>
                  </a:lnTo>
                  <a:lnTo>
                    <a:pt x="49516" y="4282479"/>
                  </a:lnTo>
                  <a:lnTo>
                    <a:pt x="28501" y="4240598"/>
                  </a:lnTo>
                  <a:lnTo>
                    <a:pt x="12955" y="4195840"/>
                  </a:lnTo>
                  <a:lnTo>
                    <a:pt x="3310" y="4148637"/>
                  </a:lnTo>
                  <a:lnTo>
                    <a:pt x="0" y="4099422"/>
                  </a:lnTo>
                  <a:lnTo>
                    <a:pt x="0" y="3626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6E94C19-5362-4F25-9162-7194203153A3}"/>
                </a:ext>
              </a:extLst>
            </p:cNvPr>
            <p:cNvSpPr/>
            <p:nvPr/>
          </p:nvSpPr>
          <p:spPr>
            <a:xfrm>
              <a:off x="1902180" y="4105287"/>
              <a:ext cx="997585" cy="1039494"/>
            </a:xfrm>
            <a:custGeom>
              <a:avLst/>
              <a:gdLst/>
              <a:ahLst/>
              <a:cxnLst/>
              <a:rect l="l" t="t" r="r" b="b"/>
              <a:pathLst>
                <a:path w="997585" h="1039495">
                  <a:moveTo>
                    <a:pt x="0" y="0"/>
                  </a:moveTo>
                  <a:lnTo>
                    <a:pt x="0" y="1039088"/>
                  </a:lnTo>
                  <a:lnTo>
                    <a:pt x="997534" y="678878"/>
                  </a:lnTo>
                  <a:lnTo>
                    <a:pt x="997534" y="360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BBF45C2-2171-4C53-BD92-3B2089364A2F}"/>
                </a:ext>
              </a:extLst>
            </p:cNvPr>
            <p:cNvSpPr/>
            <p:nvPr/>
          </p:nvSpPr>
          <p:spPr>
            <a:xfrm>
              <a:off x="3426358" y="4105287"/>
              <a:ext cx="997585" cy="1039494"/>
            </a:xfrm>
            <a:custGeom>
              <a:avLst/>
              <a:gdLst/>
              <a:ahLst/>
              <a:cxnLst/>
              <a:rect l="l" t="t" r="r" b="b"/>
              <a:pathLst>
                <a:path w="997585" h="1039495">
                  <a:moveTo>
                    <a:pt x="997521" y="0"/>
                  </a:moveTo>
                  <a:lnTo>
                    <a:pt x="0" y="360222"/>
                  </a:lnTo>
                  <a:lnTo>
                    <a:pt x="0" y="678878"/>
                  </a:lnTo>
                  <a:lnTo>
                    <a:pt x="997521" y="1039088"/>
                  </a:lnTo>
                  <a:lnTo>
                    <a:pt x="997521" y="0"/>
                  </a:lnTo>
                  <a:close/>
                </a:path>
              </a:pathLst>
            </a:custGeom>
            <a:solidFill>
              <a:srgbClr val="AE7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4D4439C-EF99-489C-9F9A-A1A99E07C2A7}"/>
                </a:ext>
              </a:extLst>
            </p:cNvPr>
            <p:cNvSpPr/>
            <p:nvPr/>
          </p:nvSpPr>
          <p:spPr>
            <a:xfrm>
              <a:off x="1432763" y="3969727"/>
              <a:ext cx="320040" cy="1310640"/>
            </a:xfrm>
            <a:custGeom>
              <a:avLst/>
              <a:gdLst/>
              <a:ahLst/>
              <a:cxnLst/>
              <a:rect l="l" t="t" r="r" b="b"/>
              <a:pathLst>
                <a:path w="320039" h="1310639">
                  <a:moveTo>
                    <a:pt x="266700" y="0"/>
                  </a:moveTo>
                  <a:lnTo>
                    <a:pt x="53340" y="0"/>
                  </a:lnTo>
                  <a:lnTo>
                    <a:pt x="32580" y="4192"/>
                  </a:lnTo>
                  <a:lnTo>
                    <a:pt x="15625" y="15625"/>
                  </a:lnTo>
                  <a:lnTo>
                    <a:pt x="4192" y="32580"/>
                  </a:lnTo>
                  <a:lnTo>
                    <a:pt x="0" y="53339"/>
                  </a:lnTo>
                  <a:lnTo>
                    <a:pt x="0" y="1256868"/>
                  </a:lnTo>
                  <a:lnTo>
                    <a:pt x="4192" y="1277627"/>
                  </a:lnTo>
                  <a:lnTo>
                    <a:pt x="15625" y="1294582"/>
                  </a:lnTo>
                  <a:lnTo>
                    <a:pt x="32580" y="1306015"/>
                  </a:lnTo>
                  <a:lnTo>
                    <a:pt x="53340" y="1310208"/>
                  </a:lnTo>
                  <a:lnTo>
                    <a:pt x="266700" y="1310208"/>
                  </a:lnTo>
                  <a:lnTo>
                    <a:pt x="287464" y="1306015"/>
                  </a:lnTo>
                  <a:lnTo>
                    <a:pt x="304418" y="1294582"/>
                  </a:lnTo>
                  <a:lnTo>
                    <a:pt x="315848" y="1277627"/>
                  </a:lnTo>
                  <a:lnTo>
                    <a:pt x="320039" y="1256868"/>
                  </a:lnTo>
                  <a:lnTo>
                    <a:pt x="320039" y="53339"/>
                  </a:lnTo>
                  <a:lnTo>
                    <a:pt x="315849" y="32580"/>
                  </a:lnTo>
                  <a:lnTo>
                    <a:pt x="304419" y="15625"/>
                  </a:lnTo>
                  <a:lnTo>
                    <a:pt x="287464" y="4192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E270AB5C-3D77-4484-A0EC-BEDDFF4C261C}"/>
                </a:ext>
              </a:extLst>
            </p:cNvPr>
            <p:cNvSpPr/>
            <p:nvPr/>
          </p:nvSpPr>
          <p:spPr>
            <a:xfrm>
              <a:off x="4562271" y="3969727"/>
              <a:ext cx="320040" cy="1310640"/>
            </a:xfrm>
            <a:custGeom>
              <a:avLst/>
              <a:gdLst/>
              <a:ahLst/>
              <a:cxnLst/>
              <a:rect l="l" t="t" r="r" b="b"/>
              <a:pathLst>
                <a:path w="320039" h="1310639">
                  <a:moveTo>
                    <a:pt x="266700" y="0"/>
                  </a:moveTo>
                  <a:lnTo>
                    <a:pt x="53340" y="0"/>
                  </a:lnTo>
                  <a:lnTo>
                    <a:pt x="32580" y="4192"/>
                  </a:lnTo>
                  <a:lnTo>
                    <a:pt x="15625" y="15625"/>
                  </a:lnTo>
                  <a:lnTo>
                    <a:pt x="4192" y="32580"/>
                  </a:lnTo>
                  <a:lnTo>
                    <a:pt x="0" y="53339"/>
                  </a:lnTo>
                  <a:lnTo>
                    <a:pt x="0" y="1256868"/>
                  </a:lnTo>
                  <a:lnTo>
                    <a:pt x="4192" y="1277627"/>
                  </a:lnTo>
                  <a:lnTo>
                    <a:pt x="15625" y="1294582"/>
                  </a:lnTo>
                  <a:lnTo>
                    <a:pt x="32580" y="1306015"/>
                  </a:lnTo>
                  <a:lnTo>
                    <a:pt x="53340" y="1310208"/>
                  </a:lnTo>
                  <a:lnTo>
                    <a:pt x="266700" y="1310208"/>
                  </a:lnTo>
                  <a:lnTo>
                    <a:pt x="287464" y="1306015"/>
                  </a:lnTo>
                  <a:lnTo>
                    <a:pt x="304419" y="1294582"/>
                  </a:lnTo>
                  <a:lnTo>
                    <a:pt x="315849" y="1277627"/>
                  </a:lnTo>
                  <a:lnTo>
                    <a:pt x="320040" y="1256868"/>
                  </a:lnTo>
                  <a:lnTo>
                    <a:pt x="320040" y="53339"/>
                  </a:lnTo>
                  <a:lnTo>
                    <a:pt x="315849" y="32580"/>
                  </a:lnTo>
                  <a:lnTo>
                    <a:pt x="304419" y="15625"/>
                  </a:lnTo>
                  <a:lnTo>
                    <a:pt x="287464" y="4192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8C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8E393616-BFCC-4729-A1F7-7D85CDE47BD0}"/>
                </a:ext>
              </a:extLst>
            </p:cNvPr>
            <p:cNvSpPr/>
            <p:nvPr/>
          </p:nvSpPr>
          <p:spPr>
            <a:xfrm>
              <a:off x="3022345" y="4429721"/>
              <a:ext cx="291465" cy="379730"/>
            </a:xfrm>
            <a:custGeom>
              <a:avLst/>
              <a:gdLst/>
              <a:ahLst/>
              <a:cxnLst/>
              <a:rect l="l" t="t" r="r" b="b"/>
              <a:pathLst>
                <a:path w="291464" h="379729">
                  <a:moveTo>
                    <a:pt x="242443" y="0"/>
                  </a:moveTo>
                  <a:lnTo>
                    <a:pt x="48488" y="0"/>
                  </a:lnTo>
                  <a:lnTo>
                    <a:pt x="29612" y="3811"/>
                  </a:lnTo>
                  <a:lnTo>
                    <a:pt x="14200" y="14206"/>
                  </a:lnTo>
                  <a:lnTo>
                    <a:pt x="3809" y="29623"/>
                  </a:lnTo>
                  <a:lnTo>
                    <a:pt x="0" y="48501"/>
                  </a:lnTo>
                  <a:lnTo>
                    <a:pt x="0" y="331038"/>
                  </a:lnTo>
                  <a:lnTo>
                    <a:pt x="3809" y="349908"/>
                  </a:lnTo>
                  <a:lnTo>
                    <a:pt x="14200" y="365321"/>
                  </a:lnTo>
                  <a:lnTo>
                    <a:pt x="29612" y="375715"/>
                  </a:lnTo>
                  <a:lnTo>
                    <a:pt x="48488" y="379526"/>
                  </a:lnTo>
                  <a:lnTo>
                    <a:pt x="242443" y="379526"/>
                  </a:lnTo>
                  <a:lnTo>
                    <a:pt x="261320" y="375715"/>
                  </a:lnTo>
                  <a:lnTo>
                    <a:pt x="276737" y="365321"/>
                  </a:lnTo>
                  <a:lnTo>
                    <a:pt x="287132" y="349908"/>
                  </a:lnTo>
                  <a:lnTo>
                    <a:pt x="290944" y="331038"/>
                  </a:lnTo>
                  <a:lnTo>
                    <a:pt x="290944" y="48501"/>
                  </a:lnTo>
                  <a:lnTo>
                    <a:pt x="287132" y="29623"/>
                  </a:lnTo>
                  <a:lnTo>
                    <a:pt x="276737" y="14206"/>
                  </a:lnTo>
                  <a:lnTo>
                    <a:pt x="261320" y="3811"/>
                  </a:lnTo>
                  <a:lnTo>
                    <a:pt x="242443" y="0"/>
                  </a:lnTo>
                  <a:close/>
                </a:path>
              </a:pathLst>
            </a:custGeom>
            <a:solidFill>
              <a:srgbClr val="FF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F12B7EA-DDC7-4346-89F2-94014BF787DA}"/>
                </a:ext>
              </a:extLst>
            </p:cNvPr>
            <p:cNvSpPr/>
            <p:nvPr/>
          </p:nvSpPr>
          <p:spPr>
            <a:xfrm>
              <a:off x="8697214" y="4696459"/>
              <a:ext cx="320040" cy="1083310"/>
            </a:xfrm>
            <a:custGeom>
              <a:avLst/>
              <a:gdLst/>
              <a:ahLst/>
              <a:cxnLst/>
              <a:rect l="l" t="t" r="r" b="b"/>
              <a:pathLst>
                <a:path w="320040" h="1083310">
                  <a:moveTo>
                    <a:pt x="266700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0" y="1029470"/>
                  </a:lnTo>
                  <a:lnTo>
                    <a:pt x="4190" y="1050233"/>
                  </a:lnTo>
                  <a:lnTo>
                    <a:pt x="15620" y="1067188"/>
                  </a:lnTo>
                  <a:lnTo>
                    <a:pt x="32575" y="1078620"/>
                  </a:lnTo>
                  <a:lnTo>
                    <a:pt x="53339" y="1082812"/>
                  </a:lnTo>
                  <a:lnTo>
                    <a:pt x="266700" y="1082812"/>
                  </a:lnTo>
                  <a:lnTo>
                    <a:pt x="287459" y="1078620"/>
                  </a:lnTo>
                  <a:lnTo>
                    <a:pt x="304414" y="1067188"/>
                  </a:lnTo>
                  <a:lnTo>
                    <a:pt x="315847" y="1050233"/>
                  </a:lnTo>
                  <a:lnTo>
                    <a:pt x="320039" y="1029470"/>
                  </a:lnTo>
                  <a:lnTo>
                    <a:pt x="320039" y="53339"/>
                  </a:lnTo>
                  <a:lnTo>
                    <a:pt x="315847" y="32575"/>
                  </a:lnTo>
                  <a:lnTo>
                    <a:pt x="304414" y="15621"/>
                  </a:lnTo>
                  <a:lnTo>
                    <a:pt x="287459" y="419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8C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256B712B-E972-445D-8D03-4BEA983871BB}"/>
                </a:ext>
              </a:extLst>
            </p:cNvPr>
            <p:cNvSpPr/>
            <p:nvPr/>
          </p:nvSpPr>
          <p:spPr>
            <a:xfrm>
              <a:off x="8697214" y="3450755"/>
              <a:ext cx="320040" cy="1083310"/>
            </a:xfrm>
            <a:custGeom>
              <a:avLst/>
              <a:gdLst/>
              <a:ahLst/>
              <a:cxnLst/>
              <a:rect l="l" t="t" r="r" b="b"/>
              <a:pathLst>
                <a:path w="320040" h="1083310">
                  <a:moveTo>
                    <a:pt x="266700" y="0"/>
                  </a:moveTo>
                  <a:lnTo>
                    <a:pt x="53339" y="0"/>
                  </a:lnTo>
                  <a:lnTo>
                    <a:pt x="32575" y="4192"/>
                  </a:lnTo>
                  <a:lnTo>
                    <a:pt x="15621" y="15625"/>
                  </a:lnTo>
                  <a:lnTo>
                    <a:pt x="4191" y="32580"/>
                  </a:lnTo>
                  <a:lnTo>
                    <a:pt x="0" y="53339"/>
                  </a:lnTo>
                  <a:lnTo>
                    <a:pt x="0" y="1029474"/>
                  </a:lnTo>
                  <a:lnTo>
                    <a:pt x="4190" y="1050239"/>
                  </a:lnTo>
                  <a:lnTo>
                    <a:pt x="15620" y="1067193"/>
                  </a:lnTo>
                  <a:lnTo>
                    <a:pt x="32575" y="1078623"/>
                  </a:lnTo>
                  <a:lnTo>
                    <a:pt x="53339" y="1082814"/>
                  </a:lnTo>
                  <a:lnTo>
                    <a:pt x="266700" y="1082814"/>
                  </a:lnTo>
                  <a:lnTo>
                    <a:pt x="287459" y="1078623"/>
                  </a:lnTo>
                  <a:lnTo>
                    <a:pt x="304414" y="1067193"/>
                  </a:lnTo>
                  <a:lnTo>
                    <a:pt x="315847" y="1050239"/>
                  </a:lnTo>
                  <a:lnTo>
                    <a:pt x="320039" y="1029474"/>
                  </a:lnTo>
                  <a:lnTo>
                    <a:pt x="320039" y="53339"/>
                  </a:lnTo>
                  <a:lnTo>
                    <a:pt x="315847" y="32580"/>
                  </a:lnTo>
                  <a:lnTo>
                    <a:pt x="304414" y="15625"/>
                  </a:lnTo>
                  <a:lnTo>
                    <a:pt x="287459" y="4192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CCEA096-1D72-4E61-BEAE-1EBCB803E174}"/>
                </a:ext>
              </a:extLst>
            </p:cNvPr>
            <p:cNvSpPr/>
            <p:nvPr/>
          </p:nvSpPr>
          <p:spPr>
            <a:xfrm>
              <a:off x="7559040" y="4792903"/>
              <a:ext cx="997585" cy="944880"/>
            </a:xfrm>
            <a:custGeom>
              <a:avLst/>
              <a:gdLst/>
              <a:ahLst/>
              <a:cxnLst/>
              <a:rect l="l" t="t" r="r" b="b"/>
              <a:pathLst>
                <a:path w="997584" h="944879">
                  <a:moveTo>
                    <a:pt x="997521" y="0"/>
                  </a:moveTo>
                  <a:lnTo>
                    <a:pt x="0" y="341121"/>
                  </a:lnTo>
                  <a:lnTo>
                    <a:pt x="0" y="603516"/>
                  </a:lnTo>
                  <a:lnTo>
                    <a:pt x="997521" y="944633"/>
                  </a:lnTo>
                  <a:lnTo>
                    <a:pt x="997521" y="0"/>
                  </a:lnTo>
                  <a:close/>
                </a:path>
              </a:pathLst>
            </a:custGeom>
            <a:solidFill>
              <a:srgbClr val="AE7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B1A40036-0C59-48E5-B9D8-FBD3085337D0}"/>
                </a:ext>
              </a:extLst>
            </p:cNvPr>
            <p:cNvSpPr/>
            <p:nvPr/>
          </p:nvSpPr>
          <p:spPr>
            <a:xfrm>
              <a:off x="9537255" y="4111129"/>
              <a:ext cx="997585" cy="944880"/>
            </a:xfrm>
            <a:custGeom>
              <a:avLst/>
              <a:gdLst/>
              <a:ahLst/>
              <a:cxnLst/>
              <a:rect l="l" t="t" r="r" b="b"/>
              <a:pathLst>
                <a:path w="997584" h="944879">
                  <a:moveTo>
                    <a:pt x="0" y="0"/>
                  </a:moveTo>
                  <a:lnTo>
                    <a:pt x="0" y="944626"/>
                  </a:lnTo>
                  <a:lnTo>
                    <a:pt x="997534" y="603516"/>
                  </a:lnTo>
                  <a:lnTo>
                    <a:pt x="997534" y="34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23DF51DF-A8ED-49B4-86D0-3B863B2E9D01}"/>
                </a:ext>
              </a:extLst>
            </p:cNvPr>
            <p:cNvSpPr/>
            <p:nvPr/>
          </p:nvSpPr>
          <p:spPr>
            <a:xfrm>
              <a:off x="9017254" y="3992168"/>
              <a:ext cx="520065" cy="447675"/>
            </a:xfrm>
            <a:custGeom>
              <a:avLst/>
              <a:gdLst/>
              <a:ahLst/>
              <a:cxnLst/>
              <a:rect l="l" t="t" r="r" b="b"/>
              <a:pathLst>
                <a:path w="520065" h="447675">
                  <a:moveTo>
                    <a:pt x="0" y="0"/>
                  </a:moveTo>
                  <a:lnTo>
                    <a:pt x="48497" y="5025"/>
                  </a:lnTo>
                  <a:lnTo>
                    <a:pt x="95470" y="19226"/>
                  </a:lnTo>
                  <a:lnTo>
                    <a:pt x="139397" y="41292"/>
                  </a:lnTo>
                  <a:lnTo>
                    <a:pt x="178753" y="69913"/>
                  </a:lnTo>
                  <a:lnTo>
                    <a:pt x="212016" y="103777"/>
                  </a:lnTo>
                  <a:lnTo>
                    <a:pt x="237661" y="141573"/>
                  </a:lnTo>
                  <a:lnTo>
                    <a:pt x="254165" y="181992"/>
                  </a:lnTo>
                  <a:lnTo>
                    <a:pt x="260005" y="223721"/>
                  </a:lnTo>
                  <a:lnTo>
                    <a:pt x="265845" y="265450"/>
                  </a:lnTo>
                  <a:lnTo>
                    <a:pt x="282349" y="305868"/>
                  </a:lnTo>
                  <a:lnTo>
                    <a:pt x="307994" y="343665"/>
                  </a:lnTo>
                  <a:lnTo>
                    <a:pt x="341256" y="377529"/>
                  </a:lnTo>
                  <a:lnTo>
                    <a:pt x="380612" y="406150"/>
                  </a:lnTo>
                  <a:lnTo>
                    <a:pt x="424539" y="428216"/>
                  </a:lnTo>
                  <a:lnTo>
                    <a:pt x="471513" y="442417"/>
                  </a:lnTo>
                  <a:lnTo>
                    <a:pt x="520010" y="44744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2B2FB9BB-9A50-48BE-B912-8C7AC025656F}"/>
                </a:ext>
              </a:extLst>
            </p:cNvPr>
            <p:cNvSpPr/>
            <p:nvPr/>
          </p:nvSpPr>
          <p:spPr>
            <a:xfrm>
              <a:off x="9017254" y="4829429"/>
              <a:ext cx="520065" cy="408940"/>
            </a:xfrm>
            <a:custGeom>
              <a:avLst/>
              <a:gdLst/>
              <a:ahLst/>
              <a:cxnLst/>
              <a:rect l="l" t="t" r="r" b="b"/>
              <a:pathLst>
                <a:path w="520065" h="408939">
                  <a:moveTo>
                    <a:pt x="0" y="408431"/>
                  </a:moveTo>
                  <a:lnTo>
                    <a:pt x="48497" y="403844"/>
                  </a:lnTo>
                  <a:lnTo>
                    <a:pt x="95470" y="390881"/>
                  </a:lnTo>
                  <a:lnTo>
                    <a:pt x="139397" y="370739"/>
                  </a:lnTo>
                  <a:lnTo>
                    <a:pt x="178753" y="344613"/>
                  </a:lnTo>
                  <a:lnTo>
                    <a:pt x="212016" y="313702"/>
                  </a:lnTo>
                  <a:lnTo>
                    <a:pt x="237661" y="279200"/>
                  </a:lnTo>
                  <a:lnTo>
                    <a:pt x="254165" y="242306"/>
                  </a:lnTo>
                  <a:lnTo>
                    <a:pt x="260005" y="204215"/>
                  </a:lnTo>
                  <a:lnTo>
                    <a:pt x="265845" y="166124"/>
                  </a:lnTo>
                  <a:lnTo>
                    <a:pt x="282349" y="129230"/>
                  </a:lnTo>
                  <a:lnTo>
                    <a:pt x="307994" y="94728"/>
                  </a:lnTo>
                  <a:lnTo>
                    <a:pt x="341256" y="63817"/>
                  </a:lnTo>
                  <a:lnTo>
                    <a:pt x="380612" y="37692"/>
                  </a:lnTo>
                  <a:lnTo>
                    <a:pt x="424539" y="17549"/>
                  </a:lnTo>
                  <a:lnTo>
                    <a:pt x="471513" y="4586"/>
                  </a:lnTo>
                  <a:lnTo>
                    <a:pt x="5200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F042E286-B50B-44A4-AC48-675019D423A1}"/>
                </a:ext>
              </a:extLst>
            </p:cNvPr>
            <p:cNvSpPr/>
            <p:nvPr/>
          </p:nvSpPr>
          <p:spPr>
            <a:xfrm>
              <a:off x="7121562" y="5089842"/>
              <a:ext cx="291465" cy="379730"/>
            </a:xfrm>
            <a:custGeom>
              <a:avLst/>
              <a:gdLst/>
              <a:ahLst/>
              <a:cxnLst/>
              <a:rect l="l" t="t" r="r" b="b"/>
              <a:pathLst>
                <a:path w="291465" h="379729">
                  <a:moveTo>
                    <a:pt x="242455" y="0"/>
                  </a:moveTo>
                  <a:lnTo>
                    <a:pt x="48488" y="0"/>
                  </a:lnTo>
                  <a:lnTo>
                    <a:pt x="29617" y="3811"/>
                  </a:lnTo>
                  <a:lnTo>
                    <a:pt x="14204" y="14204"/>
                  </a:lnTo>
                  <a:lnTo>
                    <a:pt x="3811" y="29617"/>
                  </a:lnTo>
                  <a:lnTo>
                    <a:pt x="0" y="48488"/>
                  </a:lnTo>
                  <a:lnTo>
                    <a:pt x="0" y="331025"/>
                  </a:lnTo>
                  <a:lnTo>
                    <a:pt x="3811" y="349903"/>
                  </a:lnTo>
                  <a:lnTo>
                    <a:pt x="14204" y="365320"/>
                  </a:lnTo>
                  <a:lnTo>
                    <a:pt x="29617" y="375715"/>
                  </a:lnTo>
                  <a:lnTo>
                    <a:pt x="48488" y="379526"/>
                  </a:lnTo>
                  <a:lnTo>
                    <a:pt x="242455" y="379526"/>
                  </a:lnTo>
                  <a:lnTo>
                    <a:pt x="261331" y="375715"/>
                  </a:lnTo>
                  <a:lnTo>
                    <a:pt x="276744" y="365320"/>
                  </a:lnTo>
                  <a:lnTo>
                    <a:pt x="287134" y="349903"/>
                  </a:lnTo>
                  <a:lnTo>
                    <a:pt x="290944" y="331025"/>
                  </a:lnTo>
                  <a:lnTo>
                    <a:pt x="290944" y="48488"/>
                  </a:lnTo>
                  <a:lnTo>
                    <a:pt x="287134" y="29617"/>
                  </a:lnTo>
                  <a:lnTo>
                    <a:pt x="276744" y="14204"/>
                  </a:lnTo>
                  <a:lnTo>
                    <a:pt x="261331" y="3811"/>
                  </a:lnTo>
                  <a:lnTo>
                    <a:pt x="242455" y="0"/>
                  </a:lnTo>
                  <a:close/>
                </a:path>
              </a:pathLst>
            </a:custGeom>
            <a:solidFill>
              <a:srgbClr val="FF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16F1DFF3-9E05-4158-9346-DA3838D71501}"/>
                </a:ext>
              </a:extLst>
            </p:cNvPr>
            <p:cNvSpPr/>
            <p:nvPr/>
          </p:nvSpPr>
          <p:spPr>
            <a:xfrm>
              <a:off x="10652759" y="443729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780" y="0"/>
                  </a:moveTo>
                  <a:lnTo>
                    <a:pt x="99018" y="7381"/>
                  </a:lnTo>
                  <a:lnTo>
                    <a:pt x="59275" y="27934"/>
                  </a:lnTo>
                  <a:lnTo>
                    <a:pt x="27934" y="59275"/>
                  </a:lnTo>
                  <a:lnTo>
                    <a:pt x="7381" y="99018"/>
                  </a:lnTo>
                  <a:lnTo>
                    <a:pt x="0" y="144779"/>
                  </a:lnTo>
                  <a:lnTo>
                    <a:pt x="7381" y="190541"/>
                  </a:lnTo>
                  <a:lnTo>
                    <a:pt x="27934" y="230284"/>
                  </a:lnTo>
                  <a:lnTo>
                    <a:pt x="59275" y="261625"/>
                  </a:lnTo>
                  <a:lnTo>
                    <a:pt x="99018" y="282178"/>
                  </a:lnTo>
                  <a:lnTo>
                    <a:pt x="144780" y="289559"/>
                  </a:lnTo>
                  <a:lnTo>
                    <a:pt x="190541" y="282178"/>
                  </a:lnTo>
                  <a:lnTo>
                    <a:pt x="230284" y="261625"/>
                  </a:lnTo>
                  <a:lnTo>
                    <a:pt x="261625" y="230284"/>
                  </a:lnTo>
                  <a:lnTo>
                    <a:pt x="282178" y="190541"/>
                  </a:lnTo>
                  <a:lnTo>
                    <a:pt x="289560" y="144779"/>
                  </a:lnTo>
                  <a:lnTo>
                    <a:pt x="282178" y="99018"/>
                  </a:lnTo>
                  <a:lnTo>
                    <a:pt x="261625" y="59275"/>
                  </a:lnTo>
                  <a:lnTo>
                    <a:pt x="230284" y="27934"/>
                  </a:lnTo>
                  <a:lnTo>
                    <a:pt x="190541" y="738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5FC6D896-89D2-4A45-8014-FD8F28F0C0B0}"/>
                </a:ext>
              </a:extLst>
            </p:cNvPr>
            <p:cNvSpPr txBox="1"/>
            <p:nvPr/>
          </p:nvSpPr>
          <p:spPr>
            <a:xfrm>
              <a:off x="7439025" y="1544828"/>
              <a:ext cx="3181350" cy="172656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59690" marR="52705" algn="ctr">
                <a:lnSpc>
                  <a:spcPct val="100800"/>
                </a:lnSpc>
                <a:spcBef>
                  <a:spcPts val="75"/>
                </a:spcBef>
              </a:pPr>
              <a:r>
                <a:rPr sz="2400" b="1" spc="-90" dirty="0">
                  <a:latin typeface="Gill Sans MT"/>
                  <a:cs typeface="Gill Sans MT"/>
                </a:rPr>
                <a:t>Generative</a:t>
              </a:r>
              <a:r>
                <a:rPr sz="2400" b="1" spc="-229" dirty="0">
                  <a:latin typeface="Gill Sans MT"/>
                  <a:cs typeface="Gill Sans MT"/>
                </a:rPr>
                <a:t> </a:t>
              </a:r>
              <a:r>
                <a:rPr sz="2400" b="1" spc="-85" dirty="0">
                  <a:latin typeface="Gill Sans MT"/>
                  <a:cs typeface="Gill Sans MT"/>
                </a:rPr>
                <a:t>Adversarial  </a:t>
              </a:r>
              <a:r>
                <a:rPr sz="2400" b="1" spc="-80" dirty="0">
                  <a:latin typeface="Gill Sans MT"/>
                  <a:cs typeface="Gill Sans MT"/>
                </a:rPr>
                <a:t>Networks</a:t>
              </a:r>
              <a:r>
                <a:rPr sz="2400" b="1" spc="-15" dirty="0">
                  <a:latin typeface="Gill Sans MT"/>
                  <a:cs typeface="Gill Sans MT"/>
                </a:rPr>
                <a:t> </a:t>
              </a:r>
              <a:r>
                <a:rPr sz="2400" b="1" spc="-95" dirty="0">
                  <a:latin typeface="Gill Sans MT"/>
                  <a:cs typeface="Gill Sans MT"/>
                </a:rPr>
                <a:t>(GANs)</a:t>
              </a:r>
              <a:endParaRPr sz="2400">
                <a:latin typeface="Gill Sans MT"/>
                <a:cs typeface="Gill Sans MT"/>
              </a:endParaRPr>
            </a:p>
            <a:p>
              <a:pPr algn="ctr">
                <a:lnSpc>
                  <a:spcPct val="100000"/>
                </a:lnSpc>
                <a:spcBef>
                  <a:spcPts val="1825"/>
                </a:spcBef>
              </a:pPr>
              <a:r>
                <a:rPr sz="2400" spc="-30" dirty="0">
                  <a:latin typeface="Gill Sans MT"/>
                  <a:cs typeface="Gill Sans MT"/>
                </a:rPr>
                <a:t>Competing </a:t>
              </a:r>
              <a:r>
                <a:rPr sz="2400" spc="-5" dirty="0">
                  <a:latin typeface="Gill Sans MT"/>
                  <a:cs typeface="Gill Sans MT"/>
                </a:rPr>
                <a:t>generator</a:t>
              </a:r>
              <a:r>
                <a:rPr sz="2400" spc="-25" dirty="0">
                  <a:latin typeface="Gill Sans MT"/>
                  <a:cs typeface="Gill Sans MT"/>
                </a:rPr>
                <a:t> </a:t>
              </a:r>
              <a:r>
                <a:rPr sz="2400" spc="-10" dirty="0">
                  <a:latin typeface="Gill Sans MT"/>
                  <a:cs typeface="Gill Sans MT"/>
                </a:rPr>
                <a:t>and</a:t>
              </a:r>
              <a:endParaRPr sz="2400">
                <a:latin typeface="Gill Sans MT"/>
                <a:cs typeface="Gill Sans MT"/>
              </a:endParaRPr>
            </a:p>
            <a:p>
              <a:pPr algn="ctr">
                <a:lnSpc>
                  <a:spcPct val="100000"/>
                </a:lnSpc>
                <a:spcBef>
                  <a:spcPts val="25"/>
                </a:spcBef>
              </a:pPr>
              <a:r>
                <a:rPr sz="2400" spc="-5" dirty="0">
                  <a:latin typeface="Gill Sans MT"/>
                  <a:cs typeface="Gill Sans MT"/>
                </a:rPr>
                <a:t>discriminator</a:t>
              </a:r>
              <a:r>
                <a:rPr sz="2400" spc="-20" dirty="0">
                  <a:latin typeface="Gill Sans MT"/>
                  <a:cs typeface="Gill Sans MT"/>
                </a:rPr>
                <a:t> </a:t>
              </a:r>
              <a:r>
                <a:rPr sz="2400" spc="-60" dirty="0">
                  <a:latin typeface="Gill Sans MT"/>
                  <a:cs typeface="Gill Sans MT"/>
                </a:rPr>
                <a:t>networks</a:t>
              </a:r>
              <a:endParaRPr sz="2400">
                <a:latin typeface="Gill Sans MT"/>
                <a:cs typeface="Gill Sans MT"/>
              </a:endParaRPr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FA1AE2C8-3760-4FFD-B7E7-9E84C81B5D81}"/>
                </a:ext>
              </a:extLst>
            </p:cNvPr>
            <p:cNvSpPr txBox="1"/>
            <p:nvPr/>
          </p:nvSpPr>
          <p:spPr>
            <a:xfrm>
              <a:off x="1177734" y="1544828"/>
              <a:ext cx="3968115" cy="208026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sz="2400" b="1" spc="-85" dirty="0">
                  <a:latin typeface="Gill Sans MT"/>
                  <a:cs typeface="Gill Sans MT"/>
                </a:rPr>
                <a:t>Autoencoders </a:t>
              </a:r>
              <a:r>
                <a:rPr sz="2400" b="1" spc="-100" dirty="0">
                  <a:latin typeface="Gill Sans MT"/>
                  <a:cs typeface="Gill Sans MT"/>
                </a:rPr>
                <a:t>and</a:t>
              </a:r>
              <a:r>
                <a:rPr lang="en-US" altLang="zh-TW" sz="2400" b="1" spc="-100" dirty="0">
                  <a:latin typeface="Gill Sans MT"/>
                  <a:cs typeface="Gill Sans MT"/>
                </a:rPr>
                <a:t> </a:t>
              </a:r>
              <a:r>
                <a:rPr sz="2400" b="1" spc="-280" dirty="0">
                  <a:latin typeface="Gill Sans MT"/>
                  <a:cs typeface="Gill Sans MT"/>
                </a:rPr>
                <a:t> </a:t>
              </a:r>
              <a:r>
                <a:rPr sz="2400" b="1" spc="-95" dirty="0">
                  <a:latin typeface="Gill Sans MT"/>
                  <a:cs typeface="Gill Sans MT"/>
                </a:rPr>
                <a:t>Variational  </a:t>
              </a:r>
              <a:r>
                <a:rPr sz="2400" b="1" spc="-85" dirty="0">
                  <a:latin typeface="Gill Sans MT"/>
                  <a:cs typeface="Gill Sans MT"/>
                </a:rPr>
                <a:t>Autoencoders</a:t>
              </a:r>
              <a:r>
                <a:rPr sz="2400" b="1" spc="-15" dirty="0">
                  <a:latin typeface="Gill Sans MT"/>
                  <a:cs typeface="Gill Sans MT"/>
                </a:rPr>
                <a:t> </a:t>
              </a:r>
              <a:r>
                <a:rPr sz="2400" b="1" spc="-130" dirty="0">
                  <a:latin typeface="Gill Sans MT"/>
                  <a:cs typeface="Gill Sans MT"/>
                </a:rPr>
                <a:t>(VAEs)</a:t>
              </a:r>
              <a:endParaRPr sz="2400" dirty="0">
                <a:latin typeface="Gill Sans MT"/>
                <a:cs typeface="Gill Sans MT"/>
              </a:endParaRPr>
            </a:p>
            <a:p>
              <a:pPr marL="106680" marR="97790" algn="ctr">
                <a:lnSpc>
                  <a:spcPct val="98800"/>
                </a:lnSpc>
                <a:spcBef>
                  <a:spcPts val="1860"/>
                </a:spcBef>
              </a:pPr>
              <a:r>
                <a:rPr sz="2400" spc="-35" dirty="0">
                  <a:latin typeface="Gill Sans MT"/>
                  <a:cs typeface="Gill Sans MT"/>
                </a:rPr>
                <a:t>Learn </a:t>
              </a:r>
              <a:r>
                <a:rPr sz="2400" spc="-20" dirty="0">
                  <a:latin typeface="Gill Sans MT"/>
                  <a:cs typeface="Gill Sans MT"/>
                </a:rPr>
                <a:t>lower-dimensional </a:t>
              </a:r>
              <a:r>
                <a:rPr sz="2400" spc="-45" dirty="0">
                  <a:latin typeface="Gill Sans MT"/>
                  <a:cs typeface="Gill Sans MT"/>
                </a:rPr>
                <a:t>latent  </a:t>
              </a:r>
              <a:r>
                <a:rPr sz="2400" spc="-25" dirty="0">
                  <a:latin typeface="Gill Sans MT"/>
                  <a:cs typeface="Gill Sans MT"/>
                </a:rPr>
                <a:t>space </a:t>
              </a:r>
              <a:r>
                <a:rPr sz="2400" spc="-10" dirty="0">
                  <a:latin typeface="Gill Sans MT"/>
                  <a:cs typeface="Gill Sans MT"/>
                </a:rPr>
                <a:t>and </a:t>
              </a:r>
              <a:r>
                <a:rPr sz="2400" spc="-5" dirty="0">
                  <a:latin typeface="Gill Sans MT"/>
                  <a:cs typeface="Gill Sans MT"/>
                </a:rPr>
                <a:t>sample </a:t>
              </a:r>
              <a:r>
                <a:rPr sz="2400" spc="-50" dirty="0">
                  <a:latin typeface="Gill Sans MT"/>
                  <a:cs typeface="Gill Sans MT"/>
                </a:rPr>
                <a:t>to </a:t>
              </a:r>
              <a:r>
                <a:rPr sz="2400" spc="-25" dirty="0">
                  <a:latin typeface="Gill Sans MT"/>
                  <a:cs typeface="Gill Sans MT"/>
                </a:rPr>
                <a:t>generate  </a:t>
              </a:r>
              <a:r>
                <a:rPr sz="2400" spc="-40" dirty="0">
                  <a:latin typeface="Gill Sans MT"/>
                  <a:cs typeface="Gill Sans MT"/>
                </a:rPr>
                <a:t>input</a:t>
              </a:r>
              <a:r>
                <a:rPr sz="2400" spc="-10" dirty="0">
                  <a:latin typeface="Gill Sans MT"/>
                  <a:cs typeface="Gill Sans MT"/>
                </a:rPr>
                <a:t> </a:t>
              </a:r>
              <a:r>
                <a:rPr sz="2400" spc="-60" dirty="0">
                  <a:latin typeface="Gill Sans MT"/>
                  <a:cs typeface="Gill Sans MT"/>
                </a:rPr>
                <a:t>reconstructions</a:t>
              </a:r>
              <a:endParaRPr sz="2400" dirty="0">
                <a:latin typeface="Gill Sans MT"/>
                <a:cs typeface="Gill Sans MT"/>
              </a:endParaRPr>
            </a:p>
          </p:txBody>
        </p:sp>
      </p:grpSp>
      <p:sp>
        <p:nvSpPr>
          <p:cNvPr id="24" name="object 4">
            <a:extLst>
              <a:ext uri="{FF2B5EF4-FFF2-40B4-BE49-F238E27FC236}">
                <a16:creationId xmlns:a16="http://schemas.microsoft.com/office/drawing/2014/main" id="{4FDB139C-6EDC-403C-AE26-054ABDADA3BF}"/>
              </a:ext>
            </a:extLst>
          </p:cNvPr>
          <p:cNvSpPr txBox="1"/>
          <p:nvPr/>
        </p:nvSpPr>
        <p:spPr>
          <a:xfrm>
            <a:off x="1058228" y="6164823"/>
            <a:ext cx="4197086" cy="327013"/>
          </a:xfrm>
          <a:prstGeom prst="rect">
            <a:avLst/>
          </a:prstGeom>
          <a:solidFill>
            <a:srgbClr val="C9DAF7"/>
          </a:solidFill>
          <a:ln w="9524">
            <a:solidFill>
              <a:srgbClr val="666666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390"/>
              </a:spcBef>
            </a:pPr>
            <a:r>
              <a:rPr lang="en-US" spc="-5" dirty="0">
                <a:latin typeface="Arial"/>
                <a:cs typeface="Arial"/>
              </a:rPr>
              <a:t>VAEs: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Explicit</a:t>
            </a:r>
            <a:r>
              <a:rPr lang="en-US" spc="-5" dirty="0">
                <a:latin typeface="Arial"/>
                <a:cs typeface="Arial"/>
              </a:rPr>
              <a:t> density method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52D66817-BFCE-4BDA-853D-4DD3FB5B5FC3}"/>
              </a:ext>
            </a:extLst>
          </p:cNvPr>
          <p:cNvSpPr txBox="1"/>
          <p:nvPr/>
        </p:nvSpPr>
        <p:spPr>
          <a:xfrm>
            <a:off x="7108678" y="6133778"/>
            <a:ext cx="3733800" cy="327013"/>
          </a:xfrm>
          <a:prstGeom prst="rect">
            <a:avLst/>
          </a:prstGeom>
          <a:solidFill>
            <a:srgbClr val="C9DAF7"/>
          </a:solidFill>
          <a:ln w="9524">
            <a:solidFill>
              <a:srgbClr val="666666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390"/>
              </a:spcBef>
            </a:pPr>
            <a:r>
              <a:rPr lang="en-US" sz="1800" spc="-5" dirty="0">
                <a:latin typeface="Arial"/>
                <a:cs typeface="Arial"/>
              </a:rPr>
              <a:t>GANs: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Implicit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density</a:t>
            </a:r>
            <a:r>
              <a:rPr lang="en-US" altLang="zh-TW" sz="1800" spc="-5" dirty="0">
                <a:latin typeface="Arial"/>
                <a:cs typeface="Arial"/>
              </a:rPr>
              <a:t> method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67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Stanford CS231n: Convolutional Neural Networks for Visual Recognition</a:t>
            </a:r>
          </a:p>
          <a:p>
            <a:pPr marL="0" indent="0">
              <a:buNone/>
            </a:pPr>
            <a:r>
              <a:rPr lang="en-US" altLang="zh-TW" dirty="0"/>
              <a:t>MIT 6.S191: Introduction to Deep Learning</a:t>
            </a:r>
          </a:p>
          <a:p>
            <a:pPr marL="0" indent="0">
              <a:buNone/>
            </a:pPr>
            <a:r>
              <a:rPr lang="en-US" altLang="zh-TW" dirty="0"/>
              <a:t>Illinois CS 498: Introduction to Deep Learning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AE5982-6140-49B3-BA86-F6CE73D1F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0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9701E-F83D-49B8-890D-076E7C17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204EB-EAB2-4E11-B666-7444E311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What are </a:t>
            </a:r>
            <a:r>
              <a:rPr lang="en-US" altLang="zh-TW" sz="3200" dirty="0">
                <a:solidFill>
                  <a:srgbClr val="FF0000"/>
                </a:solidFill>
              </a:rPr>
              <a:t>Generative Models</a:t>
            </a:r>
            <a:r>
              <a:rPr lang="en-US" altLang="zh-TW" sz="3200" dirty="0"/>
              <a:t>?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sz="2800" dirty="0"/>
              <a:t>Generative models are an </a:t>
            </a:r>
            <a:r>
              <a:rPr lang="en-US" altLang="zh-TW" sz="2800" dirty="0">
                <a:solidFill>
                  <a:srgbClr val="FF0000"/>
                </a:solidFill>
              </a:rPr>
              <a:t>Unsupervised Learning</a:t>
            </a:r>
            <a:r>
              <a:rPr lang="en-US" altLang="zh-TW" sz="2800" dirty="0"/>
              <a:t> approach </a:t>
            </a:r>
          </a:p>
          <a:p>
            <a:pPr lvl="1"/>
            <a:r>
              <a:rPr lang="en-US" altLang="zh-TW" sz="2800" dirty="0"/>
              <a:t> Given training data, </a:t>
            </a:r>
            <a:r>
              <a:rPr lang="en-US" altLang="zh-TW" sz="2800" dirty="0">
                <a:solidFill>
                  <a:srgbClr val="FF0000"/>
                </a:solidFill>
              </a:rPr>
              <a:t>generate new samples </a:t>
            </a:r>
            <a:r>
              <a:rPr lang="en-US" altLang="zh-TW" sz="2800" dirty="0"/>
              <a:t>from same distribution</a:t>
            </a:r>
          </a:p>
          <a:p>
            <a:pPr marL="0" indent="0">
              <a:buNone/>
            </a:pPr>
            <a:endParaRPr lang="zh-TW" altLang="en-US" sz="3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696F34-7854-4033-B8EF-0B0D5D70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396DBFF-FBA9-4BD1-A3C8-9FE16D1B8BC8}"/>
              </a:ext>
            </a:extLst>
          </p:cNvPr>
          <p:cNvGrpSpPr/>
          <p:nvPr/>
        </p:nvGrpSpPr>
        <p:grpSpPr>
          <a:xfrm>
            <a:off x="2514600" y="4114800"/>
            <a:ext cx="6431599" cy="1231340"/>
            <a:chOff x="1019299" y="1750020"/>
            <a:chExt cx="6431599" cy="1231340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8840FF8A-AC53-4992-B2AF-614C3F8A22CC}"/>
                </a:ext>
              </a:extLst>
            </p:cNvPr>
            <p:cNvSpPr/>
            <p:nvPr/>
          </p:nvSpPr>
          <p:spPr>
            <a:xfrm>
              <a:off x="1394475" y="1750020"/>
              <a:ext cx="649482" cy="5959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263D88E-74DE-475F-84BD-88C12B22DEA5}"/>
                </a:ext>
              </a:extLst>
            </p:cNvPr>
            <p:cNvSpPr/>
            <p:nvPr/>
          </p:nvSpPr>
          <p:spPr>
            <a:xfrm>
              <a:off x="1991373" y="1978802"/>
              <a:ext cx="603989" cy="5486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A67776D-8732-438D-B11F-8DDEB314933C}"/>
                </a:ext>
              </a:extLst>
            </p:cNvPr>
            <p:cNvSpPr/>
            <p:nvPr/>
          </p:nvSpPr>
          <p:spPr>
            <a:xfrm>
              <a:off x="1019299" y="2162431"/>
              <a:ext cx="558519" cy="528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387CE10-6541-48FC-8164-69699998F575}"/>
                </a:ext>
              </a:extLst>
            </p:cNvPr>
            <p:cNvSpPr/>
            <p:nvPr/>
          </p:nvSpPr>
          <p:spPr>
            <a:xfrm>
              <a:off x="6375121" y="1948950"/>
              <a:ext cx="649482" cy="556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4B881E2E-6CD6-4CDA-A47C-44C754FB8F44}"/>
                </a:ext>
              </a:extLst>
            </p:cNvPr>
            <p:cNvSpPr/>
            <p:nvPr/>
          </p:nvSpPr>
          <p:spPr>
            <a:xfrm>
              <a:off x="5869186" y="2376458"/>
              <a:ext cx="558518" cy="527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8BD03A00-7915-4739-AE94-1B16BB569430}"/>
                </a:ext>
              </a:extLst>
            </p:cNvPr>
            <p:cNvSpPr/>
            <p:nvPr/>
          </p:nvSpPr>
          <p:spPr>
            <a:xfrm>
              <a:off x="6846909" y="2299367"/>
              <a:ext cx="603989" cy="5486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85B9C859-4DBF-4D5B-A041-EE56F5EDA75E}"/>
                </a:ext>
              </a:extLst>
            </p:cNvPr>
            <p:cNvSpPr/>
            <p:nvPr/>
          </p:nvSpPr>
          <p:spPr>
            <a:xfrm>
              <a:off x="2902049" y="2345975"/>
              <a:ext cx="649605" cy="313690"/>
            </a:xfrm>
            <a:custGeom>
              <a:avLst/>
              <a:gdLst/>
              <a:ahLst/>
              <a:cxnLst/>
              <a:rect l="l" t="t" r="r" b="b"/>
              <a:pathLst>
                <a:path w="649604" h="313689">
                  <a:moveTo>
                    <a:pt x="0" y="78299"/>
                  </a:moveTo>
                  <a:lnTo>
                    <a:pt x="492899" y="78299"/>
                  </a:lnTo>
                  <a:lnTo>
                    <a:pt x="492899" y="0"/>
                  </a:lnTo>
                  <a:lnTo>
                    <a:pt x="649499" y="156599"/>
                  </a:lnTo>
                  <a:lnTo>
                    <a:pt x="492899" y="313199"/>
                  </a:lnTo>
                  <a:lnTo>
                    <a:pt x="492899" y="234899"/>
                  </a:lnTo>
                  <a:lnTo>
                    <a:pt x="0" y="234899"/>
                  </a:lnTo>
                  <a:lnTo>
                    <a:pt x="0" y="782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33581AF4-D493-4B4F-8FA9-39839EC55EA6}"/>
                </a:ext>
              </a:extLst>
            </p:cNvPr>
            <p:cNvSpPr txBox="1"/>
            <p:nvPr/>
          </p:nvSpPr>
          <p:spPr>
            <a:xfrm>
              <a:off x="2792725" y="2085021"/>
              <a:ext cx="7486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learning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9158F8A-F40D-4CA0-8824-9D17AA681DEB}"/>
                </a:ext>
              </a:extLst>
            </p:cNvPr>
            <p:cNvSpPr/>
            <p:nvPr/>
          </p:nvSpPr>
          <p:spPr>
            <a:xfrm>
              <a:off x="3641705" y="2123184"/>
              <a:ext cx="1309869" cy="857885"/>
            </a:xfrm>
            <a:custGeom>
              <a:avLst/>
              <a:gdLst/>
              <a:ahLst/>
              <a:cxnLst/>
              <a:rect l="l" t="t" r="r" b="b"/>
              <a:pathLst>
                <a:path w="1127125" h="857885">
                  <a:moveTo>
                    <a:pt x="983897" y="857399"/>
                  </a:moveTo>
                  <a:lnTo>
                    <a:pt x="142902" y="857399"/>
                  </a:lnTo>
                  <a:lnTo>
                    <a:pt x="97734" y="850114"/>
                  </a:lnTo>
                  <a:lnTo>
                    <a:pt x="58506" y="829827"/>
                  </a:lnTo>
                  <a:lnTo>
                    <a:pt x="27571" y="798893"/>
                  </a:lnTo>
                  <a:lnTo>
                    <a:pt x="7285" y="759665"/>
                  </a:lnTo>
                  <a:lnTo>
                    <a:pt x="0" y="714496"/>
                  </a:lnTo>
                  <a:lnTo>
                    <a:pt x="0" y="142902"/>
                  </a:lnTo>
                  <a:lnTo>
                    <a:pt x="7285" y="97734"/>
                  </a:lnTo>
                  <a:lnTo>
                    <a:pt x="27571" y="58506"/>
                  </a:lnTo>
                  <a:lnTo>
                    <a:pt x="58506" y="27571"/>
                  </a:lnTo>
                  <a:lnTo>
                    <a:pt x="97734" y="7285"/>
                  </a:lnTo>
                  <a:lnTo>
                    <a:pt x="142902" y="0"/>
                  </a:lnTo>
                  <a:lnTo>
                    <a:pt x="983897" y="0"/>
                  </a:lnTo>
                  <a:lnTo>
                    <a:pt x="1038583" y="10877"/>
                  </a:lnTo>
                  <a:lnTo>
                    <a:pt x="1084944" y="41855"/>
                  </a:lnTo>
                  <a:lnTo>
                    <a:pt x="1115922" y="88216"/>
                  </a:lnTo>
                  <a:lnTo>
                    <a:pt x="1126799" y="142902"/>
                  </a:lnTo>
                  <a:lnTo>
                    <a:pt x="1126799" y="714496"/>
                  </a:lnTo>
                  <a:lnTo>
                    <a:pt x="1119514" y="759665"/>
                  </a:lnTo>
                  <a:lnTo>
                    <a:pt x="1099228" y="798893"/>
                  </a:lnTo>
                  <a:lnTo>
                    <a:pt x="1068293" y="829827"/>
                  </a:lnTo>
                  <a:lnTo>
                    <a:pt x="1029065" y="850114"/>
                  </a:lnTo>
                  <a:lnTo>
                    <a:pt x="983897" y="8573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2BD1B397-3090-4825-8A48-3EFA8B8ACE9A}"/>
                </a:ext>
              </a:extLst>
            </p:cNvPr>
            <p:cNvSpPr/>
            <p:nvPr/>
          </p:nvSpPr>
          <p:spPr>
            <a:xfrm>
              <a:off x="3745074" y="2123475"/>
              <a:ext cx="1127125" cy="857885"/>
            </a:xfrm>
            <a:custGeom>
              <a:avLst/>
              <a:gdLst/>
              <a:ahLst/>
              <a:cxnLst/>
              <a:rect l="l" t="t" r="r" b="b"/>
              <a:pathLst>
                <a:path w="1127125" h="857885">
                  <a:moveTo>
                    <a:pt x="0" y="142902"/>
                  </a:moveTo>
                  <a:lnTo>
                    <a:pt x="7285" y="97734"/>
                  </a:lnTo>
                  <a:lnTo>
                    <a:pt x="27571" y="58506"/>
                  </a:lnTo>
                  <a:lnTo>
                    <a:pt x="58506" y="27571"/>
                  </a:lnTo>
                  <a:lnTo>
                    <a:pt x="97734" y="7285"/>
                  </a:lnTo>
                  <a:lnTo>
                    <a:pt x="142902" y="0"/>
                  </a:lnTo>
                  <a:lnTo>
                    <a:pt x="983897" y="0"/>
                  </a:lnTo>
                  <a:lnTo>
                    <a:pt x="1038583" y="10877"/>
                  </a:lnTo>
                  <a:lnTo>
                    <a:pt x="1084944" y="41855"/>
                  </a:lnTo>
                  <a:lnTo>
                    <a:pt x="1115922" y="88216"/>
                  </a:lnTo>
                  <a:lnTo>
                    <a:pt x="1126799" y="142902"/>
                  </a:lnTo>
                  <a:lnTo>
                    <a:pt x="1126799" y="714496"/>
                  </a:lnTo>
                  <a:lnTo>
                    <a:pt x="1119514" y="759665"/>
                  </a:lnTo>
                  <a:lnTo>
                    <a:pt x="1099228" y="798893"/>
                  </a:lnTo>
                  <a:lnTo>
                    <a:pt x="1068293" y="829828"/>
                  </a:lnTo>
                  <a:lnTo>
                    <a:pt x="1029065" y="850114"/>
                  </a:lnTo>
                  <a:lnTo>
                    <a:pt x="983897" y="857399"/>
                  </a:lnTo>
                  <a:lnTo>
                    <a:pt x="142902" y="857399"/>
                  </a:lnTo>
                  <a:lnTo>
                    <a:pt x="97734" y="850114"/>
                  </a:lnTo>
                  <a:lnTo>
                    <a:pt x="58506" y="829828"/>
                  </a:lnTo>
                  <a:lnTo>
                    <a:pt x="27571" y="798893"/>
                  </a:lnTo>
                  <a:lnTo>
                    <a:pt x="7285" y="759665"/>
                  </a:lnTo>
                  <a:lnTo>
                    <a:pt x="0" y="714496"/>
                  </a:lnTo>
                  <a:lnTo>
                    <a:pt x="0" y="14290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018CB40A-8C9D-4F9F-9AAA-71AF4EA40551}"/>
                </a:ext>
              </a:extLst>
            </p:cNvPr>
            <p:cNvSpPr txBox="1"/>
            <p:nvPr/>
          </p:nvSpPr>
          <p:spPr>
            <a:xfrm>
              <a:off x="3738753" y="2224514"/>
              <a:ext cx="11334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14680" algn="l"/>
                </a:tabLst>
              </a:pPr>
              <a:r>
                <a:rPr sz="2000" dirty="0">
                  <a:latin typeface="Arial"/>
                  <a:cs typeface="Arial"/>
                </a:rPr>
                <a:t>p	</a:t>
              </a:r>
              <a:r>
                <a:rPr lang="en-US" altLang="zh-TW" sz="2000" dirty="0">
                  <a:latin typeface="Arial"/>
                  <a:cs typeface="Arial"/>
                </a:rPr>
                <a:t>  </a:t>
              </a:r>
              <a:r>
                <a:rPr sz="2000" dirty="0">
                  <a:latin typeface="Arial"/>
                  <a:cs typeface="Arial"/>
                </a:rPr>
                <a:t>(x</a:t>
              </a:r>
              <a:r>
                <a:rPr lang="en-US" altLang="zh-TW" sz="2000" dirty="0">
                  <a:latin typeface="Arial"/>
                  <a:cs typeface="Arial"/>
                </a:rPr>
                <a:t>)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A80641EC-F4B9-47D2-8712-83D70BEB507B}"/>
                </a:ext>
              </a:extLst>
            </p:cNvPr>
            <p:cNvSpPr txBox="1"/>
            <p:nvPr/>
          </p:nvSpPr>
          <p:spPr>
            <a:xfrm>
              <a:off x="4030189" y="2404431"/>
              <a:ext cx="469316" cy="18338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algn="ctr">
                <a:lnSpc>
                  <a:spcPts val="1255"/>
                </a:lnSpc>
                <a:spcBef>
                  <a:spcPts val="130"/>
                </a:spcBef>
              </a:pPr>
              <a:r>
                <a:rPr sz="1300" spc="15" dirty="0">
                  <a:latin typeface="Arial"/>
                  <a:cs typeface="Arial"/>
                </a:rPr>
                <a:t>model</a:t>
              </a:r>
              <a:endParaRPr sz="1300" dirty="0">
                <a:latin typeface="Arial"/>
                <a:cs typeface="Arial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1A8A55D2-1617-4F60-9C3B-09CF75D4C95B}"/>
                </a:ext>
              </a:extLst>
            </p:cNvPr>
            <p:cNvSpPr/>
            <p:nvPr/>
          </p:nvSpPr>
          <p:spPr>
            <a:xfrm>
              <a:off x="5060900" y="2362312"/>
              <a:ext cx="649605" cy="313690"/>
            </a:xfrm>
            <a:custGeom>
              <a:avLst/>
              <a:gdLst/>
              <a:ahLst/>
              <a:cxnLst/>
              <a:rect l="l" t="t" r="r" b="b"/>
              <a:pathLst>
                <a:path w="649604" h="313689">
                  <a:moveTo>
                    <a:pt x="0" y="78299"/>
                  </a:moveTo>
                  <a:lnTo>
                    <a:pt x="492899" y="78299"/>
                  </a:lnTo>
                  <a:lnTo>
                    <a:pt x="492899" y="0"/>
                  </a:lnTo>
                  <a:lnTo>
                    <a:pt x="649499" y="156599"/>
                  </a:lnTo>
                  <a:lnTo>
                    <a:pt x="492899" y="313199"/>
                  </a:lnTo>
                  <a:lnTo>
                    <a:pt x="492899" y="234899"/>
                  </a:lnTo>
                  <a:lnTo>
                    <a:pt x="0" y="234899"/>
                  </a:lnTo>
                  <a:lnTo>
                    <a:pt x="0" y="782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8F4E0713-F5C0-4E75-9385-ACDADFF01FCA}"/>
                </a:ext>
              </a:extLst>
            </p:cNvPr>
            <p:cNvSpPr txBox="1"/>
            <p:nvPr/>
          </p:nvSpPr>
          <p:spPr>
            <a:xfrm>
              <a:off x="4951574" y="2101372"/>
              <a:ext cx="8388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sampling</a:t>
              </a:r>
              <a:endParaRPr sz="16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A93CCDE8-B27E-4FCB-B8B3-628F904F2602}"/>
                  </a:ext>
                </a:extLst>
              </p:cNvPr>
              <p:cNvSpPr txBox="1"/>
              <p:nvPr/>
            </p:nvSpPr>
            <p:spPr>
              <a:xfrm>
                <a:off x="2101379" y="3574239"/>
                <a:ext cx="337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Training data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data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9900CC"/>
                    </a:solidFill>
                  </a:rPr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A93CCDE8-B27E-4FCB-B8B3-628F904F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79" y="3574239"/>
                <a:ext cx="3374578" cy="461665"/>
              </a:xfrm>
              <a:prstGeom prst="rect">
                <a:avLst/>
              </a:prstGeom>
              <a:blipFill>
                <a:blip r:embed="rId8"/>
                <a:stretch>
                  <a:fillRect l="-1627" t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FDD18E6-CC57-4FDA-B1CD-2B3699F0D3C6}"/>
                  </a:ext>
                </a:extLst>
              </p:cNvPr>
              <p:cNvSpPr txBox="1"/>
              <p:nvPr/>
            </p:nvSpPr>
            <p:spPr>
              <a:xfrm>
                <a:off x="6279832" y="3615138"/>
                <a:ext cx="4422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Generated samples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9900CC"/>
                    </a:solidFill>
                  </a:rPr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FDD18E6-CC57-4FDA-B1CD-2B3699F0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32" y="3615138"/>
                <a:ext cx="4422493" cy="461665"/>
              </a:xfrm>
              <a:prstGeom prst="rect">
                <a:avLst/>
              </a:prstGeom>
              <a:blipFill>
                <a:blip r:embed="rId9"/>
                <a:stretch>
                  <a:fillRect l="-1102" t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A7F9E9A9-A86B-4E9A-9D3E-6D0997A9D2CB}"/>
                  </a:ext>
                </a:extLst>
              </p:cNvPr>
              <p:cNvSpPr txBox="1"/>
              <p:nvPr/>
            </p:nvSpPr>
            <p:spPr>
              <a:xfrm>
                <a:off x="2551471" y="5604452"/>
                <a:ext cx="70844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We want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sz="2800" b="0" dirty="0"/>
                  <a:t> that matches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data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9900CC"/>
                    </a:solidFill>
                  </a:rPr>
                  <a:t> 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A7F9E9A9-A86B-4E9A-9D3E-6D0997A9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71" y="5604452"/>
                <a:ext cx="7084440" cy="523220"/>
              </a:xfrm>
              <a:prstGeom prst="rect">
                <a:avLst/>
              </a:prstGeom>
              <a:blipFill>
                <a:blip r:embed="rId10"/>
                <a:stretch>
                  <a:fillRect l="-1807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D6D3E-79F4-4447-9B39-3469D4E2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79E05-F618-4C48-977D-12D94C6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generative models?</a:t>
            </a:r>
          </a:p>
          <a:p>
            <a:pPr lvl="1"/>
            <a:r>
              <a:rPr lang="en-US" altLang="zh-TW" dirty="0"/>
              <a:t> Debiasing</a:t>
            </a:r>
          </a:p>
          <a:p>
            <a:pPr lvl="1"/>
            <a:r>
              <a:rPr lang="en-US" altLang="zh-TW" dirty="0"/>
              <a:t> Outlier detection</a:t>
            </a:r>
          </a:p>
          <a:p>
            <a:pPr lvl="1"/>
            <a:r>
              <a:rPr lang="en-US" altLang="zh-TW" dirty="0"/>
              <a:t> and more…</a:t>
            </a:r>
          </a:p>
          <a:p>
            <a:r>
              <a:rPr lang="en-US" altLang="zh-TW" dirty="0"/>
              <a:t>Introduce two most  popular types of generative models today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spc="-15" dirty="0">
                <a:solidFill>
                  <a:srgbClr val="FF0000"/>
                </a:solidFill>
                <a:cs typeface="Times New Roman" panose="02020603050405020304" pitchFamily="18" charset="0"/>
              </a:rPr>
              <a:t>Variational Autoencoders (VAEs) </a:t>
            </a:r>
            <a:endParaRPr lang="en-US" altLang="zh-TW" spc="-5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Generative Adversarial Networks (GANs)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B90139-26C9-4831-B314-90AEA711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55DF4-ADFA-4951-BF57-C7AC4DFA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Autoencoders: Background (1/7)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2C3724-37BE-4739-99DF-6D779A43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16031-BF27-4FD0-948C-18B510C6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6" y="1690688"/>
            <a:ext cx="9971688" cy="4633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FAE38A-9DDA-471B-BBCB-1458A9E71073}"/>
              </a:ext>
            </a:extLst>
          </p:cNvPr>
          <p:cNvSpPr/>
          <p:nvPr/>
        </p:nvSpPr>
        <p:spPr>
          <a:xfrm>
            <a:off x="1524000" y="5751871"/>
            <a:ext cx="1143000" cy="44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F1C79-3B09-4C9D-B62C-C590C3DD7538}"/>
              </a:ext>
            </a:extLst>
          </p:cNvPr>
          <p:cNvSpPr txBox="1"/>
          <p:nvPr/>
        </p:nvSpPr>
        <p:spPr>
          <a:xfrm>
            <a:off x="6629400" y="4495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低維度</a:t>
            </a:r>
            <a:r>
              <a:rPr lang="en-US" altLang="zh-TW" sz="1600" dirty="0"/>
              <a:t>(</a:t>
            </a:r>
            <a:r>
              <a:rPr lang="zh-TW" altLang="en-US" sz="1600" dirty="0"/>
              <a:t>好像資料的壓縮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2405C-C19B-4C6C-8F58-BB943A3AD971}"/>
              </a:ext>
            </a:extLst>
          </p:cNvPr>
          <p:cNvSpPr txBox="1"/>
          <p:nvPr/>
        </p:nvSpPr>
        <p:spPr>
          <a:xfrm>
            <a:off x="8913828" y="576216"/>
            <a:ext cx="2668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我沒有告訴他怎麼編碼，只是要求他從高維度變成低維度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DFFFDD-B9E9-493B-A4E7-65E8EBE638F4}"/>
              </a:ext>
            </a:extLst>
          </p:cNvPr>
          <p:cNvSpPr txBox="1"/>
          <p:nvPr/>
        </p:nvSpPr>
        <p:spPr>
          <a:xfrm>
            <a:off x="8075629" y="533320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latent </a:t>
            </a:r>
            <a:r>
              <a:rPr lang="zh-TW" altLang="en-US" dirty="0"/>
              <a:t>隱藏、潛在</a:t>
            </a:r>
          </a:p>
        </p:txBody>
      </p:sp>
    </p:spTree>
    <p:extLst>
      <p:ext uri="{BB962C8B-B14F-4D97-AF65-F5344CB8AC3E}">
        <p14:creationId xmlns:p14="http://schemas.microsoft.com/office/powerpoint/2010/main" val="148518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C162A9-D1D8-4AA0-8B2F-CBBD880F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705"/>
            <a:ext cx="9611959" cy="44796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31E7E6-C9FC-400D-8D07-669737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Autoencoders: Background (2/7)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8E7CF3-AA48-46CD-94C1-CCEE4D8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1DF38-4059-4991-AA79-72C229766C13}"/>
              </a:ext>
            </a:extLst>
          </p:cNvPr>
          <p:cNvSpPr/>
          <p:nvPr/>
        </p:nvSpPr>
        <p:spPr>
          <a:xfrm>
            <a:off x="1447800" y="5822007"/>
            <a:ext cx="1143000" cy="44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7CB9C-A39A-437B-A534-8DB6E2C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Autoencoders: Background (3/7)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301CA1-CC63-45D6-8689-26C3950F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0F3219-81C1-4630-8919-737593F2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10134600" cy="4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2" y="2722347"/>
            <a:ext cx="3286125" cy="3305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22347"/>
            <a:ext cx="4388558" cy="29705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0200" y="1753478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Example 1</a:t>
            </a:r>
            <a:r>
              <a:rPr lang="en-US" altLang="zh-TW" sz="2000" dirty="0"/>
              <a:t>: A 8 x 3 x 8 network was trained to learn the identity function</a:t>
            </a:r>
            <a:endParaRPr lang="zh-TW" altLang="en-US" sz="2000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9F688A7-9B00-40DB-A3C4-67EBE82E11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</a:rPr>
              <a:t>Autoencoders: Background (4/7)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8048009E-C087-46C0-8368-B57D8EA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2436D4-C67F-40E6-8071-D12F9B24F499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63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8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2900</TotalTime>
  <Words>1108</Words>
  <Application>Microsoft Office PowerPoint</Application>
  <PresentationFormat>寬螢幕</PresentationFormat>
  <Paragraphs>201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31</vt:i4>
      </vt:variant>
    </vt:vector>
  </HeadingPairs>
  <TitlesOfParts>
    <vt:vector size="48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Gill Sans MT</vt:lpstr>
      <vt:lpstr>Lucida Bright</vt:lpstr>
      <vt:lpstr>Symbol</vt:lpstr>
      <vt:lpstr>Times New Roman</vt:lpstr>
      <vt:lpstr>Wingdings</vt:lpstr>
      <vt:lpstr>Office 佈景主題</vt:lpstr>
      <vt:lpstr>Blank Presentation</vt:lpstr>
      <vt:lpstr>Office Theme</vt:lpstr>
      <vt:lpstr>1_Office Theme</vt:lpstr>
      <vt:lpstr>Generative Models</vt:lpstr>
      <vt:lpstr>Outline</vt:lpstr>
      <vt:lpstr>Introduction (1/3)</vt:lpstr>
      <vt:lpstr>Introduction (2/3)</vt:lpstr>
      <vt:lpstr>Introduction (3/3)</vt:lpstr>
      <vt:lpstr>Autoencoders: Background (1/7)</vt:lpstr>
      <vt:lpstr>Autoencoders: Background (2/7)</vt:lpstr>
      <vt:lpstr>Autoencoders: Background (3/7)</vt:lpstr>
      <vt:lpstr>PowerPoint 簡報</vt:lpstr>
      <vt:lpstr>Autoencoders: Background (5/7)</vt:lpstr>
      <vt:lpstr>Autoencoders: Background (6/7)</vt:lpstr>
      <vt:lpstr>Autoencoders: Background (7/7)</vt:lpstr>
      <vt:lpstr>Variational Autoencoders (VAEs) </vt:lpstr>
      <vt:lpstr>Variational Autoencoders (VAEs) </vt:lpstr>
      <vt:lpstr>Variational Autoencoders (VAEs) </vt:lpstr>
      <vt:lpstr>Generative Adversarial Networks (GANs) (1/2)</vt:lpstr>
      <vt:lpstr>Generative Adversarial Networks (GANs) (2/2)</vt:lpstr>
      <vt:lpstr>GAN objective</vt:lpstr>
      <vt:lpstr>GAN objective</vt:lpstr>
      <vt:lpstr>PowerPoint 簡報</vt:lpstr>
      <vt:lpstr>Training of GAN</vt:lpstr>
      <vt:lpstr>Phase 1: Update the Discriminator</vt:lpstr>
      <vt:lpstr>GAN: Conceptual picture</vt:lpstr>
      <vt:lpstr>GAN: Conceptual picture</vt:lpstr>
      <vt:lpstr>GAN: Conceptual picture</vt:lpstr>
      <vt:lpstr>2017: Explosion of GANs See also: https://github.com/soumith/ganhacks for tips</vt:lpstr>
      <vt:lpstr>Generative Adversarial Nets: Interpretable Vector Math</vt:lpstr>
      <vt:lpstr>Generative Adversarial Nets: Interpretable Vector Math</vt:lpstr>
      <vt:lpstr>Which face is fake?</vt:lpstr>
      <vt:lpstr>Generative Models: 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cp:lastModifiedBy>康智絜</cp:lastModifiedBy>
  <cp:revision>457</cp:revision>
  <cp:lastPrinted>2020-12-08T04:43:42Z</cp:lastPrinted>
  <dcterms:created xsi:type="dcterms:W3CDTF">2020-12-07T12:44:57Z</dcterms:created>
  <dcterms:modified xsi:type="dcterms:W3CDTF">2021-01-13T12:42:57Z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2020-12-07T00:00:00Z</vt:filetime>
  </property>
</Properties>
</file>