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55" r:id="rId3"/>
    <p:sldId id="430" r:id="rId4"/>
    <p:sldId id="434" r:id="rId5"/>
    <p:sldId id="435" r:id="rId6"/>
    <p:sldId id="466" r:id="rId7"/>
    <p:sldId id="421" r:id="rId8"/>
    <p:sldId id="462" r:id="rId9"/>
    <p:sldId id="463" r:id="rId10"/>
    <p:sldId id="423" r:id="rId11"/>
    <p:sldId id="464" r:id="rId12"/>
    <p:sldId id="456" r:id="rId13"/>
    <p:sldId id="382" r:id="rId14"/>
    <p:sldId id="425" r:id="rId15"/>
    <p:sldId id="428" r:id="rId16"/>
    <p:sldId id="429" r:id="rId17"/>
    <p:sldId id="457" r:id="rId18"/>
    <p:sldId id="458" r:id="rId19"/>
    <p:sldId id="459" r:id="rId20"/>
    <p:sldId id="461" r:id="rId21"/>
    <p:sldId id="467" r:id="rId22"/>
    <p:sldId id="465" r:id="rId23"/>
    <p:sldId id="42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5046" autoAdjust="0"/>
  </p:normalViewPr>
  <p:slideViewPr>
    <p:cSldViewPr snapToGrid="0">
      <p:cViewPr varScale="1">
        <p:scale>
          <a:sx n="114" d="100"/>
          <a:sy n="114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-103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F89DA-71C3-4640-8B58-4DA58251768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77CFE-875F-4C80-9A00-63F4E4C9E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36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8E204-C66F-40E9-A412-2E4D28C30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E6F485-0F7B-437C-854E-88B04FDC1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F5EBD-E7CD-473F-8296-B340BD78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2D709-7359-4CB9-9355-9E7CD8EF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5966C-6C44-4B11-9241-AAC195E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9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F6E54-6A7D-424A-898E-4B1BCF73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547C12-3588-4A95-98F9-0ED12CA4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FB673-5597-4FEB-A61F-199280C6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DAC23-50E6-4179-9064-7BA5C3FE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30EB08-3C36-4A64-B7F4-3515CEDC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8227AB-D337-4A6A-BD76-4BB46094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1A1860-5CA9-4F8C-8845-0EB4DBA9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4D0771-809C-4321-A16D-F1BD4868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A29C7-04C6-4406-B3A6-C9D1A02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B02B8-E54E-4187-A23D-B0B51CA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3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0A5C9-5CAA-4FF3-A0EC-D878706E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E74F3-8E00-4AFD-8176-F7AA6BDD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C75D9-F14E-4D69-AD59-674F2F1E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50AA56-3A35-470A-9370-C993689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1943B-1399-4E4F-8BDF-90FD0ED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247DA-8BB8-4A4B-876C-B27C75F9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490A4-4FF7-4B33-9161-3018486B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7C418-7E01-4B35-82B8-FC43365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B4993-28A1-44DB-A558-8EFDDA98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9FDDF-871D-43FA-9BFD-745F4EC8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7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8F034-981C-4708-A53D-E884D559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0CA1B-DF1A-4E9E-BF52-25F99C30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F53C62-8199-4A40-9376-F4704821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F9EF97-C0AA-46C9-9153-572533AE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6D587B-6A10-43DF-B524-439F9281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745B9-5B47-44EB-A541-478B9D7B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7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F1044-C3A2-41FF-B2AB-E63CBC9B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1B0DB-49AB-4804-9901-6E77C232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5A91DF-4395-441E-9902-4C9AC1F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60A894-AFDD-471B-9518-2BC01D28E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4D6A79-5B6F-480A-9DE6-5010D7F5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0384A8-4D1A-41FE-BD4F-42B0C96E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6EC25A-180B-48A7-89C5-C80CB03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0FBD63-E6A4-4B6F-8E32-6AAF33F7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64A77-6EE2-4A52-B598-654C3A63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60D925-F8FD-4E58-998C-E3E84184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972B10-9C6D-4E69-B7F1-DE55440F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6C2486-DE19-4BE1-8FFF-5E8CEF7E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F0E038-1F4D-4B7C-819D-CAD5829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766889-3363-434E-B74C-A1CF543F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9B9DE-57F6-45F3-892A-CC65B5C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4FE0E-1B0E-418A-8505-FE1CC7F5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DDA24-C32B-4783-8922-086325B6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7B62FE-B6D6-41C8-9A8F-D39C3345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051C05-563A-4B4F-B1C6-6D26D2E4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144B9F-0FB8-45B5-90D3-075BA34C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4B8C3-B5EE-4389-B241-769D8462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06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515B-1693-47CC-A66F-134AE2AD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BA9503-1C99-4F6D-8ED2-65B7B9A1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4EC8FF-6880-440E-9CC2-01D226F5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D002FC-CC4F-4A28-B5BB-4E0F885C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3A8FA-CDC1-45AC-A48C-A62E6A3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CB0443-1881-407B-A9B2-FC5EB9FA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7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F6EFE4-E494-4AF2-8DC0-572C9AE0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8EEE9-DBD9-42F8-A8EC-9C01CAE3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F6C29-263C-470A-A6CF-F1D8751D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8971B-67C2-4D9C-96DE-38617040C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5A391-19FE-4CE1-B1AF-BC53207C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5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cK_5x2Ks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5EB85-A6FD-4CBC-927C-510EDDDCC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/>
              <a:t>Neural Networks Basics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17B5B4-D5DA-4B22-98EE-73DC8DAF6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r>
              <a:rPr lang="en-US" altLang="zh-TW" dirty="0"/>
              <a:t>Fu Jen Catholic University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30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CDD0B-31FD-438F-B366-33B3FBA7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692194-45BC-4D7F-84A3-23F43F4C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394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artificial neuron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model of a </a:t>
            </a:r>
            <a:r>
              <a:rPr lang="en-US" altLang="zh-TW" dirty="0">
                <a:solidFill>
                  <a:srgbClr val="FF0000"/>
                </a:solidFill>
              </a:rPr>
              <a:t>biological neuron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Based on model of brain</a:t>
            </a:r>
          </a:p>
          <a:p>
            <a:pPr lvl="1"/>
            <a:r>
              <a:rPr lang="en-US" altLang="zh-TW" dirty="0"/>
              <a:t>Network of simple units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Real-valued inputs &amp; outputs</a:t>
            </a:r>
          </a:p>
          <a:p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D3A696D-AC4F-4DC0-B17B-279DC8170137}"/>
              </a:ext>
            </a:extLst>
          </p:cNvPr>
          <p:cNvSpPr txBox="1"/>
          <p:nvPr/>
        </p:nvSpPr>
        <p:spPr>
          <a:xfrm>
            <a:off x="6169573" y="5225902"/>
            <a:ext cx="5184227" cy="461665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/>
              <a:t> 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/>
              <a:t>0 </a:t>
            </a:r>
            <a:r>
              <a:rPr lang="en-US" altLang="zh-TW" sz="2400" dirty="0"/>
              <a:t>+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solidFill>
                  <a:prstClr val="black"/>
                </a:solidFill>
              </a:rPr>
              <a:t>1</a:t>
            </a:r>
            <a:r>
              <a:rPr lang="en-US" altLang="zh-TW" sz="2400" dirty="0">
                <a:solidFill>
                  <a:srgbClr val="0000CC"/>
                </a:solidFill>
              </a:rPr>
              <a:t> </a:t>
            </a:r>
            <a:r>
              <a:rPr lang="en-US" altLang="zh-TW" sz="2400" dirty="0"/>
              <a:t>+ </a:t>
            </a:r>
            <a:r>
              <a:rPr lang="en-US" altLang="zh-TW" sz="2400" dirty="0">
                <a:sym typeface="Symbol" panose="05050102010706020507" pitchFamily="18" charset="2"/>
              </a:rPr>
              <a:t> +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</a:rPr>
              <a:t>M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 err="1">
                <a:solidFill>
                  <a:prstClr val="black"/>
                </a:solidFill>
              </a:rPr>
              <a:t>M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5F29E03C-4FC6-4CB3-BEF8-84EC4FF4789A}"/>
              </a:ext>
            </a:extLst>
          </p:cNvPr>
          <p:cNvGrpSpPr/>
          <p:nvPr/>
        </p:nvGrpSpPr>
        <p:grpSpPr>
          <a:xfrm>
            <a:off x="1655642" y="3526642"/>
            <a:ext cx="5958840" cy="2346960"/>
            <a:chOff x="0" y="0"/>
            <a:chExt cx="5958840" cy="2346960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CD9BCBA8-9AE5-4DCD-9E7B-434F27F77DBE}"/>
                </a:ext>
              </a:extLst>
            </p:cNvPr>
            <p:cNvCxnSpPr/>
            <p:nvPr/>
          </p:nvCxnSpPr>
          <p:spPr>
            <a:xfrm>
              <a:off x="1798320" y="1150620"/>
              <a:ext cx="0" cy="35052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020087BA-C9C9-4212-B065-FD48A3B78086}"/>
                </a:ext>
              </a:extLst>
            </p:cNvPr>
            <p:cNvGrpSpPr/>
            <p:nvPr/>
          </p:nvGrpSpPr>
          <p:grpSpPr>
            <a:xfrm>
              <a:off x="0" y="0"/>
              <a:ext cx="5958840" cy="2346960"/>
              <a:chOff x="0" y="0"/>
              <a:chExt cx="5958840" cy="2346960"/>
            </a:xfrm>
          </p:grpSpPr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57635560-407A-4CC9-B157-73BA086B196C}"/>
                  </a:ext>
                </a:extLst>
              </p:cNvPr>
              <p:cNvCxnSpPr/>
              <p:nvPr/>
            </p:nvCxnSpPr>
            <p:spPr>
              <a:xfrm>
                <a:off x="2575560" y="800100"/>
                <a:ext cx="0" cy="8001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23D85857-F6CF-4105-8718-3A584766C141}"/>
                  </a:ext>
                </a:extLst>
              </p:cNvPr>
              <p:cNvGrpSpPr/>
              <p:nvPr/>
            </p:nvGrpSpPr>
            <p:grpSpPr>
              <a:xfrm>
                <a:off x="0" y="0"/>
                <a:ext cx="5958840" cy="2346960"/>
                <a:chOff x="0" y="0"/>
                <a:chExt cx="5958840" cy="2346960"/>
              </a:xfrm>
            </p:grpSpPr>
            <p:cxnSp>
              <p:nvCxnSpPr>
                <p:cNvPr id="98" name="直線單箭頭接點 97">
                  <a:extLst>
                    <a:ext uri="{FF2B5EF4-FFF2-40B4-BE49-F238E27FC236}">
                      <a16:creationId xmlns:a16="http://schemas.microsoft.com/office/drawing/2014/main" id="{E39AFB05-2A1A-40F9-B6CD-E0DF3932E9DF}"/>
                    </a:ext>
                  </a:extLst>
                </p:cNvPr>
                <p:cNvCxnSpPr/>
                <p:nvPr/>
              </p:nvCxnSpPr>
              <p:spPr>
                <a:xfrm>
                  <a:off x="2994660" y="1188720"/>
                  <a:ext cx="121158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86EC1268-674E-4AA0-9529-458A98CFC83C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58840" cy="2346960"/>
                  <a:chOff x="0" y="0"/>
                  <a:chExt cx="5958840" cy="2346960"/>
                </a:xfrm>
              </p:grpSpPr>
              <p:sp>
                <p:nvSpPr>
                  <p:cNvPr id="100" name="橢圓 99">
                    <a:extLst>
                      <a:ext uri="{FF2B5EF4-FFF2-40B4-BE49-F238E27FC236}">
                        <a16:creationId xmlns:a16="http://schemas.microsoft.com/office/drawing/2014/main" id="{A646505E-F196-456C-9602-C96FF857E710}"/>
                      </a:ext>
                    </a:extLst>
                  </p:cNvPr>
                  <p:cNvSpPr/>
                  <p:nvPr/>
                </p:nvSpPr>
                <p:spPr>
                  <a:xfrm>
                    <a:off x="2186940" y="792480"/>
                    <a:ext cx="807720" cy="8077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1" name="直線單箭頭接點 100">
                    <a:extLst>
                      <a:ext uri="{FF2B5EF4-FFF2-40B4-BE49-F238E27FC236}">
                        <a16:creationId xmlns:a16="http://schemas.microsoft.com/office/drawing/2014/main" id="{EC04C820-6261-44CB-9E88-29E3498BA45C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670560"/>
                    <a:ext cx="685800" cy="388620"/>
                  </a:xfrm>
                  <a:prstGeom prst="straightConnector1">
                    <a:avLst/>
                  </a:prstGeom>
                  <a:ln w="12700">
                    <a:solidFill>
                      <a:schemeClr val="dk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線單箭頭接點 101">
                    <a:extLst>
                      <a:ext uri="{FF2B5EF4-FFF2-40B4-BE49-F238E27FC236}">
                        <a16:creationId xmlns:a16="http://schemas.microsoft.com/office/drawing/2014/main" id="{D9826182-FF02-4135-B3F8-27A3010163C0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1059180"/>
                    <a:ext cx="701040" cy="908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單箭頭接點 102">
                    <a:extLst>
                      <a:ext uri="{FF2B5EF4-FFF2-40B4-BE49-F238E27FC236}">
                        <a16:creationId xmlns:a16="http://schemas.microsoft.com/office/drawing/2014/main" id="{583486B1-3A85-4BE3-9E1A-A7404C3194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1280160"/>
                    <a:ext cx="670560" cy="51816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文字方塊 12">
                    <a:extLst>
                      <a:ext uri="{FF2B5EF4-FFF2-40B4-BE49-F238E27FC236}">
                        <a16:creationId xmlns:a16="http://schemas.microsoft.com/office/drawing/2014/main" id="{84ABE256-9910-480A-8819-15EF462A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05300" y="1021080"/>
                    <a:ext cx="16535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Output signal: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=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f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文字方塊 13">
                    <a:extLst>
                      <a:ext uri="{FF2B5EF4-FFF2-40B4-BE49-F238E27FC236}">
                        <a16:creationId xmlns:a16="http://schemas.microsoft.com/office/drawing/2014/main" id="{72E80959-AA59-4E9C-9E73-455D21ECD15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929640"/>
                    <a:ext cx="1082040" cy="2819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Input signals: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文字方塊 14">
                    <a:extLst>
                      <a:ext uri="{FF2B5EF4-FFF2-40B4-BE49-F238E27FC236}">
                        <a16:creationId xmlns:a16="http://schemas.microsoft.com/office/drawing/2014/main" id="{B14075EF-CB6B-49C5-B588-361623A8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00" y="2011680"/>
                    <a:ext cx="9220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Weights: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文字方塊 16">
                    <a:extLst>
                      <a:ext uri="{FF2B5EF4-FFF2-40B4-BE49-F238E27FC236}">
                        <a16:creationId xmlns:a16="http://schemas.microsoft.com/office/drawing/2014/main" id="{AF704BC6-12DE-4032-A7C8-88C2B0C51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46482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文字方塊 17">
                    <a:extLst>
                      <a:ext uri="{FF2B5EF4-FFF2-40B4-BE49-F238E27FC236}">
                        <a16:creationId xmlns:a16="http://schemas.microsoft.com/office/drawing/2014/main" id="{1D6FD89F-8B36-4B3B-B5E7-FC65CD0A56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89916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文字方塊 18">
                    <a:extLst>
                      <a:ext uri="{FF2B5EF4-FFF2-40B4-BE49-F238E27FC236}">
                        <a16:creationId xmlns:a16="http://schemas.microsoft.com/office/drawing/2014/main" id="{8A960900-C5F0-46E0-8937-46FD7D0996F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1676400"/>
                    <a:ext cx="3505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0" name="文字方塊 19">
                    <a:extLst>
                      <a:ext uri="{FF2B5EF4-FFF2-40B4-BE49-F238E27FC236}">
                        <a16:creationId xmlns:a16="http://schemas.microsoft.com/office/drawing/2014/main" id="{7D73BC4D-C095-429F-B86C-5CAEE094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60960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文字方塊 20">
                    <a:extLst>
                      <a:ext uri="{FF2B5EF4-FFF2-40B4-BE49-F238E27FC236}">
                        <a16:creationId xmlns:a16="http://schemas.microsoft.com/office/drawing/2014/main" id="{4E37DB1F-A0A5-420A-A485-4D3B32627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89154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文字方塊 21">
                    <a:extLst>
                      <a:ext uri="{FF2B5EF4-FFF2-40B4-BE49-F238E27FC236}">
                        <a16:creationId xmlns:a16="http://schemas.microsoft.com/office/drawing/2014/main" id="{7BCB84B9-93A0-4942-A660-13A58232F881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400" y="150114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3" name="直線單箭頭接點 112">
                    <a:extLst>
                      <a:ext uri="{FF2B5EF4-FFF2-40B4-BE49-F238E27FC236}">
                        <a16:creationId xmlns:a16="http://schemas.microsoft.com/office/drawing/2014/main" id="{74600D9E-20D5-4C4F-9A4E-B6310F239B22}"/>
                      </a:ext>
                    </a:extLst>
                  </p:cNvPr>
                  <p:cNvCxnSpPr/>
                  <p:nvPr/>
                </p:nvCxnSpPr>
                <p:spPr>
                  <a:xfrm>
                    <a:off x="1905000" y="335280"/>
                    <a:ext cx="419100" cy="5029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文字方塊 24">
                    <a:extLst>
                      <a:ext uri="{FF2B5EF4-FFF2-40B4-BE49-F238E27FC236}">
                        <a16:creationId xmlns:a16="http://schemas.microsoft.com/office/drawing/2014/main" id="{0121BF69-AE49-4630-812F-95794CBD2D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900" y="0"/>
                    <a:ext cx="67056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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文字方塊 25">
                    <a:extLst>
                      <a:ext uri="{FF2B5EF4-FFF2-40B4-BE49-F238E27FC236}">
                        <a16:creationId xmlns:a16="http://schemas.microsoft.com/office/drawing/2014/main" id="{A6D728DE-8C93-4C42-B864-02BCA46C5C5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000" y="457200"/>
                    <a:ext cx="563880" cy="2514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Bias: </a:t>
                    </a:r>
                    <a:r>
                      <a:rPr lang="en-US" sz="1200" i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文字方塊 29">
                    <a:extLst>
                      <a:ext uri="{FF2B5EF4-FFF2-40B4-BE49-F238E27FC236}">
                        <a16:creationId xmlns:a16="http://schemas.microsoft.com/office/drawing/2014/main" id="{298C8DAA-03F7-47F7-B426-45E9214AA4A2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105156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文字方塊 30">
                    <a:extLst>
                      <a:ext uri="{FF2B5EF4-FFF2-40B4-BE49-F238E27FC236}">
                        <a16:creationId xmlns:a16="http://schemas.microsoft.com/office/drawing/2014/main" id="{CEE8C059-9219-41BC-ABA3-BEB709F20FA4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660" y="1066800"/>
                    <a:ext cx="320040" cy="2895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i="1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文字方塊 31">
                    <a:extLst>
                      <a:ext uri="{FF2B5EF4-FFF2-40B4-BE49-F238E27FC236}">
                        <a16:creationId xmlns:a16="http://schemas.microsoft.com/office/drawing/2014/main" id="{B241AA53-A204-41CB-BF2B-72ED7CBB6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560" y="464820"/>
                    <a:ext cx="769620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0" rIns="9144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Cell body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ECC9B75-9D4D-4A1A-ACAF-13916602B103}"/>
              </a:ext>
            </a:extLst>
          </p:cNvPr>
          <p:cNvSpPr txBox="1"/>
          <p:nvPr/>
        </p:nvSpPr>
        <p:spPr>
          <a:xfrm>
            <a:off x="6787712" y="5781955"/>
            <a:ext cx="3571941" cy="461665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</a:rPr>
              <a:t>Activation Function</a:t>
            </a:r>
            <a:r>
              <a:rPr lang="en-US" altLang="zh-TW" sz="2400" dirty="0"/>
              <a:t>: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endParaRPr lang="zh-TW" altLang="zh-TW" sz="2400" dirty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AD416-FAD9-4B84-A5A3-0FEB3687D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8103A5-B30C-4278-8154-A8134D3F244B}"/>
              </a:ext>
            </a:extLst>
          </p:cNvPr>
          <p:cNvSpPr txBox="1"/>
          <p:nvPr/>
        </p:nvSpPr>
        <p:spPr>
          <a:xfrm>
            <a:off x="4170242" y="3450029"/>
            <a:ext cx="1211580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X0</a:t>
            </a:r>
            <a:r>
              <a:rPr lang="zh-TW" altLang="en-US" dirty="0"/>
              <a:t>恆為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1A199F-707E-4EDB-A810-31AF468E0D1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92186" y="3634695"/>
            <a:ext cx="478056" cy="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B96093-8377-484F-866D-3B6ED3AA2D33}"/>
              </a:ext>
            </a:extLst>
          </p:cNvPr>
          <p:cNvSpPr txBox="1"/>
          <p:nvPr/>
        </p:nvSpPr>
        <p:spPr>
          <a:xfrm>
            <a:off x="1273091" y="3448022"/>
            <a:ext cx="1593129" cy="369332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Bias</a:t>
            </a:r>
            <a:r>
              <a:rPr lang="zh-TW" altLang="en-US" dirty="0"/>
              <a:t>：偏差值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A7BB2AB-4DC5-4B04-93C3-C8429262969C}"/>
              </a:ext>
            </a:extLst>
          </p:cNvPr>
          <p:cNvSpPr txBox="1"/>
          <p:nvPr/>
        </p:nvSpPr>
        <p:spPr>
          <a:xfrm>
            <a:off x="7168558" y="3341976"/>
            <a:ext cx="2201686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W0</a:t>
            </a:r>
            <a:r>
              <a:rPr lang="zh-TW" altLang="en-US" dirty="0"/>
              <a:t>：用來移動直線</a:t>
            </a:r>
            <a:endParaRPr lang="en-US" altLang="zh-TW" dirty="0"/>
          </a:p>
          <a:p>
            <a:r>
              <a:rPr lang="en-US" altLang="zh-TW" dirty="0"/>
              <a:t>ex:</a:t>
            </a:r>
            <a:r>
              <a:rPr lang="zh-TW" altLang="en-US" dirty="0"/>
              <a:t>讓線不通過原點</a:t>
            </a:r>
          </a:p>
        </p:txBody>
      </p:sp>
    </p:spTree>
    <p:extLst>
      <p:ext uri="{BB962C8B-B14F-4D97-AF65-F5344CB8AC3E}">
        <p14:creationId xmlns:p14="http://schemas.microsoft.com/office/powerpoint/2010/main" val="1902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EFDF9-37D8-4E8A-91B5-0B84FA2B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5FFAF-C3D4-42FA-A1C5-AB6523C9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Bias and Weight</a:t>
            </a:r>
          </a:p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bias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 is much like a </a:t>
            </a:r>
            <a:r>
              <a:rPr lang="en-US" altLang="zh-TW" b="1" dirty="0">
                <a:solidFill>
                  <a:srgbClr val="FF0000"/>
                </a:solidFill>
              </a:rPr>
              <a:t>weight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, except that it has a </a:t>
            </a:r>
            <a:r>
              <a:rPr lang="en-US" altLang="zh-TW" dirty="0">
                <a:solidFill>
                  <a:srgbClr val="00B050"/>
                </a:solidFill>
              </a:rPr>
              <a:t>constant input of 1</a:t>
            </a:r>
            <a:r>
              <a:rPr lang="en-US" altLang="zh-TW" dirty="0"/>
              <a:t>. It can be </a:t>
            </a:r>
            <a:r>
              <a:rPr lang="en-US" altLang="zh-TW" b="1" dirty="0"/>
              <a:t>omitted</a:t>
            </a:r>
            <a:r>
              <a:rPr lang="en-US" altLang="zh-TW" dirty="0"/>
              <a:t> for some situation.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The bias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b </a:t>
            </a:r>
            <a:r>
              <a:rPr lang="en-US" altLang="zh-TW" dirty="0">
                <a:solidFill>
                  <a:srgbClr val="FF0000"/>
                </a:solidFill>
              </a:rPr>
              <a:t>(=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TW" baseline="-25000" dirty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weights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, I = 1, 2,…, M, </a:t>
            </a:r>
            <a:r>
              <a:rPr lang="en-US" altLang="zh-TW" dirty="0"/>
              <a:t>are </a:t>
            </a:r>
            <a:r>
              <a:rPr lang="en-US" altLang="zh-TW" dirty="0">
                <a:solidFill>
                  <a:srgbClr val="00B050"/>
                </a:solidFill>
              </a:rPr>
              <a:t>adjustable</a:t>
            </a:r>
            <a:r>
              <a:rPr lang="zh-TW" altLang="en-US" dirty="0">
                <a:solidFill>
                  <a:srgbClr val="00B050"/>
                </a:solidFill>
              </a:rPr>
              <a:t>可調整的</a:t>
            </a:r>
            <a:r>
              <a:rPr lang="en-US" altLang="zh-TW" dirty="0"/>
              <a:t> scalar parameters of the neuron. They can be adjusted by some </a:t>
            </a:r>
            <a:r>
              <a:rPr lang="en-US" altLang="zh-TW" dirty="0">
                <a:solidFill>
                  <a:srgbClr val="00B050"/>
                </a:solidFill>
              </a:rPr>
              <a:t>learning algorithm </a:t>
            </a:r>
            <a:r>
              <a:rPr lang="en-US" altLang="zh-TW" dirty="0"/>
              <a:t>so that the neuron input/output relationship meets some particular goal.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EE4EE6-0E9D-4A2B-9B50-C020D931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12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5E9B-F079-49CE-A1A4-03F3D4F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Neuron</a:t>
            </a:r>
            <a:r>
              <a:rPr lang="zh-TW" altLang="en-US" dirty="0"/>
              <a:t> </a:t>
            </a:r>
            <a:r>
              <a:rPr lang="en-US" altLang="zh-TW" dirty="0"/>
              <a:t>Vs.</a:t>
            </a:r>
            <a:r>
              <a:rPr lang="zh-TW" altLang="en-US" dirty="0"/>
              <a:t> </a:t>
            </a:r>
            <a:r>
              <a:rPr lang="en-US" altLang="zh-TW" dirty="0"/>
              <a:t>Artificial Neuron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E118B4-5F9A-4ABB-BA4D-69B08D9A46EE}"/>
              </a:ext>
            </a:extLst>
          </p:cNvPr>
          <p:cNvSpPr txBox="1"/>
          <p:nvPr/>
        </p:nvSpPr>
        <p:spPr>
          <a:xfrm>
            <a:off x="1895792" y="1324462"/>
            <a:ext cx="27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Biological Neuron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DE40C60-4E65-4A75-A560-035CE5E1293E}"/>
              </a:ext>
            </a:extLst>
          </p:cNvPr>
          <p:cNvSpPr txBox="1"/>
          <p:nvPr/>
        </p:nvSpPr>
        <p:spPr>
          <a:xfrm>
            <a:off x="7469787" y="1325155"/>
            <a:ext cx="260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Artificial Neuron</a:t>
            </a:r>
            <a:endParaRPr lang="zh-TW" altLang="en-US" sz="24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7D7A464A-CA55-4FA6-8D7D-2F07C91D6650}"/>
              </a:ext>
            </a:extLst>
          </p:cNvPr>
          <p:cNvGrpSpPr/>
          <p:nvPr/>
        </p:nvGrpSpPr>
        <p:grpSpPr>
          <a:xfrm>
            <a:off x="5885431" y="1966368"/>
            <a:ext cx="5958840" cy="2346960"/>
            <a:chOff x="0" y="0"/>
            <a:chExt cx="5958840" cy="2346960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B3F7FB3-53CA-41CB-A10C-1B49386B1F50}"/>
                </a:ext>
              </a:extLst>
            </p:cNvPr>
            <p:cNvCxnSpPr/>
            <p:nvPr/>
          </p:nvCxnSpPr>
          <p:spPr>
            <a:xfrm>
              <a:off x="1798320" y="1150620"/>
              <a:ext cx="0" cy="35052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BA50FC0F-5171-462B-A4D1-6C3C850AAC81}"/>
                </a:ext>
              </a:extLst>
            </p:cNvPr>
            <p:cNvGrpSpPr/>
            <p:nvPr/>
          </p:nvGrpSpPr>
          <p:grpSpPr>
            <a:xfrm>
              <a:off x="0" y="0"/>
              <a:ext cx="5958840" cy="2346960"/>
              <a:chOff x="0" y="0"/>
              <a:chExt cx="5958840" cy="2346960"/>
            </a:xfrm>
          </p:grpSpPr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BAAF75DE-D635-45A8-9CA7-0D6590A9003F}"/>
                  </a:ext>
                </a:extLst>
              </p:cNvPr>
              <p:cNvCxnSpPr/>
              <p:nvPr/>
            </p:nvCxnSpPr>
            <p:spPr>
              <a:xfrm>
                <a:off x="2575560" y="800100"/>
                <a:ext cx="0" cy="8001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B5C67FBC-D2DB-4F75-A85B-21AFC19571D1}"/>
                  </a:ext>
                </a:extLst>
              </p:cNvPr>
              <p:cNvGrpSpPr/>
              <p:nvPr/>
            </p:nvGrpSpPr>
            <p:grpSpPr>
              <a:xfrm>
                <a:off x="0" y="0"/>
                <a:ext cx="5958840" cy="2346960"/>
                <a:chOff x="0" y="0"/>
                <a:chExt cx="5958840" cy="2346960"/>
              </a:xfrm>
            </p:grpSpPr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32BA6EB2-ECE7-4878-B7AE-74D8AF72D2FF}"/>
                    </a:ext>
                  </a:extLst>
                </p:cNvPr>
                <p:cNvCxnSpPr/>
                <p:nvPr/>
              </p:nvCxnSpPr>
              <p:spPr>
                <a:xfrm>
                  <a:off x="2994660" y="1188720"/>
                  <a:ext cx="121158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A5EAC29C-6692-4224-B9C2-94704338516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58840" cy="2346960"/>
                  <a:chOff x="0" y="0"/>
                  <a:chExt cx="5958840" cy="2346960"/>
                </a:xfrm>
              </p:grpSpPr>
              <p:sp>
                <p:nvSpPr>
                  <p:cNvPr id="39" name="橢圓 38">
                    <a:extLst>
                      <a:ext uri="{FF2B5EF4-FFF2-40B4-BE49-F238E27FC236}">
                        <a16:creationId xmlns:a16="http://schemas.microsoft.com/office/drawing/2014/main" id="{D61E3D61-CE21-4C63-956A-29D2D509DC90}"/>
                      </a:ext>
                    </a:extLst>
                  </p:cNvPr>
                  <p:cNvSpPr/>
                  <p:nvPr/>
                </p:nvSpPr>
                <p:spPr>
                  <a:xfrm>
                    <a:off x="2186940" y="792480"/>
                    <a:ext cx="807720" cy="8077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40" name="直線單箭頭接點 39">
                    <a:extLst>
                      <a:ext uri="{FF2B5EF4-FFF2-40B4-BE49-F238E27FC236}">
                        <a16:creationId xmlns:a16="http://schemas.microsoft.com/office/drawing/2014/main" id="{95CD1801-BF0F-4D12-8A77-FB62339E2372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670560"/>
                    <a:ext cx="685800" cy="388620"/>
                  </a:xfrm>
                  <a:prstGeom prst="straightConnector1">
                    <a:avLst/>
                  </a:prstGeom>
                  <a:ln w="12700">
                    <a:solidFill>
                      <a:schemeClr val="dk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6C3755D2-B563-4C54-A80A-2A7E60DCB703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1059180"/>
                    <a:ext cx="701040" cy="908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單箭頭接點 41">
                    <a:extLst>
                      <a:ext uri="{FF2B5EF4-FFF2-40B4-BE49-F238E27FC236}">
                        <a16:creationId xmlns:a16="http://schemas.microsoft.com/office/drawing/2014/main" id="{0329C0C5-B911-4E96-8E93-D2D4C66FAF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1280160"/>
                    <a:ext cx="670560" cy="51816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文字方塊 12">
                    <a:extLst>
                      <a:ext uri="{FF2B5EF4-FFF2-40B4-BE49-F238E27FC236}">
                        <a16:creationId xmlns:a16="http://schemas.microsoft.com/office/drawing/2014/main" id="{F2112901-9D1B-4544-9556-A281B0AFF4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5300" y="1021080"/>
                    <a:ext cx="16535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Output signal: </a:t>
                    </a:r>
                    <a:r>
                      <a:rPr lang="en-US" sz="1200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=</a:t>
                    </a:r>
                    <a:r>
                      <a:rPr lang="en-US" sz="1200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f</a:t>
                    </a:r>
                    <a:r>
                      <a: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文字方塊 13">
                    <a:extLst>
                      <a:ext uri="{FF2B5EF4-FFF2-40B4-BE49-F238E27FC236}">
                        <a16:creationId xmlns:a16="http://schemas.microsoft.com/office/drawing/2014/main" id="{98E5D76D-FB6B-441D-B759-7C92CB31B1D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929640"/>
                    <a:ext cx="1082040" cy="2819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Input signals: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字方塊 14">
                    <a:extLst>
                      <a:ext uri="{FF2B5EF4-FFF2-40B4-BE49-F238E27FC236}">
                        <a16:creationId xmlns:a16="http://schemas.microsoft.com/office/drawing/2014/main" id="{9A77836E-74FA-4339-B640-3414E831C7A6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00" y="2011680"/>
                    <a:ext cx="9220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Weights: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文字方塊 16">
                    <a:extLst>
                      <a:ext uri="{FF2B5EF4-FFF2-40B4-BE49-F238E27FC236}">
                        <a16:creationId xmlns:a16="http://schemas.microsoft.com/office/drawing/2014/main" id="{1A6B2D04-F5B1-458C-BE53-CB3CE6D8FE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46482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文字方塊 17">
                    <a:extLst>
                      <a:ext uri="{FF2B5EF4-FFF2-40B4-BE49-F238E27FC236}">
                        <a16:creationId xmlns:a16="http://schemas.microsoft.com/office/drawing/2014/main" id="{0DC145E0-6A0A-4207-BF9A-25AD2C151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89916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文字方塊 18">
                    <a:extLst>
                      <a:ext uri="{FF2B5EF4-FFF2-40B4-BE49-F238E27FC236}">
                        <a16:creationId xmlns:a16="http://schemas.microsoft.com/office/drawing/2014/main" id="{A51942DC-17B6-48C7-A7BA-9A255838D7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1676400"/>
                    <a:ext cx="3505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文字方塊 19">
                    <a:extLst>
                      <a:ext uri="{FF2B5EF4-FFF2-40B4-BE49-F238E27FC236}">
                        <a16:creationId xmlns:a16="http://schemas.microsoft.com/office/drawing/2014/main" id="{4DB5E8AD-CB21-4A05-8AE7-EBB76150C9F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60960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文字方塊 20">
                    <a:extLst>
                      <a:ext uri="{FF2B5EF4-FFF2-40B4-BE49-F238E27FC236}">
                        <a16:creationId xmlns:a16="http://schemas.microsoft.com/office/drawing/2014/main" id="{9B4C3DAD-C236-4911-9017-1A0EDEC6D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89154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B2D5E76B-3406-4FE3-85DE-329962C7CC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400" y="150114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736CD164-DA0B-4B41-8B2D-38979A0EAD26}"/>
                      </a:ext>
                    </a:extLst>
                  </p:cNvPr>
                  <p:cNvCxnSpPr/>
                  <p:nvPr/>
                </p:nvCxnSpPr>
                <p:spPr>
                  <a:xfrm>
                    <a:off x="1905000" y="335280"/>
                    <a:ext cx="419100" cy="5029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文字方塊 24">
                    <a:extLst>
                      <a:ext uri="{FF2B5EF4-FFF2-40B4-BE49-F238E27FC236}">
                        <a16:creationId xmlns:a16="http://schemas.microsoft.com/office/drawing/2014/main" id="{A57C7575-965D-462A-AB2F-A2630055059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900" y="0"/>
                    <a:ext cx="67056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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文字方塊 25">
                    <a:extLst>
                      <a:ext uri="{FF2B5EF4-FFF2-40B4-BE49-F238E27FC236}">
                        <a16:creationId xmlns:a16="http://schemas.microsoft.com/office/drawing/2014/main" id="{A122ADC0-DCBC-4FEE-AFCF-071AB37A858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000" y="457200"/>
                    <a:ext cx="563880" cy="2514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Bias: </a:t>
                    </a:r>
                    <a:r>
                      <a:rPr lang="en-US" sz="1200" i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文字方塊 29">
                    <a:extLst>
                      <a:ext uri="{FF2B5EF4-FFF2-40B4-BE49-F238E27FC236}">
                        <a16:creationId xmlns:a16="http://schemas.microsoft.com/office/drawing/2014/main" id="{D33449C8-B211-434B-8DAD-8D998C471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105156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文字方塊 30">
                    <a:extLst>
                      <a:ext uri="{FF2B5EF4-FFF2-40B4-BE49-F238E27FC236}">
                        <a16:creationId xmlns:a16="http://schemas.microsoft.com/office/drawing/2014/main" id="{B37B5A4B-1F59-472E-ABBA-EDC66C06668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660" y="1066800"/>
                    <a:ext cx="320040" cy="2895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i="1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1200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文字方塊 31">
                    <a:extLst>
                      <a:ext uri="{FF2B5EF4-FFF2-40B4-BE49-F238E27FC236}">
                        <a16:creationId xmlns:a16="http://schemas.microsoft.com/office/drawing/2014/main" id="{9164DB1B-7BD1-4B50-BA6E-AD8F4517D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560" y="464820"/>
                    <a:ext cx="769620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0" rIns="9144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Cell body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3A514D14-9BF3-4D4D-BCBC-DD7E1A251ED6}"/>
              </a:ext>
            </a:extLst>
          </p:cNvPr>
          <p:cNvGrpSpPr/>
          <p:nvPr/>
        </p:nvGrpSpPr>
        <p:grpSpPr>
          <a:xfrm>
            <a:off x="3153103" y="4576532"/>
            <a:ext cx="5318234" cy="351662"/>
            <a:chOff x="3153103" y="4576532"/>
            <a:chExt cx="5318234" cy="351662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89DF99D-95D9-4366-8E23-1ED8E26E79FA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4740753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字方塊 37">
              <a:extLst>
                <a:ext uri="{FF2B5EF4-FFF2-40B4-BE49-F238E27FC236}">
                  <a16:creationId xmlns:a16="http://schemas.microsoft.com/office/drawing/2014/main" id="{EBDF2797-8731-4E89-8B05-8C82878C4863}"/>
                </a:ext>
              </a:extLst>
            </p:cNvPr>
            <p:cNvSpPr txBox="1"/>
            <p:nvPr/>
          </p:nvSpPr>
          <p:spPr>
            <a:xfrm>
              <a:off x="3153103" y="4576532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Dendrites</a:t>
              </a:r>
              <a:r>
                <a:rPr lang="zh-TW" alt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樹突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0" name="文字方塊 43">
              <a:extLst>
                <a:ext uri="{FF2B5EF4-FFF2-40B4-BE49-F238E27FC236}">
                  <a16:creationId xmlns:a16="http://schemas.microsoft.com/office/drawing/2014/main" id="{77F45150-7A26-4684-8C18-344596E0C45E}"/>
                </a:ext>
              </a:extLst>
            </p:cNvPr>
            <p:cNvSpPr txBox="1"/>
            <p:nvPr/>
          </p:nvSpPr>
          <p:spPr>
            <a:xfrm>
              <a:off x="6718083" y="4577674"/>
              <a:ext cx="1753254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 signals</a:t>
              </a:r>
              <a:r>
                <a:rPr lang="en-US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(</a:t>
              </a:r>
              <a:r>
                <a:rPr lang="en-US" altLang="zh-TW" i="1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E0BC5D26-6394-430C-AC28-06334FD75D9E}"/>
              </a:ext>
            </a:extLst>
          </p:cNvPr>
          <p:cNvGrpSpPr/>
          <p:nvPr/>
        </p:nvGrpSpPr>
        <p:grpSpPr>
          <a:xfrm>
            <a:off x="3153103" y="5034131"/>
            <a:ext cx="5318234" cy="360885"/>
            <a:chOff x="3258207" y="5034131"/>
            <a:chExt cx="5213130" cy="360885"/>
          </a:xfrm>
        </p:grpSpPr>
        <p:sp>
          <p:nvSpPr>
            <p:cNvPr id="65" name="文字方塊 57">
              <a:extLst>
                <a:ext uri="{FF2B5EF4-FFF2-40B4-BE49-F238E27FC236}">
                  <a16:creationId xmlns:a16="http://schemas.microsoft.com/office/drawing/2014/main" id="{772DED63-0F11-41C0-B3A6-39C74E9CCAD9}"/>
                </a:ext>
              </a:extLst>
            </p:cNvPr>
            <p:cNvSpPr txBox="1"/>
            <p:nvPr/>
          </p:nvSpPr>
          <p:spPr>
            <a:xfrm>
              <a:off x="3258207" y="5044496"/>
              <a:ext cx="188000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Synapses</a:t>
              </a:r>
              <a:r>
                <a:rPr lang="zh-TW" alt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 (</a:t>
              </a:r>
              <a:r>
                <a:rPr lang="zh-TW" altLang="en-US" dirty="0">
                  <a:solidFill>
                    <a:srgbClr val="FF0000"/>
                  </a:solidFill>
                </a:rPr>
                <a:t>突觸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文字方塊 58">
              <a:extLst>
                <a:ext uri="{FF2B5EF4-FFF2-40B4-BE49-F238E27FC236}">
                  <a16:creationId xmlns:a16="http://schemas.microsoft.com/office/drawing/2014/main" id="{BC6ABB1F-CE30-4B96-AEAE-2CE77DE5A199}"/>
                </a:ext>
              </a:extLst>
            </p:cNvPr>
            <p:cNvSpPr txBox="1"/>
            <p:nvPr/>
          </p:nvSpPr>
          <p:spPr>
            <a:xfrm>
              <a:off x="6718082" y="5034131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Weights (</a:t>
              </a:r>
              <a:r>
                <a:rPr lang="en-US" sz="1800" i="1" kern="12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1800" kern="1200" baseline="-250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E9A64CF0-CB8E-4C31-9C8A-910CAA672C06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5187443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E9ACCE7-3D8E-47F2-B725-3C84D1105A0A}"/>
              </a:ext>
            </a:extLst>
          </p:cNvPr>
          <p:cNvGrpSpPr/>
          <p:nvPr/>
        </p:nvGrpSpPr>
        <p:grpSpPr>
          <a:xfrm>
            <a:off x="3153103" y="5459120"/>
            <a:ext cx="5318235" cy="350520"/>
            <a:chOff x="3153103" y="5459120"/>
            <a:chExt cx="5318235" cy="350520"/>
          </a:xfrm>
        </p:grpSpPr>
        <p:sp>
          <p:nvSpPr>
            <p:cNvPr id="71" name="文字方塊 50">
              <a:extLst>
                <a:ext uri="{FF2B5EF4-FFF2-40B4-BE49-F238E27FC236}">
                  <a16:creationId xmlns:a16="http://schemas.microsoft.com/office/drawing/2014/main" id="{92ADEB45-DC32-4B3B-8425-0497F080FFFB}"/>
                </a:ext>
              </a:extLst>
            </p:cNvPr>
            <p:cNvSpPr txBox="1"/>
            <p:nvPr/>
          </p:nvSpPr>
          <p:spPr>
            <a:xfrm>
              <a:off x="3153103" y="5459120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</a:t>
              </a:r>
              <a:r>
                <a:rPr lang="zh-TW" alt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細胞體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51">
              <a:extLst>
                <a:ext uri="{FF2B5EF4-FFF2-40B4-BE49-F238E27FC236}">
                  <a16:creationId xmlns:a16="http://schemas.microsoft.com/office/drawing/2014/main" id="{1ACF566D-24B9-4853-8162-A6E94587117E}"/>
                </a:ext>
              </a:extLst>
            </p:cNvPr>
            <p:cNvSpPr txBox="1"/>
            <p:nvPr/>
          </p:nvSpPr>
          <p:spPr>
            <a:xfrm>
              <a:off x="6718083" y="5459120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 (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4225A54F-7CD9-4C08-BCD6-D2AE179485FC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5618367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597B258-DD31-4391-B47C-1D15554FC051}"/>
              </a:ext>
            </a:extLst>
          </p:cNvPr>
          <p:cNvGrpSpPr/>
          <p:nvPr/>
        </p:nvGrpSpPr>
        <p:grpSpPr>
          <a:xfrm>
            <a:off x="3153103" y="5905077"/>
            <a:ext cx="5318235" cy="361020"/>
            <a:chOff x="3153103" y="5905077"/>
            <a:chExt cx="5318235" cy="361020"/>
          </a:xfrm>
        </p:grpSpPr>
        <p:sp>
          <p:nvSpPr>
            <p:cNvPr id="64" name="文字方塊 56">
              <a:extLst>
                <a:ext uri="{FF2B5EF4-FFF2-40B4-BE49-F238E27FC236}">
                  <a16:creationId xmlns:a16="http://schemas.microsoft.com/office/drawing/2014/main" id="{923C8626-6922-4C9E-930F-82B51A21D1B2}"/>
                </a:ext>
              </a:extLst>
            </p:cNvPr>
            <p:cNvSpPr txBox="1"/>
            <p:nvPr/>
          </p:nvSpPr>
          <p:spPr>
            <a:xfrm>
              <a:off x="6718083" y="5915577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Output signal (</a:t>
              </a:r>
              <a:r>
                <a:rPr lang="en-US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7" name="文字方塊 59">
              <a:extLst>
                <a:ext uri="{FF2B5EF4-FFF2-40B4-BE49-F238E27FC236}">
                  <a16:creationId xmlns:a16="http://schemas.microsoft.com/office/drawing/2014/main" id="{14CE5160-A337-4D26-9E54-EFE613B21FAF}"/>
                </a:ext>
              </a:extLst>
            </p:cNvPr>
            <p:cNvSpPr txBox="1"/>
            <p:nvPr/>
          </p:nvSpPr>
          <p:spPr>
            <a:xfrm>
              <a:off x="3153103" y="5905077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Axon</a:t>
              </a:r>
              <a:r>
                <a:rPr lang="zh-TW" alt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　　</a:t>
              </a:r>
              <a:r>
                <a:rPr lang="en-US" altLang="zh-TW" dirty="0">
                  <a:solidFill>
                    <a:srgbClr val="FF0000"/>
                  </a:solidFill>
                </a:rPr>
                <a:t> (</a:t>
              </a:r>
              <a:r>
                <a:rPr lang="zh-TW" altLang="en-US" dirty="0">
                  <a:solidFill>
                    <a:srgbClr val="FF0000"/>
                  </a:solidFill>
                </a:rPr>
                <a:t>軸突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FF8C273-B469-4767-A861-D10775BDCC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6080822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ACEBEE7-856F-403A-8C61-348F0728FC2E}"/>
              </a:ext>
            </a:extLst>
          </p:cNvPr>
          <p:cNvGrpSpPr/>
          <p:nvPr/>
        </p:nvGrpSpPr>
        <p:grpSpPr>
          <a:xfrm>
            <a:off x="349916" y="1979821"/>
            <a:ext cx="5438775" cy="2381250"/>
            <a:chOff x="509685" y="2112029"/>
            <a:chExt cx="5438775" cy="23812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73FC45-4F1B-4068-8D4A-4670E67D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685" y="2112029"/>
              <a:ext cx="5438775" cy="2381250"/>
            </a:xfrm>
            <a:prstGeom prst="rect">
              <a:avLst/>
            </a:prstGeom>
          </p:spPr>
        </p:pic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8F1A90F-47F6-42DC-A0CD-7C74763CB12E}"/>
                </a:ext>
              </a:extLst>
            </p:cNvPr>
            <p:cNvGrpSpPr/>
            <p:nvPr/>
          </p:nvGrpSpPr>
          <p:grpSpPr>
            <a:xfrm>
              <a:off x="1051034" y="2467091"/>
              <a:ext cx="1545747" cy="1514702"/>
              <a:chOff x="1051034" y="2467091"/>
              <a:chExt cx="1545747" cy="1514702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C309E5E-5745-4CBD-BF70-591AFF6B008F}"/>
                  </a:ext>
                </a:extLst>
              </p:cNvPr>
              <p:cNvCxnSpPr/>
              <p:nvPr/>
            </p:nvCxnSpPr>
            <p:spPr>
              <a:xfrm flipV="1">
                <a:off x="1051034" y="2474711"/>
                <a:ext cx="315311" cy="48006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477172C6-3321-4985-9493-20944BE20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1342" y="2529956"/>
                <a:ext cx="450943" cy="14518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298AB7DB-831B-4375-9B13-637929E76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1632" y="2467091"/>
                <a:ext cx="217310" cy="135338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1AE42A2B-8E4F-4068-8D8A-5755D2D14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5561" y="2467091"/>
                <a:ext cx="541220" cy="1257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70414CF6-4990-413A-B7BE-DDBC2A98E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5387" y="2529956"/>
                <a:ext cx="324256" cy="89068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B4E69-F654-489D-9E6F-F717FF83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F566EC-F4EC-4030-B88A-02EE5C02E12A}"/>
              </a:ext>
            </a:extLst>
          </p:cNvPr>
          <p:cNvSpPr txBox="1"/>
          <p:nvPr/>
        </p:nvSpPr>
        <p:spPr>
          <a:xfrm>
            <a:off x="8285731" y="3983268"/>
            <a:ext cx="26433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input: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2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1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2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8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740F3-4C9A-4EA0-AAE3-D312CFBF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prstClr val="black"/>
                </a:solidFill>
              </a:rPr>
              <a:t>Illustrative Example for Linear </a:t>
            </a:r>
            <a:r>
              <a:rPr lang="en-US" altLang="zh-TW" sz="4000" dirty="0">
                <a:solidFill>
                  <a:srgbClr val="FF0000"/>
                </a:solidFill>
              </a:rPr>
              <a:t>Classification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B60E37B-F870-438B-8CFF-59850A36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9561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Dataset </a:t>
            </a:r>
            <a:r>
              <a:rPr lang="en-US" altLang="zh-TW" sz="3600" i="1" dirty="0"/>
              <a:t>D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>
                <a:sym typeface="Symbol" panose="05050102010706020507" pitchFamily="18" charset="2"/>
              </a:rPr>
              <a:t> </a:t>
            </a:r>
            <a:r>
              <a:rPr lang="en-US" altLang="zh-TW" sz="3200" dirty="0"/>
              <a:t>Students take a class on a </a:t>
            </a:r>
            <a:r>
              <a:rPr lang="en-US" altLang="zh-TW" sz="3200" b="1" dirty="0"/>
              <a:t>Pass</a:t>
            </a:r>
            <a:r>
              <a:rPr lang="en-US" altLang="zh-TW" sz="3200" dirty="0"/>
              <a:t>/</a:t>
            </a:r>
            <a:r>
              <a:rPr lang="en-US" altLang="zh-TW" sz="3200" b="1" dirty="0"/>
              <a:t>Fail</a:t>
            </a:r>
            <a:r>
              <a:rPr lang="en-US" altLang="zh-TW" sz="3200" dirty="0"/>
              <a:t> basis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C3311A-E9C2-4297-986E-89F1BF98FDDA}"/>
              </a:ext>
            </a:extLst>
          </p:cNvPr>
          <p:cNvGraphicFramePr>
            <a:graphicFrameLocks noGrp="1"/>
          </p:cNvGraphicFramePr>
          <p:nvPr/>
        </p:nvGraphicFramePr>
        <p:xfrm>
          <a:off x="2545024" y="3312322"/>
          <a:ext cx="6350318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877842644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498780036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406982049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7625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</a:rPr>
                        <a:t>Students</a:t>
                      </a:r>
                      <a:endParaRPr lang="zh-TW" sz="24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Midterm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2000" kern="100" baseline="-25000" dirty="0">
                          <a:effectLst/>
                        </a:rPr>
                        <a:t>2</a:t>
                      </a:r>
                      <a:r>
                        <a:rPr lang="en-US" altLang="zh-TW" sz="20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Final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Pass/Fail)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10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85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 kern="100" baseline="0" dirty="0">
                          <a:effectLst/>
                        </a:rPr>
                        <a:t>1  </a:t>
                      </a:r>
                      <a:r>
                        <a:rPr lang="zh-TW" altLang="en-US" sz="2400" kern="100" baseline="0" dirty="0">
                          <a:effectLst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94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6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baseline="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 kern="100" baseline="0" dirty="0">
                          <a:effectLst/>
                        </a:rPr>
                        <a:t>1  </a:t>
                      </a:r>
                      <a:r>
                        <a:rPr lang="zh-TW" altLang="en-US" sz="2400" kern="100" baseline="0" dirty="0">
                          <a:effectLst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5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219801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E6BF04-1CC9-402F-B28F-37228D9F1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75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2917-FA65-4DD1-8AC4-3C5A88A0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Illustrative Example: Neural Representation</a:t>
            </a:r>
            <a:endParaRPr lang="zh-TW" altLang="en-US" sz="4000" dirty="0"/>
          </a:p>
        </p:txBody>
      </p:sp>
      <p:sp>
        <p:nvSpPr>
          <p:cNvPr id="5" name="文字方塊 37">
            <a:extLst>
              <a:ext uri="{FF2B5EF4-FFF2-40B4-BE49-F238E27FC236}">
                <a16:creationId xmlns:a16="http://schemas.microsoft.com/office/drawing/2014/main" id="{93429DA2-10B4-4724-B65B-AC056984E3A1}"/>
              </a:ext>
            </a:extLst>
          </p:cNvPr>
          <p:cNvSpPr txBox="1"/>
          <p:nvPr/>
        </p:nvSpPr>
        <p:spPr>
          <a:xfrm>
            <a:off x="1186782" y="1839064"/>
            <a:ext cx="4614304" cy="46393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2400" dirty="0">
                <a:solidFill>
                  <a:prstClr val="black"/>
                </a:solidFill>
              </a:rPr>
              <a:t>Students' Performance Dataset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81B526-FFB9-42F9-9C07-DC1ACD1E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2" y="2452686"/>
            <a:ext cx="4886325" cy="271462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A70917B3-8A2F-45A0-BA9F-97945479EF56}"/>
              </a:ext>
            </a:extLst>
          </p:cNvPr>
          <p:cNvGrpSpPr/>
          <p:nvPr/>
        </p:nvGrpSpPr>
        <p:grpSpPr>
          <a:xfrm>
            <a:off x="6096000" y="1935216"/>
            <a:ext cx="5593230" cy="3078481"/>
            <a:chOff x="0" y="0"/>
            <a:chExt cx="5593760" cy="3078742"/>
          </a:xfrm>
        </p:grpSpPr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AA65B93D-7221-438E-9821-A2C455E46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440" y="579121"/>
              <a:ext cx="3868424" cy="1352553"/>
              <a:chOff x="-125" y="303"/>
              <a:chExt cx="2437" cy="852"/>
            </a:xfrm>
          </p:grpSpPr>
          <p:grpSp>
            <p:nvGrpSpPr>
              <p:cNvPr id="23" name="Group 7">
                <a:extLst>
                  <a:ext uri="{FF2B5EF4-FFF2-40B4-BE49-F238E27FC236}">
                    <a16:creationId xmlns:a16="http://schemas.microsoft.com/office/drawing/2014/main" id="{69E8BD43-6E60-43E6-8E56-FCC2EB60B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9" y="562"/>
                <a:ext cx="960" cy="580"/>
                <a:chOff x="689" y="562"/>
                <a:chExt cx="960" cy="580"/>
              </a:xfrm>
            </p:grpSpPr>
            <p:grpSp>
              <p:nvGrpSpPr>
                <p:cNvPr id="35" name="Group 8">
                  <a:extLst>
                    <a:ext uri="{FF2B5EF4-FFF2-40B4-BE49-F238E27FC236}">
                      <a16:creationId xmlns:a16="http://schemas.microsoft.com/office/drawing/2014/main" id="{75F91F57-5829-4778-95D0-8AECDE0EDF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9" y="562"/>
                  <a:ext cx="960" cy="528"/>
                  <a:chOff x="689" y="562"/>
                  <a:chExt cx="960" cy="528"/>
                </a:xfrm>
              </p:grpSpPr>
              <p:sp>
                <p:nvSpPr>
                  <p:cNvPr id="38" name="Oval 9">
                    <a:extLst>
                      <a:ext uri="{FF2B5EF4-FFF2-40B4-BE49-F238E27FC236}">
                        <a16:creationId xmlns:a16="http://schemas.microsoft.com/office/drawing/2014/main" id="{B054E03D-A3C8-440F-8F96-813AD1F1F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9" y="562"/>
                    <a:ext cx="960" cy="528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39" name="Line 10">
                    <a:extLst>
                      <a:ext uri="{FF2B5EF4-FFF2-40B4-BE49-F238E27FC236}">
                        <a16:creationId xmlns:a16="http://schemas.microsoft.com/office/drawing/2014/main" id="{BD659D06-9F95-4FD7-930C-524BB98E015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173" y="562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" name="Text Box 11">
                  <a:extLst>
                    <a:ext uri="{FF2B5EF4-FFF2-40B4-BE49-F238E27FC236}">
                      <a16:creationId xmlns:a16="http://schemas.microsoft.com/office/drawing/2014/main" id="{ED35DF84-5E51-4FCF-AD6B-643761AC39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6" y="652"/>
                  <a:ext cx="293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Aft>
                      <a:spcPts val="0"/>
                    </a:spcAft>
                  </a:pPr>
                  <a:r>
                    <a:rPr lang="en-US" sz="3200" i="1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n</a:t>
                  </a:r>
                  <a:endParaRPr lang="zh-TW" sz="1200" dirty="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  <p:sp>
              <p:nvSpPr>
                <p:cNvPr id="37" name="Text Box 12">
                  <a:extLst>
                    <a:ext uri="{FF2B5EF4-FFF2-40B4-BE49-F238E27FC236}">
                      <a16:creationId xmlns:a16="http://schemas.microsoft.com/office/drawing/2014/main" id="{76C66AE3-4255-4C6D-921B-9A32439383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647"/>
                  <a:ext cx="463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fontAlgn="base">
                    <a:spcAft>
                      <a:spcPts val="0"/>
                    </a:spcAft>
                  </a:pPr>
                  <a:r>
                    <a:rPr lang="en-US" sz="3200" i="1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f</a:t>
                  </a:r>
                  <a:r>
                    <a:rPr lang="en-US" sz="3200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(</a:t>
                  </a:r>
                  <a:r>
                    <a:rPr lang="en-US" sz="3200" i="1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n</a:t>
                  </a:r>
                  <a:r>
                    <a:rPr lang="en-US" sz="3200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)</a:t>
                  </a:r>
                  <a:endParaRPr lang="zh-TW" sz="1200" dirty="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4" name="Group 13">
                <a:extLst>
                  <a:ext uri="{FF2B5EF4-FFF2-40B4-BE49-F238E27FC236}">
                    <a16:creationId xmlns:a16="http://schemas.microsoft.com/office/drawing/2014/main" id="{D4FF21A1-A680-437A-8A16-11B30E3F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03"/>
                <a:ext cx="742" cy="506"/>
                <a:chOff x="0" y="303"/>
                <a:chExt cx="742" cy="506"/>
              </a:xfrm>
            </p:grpSpPr>
            <p:cxnSp>
              <p:nvCxnSpPr>
                <p:cNvPr id="32" name="Line 14">
                  <a:extLst>
                    <a:ext uri="{FF2B5EF4-FFF2-40B4-BE49-F238E27FC236}">
                      <a16:creationId xmlns:a16="http://schemas.microsoft.com/office/drawing/2014/main" id="{9FF9704A-C538-47A2-B9EF-7615A5F23C4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60" y="483"/>
                  <a:ext cx="440" cy="28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" name="Text Box 15">
                  <a:extLst>
                    <a:ext uri="{FF2B5EF4-FFF2-40B4-BE49-F238E27FC236}">
                      <a16:creationId xmlns:a16="http://schemas.microsoft.com/office/drawing/2014/main" id="{D83BE502-009D-4225-BCAD-804FD2C54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303"/>
                  <a:ext cx="305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1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  <p:sp>
              <p:nvSpPr>
                <p:cNvPr id="34" name="Text Box 16">
                  <a:extLst>
                    <a:ext uri="{FF2B5EF4-FFF2-40B4-BE49-F238E27FC236}">
                      <a16:creationId xmlns:a16="http://schemas.microsoft.com/office/drawing/2014/main" id="{BD035D68-597F-4232-8F2E-768CEF41F9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" y="319"/>
                  <a:ext cx="388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w</a:t>
                  </a:r>
                  <a:r>
                    <a:rPr lang="en-US" sz="2800" i="1" kern="12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0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5" name="Group 17">
                <a:extLst>
                  <a:ext uri="{FF2B5EF4-FFF2-40B4-BE49-F238E27FC236}">
                    <a16:creationId xmlns:a16="http://schemas.microsoft.com/office/drawing/2014/main" id="{5C81136C-6D0E-4CF2-8F63-942CE5C81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25" y="674"/>
                <a:ext cx="830" cy="481"/>
                <a:chOff x="-125" y="674"/>
                <a:chExt cx="830" cy="481"/>
              </a:xfrm>
            </p:grpSpPr>
            <p:cxnSp>
              <p:nvCxnSpPr>
                <p:cNvPr id="29" name="Line 18">
                  <a:extLst>
                    <a:ext uri="{FF2B5EF4-FFF2-40B4-BE49-F238E27FC236}">
                      <a16:creationId xmlns:a16="http://schemas.microsoft.com/office/drawing/2014/main" id="{25848E40-CDB2-4A83-8111-6471E0D5864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65" y="884"/>
                  <a:ext cx="440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" name="Text Box 19">
                  <a:extLst>
                    <a:ext uri="{FF2B5EF4-FFF2-40B4-BE49-F238E27FC236}">
                      <a16:creationId xmlns:a16="http://schemas.microsoft.com/office/drawing/2014/main" id="{DC2B9736-29FE-4105-821E-ECE087A013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25" y="674"/>
                  <a:ext cx="334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x</a:t>
                  </a:r>
                  <a:r>
                    <a:rPr lang="en-US" sz="2800" i="1" kern="12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1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  <p:sp>
              <p:nvSpPr>
                <p:cNvPr id="31" name="Text Box 20">
                  <a:extLst>
                    <a:ext uri="{FF2B5EF4-FFF2-40B4-BE49-F238E27FC236}">
                      <a16:creationId xmlns:a16="http://schemas.microsoft.com/office/drawing/2014/main" id="{9B5F203C-A66C-4795-9150-AAA3DC2D99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" y="809"/>
                  <a:ext cx="367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0" rIns="36000" bIns="0">
                  <a:no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w</a:t>
                  </a:r>
                  <a:r>
                    <a:rPr lang="en-US" sz="2800" i="1" kern="12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1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DFE88B36-3E01-472E-8232-8709CBF3E2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9" y="647"/>
                <a:ext cx="663" cy="346"/>
                <a:chOff x="1649" y="647"/>
                <a:chExt cx="663" cy="346"/>
              </a:xfrm>
            </p:grpSpPr>
            <p:cxnSp>
              <p:nvCxnSpPr>
                <p:cNvPr id="27" name="Line 22">
                  <a:extLst>
                    <a:ext uri="{FF2B5EF4-FFF2-40B4-BE49-F238E27FC236}">
                      <a16:creationId xmlns:a16="http://schemas.microsoft.com/office/drawing/2014/main" id="{F5F9BA7D-4322-4210-AF31-259F2651FF41}"/>
                    </a:ext>
                  </a:extLst>
                </p:cNvPr>
                <p:cNvCxnSpPr/>
                <p:nvPr/>
              </p:nvCxnSpPr>
              <p:spPr bwMode="auto">
                <a:xfrm>
                  <a:off x="1649" y="83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" name="Text Box 23">
                  <a:extLst>
                    <a:ext uri="{FF2B5EF4-FFF2-40B4-BE49-F238E27FC236}">
                      <a16:creationId xmlns:a16="http://schemas.microsoft.com/office/drawing/2014/main" id="{88869153-E1A4-4EE1-8DD5-D6C3CF7FB2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7" y="647"/>
                  <a:ext cx="305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a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348879F7-1C5A-44C0-ADE0-2A0FFD1DB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899" y="579120"/>
              <a:ext cx="1440861" cy="430103"/>
            </a:xfrm>
            <a:prstGeom prst="borderCallout1">
              <a:avLst>
                <a:gd name="adj1" fmla="val 47828"/>
                <a:gd name="adj2" fmla="val -3"/>
                <a:gd name="adj3" fmla="val 189667"/>
                <a:gd name="adj4" fmla="val -30380"/>
              </a:avLst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54000" tIns="10800" rIns="54000" bIns="1080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400" kern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Axon</a:t>
              </a:r>
              <a:r>
                <a:rPr lang="zh-TW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軸突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2" name="AutoShape 25">
              <a:extLst>
                <a:ext uri="{FF2B5EF4-FFF2-40B4-BE49-F238E27FC236}">
                  <a16:creationId xmlns:a16="http://schemas.microsoft.com/office/drawing/2014/main" id="{96DD2C00-C7C4-4B35-816C-BEF5373B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40" y="0"/>
              <a:ext cx="1957219" cy="504190"/>
            </a:xfrm>
            <a:prstGeom prst="borderCallout1">
              <a:avLst>
                <a:gd name="adj1" fmla="val 101494"/>
                <a:gd name="adj2" fmla="val 47368"/>
                <a:gd name="adj3" fmla="val 302572"/>
                <a:gd name="adj4" fmla="val 63841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tIns="10800" bIns="1080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400" kern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Synapses</a:t>
              </a:r>
              <a:r>
                <a:rPr lang="zh-TW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突觸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720AA619-E8F1-4485-8B3E-7BAD9BABF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5440"/>
              <a:ext cx="2045893" cy="1463302"/>
              <a:chOff x="-693" y="950"/>
              <a:chExt cx="1289" cy="922"/>
            </a:xfrm>
          </p:grpSpPr>
          <p:sp>
            <p:nvSpPr>
              <p:cNvPr id="21" name="AutoShape 29">
                <a:extLst>
                  <a:ext uri="{FF2B5EF4-FFF2-40B4-BE49-F238E27FC236}">
                    <a16:creationId xmlns:a16="http://schemas.microsoft.com/office/drawing/2014/main" id="{85478039-8D53-43B2-AF31-C03F420D1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3" y="1590"/>
                <a:ext cx="1289" cy="282"/>
              </a:xfrm>
              <a:prstGeom prst="borderCallout1">
                <a:avLst>
                  <a:gd name="adj1" fmla="val 1639"/>
                  <a:gd name="adj2" fmla="val 61375"/>
                  <a:gd name="adj3" fmla="val -80337"/>
                  <a:gd name="adj4" fmla="val 77326"/>
                </a:avLst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54000" tIns="10800" rIns="54000" bIns="10800">
                <a:noAutofit/>
              </a:bodyPr>
              <a:lstStyle/>
              <a:p>
                <a:pPr algn="ctr" fontAlgn="base">
                  <a:spcAft>
                    <a:spcPts val="0"/>
                  </a:spcAft>
                </a:pPr>
                <a:r>
                  <a:rPr lang="en-US" sz="2400" kern="1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Dendrites</a:t>
                </a:r>
                <a:r>
                  <a:rPr lang="zh-TW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樹突</a:t>
                </a:r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22" name="Line 30">
                <a:extLst>
                  <a:ext uri="{FF2B5EF4-FFF2-40B4-BE49-F238E27FC236}">
                    <a16:creationId xmlns:a16="http://schemas.microsoft.com/office/drawing/2014/main" id="{15BE4C63-AD69-4A7D-9C41-36CFB3CF677B}"/>
                  </a:ext>
                </a:extLst>
              </p:cNvPr>
              <p:cNvCxnSpPr/>
              <p:nvPr/>
            </p:nvCxnSpPr>
            <p:spPr bwMode="auto">
              <a:xfrm flipV="1">
                <a:off x="-357" y="950"/>
                <a:ext cx="316" cy="639"/>
              </a:xfrm>
              <a:prstGeom prst="line">
                <a:avLst/>
              </a:prstGeom>
              <a:ln w="12700"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AutoShape 26">
              <a:extLst>
                <a:ext uri="{FF2B5EF4-FFF2-40B4-BE49-F238E27FC236}">
                  <a16:creationId xmlns:a16="http://schemas.microsoft.com/office/drawing/2014/main" id="{9460A310-0433-476D-A7A7-DB9BAC0C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2049780"/>
              <a:ext cx="1307465" cy="412115"/>
            </a:xfrm>
            <a:prstGeom prst="borderCallout1">
              <a:avLst>
                <a:gd name="adj1" fmla="val 1706"/>
                <a:gd name="adj2" fmla="val 51270"/>
                <a:gd name="adj3" fmla="val -75122"/>
                <a:gd name="adj4" fmla="val 1072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54000" tIns="10800" rIns="54000" bIns="1080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400" kern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Cell body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5" name="Line 18">
              <a:extLst>
                <a:ext uri="{FF2B5EF4-FFF2-40B4-BE49-F238E27FC236}">
                  <a16:creationId xmlns:a16="http://schemas.microsoft.com/office/drawing/2014/main" id="{EE409029-D6CE-4EE9-87AC-2192F5CD98F1}"/>
                </a:ext>
              </a:extLst>
            </p:cNvPr>
            <p:cNvCxnSpPr/>
            <p:nvPr/>
          </p:nvCxnSpPr>
          <p:spPr bwMode="auto">
            <a:xfrm flipH="1">
              <a:off x="1470660" y="1668780"/>
              <a:ext cx="773004" cy="44894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字方塊 9">
              <a:extLst>
                <a:ext uri="{FF2B5EF4-FFF2-40B4-BE49-F238E27FC236}">
                  <a16:creationId xmlns:a16="http://schemas.microsoft.com/office/drawing/2014/main" id="{227876DA-BFC9-4264-9A6E-1CFC6BC33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359" y="1828644"/>
              <a:ext cx="530225" cy="548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x</a:t>
              </a:r>
              <a:r>
                <a:rPr lang="en-US" sz="28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2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7" name="文字方塊 10">
              <a:extLst>
                <a:ext uri="{FF2B5EF4-FFF2-40B4-BE49-F238E27FC236}">
                  <a16:creationId xmlns:a16="http://schemas.microsoft.com/office/drawing/2014/main" id="{8A628E28-E938-4656-9A2F-8AB67863C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960" y="1905000"/>
              <a:ext cx="582295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0" rIns="36000" bIns="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w</a:t>
              </a:r>
              <a:r>
                <a:rPr lang="en-US" sz="28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2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8" name="Line 30">
              <a:extLst>
                <a:ext uri="{FF2B5EF4-FFF2-40B4-BE49-F238E27FC236}">
                  <a16:creationId xmlns:a16="http://schemas.microsoft.com/office/drawing/2014/main" id="{0EEB06C4-625B-4F4D-AB0E-32B9FA2B36ED}"/>
                </a:ext>
              </a:extLst>
            </p:cNvPr>
            <p:cNvCxnSpPr/>
            <p:nvPr/>
          </p:nvCxnSpPr>
          <p:spPr bwMode="auto">
            <a:xfrm>
              <a:off x="1470660" y="502920"/>
              <a:ext cx="381000" cy="154686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Line 30">
              <a:extLst>
                <a:ext uri="{FF2B5EF4-FFF2-40B4-BE49-F238E27FC236}">
                  <a16:creationId xmlns:a16="http://schemas.microsoft.com/office/drawing/2014/main" id="{0E6EC54B-F443-45B6-8FDB-FC5FF23EE470}"/>
                </a:ext>
              </a:extLst>
            </p:cNvPr>
            <p:cNvCxnSpPr/>
            <p:nvPr/>
          </p:nvCxnSpPr>
          <p:spPr bwMode="auto">
            <a:xfrm flipV="1">
              <a:off x="312420" y="861060"/>
              <a:ext cx="941070" cy="1769161"/>
            </a:xfrm>
            <a:prstGeom prst="line">
              <a:avLst/>
            </a:prstGeom>
            <a:ln w="12700"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Line 30">
              <a:extLst>
                <a:ext uri="{FF2B5EF4-FFF2-40B4-BE49-F238E27FC236}">
                  <a16:creationId xmlns:a16="http://schemas.microsoft.com/office/drawing/2014/main" id="{0061EAB4-07D9-43B7-86DC-9660C25D2932}"/>
                </a:ext>
              </a:extLst>
            </p:cNvPr>
            <p:cNvCxnSpPr/>
            <p:nvPr/>
          </p:nvCxnSpPr>
          <p:spPr bwMode="auto">
            <a:xfrm>
              <a:off x="1828800" y="487680"/>
              <a:ext cx="91440" cy="377190"/>
            </a:xfrm>
            <a:prstGeom prst="line">
              <a:avLst/>
            </a:prstGeom>
            <a:ln w="12700"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B26908-DAC5-439D-A403-8B74BEEFC792}"/>
              </a:ext>
            </a:extLst>
          </p:cNvPr>
          <p:cNvSpPr txBox="1"/>
          <p:nvPr/>
        </p:nvSpPr>
        <p:spPr>
          <a:xfrm>
            <a:off x="693027" y="5302237"/>
            <a:ext cx="6938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TW" sz="2800" dirty="0">
                <a:sym typeface="Symbol" panose="05050102010706020507" pitchFamily="18" charset="2"/>
              </a:rPr>
              <a:t>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) = sign ((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/>
              <a:t>)</a:t>
            </a:r>
            <a:r>
              <a:rPr lang="en-US" altLang="zh-TW" sz="2800" i="1" dirty="0"/>
              <a:t> </a:t>
            </a:r>
            <a:r>
              <a:rPr lang="en-US" altLang="zh-TW" sz="2800" i="1" dirty="0">
                <a:sym typeface="Symbol" panose="05050102010706020507" pitchFamily="18" charset="2"/>
              </a:rPr>
              <a:t> </a:t>
            </a:r>
            <a:r>
              <a:rPr lang="en-US" altLang="zh-TW" sz="2800" i="1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threshold</a:t>
            </a:r>
            <a:r>
              <a:rPr lang="en-US" altLang="zh-TW" sz="2800" dirty="0">
                <a:sym typeface="Symbol" panose="05050102010706020507" pitchFamily="18" charset="2"/>
              </a:rPr>
              <a:t>)</a:t>
            </a:r>
            <a:r>
              <a:rPr lang="zh-TW" altLang="en-US" sz="2800" dirty="0">
                <a:sym typeface="Symbol" panose="05050102010706020507" pitchFamily="18" charset="2"/>
              </a:rPr>
              <a:t> </a:t>
            </a:r>
            <a:endParaRPr lang="en-US" altLang="zh-TW" sz="2800" dirty="0">
              <a:sym typeface="Symbol" panose="05050102010706020507" pitchFamily="18" charset="2"/>
            </a:endParaRPr>
          </a:p>
          <a:p>
            <a:r>
              <a:rPr lang="en-US" altLang="zh-TW" sz="2800" dirty="0">
                <a:sym typeface="Symbol" panose="05050102010706020507" pitchFamily="18" charset="2"/>
              </a:rPr>
              <a:t>               = sign 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/>
              <a:t>)</a:t>
            </a:r>
            <a:r>
              <a:rPr lang="en-US" altLang="zh-TW" sz="2800" i="1" dirty="0"/>
              <a:t> 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3F6C9A9-C11D-46D1-B563-90BAF2FA2F18}"/>
              </a:ext>
            </a:extLst>
          </p:cNvPr>
          <p:cNvSpPr txBox="1"/>
          <p:nvPr/>
        </p:nvSpPr>
        <p:spPr>
          <a:xfrm>
            <a:off x="1788784" y="6332872"/>
            <a:ext cx="216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dirty="0">
                <a:solidFill>
                  <a:srgbClr val="FF0000"/>
                </a:solidFill>
              </a:rPr>
              <a:t>threshold(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門檻值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348F8E2-F927-40C5-9F52-B90974F87F0C}"/>
              </a:ext>
            </a:extLst>
          </p:cNvPr>
          <p:cNvSpPr txBox="1"/>
          <p:nvPr/>
        </p:nvSpPr>
        <p:spPr>
          <a:xfrm>
            <a:off x="3841270" y="6332872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280139F-E9BC-4BDD-9B60-E830B7B74BAC}"/>
              </a:ext>
            </a:extLst>
          </p:cNvPr>
          <p:cNvCxnSpPr>
            <a:cxnSpLocks/>
          </p:cNvCxnSpPr>
          <p:nvPr/>
        </p:nvCxnSpPr>
        <p:spPr>
          <a:xfrm flipH="1">
            <a:off x="3374796" y="6202837"/>
            <a:ext cx="160257" cy="1535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4B29DB-4292-42A9-BC17-01CB006F7BA2}"/>
              </a:ext>
            </a:extLst>
          </p:cNvPr>
          <p:cNvCxnSpPr>
            <a:cxnSpLocks/>
          </p:cNvCxnSpPr>
          <p:nvPr/>
        </p:nvCxnSpPr>
        <p:spPr>
          <a:xfrm>
            <a:off x="3955911" y="6202837"/>
            <a:ext cx="0" cy="142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45154-E4C9-41DB-ACA3-88CB29A03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0ABCEF-1929-475B-8236-FCA22FEFC9D5}"/>
              </a:ext>
            </a:extLst>
          </p:cNvPr>
          <p:cNvSpPr txBox="1"/>
          <p:nvPr/>
        </p:nvSpPr>
        <p:spPr>
          <a:xfrm>
            <a:off x="8141361" y="5167311"/>
            <a:ext cx="312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 X1 + 0.6 X2 &gt; 50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 = W1,  0.6 = W2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08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7D0FA-65B7-4B22-89E7-3B273288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 (1/3)</a:t>
            </a:r>
            <a:r>
              <a:rPr lang="zh-TW" altLang="en-US" dirty="0"/>
              <a:t>  </a:t>
            </a:r>
            <a:r>
              <a:rPr lang="en-US" altLang="zh-TW" sz="2800" dirty="0">
                <a:solidFill>
                  <a:srgbClr val="FF0000"/>
                </a:solidFill>
              </a:rPr>
              <a:t>( = 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transfer function)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5218E9-DA93-40DD-9966-F4DFA6C7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Activation function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 f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32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): </a:t>
            </a:r>
            <a:endParaRPr lang="en-US" altLang="zh-TW" sz="3200" dirty="0"/>
          </a:p>
          <a:p>
            <a:pPr lvl="1"/>
            <a:r>
              <a:rPr lang="en-US" altLang="zh-TW" sz="2800" dirty="0"/>
              <a:t>Define the output of a node when given the inputs of the node</a:t>
            </a:r>
          </a:p>
          <a:p>
            <a:pPr lvl="2"/>
            <a:r>
              <a:rPr lang="en-US" altLang="zh-TW" sz="2400" dirty="0"/>
              <a:t>The output of a neuron can either </a:t>
            </a:r>
            <a:r>
              <a:rPr lang="en-US" altLang="zh-TW" sz="2400" dirty="0">
                <a:solidFill>
                  <a:srgbClr val="FF0000"/>
                </a:solidFill>
              </a:rPr>
              <a:t>inhibit (</a:t>
            </a:r>
            <a:r>
              <a:rPr lang="zh-TW" altLang="en-US" sz="2400" dirty="0">
                <a:solidFill>
                  <a:srgbClr val="FF0000"/>
                </a:solidFill>
              </a:rPr>
              <a:t>抑制、不觸發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excite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激發、觸發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the </a:t>
            </a:r>
            <a:r>
              <a:rPr lang="en-US" altLang="zh-TW" sz="2400" dirty="0">
                <a:cs typeface="Times New Roman" panose="02020603050405020304" pitchFamily="18" charset="0"/>
              </a:rPr>
              <a:t>net input </a:t>
            </a:r>
            <a:r>
              <a:rPr lang="en-US" altLang="zh-TW" sz="2400" i="1" dirty="0"/>
              <a:t>n</a:t>
            </a:r>
            <a:endParaRPr lang="en-US" altLang="zh-TW" sz="2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EDA3A-E5E9-4486-A534-38F74D578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6E09B2-ADBA-4AC1-8336-55FBF3207F24}"/>
              </a:ext>
            </a:extLst>
          </p:cNvPr>
          <p:cNvSpPr txBox="1"/>
          <p:nvPr/>
        </p:nvSpPr>
        <p:spPr>
          <a:xfrm>
            <a:off x="1040524" y="4519449"/>
            <a:ext cx="361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 </a:t>
            </a:r>
            <a:r>
              <a:rPr lang="zh-TW" altLang="en-US" dirty="0"/>
              <a:t>及格 </a:t>
            </a:r>
            <a:r>
              <a:rPr lang="en-US" altLang="zh-TW" dirty="0"/>
              <a:t>-&gt; </a:t>
            </a:r>
            <a:r>
              <a:rPr lang="zh-TW" altLang="en-US" dirty="0"/>
              <a:t>觸發</a:t>
            </a:r>
            <a:endParaRPr lang="en-US" altLang="zh-TW" dirty="0"/>
          </a:p>
          <a:p>
            <a:r>
              <a:rPr lang="zh-TW" altLang="en-US" dirty="0"/>
              <a:t>      不及格 </a:t>
            </a:r>
            <a:r>
              <a:rPr lang="en-US" altLang="zh-TW" dirty="0"/>
              <a:t>-&gt; </a:t>
            </a:r>
            <a:r>
              <a:rPr lang="zh-TW" altLang="en-US" dirty="0"/>
              <a:t>不觸發</a:t>
            </a:r>
          </a:p>
        </p:txBody>
      </p:sp>
    </p:spTree>
    <p:extLst>
      <p:ext uri="{BB962C8B-B14F-4D97-AF65-F5344CB8AC3E}">
        <p14:creationId xmlns:p14="http://schemas.microsoft.com/office/powerpoint/2010/main" val="9032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E01B7-81D6-4CD5-81A1-935FC8D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A246D-A6A5-4F77-9263-2F1141A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12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The activation function </a:t>
            </a:r>
            <a:r>
              <a:rPr lang="en-US" altLang="zh-TW" i="1" dirty="0"/>
              <a:t>f</a:t>
            </a:r>
            <a:r>
              <a:rPr lang="en-US" altLang="zh-TW" dirty="0"/>
              <a:t> may be a </a:t>
            </a:r>
            <a:r>
              <a:rPr lang="en-US" altLang="zh-TW" b="1" i="1" dirty="0">
                <a:solidFill>
                  <a:srgbClr val="CC00CC"/>
                </a:solidFill>
              </a:rPr>
              <a:t>linear</a:t>
            </a:r>
            <a:r>
              <a:rPr lang="en-US" altLang="zh-TW" dirty="0"/>
              <a:t> or </a:t>
            </a:r>
            <a:r>
              <a:rPr lang="en-US" altLang="zh-TW" b="1" i="1" dirty="0">
                <a:solidFill>
                  <a:srgbClr val="CC00CC"/>
                </a:solidFill>
              </a:rPr>
              <a:t>nonlinear</a:t>
            </a:r>
            <a:r>
              <a:rPr lang="en-US" altLang="zh-TW" dirty="0"/>
              <a:t> function of </a:t>
            </a:r>
            <a:r>
              <a:rPr lang="en-US" altLang="zh-TW" i="1" dirty="0">
                <a:solidFill>
                  <a:srgbClr val="CC00CC"/>
                </a:solidFill>
              </a:rPr>
              <a:t>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1D5402-8BDE-4DAD-B469-25607C39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2" y="2519207"/>
            <a:ext cx="1916571" cy="154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9C9D22-67B6-4B37-A57B-20308132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69" y="2450998"/>
            <a:ext cx="1940400" cy="19053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2F706D9-D8E0-44B7-851C-83300FC4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547" y="2693699"/>
            <a:ext cx="1908000" cy="15243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419FB4-8664-4DC4-88BC-26CB3D473B5B}"/>
              </a:ext>
            </a:extLst>
          </p:cNvPr>
          <p:cNvSpPr txBox="1"/>
          <p:nvPr/>
        </p:nvSpPr>
        <p:spPr>
          <a:xfrm>
            <a:off x="1262691" y="4577256"/>
            <a:ext cx="206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C00CC"/>
                </a:solidFill>
              </a:rPr>
              <a:t>Sign </a:t>
            </a:r>
            <a:r>
              <a:rPr lang="en-US" altLang="zh-TW" sz="2400" dirty="0"/>
              <a:t>function:</a:t>
            </a:r>
          </a:p>
          <a:p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CC00CC"/>
                </a:solidFill>
                <a:sym typeface="Symbol" panose="05050102010706020507" pitchFamily="18" charset="2"/>
              </a:rPr>
              <a:t>sign 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BB9E70-112D-4195-A679-F97E362DFDFD}"/>
              </a:ext>
            </a:extLst>
          </p:cNvPr>
          <p:cNvSpPr txBox="1"/>
          <p:nvPr/>
        </p:nvSpPr>
        <p:spPr>
          <a:xfrm>
            <a:off x="4688869" y="4597455"/>
            <a:ext cx="228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C00CC"/>
                </a:solidFill>
              </a:rPr>
              <a:t>Linear </a:t>
            </a:r>
            <a:r>
              <a:rPr lang="en-US" altLang="zh-TW" sz="2400" dirty="0"/>
              <a:t>function: 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2B31E2-73E3-4C52-84C2-72E6466F3CC7}"/>
                  </a:ext>
                </a:extLst>
              </p:cNvPr>
              <p:cNvSpPr txBox="1"/>
              <p:nvPr/>
            </p:nvSpPr>
            <p:spPr>
              <a:xfrm>
                <a:off x="7729979" y="4403289"/>
                <a:ext cx="3852697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u="sng" dirty="0">
                    <a:solidFill>
                      <a:srgbClr val="FF0000"/>
                    </a:solidFill>
                  </a:rPr>
                  <a:t>Logistic sigmoid</a:t>
                </a:r>
                <a:r>
                  <a:rPr lang="en-US" altLang="zh-TW" sz="24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function: </a:t>
                </a:r>
                <a:r>
                  <a:rPr lang="en-US" altLang="zh-TW" sz="24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f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(</a:t>
                </a:r>
                <a:r>
                  <a:rPr lang="en-US" altLang="zh-TW" sz="24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n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 </a:t>
                </a:r>
                <a:r>
                  <a:rPr lang="en-US" altLang="zh-TW" sz="2400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= </a:t>
                </a:r>
                <a:r>
                  <a:rPr lang="en-US" altLang="zh-TW" sz="2400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TW" sz="24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(</a:t>
                </a:r>
                <a:r>
                  <a:rPr lang="en-US" altLang="zh-TW" sz="24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n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 </a:t>
                </a:r>
                <a:r>
                  <a:rPr lang="en-US" altLang="zh-TW" sz="2400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=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2B31E2-73E3-4C52-84C2-72E6466F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79" y="4403289"/>
                <a:ext cx="3852697" cy="985206"/>
              </a:xfrm>
              <a:prstGeom prst="rect">
                <a:avLst/>
              </a:prstGeom>
              <a:blipFill>
                <a:blip r:embed="rId5"/>
                <a:stretch>
                  <a:fillRect l="-2373" t="-4321" r="-4272" b="-4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00378-E33D-40C2-A8FE-90AC7B754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2E9499-98D3-48D4-878E-5855BF7B23D7}"/>
              </a:ext>
            </a:extLst>
          </p:cNvPr>
          <p:cNvSpPr txBox="1"/>
          <p:nvPr/>
        </p:nvSpPr>
        <p:spPr>
          <a:xfrm>
            <a:off x="4588199" y="5573759"/>
            <a:ext cx="238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+ 0.6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= 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老師完全不調分，也沒有門檻值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829B99-5E77-4EAE-A2DF-3ACC840DDD55}"/>
              </a:ext>
            </a:extLst>
          </p:cNvPr>
          <p:cNvSpPr txBox="1"/>
          <p:nvPr/>
        </p:nvSpPr>
        <p:spPr>
          <a:xfrm>
            <a:off x="8393186" y="5573759"/>
            <a:ext cx="238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0 -&gt; </a:t>
            </a:r>
            <a:r>
              <a:rPr lang="en-US" altLang="zh-TW" i="1" dirty="0">
                <a:solidFill>
                  <a:srgbClr val="CC00CC"/>
                </a:solidFill>
                <a:sym typeface="Symbol" panose="05050102010706020507" pitchFamily="18" charset="2"/>
              </a:rPr>
              <a:t>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= ½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-&gt;</a:t>
            </a:r>
            <a:r>
              <a:rPr lang="en-US" altLang="zh-TW" i="1" dirty="0">
                <a:solidFill>
                  <a:srgbClr val="CC00CC"/>
                </a:solidFill>
                <a:sym typeface="Symbol" panose="05050102010706020507" pitchFamily="18" charset="2"/>
              </a:rPr>
              <a:t>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= 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7BFDA1-F56F-4E9D-BD6D-11AEB431CEA6}"/>
              </a:ext>
            </a:extLst>
          </p:cNvPr>
          <p:cNvSpPr txBox="1"/>
          <p:nvPr/>
        </p:nvSpPr>
        <p:spPr>
          <a:xfrm>
            <a:off x="8033491" y="365125"/>
            <a:ext cx="274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函式考試必考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16A5A-F1DE-455F-91BD-607B86AE370B}"/>
              </a:ext>
            </a:extLst>
          </p:cNvPr>
          <p:cNvSpPr txBox="1"/>
          <p:nvPr/>
        </p:nvSpPr>
        <p:spPr>
          <a:xfrm>
            <a:off x="8033491" y="869156"/>
            <a:ext cx="37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一個東西有很多名稱，表示它很重要，表示有個領域的人來做研究，並用不同的名稱來稱呼它</a:t>
            </a:r>
          </a:p>
        </p:txBody>
      </p:sp>
    </p:spTree>
    <p:extLst>
      <p:ext uri="{BB962C8B-B14F-4D97-AF65-F5344CB8AC3E}">
        <p14:creationId xmlns:p14="http://schemas.microsoft.com/office/powerpoint/2010/main" val="352747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E01B7-81D6-4CD5-81A1-935FC8D1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07"/>
            <a:ext cx="10515600" cy="1325563"/>
          </a:xfrm>
        </p:spPr>
        <p:txBody>
          <a:bodyPr/>
          <a:lstStyle/>
          <a:p>
            <a:r>
              <a:rPr lang="en-US" altLang="zh-TW" dirty="0"/>
              <a:t>Activation Functions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A246D-A6A5-4F77-9263-2F1141A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110"/>
            <a:ext cx="10515600" cy="45512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The activation function </a:t>
            </a:r>
            <a:r>
              <a:rPr lang="en-US" altLang="zh-TW" i="1" dirty="0"/>
              <a:t>f</a:t>
            </a:r>
            <a:r>
              <a:rPr lang="en-US" altLang="zh-TW" dirty="0"/>
              <a:t> may be a </a:t>
            </a:r>
            <a:r>
              <a:rPr lang="en-US" altLang="zh-TW" b="1" i="1" dirty="0">
                <a:solidFill>
                  <a:srgbClr val="CC00CC"/>
                </a:solidFill>
              </a:rPr>
              <a:t>linear</a:t>
            </a:r>
            <a:r>
              <a:rPr lang="en-US" altLang="zh-TW" dirty="0"/>
              <a:t> or </a:t>
            </a:r>
            <a:r>
              <a:rPr lang="en-US" altLang="zh-TW" b="1" i="1" dirty="0">
                <a:solidFill>
                  <a:srgbClr val="CC00CC"/>
                </a:solidFill>
              </a:rPr>
              <a:t>nonlinear</a:t>
            </a:r>
            <a:r>
              <a:rPr lang="en-US" altLang="zh-TW" dirty="0"/>
              <a:t> function of </a:t>
            </a:r>
            <a:r>
              <a:rPr lang="en-US" altLang="zh-TW" i="1" dirty="0">
                <a:solidFill>
                  <a:srgbClr val="CC00CC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F419FB4-8664-4DC4-88BC-26CB3D473B5B}"/>
                  </a:ext>
                </a:extLst>
              </p:cNvPr>
              <p:cNvSpPr txBox="1"/>
              <p:nvPr/>
            </p:nvSpPr>
            <p:spPr>
              <a:xfrm>
                <a:off x="999069" y="3339378"/>
                <a:ext cx="3480021" cy="16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CC00CC"/>
                    </a:solidFill>
                  </a:rPr>
                  <a:t>Hyperbolic Tangent </a:t>
                </a:r>
                <a:r>
                  <a:rPr lang="en-US" altLang="zh-TW" sz="2000" b="1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Tanh</a:t>
                </a:r>
                <a:r>
                  <a:rPr lang="en-US" altLang="zh-TW" sz="20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TW" sz="2000" dirty="0"/>
                  <a:t>function</a:t>
                </a:r>
                <a:r>
                  <a:rPr lang="zh-TW" altLang="en-US" sz="2000" dirty="0"/>
                  <a:t>（雙曲函數）</a:t>
                </a:r>
                <a:r>
                  <a:rPr lang="en-US" altLang="zh-TW" sz="2000" dirty="0"/>
                  <a:t>:</a:t>
                </a:r>
              </a:p>
              <a:p>
                <a:r>
                  <a:rPr lang="en-US" altLang="zh-TW" sz="2800" dirty="0"/>
                  <a:t> </a:t>
                </a:r>
                <a:r>
                  <a:rPr lang="en-US" altLang="zh-TW" sz="28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f</a:t>
                </a:r>
                <a:r>
                  <a:rPr lang="en-US" altLang="zh-TW" sz="28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(</a:t>
                </a:r>
                <a:r>
                  <a:rPr lang="en-US" altLang="zh-TW" sz="28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n</a:t>
                </a:r>
                <a:r>
                  <a:rPr lang="en-US" altLang="zh-TW" sz="28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 </a:t>
                </a:r>
                <a:r>
                  <a:rPr lang="en-US" altLang="zh-TW" sz="2800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=</a:t>
                </a:r>
                <a:r>
                  <a:rPr lang="en-US" altLang="zh-TW" sz="28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800" dirty="0">
                  <a:solidFill>
                    <a:srgbClr val="CC00CC"/>
                  </a:solidFill>
                  <a:cs typeface="新細明體" panose="02020500000000000000" pitchFamily="18" charset="-120"/>
                </a:endParaRPr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F419FB4-8664-4DC4-88BC-26CB3D473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9" y="3339378"/>
                <a:ext cx="3480021" cy="1667957"/>
              </a:xfrm>
              <a:prstGeom prst="rect">
                <a:avLst/>
              </a:prstGeom>
              <a:blipFill>
                <a:blip r:embed="rId2"/>
                <a:stretch>
                  <a:fillRect l="-1926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BB9E70-112D-4195-A679-F97E362DFDFD}"/>
              </a:ext>
            </a:extLst>
          </p:cNvPr>
          <p:cNvSpPr txBox="1"/>
          <p:nvPr/>
        </p:nvSpPr>
        <p:spPr>
          <a:xfrm>
            <a:off x="4479090" y="3256308"/>
            <a:ext cx="3663803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000" b="1" spc="-10" dirty="0">
                <a:solidFill>
                  <a:srgbClr val="CC00CC"/>
                </a:solidFill>
                <a:cs typeface="Arial"/>
              </a:rPr>
              <a:t>Rectified Linear</a:t>
            </a:r>
            <a:r>
              <a:rPr lang="en-US" altLang="zh-TW" sz="2000" b="1" spc="-95" dirty="0">
                <a:solidFill>
                  <a:srgbClr val="CC00CC"/>
                </a:solidFill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CC00CC"/>
                </a:solidFill>
                <a:cs typeface="Arial"/>
              </a:rPr>
              <a:t>Unit</a:t>
            </a:r>
            <a:r>
              <a:rPr lang="zh-TW" altLang="en-US" sz="2000" b="1" spc="-5" dirty="0">
                <a:solidFill>
                  <a:srgbClr val="CC00CC"/>
                </a:solidFill>
                <a:latin typeface="Arial"/>
                <a:cs typeface="Arial"/>
              </a:rPr>
              <a:t>（</a:t>
            </a:r>
            <a:r>
              <a:rPr lang="en-US" altLang="zh-TW" sz="2000" b="1" spc="-5" dirty="0" err="1">
                <a:solidFill>
                  <a:srgbClr val="CC00CC"/>
                </a:solidFill>
                <a:latin typeface="Arial"/>
                <a:cs typeface="Arial"/>
              </a:rPr>
              <a:t>ReLU</a:t>
            </a:r>
            <a:r>
              <a:rPr lang="zh-TW" altLang="en-US" sz="2000" b="1" spc="-5" dirty="0">
                <a:solidFill>
                  <a:srgbClr val="CC00CC"/>
                </a:solidFill>
                <a:latin typeface="Arial"/>
                <a:cs typeface="Arial"/>
              </a:rPr>
              <a:t>）</a:t>
            </a:r>
            <a:r>
              <a:rPr lang="en-US" altLang="zh-TW" sz="2000" b="1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function</a:t>
            </a:r>
            <a:r>
              <a:rPr lang="zh-TW" altLang="en-US" sz="2000" dirty="0"/>
              <a:t>（線性整流函數）</a:t>
            </a:r>
            <a:r>
              <a:rPr lang="en-US" altLang="zh-TW" sz="2000" dirty="0"/>
              <a:t>: </a:t>
            </a: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b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TW" sz="2400" i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2B31E2-73E3-4C52-84C2-72E6466F3CC7}"/>
              </a:ext>
            </a:extLst>
          </p:cNvPr>
          <p:cNvSpPr txBox="1"/>
          <p:nvPr/>
        </p:nvSpPr>
        <p:spPr>
          <a:xfrm>
            <a:off x="8307645" y="3256308"/>
            <a:ext cx="331526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000" b="1" spc="-5" dirty="0">
                <a:solidFill>
                  <a:srgbClr val="CC00CC"/>
                </a:solidFill>
                <a:latin typeface="Arial"/>
                <a:cs typeface="Arial"/>
              </a:rPr>
              <a:t>Leaky </a:t>
            </a:r>
            <a:r>
              <a:rPr lang="en-US" altLang="zh-TW" sz="2000" b="1" spc="-5" dirty="0" err="1">
                <a:solidFill>
                  <a:srgbClr val="CC00CC"/>
                </a:solidFill>
                <a:latin typeface="Arial"/>
                <a:cs typeface="Arial"/>
              </a:rPr>
              <a:t>ReLU</a:t>
            </a:r>
            <a:r>
              <a:rPr lang="en-US" altLang="zh-TW" sz="2000" b="1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function: </a:t>
            </a: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b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altLang="zh-TW" sz="2400" i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400" b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5DD87B-01CB-4905-8FF8-DE07E38BA8E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09" y="1708804"/>
            <a:ext cx="1908000" cy="154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3E08A3B-0F2A-40DE-AA87-294CA012424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49" y="1708804"/>
            <a:ext cx="1908000" cy="1548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F2C8816-6324-454C-8DFA-7067B59278C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11" y="1708804"/>
            <a:ext cx="1908000" cy="15480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59C5FF-4DAC-416B-BAE6-C659C04F7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6BEEDD-B379-485E-A3B7-BBEE8824F98D}"/>
              </a:ext>
            </a:extLst>
          </p:cNvPr>
          <p:cNvSpPr txBox="1"/>
          <p:nvPr/>
        </p:nvSpPr>
        <p:spPr>
          <a:xfrm>
            <a:off x="8297411" y="4501429"/>
            <a:ext cx="3714746" cy="7884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實務上，負的有跟沒有差不多，所以比較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 </a:t>
            </a:r>
            <a:r>
              <a:rPr lang="en-US" altLang="zh-TW" b="1" spc="-10" dirty="0">
                <a:solidFill>
                  <a:srgbClr val="CC00CC"/>
                </a:solidFill>
                <a:cs typeface="Arial"/>
              </a:rPr>
              <a:t>Rectified Linear Unit </a:t>
            </a:r>
            <a:r>
              <a:rPr lang="en-US" altLang="zh-TW" b="1" spc="-10" dirty="0" err="1">
                <a:solidFill>
                  <a:srgbClr val="CC00CC"/>
                </a:solidFill>
                <a:cs typeface="Arial"/>
              </a:rPr>
              <a:t>ReLU</a:t>
            </a:r>
            <a:r>
              <a:rPr lang="en-US" altLang="zh-TW" b="1" spc="-10" dirty="0">
                <a:solidFill>
                  <a:srgbClr val="CC00CC"/>
                </a:solidFill>
                <a:cs typeface="Arial"/>
              </a:rPr>
              <a:t> </a:t>
            </a:r>
            <a:endParaRPr lang="zh-TW" altLang="en-US" b="1" spc="-10" dirty="0">
              <a:solidFill>
                <a:srgbClr val="CC00CC"/>
              </a:solidFill>
              <a:cs typeface="Arial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0C21F18-CE0F-46FC-8907-83AE492369FB}"/>
              </a:ext>
            </a:extLst>
          </p:cNvPr>
          <p:cNvSpPr txBox="1"/>
          <p:nvPr/>
        </p:nvSpPr>
        <p:spPr>
          <a:xfrm>
            <a:off x="1006738" y="4825116"/>
            <a:ext cx="3063555" cy="861774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b="1" spc="-10" dirty="0">
                <a:solidFill>
                  <a:srgbClr val="CC00CC"/>
                </a:solidFill>
                <a:cs typeface="Arial"/>
              </a:rPr>
              <a:t>Logistic sigmoid function</a:t>
            </a:r>
            <a:r>
              <a:rPr lang="zh-TW" altLang="en-US" b="1" spc="-10" dirty="0">
                <a:solidFill>
                  <a:srgbClr val="CC00CC"/>
                </a:solidFill>
                <a:cs typeface="Arial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的變形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把同學的分數壓縮在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034993-723A-4597-B1CE-84CA8CAC75F3}"/>
              </a:ext>
            </a:extLst>
          </p:cNvPr>
          <p:cNvSpPr txBox="1"/>
          <p:nvPr/>
        </p:nvSpPr>
        <p:spPr>
          <a:xfrm>
            <a:off x="4591181" y="4642241"/>
            <a:ext cx="3185342" cy="1505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變形的線性函數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訊號很強 就希望它的輸出也很強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如果訊號很弱 甚至是負的 就當作它們不重要</a:t>
            </a:r>
          </a:p>
        </p:txBody>
      </p:sp>
    </p:spTree>
    <p:extLst>
      <p:ext uri="{BB962C8B-B14F-4D97-AF65-F5344CB8AC3E}">
        <p14:creationId xmlns:p14="http://schemas.microsoft.com/office/powerpoint/2010/main" val="195918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5BAD8-5AA6-4693-8986-B444399E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Architectures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010E-0889-4F75-9EB3-6196066C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174" cy="59311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A Layer of Neurons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Direct Approach Neural Networks">
            <a:extLst>
              <a:ext uri="{FF2B5EF4-FFF2-40B4-BE49-F238E27FC236}">
                <a16:creationId xmlns:a16="http://schemas.microsoft.com/office/drawing/2014/main" id="{D4FD4A43-6AFC-414C-AC8E-4316F243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87" y="2418735"/>
            <a:ext cx="3582015" cy="323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44A75E-C98F-479D-84A4-DF7026D8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93B175-DC92-4703-90A4-342B86665D5D}"/>
              </a:ext>
            </a:extLst>
          </p:cNvPr>
          <p:cNvSpPr txBox="1"/>
          <p:nvPr/>
        </p:nvSpPr>
        <p:spPr>
          <a:xfrm>
            <a:off x="7582999" y="3367781"/>
            <a:ext cx="30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這個神經元做</a:t>
            </a:r>
            <a:r>
              <a:rPr lang="en-US" altLang="zh-TW" dirty="0">
                <a:solidFill>
                  <a:srgbClr val="FF0000"/>
                </a:solidFill>
              </a:rPr>
              <a:t>pass or fail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C3D829-038D-4697-9E6D-CB58A3DB9001}"/>
              </a:ext>
            </a:extLst>
          </p:cNvPr>
          <p:cNvSpPr txBox="1"/>
          <p:nvPr/>
        </p:nvSpPr>
        <p:spPr>
          <a:xfrm>
            <a:off x="7582999" y="4325052"/>
            <a:ext cx="26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這個神經元做</a:t>
            </a:r>
            <a:r>
              <a:rPr lang="zh-TW" altLang="en-US" dirty="0">
                <a:solidFill>
                  <a:srgbClr val="FF0000"/>
                </a:solidFill>
              </a:rPr>
              <a:t>數值</a:t>
            </a:r>
          </a:p>
        </p:txBody>
      </p:sp>
    </p:spTree>
    <p:extLst>
      <p:ext uri="{BB962C8B-B14F-4D97-AF65-F5344CB8AC3E}">
        <p14:creationId xmlns:p14="http://schemas.microsoft.com/office/powerpoint/2010/main" val="150728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5753-01E0-45FD-B23C-8E48BD74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Architectures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4EDBB-1D68-4A2A-BEE5-A83B141C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387" cy="514452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Multiple Layers of Neurons</a:t>
            </a:r>
          </a:p>
          <a:p>
            <a:endParaRPr lang="zh-TW" altLang="en-US" dirty="0"/>
          </a:p>
        </p:txBody>
      </p:sp>
      <p:pic>
        <p:nvPicPr>
          <p:cNvPr id="2050" name="Picture 2" descr="A Single-Layer Artificial Neural Network in 20 Lines of Python | by Michael  DelSole | Medium">
            <a:extLst>
              <a:ext uri="{FF2B5EF4-FFF2-40B4-BE49-F238E27FC236}">
                <a16:creationId xmlns:a16="http://schemas.microsoft.com/office/drawing/2014/main" id="{04F8715A-0721-4FEE-9459-0F2D21A1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45" y="2224702"/>
            <a:ext cx="4461387" cy="39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442F0-36C9-4FB7-A5A9-3D858C6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6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26433-7F5D-40E1-9C81-950BDBF6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1938BF4-094D-489B-A3F6-E7D44C1C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Brief History of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Biological Inspiration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Artificial Neuron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Illustrative Example: Neural Representation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Activation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Network Architectures</a:t>
            </a:r>
          </a:p>
          <a:p>
            <a:pPr lvl="2">
              <a:lnSpc>
                <a:spcPct val="80000"/>
              </a:lnSpc>
            </a:pPr>
            <a:r>
              <a:rPr lang="en-US" altLang="zh-TW" sz="2800" dirty="0"/>
              <a:t>A Layer of Neurons</a:t>
            </a:r>
          </a:p>
          <a:p>
            <a:pPr lvl="2">
              <a:lnSpc>
                <a:spcPct val="80000"/>
              </a:lnSpc>
            </a:pPr>
            <a:r>
              <a:rPr lang="en-US" altLang="zh-TW" sz="2800" dirty="0"/>
              <a:t>Multiple Layers of Neurons</a:t>
            </a:r>
            <a:endParaRPr lang="zh-TW" altLang="en-US" sz="2800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E9755-DD1B-4AFA-B667-86B671E49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0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1AA60-A2A7-4091-91E0-B02FFD0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Architectures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46B1B-ECB8-4A19-B6D5-9381F5A4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39862"/>
            <a:ext cx="5181600" cy="38678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Multiple Layers of Neurons</a:t>
            </a:r>
          </a:p>
          <a:p>
            <a:pPr lvl="1"/>
            <a:r>
              <a:rPr lang="en-US" altLang="zh-TW" sz="2800" dirty="0"/>
              <a:t>The layer that receives inputs is called the </a:t>
            </a:r>
            <a:r>
              <a:rPr lang="en-US" altLang="zh-TW" sz="2800" dirty="0">
                <a:solidFill>
                  <a:srgbClr val="FF0000"/>
                </a:solidFill>
              </a:rPr>
              <a:t>input layer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800" dirty="0"/>
              <a:t>The outputs of the network are generated from the </a:t>
            </a:r>
            <a:r>
              <a:rPr lang="en-US" altLang="zh-TW" sz="2800" dirty="0">
                <a:solidFill>
                  <a:srgbClr val="FF0000"/>
                </a:solidFill>
              </a:rPr>
              <a:t>output layer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800" dirty="0"/>
              <a:t>Any layer between the input and the output layers is called a </a:t>
            </a:r>
            <a:r>
              <a:rPr lang="en-US" altLang="zh-TW" sz="2800" dirty="0">
                <a:solidFill>
                  <a:srgbClr val="FF0000"/>
                </a:solidFill>
              </a:rPr>
              <a:t>hidden layer</a:t>
            </a:r>
            <a:r>
              <a:rPr lang="en-US" altLang="zh-TW" sz="2800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8" name="Picture 2" descr="Building a multi-layer neural network - Python Deep Learning Cookbook">
            <a:extLst>
              <a:ext uri="{FF2B5EF4-FFF2-40B4-BE49-F238E27FC236}">
                <a16:creationId xmlns:a16="http://schemas.microsoft.com/office/drawing/2014/main" id="{339C6B90-E8A4-4F13-B204-C77214677D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03" y="1544551"/>
            <a:ext cx="5181600" cy="337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05DFD2-360B-4A9B-B446-E16DFE8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025AC0-BCA1-483E-B7BF-3924EE290EE9}"/>
              </a:ext>
            </a:extLst>
          </p:cNvPr>
          <p:cNvSpPr txBox="1"/>
          <p:nvPr/>
        </p:nvSpPr>
        <p:spPr>
          <a:xfrm>
            <a:off x="1345323" y="5207416"/>
            <a:ext cx="6842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如果問題很簡單 不需要隱藏層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輸入層和輸出層永遠只有一個 但是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隱藏層可以有很多個 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如果有兩個隱藏層 一個輸出層 我們稱它為三層的神經元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因為真正有神經元的是隱藏層一 隱藏層二和輸出層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但也有人說它是四層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有人說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也有人說在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0 )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62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38A81-7225-4CFC-B560-CECAAE93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3841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Representational Power of Feedforward</a:t>
            </a:r>
            <a:r>
              <a:rPr lang="zh-TW" altLang="en-US" sz="3200" dirty="0"/>
              <a:t>（前饋）</a:t>
            </a:r>
            <a:r>
              <a:rPr lang="en-US" altLang="zh-TW" sz="3200" dirty="0"/>
              <a:t>Networks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3B09C-0C45-42D2-AD7F-23126347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977"/>
            <a:ext cx="10515600" cy="521302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Boolean functions</a:t>
            </a:r>
            <a:endParaRPr lang="en-US" altLang="zh-TW" sz="2000" dirty="0"/>
          </a:p>
          <a:p>
            <a:pPr lvl="1"/>
            <a:r>
              <a:rPr lang="en-US" altLang="zh-TW" sz="2000" dirty="0"/>
              <a:t>Every </a:t>
            </a:r>
            <a:r>
              <a:rPr lang="en-US" altLang="zh-TW" sz="2000" dirty="0" err="1"/>
              <a:t>boolean</a:t>
            </a:r>
            <a:r>
              <a:rPr lang="en-US" altLang="zh-TW" sz="2000" dirty="0"/>
              <a:t> function can be represented exactly by some network with </a:t>
            </a:r>
            <a:r>
              <a:rPr lang="en-US" altLang="zh-TW" sz="2000" dirty="0">
                <a:solidFill>
                  <a:srgbClr val="FF3300"/>
                </a:solidFill>
              </a:rPr>
              <a:t>two</a:t>
            </a:r>
            <a:r>
              <a:rPr lang="en-US" altLang="zh-TW" sz="2000" dirty="0"/>
              <a:t> layers ( </a:t>
            </a:r>
            <a:r>
              <a:rPr lang="en-US" altLang="zh-TW" sz="2000" i="1" dirty="0"/>
              <a:t>i.e.</a:t>
            </a:r>
            <a:r>
              <a:rPr lang="en-US" altLang="zh-TW" sz="2000" dirty="0"/>
              <a:t>, one single hidden layer) of units</a:t>
            </a:r>
          </a:p>
          <a:p>
            <a:pPr lvl="1"/>
            <a:r>
              <a:rPr lang="en-US" altLang="zh-TW" sz="2000" dirty="0"/>
              <a:t>But might require exponential (in number of inputs) hidden units</a:t>
            </a:r>
          </a:p>
          <a:p>
            <a:r>
              <a:rPr lang="en-US" altLang="zh-TW" sz="2400" dirty="0"/>
              <a:t>Continuous functions</a:t>
            </a:r>
            <a:endParaRPr lang="en-US" altLang="zh-TW" sz="2000" dirty="0"/>
          </a:p>
          <a:p>
            <a:pPr lvl="1"/>
            <a:r>
              <a:rPr lang="en-US" altLang="zh-TW" sz="2000" dirty="0"/>
              <a:t>Every bounded continuous function can be approximated with arbitrarily small error by a network with </a:t>
            </a:r>
            <a:r>
              <a:rPr lang="en-US" altLang="zh-TW" sz="2000" dirty="0">
                <a:solidFill>
                  <a:srgbClr val="FF3300"/>
                </a:solidFill>
              </a:rPr>
              <a:t>two</a:t>
            </a:r>
            <a:r>
              <a:rPr lang="en-US" altLang="zh-TW" sz="2000" dirty="0"/>
              <a:t> layers</a:t>
            </a:r>
          </a:p>
          <a:p>
            <a:r>
              <a:rPr lang="en-US" altLang="zh-TW" sz="2400" dirty="0"/>
              <a:t>Arbitrary functions</a:t>
            </a:r>
            <a:endParaRPr lang="en-US" altLang="zh-TW" sz="2000" dirty="0"/>
          </a:p>
          <a:p>
            <a:pPr lvl="1"/>
            <a:r>
              <a:rPr lang="en-US" altLang="zh-TW" sz="2000" dirty="0"/>
              <a:t>Any function can be approximated to arbitrary accuracy by a network with </a:t>
            </a:r>
            <a:r>
              <a:rPr lang="en-US" altLang="zh-TW" sz="2000" dirty="0">
                <a:solidFill>
                  <a:srgbClr val="FF3300"/>
                </a:solidFill>
              </a:rPr>
              <a:t>three</a:t>
            </a:r>
            <a:r>
              <a:rPr lang="en-US" altLang="zh-TW" sz="2000" dirty="0"/>
              <a:t> layers ( </a:t>
            </a:r>
            <a:r>
              <a:rPr lang="en-US" altLang="zh-TW" sz="2000" i="1" dirty="0"/>
              <a:t>i.e.</a:t>
            </a:r>
            <a:r>
              <a:rPr lang="en-US" altLang="zh-TW" sz="2000" dirty="0"/>
              <a:t>, two hidden layers) </a:t>
            </a:r>
            <a:endParaRPr lang="en-US" altLang="zh-TW" sz="2000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Note: </a:t>
            </a:r>
            <a:r>
              <a:rPr lang="en-US" altLang="zh-TW" sz="2400" dirty="0"/>
              <a:t>Although </a:t>
            </a:r>
            <a:r>
              <a:rPr lang="en-US" altLang="zh-TW" sz="2400" dirty="0">
                <a:solidFill>
                  <a:srgbClr val="FF0000"/>
                </a:solidFill>
              </a:rPr>
              <a:t>a limited depth </a:t>
            </a:r>
            <a:r>
              <a:rPr lang="en-US" altLang="zh-TW" sz="2400" dirty="0"/>
              <a:t>of feedforward networks can provide a very expressive hypothesis space for Backpropagation, the number of neurons in </a:t>
            </a:r>
            <a:r>
              <a:rPr lang="en-US" altLang="zh-TW" sz="2400" dirty="0">
                <a:solidFill>
                  <a:srgbClr val="FF0000"/>
                </a:solidFill>
              </a:rPr>
              <a:t>a hidden layer can be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exponential</a:t>
            </a:r>
            <a:r>
              <a:rPr lang="en-US" altLang="zh-TW" sz="2400" dirty="0"/>
              <a:t> in the input dimension.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CEE30-2F36-4FAF-B557-31589439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F9D4C-F4EE-4BB2-BE9D-ABBDCBD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269C0-EA54-4A0A-AACD-67755324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18474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Artificial Neural Network </a:t>
            </a:r>
            <a:r>
              <a:rPr lang="en-US" altLang="zh-TW" dirty="0"/>
              <a:t>(ANN) is a computational model inspired by </a:t>
            </a:r>
            <a:r>
              <a:rPr lang="en-US" altLang="zh-TW" dirty="0">
                <a:solidFill>
                  <a:srgbClr val="FF0000"/>
                </a:solidFill>
              </a:rPr>
              <a:t>biological network systems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biological </a:t>
            </a:r>
            <a:r>
              <a:rPr lang="en-US" altLang="zh-TW" dirty="0"/>
              <a:t>neuron: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Dendrites,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cell body,</a:t>
            </a:r>
            <a:r>
              <a:rPr lang="en-US" altLang="zh-TW" dirty="0"/>
              <a:t> and an </a:t>
            </a:r>
            <a:r>
              <a:rPr lang="en-US" altLang="zh-TW" dirty="0">
                <a:solidFill>
                  <a:srgbClr val="FF0000"/>
                </a:solidFill>
              </a:rPr>
              <a:t>axon.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Synapse</a:t>
            </a:r>
            <a:r>
              <a:rPr lang="en-US" altLang="zh-TW" dirty="0"/>
              <a:t> is between the axon of one neuron with the dendrite of another neuron.</a:t>
            </a:r>
          </a:p>
          <a:p>
            <a:r>
              <a:rPr lang="en-US" altLang="zh-TW" dirty="0"/>
              <a:t>An artificial neuron:</a:t>
            </a:r>
          </a:p>
          <a:p>
            <a:pPr lvl="1"/>
            <a:r>
              <a:rPr lang="en-US" altLang="zh-TW" dirty="0"/>
              <a:t>A set of input nodes, a set of weights, an activation function that relates the total synaptic input to the output (activation) of the neuron. </a:t>
            </a:r>
          </a:p>
          <a:p>
            <a:r>
              <a:rPr lang="en-US" altLang="zh-TW" dirty="0"/>
              <a:t>Activation function</a:t>
            </a:r>
          </a:p>
          <a:p>
            <a:pPr lvl="1"/>
            <a:r>
              <a:rPr lang="en-US" altLang="zh-TW" dirty="0"/>
              <a:t>Define the output of a neuron</a:t>
            </a:r>
          </a:p>
          <a:p>
            <a:r>
              <a:rPr lang="en-US" altLang="zh-TW" dirty="0"/>
              <a:t>The essential elements of an artificial network are an input layer, an output layer, and may contain hidden layers.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D42C3-913D-4754-B6F6-15C49110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6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[1] Networks are like onions: Practical Deep Learning with TensorFlow, Barbara </a:t>
            </a:r>
            <a:r>
              <a:rPr lang="en-US" altLang="zh-TW" dirty="0" err="1"/>
              <a:t>Fusinska</a:t>
            </a:r>
            <a:r>
              <a:rPr lang="en-US" altLang="zh-TW" dirty="0"/>
              <a:t>, London </a:t>
            </a:r>
            <a:r>
              <a:rPr lang="en-US" altLang="zh-TW" dirty="0" err="1"/>
              <a:t>Tensorflow</a:t>
            </a:r>
            <a:r>
              <a:rPr lang="en-US" altLang="zh-TW" dirty="0"/>
              <a:t> Meetup, Jun 21, 2017.</a:t>
            </a:r>
          </a:p>
          <a:p>
            <a:pPr marL="0" indent="0">
              <a:buNone/>
            </a:pPr>
            <a:r>
              <a:rPr lang="en-US" altLang="zh-TW" dirty="0"/>
              <a:t>[2] Neural Network Design (2nd Edition), Martin T Hagan  , Howard B Demuth , Mark H Beale , and Orlando De Jesús, Martin Hagan, 2014.</a:t>
            </a:r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Pattern Recognition and Machine Learning, Christopher Bishop, Springer-Verlag New York, 2006.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Machine Learning, Tom M. Mitchell, McGraw-Hill, 1997.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C4643-A968-49CB-9BB6-F2EBD36D4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8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DECEB7-8060-40ED-AC94-273EB26E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3" y="596981"/>
            <a:ext cx="11358053" cy="53751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7CFD8D-0D09-43FB-B54E-7DA9E45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3" y="-196937"/>
            <a:ext cx="10515600" cy="1325563"/>
          </a:xfrm>
        </p:spPr>
        <p:txBody>
          <a:bodyPr/>
          <a:lstStyle/>
          <a:p>
            <a:r>
              <a:rPr lang="en-US" altLang="zh-TW" dirty="0"/>
              <a:t>Brief History of Neural Networks (1/4)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0002BA-8D62-4F6A-8350-EC33FC17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FD7A84-0502-4EA0-B073-4C6484E5CF29}"/>
              </a:ext>
            </a:extLst>
          </p:cNvPr>
          <p:cNvSpPr txBox="1"/>
          <p:nvPr/>
        </p:nvSpPr>
        <p:spPr>
          <a:xfrm>
            <a:off x="675692" y="5972136"/>
            <a:ext cx="138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用人工自己去調權重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不是學習而來的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61C1C0-7787-4F04-A093-40A2AFE99158}"/>
              </a:ext>
            </a:extLst>
          </p:cNvPr>
          <p:cNvSpPr txBox="1"/>
          <p:nvPr/>
        </p:nvSpPr>
        <p:spPr>
          <a:xfrm>
            <a:off x="84649" y="826791"/>
            <a:ext cx="313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崛起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的因素：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GPU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演算法、軟體工具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(Data)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F3B4BB-030B-4C10-9FA8-57EADB44A6B4}"/>
              </a:ext>
            </a:extLst>
          </p:cNvPr>
          <p:cNvSpPr txBox="1"/>
          <p:nvPr/>
        </p:nvSpPr>
        <p:spPr>
          <a:xfrm>
            <a:off x="3221373" y="5891687"/>
            <a:ext cx="2181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考兩科，其中一科一百分就有獎勵，考兩科更好，白色的代表沒有一百分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XOR 位元運算子. 今天要來介紹一下XOR… | by Elsa Wang | Medium">
            <a:extLst>
              <a:ext uri="{FF2B5EF4-FFF2-40B4-BE49-F238E27FC236}">
                <a16:creationId xmlns:a16="http://schemas.microsoft.com/office/drawing/2014/main" id="{6DA5245C-7FC1-4C8D-8057-7F26BF9C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07" y="5836752"/>
            <a:ext cx="1820950" cy="84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03D88-10F0-4BAD-A286-F8CE1414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Neural Networks (2/4)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79018-983F-4D86-AFA0-51074892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1943: McCulloch &amp; Pitts </a:t>
            </a:r>
          </a:p>
          <a:p>
            <a:pPr lvl="1"/>
            <a:r>
              <a:rPr lang="en-US" altLang="zh-TW" dirty="0"/>
              <a:t>Show that neurons can be combined to construct a </a:t>
            </a:r>
            <a:r>
              <a:rPr lang="en-US" altLang="zh-TW" dirty="0">
                <a:solidFill>
                  <a:srgbClr val="FF0000"/>
                </a:solidFill>
              </a:rPr>
              <a:t>Turing machine</a:t>
            </a:r>
            <a:endParaRPr lang="en-US" altLang="zh-TW" dirty="0"/>
          </a:p>
          <a:p>
            <a:r>
              <a:rPr lang="en-US" altLang="zh-TW" dirty="0"/>
              <a:t>1958: Rosenblatt </a:t>
            </a:r>
          </a:p>
          <a:p>
            <a:pPr lvl="1"/>
            <a:r>
              <a:rPr lang="en-US" altLang="zh-TW" dirty="0"/>
              <a:t>Shows that </a:t>
            </a:r>
            <a:r>
              <a:rPr lang="en-US" altLang="zh-TW" dirty="0">
                <a:solidFill>
                  <a:srgbClr val="FF0000"/>
                </a:solidFill>
              </a:rPr>
              <a:t>perceptron</a:t>
            </a:r>
            <a:r>
              <a:rPr lang="en-US" altLang="zh-TW" dirty="0"/>
              <a:t> will converge if what they are trying to learn can be represented</a:t>
            </a:r>
          </a:p>
          <a:p>
            <a:r>
              <a:rPr lang="en-US" altLang="zh-TW" dirty="0"/>
              <a:t>1950s: Rosenblatt, </a:t>
            </a:r>
            <a:r>
              <a:rPr lang="en-US" altLang="zh-TW" dirty="0" err="1"/>
              <a:t>Widrow</a:t>
            </a:r>
            <a:r>
              <a:rPr lang="en-US" altLang="zh-TW" dirty="0"/>
              <a:t> &amp; Hoff</a:t>
            </a:r>
          </a:p>
          <a:p>
            <a:pPr lvl="1"/>
            <a:r>
              <a:rPr lang="en-US" altLang="zh-TW" dirty="0"/>
              <a:t>First practical networks and learning rules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Widrow</a:t>
            </a:r>
            <a:r>
              <a:rPr lang="en-US" altLang="zh-TW" dirty="0">
                <a:solidFill>
                  <a:srgbClr val="FF0000"/>
                </a:solidFill>
              </a:rPr>
              <a:t>-Hoff learning rule </a:t>
            </a:r>
            <a:r>
              <a:rPr lang="en-US" altLang="zh-TW" dirty="0"/>
              <a:t>is still in use today</a:t>
            </a:r>
          </a:p>
          <a:p>
            <a:r>
              <a:rPr lang="en-US" altLang="zh-TW" dirty="0"/>
              <a:t>1969: Minsky &amp; </a:t>
            </a:r>
            <a:r>
              <a:rPr lang="en-US" altLang="zh-TW" dirty="0" err="1"/>
              <a:t>Papert</a:t>
            </a:r>
            <a:endParaRPr lang="en-US" altLang="zh-TW" dirty="0"/>
          </a:p>
          <a:p>
            <a:pPr lvl="1"/>
            <a:r>
              <a:rPr lang="en-US" altLang="zh-TW" dirty="0"/>
              <a:t>Show </a:t>
            </a:r>
            <a:r>
              <a:rPr lang="en-US" altLang="zh-TW" dirty="0">
                <a:solidFill>
                  <a:srgbClr val="FF0000"/>
                </a:solidFill>
              </a:rPr>
              <a:t>the limitations of perceptron</a:t>
            </a:r>
            <a:r>
              <a:rPr lang="en-US" altLang="zh-TW" dirty="0"/>
              <a:t>, killing research in neural networks for a decade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64ECA-5FDE-4010-BBB6-D70C32AB2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54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BBDDE-FF17-4E62-A8F4-F01A9444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Neural Networks (3/4)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1E572D-C9A9-4FD0-8E00-ECA20CDE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3200" dirty="0"/>
              <a:t>1980s: </a:t>
            </a:r>
            <a:r>
              <a:rPr lang="en-US" altLang="zh-TW" sz="3200" dirty="0" err="1"/>
              <a:t>Rumelhart</a:t>
            </a:r>
            <a:r>
              <a:rPr lang="en-US" altLang="zh-TW" sz="3200" dirty="0"/>
              <a:t>, Hinton &amp; Williams</a:t>
            </a:r>
          </a:p>
          <a:p>
            <a:pPr lvl="1"/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rgbClr val="FF0000"/>
                </a:solidFill>
              </a:rPr>
              <a:t>backpropagation algorithm </a:t>
            </a:r>
            <a:r>
              <a:rPr lang="en-US" altLang="zh-TW" sz="2800" dirty="0"/>
              <a:t>revitalizes the field</a:t>
            </a:r>
          </a:p>
          <a:p>
            <a:r>
              <a:rPr lang="en-US" altLang="zh-TW" sz="3200" dirty="0"/>
              <a:t>1998: Yan </a:t>
            </a:r>
            <a:r>
              <a:rPr lang="en-US" altLang="zh-TW" sz="3200" dirty="0" err="1"/>
              <a:t>LeCun</a:t>
            </a:r>
            <a:r>
              <a:rPr lang="en-US" altLang="zh-TW" sz="3200" dirty="0"/>
              <a:t>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Convolutional Neural Networks with Backpropagation </a:t>
            </a:r>
            <a:r>
              <a:rPr lang="en-US" altLang="zh-TW" sz="2800" dirty="0"/>
              <a:t>for document analysis</a:t>
            </a:r>
          </a:p>
          <a:p>
            <a:r>
              <a:rPr lang="en-US" altLang="zh-TW" sz="3200" dirty="0"/>
              <a:t>2006: The Hinton lab solves the training problem for </a:t>
            </a:r>
            <a:r>
              <a:rPr lang="en-US" altLang="zh-TW" sz="3200" dirty="0">
                <a:solidFill>
                  <a:srgbClr val="FF0000"/>
                </a:solidFill>
              </a:rPr>
              <a:t>Deep  </a:t>
            </a:r>
            <a:r>
              <a:rPr lang="zh-TW" altLang="en-US" sz="3200" dirty="0">
                <a:solidFill>
                  <a:srgbClr val="FF0000"/>
                </a:solidFill>
              </a:rPr>
              <a:t>　　　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zh-TW" altLang="en-US" sz="3200" dirty="0">
                <a:solidFill>
                  <a:srgbClr val="FF0000"/>
                </a:solidFill>
              </a:rPr>
              <a:t>　　　</a:t>
            </a:r>
            <a:r>
              <a:rPr lang="en-US" altLang="zh-TW" sz="3200" dirty="0">
                <a:solidFill>
                  <a:srgbClr val="FF0000"/>
                </a:solidFill>
              </a:rPr>
              <a:t>Neural Networks</a:t>
            </a:r>
            <a:endParaRPr lang="en-US" altLang="zh-TW" sz="3200" dirty="0"/>
          </a:p>
          <a:p>
            <a:r>
              <a:rPr lang="en-US" altLang="zh-TW" sz="3200" dirty="0"/>
              <a:t>2012 - present: </a:t>
            </a:r>
          </a:p>
          <a:p>
            <a:pPr lvl="1"/>
            <a:r>
              <a:rPr lang="en-US" altLang="zh-TW" sz="2800" dirty="0"/>
              <a:t>A variety of </a:t>
            </a:r>
            <a:r>
              <a:rPr lang="en-US" altLang="zh-TW" sz="2800" dirty="0">
                <a:solidFill>
                  <a:srgbClr val="FF0000"/>
                </a:solidFill>
              </a:rPr>
              <a:t>deep learning algorithms </a:t>
            </a:r>
            <a:r>
              <a:rPr lang="en-US" altLang="zh-TW" sz="2800" dirty="0"/>
              <a:t>are increasingly emerging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5010B-9AF3-4DDF-82EB-D703F67EB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84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AFF8D-9D44-400D-9155-59522ABE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Neural Networks (4/4)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C7B0A5-6705-402F-B7E1-98A9FA4F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7D554C-C411-497D-B29D-2F081F0C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17" y="1780381"/>
            <a:ext cx="72199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0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D8704FA-DA7D-4052-A0FF-86153991C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5889" y="1640959"/>
            <a:ext cx="6473152" cy="46799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924812-174C-494E-AB24-9FF23C9A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 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C6123F-D11B-4C03-9255-781EBEC1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510" cy="4351338"/>
          </a:xfrm>
        </p:spPr>
        <p:txBody>
          <a:bodyPr/>
          <a:lstStyle/>
          <a:p>
            <a:r>
              <a:rPr lang="en-US" altLang="zh-TW" sz="3200" dirty="0"/>
              <a:t>Biological motivation</a:t>
            </a:r>
            <a:endParaRPr lang="en-US" altLang="zh-TW" sz="3200" dirty="0">
              <a:solidFill>
                <a:srgbClr val="6600CC"/>
              </a:solidFill>
            </a:endParaRPr>
          </a:p>
          <a:p>
            <a:pPr lvl="1"/>
            <a:r>
              <a:rPr lang="en-US" altLang="zh-TW" sz="2800" dirty="0"/>
              <a:t>Biological learning system (brain)</a:t>
            </a:r>
          </a:p>
          <a:p>
            <a:pPr lvl="1"/>
            <a:r>
              <a:rPr lang="en-US" altLang="zh-TW" sz="2800" dirty="0"/>
              <a:t>Complex network of neurons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D174D1-8CDB-443B-8D4F-68EAE9343BD9}"/>
              </a:ext>
            </a:extLst>
          </p:cNvPr>
          <p:cNvSpPr txBox="1"/>
          <p:nvPr/>
        </p:nvSpPr>
        <p:spPr>
          <a:xfrm>
            <a:off x="1046418" y="6368927"/>
            <a:ext cx="37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adapted from Fig 1.1 in Ref. [2]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1E3F1-DABF-4EE4-81E1-F9F18AAC3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196D3C-FB01-4C3D-8BB6-185B9F754D9B}"/>
              </a:ext>
            </a:extLst>
          </p:cNvPr>
          <p:cNvSpPr txBox="1"/>
          <p:nvPr/>
        </p:nvSpPr>
        <p:spPr>
          <a:xfrm>
            <a:off x="6822378" y="1605471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樹突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D24F7C-82DD-499F-8FD2-C4AF00F18485}"/>
              </a:ext>
            </a:extLst>
          </p:cNvPr>
          <p:cNvSpPr txBox="1"/>
          <p:nvPr/>
        </p:nvSpPr>
        <p:spPr>
          <a:xfrm>
            <a:off x="8797694" y="2384326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軸突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0DB256-D524-42CF-957E-D79A272A0590}"/>
              </a:ext>
            </a:extLst>
          </p:cNvPr>
          <p:cNvSpPr txBox="1"/>
          <p:nvPr/>
        </p:nvSpPr>
        <p:spPr>
          <a:xfrm>
            <a:off x="6564412" y="4080579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突觸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80153E-9A05-4B92-BED8-3D7F8F5503A7}"/>
              </a:ext>
            </a:extLst>
          </p:cNvPr>
          <p:cNvSpPr txBox="1"/>
          <p:nvPr/>
        </p:nvSpPr>
        <p:spPr>
          <a:xfrm>
            <a:off x="7610830" y="3163181"/>
            <a:ext cx="103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細胞體</a:t>
            </a:r>
          </a:p>
        </p:txBody>
      </p:sp>
    </p:spTree>
    <p:extLst>
      <p:ext uri="{BB962C8B-B14F-4D97-AF65-F5344CB8AC3E}">
        <p14:creationId xmlns:p14="http://schemas.microsoft.com/office/powerpoint/2010/main" val="28324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BABFD-1922-40F0-8274-EFC719B9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93275-00E4-4BC1-A40E-B30F4629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771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 neuron consists of a </a:t>
            </a:r>
            <a:r>
              <a:rPr lang="en-US" altLang="zh-TW" sz="3200" dirty="0">
                <a:solidFill>
                  <a:srgbClr val="FF0000"/>
                </a:solidFill>
              </a:rPr>
              <a:t>cell body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細胞體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中心體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dendrites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樹突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200" dirty="0"/>
              <a:t>and an </a:t>
            </a:r>
            <a:r>
              <a:rPr lang="en-US" altLang="zh-TW" sz="3200" dirty="0">
                <a:solidFill>
                  <a:srgbClr val="FF0000"/>
                </a:solidFill>
              </a:rPr>
              <a:t>axon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軸突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r>
              <a:rPr lang="en-US" altLang="zh-TW" sz="3200" dirty="0"/>
              <a:t>Neurons are massively interconnected, where an interconnection is between </a:t>
            </a:r>
            <a:r>
              <a:rPr lang="en-US" altLang="zh-TW" sz="3200" dirty="0">
                <a:solidFill>
                  <a:srgbClr val="003300"/>
                </a:solidFill>
              </a:rPr>
              <a:t>the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axon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3300"/>
                </a:solidFill>
              </a:rPr>
              <a:t>of one neuron </a:t>
            </a:r>
            <a:r>
              <a:rPr lang="en-US" altLang="zh-TW" sz="3200" dirty="0"/>
              <a:t>and </a:t>
            </a:r>
            <a:r>
              <a:rPr lang="en-US" altLang="zh-TW" sz="3200" dirty="0">
                <a:solidFill>
                  <a:srgbClr val="003300"/>
                </a:solidFill>
              </a:rPr>
              <a:t>a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dendrite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3300"/>
                </a:solidFill>
              </a:rPr>
              <a:t>of another neuron</a:t>
            </a:r>
            <a:r>
              <a:rPr lang="en-US" altLang="zh-TW" sz="3200" dirty="0"/>
              <a:t>.</a:t>
            </a:r>
          </a:p>
          <a:p>
            <a:r>
              <a:rPr lang="en-US" altLang="zh-TW" sz="3200" dirty="0"/>
              <a:t>This connection is referred to as a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synapse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突觸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)-&gt;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用來決定每個輸入值的重要程度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43547A-511A-4E6F-8B87-E9DEA037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366D-1973-4054-89B8-08E8FE43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 (3/3)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F0AA58-BAD2-499F-A806-32C2CC1BE9EE}"/>
              </a:ext>
            </a:extLst>
          </p:cNvPr>
          <p:cNvSpPr txBox="1"/>
          <p:nvPr/>
        </p:nvSpPr>
        <p:spPr>
          <a:xfrm>
            <a:off x="975152" y="146532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Neural Networks: A Simple Explanation</a:t>
            </a:r>
            <a:endParaRPr lang="zh-TW" altLang="en-US" sz="2800" dirty="0"/>
          </a:p>
        </p:txBody>
      </p:sp>
      <p:pic>
        <p:nvPicPr>
          <p:cNvPr id="5" name="gcK_5x2KsLA">
            <a:extLst>
              <a:ext uri="{FF2B5EF4-FFF2-40B4-BE49-F238E27FC236}">
                <a16:creationId xmlns:a16="http://schemas.microsoft.com/office/drawing/2014/main" id="{AB2C9CCC-FD31-4B2B-AC7C-F5CBB718792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9887" y="2127042"/>
            <a:ext cx="6624736" cy="37264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7B5BAE-591C-4E59-9C3C-68B0B59AE40F}"/>
              </a:ext>
            </a:extLst>
          </p:cNvPr>
          <p:cNvSpPr txBox="1"/>
          <p:nvPr/>
        </p:nvSpPr>
        <p:spPr>
          <a:xfrm>
            <a:off x="2311437" y="5943839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90000"/>
                </a:solidFill>
              </a:rPr>
              <a:t>https://youtu.be/gcK_5x2KsLA</a:t>
            </a:r>
            <a:endParaRPr lang="zh-TW" altLang="en-US" sz="2000" dirty="0">
              <a:solidFill>
                <a:srgbClr val="99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C56B9-AD58-4FF3-B712-3BC99EF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48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1715</Words>
  <Application>Microsoft Office PowerPoint</Application>
  <PresentationFormat>寬螢幕</PresentationFormat>
  <Paragraphs>257</Paragraphs>
  <Slides>23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Office 佈景主題</vt:lpstr>
      <vt:lpstr>Neural Networks Basics</vt:lpstr>
      <vt:lpstr>Outline</vt:lpstr>
      <vt:lpstr>Brief History of Neural Networks (1/4)</vt:lpstr>
      <vt:lpstr>Brief History of Neural Networks (2/4)</vt:lpstr>
      <vt:lpstr>Brief History of Neural Networks (3/4)</vt:lpstr>
      <vt:lpstr>Brief History of Neural Networks (4/4)</vt:lpstr>
      <vt:lpstr>Biological Inspiration (1/3)</vt:lpstr>
      <vt:lpstr>Biological Inspiration (2/3)</vt:lpstr>
      <vt:lpstr>Biological Inspiration (3/3)</vt:lpstr>
      <vt:lpstr>Artificial Neuron (1/2)</vt:lpstr>
      <vt:lpstr>Artificial Neuron (2/2)</vt:lpstr>
      <vt:lpstr>Biological Neuron Vs. Artificial Neuron</vt:lpstr>
      <vt:lpstr>Illustrative Example for Linear Classification</vt:lpstr>
      <vt:lpstr>Illustrative Example: Neural Representation</vt:lpstr>
      <vt:lpstr>Activation Functions (1/3)  ( = transfer function)</vt:lpstr>
      <vt:lpstr>Activation Functions (2/3)</vt:lpstr>
      <vt:lpstr>Activation Functions (3/3)</vt:lpstr>
      <vt:lpstr>Network Architectures (1/3)</vt:lpstr>
      <vt:lpstr>Network Architectures (2/3)</vt:lpstr>
      <vt:lpstr>Network Architectures (3/3)</vt:lpstr>
      <vt:lpstr>Representational Power of Feedforward（前饋）Networks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Grace Hwang</dc:creator>
  <cp:lastModifiedBy>智絜 康</cp:lastModifiedBy>
  <cp:revision>65</cp:revision>
  <dcterms:created xsi:type="dcterms:W3CDTF">2020-09-21T15:17:00Z</dcterms:created>
  <dcterms:modified xsi:type="dcterms:W3CDTF">2023-05-02T02:49:33Z</dcterms:modified>
</cp:coreProperties>
</file>