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74" r:id="rId4"/>
    <p:sldId id="277" r:id="rId5"/>
    <p:sldId id="275" r:id="rId6"/>
    <p:sldId id="276" r:id="rId7"/>
    <p:sldId id="278" r:id="rId8"/>
    <p:sldId id="279" r:id="rId9"/>
  </p:sldIdLst>
  <p:sldSz cx="9144000" cy="6858000" type="screen4x3"/>
  <p:notesSz cx="6858000" cy="9144000"/>
  <p:embeddedFontLst>
    <p:embeddedFont>
      <p:font typeface="Yu Gothic UI Semibold" panose="020B0700000000000000" pitchFamily="34" charset="-128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  <a:srgbClr val="DAE2F3"/>
    <a:srgbClr val="3E9C64"/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>
        <p:scale>
          <a:sx n="125" d="100"/>
          <a:sy n="125" d="100"/>
        </p:scale>
        <p:origin x="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e7d4eaea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3e7d4eaea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75c7ea97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75c7ea97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1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39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23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4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9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df6cf0c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df6cf0c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05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7" y="3683633"/>
            <a:ext cx="6736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7" y="3377551"/>
            <a:ext cx="7218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3377551"/>
            <a:ext cx="7218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7218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7" y="3377551"/>
            <a:ext cx="52167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7" y="6755100"/>
            <a:ext cx="8937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3" y="6755100"/>
            <a:ext cx="8937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" y="6755100"/>
            <a:ext cx="8937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1" y="6755100"/>
            <a:ext cx="64626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1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46750" y="2085282"/>
            <a:ext cx="8050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solidFill>
                  <a:srgbClr val="000000"/>
                </a:solidFill>
              </a:rPr>
              <a:t>Hadoop</a:t>
            </a:r>
            <a:r>
              <a:rPr lang="zh-TW" altLang="en-US" sz="2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版本之</a:t>
            </a:r>
            <a:r>
              <a:rPr lang="zh-TW" altLang="en-US" sz="2800" b="1" dirty="0">
                <a:solidFill>
                  <a:srgbClr val="000000"/>
                </a:solidFill>
              </a:rPr>
              <a:t> </a:t>
            </a:r>
            <a:br>
              <a:rPr lang="en-US" altLang="zh-TW" sz="2800" b="1" dirty="0">
                <a:solidFill>
                  <a:srgbClr val="000000"/>
                </a:solidFill>
              </a:rPr>
            </a:br>
            <a:r>
              <a:rPr lang="en-US" altLang="zh-TW" sz="2800" b="1" dirty="0">
                <a:solidFill>
                  <a:srgbClr val="000000"/>
                </a:solidFill>
              </a:rPr>
              <a:t>K-Means Algorithm Implementation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899550" y="3864499"/>
            <a:ext cx="73449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800" b="1" dirty="0">
                <a:latin typeface="Lato"/>
                <a:cs typeface="Lato"/>
                <a:sym typeface="Raleway"/>
              </a:rPr>
              <a:t>中興資工碩一</a:t>
            </a:r>
            <a:endParaRPr lang="en-US" altLang="zh-TW" sz="1800" b="1" dirty="0">
              <a:latin typeface="Lato"/>
              <a:ea typeface="Lato"/>
              <a:cs typeface="Lato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800" b="1" dirty="0">
                <a:latin typeface="Lato"/>
                <a:ea typeface="Lato"/>
                <a:cs typeface="Lato"/>
                <a:sym typeface="Raleway"/>
              </a:rPr>
              <a:t>7111056211 </a:t>
            </a:r>
            <a:r>
              <a:rPr lang="zh-TW" altLang="en-US" sz="1800" b="1" dirty="0">
                <a:latin typeface="Lato"/>
                <a:cs typeface="Lato"/>
                <a:sym typeface="Raleway"/>
              </a:rPr>
              <a:t>康智絜</a:t>
            </a:r>
          </a:p>
        </p:txBody>
      </p:sp>
      <p:sp>
        <p:nvSpPr>
          <p:cNvPr id="39" name="Google Shape;39;p6"/>
          <p:cNvSpPr/>
          <p:nvPr/>
        </p:nvSpPr>
        <p:spPr>
          <a:xfrm>
            <a:off x="0" y="2940075"/>
            <a:ext cx="1759200" cy="8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727B1-CDCF-4EF5-8C5F-E9E4A7DB3DA9}"/>
              </a:ext>
            </a:extLst>
          </p:cNvPr>
          <p:cNvSpPr/>
          <p:nvPr/>
        </p:nvSpPr>
        <p:spPr>
          <a:xfrm>
            <a:off x="1694974" y="3374231"/>
            <a:ext cx="769144" cy="107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solidFill>
                  <a:srgbClr val="1C4587"/>
                </a:solidFill>
              </a:rPr>
              <a:t>Outline</a:t>
            </a:r>
            <a:endParaRPr sz="3500" b="1">
              <a:solidFill>
                <a:srgbClr val="1C4587"/>
              </a:solidFill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795600" y="1525375"/>
            <a:ext cx="70989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7BAE3"/>
              </a:buClr>
              <a:buSzPts val="2400"/>
              <a:buFont typeface="Wingdings" panose="05000000000000000000" pitchFamily="2" charset="2"/>
              <a:buChar char="u"/>
            </a:pP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Algorithm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7BAE3"/>
              </a:buClr>
              <a:buSzPts val="2400"/>
              <a:buFont typeface="Wingdings" panose="05000000000000000000" pitchFamily="2" charset="2"/>
              <a:buChar char="u"/>
            </a:pP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Mapper</a:t>
            </a:r>
            <a:r>
              <a:rPr lang="zh-TW" altLang="en-US" sz="2400" b="1" dirty="0">
                <a:latin typeface="Lato"/>
                <a:ea typeface="Lato"/>
                <a:cs typeface="Lato"/>
                <a:sym typeface="Lato"/>
              </a:rPr>
              <a:t>做什麼</a:t>
            </a: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7BAE3"/>
              </a:buClr>
              <a:buSzPts val="2400"/>
              <a:buFont typeface="Wingdings" panose="05000000000000000000" pitchFamily="2" charset="2"/>
              <a:buChar char="u"/>
            </a:pP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Reducer</a:t>
            </a:r>
            <a:r>
              <a:rPr lang="zh-TW" altLang="en-US" sz="2400" b="1" dirty="0">
                <a:latin typeface="Lato"/>
                <a:ea typeface="Lato"/>
                <a:cs typeface="Lato"/>
                <a:sym typeface="Lato"/>
              </a:rPr>
              <a:t>做什麼</a:t>
            </a: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7BAE3"/>
              </a:buClr>
              <a:buSzPts val="2400"/>
              <a:buFont typeface="Wingdings" panose="05000000000000000000" pitchFamily="2" charset="2"/>
              <a:buChar char="u"/>
            </a:pPr>
            <a:r>
              <a:rPr lang="zh-TW" altLang="en-US" sz="2400" b="1" dirty="0">
                <a:latin typeface="Lato"/>
                <a:ea typeface="Lato"/>
                <a:cs typeface="Lato"/>
                <a:sym typeface="Lato"/>
              </a:rPr>
              <a:t>是否需要</a:t>
            </a: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Setup Function?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7BAE3"/>
              </a:buClr>
              <a:buSzPts val="2400"/>
              <a:buFont typeface="Wingdings" panose="05000000000000000000" pitchFamily="2" charset="2"/>
              <a:buChar char="u"/>
            </a:pPr>
            <a:r>
              <a:rPr lang="en-US" altLang="zh-TW" sz="2400" b="1" dirty="0">
                <a:latin typeface="Lato"/>
                <a:ea typeface="Lato"/>
                <a:cs typeface="Lato"/>
                <a:sym typeface="Lato"/>
              </a:rPr>
              <a:t>Pseudo Code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rgbClr val="1C4587"/>
                </a:solidFill>
              </a:rPr>
              <a:t>Algorithm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3DA2B1-FD79-4FA6-8DC8-B876C40730DA}"/>
              </a:ext>
            </a:extLst>
          </p:cNvPr>
          <p:cNvSpPr txBox="1"/>
          <p:nvPr/>
        </p:nvSpPr>
        <p:spPr>
          <a:xfrm>
            <a:off x="1150620" y="5822795"/>
            <a:ext cx="653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Raleway" pitchFamily="2" charset="0"/>
                <a:ea typeface="Lato"/>
                <a:cs typeface="Lato"/>
              </a:rPr>
              <a:t>Until</a:t>
            </a:r>
            <a:r>
              <a:rPr lang="zh-TW" altLang="en-US" sz="2000" b="1" dirty="0">
                <a:latin typeface="Raleway" pitchFamily="2" charset="0"/>
                <a:ea typeface="Lato"/>
                <a:cs typeface="Lato"/>
              </a:rPr>
              <a:t>   </a:t>
            </a:r>
            <a:r>
              <a:rPr lang="en-US" altLang="zh-TW" sz="1600" b="1" dirty="0">
                <a:solidFill>
                  <a:schemeClr val="tx2">
                    <a:lumMod val="50000"/>
                  </a:schemeClr>
                </a:solidFill>
                <a:latin typeface="Raleway" pitchFamily="2" charset="0"/>
                <a:ea typeface="Lato"/>
                <a:cs typeface="Lato"/>
              </a:rPr>
              <a:t>reduce</a:t>
            </a:r>
            <a:r>
              <a:rPr lang="zh-TW" altLang="en-US" sz="1600" b="1" dirty="0">
                <a:solidFill>
                  <a:schemeClr val="tx2">
                    <a:lumMod val="50000"/>
                  </a:schemeClr>
                </a:solidFill>
                <a:latin typeface="Raleway" pitchFamily="2" charset="0"/>
                <a:ea typeface="Lato"/>
                <a:cs typeface="Lato"/>
              </a:rPr>
              <a:t>求出的新的平均值和原先的</a:t>
            </a:r>
            <a:r>
              <a:rPr lang="en-US" altLang="zh-TW" sz="1600" b="1" dirty="0">
                <a:solidFill>
                  <a:schemeClr val="tx2">
                    <a:lumMod val="50000"/>
                  </a:schemeClr>
                </a:solidFill>
                <a:latin typeface="Raleway" pitchFamily="2" charset="0"/>
                <a:ea typeface="Lato"/>
                <a:cs typeface="Lato"/>
              </a:rPr>
              <a:t>centroid</a:t>
            </a:r>
            <a:r>
              <a:rPr lang="zh-TW" altLang="en-US" sz="1600" b="1" dirty="0">
                <a:solidFill>
                  <a:schemeClr val="tx2">
                    <a:lumMod val="50000"/>
                  </a:schemeClr>
                </a:solidFill>
                <a:latin typeface="Raleway" pitchFamily="2" charset="0"/>
                <a:ea typeface="Lato"/>
                <a:cs typeface="Lato"/>
              </a:rPr>
              <a:t>相同</a:t>
            </a:r>
            <a:endParaRPr lang="zh-TW" altLang="en-US" sz="2000" b="1" dirty="0">
              <a:solidFill>
                <a:schemeClr val="tx2">
                  <a:lumMod val="50000"/>
                </a:schemeClr>
              </a:solidFill>
              <a:latin typeface="Raleway" pitchFamily="2" charset="0"/>
              <a:cs typeface="Lato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C5651AA-35EE-4064-A789-7844C69C2A91}"/>
              </a:ext>
            </a:extLst>
          </p:cNvPr>
          <p:cNvGrpSpPr/>
          <p:nvPr/>
        </p:nvGrpSpPr>
        <p:grpSpPr>
          <a:xfrm>
            <a:off x="777240" y="1953394"/>
            <a:ext cx="373380" cy="4056574"/>
            <a:chOff x="777240" y="2112973"/>
            <a:chExt cx="373380" cy="3875906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6C65AADB-EA83-4670-96C5-15F56EDF6D0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974023" y="3864236"/>
              <a:ext cx="3875906" cy="373380"/>
            </a:xfrm>
            <a:prstGeom prst="bentConnector3">
              <a:avLst>
                <a:gd name="adj1" fmla="val 9996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FB226F2-274C-4443-837B-49DF63614724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" y="5972164"/>
              <a:ext cx="3733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14AD216-A771-44F5-B7A7-63F5E76128E6}"/>
              </a:ext>
            </a:extLst>
          </p:cNvPr>
          <p:cNvSpPr txBox="1"/>
          <p:nvPr/>
        </p:nvSpPr>
        <p:spPr>
          <a:xfrm>
            <a:off x="1150620" y="172256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Raleway" pitchFamily="2" charset="0"/>
                <a:ea typeface="Lato"/>
                <a:cs typeface="Lato"/>
              </a:rPr>
              <a:t>Do</a:t>
            </a:r>
            <a:endParaRPr lang="zh-TW" altLang="en-US" sz="2000" b="1" dirty="0">
              <a:latin typeface="Raleway" pitchFamily="2" charset="0"/>
              <a:cs typeface="Lato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0CAFD34-1489-4E07-A607-7FD84A4C661B}"/>
              </a:ext>
            </a:extLst>
          </p:cNvPr>
          <p:cNvGrpSpPr/>
          <p:nvPr/>
        </p:nvGrpSpPr>
        <p:grpSpPr>
          <a:xfrm>
            <a:off x="1760220" y="1979252"/>
            <a:ext cx="6065520" cy="1983389"/>
            <a:chOff x="1760220" y="2131573"/>
            <a:chExt cx="6065520" cy="1983389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550890FD-3A78-4535-8C89-3B02166DD24B}"/>
                </a:ext>
              </a:extLst>
            </p:cNvPr>
            <p:cNvSpPr/>
            <p:nvPr/>
          </p:nvSpPr>
          <p:spPr>
            <a:xfrm>
              <a:off x="1760220" y="2487929"/>
              <a:ext cx="6065520" cy="1627033"/>
            </a:xfrm>
            <a:prstGeom prst="roundRect">
              <a:avLst>
                <a:gd name="adj" fmla="val 133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每讀取一筆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data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就和每個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center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的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centroid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做對比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計算出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k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個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center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中和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data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距離最近的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centroid,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再將這個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centroid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作為新的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key,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 </a:t>
              </a:r>
              <a:endPara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該筆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data</a:t>
              </a:r>
              <a:r>
                <a:rPr lang="zh-TW" altLang="en-US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作為</a:t>
              </a:r>
              <a:r>
                <a:rPr lang="en-US" altLang="zh-TW" sz="16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rPr>
                <a:t>value</a:t>
              </a:r>
              <a:endPara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12346BC-CEB3-4848-AB5B-3394CAE46E8C}"/>
                </a:ext>
              </a:extLst>
            </p:cNvPr>
            <p:cNvSpPr txBox="1"/>
            <p:nvPr/>
          </p:nvSpPr>
          <p:spPr>
            <a:xfrm>
              <a:off x="1760220" y="2131573"/>
              <a:ext cx="900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00B050"/>
                  </a:solidFill>
                  <a:latin typeface="Raleway" pitchFamily="2" charset="0"/>
                  <a:ea typeface="Yu Gothic UI Semibold" panose="020B0700000000000000" pitchFamily="34" charset="-128"/>
                  <a:cs typeface="Lato"/>
                </a:rPr>
                <a:t>Map</a:t>
              </a:r>
            </a:p>
          </p:txBody>
        </p:sp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1F00408D-4239-4873-BE7F-A8E47F55AD0A}"/>
              </a:ext>
            </a:extLst>
          </p:cNvPr>
          <p:cNvSpPr/>
          <p:nvPr/>
        </p:nvSpPr>
        <p:spPr>
          <a:xfrm>
            <a:off x="1760220" y="4430868"/>
            <a:ext cx="6065520" cy="1322065"/>
          </a:xfrm>
          <a:prstGeom prst="roundRect">
            <a:avLst>
              <a:gd name="adj" fmla="val 133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MapReduce</a:t>
            </a: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會將相同</a:t>
            </a:r>
            <a:r>
              <a: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key</a:t>
            </a: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的</a:t>
            </a:r>
            <a:r>
              <a: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value</a:t>
            </a: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歸併在一起變成一個</a:t>
            </a:r>
            <a:r>
              <a:rPr lang="en-US" altLang="zh-TW" sz="16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iterable</a:t>
            </a:r>
            <a:r>
              <a: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再求出這個</a:t>
            </a:r>
            <a:r>
              <a:rPr lang="en-US" altLang="zh-TW" sz="16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iterable</a:t>
            </a: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中的</a:t>
            </a:r>
            <a:r>
              <a: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data</a:t>
            </a: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的平均</a:t>
            </a:r>
            <a:r>
              <a:rPr lang="zh-TW" altLang="en-US" sz="16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值</a:t>
            </a: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，</a:t>
            </a:r>
            <a:endParaRPr lang="en-US" altLang="zh-TW" sz="16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作為新的</a:t>
            </a:r>
            <a:r>
              <a:rPr lang="en-US" altLang="zh-TW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</a:rPr>
              <a:t>centroid</a:t>
            </a:r>
            <a:endParaRPr lang="zh-TW" altLang="en-US" sz="16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22AB818-DC31-4FC3-9923-0402EB45C2C5}"/>
              </a:ext>
            </a:extLst>
          </p:cNvPr>
          <p:cNvSpPr txBox="1"/>
          <p:nvPr/>
        </p:nvSpPr>
        <p:spPr>
          <a:xfrm>
            <a:off x="1760220" y="4047541"/>
            <a:ext cx="124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C000"/>
                </a:solidFill>
                <a:latin typeface="Raleway" pitchFamily="2" charset="0"/>
                <a:ea typeface="Yu Gothic UI Semibold" panose="020B0700000000000000" pitchFamily="34" charset="-128"/>
                <a:cs typeface="Lato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91558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rgbClr val="1C4587"/>
                </a:solidFill>
              </a:rPr>
              <a:t>Mapper</a:t>
            </a:r>
            <a:r>
              <a:rPr lang="zh-TW" altLang="en-US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做什麼</a:t>
            </a:r>
            <a:r>
              <a:rPr lang="en-US" altLang="zh-TW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95300" y="1804973"/>
            <a:ext cx="514533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題目令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k = 3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，所以會將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dataset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分成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3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個群，並隨機設定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3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個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</a:p>
          <a:p>
            <a:pPr marL="457200" lvl="3" indent="-368300">
              <a:lnSpc>
                <a:spcPct val="150000"/>
              </a:lnSpc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分別為</a:t>
            </a:r>
            <a:endParaRPr lang="en-US" altLang="zh-TW" sz="16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  <a:sym typeface="La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000"/>
              <a:buFont typeface="Wingdings" panose="05000000000000000000" pitchFamily="2" charset="2"/>
              <a:buChar char="n"/>
            </a:pP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 1</a:t>
            </a:r>
          </a:p>
          <a:p>
            <a:pPr marL="914400" lvl="1" indent="-355600">
              <a:lnSpc>
                <a:spcPct val="150000"/>
              </a:lnSpc>
              <a:buClr>
                <a:srgbClr val="DAE2F3"/>
              </a:buClr>
              <a:buSzPts val="2000"/>
              <a:buFont typeface="Wingdings" panose="05000000000000000000" pitchFamily="2" charset="2"/>
              <a:buChar char="n"/>
            </a:pP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 2</a:t>
            </a:r>
          </a:p>
          <a:p>
            <a:pPr marL="914400" lvl="1" indent="-355600">
              <a:lnSpc>
                <a:spcPct val="150000"/>
              </a:lnSpc>
              <a:buClr>
                <a:srgbClr val="DAE2F3"/>
              </a:buClr>
              <a:buSzPts val="2000"/>
              <a:buFont typeface="Wingdings" panose="05000000000000000000" pitchFamily="2" charset="2"/>
              <a:buChar char="n"/>
            </a:pP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 3</a:t>
            </a:r>
          </a:p>
          <a:p>
            <a:pPr marL="457200" lvl="3" indent="-368300">
              <a:lnSpc>
                <a:spcPct val="150000"/>
              </a:lnSpc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利用</a:t>
            </a:r>
            <a:r>
              <a:rPr lang="en-US" altLang="zh-TW" sz="16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Euclidean distance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來計算點和點之間的距離</a:t>
            </a:r>
            <a:endParaRPr lang="en-US" altLang="zh-TW" sz="16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  <a:sym typeface="Lato"/>
            </a:endParaRPr>
          </a:p>
          <a:p>
            <a:pPr marL="457200" lvl="3" indent="-368300">
              <a:lnSpc>
                <a:spcPct val="150000"/>
              </a:lnSpc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分別計算每個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point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離哪個</a:t>
            </a:r>
            <a:r>
              <a:rPr lang="en-US" altLang="zh-TW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距離最近</a:t>
            </a:r>
            <a:endParaRPr lang="en-US" altLang="zh-TW" sz="16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  <a:sym typeface="Lato"/>
            </a:endParaRPr>
          </a:p>
          <a:p>
            <a:pPr marL="457200" lvl="3" indent="-368300">
              <a:lnSpc>
                <a:spcPct val="150000"/>
              </a:lnSpc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將</a:t>
            </a:r>
            <a:r>
              <a:rPr lang="zh-TW" altLang="en-US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距離該</a:t>
            </a:r>
            <a:r>
              <a:rPr lang="en-US" altLang="zh-TW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point</a:t>
            </a:r>
            <a:r>
              <a:rPr lang="zh-TW" altLang="en-US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最近的</a:t>
            </a:r>
            <a:r>
              <a:rPr lang="en-US" altLang="zh-TW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  <a:r>
              <a:rPr lang="zh-TW" altLang="en-US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設為</a:t>
            </a:r>
            <a:r>
              <a:rPr lang="en-US" altLang="zh-TW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key</a:t>
            </a:r>
            <a:r>
              <a:rPr lang="zh-TW" altLang="en-US" sz="16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該</a:t>
            </a:r>
            <a:r>
              <a:rPr lang="en-US" altLang="zh-TW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point</a:t>
            </a:r>
            <a:r>
              <a:rPr lang="zh-TW" altLang="en-US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設為</a:t>
            </a:r>
            <a:r>
              <a:rPr lang="en-US" altLang="zh-TW" sz="16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value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59B11AC-D80A-4281-BEB2-43AC84DF1FF3}"/>
              </a:ext>
            </a:extLst>
          </p:cNvPr>
          <p:cNvGrpSpPr/>
          <p:nvPr/>
        </p:nvGrpSpPr>
        <p:grpSpPr>
          <a:xfrm>
            <a:off x="5963217" y="1476232"/>
            <a:ext cx="2685483" cy="4092449"/>
            <a:chOff x="5580947" y="1649882"/>
            <a:chExt cx="2685483" cy="2503638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CF66B26-A5E7-4429-A2C1-8CB40D440DD0}"/>
                </a:ext>
              </a:extLst>
            </p:cNvPr>
            <p:cNvSpPr/>
            <p:nvPr/>
          </p:nvSpPr>
          <p:spPr>
            <a:xfrm>
              <a:off x="5580947" y="1958505"/>
              <a:ext cx="2685483" cy="2157399"/>
            </a:xfrm>
            <a:prstGeom prst="roundRect">
              <a:avLst>
                <a:gd name="adj" fmla="val 744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0BB0751-156A-43A6-9FC8-9E9F551D71BE}"/>
                </a:ext>
              </a:extLst>
            </p:cNvPr>
            <p:cNvGrpSpPr/>
            <p:nvPr/>
          </p:nvGrpSpPr>
          <p:grpSpPr>
            <a:xfrm>
              <a:off x="5763544" y="1649882"/>
              <a:ext cx="2320290" cy="2503638"/>
              <a:chOff x="6092934" y="1085132"/>
              <a:chExt cx="1930168" cy="2503638"/>
            </a:xfrm>
          </p:grpSpPr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8CD4F5C-9275-4A6D-B346-49501EEDBB1D}"/>
                  </a:ext>
                </a:extLst>
              </p:cNvPr>
              <p:cNvSpPr txBox="1"/>
              <p:nvPr/>
            </p:nvSpPr>
            <p:spPr>
              <a:xfrm>
                <a:off x="6092934" y="1498768"/>
                <a:ext cx="1930168" cy="2090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[centroid1,    point1]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centroid2,   point3]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centroid3,   point7]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centroid2,   point6]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   ................................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centroid1,   point12]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BADB608-410D-4AC2-8657-3773E42285D5}"/>
                  </a:ext>
                </a:extLst>
              </p:cNvPr>
              <p:cNvSpPr txBox="1"/>
              <p:nvPr/>
            </p:nvSpPr>
            <p:spPr>
              <a:xfrm>
                <a:off x="6273158" y="1085132"/>
                <a:ext cx="784860" cy="28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2400" b="1" dirty="0">
                    <a:solidFill>
                      <a:srgbClr val="00B050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Key     </a:t>
                </a:r>
                <a:endParaRPr lang="zh-TW" altLang="en-US" sz="2400" b="1" dirty="0">
                  <a:solidFill>
                    <a:srgbClr val="00B050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EEA8BF-2304-445D-B01A-1E7617256799}"/>
                  </a:ext>
                </a:extLst>
              </p:cNvPr>
              <p:cNvSpPr txBox="1"/>
              <p:nvPr/>
            </p:nvSpPr>
            <p:spPr>
              <a:xfrm>
                <a:off x="7130843" y="1103940"/>
                <a:ext cx="852682" cy="28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2400" b="1" dirty="0">
                    <a:solidFill>
                      <a:srgbClr val="00B050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Value</a:t>
                </a:r>
                <a:endParaRPr lang="zh-TW" altLang="en-US" sz="2400" b="1" dirty="0">
                  <a:solidFill>
                    <a:srgbClr val="00B050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45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rgbClr val="1C4587"/>
                </a:solidFill>
              </a:rPr>
              <a:t>Reducer</a:t>
            </a:r>
            <a:r>
              <a:rPr lang="zh-TW" altLang="en-US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做什麼</a:t>
            </a:r>
            <a:r>
              <a:rPr lang="en-US" altLang="zh-TW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735734" y="1701482"/>
            <a:ext cx="6846165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200"/>
              <a:buFont typeface="Lato"/>
              <a:buChar char="●"/>
            </a:pP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利用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reducer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的功能，將相同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key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的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point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蒐集在一起</a:t>
            </a:r>
            <a:endParaRPr lang="en-US" altLang="zh-TW" sz="18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200"/>
              <a:buFont typeface="Lato"/>
              <a:buChar char="●"/>
            </a:pP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計算出</a:t>
            </a:r>
            <a:r>
              <a:rPr lang="zh-TW" altLang="en-US" sz="18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各個</a:t>
            </a:r>
            <a:r>
              <a:rPr lang="en-US" altLang="zh-TW" sz="18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key</a:t>
            </a:r>
            <a:r>
              <a:rPr lang="zh-TW" altLang="en-US" sz="18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的</a:t>
            </a:r>
            <a:r>
              <a:rPr lang="en-US" altLang="zh-TW" sz="18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points</a:t>
            </a:r>
            <a:r>
              <a:rPr lang="zh-TW" altLang="en-US" sz="18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的平均</a:t>
            </a:r>
            <a:r>
              <a:rPr lang="zh-TW" altLang="en-US" sz="1800" b="1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值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，當作新的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200"/>
              <a:buFont typeface="Lato"/>
              <a:buChar char="●"/>
            </a:pPr>
            <a:r>
              <a:rPr lang="zh-TW" altLang="en-US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將舊的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  <a:r>
              <a:rPr lang="zh-TW" altLang="en-US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設為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key</a:t>
            </a:r>
            <a:r>
              <a:rPr lang="zh-TW" altLang="en-US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，新的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  <a:r>
              <a:rPr lang="zh-TW" altLang="en-US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設為</a:t>
            </a:r>
            <a:r>
              <a:rPr lang="en-US" altLang="zh-TW" sz="1800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value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6DE4A45-C703-4741-B207-A8D6CBA07FC2}"/>
              </a:ext>
            </a:extLst>
          </p:cNvPr>
          <p:cNvGrpSpPr/>
          <p:nvPr/>
        </p:nvGrpSpPr>
        <p:grpSpPr>
          <a:xfrm>
            <a:off x="5746218" y="3429000"/>
            <a:ext cx="2838450" cy="2272040"/>
            <a:chOff x="5608320" y="1459225"/>
            <a:chExt cx="3284220" cy="2800355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CF66B26-A5E7-4429-A2C1-8CB40D440DD0}"/>
                </a:ext>
              </a:extLst>
            </p:cNvPr>
            <p:cNvSpPr/>
            <p:nvPr/>
          </p:nvSpPr>
          <p:spPr>
            <a:xfrm>
              <a:off x="5608320" y="2028239"/>
              <a:ext cx="3284220" cy="2231341"/>
            </a:xfrm>
            <a:prstGeom prst="roundRect">
              <a:avLst>
                <a:gd name="adj" fmla="val 74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0BB0751-156A-43A6-9FC8-9E9F551D71BE}"/>
                </a:ext>
              </a:extLst>
            </p:cNvPr>
            <p:cNvGrpSpPr/>
            <p:nvPr/>
          </p:nvGrpSpPr>
          <p:grpSpPr>
            <a:xfrm>
              <a:off x="5802630" y="1459225"/>
              <a:ext cx="2990850" cy="2466332"/>
              <a:chOff x="5661660" y="894475"/>
              <a:chExt cx="2758440" cy="2466332"/>
            </a:xfrm>
          </p:grpSpPr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8CD4F5C-9275-4A6D-B346-49501EEDBB1D}"/>
                  </a:ext>
                </a:extLst>
              </p:cNvPr>
              <p:cNvSpPr txBox="1"/>
              <p:nvPr/>
            </p:nvSpPr>
            <p:spPr>
              <a:xfrm>
                <a:off x="5661660" y="1606480"/>
                <a:ext cx="2758440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[centroid1, centroid1’]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centroid2, centroid2’]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centroid3, centroid3’]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BADB608-410D-4AC2-8657-3773E42285D5}"/>
                  </a:ext>
                </a:extLst>
              </p:cNvPr>
              <p:cNvSpPr txBox="1"/>
              <p:nvPr/>
            </p:nvSpPr>
            <p:spPr>
              <a:xfrm>
                <a:off x="5928360" y="894475"/>
                <a:ext cx="784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Key         </a:t>
                </a:r>
                <a:endParaRPr lang="zh-TW" alt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EEA8BF-2304-445D-B01A-1E7617256799}"/>
                  </a:ext>
                </a:extLst>
              </p:cNvPr>
              <p:cNvSpPr txBox="1"/>
              <p:nvPr/>
            </p:nvSpPr>
            <p:spPr>
              <a:xfrm>
                <a:off x="7170420" y="905900"/>
                <a:ext cx="1059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Value</a:t>
                </a:r>
                <a:endParaRPr lang="zh-TW" alt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1CCB456-E30A-4A29-8A11-5BC5913358CF}"/>
              </a:ext>
            </a:extLst>
          </p:cNvPr>
          <p:cNvGrpSpPr/>
          <p:nvPr/>
        </p:nvGrpSpPr>
        <p:grpSpPr>
          <a:xfrm>
            <a:off x="447315" y="3429000"/>
            <a:ext cx="4543785" cy="2367326"/>
            <a:chOff x="5608320" y="1464315"/>
            <a:chExt cx="3284220" cy="2367326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71721F3-35E2-4C23-A389-08F8A1149DFA}"/>
                </a:ext>
              </a:extLst>
            </p:cNvPr>
            <p:cNvSpPr/>
            <p:nvPr/>
          </p:nvSpPr>
          <p:spPr>
            <a:xfrm>
              <a:off x="5608320" y="1920890"/>
              <a:ext cx="3284220" cy="1810375"/>
            </a:xfrm>
            <a:prstGeom prst="roundRect">
              <a:avLst>
                <a:gd name="adj" fmla="val 744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198D6C-E5F5-42D6-BE1E-06916BF6E27A}"/>
                </a:ext>
              </a:extLst>
            </p:cNvPr>
            <p:cNvGrpSpPr/>
            <p:nvPr/>
          </p:nvGrpSpPr>
          <p:grpSpPr>
            <a:xfrm>
              <a:off x="5707381" y="1464315"/>
              <a:ext cx="3185159" cy="2367326"/>
              <a:chOff x="5573813" y="899565"/>
              <a:chExt cx="2937650" cy="2367326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F34D73D-5639-42CA-8BA7-CCBA9D2D4ECD}"/>
                  </a:ext>
                </a:extLst>
              </p:cNvPr>
              <p:cNvSpPr txBox="1"/>
              <p:nvPr/>
            </p:nvSpPr>
            <p:spPr>
              <a:xfrm>
                <a:off x="5573813" y="1512565"/>
                <a:ext cx="29376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[centroid1,   (point1+point12+...)/size]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centroid2,   (point3+point6+...)/size]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  <a:p>
                <a:r>
                  <a:rPr lang="en-US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[</a:t>
                </a:r>
                <a:r>
                  <a:rPr lang="fr-FR" altLang="zh-TW" sz="1800" dirty="0">
                    <a:solidFill>
                      <a:schemeClr val="bg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centroid3,   (point7+point15+...)/size]</a:t>
                </a:r>
              </a:p>
              <a:p>
                <a:endParaRPr lang="fr-FR" altLang="zh-TW" sz="1800" dirty="0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Lato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0E3EA22-AAD6-48C3-A18A-460A48CCC610}"/>
                  </a:ext>
                </a:extLst>
              </p:cNvPr>
              <p:cNvSpPr txBox="1"/>
              <p:nvPr/>
            </p:nvSpPr>
            <p:spPr>
              <a:xfrm>
                <a:off x="5813088" y="917325"/>
                <a:ext cx="547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2400" b="1" dirty="0">
                    <a:solidFill>
                      <a:schemeClr val="accent2">
                        <a:lumMod val="75000"/>
                      </a:schemeClr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Key         </a:t>
                </a:r>
                <a:endParaRPr lang="zh-TW" altLang="en-US" sz="2400" b="1" dirty="0">
                  <a:solidFill>
                    <a:schemeClr val="accent2">
                      <a:lumMod val="7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BE134EF-F703-4A37-89B5-1553072C3846}"/>
                  </a:ext>
                </a:extLst>
              </p:cNvPr>
              <p:cNvSpPr txBox="1"/>
              <p:nvPr/>
            </p:nvSpPr>
            <p:spPr>
              <a:xfrm>
                <a:off x="7087923" y="899565"/>
                <a:ext cx="1059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2400" b="1" dirty="0">
                    <a:solidFill>
                      <a:schemeClr val="accent2">
                        <a:lumMod val="75000"/>
                      </a:schemeClr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Lato"/>
                  </a:rPr>
                  <a:t>Values</a:t>
                </a:r>
                <a:endParaRPr lang="zh-TW" altLang="en-US" sz="2400" b="1" dirty="0">
                  <a:solidFill>
                    <a:schemeClr val="accent2">
                      <a:lumMod val="75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7A5E463-2B14-4C08-816F-72B891DEE7E4}"/>
              </a:ext>
            </a:extLst>
          </p:cNvPr>
          <p:cNvCxnSpPr/>
          <p:nvPr/>
        </p:nvCxnSpPr>
        <p:spPr>
          <a:xfrm>
            <a:off x="5143500" y="4839020"/>
            <a:ext cx="411480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是否需要</a:t>
            </a:r>
            <a:r>
              <a:rPr lang="en-US" altLang="zh-TW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Setup Function?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sp>
        <p:nvSpPr>
          <p:cNvPr id="17" name="Google Shape;56;p9">
            <a:extLst>
              <a:ext uri="{FF2B5EF4-FFF2-40B4-BE49-F238E27FC236}">
                <a16:creationId xmlns:a16="http://schemas.microsoft.com/office/drawing/2014/main" id="{1C01640A-28C4-4C60-94BA-B77CCF2D5769}"/>
              </a:ext>
            </a:extLst>
          </p:cNvPr>
          <p:cNvSpPr txBox="1"/>
          <p:nvPr/>
        </p:nvSpPr>
        <p:spPr>
          <a:xfrm>
            <a:off x="591634" y="1416140"/>
            <a:ext cx="7129965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Setup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 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Function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：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task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一開始時執行一次</a:t>
            </a:r>
            <a:endParaRPr lang="en-US" altLang="zh-TW" sz="18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E2F3"/>
              </a:buClr>
              <a:buSzPts val="22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程式執行一開始時需要讀取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centroid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以及有幾個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center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，以該題為例，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center</a:t>
            </a:r>
            <a:r>
              <a:rPr lang="zh-TW" alt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為</a:t>
            </a:r>
            <a:r>
              <a:rPr lang="en-US" altLang="zh-TW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ato"/>
                <a:sym typeface="Lato"/>
              </a:rPr>
              <a:t>k = 3</a:t>
            </a:r>
          </a:p>
        </p:txBody>
      </p: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04F47A6-E9CC-416C-9A67-401762DB5363}"/>
              </a:ext>
            </a:extLst>
          </p:cNvPr>
          <p:cNvSpPr txBox="1">
            <a:spLocks/>
          </p:cNvSpPr>
          <p:nvPr/>
        </p:nvSpPr>
        <p:spPr>
          <a:xfrm>
            <a:off x="886275" y="2924431"/>
            <a:ext cx="8340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Pseudo Code - Setup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0D33EF-EBDD-4D44-B016-CEC970554043}"/>
              </a:ext>
            </a:extLst>
          </p:cNvPr>
          <p:cNvSpPr txBox="1"/>
          <p:nvPr/>
        </p:nvSpPr>
        <p:spPr>
          <a:xfrm>
            <a:off x="614183" y="4010730"/>
            <a:ext cx="88841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setup</a:t>
            </a:r>
            <a:r>
              <a:rPr lang="en-US" altLang="zh-TW" dirty="0">
                <a:latin typeface="Consolas" panose="020B0609020204030204" pitchFamily="49" charset="0"/>
              </a:rPr>
              <a:t>(Context context){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k &lt;- </a:t>
            </a:r>
            <a:r>
              <a:rPr lang="en-US" altLang="zh-TW" dirty="0" err="1">
                <a:latin typeface="Consolas" panose="020B0609020204030204" pitchFamily="49" charset="0"/>
              </a:rPr>
              <a:t>center.size</a:t>
            </a:r>
            <a:r>
              <a:rPr lang="en-US" altLang="zh-TW" dirty="0">
                <a:latin typeface="Consolas" panose="020B0609020204030204" pitchFamily="49" charset="0"/>
              </a:rPr>
              <a:t>()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k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為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的個數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   initially randomly set k cluster centers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4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9663B2B-F2B0-471B-86FF-C19D4A65396D}"/>
              </a:ext>
            </a:extLst>
          </p:cNvPr>
          <p:cNvSpPr txBox="1"/>
          <p:nvPr/>
        </p:nvSpPr>
        <p:spPr>
          <a:xfrm>
            <a:off x="259816" y="1805940"/>
            <a:ext cx="88841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LongWritable</a:t>
            </a:r>
            <a:r>
              <a:rPr lang="en-US" altLang="zh-TW" dirty="0">
                <a:latin typeface="Consolas" panose="020B0609020204030204" pitchFamily="49" charset="0"/>
              </a:rPr>
              <a:t> key, Text value, Context context){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(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)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do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題目假定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 = 3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，為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center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 計算地區每小時的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PM2.5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centroid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Euclidean distance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	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latin typeface="Consolas" panose="020B0609020204030204" pitchFamily="49" charset="0"/>
              </a:rPr>
              <a:t> j (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sizeOfDataField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- 1 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do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sizeOfDataField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為一筆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有幾個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		 //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PM2.5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的例子中一個地區有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data field</a:t>
            </a:r>
            <a:endParaRPr lang="en-US" altLang="zh-TW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	    dis += centroid – field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data field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centroid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的距離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	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end for</a:t>
            </a:r>
          </a:p>
          <a:p>
            <a:endParaRPr lang="en-US" altLang="zh-TW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 找出距離最小的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centroid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if </a:t>
            </a:r>
            <a:r>
              <a:rPr lang="en-US" altLang="zh-TW" dirty="0">
                <a:latin typeface="Consolas" panose="020B0609020204030204" pitchFamily="49" charset="0"/>
              </a:rPr>
              <a:t>dis &lt; min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    </a:t>
            </a:r>
            <a:r>
              <a:rPr lang="en-US" altLang="zh-TW" dirty="0">
                <a:latin typeface="Consolas" panose="020B0609020204030204" pitchFamily="49" charset="0"/>
              </a:rPr>
              <a:t>min = dis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    index =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是第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center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end if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end for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context.write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	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, value)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key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為哪個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為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PM2.5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463FD82-F6EE-4334-A034-56EA7F3065EE}"/>
              </a:ext>
            </a:extLst>
          </p:cNvPr>
          <p:cNvGrpSpPr/>
          <p:nvPr/>
        </p:nvGrpSpPr>
        <p:grpSpPr>
          <a:xfrm>
            <a:off x="1048488" y="2771254"/>
            <a:ext cx="163830" cy="717277"/>
            <a:chOff x="284798" y="510542"/>
            <a:chExt cx="163830" cy="717277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2AE2EB3-CBA9-464E-8B93-FF978F5DDAD3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8" y="520064"/>
              <a:ext cx="163830" cy="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5C2AF0B-B024-4BD7-B2BD-177A6EB32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" y="510542"/>
              <a:ext cx="2381" cy="717277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5BA3B98-37C4-4E71-B77F-D71F8C8F5184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8" y="1224756"/>
              <a:ext cx="163830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6A9E590-AAC1-4C9A-83C0-75C9B89125C8}"/>
              </a:ext>
            </a:extLst>
          </p:cNvPr>
          <p:cNvGrpSpPr/>
          <p:nvPr/>
        </p:nvGrpSpPr>
        <p:grpSpPr>
          <a:xfrm>
            <a:off x="1048488" y="4088808"/>
            <a:ext cx="163830" cy="685598"/>
            <a:chOff x="284798" y="510542"/>
            <a:chExt cx="163830" cy="685598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F6739DA-D735-49F4-A131-2C953F119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8" y="520064"/>
              <a:ext cx="163830" cy="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CFF0C4C-0309-43A2-BA04-02C46E3059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" y="510542"/>
              <a:ext cx="2381" cy="685598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046C442-ADAE-408A-86A9-C4956D31387E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8" y="1196140"/>
              <a:ext cx="163830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69226-2AAA-48A7-8AB1-914DFCD00354}"/>
              </a:ext>
            </a:extLst>
          </p:cNvPr>
          <p:cNvGrpSpPr/>
          <p:nvPr/>
        </p:nvGrpSpPr>
        <p:grpSpPr>
          <a:xfrm>
            <a:off x="524843" y="2189740"/>
            <a:ext cx="163830" cy="2985927"/>
            <a:chOff x="284798" y="510542"/>
            <a:chExt cx="163830" cy="2985927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6AAEDEF3-BB99-43EF-85D0-BB55FEBBA4D4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8" y="520064"/>
              <a:ext cx="163830" cy="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81D42F86-340C-48CE-8E34-F3ABFEE88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" y="510542"/>
              <a:ext cx="0" cy="2985927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C88D42C4-26F4-40E5-A983-0180DBD8609A}"/>
                </a:ext>
              </a:extLst>
            </p:cNvPr>
            <p:cNvCxnSpPr>
              <a:cxnSpLocks/>
            </p:cNvCxnSpPr>
            <p:nvPr/>
          </p:nvCxnSpPr>
          <p:spPr>
            <a:xfrm>
              <a:off x="284798" y="3496469"/>
              <a:ext cx="163830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oogle Shape;55;p9">
            <a:extLst>
              <a:ext uri="{FF2B5EF4-FFF2-40B4-BE49-F238E27FC236}">
                <a16:creationId xmlns:a16="http://schemas.microsoft.com/office/drawing/2014/main" id="{74CA0DD7-3539-416B-8D33-2E51EBAAE23F}"/>
              </a:ext>
            </a:extLst>
          </p:cNvPr>
          <p:cNvSpPr txBox="1">
            <a:spLocks/>
          </p:cNvSpPr>
          <p:nvPr/>
        </p:nvSpPr>
        <p:spPr>
          <a:xfrm>
            <a:off x="886275" y="444025"/>
            <a:ext cx="8340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Pseudo Code - Map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3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86275" y="444025"/>
            <a:ext cx="83400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Pseudo Code - Reduce</a:t>
            </a:r>
            <a:endParaRPr lang="zh-TW" altLang="en-US" sz="3500" b="1" dirty="0">
              <a:solidFill>
                <a:srgbClr val="1C4587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C0588D-0C0E-4350-81DC-A16D769117D2}"/>
              </a:ext>
            </a:extLst>
          </p:cNvPr>
          <p:cNvSpPr txBox="1"/>
          <p:nvPr/>
        </p:nvSpPr>
        <p:spPr>
          <a:xfrm>
            <a:off x="259816" y="1470660"/>
            <a:ext cx="8884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Reduce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IntWritable</a:t>
            </a:r>
            <a:r>
              <a:rPr lang="en-US" altLang="zh-TW" dirty="0">
                <a:latin typeface="Consolas" panose="020B0609020204030204" pitchFamily="49" charset="0"/>
              </a:rPr>
              <a:t> key, </a:t>
            </a:r>
            <a:r>
              <a:rPr lang="en-US" altLang="zh-TW" dirty="0" err="1">
                <a:latin typeface="Consolas" panose="020B0609020204030204" pitchFamily="49" charset="0"/>
              </a:rPr>
              <a:t>Iterable</a:t>
            </a:r>
            <a:r>
              <a:rPr lang="en-US" altLang="zh-TW" dirty="0">
                <a:latin typeface="Consolas" panose="020B0609020204030204" pitchFamily="49" charset="0"/>
              </a:rPr>
              <a:t>&lt;Text&gt; value, Context context){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 讀取相同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的所有不同地區的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PM2.5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的值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Iterator it &lt;-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value.iterator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do	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如果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還有值就將值加入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fieldList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中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fieldList.add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() ) </a:t>
            </a:r>
          </a:p>
          <a:p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end while</a:t>
            </a:r>
          </a:p>
          <a:p>
            <a:endParaRPr lang="en-US" altLang="zh-TW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 計算新的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centroid */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&lt;-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zh-TW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j 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to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fieldSize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    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sum +=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fieldList.get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(j).get(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)	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end for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average[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] &lt;- sum /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filedList.size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   end for</a:t>
            </a:r>
          </a:p>
          <a:p>
            <a:endParaRPr lang="en-US" altLang="zh-TW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舊的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centroid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設為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，新的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centroid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設為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value */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context.write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altLang="zh-TW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centroid_old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, average)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5028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722</Words>
  <Application>Microsoft Office PowerPoint</Application>
  <PresentationFormat>如螢幕大小 (4:3)</PresentationFormat>
  <Paragraphs>115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Raleway</vt:lpstr>
      <vt:lpstr>微軟正黑體</vt:lpstr>
      <vt:lpstr>Arial</vt:lpstr>
      <vt:lpstr>Lato</vt:lpstr>
      <vt:lpstr>Wingdings</vt:lpstr>
      <vt:lpstr>Yu Gothic UI Semibold</vt:lpstr>
      <vt:lpstr>Consolas</vt:lpstr>
      <vt:lpstr>Antonio template</vt:lpstr>
      <vt:lpstr>Hadoop版本之  K-Means Algorithm Implementation</vt:lpstr>
      <vt:lpstr>Outline</vt:lpstr>
      <vt:lpstr>Algorithm</vt:lpstr>
      <vt:lpstr>Mapper做什麼?</vt:lpstr>
      <vt:lpstr>Reducer做什麼?</vt:lpstr>
      <vt:lpstr>是否需要Setup Function?</vt:lpstr>
      <vt:lpstr>PowerPoint 簡報</vt:lpstr>
      <vt:lpstr>Pseudo Code - 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Hadoop版本之 K-Means Algorithm Implementation</dc:title>
  <cp:lastModifiedBy>智絜 康</cp:lastModifiedBy>
  <cp:revision>36</cp:revision>
  <dcterms:modified xsi:type="dcterms:W3CDTF">2022-10-27T03:04:40Z</dcterms:modified>
</cp:coreProperties>
</file>