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6"/>
  </p:notesMasterIdLst>
  <p:sldIdLst>
    <p:sldId id="256" r:id="rId2"/>
    <p:sldId id="257" r:id="rId3"/>
    <p:sldId id="4755" r:id="rId4"/>
    <p:sldId id="276" r:id="rId5"/>
    <p:sldId id="4777" r:id="rId6"/>
    <p:sldId id="4778" r:id="rId7"/>
    <p:sldId id="4756" r:id="rId8"/>
    <p:sldId id="277" r:id="rId9"/>
    <p:sldId id="4785" r:id="rId10"/>
    <p:sldId id="4765" r:id="rId11"/>
    <p:sldId id="278" r:id="rId12"/>
    <p:sldId id="4766" r:id="rId13"/>
    <p:sldId id="4784" r:id="rId14"/>
    <p:sldId id="4780" r:id="rId15"/>
    <p:sldId id="4781" r:id="rId16"/>
    <p:sldId id="4782" r:id="rId17"/>
    <p:sldId id="4783" r:id="rId18"/>
    <p:sldId id="4769" r:id="rId19"/>
    <p:sldId id="4770" r:id="rId20"/>
    <p:sldId id="4771" r:id="rId21"/>
    <p:sldId id="4772" r:id="rId22"/>
    <p:sldId id="4773" r:id="rId23"/>
    <p:sldId id="4774" r:id="rId24"/>
    <p:sldId id="283" r:id="rId25"/>
  </p:sldIdLst>
  <p:sldSz cx="9144000" cy="6858000" type="screen4x3"/>
  <p:notesSz cx="6858000" cy="9144000"/>
  <p:embeddedFontLst>
    <p:embeddedFont>
      <p:font typeface="微軟正黑體" panose="020B0604030504040204" pitchFamily="34" charset="-120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71F"/>
    <a:srgbClr val="1C4587"/>
    <a:srgbClr val="FFFFFF"/>
    <a:srgbClr val="666666"/>
    <a:srgbClr val="2185C5"/>
    <a:srgbClr val="7ECEFD"/>
    <a:srgbClr val="ABCAC5"/>
    <a:srgbClr val="FABAAE"/>
    <a:srgbClr val="7F7F7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6336" autoAdjust="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e7d4eaea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3e7d4eaea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50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66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70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41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5c7ea97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75c7ea97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7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036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48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0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8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85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106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71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7" y="3683633"/>
            <a:ext cx="6736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7" y="3377551"/>
            <a:ext cx="7218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3377551"/>
            <a:ext cx="7218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7218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7" y="3377551"/>
            <a:ext cx="52167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7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3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1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1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0921/1111-Advanced-Data-Mining-and-Big-Data-Analysis/blob/main/OTTO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utm529fg/otto-tuning-candidate-rerank-model-lb-0-57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vslaykovsky/co-visitation-matrix" TargetMode="External"/><Relationship Id="rId4" Type="http://schemas.openxmlformats.org/officeDocument/2006/relationships/hyperlink" Target="https://www.kaggle.com/code/cdeotte/candidate-rerank-model-lb-0-5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940075"/>
            <a:ext cx="1759200" cy="8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727B1-CDCF-4EF5-8C5F-E9E4A7DB3DA9}"/>
              </a:ext>
            </a:extLst>
          </p:cNvPr>
          <p:cNvSpPr/>
          <p:nvPr/>
        </p:nvSpPr>
        <p:spPr>
          <a:xfrm>
            <a:off x="1694974" y="3376613"/>
            <a:ext cx="774382" cy="10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E3792A-49D5-43CE-A634-275C72B10963}"/>
              </a:ext>
            </a:extLst>
          </p:cNvPr>
          <p:cNvSpPr txBox="1"/>
          <p:nvPr/>
        </p:nvSpPr>
        <p:spPr>
          <a:xfrm>
            <a:off x="2662507" y="3780675"/>
            <a:ext cx="3818984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>
                <a:latin typeface="Lato"/>
                <a:cs typeface="Lato"/>
                <a:sym typeface="Raleway"/>
              </a:rPr>
              <a:t>Team member: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800" b="1" dirty="0">
                <a:latin typeface="Lato"/>
                <a:cs typeface="Lato"/>
                <a:sym typeface="Raleway"/>
              </a:rPr>
              <a:t>康智絜、潘帝綸、唐瑋晨、汪國展</a:t>
            </a:r>
            <a:endParaRPr lang="zh-TW" altLang="en-US" sz="1800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40062" y="2448939"/>
            <a:ext cx="8263874" cy="55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6"/>
              </a:buClr>
              <a:buSzPts val="3200"/>
            </a:pPr>
            <a:r>
              <a:rPr lang="en-US" altLang="zh-TW" sz="2800" b="1" dirty="0">
                <a:solidFill>
                  <a:srgbClr val="1C4587"/>
                </a:solidFill>
              </a:rPr>
              <a:t>OTTO – Multi-Objective Recommender System</a:t>
            </a:r>
            <a:endParaRPr sz="2800"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2">
            <a:extLst>
              <a:ext uri="{FF2B5EF4-FFF2-40B4-BE49-F238E27FC236}">
                <a16:creationId xmlns:a16="http://schemas.microsoft.com/office/drawing/2014/main" id="{CC312A6B-D35D-46D9-9624-A8BDEE18FE4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D84964-0FBA-40D3-BC0C-31BDD0705F98}"/>
              </a:ext>
            </a:extLst>
          </p:cNvPr>
          <p:cNvSpPr/>
          <p:nvPr/>
        </p:nvSpPr>
        <p:spPr>
          <a:xfrm>
            <a:off x="2832644" y="3591265"/>
            <a:ext cx="345619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Data set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5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80245" y="722144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Data set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B68FE4-F481-4DD1-8BF4-2DF53FE7F469}"/>
              </a:ext>
            </a:extLst>
          </p:cNvPr>
          <p:cNvSpPr txBox="1"/>
          <p:nvPr/>
        </p:nvSpPr>
        <p:spPr>
          <a:xfrm>
            <a:off x="1178740" y="3669608"/>
            <a:ext cx="5953078" cy="282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資料來源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Kaggle - OTTO – Multi-Objective Recommender System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訓練時間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63 mins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所使用的硬體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CPU: Intel(R) Core(TM) i5-1035G1 CPU @ 1.00GHz   1.19 GHz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OS: Windows 11 </a:t>
            </a:r>
            <a:r>
              <a:rPr lang="zh-TW" altLang="en-US" dirty="0"/>
              <a:t>，</a:t>
            </a:r>
            <a:r>
              <a:rPr lang="en-US" altLang="zh-TW" dirty="0"/>
              <a:t>64 </a:t>
            </a:r>
            <a:r>
              <a:rPr lang="zh-TW" altLang="en-US" dirty="0"/>
              <a:t>位元作業系統，</a:t>
            </a:r>
            <a:r>
              <a:rPr lang="en-US" altLang="zh-TW" dirty="0"/>
              <a:t>x64 </a:t>
            </a:r>
            <a:r>
              <a:rPr lang="zh-TW" altLang="en-US" dirty="0"/>
              <a:t>型處理器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68154B-8F94-431C-8A61-F3E18BC1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1229"/>
              </p:ext>
            </p:extLst>
          </p:nvPr>
        </p:nvGraphicFramePr>
        <p:xfrm>
          <a:off x="1537501" y="1306907"/>
          <a:ext cx="6062922" cy="2460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0974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</a:tblGrid>
              <a:tr h="30366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Data Set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Train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Test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sessions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12,899,799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1,671,803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1,855,603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events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216,716,096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6480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clicks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194,720,954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carts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16,896,191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orders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5,098,951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8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Methodology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91328"/>
            <a:ext cx="6923576" cy="210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Frequently bought together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例如，如果用戶在看睡袋，經常同時購買的物品可能包括睡墊或帳篷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用戶在購買印表機時，可能也會點選購買墨水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買相機的時候，可能也會買記憶卡或相片紙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2464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59C09D-EB55-499C-A592-4965242B3BAD}"/>
              </a:ext>
            </a:extLst>
          </p:cNvPr>
          <p:cNvSpPr txBox="1"/>
          <p:nvPr/>
        </p:nvSpPr>
        <p:spPr>
          <a:xfrm>
            <a:off x="1057668" y="1539263"/>
            <a:ext cx="7476732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Co-visitation matrix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透過計算產品的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可以找出經常一起查看和購買的商品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計算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的方法</a:t>
            </a:r>
            <a:endParaRPr lang="en-US" altLang="zh-TW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/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同一個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中，查看所有一天內時間相近的 </a:t>
                </a:r>
                <a:r>
                  <a:rPr lang="en-US" altLang="zh-TW" sz="1600" dirty="0"/>
                  <a:t>pairs of events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en-US" altLang="zh-TW" sz="1600" dirty="0"/>
                  <a:t>co-visitation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計算所有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</a:t>
                </a:r>
                <a:r>
                  <a:rPr lang="en-US" altLang="zh-TW" sz="1600" dirty="0"/>
                  <a:t>event pair</a:t>
                </a:r>
                <a:r>
                  <a:rPr lang="zh-TW" altLang="en-US" sz="1600" dirty="0"/>
                  <a:t>出現的次數</a:t>
                </a: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對於每個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1600" dirty="0"/>
                  <a:t>找出前</a:t>
                </a:r>
                <a:r>
                  <a:rPr lang="en-US" altLang="zh-TW" sz="1600" dirty="0"/>
                  <a:t>20</a:t>
                </a:r>
                <a:r>
                  <a:rPr lang="zh-TW" altLang="en-US" sz="1600" dirty="0"/>
                  <a:t>個最常一起出現的產品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blipFill>
                <a:blip r:embed="rId3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AE08AA3-341E-41A3-AA91-C0BAE2CDEFDD}"/>
                  </a:ext>
                </a:extLst>
              </p:cNvPr>
              <p:cNvSpPr txBox="1"/>
              <p:nvPr/>
            </p:nvSpPr>
            <p:spPr>
              <a:xfrm>
                <a:off x="1680921" y="4589582"/>
                <a:ext cx="7228187" cy="100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lnSpc>
                    <a:spcPct val="200000"/>
                  </a:lnSpc>
                  <a:buFontTx/>
                  <a:buChar char="。"/>
                </a:pP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 = </m:t>
                    </m:r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𝑎𝑟𝑔𝑠𝑜𝑟𝑡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</a:rPr>
                              <m:t>𝑎𝑖𝑑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−20:</m:t>
                        </m:r>
                      </m:e>
                    </m:d>
                  </m:oMath>
                </a14:m>
                <a:endParaRPr lang="en-US" altLang="zh-TW" sz="1600" dirty="0"/>
              </a:p>
              <a:p>
                <a:pPr marL="285750" lvl="1" indent="-285750">
                  <a:lnSpc>
                    <a:spcPct val="200000"/>
                  </a:lnSpc>
                  <a:buFontTx/>
                  <a:buChar char="。"/>
                </a:pP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𝑎𝑟𝑔𝑠𝑜𝑟𝑡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600" dirty="0"/>
                  <a:t>是將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1600" dirty="0"/>
                  <a:t>中的元素從小到大排列，提取其對應的</a:t>
                </a:r>
                <a:r>
                  <a:rPr lang="en-US" altLang="zh-TW" sz="1600" dirty="0"/>
                  <a:t>index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AE08AA3-341E-41A3-AA91-C0BAE2CD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21" y="4589582"/>
                <a:ext cx="7228187" cy="1001108"/>
              </a:xfrm>
              <a:prstGeom prst="rect">
                <a:avLst/>
              </a:prstGeom>
              <a:blipFill>
                <a:blip r:embed="rId4"/>
                <a:stretch>
                  <a:fillRect l="-591" b="-7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1 - Generate 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對每個用戶分別選出</a:t>
            </a:r>
            <a:r>
              <a:rPr lang="en-US" altLang="zh-TW" sz="1600" dirty="0"/>
              <a:t>20</a:t>
            </a:r>
            <a:r>
              <a:rPr lang="zh-TW" altLang="en-US" sz="1600" dirty="0"/>
              <a:t>個可能有興趣的產品，即</a:t>
            </a:r>
            <a:r>
              <a:rPr lang="en-US" altLang="zh-TW" sz="1600" dirty="0"/>
              <a:t>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分別從五個來源中選出</a:t>
            </a:r>
            <a:r>
              <a:rPr lang="en-US" altLang="zh-TW" sz="1600" dirty="0"/>
              <a:t>candidates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465049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過去被用戶</a:t>
            </a:r>
            <a:r>
              <a:rPr lang="en-US" altLang="zh-TW" sz="1600" dirty="0"/>
              <a:t>click(</a:t>
            </a:r>
            <a:r>
              <a:rPr lang="zh-TW" altLang="en-US" sz="1600" dirty="0"/>
              <a:t>點擊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carts(</a:t>
            </a:r>
            <a:r>
              <a:rPr lang="zh-TW" altLang="en-US" sz="1600" dirty="0"/>
              <a:t>加入購物車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orders(</a:t>
            </a:r>
            <a:r>
              <a:rPr lang="zh-TW" altLang="en-US" sz="1600" dirty="0"/>
              <a:t>訂購</a:t>
            </a:r>
            <a:r>
              <a:rPr lang="en-US" altLang="zh-TW" sz="1600" dirty="0"/>
              <a:t>)</a:t>
            </a:r>
            <a:r>
              <a:rPr lang="zh-TW" altLang="en-US" sz="1600" dirty="0"/>
              <a:t>的產品的歷史紀錄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被測試的那週的最受歡迎的</a:t>
            </a:r>
            <a:r>
              <a:rPr lang="en-US" altLang="zh-TW" sz="1600" dirty="0"/>
              <a:t>20</a:t>
            </a:r>
            <a:r>
              <a:rPr lang="zh-TW" altLang="en-US" sz="1600" dirty="0"/>
              <a:t>個被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orders</a:t>
            </a:r>
            <a:r>
              <a:rPr lang="zh-TW" altLang="en-US" sz="1600" dirty="0"/>
              <a:t>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並帶有</a:t>
            </a:r>
            <a:r>
              <a:rPr lang="en-US" altLang="zh-TW" sz="1600" dirty="0"/>
              <a:t>type weighting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  <a:endParaRPr lang="zh-TW" altLang="en-US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 / 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 的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，稱為 </a:t>
            </a:r>
            <a:r>
              <a:rPr lang="en-US" altLang="zh-TW" sz="1600" dirty="0"/>
              <a:t>buy2buy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到 </a:t>
            </a:r>
            <a:r>
              <a:rPr lang="en-US" altLang="zh-TW" sz="1600" dirty="0"/>
              <a:t>clicks</a:t>
            </a:r>
            <a:r>
              <a:rPr lang="zh-TW" altLang="en-US" sz="1600" dirty="0"/>
              <a:t>並帶有</a:t>
            </a:r>
            <a:r>
              <a:rPr lang="en-US" altLang="zh-TW" sz="1600" dirty="0"/>
              <a:t>time weighting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</p:txBody>
      </p:sp>
    </p:spTree>
    <p:extLst>
      <p:ext uri="{BB962C8B-B14F-4D97-AF65-F5344CB8AC3E}">
        <p14:creationId xmlns:p14="http://schemas.microsoft.com/office/powerpoint/2010/main" val="59730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2 - </a:t>
            </a: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</a:rPr>
              <a:t>ReRank</a:t>
            </a: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 and Choose 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從</a:t>
            </a:r>
            <a:r>
              <a:rPr lang="en-US" altLang="zh-TW" sz="1600" dirty="0"/>
              <a:t>Step1</a:t>
            </a:r>
            <a:r>
              <a:rPr lang="zh-TW" altLang="en-US" sz="1600" dirty="0"/>
              <a:t>中取得了</a:t>
            </a:r>
            <a:r>
              <a:rPr lang="en-US" altLang="zh-TW" sz="1600" dirty="0"/>
              <a:t>candidates</a:t>
            </a:r>
            <a:r>
              <a:rPr lang="zh-TW" altLang="en-US" sz="1600" dirty="0"/>
              <a:t>名單後，從中選擇</a:t>
            </a:r>
            <a:r>
              <a:rPr lang="en-US" altLang="zh-TW" sz="1600" dirty="0"/>
              <a:t>20</a:t>
            </a:r>
            <a:r>
              <a:rPr lang="zh-TW" altLang="en-US" sz="1600" dirty="0"/>
              <a:t>個作為預測結果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自己訂定選擇產品規則的</a:t>
            </a:r>
            <a:r>
              <a:rPr lang="en-US" altLang="zh-TW" sz="1600" dirty="0"/>
              <a:t>priority</a:t>
            </a:r>
            <a:r>
              <a:rPr lang="zh-TW" altLang="en-US" sz="1600" dirty="0"/>
              <a:t>由高到低分別是</a:t>
            </a:r>
            <a:endParaRPr lang="en-US" altLang="zh-TW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29483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用戶最近查看過的產品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用戶以前查看過很多次的產品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用戶曾經放在購物車中或是訂單內的產品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</a:t>
            </a:r>
            <a:r>
              <a:rPr lang="zh-TW" altLang="en-US" sz="1600" dirty="0"/>
              <a:t> </a:t>
            </a:r>
            <a:r>
              <a:rPr lang="en-US" altLang="zh-TW" sz="1600" dirty="0"/>
              <a:t>/</a:t>
            </a:r>
            <a:r>
              <a:rPr lang="zh-TW" altLang="en-US" sz="1600" dirty="0"/>
              <a:t> </a:t>
            </a:r>
            <a:r>
              <a:rPr lang="en-US" altLang="zh-TW" sz="1600" dirty="0"/>
              <a:t>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目前最熱門的產品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187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88876" y="2285909"/>
            <a:ext cx="6923576" cy="61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Flow Chart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4F5DFA5E-D5C4-428D-8FFB-1A241A16F30F}"/>
              </a:ext>
            </a:extLst>
          </p:cNvPr>
          <p:cNvGrpSpPr/>
          <p:nvPr/>
        </p:nvGrpSpPr>
        <p:grpSpPr>
          <a:xfrm>
            <a:off x="1057668" y="2994926"/>
            <a:ext cx="7521579" cy="1997287"/>
            <a:chOff x="376409" y="3136609"/>
            <a:chExt cx="7521579" cy="1997287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D645832E-D0F1-416A-A4C5-B47FB97BF49E}"/>
                </a:ext>
              </a:extLst>
            </p:cNvPr>
            <p:cNvGrpSpPr/>
            <p:nvPr/>
          </p:nvGrpSpPr>
          <p:grpSpPr>
            <a:xfrm>
              <a:off x="497481" y="3136609"/>
              <a:ext cx="7400507" cy="1889566"/>
              <a:chOff x="-63426" y="3202001"/>
              <a:chExt cx="8414418" cy="2148447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B98CCAD3-1235-4D52-8C04-8BE0CEF59C38}"/>
                  </a:ext>
                </a:extLst>
              </p:cNvPr>
              <p:cNvCxnSpPr>
                <a:cxnSpLocks/>
                <a:stCxn id="26" idx="3"/>
                <a:endCxn id="13" idx="1"/>
              </p:cNvCxnSpPr>
              <p:nvPr/>
            </p:nvCxnSpPr>
            <p:spPr>
              <a:xfrm>
                <a:off x="1161381" y="4055940"/>
                <a:ext cx="931308" cy="261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1E9DA4C-9280-4252-95E6-8917E2CD6BD6}"/>
                  </a:ext>
                </a:extLst>
              </p:cNvPr>
              <p:cNvSpPr/>
              <p:nvPr/>
            </p:nvSpPr>
            <p:spPr>
              <a:xfrm>
                <a:off x="2092689" y="3703269"/>
                <a:ext cx="1660525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Candidates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Generation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5AD8CAF-7C41-45AA-9635-AC1A5CA659F7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3753214" y="4058551"/>
                <a:ext cx="795043" cy="102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16E46B3-AA75-49E5-88D2-485A783554D1}"/>
                  </a:ext>
                </a:extLst>
              </p:cNvPr>
              <p:cNvSpPr/>
              <p:nvPr/>
            </p:nvSpPr>
            <p:spPr>
              <a:xfrm>
                <a:off x="4548257" y="3704291"/>
                <a:ext cx="1420743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Ranking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26" name="流程圖: 文件 25">
                <a:extLst>
                  <a:ext uri="{FF2B5EF4-FFF2-40B4-BE49-F238E27FC236}">
                    <a16:creationId xmlns:a16="http://schemas.microsoft.com/office/drawing/2014/main" id="{807965F9-FA5A-44B7-AB39-DA55614ED567}"/>
                  </a:ext>
                </a:extLst>
              </p:cNvPr>
              <p:cNvSpPr/>
              <p:nvPr/>
            </p:nvSpPr>
            <p:spPr>
              <a:xfrm>
                <a:off x="-63426" y="3702439"/>
                <a:ext cx="1224807" cy="707001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Item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Corpus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2FC49F11-57B0-44C4-9C9F-7C15AB2D0033}"/>
                  </a:ext>
                </a:extLst>
              </p:cNvPr>
              <p:cNvCxnSpPr>
                <a:cxnSpLocks/>
                <a:stCxn id="17" idx="3"/>
                <a:endCxn id="31" idx="1"/>
              </p:cNvCxnSpPr>
              <p:nvPr/>
            </p:nvCxnSpPr>
            <p:spPr>
              <a:xfrm flipV="1">
                <a:off x="5969000" y="4059573"/>
                <a:ext cx="616220" cy="1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圖: 文件 30">
                <a:extLst>
                  <a:ext uri="{FF2B5EF4-FFF2-40B4-BE49-F238E27FC236}">
                    <a16:creationId xmlns:a16="http://schemas.microsoft.com/office/drawing/2014/main" id="{AAA51428-8802-4145-B988-C11B02261BD2}"/>
                  </a:ext>
                </a:extLst>
              </p:cNvPr>
              <p:cNvSpPr/>
              <p:nvPr/>
            </p:nvSpPr>
            <p:spPr>
              <a:xfrm>
                <a:off x="6585220" y="3202001"/>
                <a:ext cx="1765772" cy="1715143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Recommends: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id-500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id-2531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…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id-17829</a:t>
                </a:r>
                <a:endParaRPr lang="zh-TW" altLang="en-US" sz="1600" b="1" dirty="0">
                  <a:latin typeface="Raleway" panose="02020500000000000000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132F31A-1914-4C3F-A036-35B1C8FA2FB5}"/>
                  </a:ext>
                </a:extLst>
              </p:cNvPr>
              <p:cNvSpPr/>
              <p:nvPr/>
            </p:nvSpPr>
            <p:spPr>
              <a:xfrm>
                <a:off x="668171" y="5021590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Millions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96E6D23-2E96-4BE2-82F8-7B0DF3175D92}"/>
                  </a:ext>
                </a:extLst>
              </p:cNvPr>
              <p:cNvSpPr/>
              <p:nvPr/>
            </p:nvSpPr>
            <p:spPr>
              <a:xfrm>
                <a:off x="2197905" y="5000504"/>
                <a:ext cx="1294725" cy="349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Thousands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DCAF3E0-E763-4F4B-8DCD-5A5F731D4104}"/>
                  </a:ext>
                </a:extLst>
              </p:cNvPr>
              <p:cNvSpPr/>
              <p:nvPr/>
            </p:nvSpPr>
            <p:spPr>
              <a:xfrm>
                <a:off x="4744192" y="5021589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Hundreds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1113B-59F7-43BD-BB23-2009F4AC79D7}"/>
                  </a:ext>
                </a:extLst>
              </p:cNvPr>
              <p:cNvSpPr/>
              <p:nvPr/>
            </p:nvSpPr>
            <p:spPr>
              <a:xfrm>
                <a:off x="6855701" y="5021589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Twenty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39BB22C-4504-4AE0-87E9-F62A3C44DD68}"/>
                </a:ext>
              </a:extLst>
            </p:cNvPr>
            <p:cNvSpPr/>
            <p:nvPr/>
          </p:nvSpPr>
          <p:spPr>
            <a:xfrm>
              <a:off x="376409" y="4610676"/>
              <a:ext cx="9870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latin typeface="Raleway" panose="02020500000000000000" charset="0"/>
                </a:rPr>
                <a:t>Number </a:t>
              </a:r>
            </a:p>
            <a:p>
              <a:pPr algn="ctr"/>
              <a:r>
                <a:rPr lang="en-US" altLang="zh-TW" b="1" dirty="0">
                  <a:latin typeface="Raleway" panose="02020500000000000000" charset="0"/>
                </a:rPr>
                <a:t>of item:</a:t>
              </a:r>
              <a:endParaRPr lang="zh-TW" altLang="en-US" b="1" dirty="0">
                <a:latin typeface="Raleway" panose="02020500000000000000" charset="0"/>
              </a:endParaRPr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F3645C7-117F-4F36-9BC7-6C17871FA88A}"/>
              </a:ext>
            </a:extLst>
          </p:cNvPr>
          <p:cNvSpPr txBox="1"/>
          <p:nvPr/>
        </p:nvSpPr>
        <p:spPr>
          <a:xfrm>
            <a:off x="1057668" y="1724068"/>
            <a:ext cx="1589763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sz="2000" b="1" dirty="0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sz="2000" b="1" dirty="0">
              <a:solidFill>
                <a:srgbClr val="1C4587"/>
              </a:solidFill>
              <a:latin typeface="Raleway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Metrics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Metrics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0CB98D6-C24D-4A07-99C8-0132189D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8" y="1623865"/>
            <a:ext cx="4809732" cy="3813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C040DE-10A6-4509-9FCA-168E159F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7" y="2037354"/>
            <a:ext cx="5755822" cy="12729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9C7CA6-685C-4F31-AFF7-6EE71D37B776}"/>
              </a:ext>
            </a:extLst>
          </p:cNvPr>
          <p:cNvSpPr txBox="1"/>
          <p:nvPr/>
        </p:nvSpPr>
        <p:spPr>
          <a:xfrm>
            <a:off x="1057668" y="3513668"/>
            <a:ext cx="5041438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N</a:t>
            </a:r>
            <a:r>
              <a:rPr lang="zh-TW" altLang="en-US" sz="1600" dirty="0"/>
              <a:t>是</a:t>
            </a:r>
            <a:r>
              <a:rPr lang="en-US" altLang="zh-TW" sz="1600" dirty="0"/>
              <a:t>test</a:t>
            </a:r>
            <a:r>
              <a:rPr lang="zh-TW" altLang="en-US" sz="1600" dirty="0"/>
              <a:t> </a:t>
            </a:r>
            <a:r>
              <a:rPr lang="en-US" altLang="zh-TW" sz="1600" dirty="0"/>
              <a:t>set</a:t>
            </a:r>
            <a:r>
              <a:rPr lang="zh-TW" altLang="en-US" sz="1600" dirty="0"/>
              <a:t>中所有的</a:t>
            </a:r>
            <a:r>
              <a:rPr lang="en-US" altLang="zh-TW" sz="1600" dirty="0"/>
              <a:t>sessions</a:t>
            </a:r>
            <a:r>
              <a:rPr lang="zh-TW" altLang="en-US" sz="1600" dirty="0"/>
              <a:t>數量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predicted aids</a:t>
            </a:r>
            <a:r>
              <a:rPr lang="zh-TW" altLang="en-US" sz="1600" dirty="0"/>
              <a:t>是每個</a:t>
            </a:r>
            <a:r>
              <a:rPr lang="en-US" altLang="zh-TW" sz="1600" dirty="0"/>
              <a:t>session-type</a:t>
            </a:r>
            <a:r>
              <a:rPr lang="zh-TW" altLang="en-US" sz="1600" dirty="0"/>
              <a:t>的預測結果</a:t>
            </a:r>
            <a:endParaRPr lang="en-US" altLang="zh-TW" sz="1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7509FE-58EA-4A63-821F-FC4F21CE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31" y="4475282"/>
            <a:ext cx="7139138" cy="1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solidFill>
                  <a:srgbClr val="1C4587"/>
                </a:solidFill>
              </a:rPr>
              <a:t>Ou</a:t>
            </a:r>
            <a:r>
              <a:rPr lang="en-US" altLang="zh-TW" sz="3500" b="1" dirty="0">
                <a:solidFill>
                  <a:srgbClr val="1C4587"/>
                </a:solidFill>
              </a:rPr>
              <a:t>tlin</a:t>
            </a:r>
            <a:r>
              <a:rPr lang="zh-TW" sz="3500" b="1" dirty="0">
                <a:solidFill>
                  <a:srgbClr val="1C4587"/>
                </a:solidFill>
              </a:rPr>
              <a:t>e</a:t>
            </a:r>
            <a:endParaRPr sz="3500" b="1" dirty="0">
              <a:solidFill>
                <a:srgbClr val="1C4587"/>
              </a:solidFill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886275" y="1344925"/>
            <a:ext cx="7098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01. Motivation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02. Problem define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03. Data set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04. Methodology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05. Metrics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06. Work distribution chart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07. Final grade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Work distribution chart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0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Work distribution chart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ADA274-8A9E-43E1-BD33-4E03C62D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1037"/>
              </p:ext>
            </p:extLst>
          </p:nvPr>
        </p:nvGraphicFramePr>
        <p:xfrm>
          <a:off x="1091726" y="2456791"/>
          <a:ext cx="6960548" cy="19001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0137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886177008"/>
                    </a:ext>
                  </a:extLst>
                </a:gridCol>
              </a:tblGrid>
              <a:tr h="288022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康智絜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唐瑋晨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汪國展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潘帝綸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資料彙整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Final grade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Final grade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A4B057-FBB6-4BD4-86D1-9B3E27DB64B2}"/>
              </a:ext>
            </a:extLst>
          </p:cNvPr>
          <p:cNvSpPr txBox="1"/>
          <p:nvPr/>
        </p:nvSpPr>
        <p:spPr>
          <a:xfrm>
            <a:off x="1057668" y="2002109"/>
            <a:ext cx="210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Rank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188 / 1964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2563D0A-7C18-4162-B329-CC7B0173F392}"/>
              </a:ext>
            </a:extLst>
          </p:cNvPr>
          <p:cNvGrpSpPr/>
          <p:nvPr/>
        </p:nvGrpSpPr>
        <p:grpSpPr>
          <a:xfrm>
            <a:off x="803172" y="2555176"/>
            <a:ext cx="7808197" cy="1235078"/>
            <a:chOff x="946229" y="2111136"/>
            <a:chExt cx="7204763" cy="113962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A4A1B56-C163-4768-BFA2-B1150209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29" y="2411356"/>
              <a:ext cx="7200000" cy="83940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D006D43-C25A-4F26-9CAA-696CBD6C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92" y="2111136"/>
              <a:ext cx="7200000" cy="30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173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Reference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6B8DF0-D603-47BE-86DF-2914D63B7A73}"/>
              </a:ext>
            </a:extLst>
          </p:cNvPr>
          <p:cNvSpPr txBox="1"/>
          <p:nvPr/>
        </p:nvSpPr>
        <p:spPr>
          <a:xfrm>
            <a:off x="1057668" y="1539263"/>
            <a:ext cx="504143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3"/>
              </a:rPr>
              <a:t>OTTO: Tuning Candidate ReRank Model[LB 0.577]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4"/>
              </a:rPr>
              <a:t>Candidate ReRank Model - [LB 0.575]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hlinkClick r:id="rId5"/>
              </a:rPr>
              <a:t>Co-visitation Matrix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8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solidFill>
                <a:srgbClr val="2185C5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35829" y="3637016"/>
            <a:ext cx="3177862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Motivation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230655" cy="25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What is the problem you want to solve?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網路購物者可以從大型零售商挑選數百萬種產品，但有這麼多可供探索的選擇可能會讓人不知所措，導致網路購物者帶著空車離開。這既不利於尋求購買的網路購物者，也不利於錯過銷售的零售商。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因此我們要預測網路購物者可能有興趣的產品，並推薦給網路購物者參考。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78484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027999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Who is the user? 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OTTO </a:t>
            </a:r>
            <a:r>
              <a:rPr lang="zh-TW" altLang="en-US" sz="1600" dirty="0"/>
              <a:t>是德國最大的網路線上商店，擁有來自</a:t>
            </a:r>
            <a:r>
              <a:rPr lang="en-US" altLang="zh-TW" sz="1600" dirty="0"/>
              <a:t>19,000 </a:t>
            </a:r>
            <a:r>
              <a:rPr lang="zh-TW" altLang="en-US" sz="1600" dirty="0"/>
              <a:t>多個品牌的</a:t>
            </a:r>
            <a:r>
              <a:rPr lang="en-US" altLang="zh-TW" sz="1600" dirty="0"/>
              <a:t>1000 </a:t>
            </a:r>
            <a:r>
              <a:rPr lang="zh-TW" altLang="en-US" sz="1600" dirty="0"/>
              <a:t>萬多種產品。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320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8" y="1850738"/>
            <a:ext cx="692357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Why the user need to address this problem 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有助於改善用戶的購物體驗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用戶將收到更多量身定制的建議，而在線零售商可能會增加銷售額。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4790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829" y="3637016"/>
            <a:ext cx="31778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Problem define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8D84F53-DA33-4DDB-8BE8-D4832DEA19DD}"/>
              </a:ext>
            </a:extLst>
          </p:cNvPr>
          <p:cNvGrpSpPr/>
          <p:nvPr/>
        </p:nvGrpSpPr>
        <p:grpSpPr>
          <a:xfrm>
            <a:off x="1057668" y="1539263"/>
            <a:ext cx="7725088" cy="3182987"/>
            <a:chOff x="1057668" y="1658827"/>
            <a:chExt cx="7725088" cy="318298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DF85CDA-E694-424B-8AF2-D24B209A16FE}"/>
                </a:ext>
              </a:extLst>
            </p:cNvPr>
            <p:cNvGrpSpPr/>
            <p:nvPr/>
          </p:nvGrpSpPr>
          <p:grpSpPr>
            <a:xfrm>
              <a:off x="1057668" y="1658827"/>
              <a:ext cx="7725088" cy="3182987"/>
              <a:chOff x="1057668" y="1658827"/>
              <a:chExt cx="7725088" cy="3182987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209F8229-8849-4AA0-8F18-32639D831CD3}"/>
                  </a:ext>
                </a:extLst>
              </p:cNvPr>
              <p:cNvGrpSpPr/>
              <p:nvPr/>
            </p:nvGrpSpPr>
            <p:grpSpPr>
              <a:xfrm>
                <a:off x="1057668" y="1658827"/>
                <a:ext cx="7725088" cy="3182987"/>
                <a:chOff x="1057668" y="1658827"/>
                <a:chExt cx="7725088" cy="3182987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76BC635-0D21-4F0B-A84F-D05F8E08A3E0}"/>
                    </a:ext>
                  </a:extLst>
                </p:cNvPr>
                <p:cNvSpPr/>
                <p:nvPr/>
              </p:nvSpPr>
              <p:spPr>
                <a:xfrm>
                  <a:off x="1057668" y="1658827"/>
                  <a:ext cx="7725088" cy="31829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</a:pPr>
                  <a:r>
                    <a:rPr lang="en-US" altLang="zh-TW" sz="2000" b="1" dirty="0">
                      <a:solidFill>
                        <a:srgbClr val="1C4587"/>
                      </a:solidFill>
                      <a:latin typeface="Raleway" panose="02020500000000000000" charset="0"/>
                    </a:rPr>
                    <a:t>Input Feature</a:t>
                  </a:r>
                  <a:endParaRPr lang="zh-TW" altLang="en-US" sz="20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session – </a:t>
                  </a:r>
                  <a:r>
                    <a:rPr lang="zh-TW" altLang="en-US" sz="1600" dirty="0"/>
                    <a:t>唯一的</a:t>
                  </a:r>
                  <a:r>
                    <a:rPr lang="en-US" altLang="zh-TW" sz="1600" dirty="0"/>
                    <a:t>session ID (session</a:t>
                  </a:r>
                  <a:r>
                    <a:rPr lang="zh-TW" altLang="en-US" sz="1600" dirty="0"/>
                    <a:t>的定義是一個用戶的所有</a:t>
                  </a:r>
                  <a:r>
                    <a:rPr lang="en-US" altLang="zh-TW" sz="1600" dirty="0"/>
                    <a:t>activity)</a:t>
                  </a:r>
                </a:p>
                <a:p>
                  <a:pPr marL="285750" lvl="2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events – session</a:t>
                  </a:r>
                  <a:r>
                    <a:rPr lang="zh-TW" altLang="en-US" sz="1600" dirty="0"/>
                    <a:t>中按照時間排序的事件序列</a:t>
                  </a: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443BC322-21F7-4581-B3C2-9EAFA031196A}"/>
                    </a:ext>
                  </a:extLst>
                </p:cNvPr>
                <p:cNvSpPr txBox="1"/>
                <p:nvPr/>
              </p:nvSpPr>
              <p:spPr>
                <a:xfrm>
                  <a:off x="1180767" y="2810933"/>
                  <a:ext cx="7478889" cy="1524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lvl="2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aid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相關事件的產品</a:t>
                  </a:r>
                  <a:r>
                    <a:rPr lang="en-US" altLang="zh-TW" sz="1600" dirty="0"/>
                    <a:t>ID</a:t>
                  </a:r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 err="1"/>
                    <a:t>ts</a:t>
                  </a:r>
                  <a:r>
                    <a:rPr lang="en-US" altLang="zh-TW" sz="1600" dirty="0"/>
                    <a:t> – event</a:t>
                  </a:r>
                  <a:r>
                    <a:rPr lang="zh-TW" altLang="en-US" sz="1600" dirty="0"/>
                    <a:t>的</a:t>
                  </a:r>
                  <a:r>
                    <a:rPr lang="en-US" altLang="zh-TW" sz="1600" dirty="0"/>
                    <a:t>Unix</a:t>
                  </a:r>
                  <a:r>
                    <a:rPr lang="zh-TW" altLang="en-US" sz="1600" dirty="0"/>
                    <a:t>時間輟</a:t>
                  </a:r>
                  <a:r>
                    <a:rPr lang="en-US" altLang="zh-TW" sz="1600" dirty="0"/>
                    <a:t>(timestamp)</a:t>
                  </a: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type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event</a:t>
                  </a:r>
                  <a:r>
                    <a:rPr lang="zh-TW" altLang="en-US" sz="1600" dirty="0"/>
                    <a:t>類型</a:t>
                  </a:r>
                  <a:endParaRPr lang="en-US" altLang="zh-TW" sz="1600" dirty="0"/>
                </a:p>
              </p:txBody>
            </p:sp>
          </p:grp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08F221-8A9A-42C1-ADF7-2B8F02C2B7E1}"/>
                  </a:ext>
                </a:extLst>
              </p:cNvPr>
              <p:cNvSpPr txBox="1"/>
              <p:nvPr/>
            </p:nvSpPr>
            <p:spPr>
              <a:xfrm>
                <a:off x="3424343" y="3553432"/>
                <a:ext cx="3344333" cy="1154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click – </a:t>
                </a:r>
                <a:r>
                  <a:rPr lang="zh-TW" altLang="en-US" sz="1600" dirty="0"/>
                  <a:t>產品被點擊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carts – </a:t>
                </a:r>
                <a:r>
                  <a:rPr lang="zh-TW" altLang="en-US" sz="1600" dirty="0"/>
                  <a:t>添加到用戶的購物車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order – </a:t>
                </a:r>
                <a:r>
                  <a:rPr lang="zh-TW" altLang="en-US" sz="1600" dirty="0"/>
                  <a:t>在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期間訂購</a:t>
                </a:r>
                <a:endParaRPr lang="zh-TW" altLang="en-US" dirty="0"/>
              </a:p>
            </p:txBody>
          </p:sp>
        </p:grpSp>
        <p:sp>
          <p:nvSpPr>
            <p:cNvPr id="7" name="左大括弧 6">
              <a:extLst>
                <a:ext uri="{FF2B5EF4-FFF2-40B4-BE49-F238E27FC236}">
                  <a16:creationId xmlns:a16="http://schemas.microsoft.com/office/drawing/2014/main" id="{B398D98D-779F-4D62-9453-BBF7E7233F5B}"/>
                </a:ext>
              </a:extLst>
            </p:cNvPr>
            <p:cNvSpPr/>
            <p:nvPr/>
          </p:nvSpPr>
          <p:spPr>
            <a:xfrm>
              <a:off x="3187277" y="3681900"/>
              <a:ext cx="237066" cy="937389"/>
            </a:xfrm>
            <a:prstGeom prst="leftBrace">
              <a:avLst>
                <a:gd name="adj1" fmla="val 36140"/>
                <a:gd name="adj2" fmla="val 47629"/>
              </a:avLst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76BC635-0D21-4F0B-A84F-D05F8E08A3E0}"/>
              </a:ext>
            </a:extLst>
          </p:cNvPr>
          <p:cNvSpPr/>
          <p:nvPr/>
        </p:nvSpPr>
        <p:spPr>
          <a:xfrm>
            <a:off x="1057668" y="1539263"/>
            <a:ext cx="7725088" cy="16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Output Feature</a:t>
            </a:r>
          </a:p>
          <a:p>
            <a:pPr fontAlgn="base">
              <a:lnSpc>
                <a:spcPct val="150000"/>
              </a:lnSpc>
            </a:pPr>
            <a:r>
              <a:rPr lang="zh-TW" altLang="en-US" sz="1600" dirty="0"/>
              <a:t>預測</a:t>
            </a:r>
            <a:r>
              <a:rPr lang="en-US" altLang="zh-TW" sz="1600" dirty="0"/>
              <a:t>session</a:t>
            </a:r>
            <a:r>
              <a:rPr lang="zh-TW" altLang="en-US" sz="1600" dirty="0"/>
              <a:t> 結束後，</a:t>
            </a:r>
            <a:r>
              <a:rPr lang="en-US" altLang="zh-TW" sz="1600" dirty="0"/>
              <a:t> </a:t>
            </a:r>
            <a:r>
              <a:rPr lang="zh-TW" altLang="en-US" sz="1600" dirty="0"/>
              <a:t>用戶下一個會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</a:t>
            </a:r>
            <a:r>
              <a:rPr lang="zh-TW" altLang="en-US" sz="1600" dirty="0"/>
              <a:t>的</a:t>
            </a:r>
            <a:r>
              <a:rPr lang="en-US" altLang="zh-TW" sz="1600" dirty="0"/>
              <a:t>aid</a:t>
            </a:r>
            <a:r>
              <a:rPr lang="zh-TW" altLang="en-US" sz="1600" dirty="0"/>
              <a:t>，最多預測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/>
              <a:t>session_type</a:t>
            </a:r>
            <a:r>
              <a:rPr lang="en-US" altLang="zh-TW" sz="1600" dirty="0"/>
              <a:t> – </a:t>
            </a:r>
            <a:r>
              <a:rPr lang="zh-TW" altLang="en-US" sz="1600" dirty="0"/>
              <a:t>用戶的</a:t>
            </a:r>
            <a:r>
              <a:rPr lang="en-US" altLang="zh-TW" sz="1600" dirty="0"/>
              <a:t>event</a:t>
            </a:r>
            <a:r>
              <a:rPr lang="zh-TW" altLang="en-US" sz="1600" dirty="0"/>
              <a:t>類型</a:t>
            </a:r>
            <a:endParaRPr lang="en-US" altLang="zh-TW" sz="1600" dirty="0"/>
          </a:p>
          <a:p>
            <a:pPr marL="2857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labels – </a:t>
            </a:r>
            <a:r>
              <a:rPr lang="zh-TW" altLang="en-US" sz="1600" dirty="0"/>
              <a:t>列出用戶可能有興趣的</a:t>
            </a:r>
            <a:r>
              <a:rPr lang="en-US" altLang="zh-TW" sz="1600" dirty="0"/>
              <a:t>aid</a:t>
            </a:r>
            <a:r>
              <a:rPr lang="zh-TW" altLang="en-US" sz="1600" dirty="0"/>
              <a:t>，至多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91902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857</Words>
  <Application>Microsoft Office PowerPoint</Application>
  <PresentationFormat>如螢幕大小 (4:3)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PMingLiU</vt:lpstr>
      <vt:lpstr>Raleway</vt:lpstr>
      <vt:lpstr>Lato</vt:lpstr>
      <vt:lpstr>微軟正黑體</vt:lpstr>
      <vt:lpstr>Antonio template</vt:lpstr>
      <vt:lpstr>OTTO – Multi-Objective Recommender System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Hadoop版本之 K-Means Algorithm Implementation</dc:title>
  <dc:creator>kang</dc:creator>
  <cp:lastModifiedBy>智絜 康</cp:lastModifiedBy>
  <cp:revision>180</cp:revision>
  <dcterms:modified xsi:type="dcterms:W3CDTF">2023-01-03T08:50:40Z</dcterms:modified>
</cp:coreProperties>
</file>