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58" r:id="rId3"/>
    <p:sldId id="261" r:id="rId4"/>
    <p:sldId id="262" r:id="rId5"/>
    <p:sldId id="263" r:id="rId6"/>
    <p:sldId id="265" r:id="rId7"/>
    <p:sldId id="290" r:id="rId8"/>
    <p:sldId id="291" r:id="rId9"/>
    <p:sldId id="292" r:id="rId10"/>
    <p:sldId id="268" r:id="rId11"/>
    <p:sldId id="274" r:id="rId12"/>
    <p:sldId id="302" r:id="rId13"/>
    <p:sldId id="271" r:id="rId14"/>
    <p:sldId id="277" r:id="rId15"/>
    <p:sldId id="303" r:id="rId16"/>
    <p:sldId id="295" r:id="rId17"/>
    <p:sldId id="297" r:id="rId18"/>
    <p:sldId id="298" r:id="rId19"/>
    <p:sldId id="294" r:id="rId20"/>
    <p:sldId id="267" r:id="rId21"/>
    <p:sldId id="299" r:id="rId22"/>
    <p:sldId id="300" r:id="rId23"/>
    <p:sldId id="301" r:id="rId24"/>
    <p:sldId id="282" r:id="rId25"/>
  </p:sldIdLst>
  <p:sldSz cx="9144000" cy="5143500" type="screen16x9"/>
  <p:notesSz cx="6858000" cy="9144000"/>
  <p:embeddedFontLst>
    <p:embeddedFont>
      <p:font typeface="Abel" panose="02020500000000000000" charset="0"/>
      <p:regular r:id="rId27"/>
    </p:embeddedFont>
    <p:embeddedFont>
      <p:font typeface="Bebas Neue" panose="02020500000000000000" charset="0"/>
      <p:regular r:id="rId28"/>
    </p:embeddedFont>
    <p:embeddedFont>
      <p:font typeface="Cambria Math" panose="02040503050406030204" pitchFamily="18" charset="0"/>
      <p:regular r:id="rId29"/>
    </p:embeddedFont>
    <p:embeddedFont>
      <p:font typeface="Fira Sans Extra Condensed Medium" panose="02020500000000000000" charset="0"/>
      <p:regular r:id="rId30"/>
      <p:bold r:id="rId31"/>
      <p:italic r:id="rId32"/>
      <p:boldItalic r:id="rId33"/>
    </p:embeddedFont>
    <p:embeddedFont>
      <p:font typeface="Nunito Light" pitchFamily="2" charset="0"/>
      <p:regular r:id="rId34"/>
      <p:italic r:id="rId35"/>
    </p:embeddedFont>
    <p:embeddedFont>
      <p:font typeface="Proxima Nova" panose="02020500000000000000" charset="0"/>
      <p:regular r:id="rId36"/>
      <p:bold r:id="rId37"/>
      <p:italic r:id="rId38"/>
      <p:boldItalic r:id="rId39"/>
    </p:embeddedFont>
    <p:embeddedFont>
      <p:font typeface="Questrial" panose="02020500000000000000" charset="0"/>
      <p:regular r:id="rId40"/>
    </p:embeddedFont>
    <p:embeddedFont>
      <p:font typeface="Raleway" pitchFamily="2" charset="0"/>
      <p:regular r:id="rId41"/>
      <p:bold r:id="rId42"/>
      <p:italic r:id="rId43"/>
      <p:boldItalic r:id="rId44"/>
    </p:embeddedFont>
    <p:embeddedFont>
      <p:font typeface="微軟正黑體" panose="020B0604030504040204" pitchFamily="34" charset="-12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1B1"/>
    <a:srgbClr val="D7E7E7"/>
    <a:srgbClr val="EBB7B0"/>
    <a:srgbClr val="EFE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C9EAC-872C-4AF8-88E7-8F105F049744}">
  <a:tblStyle styleId="{72BC9EAC-872C-4AF8-88E7-8F105F0497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0" autoAdjust="0"/>
    <p:restoredTop sz="74118" autoAdjust="0"/>
  </p:normalViewPr>
  <p:slideViewPr>
    <p:cSldViewPr snapToGrid="0">
      <p:cViewPr varScale="1">
        <p:scale>
          <a:sx n="108" d="100"/>
          <a:sy n="108" d="100"/>
        </p:scale>
        <p:origin x="167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我們是第十組 我們的組員有我汪國展 唐瑋晨 還有康智絜</a:t>
            </a:r>
            <a:endParaRPr lang="en-US" altLang="zh-TW" dirty="0"/>
          </a:p>
          <a:p>
            <a:pPr marL="0" lvl="0" indent="0" algn="l" rtl="0">
              <a:spcBef>
                <a:spcPts val="0"/>
              </a:spcBef>
              <a:spcAft>
                <a:spcPts val="0"/>
              </a:spcAft>
              <a:buNone/>
            </a:pPr>
            <a:r>
              <a:rPr lang="zh-TW" altLang="en-US" dirty="0"/>
              <a:t>我們要報告的是</a:t>
            </a:r>
            <a:r>
              <a:rPr lang="en-US" altLang="zh-TW" dirty="0"/>
              <a:t>OTTO</a:t>
            </a:r>
            <a:r>
              <a:rPr lang="zh-TW" altLang="en-US" dirty="0"/>
              <a:t> </a:t>
            </a:r>
            <a:r>
              <a:rPr lang="en-US" altLang="zh-TW" dirty="0"/>
              <a:t>– Multi objective recommender system</a:t>
            </a:r>
          </a:p>
          <a:p>
            <a:pPr marL="0" lvl="0" indent="0" algn="l" rtl="0">
              <a:spcBef>
                <a:spcPts val="0"/>
              </a:spcBef>
              <a:spcAft>
                <a:spcPts val="0"/>
              </a:spcAft>
              <a:buNone/>
            </a:pPr>
            <a:r>
              <a:rPr lang="en-US" altLang="zh-TW" dirty="0"/>
              <a:t>OTTO</a:t>
            </a:r>
            <a:r>
              <a:rPr lang="zh-TW" altLang="en-US" dirty="0"/>
              <a:t>是一家的德國的公司，</a:t>
            </a:r>
            <a:r>
              <a:rPr lang="zh-TW" altLang="en-US" b="0" i="0" dirty="0">
                <a:solidFill>
                  <a:srgbClr val="4D5156"/>
                </a:solidFill>
                <a:effectLst/>
                <a:latin typeface="arial" panose="020B0604020202020204" pitchFamily="34" charset="0"/>
              </a:rPr>
              <a:t>是世界上最大的電子商務公司之一</a:t>
            </a:r>
            <a:endParaRPr lang="en-US" altLang="zh-TW" dirty="0"/>
          </a:p>
          <a:p>
            <a:pPr marL="0" lvl="0" indent="0" algn="l" rtl="0">
              <a:spcBef>
                <a:spcPts val="0"/>
              </a:spcBef>
              <a:spcAft>
                <a:spcPts val="0"/>
              </a:spcAft>
              <a:buNone/>
            </a:pPr>
            <a:r>
              <a:rPr lang="zh-TW" altLang="en-US" dirty="0"/>
              <a:t>這個主題是</a:t>
            </a:r>
            <a:r>
              <a:rPr lang="en-US" altLang="zh-TW" dirty="0"/>
              <a:t>OTTO</a:t>
            </a:r>
            <a:r>
              <a:rPr lang="zh-TW" altLang="en-US" dirty="0"/>
              <a:t>這家公司在</a:t>
            </a:r>
            <a:r>
              <a:rPr lang="en-US" altLang="zh-TW" dirty="0" err="1"/>
              <a:t>kaggle</a:t>
            </a:r>
            <a:r>
              <a:rPr lang="zh-TW" altLang="en-US" dirty="0"/>
              <a:t>上主辦的一個競賽</a:t>
            </a:r>
            <a:endParaRPr lang="en-US" altLang="zh-TW" dirty="0"/>
          </a:p>
          <a:p>
            <a:pPr marL="0" lvl="0" indent="0" algn="l" rtl="0">
              <a:spcBef>
                <a:spcPts val="0"/>
              </a:spcBef>
              <a:spcAft>
                <a:spcPts val="0"/>
              </a:spcAft>
              <a:buNone/>
            </a:pPr>
            <a:r>
              <a:rPr lang="zh-TW" altLang="en-US" dirty="0"/>
              <a:t>目前這個比賽也在進行當中</a:t>
            </a:r>
            <a:endParaRPr lang="en-US" altLang="zh-TW"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f4041860db_0_29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f4041860db_0_29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再來是</a:t>
            </a:r>
            <a:r>
              <a:rPr lang="en-US" altLang="zh-TW" dirty="0"/>
              <a:t>data</a:t>
            </a:r>
            <a:r>
              <a:rPr lang="zh-TW" altLang="en-US" dirty="0"/>
              <a:t> </a:t>
            </a:r>
            <a:r>
              <a:rPr lang="en-US" altLang="zh-TW" dirty="0"/>
              <a:t>set </a:t>
            </a:r>
            <a:r>
              <a:rPr lang="zh-TW" altLang="en-US" dirty="0"/>
              <a:t>的部分</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f4041860db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f4041860db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Data set</a:t>
            </a:r>
            <a:r>
              <a:rPr lang="zh-TW" altLang="en-US" dirty="0"/>
              <a:t> </a:t>
            </a:r>
            <a:r>
              <a:rPr lang="en-US" altLang="zh-TW" dirty="0"/>
              <a:t>train</a:t>
            </a:r>
            <a:r>
              <a:rPr lang="zh-TW" altLang="en-US" dirty="0"/>
              <a:t>的部分</a:t>
            </a:r>
            <a:endParaRPr lang="en-US" altLang="zh-TW" dirty="0"/>
          </a:p>
          <a:p>
            <a:pPr marL="0" lvl="0" indent="0" algn="l" rtl="0">
              <a:spcBef>
                <a:spcPts val="0"/>
              </a:spcBef>
              <a:spcAft>
                <a:spcPts val="0"/>
              </a:spcAft>
              <a:buNone/>
            </a:pPr>
            <a:r>
              <a:rPr lang="zh-TW" altLang="en-US" dirty="0"/>
              <a:t>有</a:t>
            </a:r>
            <a:r>
              <a:rPr lang="en-US" altLang="zh-TW" dirty="0"/>
              <a:t>sessions</a:t>
            </a:r>
            <a:r>
              <a:rPr lang="zh-TW" altLang="en-US" dirty="0"/>
              <a:t> </a:t>
            </a:r>
            <a:r>
              <a:rPr lang="en-US" altLang="zh-TW" dirty="0"/>
              <a:t>1</a:t>
            </a:r>
            <a:r>
              <a:rPr lang="zh-TW" altLang="en-US" dirty="0"/>
              <a:t>千</a:t>
            </a:r>
            <a:r>
              <a:rPr lang="en-US" altLang="zh-TW" dirty="0"/>
              <a:t>2</a:t>
            </a:r>
            <a:r>
              <a:rPr lang="zh-TW" altLang="en-US" dirty="0"/>
              <a:t>百多萬筆</a:t>
            </a:r>
            <a:r>
              <a:rPr lang="en-US" altLang="zh-TW" dirty="0"/>
              <a:t>session</a:t>
            </a:r>
            <a:r>
              <a:rPr lang="zh-TW" altLang="en-US" dirty="0"/>
              <a:t> </a:t>
            </a:r>
            <a:r>
              <a:rPr lang="en-US" altLang="zh-TW" dirty="0"/>
              <a:t>id </a:t>
            </a:r>
          </a:p>
          <a:p>
            <a:pPr marL="0" lvl="0" indent="0" algn="l" rtl="0">
              <a:spcBef>
                <a:spcPts val="0"/>
              </a:spcBef>
              <a:spcAft>
                <a:spcPts val="0"/>
              </a:spcAft>
              <a:buNone/>
            </a:pPr>
            <a:r>
              <a:rPr lang="en-US" altLang="zh-TW" dirty="0"/>
              <a:t>Items</a:t>
            </a:r>
            <a:r>
              <a:rPr lang="zh-TW" altLang="en-US" dirty="0"/>
              <a:t> 是產品數量 有 </a:t>
            </a:r>
            <a:r>
              <a:rPr lang="en-US" altLang="zh-TW" dirty="0"/>
              <a:t>1</a:t>
            </a:r>
            <a:r>
              <a:rPr lang="zh-TW" altLang="en-US" dirty="0"/>
              <a:t>百</a:t>
            </a:r>
            <a:r>
              <a:rPr lang="en-US" altLang="zh-TW" dirty="0"/>
              <a:t>8</a:t>
            </a:r>
            <a:r>
              <a:rPr lang="zh-TW" altLang="en-US" dirty="0"/>
              <a:t>十多萬個</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t>events</a:t>
            </a:r>
            <a:r>
              <a:rPr lang="zh-TW" altLang="en-US" dirty="0"/>
              <a:t>包含有</a:t>
            </a:r>
            <a:r>
              <a:rPr lang="en-US" altLang="zh-TW" dirty="0"/>
              <a:t>clicks carts orders 3</a:t>
            </a:r>
            <a:r>
              <a:rPr lang="zh-TW" altLang="en-US" dirty="0"/>
              <a:t>個</a:t>
            </a:r>
            <a:r>
              <a:rPr lang="en-US" altLang="zh-TW" dirty="0"/>
              <a:t>type</a:t>
            </a:r>
          </a:p>
          <a:p>
            <a:pPr marL="0" lvl="0" indent="0" algn="l" rtl="0">
              <a:spcBef>
                <a:spcPts val="0"/>
              </a:spcBef>
              <a:spcAft>
                <a:spcPts val="0"/>
              </a:spcAft>
              <a:buNone/>
            </a:pPr>
            <a:r>
              <a:rPr lang="zh-TW" altLang="en-US" dirty="0"/>
              <a:t>數量的部分 有</a:t>
            </a:r>
            <a:r>
              <a:rPr lang="en-US" altLang="zh-TW" dirty="0"/>
              <a:t>2</a:t>
            </a:r>
            <a:r>
              <a:rPr lang="zh-TW" altLang="en-US" dirty="0"/>
              <a:t>億</a:t>
            </a:r>
            <a:r>
              <a:rPr lang="en-US" altLang="zh-TW" dirty="0"/>
              <a:t>1</a:t>
            </a:r>
            <a:r>
              <a:rPr lang="zh-TW" altLang="en-US" dirty="0"/>
              <a:t>千</a:t>
            </a:r>
            <a:r>
              <a:rPr lang="en-US" altLang="zh-TW" dirty="0"/>
              <a:t>6</a:t>
            </a:r>
            <a:r>
              <a:rPr lang="zh-TW" altLang="en-US" dirty="0"/>
              <a:t>百多萬筆資料</a:t>
            </a:r>
            <a:endParaRPr lang="en-US" altLang="zh-TW" dirty="0"/>
          </a:p>
          <a:p>
            <a:pPr marL="0" lvl="0" indent="0" algn="l" rtl="0">
              <a:spcBef>
                <a:spcPts val="0"/>
              </a:spcBef>
              <a:spcAft>
                <a:spcPts val="0"/>
              </a:spcAft>
              <a:buNone/>
            </a:pPr>
            <a:r>
              <a:rPr lang="zh-TW" altLang="en-US" dirty="0"/>
              <a:t>點擊有</a:t>
            </a:r>
            <a:r>
              <a:rPr lang="en-US" altLang="zh-TW" dirty="0"/>
              <a:t>1</a:t>
            </a:r>
            <a:r>
              <a:rPr lang="zh-TW" altLang="en-US" dirty="0"/>
              <a:t>億多快</a:t>
            </a:r>
            <a:r>
              <a:rPr lang="en-US" altLang="zh-TW" dirty="0"/>
              <a:t>2</a:t>
            </a:r>
            <a:r>
              <a:rPr lang="zh-TW" altLang="en-US" dirty="0"/>
              <a:t>億筆</a:t>
            </a:r>
            <a:r>
              <a:rPr lang="en-US" altLang="zh-TW" dirty="0"/>
              <a:t>clicks</a:t>
            </a:r>
            <a:r>
              <a:rPr lang="zh-TW" altLang="en-US" dirty="0"/>
              <a:t>資料</a:t>
            </a:r>
            <a:endParaRPr lang="en-US" altLang="zh-TW" dirty="0"/>
          </a:p>
          <a:p>
            <a:pPr marL="0" lvl="0" indent="0" algn="l" rtl="0">
              <a:spcBef>
                <a:spcPts val="0"/>
              </a:spcBef>
              <a:spcAft>
                <a:spcPts val="0"/>
              </a:spcAft>
              <a:buNone/>
            </a:pPr>
            <a:r>
              <a:rPr lang="zh-TW" altLang="en-US" dirty="0"/>
              <a:t>加入購物車有</a:t>
            </a:r>
            <a:r>
              <a:rPr lang="en-US" altLang="zh-TW" dirty="0"/>
              <a:t>1</a:t>
            </a:r>
            <a:r>
              <a:rPr lang="zh-TW" altLang="en-US" dirty="0"/>
              <a:t>千多萬筆資料</a:t>
            </a:r>
            <a:endParaRPr lang="en-US" altLang="zh-TW" dirty="0"/>
          </a:p>
          <a:p>
            <a:pPr marL="0" lvl="0" indent="0" algn="l" rtl="0">
              <a:spcBef>
                <a:spcPts val="0"/>
              </a:spcBef>
              <a:spcAft>
                <a:spcPts val="0"/>
              </a:spcAft>
              <a:buNone/>
            </a:pPr>
            <a:r>
              <a:rPr lang="zh-TW" altLang="en-US" dirty="0"/>
              <a:t>然後訂購有</a:t>
            </a:r>
            <a:r>
              <a:rPr lang="en-US" altLang="zh-TW" dirty="0"/>
              <a:t>5</a:t>
            </a:r>
            <a:r>
              <a:rPr lang="zh-TW" altLang="en-US" dirty="0"/>
              <a:t>百多萬筆資料</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Test</a:t>
            </a:r>
            <a:r>
              <a:rPr lang="zh-TW" altLang="en-US" dirty="0"/>
              <a:t>的部分</a:t>
            </a:r>
            <a:endParaRPr lang="en-US" altLang="zh-TW" dirty="0"/>
          </a:p>
          <a:p>
            <a:pPr marL="0" lvl="0" indent="0" algn="l" rtl="0">
              <a:spcBef>
                <a:spcPts val="0"/>
              </a:spcBef>
              <a:spcAft>
                <a:spcPts val="0"/>
              </a:spcAft>
              <a:buNone/>
            </a:pPr>
            <a:r>
              <a:rPr lang="en-US" altLang="zh-TW" dirty="0"/>
              <a:t>Session</a:t>
            </a:r>
            <a:r>
              <a:rPr lang="zh-TW" altLang="en-US" dirty="0"/>
              <a:t>是</a:t>
            </a:r>
            <a:r>
              <a:rPr lang="en-US" altLang="zh-TW" dirty="0"/>
              <a:t>1</a:t>
            </a:r>
            <a:r>
              <a:rPr lang="zh-TW" altLang="en-US" dirty="0"/>
              <a:t>百多萬筆資料</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t>TBA </a:t>
            </a:r>
            <a:r>
              <a:rPr lang="zh-TW" altLang="en-US" dirty="0"/>
              <a:t>是 </a:t>
            </a:r>
            <a:r>
              <a:rPr lang="en-US" altLang="zh-TW" dirty="0"/>
              <a:t>to be announced</a:t>
            </a:r>
            <a:r>
              <a:rPr lang="zh-TW" altLang="en-US" dirty="0"/>
              <a:t> 是待宣布</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因為這是</a:t>
            </a:r>
            <a:r>
              <a:rPr lang="en-US" altLang="zh-TW" dirty="0" err="1"/>
              <a:t>kaggle</a:t>
            </a:r>
            <a:r>
              <a:rPr lang="zh-TW" altLang="en-US" dirty="0"/>
              <a:t>還在進行中的比賽</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所以目前他還沒有宣布</a:t>
            </a:r>
            <a:endParaRPr lang="en-US" altLang="zh-TW" dirty="0"/>
          </a:p>
          <a:p>
            <a:pPr marL="0" lvl="0" indent="0" algn="l" rtl="0">
              <a:spcBef>
                <a:spcPts val="0"/>
              </a:spcBef>
              <a:spcAft>
                <a:spcPts val="0"/>
              </a:spcAft>
              <a:buNone/>
            </a:pPr>
            <a:endParaRPr lang="en-US"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f4041860db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f4041860db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再來  資料來源是 </a:t>
            </a:r>
            <a:r>
              <a:rPr lang="en-US" altLang="zh-TW" dirty="0" err="1"/>
              <a:t>kaggle</a:t>
            </a:r>
            <a:r>
              <a:rPr lang="zh-TW" altLang="en-US" dirty="0"/>
              <a:t>的</a:t>
            </a:r>
            <a:r>
              <a:rPr lang="en-US" altLang="zh-TW" dirty="0"/>
              <a:t>data set</a:t>
            </a:r>
          </a:p>
          <a:p>
            <a:pPr marL="0" lvl="0" indent="0" algn="l" rtl="0">
              <a:spcBef>
                <a:spcPts val="0"/>
              </a:spcBef>
              <a:spcAft>
                <a:spcPts val="0"/>
              </a:spcAft>
              <a:buNone/>
            </a:pPr>
            <a:r>
              <a:rPr lang="zh-TW" altLang="en-US" dirty="0"/>
              <a:t>訓練時間總共</a:t>
            </a:r>
            <a:r>
              <a:rPr lang="en-US" altLang="zh-TW" dirty="0"/>
              <a:t>63</a:t>
            </a:r>
            <a:r>
              <a:rPr lang="zh-TW" altLang="en-US" dirty="0"/>
              <a:t>分鐘</a:t>
            </a:r>
            <a:endParaRPr lang="en-US" altLang="zh-TW" dirty="0"/>
          </a:p>
          <a:p>
            <a:pPr marL="0" lvl="0" indent="0" algn="l" rtl="0">
              <a:spcBef>
                <a:spcPts val="0"/>
              </a:spcBef>
              <a:spcAft>
                <a:spcPts val="0"/>
              </a:spcAft>
              <a:buNone/>
            </a:pPr>
            <a:r>
              <a:rPr lang="zh-TW" altLang="en-US" dirty="0"/>
              <a:t>環境</a:t>
            </a:r>
            <a:r>
              <a:rPr lang="en-US" altLang="zh-TW" dirty="0"/>
              <a:t>CPU</a:t>
            </a:r>
            <a:r>
              <a:rPr lang="zh-TW" altLang="en-US" dirty="0"/>
              <a:t>是 </a:t>
            </a:r>
            <a:r>
              <a:rPr lang="en-US" altLang="zh-TW" dirty="0"/>
              <a:t>intel i5</a:t>
            </a:r>
          </a:p>
          <a:p>
            <a:pPr marL="0" lvl="0" indent="0" algn="l" rtl="0">
              <a:spcBef>
                <a:spcPts val="0"/>
              </a:spcBef>
              <a:spcAft>
                <a:spcPts val="0"/>
              </a:spcAft>
              <a:buNone/>
            </a:pPr>
            <a:r>
              <a:rPr lang="zh-TW" altLang="en-US" dirty="0"/>
              <a:t>作業系統是</a:t>
            </a:r>
            <a:r>
              <a:rPr lang="en-US" altLang="zh-TW" dirty="0"/>
              <a:t>windows11</a:t>
            </a:r>
            <a:r>
              <a:rPr lang="zh-TW" altLang="en-US" dirty="0"/>
              <a:t> </a:t>
            </a:r>
            <a:r>
              <a:rPr lang="en-US" altLang="zh-TW" dirty="0"/>
              <a:t>64</a:t>
            </a:r>
            <a:r>
              <a:rPr lang="zh-TW" altLang="en-US" sz="1100" dirty="0">
                <a:solidFill>
                  <a:schemeClr val="dk1"/>
                </a:solidFill>
                <a:latin typeface="微軟正黑體" panose="020B0604030504040204" pitchFamily="34" charset="-120"/>
                <a:ea typeface="微軟正黑體" panose="020B0604030504040204" pitchFamily="34" charset="-120"/>
              </a:rPr>
              <a:t>位元</a:t>
            </a:r>
            <a:endParaRPr lang="en-US" altLang="zh-TW" dirty="0"/>
          </a:p>
        </p:txBody>
      </p:sp>
    </p:spTree>
    <p:extLst>
      <p:ext uri="{BB962C8B-B14F-4D97-AF65-F5344CB8AC3E}">
        <p14:creationId xmlns:p14="http://schemas.microsoft.com/office/powerpoint/2010/main" val="364695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f4041860d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f4041860d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a:t>
            </a:r>
            <a:r>
              <a:rPr lang="zh-TW" altLang="en-US" dirty="0"/>
              <a:t>的部分</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我們想法是</a:t>
            </a:r>
            <a:endParaRPr lang="en-US" altLang="zh-TW" dirty="0"/>
          </a:p>
          <a:p>
            <a:pPr marL="0" lvl="0" indent="0" algn="l" rtl="0">
              <a:spcBef>
                <a:spcPts val="0"/>
              </a:spcBef>
              <a:spcAft>
                <a:spcPts val="0"/>
              </a:spcAft>
              <a:buNone/>
            </a:pPr>
            <a:r>
              <a:rPr lang="zh-TW" altLang="en-US" dirty="0"/>
              <a:t>商品與商品之間可能會有某些關聯</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例如，如果用戶在看睡袋，經常同時購買的物品可能包括睡墊或帳篷</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還有</a:t>
            </a:r>
            <a:r>
              <a:rPr lang="zh-TW" altLang="en-US" dirty="0">
                <a:latin typeface="微軟正黑體" panose="020B0604030504040204" pitchFamily="34" charset="-120"/>
                <a:ea typeface="微軟正黑體" panose="020B0604030504040204" pitchFamily="34" charset="-120"/>
              </a:rPr>
              <a:t>用戶在購買印表機時，可能也會點選購買墨水</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或者是買相機的時候，可能也會買記憶卡</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藉由上一張投影片的想法，</a:t>
                </a:r>
                <a:endParaRPr lang="en-US" altLang="zh-TW" dirty="0"/>
              </a:p>
              <a:p>
                <a:pPr marL="0" lvl="0" indent="0" algn="l" rtl="0">
                  <a:spcBef>
                    <a:spcPts val="0"/>
                  </a:spcBef>
                  <a:spcAft>
                    <a:spcPts val="0"/>
                  </a:spcAft>
                  <a:buNone/>
                </a:pPr>
                <a:r>
                  <a:rPr lang="zh-TW" altLang="en-US" dirty="0"/>
                  <a:t>我們使用</a:t>
                </a:r>
                <a:r>
                  <a:rPr lang="en-US" altLang="zh-TW" dirty="0"/>
                  <a:t>co visitation matrix</a:t>
                </a:r>
                <a:r>
                  <a:rPr lang="zh-TW" altLang="en-US" dirty="0"/>
                  <a:t>的方法</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透過計算產品的</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可以找出經常一起查看和購買的商品</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那計算</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的具體方法是</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同一個</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中，查看所有一天內時間相近的 </a:t>
                </a:r>
                <a:r>
                  <a:rPr lang="en-US" altLang="zh-TW" dirty="0">
                    <a:latin typeface="微軟正黑體" panose="020B0604030504040204" pitchFamily="34" charset="-120"/>
                    <a:ea typeface="微軟正黑體" panose="020B0604030504040204" pitchFamily="34" charset="-120"/>
                  </a:rPr>
                  <a:t>pairs of events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商品</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跟商品</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的 </a:t>
                </a:r>
                <a:r>
                  <a:rPr lang="en-US" altLang="zh-TW" dirty="0">
                    <a:latin typeface="微軟正黑體" panose="020B0604030504040204" pitchFamily="34" charset="-120"/>
                    <a:ea typeface="微軟正黑體" panose="020B0604030504040204" pitchFamily="34" charset="-120"/>
                  </a:rPr>
                  <a:t>co-visitation matrix :</a:t>
                </a:r>
                <a:r>
                  <a:rPr lang="zh-TW" altLang="en-US" dirty="0">
                    <a:latin typeface="微軟正黑體" panose="020B0604030504040204" pitchFamily="34" charset="-120"/>
                    <a:ea typeface="微軟正黑體" panose="020B0604030504040204" pitchFamily="34" charset="-120"/>
                  </a:rPr>
                  <a:t> 計算所有</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a:t>
                </a:r>
                <a:r>
                  <a:rPr lang="en-US" altLang="zh-TW" dirty="0">
                    <a:latin typeface="微軟正黑體" panose="020B0604030504040204" pitchFamily="34" charset="-120"/>
                    <a:ea typeface="微軟正黑體" panose="020B0604030504040204" pitchFamily="34" charset="-120"/>
                  </a:rPr>
                  <a:t>event pair</a:t>
                </a:r>
                <a:r>
                  <a:rPr lang="zh-TW" altLang="en-US" dirty="0">
                    <a:latin typeface="微軟正黑體" panose="020B0604030504040204" pitchFamily="34" charset="-120"/>
                    <a:ea typeface="微軟正黑體" panose="020B0604030504040204" pitchFamily="34" charset="-120"/>
                  </a:rPr>
                  <a:t>出現的次數</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對於每個</a:t>
                </a:r>
                <a14:m>
                  <m:oMath xmlns:m="http://schemas.openxmlformats.org/officeDocument/2006/math">
                    <m:r>
                      <a:rPr lang="zh-TW" altLang="en-US" i="1" dirty="0" smtClean="0">
                        <a:latin typeface="Cambria Math" panose="02040503050406030204" pitchFamily="18" charset="0"/>
                        <a:ea typeface="微軟正黑體" panose="020B0604030504040204" pitchFamily="34" charset="-120"/>
                      </a:rPr>
                      <m:t>產品</m:t>
                    </m:r>
                  </m:oMath>
                </a14:m>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找出前</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個最常一起出現的產品</a:t>
                </a:r>
                <a14:m>
                  <m:oMath xmlns:m="http://schemas.openxmlformats.org/officeDocument/2006/math">
                    <m:r>
                      <a:rPr lang="en-US" altLang="zh-TW" i="1" dirty="0">
                        <a:latin typeface="Cambria Math" panose="02040503050406030204" pitchFamily="18" charset="0"/>
                      </a:rPr>
                      <m:t>2</m:t>
                    </m:r>
                  </m:oMath>
                </a14:m>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程式碼的部分 用</a:t>
                </a:r>
                <a:r>
                  <a:rPr lang="en-US" altLang="zh-TW" dirty="0" err="1">
                    <a:latin typeface="微軟正黑體" panose="020B0604030504040204" pitchFamily="34" charset="-120"/>
                    <a:ea typeface="微軟正黑體" panose="020B0604030504040204" pitchFamily="34" charset="-120"/>
                  </a:rPr>
                  <a:t>numpy</a:t>
                </a:r>
                <a:r>
                  <a:rPr lang="zh-TW" altLang="en-US" dirty="0">
                    <a:latin typeface="微軟正黑體" panose="020B0604030504040204" pitchFamily="34" charset="-120"/>
                    <a:ea typeface="微軟正黑體" panose="020B0604030504040204" pitchFamily="34" charset="-120"/>
                  </a:rPr>
                  <a:t>的</a:t>
                </a:r>
                <a:r>
                  <a:rPr lang="en-US" altLang="zh-TW" dirty="0" err="1">
                    <a:latin typeface="微軟正黑體" panose="020B0604030504040204" pitchFamily="34" charset="-120"/>
                    <a:ea typeface="微軟正黑體" panose="020B0604030504040204" pitchFamily="34" charset="-120"/>
                  </a:rPr>
                  <a:t>argsort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函式 </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這個函式</a:t>
                </a:r>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將</a:t>
                </a:r>
                <a14:m>
                  <m:oMath xmlns:m="http://schemas.openxmlformats.org/officeDocument/2006/math">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𝑥</m:t>
                    </m:r>
                  </m:oMath>
                </a14:m>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中的元素從小到大排列，提取其對應的</a:t>
                </a:r>
                <a:r>
                  <a:rPr lang="en-US" altLang="zh-TW" dirty="0">
                    <a:solidFill>
                      <a:schemeClr val="dk2"/>
                    </a:solidFill>
                    <a:latin typeface="微軟正黑體" panose="020B0604030504040204" pitchFamily="34" charset="-120"/>
                    <a:ea typeface="微軟正黑體" panose="020B0604030504040204" pitchFamily="34" charset="-120"/>
                    <a:cs typeface="Abel"/>
                    <a:sym typeface="Abel"/>
                  </a:rPr>
                  <a:t>index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solidFill>
                      <a:schemeClr val="dk2"/>
                    </a:solidFill>
                    <a:latin typeface="微軟正黑體" panose="020B0604030504040204" pitchFamily="34" charset="-120"/>
                    <a:ea typeface="微軟正黑體" panose="020B0604030504040204" pitchFamily="34" charset="-120"/>
                    <a:sym typeface="Abel"/>
                  </a:rPr>
                  <a:t>所以我們要取最大的最後</a:t>
                </a:r>
                <a:r>
                  <a:rPr lang="en-US" altLang="zh-TW" dirty="0">
                    <a:solidFill>
                      <a:schemeClr val="dk2"/>
                    </a:solidFill>
                    <a:latin typeface="微軟正黑體" panose="020B0604030504040204" pitchFamily="34" charset="-120"/>
                    <a:ea typeface="微軟正黑體" panose="020B0604030504040204" pitchFamily="34" charset="-120"/>
                    <a:sym typeface="Abel"/>
                  </a:rPr>
                  <a:t>20</a:t>
                </a:r>
                <a:r>
                  <a:rPr lang="zh-TW" altLang="en-US" dirty="0">
                    <a:solidFill>
                      <a:schemeClr val="dk2"/>
                    </a:solidFill>
                    <a:latin typeface="微軟正黑體" panose="020B0604030504040204" pitchFamily="34" charset="-120"/>
                    <a:ea typeface="微軟正黑體" panose="020B0604030504040204" pitchFamily="34" charset="-120"/>
                    <a:sym typeface="Abel"/>
                  </a:rPr>
                  <a:t>個當作</a:t>
                </a:r>
                <a:r>
                  <a:rPr lang="zh-TW" altLang="en-US" dirty="0">
                    <a:latin typeface="微軟正黑體" panose="020B0604030504040204" pitchFamily="34" charset="-120"/>
                    <a:ea typeface="微軟正黑體" panose="020B0604030504040204" pitchFamily="34" charset="-120"/>
                  </a:rPr>
                  <a:t>最常一起出現的產品</a:t>
                </a:r>
                <a14:m>
                  <m:oMath xmlns:m="http://schemas.openxmlformats.org/officeDocument/2006/math">
                    <m:r>
                      <a:rPr lang="en-US" altLang="zh-TW" i="1" dirty="0" smtClean="0">
                        <a:latin typeface="Cambria Math" panose="02040503050406030204" pitchFamily="18" charset="0"/>
                        <a:ea typeface="微軟正黑體" panose="020B0604030504040204" pitchFamily="34" charset="-120"/>
                      </a:rPr>
                      <m:t>2</m:t>
                    </m:r>
                  </m:oMath>
                </a14:m>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dirty="0"/>
              </a:p>
            </p:txBody>
          </p:sp>
        </mc:Choice>
        <mc:Fallback xmlns="">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藉由上一張投影片的想法，</a:t>
                </a:r>
                <a:endParaRPr lang="en-US" altLang="zh-TW" dirty="0"/>
              </a:p>
              <a:p>
                <a:pPr marL="0" lvl="0" indent="0" algn="l" rtl="0">
                  <a:spcBef>
                    <a:spcPts val="0"/>
                  </a:spcBef>
                  <a:spcAft>
                    <a:spcPts val="0"/>
                  </a:spcAft>
                  <a:buNone/>
                </a:pPr>
                <a:r>
                  <a:rPr lang="zh-TW" altLang="en-US" dirty="0"/>
                  <a:t>我們使用</a:t>
                </a:r>
                <a:r>
                  <a:rPr lang="en-US" altLang="zh-TW" dirty="0"/>
                  <a:t>co visitation matrix</a:t>
                </a:r>
                <a:r>
                  <a:rPr lang="zh-TW" altLang="en-US" dirty="0"/>
                  <a:t>的方法</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透過計算產品的</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可以找出經常一起查看和購買的商品</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那計算</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的具體方法是</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同一個</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中，查看所有一天內時間相近的 </a:t>
                </a:r>
                <a:r>
                  <a:rPr lang="en-US" altLang="zh-TW" dirty="0">
                    <a:latin typeface="微軟正黑體" panose="020B0604030504040204" pitchFamily="34" charset="-120"/>
                    <a:ea typeface="微軟正黑體" panose="020B0604030504040204" pitchFamily="34" charset="-120"/>
                  </a:rPr>
                  <a:t>pairs of events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商品</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跟商品</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的 </a:t>
                </a:r>
                <a:r>
                  <a:rPr lang="en-US" altLang="zh-TW" dirty="0">
                    <a:latin typeface="微軟正黑體" panose="020B0604030504040204" pitchFamily="34" charset="-120"/>
                    <a:ea typeface="微軟正黑體" panose="020B0604030504040204" pitchFamily="34" charset="-120"/>
                  </a:rPr>
                  <a:t>co-visitation matrix :</a:t>
                </a:r>
                <a:r>
                  <a:rPr lang="zh-TW" altLang="en-US" dirty="0">
                    <a:latin typeface="微軟正黑體" panose="020B0604030504040204" pitchFamily="34" charset="-120"/>
                    <a:ea typeface="微軟正黑體" panose="020B0604030504040204" pitchFamily="34" charset="-120"/>
                  </a:rPr>
                  <a:t> 計算所有</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a:t>
                </a:r>
                <a:r>
                  <a:rPr lang="en-US" altLang="zh-TW" dirty="0">
                    <a:latin typeface="微軟正黑體" panose="020B0604030504040204" pitchFamily="34" charset="-120"/>
                    <a:ea typeface="微軟正黑體" panose="020B0604030504040204" pitchFamily="34" charset="-120"/>
                  </a:rPr>
                  <a:t>event pair</a:t>
                </a:r>
                <a:r>
                  <a:rPr lang="zh-TW" altLang="en-US" dirty="0">
                    <a:latin typeface="微軟正黑體" panose="020B0604030504040204" pitchFamily="34" charset="-120"/>
                    <a:ea typeface="微軟正黑體" panose="020B0604030504040204" pitchFamily="34" charset="-120"/>
                  </a:rPr>
                  <a:t>出現的次數</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對於每個</a:t>
                </a:r>
                <a:r>
                  <a:rPr lang="zh-TW" altLang="en-US" i="0" dirty="0">
                    <a:latin typeface="Cambria Math" panose="02040503050406030204" pitchFamily="18" charset="0"/>
                    <a:ea typeface="微軟正黑體" panose="020B0604030504040204" pitchFamily="34" charset="-120"/>
                  </a:rPr>
                  <a:t>產品</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找出前</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個最常一起出現的產品</a:t>
                </a:r>
                <a:r>
                  <a:rPr lang="en-US" altLang="zh-TW" i="0" dirty="0">
                    <a:latin typeface="Cambria Math" panose="02040503050406030204" pitchFamily="18" charset="0"/>
                  </a:rPr>
                  <a:t>2</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程式碼的部分 用</a:t>
                </a:r>
                <a:r>
                  <a:rPr lang="en-US" altLang="zh-TW" dirty="0" err="1">
                    <a:latin typeface="微軟正黑體" panose="020B0604030504040204" pitchFamily="34" charset="-120"/>
                    <a:ea typeface="微軟正黑體" panose="020B0604030504040204" pitchFamily="34" charset="-120"/>
                  </a:rPr>
                  <a:t>numpy</a:t>
                </a:r>
                <a:r>
                  <a:rPr lang="zh-TW" altLang="en-US" dirty="0">
                    <a:latin typeface="微軟正黑體" panose="020B0604030504040204" pitchFamily="34" charset="-120"/>
                    <a:ea typeface="微軟正黑體" panose="020B0604030504040204" pitchFamily="34" charset="-120"/>
                  </a:rPr>
                  <a:t>的</a:t>
                </a:r>
                <a:r>
                  <a:rPr lang="en-US" altLang="zh-TW" dirty="0" err="1">
                    <a:latin typeface="微軟正黑體" panose="020B0604030504040204" pitchFamily="34" charset="-120"/>
                    <a:ea typeface="微軟正黑體" panose="020B0604030504040204" pitchFamily="34" charset="-120"/>
                  </a:rPr>
                  <a:t>argsort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函式 </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這個函式</a:t>
                </a:r>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將</a:t>
                </a:r>
                <a:r>
                  <a:rPr lang="en-US" altLang="zh-TW" i="0" dirty="0">
                    <a:solidFill>
                      <a:schemeClr val="dk2"/>
                    </a:solidFill>
                    <a:latin typeface="Cambria Math" panose="02040503050406030204" pitchFamily="18" charset="0"/>
                    <a:ea typeface="微軟正黑體" panose="020B0604030504040204" pitchFamily="34" charset="-120"/>
                    <a:cs typeface="Abel"/>
                    <a:sym typeface="Abel"/>
                  </a:rPr>
                  <a:t>𝑥</a:t>
                </a:r>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中的元素從小到大排列，提取其對應的</a:t>
                </a:r>
                <a:r>
                  <a:rPr lang="en-US" altLang="zh-TW" dirty="0">
                    <a:solidFill>
                      <a:schemeClr val="dk2"/>
                    </a:solidFill>
                    <a:latin typeface="微軟正黑體" panose="020B0604030504040204" pitchFamily="34" charset="-120"/>
                    <a:ea typeface="微軟正黑體" panose="020B0604030504040204" pitchFamily="34" charset="-120"/>
                    <a:cs typeface="Abel"/>
                    <a:sym typeface="Abel"/>
                  </a:rPr>
                  <a:t>index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solidFill>
                      <a:schemeClr val="dk2"/>
                    </a:solidFill>
                    <a:latin typeface="微軟正黑體" panose="020B0604030504040204" pitchFamily="34" charset="-120"/>
                    <a:ea typeface="微軟正黑體" panose="020B0604030504040204" pitchFamily="34" charset="-120"/>
                    <a:sym typeface="Abel"/>
                  </a:rPr>
                  <a:t>所以我們要取最大的最後</a:t>
                </a:r>
                <a:r>
                  <a:rPr lang="en-US" altLang="zh-TW" dirty="0">
                    <a:solidFill>
                      <a:schemeClr val="dk2"/>
                    </a:solidFill>
                    <a:latin typeface="微軟正黑體" panose="020B0604030504040204" pitchFamily="34" charset="-120"/>
                    <a:ea typeface="微軟正黑體" panose="020B0604030504040204" pitchFamily="34" charset="-120"/>
                    <a:sym typeface="Abel"/>
                  </a:rPr>
                  <a:t>20</a:t>
                </a:r>
                <a:r>
                  <a:rPr lang="zh-TW" altLang="en-US" dirty="0">
                    <a:solidFill>
                      <a:schemeClr val="dk2"/>
                    </a:solidFill>
                    <a:latin typeface="微軟正黑體" panose="020B0604030504040204" pitchFamily="34" charset="-120"/>
                    <a:ea typeface="微軟正黑體" panose="020B0604030504040204" pitchFamily="34" charset="-120"/>
                    <a:sym typeface="Abel"/>
                  </a:rPr>
                  <a:t>個當作</a:t>
                </a:r>
                <a:r>
                  <a:rPr lang="zh-TW" altLang="en-US" dirty="0">
                    <a:latin typeface="微軟正黑體" panose="020B0604030504040204" pitchFamily="34" charset="-120"/>
                    <a:ea typeface="微軟正黑體" panose="020B0604030504040204" pitchFamily="34" charset="-120"/>
                  </a:rPr>
                  <a:t>最常一起出現的產品</a:t>
                </a:r>
                <a:r>
                  <a:rPr lang="en-US" altLang="zh-TW" i="0" dirty="0">
                    <a:latin typeface="Cambria Math" panose="02040503050406030204" pitchFamily="18" charset="0"/>
                    <a:ea typeface="微軟正黑體" panose="020B0604030504040204" pitchFamily="34" charset="-120"/>
                  </a:rPr>
                  <a:t>2</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dirty="0"/>
              </a:p>
            </p:txBody>
          </p:sp>
        </mc:Fallback>
      </mc:AlternateContent>
    </p:spTree>
    <p:extLst>
      <p:ext uri="{BB962C8B-B14F-4D97-AF65-F5344CB8AC3E}">
        <p14:creationId xmlns:p14="http://schemas.microsoft.com/office/powerpoint/2010/main" val="3708635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方法的第一步</a:t>
            </a:r>
            <a:endParaRPr lang="en-US" altLang="zh-TW" dirty="0"/>
          </a:p>
          <a:p>
            <a:pPr marL="0" lvl="0" indent="0" algn="l" rtl="0">
              <a:spcBef>
                <a:spcPts val="0"/>
              </a:spcBef>
              <a:spcAft>
                <a:spcPts val="0"/>
              </a:spcAft>
              <a:buNone/>
            </a:pPr>
            <a:r>
              <a:rPr lang="zh-TW" altLang="en-US" dirty="0"/>
              <a:t>是將</a:t>
            </a:r>
            <a:r>
              <a:rPr lang="zh-TW" altLang="en-US" dirty="0">
                <a:latin typeface="微軟正黑體" panose="020B0604030504040204" pitchFamily="34" charset="-120"/>
                <a:ea typeface="微軟正黑體" panose="020B0604030504040204" pitchFamily="34" charset="-120"/>
              </a:rPr>
              <a:t>每個用戶分別選出用戶可能有興趣的產品，即</a:t>
            </a:r>
            <a:r>
              <a:rPr lang="en-US" altLang="zh-TW" dirty="0">
                <a:latin typeface="微軟正黑體" panose="020B0604030504040204" pitchFamily="34" charset="-120"/>
                <a:ea typeface="微軟正黑體" panose="020B0604030504040204" pitchFamily="34" charset="-120"/>
              </a:rPr>
              <a:t>candidates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分別從五個來源中找出</a:t>
            </a:r>
            <a:r>
              <a:rPr lang="en-US" altLang="zh-TW" dirty="0">
                <a:latin typeface="微軟正黑體" panose="020B0604030504040204" pitchFamily="34" charset="-120"/>
                <a:ea typeface="微軟正黑體" panose="020B0604030504040204" pitchFamily="34" charset="-120"/>
              </a:rPr>
              <a:t>candidates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過去用戶被</a:t>
            </a:r>
            <a:r>
              <a:rPr lang="en-US" altLang="zh-TW" dirty="0">
                <a:latin typeface="微軟正黑體" panose="020B0604030504040204" pitchFamily="34" charset="-120"/>
                <a:ea typeface="微軟正黑體" panose="020B0604030504040204" pitchFamily="34" charset="-120"/>
              </a:rPr>
              <a:t>click(</a:t>
            </a:r>
            <a:r>
              <a:rPr lang="zh-TW" altLang="en-US" dirty="0">
                <a:latin typeface="微軟正黑體" panose="020B0604030504040204" pitchFamily="34" charset="-120"/>
                <a:ea typeface="微軟正黑體" panose="020B0604030504040204" pitchFamily="34" charset="-120"/>
              </a:rPr>
              <a:t>點擊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carts(</a:t>
            </a:r>
            <a:r>
              <a:rPr lang="zh-TW" altLang="en-US" dirty="0">
                <a:latin typeface="微軟正黑體" panose="020B0604030504040204" pitchFamily="34" charset="-120"/>
                <a:ea typeface="微軟正黑體" panose="020B0604030504040204" pitchFamily="34" charset="-120"/>
              </a:rPr>
              <a:t>加入購物車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orders(</a:t>
            </a:r>
            <a:r>
              <a:rPr lang="zh-TW" altLang="en-US" dirty="0">
                <a:latin typeface="微軟正黑體" panose="020B0604030504040204" pitchFamily="34" charset="-120"/>
                <a:ea typeface="微軟正黑體" panose="020B0604030504040204" pitchFamily="34" charset="-120"/>
              </a:rPr>
              <a:t>訂購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的產品的歷史紀錄</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被測試的那週的最受歡迎的</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個被</a:t>
            </a:r>
            <a:r>
              <a:rPr lang="en-US" altLang="zh-TW" dirty="0">
                <a:latin typeface="微軟正黑體" panose="020B0604030504040204" pitchFamily="34" charset="-120"/>
                <a:ea typeface="微軟正黑體" panose="020B0604030504040204" pitchFamily="34" charset="-120"/>
              </a:rPr>
              <a:t>click</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carts</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orders</a:t>
            </a:r>
            <a:r>
              <a:rPr lang="zh-TW" altLang="en-US" dirty="0">
                <a:latin typeface="微軟正黑體" panose="020B0604030504040204" pitchFamily="34" charset="-120"/>
                <a:ea typeface="微軟正黑體" panose="020B0604030504040204" pitchFamily="34" charset="-120"/>
              </a:rPr>
              <a:t>的產品</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商品</a:t>
            </a:r>
            <a:r>
              <a:rPr lang="en-US" altLang="zh-TW" dirty="0">
                <a:latin typeface="微軟正黑體" panose="020B0604030504040204" pitchFamily="34" charset="-120"/>
                <a:ea typeface="微軟正黑體" panose="020B0604030504040204" pitchFamily="34" charset="-120"/>
              </a:rPr>
              <a:t>1click / cart / order </a:t>
            </a:r>
            <a:r>
              <a:rPr lang="zh-TW" altLang="en-US" dirty="0">
                <a:latin typeface="微軟正黑體" panose="020B0604030504040204" pitchFamily="34" charset="-120"/>
                <a:ea typeface="微軟正黑體" panose="020B0604030504040204" pitchFamily="34" charset="-120"/>
              </a:rPr>
              <a:t>跟  另一個商品 </a:t>
            </a:r>
            <a:r>
              <a:rPr lang="en-US" altLang="zh-TW" dirty="0">
                <a:latin typeface="微軟正黑體" panose="020B0604030504040204" pitchFamily="34" charset="-120"/>
                <a:ea typeface="微軟正黑體" panose="020B0604030504040204" pitchFamily="34" charset="-120"/>
              </a:rPr>
              <a:t>cart / order</a:t>
            </a:r>
            <a:r>
              <a:rPr lang="zh-TW" altLang="en-US" dirty="0">
                <a:latin typeface="微軟正黑體" panose="020B0604030504040204" pitchFamily="34" charset="-120"/>
                <a:ea typeface="微軟正黑體" panose="020B0604030504040204" pitchFamily="34" charset="-120"/>
              </a:rPr>
              <a:t> 的</a:t>
            </a:r>
            <a:r>
              <a:rPr lang="en-US" altLang="zh-TW" dirty="0">
                <a:latin typeface="微軟正黑體" panose="020B0604030504040204" pitchFamily="34" charset="-120"/>
                <a:ea typeface="微軟正黑體" panose="020B0604030504040204" pitchFamily="34" charset="-120"/>
              </a:rPr>
              <a:t>Co-visitation matrix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latin typeface="微軟正黑體" panose="020B0604030504040204" pitchFamily="34" charset="-120"/>
                <a:ea typeface="微軟正黑體" panose="020B0604030504040204" pitchFamily="34" charset="-120"/>
              </a:rPr>
              <a:t>4. 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cart / order </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Co-visitation matrix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latin typeface="微軟正黑體" panose="020B0604030504040204" pitchFamily="34" charset="-120"/>
                <a:ea typeface="微軟正黑體" panose="020B0604030504040204" pitchFamily="34" charset="-120"/>
              </a:rPr>
              <a:t>5. click / 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clicks</a:t>
            </a:r>
            <a:r>
              <a:rPr lang="zh-TW" altLang="en-US" dirty="0">
                <a:latin typeface="微軟正黑體" panose="020B0604030504040204" pitchFamily="34" charset="-120"/>
                <a:ea typeface="微軟正黑體" panose="020B0604030504040204" pitchFamily="34" charset="-120"/>
              </a:rPr>
              <a:t> 的</a:t>
            </a:r>
            <a:r>
              <a:rPr lang="en-US" altLang="zh-TW" dirty="0">
                <a:latin typeface="微軟正黑體" panose="020B0604030504040204" pitchFamily="34" charset="-120"/>
                <a:ea typeface="微軟正黑體" panose="020B0604030504040204" pitchFamily="34" charset="-120"/>
              </a:rPr>
              <a:t>Co-visitation matrix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9825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方法第二步</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從</a:t>
            </a:r>
            <a:r>
              <a:rPr lang="en-US" altLang="zh-TW" dirty="0">
                <a:latin typeface="微軟正黑體" panose="020B0604030504040204" pitchFamily="34" charset="-120"/>
                <a:ea typeface="微軟正黑體" panose="020B0604030504040204" pitchFamily="34" charset="-120"/>
              </a:rPr>
              <a:t>Step1</a:t>
            </a:r>
            <a:r>
              <a:rPr lang="zh-TW" altLang="en-US" dirty="0">
                <a:latin typeface="微軟正黑體" panose="020B0604030504040204" pitchFamily="34" charset="-120"/>
                <a:ea typeface="微軟正黑體" panose="020B0604030504040204" pitchFamily="34" charset="-120"/>
              </a:rPr>
              <a:t>中取得了</a:t>
            </a:r>
            <a:r>
              <a:rPr lang="en-US" altLang="zh-TW" dirty="0">
                <a:latin typeface="微軟正黑體" panose="020B0604030504040204" pitchFamily="34" charset="-120"/>
                <a:ea typeface="微軟正黑體" panose="020B0604030504040204" pitchFamily="34" charset="-120"/>
              </a:rPr>
              <a:t>candidates</a:t>
            </a:r>
            <a:r>
              <a:rPr lang="zh-TW" altLang="en-US" dirty="0">
                <a:latin typeface="微軟正黑體" panose="020B0604030504040204" pitchFamily="34" charset="-120"/>
                <a:ea typeface="微軟正黑體" panose="020B0604030504040204" pitchFamily="34" charset="-120"/>
              </a:rPr>
              <a:t>名單後</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latin typeface="微軟正黑體" panose="020B0604030504040204" pitchFamily="34" charset="-120"/>
                <a:ea typeface="微軟正黑體" panose="020B0604030504040204" pitchFamily="34" charset="-120"/>
              </a:rPr>
              <a:t>我們是使用自己訂定選擇產品規則做排序</a:t>
            </a:r>
          </a:p>
          <a:p>
            <a:pPr marL="0" lvl="0" indent="0" algn="l" rtl="0">
              <a:spcBef>
                <a:spcPts val="0"/>
              </a:spcBef>
              <a:spcAft>
                <a:spcPts val="0"/>
              </a:spcAft>
              <a:buNone/>
            </a:pPr>
            <a:r>
              <a:rPr lang="zh-TW" altLang="en-US" dirty="0"/>
              <a:t>我們設定的</a:t>
            </a:r>
            <a:r>
              <a:rPr lang="en-US" altLang="zh-TW" dirty="0"/>
              <a:t>priority</a:t>
            </a:r>
            <a:r>
              <a:rPr lang="zh-TW" altLang="en-US" dirty="0">
                <a:latin typeface="微軟正黑體" panose="020B0604030504040204" pitchFamily="34" charset="-120"/>
                <a:ea typeface="微軟正黑體" panose="020B0604030504040204" pitchFamily="34" charset="-120"/>
              </a:rPr>
              <a:t>由高到低分別是</a:t>
            </a:r>
            <a:endParaRPr lang="en-US" altLang="zh-TW" dirty="0">
              <a:latin typeface="微軟正黑體" panose="020B0604030504040204" pitchFamily="34" charset="-120"/>
              <a:ea typeface="微軟正黑體" panose="020B0604030504040204" pitchFamily="34" charset="-120"/>
            </a:endParaRP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最近查看過的產品</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以前查看過很多次的產品</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曾經放在購物車中或是訂單內的產品</a:t>
            </a:r>
          </a:p>
          <a:p>
            <a:pPr marL="342900" indent="-342900">
              <a:lnSpc>
                <a:spcPct val="200000"/>
              </a:lnSpc>
              <a:buFont typeface="+mj-lt"/>
              <a:buAutoNum type="arabicPeriod"/>
            </a:pPr>
            <a:r>
              <a:rPr lang="en-US" altLang="zh-TW" dirty="0">
                <a:latin typeface="微軟正黑體" panose="020B0604030504040204" pitchFamily="34" charset="-120"/>
                <a:ea typeface="微軟正黑體" panose="020B0604030504040204" pitchFamily="34" charset="-120"/>
              </a:rPr>
              <a:t>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cart / order</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Co-visitation matrix</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目前最熱門的產品</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555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接下來 這是我們程式的</a:t>
            </a:r>
            <a:r>
              <a:rPr lang="en-US" altLang="zh-TW" dirty="0" err="1"/>
              <a:t>github</a:t>
            </a:r>
            <a:r>
              <a:rPr lang="zh-TW" altLang="en-US" dirty="0"/>
              <a:t>連結</a:t>
            </a:r>
            <a:endParaRPr lang="en-US" altLang="zh-TW" dirty="0"/>
          </a:p>
          <a:p>
            <a:pPr marL="0" lvl="0" indent="0" algn="l" rtl="0">
              <a:spcBef>
                <a:spcPts val="0"/>
              </a:spcBef>
              <a:spcAft>
                <a:spcPts val="0"/>
              </a:spcAft>
              <a:buNone/>
            </a:pPr>
            <a:r>
              <a:rPr lang="zh-TW" altLang="en-US" dirty="0"/>
              <a:t>流程圖的部分</a:t>
            </a:r>
            <a:endParaRPr lang="en-US" altLang="zh-TW" dirty="0"/>
          </a:p>
          <a:p>
            <a:pPr marL="0" lvl="0" indent="0" algn="l" rtl="0">
              <a:spcBef>
                <a:spcPts val="0"/>
              </a:spcBef>
              <a:spcAft>
                <a:spcPts val="0"/>
              </a:spcAft>
              <a:buNone/>
            </a:pPr>
            <a:r>
              <a:rPr lang="zh-TW" altLang="en-US" dirty="0"/>
              <a:t>從</a:t>
            </a:r>
            <a:r>
              <a:rPr lang="en-US" altLang="zh-TW" dirty="0"/>
              <a:t>data set </a:t>
            </a:r>
            <a:r>
              <a:rPr lang="zh-TW" altLang="en-US" dirty="0"/>
              <a:t>上百萬個的商品</a:t>
            </a:r>
            <a:endParaRPr lang="en-US" altLang="zh-TW" dirty="0"/>
          </a:p>
          <a:p>
            <a:pPr marL="0" lvl="0" indent="0" algn="l" rtl="0">
              <a:spcBef>
                <a:spcPts val="0"/>
              </a:spcBef>
              <a:spcAft>
                <a:spcPts val="0"/>
              </a:spcAft>
              <a:buNone/>
            </a:pPr>
            <a:r>
              <a:rPr lang="zh-TW" altLang="en-US" dirty="0"/>
              <a:t>由</a:t>
            </a:r>
            <a:r>
              <a:rPr lang="en-US" altLang="zh-TW" dirty="0"/>
              <a:t>step1</a:t>
            </a:r>
            <a:r>
              <a:rPr lang="zh-TW" altLang="en-US" dirty="0"/>
              <a:t> 產生上百個產品</a:t>
            </a:r>
            <a:r>
              <a:rPr lang="en-US" altLang="zh-TW" dirty="0"/>
              <a:t>candidates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再由</a:t>
            </a:r>
            <a:r>
              <a:rPr lang="en-US" altLang="zh-TW" dirty="0"/>
              <a:t>step2</a:t>
            </a:r>
            <a:r>
              <a:rPr lang="zh-TW" altLang="en-US" dirty="0"/>
              <a:t> 制定的</a:t>
            </a:r>
            <a:r>
              <a:rPr lang="en-US" altLang="zh-TW" dirty="0"/>
              <a:t>priority</a:t>
            </a:r>
            <a:r>
              <a:rPr lang="zh-TW" altLang="en-US" dirty="0"/>
              <a:t>將</a:t>
            </a:r>
            <a:r>
              <a:rPr lang="en-US" altLang="zh-TW" dirty="0"/>
              <a:t>candidates</a:t>
            </a:r>
            <a:r>
              <a:rPr lang="zh-TW" altLang="en-US" dirty="0"/>
              <a:t>做</a:t>
            </a:r>
            <a:r>
              <a:rPr lang="en-US" altLang="zh-TW" dirty="0"/>
              <a:t>rank</a:t>
            </a:r>
            <a:r>
              <a:rPr lang="zh-TW" altLang="en-US" dirty="0"/>
              <a:t>排序 </a:t>
            </a:r>
            <a:endParaRPr lang="en-US" altLang="zh-TW" dirty="0"/>
          </a:p>
          <a:p>
            <a:pPr marL="0" lvl="0" indent="0" algn="l" rtl="0">
              <a:spcBef>
                <a:spcPts val="0"/>
              </a:spcBef>
              <a:spcAft>
                <a:spcPts val="0"/>
              </a:spcAft>
              <a:buNone/>
            </a:pPr>
            <a:r>
              <a:rPr lang="zh-TW" altLang="en-US" dirty="0"/>
              <a:t>再取出前</a:t>
            </a:r>
            <a:r>
              <a:rPr lang="en-US" altLang="zh-TW" dirty="0"/>
              <a:t>20</a:t>
            </a:r>
            <a:r>
              <a:rPr lang="zh-TW" altLang="en-US" dirty="0"/>
              <a:t>個當作是推薦的商品</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1237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再來是衡量的指標</a:t>
            </a:r>
            <a:endParaRPr dirty="0"/>
          </a:p>
        </p:txBody>
      </p:sp>
    </p:spTree>
    <p:extLst>
      <p:ext uri="{BB962C8B-B14F-4D97-AF65-F5344CB8AC3E}">
        <p14:creationId xmlns:p14="http://schemas.microsoft.com/office/powerpoint/2010/main" val="22369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Outline</a:t>
            </a:r>
          </a:p>
          <a:p>
            <a:pPr marL="0" lvl="0" indent="0" algn="l" rtl="0">
              <a:spcBef>
                <a:spcPts val="0"/>
              </a:spcBef>
              <a:spcAft>
                <a:spcPts val="0"/>
              </a:spcAft>
              <a:buNone/>
            </a:pPr>
            <a:r>
              <a:rPr lang="zh-TW" altLang="en-US" dirty="0"/>
              <a:t>第一個會介紹我們的動機 </a:t>
            </a:r>
            <a:r>
              <a:rPr lang="en-US" altLang="zh-TW" dirty="0"/>
              <a:t>motivation</a:t>
            </a:r>
          </a:p>
          <a:p>
            <a:pPr marL="0" lvl="0" indent="0" algn="l" rtl="0">
              <a:spcBef>
                <a:spcPts val="0"/>
              </a:spcBef>
              <a:spcAft>
                <a:spcPts val="0"/>
              </a:spcAft>
              <a:buNone/>
            </a:pPr>
            <a:r>
              <a:rPr lang="zh-TW" altLang="en-US" dirty="0"/>
              <a:t>再來是</a:t>
            </a:r>
            <a:r>
              <a:rPr lang="en-US" altLang="zh-TW" dirty="0"/>
              <a:t>problem define</a:t>
            </a:r>
            <a:r>
              <a:rPr lang="zh-TW" altLang="en-US" dirty="0"/>
              <a:t> 問題的定義</a:t>
            </a:r>
            <a:endParaRPr lang="en-US" altLang="zh-TW" dirty="0"/>
          </a:p>
          <a:p>
            <a:pPr marL="0" lvl="0" indent="0" algn="l" rtl="0">
              <a:spcBef>
                <a:spcPts val="0"/>
              </a:spcBef>
              <a:spcAft>
                <a:spcPts val="0"/>
              </a:spcAft>
              <a:buNone/>
            </a:pPr>
            <a:r>
              <a:rPr lang="zh-TW" altLang="en-US" dirty="0"/>
              <a:t>第三個是資料集</a:t>
            </a:r>
            <a:r>
              <a:rPr lang="en-US" altLang="zh-TW" dirty="0"/>
              <a:t>data set</a:t>
            </a:r>
          </a:p>
          <a:p>
            <a:pPr marL="0" lvl="0" indent="0" algn="l" rtl="0">
              <a:spcBef>
                <a:spcPts val="0"/>
              </a:spcBef>
              <a:spcAft>
                <a:spcPts val="0"/>
              </a:spcAft>
              <a:buNone/>
            </a:pPr>
            <a:r>
              <a:rPr lang="zh-TW" altLang="en-US" dirty="0"/>
              <a:t>再來是 </a:t>
            </a:r>
            <a:r>
              <a:rPr lang="en-US" altLang="zh-TW" dirty="0"/>
              <a:t>method </a:t>
            </a:r>
            <a:r>
              <a:rPr lang="zh-TW" altLang="en-US" dirty="0"/>
              <a:t>我們的方法</a:t>
            </a:r>
            <a:endParaRPr lang="en-US" altLang="zh-TW" dirty="0"/>
          </a:p>
          <a:p>
            <a:pPr marL="0" lvl="0" indent="0" algn="l" rtl="0">
              <a:spcBef>
                <a:spcPts val="0"/>
              </a:spcBef>
              <a:spcAft>
                <a:spcPts val="0"/>
              </a:spcAft>
              <a:buNone/>
            </a:pPr>
            <a:r>
              <a:rPr lang="zh-TW" altLang="en-US" dirty="0"/>
              <a:t>第五個是衡量的指標</a:t>
            </a:r>
            <a:endParaRPr lang="en-US" altLang="zh-TW" dirty="0"/>
          </a:p>
          <a:p>
            <a:pPr marL="0" lvl="0" indent="0" algn="l" rtl="0">
              <a:spcBef>
                <a:spcPts val="0"/>
              </a:spcBef>
              <a:spcAft>
                <a:spcPts val="0"/>
              </a:spcAft>
              <a:buNone/>
            </a:pPr>
            <a:r>
              <a:rPr lang="zh-TW" altLang="en-US" dirty="0"/>
              <a:t>最後一個是我們的結果</a:t>
            </a:r>
            <a:endParaRPr lang="en-US"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這個衡量指標是</a:t>
            </a:r>
            <a:r>
              <a:rPr lang="en-US" altLang="zh-TW" dirty="0" err="1"/>
              <a:t>kaggle</a:t>
            </a:r>
            <a:r>
              <a:rPr lang="zh-TW" altLang="en-US" dirty="0"/>
              <a:t>給的指標</a:t>
            </a:r>
            <a:endParaRPr lang="en-US" altLang="zh-TW" dirty="0"/>
          </a:p>
          <a:p>
            <a:pPr marL="0" lvl="0" indent="0" algn="l" rtl="0">
              <a:spcBef>
                <a:spcPts val="0"/>
              </a:spcBef>
              <a:spcAft>
                <a:spcPts val="0"/>
              </a:spcAft>
              <a:buNone/>
            </a:pPr>
            <a:r>
              <a:rPr lang="zh-TW" altLang="en-US" dirty="0"/>
              <a:t>先看中間這個公式</a:t>
            </a:r>
            <a:endParaRPr lang="en-US" altLang="zh-TW" dirty="0"/>
          </a:p>
          <a:p>
            <a:pPr marL="285750" indent="-285750">
              <a:lnSpc>
                <a:spcPct val="200000"/>
              </a:lnSpc>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test set</a:t>
            </a:r>
            <a:r>
              <a:rPr lang="zh-TW" altLang="en-US" dirty="0">
                <a:latin typeface="微軟正黑體" panose="020B0604030504040204" pitchFamily="34" charset="-120"/>
                <a:ea typeface="微軟正黑體" panose="020B0604030504040204" pitchFamily="34" charset="-120"/>
              </a:rPr>
              <a:t>中所有的</a:t>
            </a:r>
            <a:r>
              <a:rPr lang="en-US" altLang="zh-TW" dirty="0">
                <a:latin typeface="微軟正黑體" panose="020B0604030504040204" pitchFamily="34" charset="-120"/>
                <a:ea typeface="微軟正黑體" panose="020B0604030504040204" pitchFamily="34" charset="-120"/>
              </a:rPr>
              <a:t>sessions</a:t>
            </a:r>
            <a:r>
              <a:rPr lang="zh-TW" altLang="en-US" dirty="0">
                <a:latin typeface="微軟正黑體" panose="020B0604030504040204" pitchFamily="34" charset="-120"/>
                <a:ea typeface="微軟正黑體" panose="020B0604030504040204" pitchFamily="34" charset="-120"/>
              </a:rPr>
              <a:t>數量</a:t>
            </a:r>
          </a:p>
          <a:p>
            <a:pPr marL="285750" indent="-285750">
              <a:lnSpc>
                <a:spcPct val="200000"/>
              </a:lnSpc>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predicted aids</a:t>
            </a:r>
            <a:r>
              <a:rPr lang="zh-TW" altLang="en-US" dirty="0">
                <a:latin typeface="微軟正黑體" panose="020B0604030504040204" pitchFamily="34" charset="-120"/>
                <a:ea typeface="微軟正黑體" panose="020B0604030504040204" pitchFamily="34" charset="-120"/>
              </a:rPr>
              <a:t>是每個</a:t>
            </a:r>
            <a:r>
              <a:rPr lang="en-US" altLang="zh-TW" dirty="0">
                <a:latin typeface="微軟正黑體" panose="020B0604030504040204" pitchFamily="34" charset="-120"/>
                <a:ea typeface="微軟正黑體" panose="020B0604030504040204" pitchFamily="34" charset="-120"/>
              </a:rPr>
              <a:t>session-type</a:t>
            </a:r>
            <a:r>
              <a:rPr lang="zh-TW" altLang="en-US" dirty="0">
                <a:latin typeface="微軟正黑體" panose="020B0604030504040204" pitchFamily="34" charset="-120"/>
                <a:ea typeface="微軟正黑體" panose="020B0604030504040204" pitchFamily="34" charset="-120"/>
              </a:rPr>
              <a:t>的預測結果</a:t>
            </a:r>
          </a:p>
          <a:p>
            <a:pPr marL="0" lvl="0" indent="0" algn="l" rtl="0">
              <a:spcBef>
                <a:spcPts val="0"/>
              </a:spcBef>
              <a:spcAft>
                <a:spcPts val="0"/>
              </a:spcAft>
              <a:buNone/>
            </a:pPr>
            <a:r>
              <a:rPr lang="zh-TW" altLang="en-US" dirty="0"/>
              <a:t>分子的部分 </a:t>
            </a:r>
            <a:r>
              <a:rPr lang="zh-TW" altLang="en-US" dirty="0">
                <a:latin typeface="微軟正黑體" panose="020B0604030504040204" pitchFamily="34" charset="-120"/>
                <a:ea typeface="微軟正黑體" panose="020B0604030504040204" pitchFamily="34" charset="-120"/>
              </a:rPr>
              <a:t>預測結果跟</a:t>
            </a:r>
            <a:r>
              <a:rPr lang="en-US" altLang="zh-TW" dirty="0">
                <a:latin typeface="微軟正黑體" panose="020B0604030504040204" pitchFamily="34" charset="-120"/>
                <a:ea typeface="微軟正黑體" panose="020B0604030504040204" pitchFamily="34" charset="-120"/>
              </a:rPr>
              <a:t>ground truth </a:t>
            </a:r>
            <a:r>
              <a:rPr lang="zh-TW" altLang="en-US" dirty="0">
                <a:latin typeface="微軟正黑體" panose="020B0604030504040204" pitchFamily="34" charset="-120"/>
                <a:ea typeface="微軟正黑體" panose="020B0604030504040204" pitchFamily="34" charset="-120"/>
              </a:rPr>
              <a:t>也就是真實的結果作交集 再除以 </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 或是 </a:t>
            </a:r>
            <a:r>
              <a:rPr lang="en-US" altLang="zh-TW" dirty="0">
                <a:latin typeface="微軟正黑體" panose="020B0604030504040204" pitchFamily="34" charset="-120"/>
                <a:ea typeface="微軟正黑體" panose="020B0604030504040204" pitchFamily="34" charset="-120"/>
              </a:rPr>
              <a:t>ground truth aids</a:t>
            </a:r>
            <a:r>
              <a:rPr lang="zh-TW" altLang="en-US" dirty="0">
                <a:latin typeface="微軟正黑體" panose="020B0604030504040204" pitchFamily="34" charset="-120"/>
                <a:ea typeface="微軟正黑體" panose="020B0604030504040204" pitchFamily="34" charset="-120"/>
              </a:rPr>
              <a:t>的數量取最小值</a:t>
            </a:r>
            <a:endParaRPr lang="en-US" altLang="zh-TW"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這邊要取最小值是因為</a:t>
            </a:r>
            <a:r>
              <a:rPr lang="en-US" altLang="zh-TW" dirty="0">
                <a:latin typeface="微軟正黑體" panose="020B0604030504040204" pitchFamily="34" charset="-120"/>
                <a:ea typeface="微軟正黑體" panose="020B0604030504040204" pitchFamily="34" charset="-120"/>
              </a:rPr>
              <a:t>ground truth aids</a:t>
            </a:r>
            <a:r>
              <a:rPr lang="zh-TW" altLang="en-US" dirty="0">
                <a:latin typeface="微軟正黑體" panose="020B0604030504040204" pitchFamily="34" charset="-120"/>
                <a:ea typeface="微軟正黑體" panose="020B0604030504040204" pitchFamily="34" charset="-120"/>
              </a:rPr>
              <a:t>的數量可能不到</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a:t>
            </a:r>
            <a:endParaRPr lang="en-US" altLang="zh-TW"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簡單來說 這個</a:t>
            </a:r>
            <a:r>
              <a:rPr lang="zh-TW" altLang="en-US">
                <a:latin typeface="微軟正黑體" panose="020B0604030504040204" pitchFamily="34" charset="-120"/>
                <a:ea typeface="微軟正黑體" panose="020B0604030504040204" pitchFamily="34" charset="-120"/>
              </a:rPr>
              <a:t>公式就是 預測對幾個 再除上總共有幾個 的</a:t>
            </a:r>
            <a:r>
              <a:rPr lang="zh-TW" altLang="en-US" dirty="0">
                <a:latin typeface="微軟正黑體" panose="020B0604030504040204" pitchFamily="34" charset="-120"/>
                <a:ea typeface="微軟正黑體" panose="020B0604030504040204" pitchFamily="34" charset="-120"/>
              </a:rPr>
              <a:t>預測正確比率</a:t>
            </a:r>
            <a:endParaRPr lang="en-US" altLang="zh-TW"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lang="en-US" altLang="zh-TW"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最後</a:t>
            </a:r>
            <a:r>
              <a:rPr lang="en-US" altLang="zh-TW" dirty="0">
                <a:latin typeface="微軟正黑體" panose="020B0604030504040204" pitchFamily="34" charset="-120"/>
                <a:ea typeface="微軟正黑體" panose="020B0604030504040204" pitchFamily="34" charset="-120"/>
              </a:rPr>
              <a:t>score</a:t>
            </a:r>
            <a:r>
              <a:rPr lang="zh-TW" altLang="en-US" dirty="0">
                <a:latin typeface="微軟正黑體" panose="020B0604030504040204" pitchFamily="34" charset="-120"/>
                <a:ea typeface="微軟正黑體" panose="020B0604030504040204" pitchFamily="34" charset="-120"/>
              </a:rPr>
              <a:t>會等於 </a:t>
            </a:r>
            <a:r>
              <a:rPr lang="en-US" altLang="zh-TW" dirty="0">
                <a:latin typeface="微軟正黑體" panose="020B0604030504040204" pitchFamily="34" charset="-120"/>
                <a:ea typeface="微軟正黑體" panose="020B0604030504040204" pitchFamily="34" charset="-120"/>
              </a:rPr>
              <a:t>click</a:t>
            </a:r>
            <a:r>
              <a:rPr lang="zh-TW" altLang="en-US" dirty="0">
                <a:latin typeface="微軟正黑體" panose="020B0604030504040204" pitchFamily="34" charset="-120"/>
                <a:ea typeface="微軟正黑體" panose="020B0604030504040204" pitchFamily="34" charset="-120"/>
              </a:rPr>
              <a:t>的正確率乘上</a:t>
            </a:r>
            <a:r>
              <a:rPr lang="en-US" altLang="zh-TW" dirty="0">
                <a:latin typeface="微軟正黑體" panose="020B0604030504040204" pitchFamily="34" charset="-120"/>
                <a:ea typeface="微軟正黑體" panose="020B0604030504040204" pitchFamily="34" charset="-120"/>
              </a:rPr>
              <a:t>0.1</a:t>
            </a:r>
            <a:r>
              <a:rPr lang="zh-TW" altLang="en-US" dirty="0">
                <a:latin typeface="微軟正黑體" panose="020B0604030504040204" pitchFamily="34" charset="-120"/>
                <a:ea typeface="微軟正黑體" panose="020B0604030504040204" pitchFamily="34" charset="-120"/>
              </a:rPr>
              <a:t>加上</a:t>
            </a:r>
            <a:r>
              <a:rPr lang="en-US" altLang="zh-TW" dirty="0">
                <a:latin typeface="微軟正黑體" panose="020B0604030504040204" pitchFamily="34" charset="-120"/>
                <a:ea typeface="微軟正黑體" panose="020B0604030504040204" pitchFamily="34" charset="-120"/>
              </a:rPr>
              <a:t>carts</a:t>
            </a:r>
            <a:r>
              <a:rPr lang="zh-TW" altLang="en-US" dirty="0">
                <a:latin typeface="微軟正黑體" panose="020B0604030504040204" pitchFamily="34" charset="-120"/>
                <a:ea typeface="微軟正黑體" panose="020B0604030504040204" pitchFamily="34" charset="-120"/>
              </a:rPr>
              <a:t>的正確率</a:t>
            </a:r>
            <a:r>
              <a:rPr lang="en-US" altLang="zh-TW" dirty="0">
                <a:latin typeface="微軟正黑體" panose="020B0604030504040204" pitchFamily="34" charset="-120"/>
                <a:ea typeface="微軟正黑體" panose="020B0604030504040204" pitchFamily="34" charset="-120"/>
              </a:rPr>
              <a:t>*0.3</a:t>
            </a:r>
            <a:r>
              <a:rPr lang="zh-TW" altLang="en-US" dirty="0">
                <a:latin typeface="微軟正黑體" panose="020B0604030504040204" pitchFamily="34" charset="-120"/>
                <a:ea typeface="微軟正黑體" panose="020B0604030504040204" pitchFamily="34" charset="-120"/>
              </a:rPr>
              <a:t>再加上</a:t>
            </a:r>
            <a:r>
              <a:rPr lang="en-US" altLang="zh-TW" dirty="0">
                <a:latin typeface="微軟正黑體" panose="020B0604030504040204" pitchFamily="34" charset="-120"/>
                <a:ea typeface="微軟正黑體" panose="020B0604030504040204" pitchFamily="34" charset="-120"/>
              </a:rPr>
              <a:t>orders</a:t>
            </a:r>
            <a:r>
              <a:rPr lang="zh-TW" altLang="en-US" dirty="0">
                <a:latin typeface="微軟正黑體" panose="020B0604030504040204" pitchFamily="34" charset="-120"/>
                <a:ea typeface="微軟正黑體" panose="020B0604030504040204" pitchFamily="34" charset="-120"/>
              </a:rPr>
              <a:t>的正確率</a:t>
            </a:r>
            <a:r>
              <a:rPr lang="en-US" altLang="zh-TW" dirty="0">
                <a:latin typeface="微軟正黑體" panose="020B0604030504040204" pitchFamily="34" charset="-120"/>
                <a:ea typeface="微軟正黑體" panose="020B0604030504040204" pitchFamily="34" charset="-120"/>
              </a:rPr>
              <a:t>*0.6</a:t>
            </a:r>
          </a:p>
          <a:p>
            <a:pPr marL="0" lvl="0" indent="0" algn="l" rtl="0">
              <a:spcBef>
                <a:spcPts val="0"/>
              </a:spcBef>
              <a:spcAft>
                <a:spcPts val="0"/>
              </a:spcAft>
              <a:buNone/>
            </a:pPr>
            <a:endParaRPr lang="en-US" altLang="zh-TW"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f4041860d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f4041860d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最後是我們的成績</a:t>
            </a:r>
            <a:endParaRPr dirty="0"/>
          </a:p>
        </p:txBody>
      </p:sp>
    </p:spTree>
    <p:extLst>
      <p:ext uri="{BB962C8B-B14F-4D97-AF65-F5344CB8AC3E}">
        <p14:creationId xmlns:p14="http://schemas.microsoft.com/office/powerpoint/2010/main" val="2565886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最後我的的</a:t>
            </a:r>
            <a:r>
              <a:rPr lang="en-US" altLang="zh-TW" dirty="0"/>
              <a:t>score</a:t>
            </a:r>
            <a:r>
              <a:rPr lang="zh-TW" altLang="en-US" dirty="0"/>
              <a:t> 是 </a:t>
            </a:r>
            <a:r>
              <a:rPr lang="en-US" altLang="zh-TW" dirty="0"/>
              <a:t>0.577</a:t>
            </a:r>
          </a:p>
          <a:p>
            <a:pPr marL="0" lvl="0" indent="0" algn="l" rtl="0">
              <a:spcBef>
                <a:spcPts val="0"/>
              </a:spcBef>
              <a:spcAft>
                <a:spcPts val="0"/>
              </a:spcAft>
              <a:buNone/>
            </a:pPr>
            <a:r>
              <a:rPr lang="zh-TW" altLang="en-US" dirty="0"/>
              <a:t>在</a:t>
            </a:r>
            <a:r>
              <a:rPr lang="en-US" altLang="zh-TW" dirty="0" err="1"/>
              <a:t>kaggle</a:t>
            </a:r>
            <a:r>
              <a:rPr lang="zh-TW" altLang="en-US" dirty="0"/>
              <a:t>上的成績是第</a:t>
            </a:r>
            <a:r>
              <a:rPr lang="en-US" altLang="zh-TW" dirty="0"/>
              <a:t>188</a:t>
            </a:r>
            <a:r>
              <a:rPr lang="zh-TW" altLang="en-US" dirty="0"/>
              <a:t>名 總共有</a:t>
            </a:r>
            <a:r>
              <a:rPr lang="en-US" altLang="zh-TW" dirty="0"/>
              <a:t>1964</a:t>
            </a:r>
            <a:r>
              <a:rPr lang="zh-TW" altLang="en-US" dirty="0"/>
              <a:t>組人參加 </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3036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謝謝大家</a:t>
            </a:r>
            <a:endParaRPr dirty="0"/>
          </a:p>
        </p:txBody>
      </p:sp>
    </p:spTree>
    <p:extLst>
      <p:ext uri="{BB962C8B-B14F-4D97-AF65-F5344CB8AC3E}">
        <p14:creationId xmlns:p14="http://schemas.microsoft.com/office/powerpoint/2010/main" val="4146669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3"/>
        <p:cNvGrpSpPr/>
        <p:nvPr/>
      </p:nvGrpSpPr>
      <p:grpSpPr>
        <a:xfrm>
          <a:off x="0" y="0"/>
          <a:ext cx="0" cy="0"/>
          <a:chOff x="0" y="0"/>
          <a:chExt cx="0" cy="0"/>
        </a:xfrm>
      </p:grpSpPr>
      <p:sp>
        <p:nvSpPr>
          <p:cNvPr id="3734" name="Google Shape;3734;g12e5514972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5" name="Google Shape;3735;g12e5514972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這是</a:t>
            </a:r>
            <a:r>
              <a:rPr lang="en-US" altLang="zh-TW" dirty="0"/>
              <a:t>reference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Motivation</a:t>
            </a:r>
            <a:r>
              <a:rPr lang="zh-TW" altLang="en-US" dirty="0"/>
              <a:t> 的部分</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一個大型的電商網站可能會包含上百萬個產品去提供給網路購物者去做選擇</a:t>
            </a:r>
            <a:endParaRPr lang="en-US" altLang="zh-TW" dirty="0"/>
          </a:p>
          <a:p>
            <a:pPr marL="0" lvl="0" indent="0" algn="l" rtl="0">
              <a:spcBef>
                <a:spcPts val="0"/>
              </a:spcBef>
              <a:spcAft>
                <a:spcPts val="0"/>
              </a:spcAft>
              <a:buNone/>
            </a:pPr>
            <a:r>
              <a:rPr lang="zh-TW" altLang="en-US" dirty="0"/>
              <a:t>但是一次陳列這麼多可供選擇的商品可能會讓人不知所措</a:t>
            </a:r>
            <a:endParaRPr lang="en-US" altLang="zh-TW" dirty="0"/>
          </a:p>
          <a:p>
            <a:pPr marL="0" lvl="0" indent="0" algn="l" rtl="0">
              <a:spcBef>
                <a:spcPts val="0"/>
              </a:spcBef>
              <a:spcAft>
                <a:spcPts val="0"/>
              </a:spcAft>
              <a:buNone/>
            </a:pPr>
            <a:r>
              <a:rPr lang="zh-TW" altLang="en-US" dirty="0"/>
              <a:t>不利於消費者去尋找他想要的商品，也不利於零售商去銷售她的商品</a:t>
            </a:r>
            <a:endParaRPr lang="en-US" altLang="zh-TW" dirty="0"/>
          </a:p>
          <a:p>
            <a:pPr marL="0" lvl="0" indent="0" algn="l" rtl="0">
              <a:spcBef>
                <a:spcPts val="0"/>
              </a:spcBef>
              <a:spcAft>
                <a:spcPts val="0"/>
              </a:spcAft>
              <a:buNone/>
            </a:pPr>
            <a:r>
              <a:rPr lang="zh-TW" altLang="en-US" dirty="0"/>
              <a:t>因此我們想要做一個推薦系統，</a:t>
            </a: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預測購物者可能有興趣的產品，並推薦這些商品給購物者參考，幫助消費者可以從上百萬個商品中，挑到他有興趣的商品。</a:t>
            </a:r>
            <a:endPar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這就是我們要解決的問題</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12e5514972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12e551497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這個推薦系統主要的使用者是</a:t>
            </a:r>
            <a:r>
              <a:rPr lang="en-US" altLang="zh-TW" dirty="0"/>
              <a:t>OTTO</a:t>
            </a:r>
            <a:r>
              <a:rPr lang="zh-TW" altLang="en-US" dirty="0"/>
              <a:t>這個公司</a:t>
            </a:r>
            <a:endParaRPr lang="en-US" altLang="zh-TW" dirty="0"/>
          </a:p>
          <a:p>
            <a:pPr marL="0" lvl="0" indent="0" algn="l" rtl="0">
              <a:spcBef>
                <a:spcPts val="0"/>
              </a:spcBef>
              <a:spcAft>
                <a:spcPts val="0"/>
              </a:spcAft>
              <a:buNone/>
            </a:pPr>
            <a:r>
              <a:rPr lang="zh-TW" altLang="en-US" dirty="0"/>
              <a:t>投影片一開始有說過</a:t>
            </a:r>
            <a:endParaRPr lang="en-US" altLang="zh-TW" dirty="0"/>
          </a:p>
          <a:p>
            <a:pPr marL="0" lvl="0" indent="0" algn="l" rtl="0">
              <a:spcBef>
                <a:spcPts val="0"/>
              </a:spcBef>
              <a:spcAft>
                <a:spcPts val="0"/>
              </a:spcAft>
              <a:buNone/>
            </a:pPr>
            <a:r>
              <a:rPr lang="en-US" altLang="zh-TW" dirty="0"/>
              <a:t>OTTO</a:t>
            </a:r>
            <a:r>
              <a:rPr lang="zh-TW" altLang="en-US" dirty="0"/>
              <a:t>是一家的德國的公司，</a:t>
            </a:r>
            <a:r>
              <a:rPr lang="zh-TW" altLang="en-US" b="0" i="0" dirty="0">
                <a:solidFill>
                  <a:srgbClr val="4D5156"/>
                </a:solidFill>
                <a:effectLst/>
                <a:latin typeface="arial" panose="020B0604020202020204" pitchFamily="34" charset="0"/>
              </a:rPr>
              <a:t>是德國最大的電子商務公司</a:t>
            </a:r>
            <a:endParaRPr lang="en-US" altLang="zh-TW" b="0" i="0" dirty="0">
              <a:solidFill>
                <a:srgbClr val="4D5156"/>
              </a:solidFill>
              <a:effectLst/>
              <a:latin typeface="arial" panose="020B0604020202020204" pitchFamily="34" charset="0"/>
            </a:endParaRPr>
          </a:p>
          <a:p>
            <a:pPr marL="0" lvl="0" indent="0" algn="l" rtl="0">
              <a:spcBef>
                <a:spcPts val="0"/>
              </a:spcBef>
              <a:spcAft>
                <a:spcPts val="0"/>
              </a:spcAft>
              <a:buNone/>
            </a:pP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擁有來自</a:t>
            </a:r>
            <a:r>
              <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19,000 </a:t>
            </a: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多個品牌的</a:t>
            </a:r>
            <a:r>
              <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1000 </a:t>
            </a: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萬多種產品。</a:t>
            </a:r>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12de7a90d27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2de7a90d27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那為什麼使用者需要解決這個問題</a:t>
            </a:r>
            <a:r>
              <a:rPr lang="en-US" altLang="zh-TW"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因為這</a:t>
            </a: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有助於提升、改善消費者的購物體驗</a:t>
            </a:r>
            <a:endPar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還有消費者會收到更多量身訂製的建議，</a:t>
            </a:r>
            <a:endPar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可以增加消費者的購物機會</a:t>
            </a:r>
            <a:endParaRPr lang="en-US" altLang="zh-TW"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進而提升零售商的銷售額</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12e551497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12e551497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define</a:t>
            </a:r>
            <a:r>
              <a:rPr lang="zh-TW" altLang="en-US" dirty="0"/>
              <a:t>的部分</a:t>
            </a:r>
            <a:endParaRPr dirty="0"/>
          </a:p>
        </p:txBody>
      </p:sp>
    </p:spTree>
    <p:extLst>
      <p:ext uri="{BB962C8B-B14F-4D97-AF65-F5344CB8AC3E}">
        <p14:creationId xmlns:p14="http://schemas.microsoft.com/office/powerpoint/2010/main" val="345655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Input feature</a:t>
            </a:r>
            <a:r>
              <a:rPr lang="zh-TW" altLang="en-US" dirty="0"/>
              <a:t>有</a:t>
            </a:r>
            <a:r>
              <a:rPr lang="en-US" altLang="zh-TW" dirty="0"/>
              <a:t>session</a:t>
            </a:r>
          </a:p>
          <a:p>
            <a:pPr marL="0" lvl="0" indent="0" algn="l" rtl="0">
              <a:spcBef>
                <a:spcPts val="0"/>
              </a:spcBef>
              <a:spcAft>
                <a:spcPts val="0"/>
              </a:spcAft>
              <a:buNone/>
            </a:pPr>
            <a:r>
              <a:rPr lang="en-US" dirty="0"/>
              <a:t>Session</a:t>
            </a:r>
            <a:r>
              <a:rPr lang="zh-TW" altLang="en-US" dirty="0"/>
              <a:t>是一個獨一無二 不會重複的</a:t>
            </a:r>
            <a:r>
              <a:rPr lang="en-US" altLang="zh-TW" dirty="0"/>
              <a:t>id </a:t>
            </a:r>
            <a:r>
              <a:rPr lang="zh-TW" altLang="en-US" dirty="0"/>
              <a:t>可以代表一個使用者</a:t>
            </a:r>
            <a:endParaRPr lang="en-US" altLang="zh-TW" dirty="0"/>
          </a:p>
          <a:p>
            <a:pPr marL="0" lvl="0" indent="0" algn="l" rtl="0">
              <a:spcBef>
                <a:spcPts val="0"/>
              </a:spcBef>
              <a:spcAft>
                <a:spcPts val="0"/>
              </a:spcAft>
              <a:buNone/>
            </a:pPr>
            <a:r>
              <a:rPr lang="zh-TW" altLang="en-US" dirty="0"/>
              <a:t>還有</a:t>
            </a:r>
            <a:r>
              <a:rPr lang="en-US" altLang="zh-TW" dirty="0"/>
              <a:t>events</a:t>
            </a:r>
            <a:r>
              <a:rPr lang="zh-TW" altLang="en-US" dirty="0"/>
              <a:t>的部分 分為</a:t>
            </a:r>
            <a:r>
              <a:rPr lang="en-US" altLang="zh-TW" dirty="0"/>
              <a:t>3</a:t>
            </a:r>
            <a:r>
              <a:rPr lang="zh-TW" altLang="en-US" dirty="0"/>
              <a:t>個欄位</a:t>
            </a:r>
            <a:endParaRPr lang="en-US" altLang="zh-TW" dirty="0"/>
          </a:p>
          <a:p>
            <a:pPr marL="0" lvl="0" indent="0" algn="l" rtl="0">
              <a:spcBef>
                <a:spcPts val="0"/>
              </a:spcBef>
              <a:spcAft>
                <a:spcPts val="0"/>
              </a:spcAft>
              <a:buNone/>
            </a:pPr>
            <a:r>
              <a:rPr lang="en-US" dirty="0"/>
              <a:t>aid</a:t>
            </a:r>
            <a:r>
              <a:rPr lang="zh-TW" altLang="en-US" dirty="0"/>
              <a:t> 是相關事件的產品</a:t>
            </a:r>
            <a:r>
              <a:rPr lang="en-US" altLang="zh-TW" dirty="0"/>
              <a:t>id</a:t>
            </a:r>
            <a:endParaRPr lang="en-US" dirty="0"/>
          </a:p>
          <a:p>
            <a:pPr marL="0" lvl="0" indent="0" algn="l" rtl="0">
              <a:spcBef>
                <a:spcPts val="0"/>
              </a:spcBef>
              <a:spcAft>
                <a:spcPts val="0"/>
              </a:spcAft>
              <a:buNone/>
            </a:pPr>
            <a:r>
              <a:rPr lang="en-US" dirty="0"/>
              <a:t>Ts </a:t>
            </a:r>
            <a:r>
              <a:rPr lang="zh-TW" altLang="en-US" dirty="0"/>
              <a:t>是</a:t>
            </a:r>
            <a:r>
              <a:rPr lang="en-US" dirty="0" err="1"/>
              <a:t>unix</a:t>
            </a:r>
            <a:r>
              <a:rPr lang="zh-TW" altLang="en-US" dirty="0"/>
              <a:t>的時間戳 用來記錄當下</a:t>
            </a:r>
            <a:r>
              <a:rPr lang="en-US" altLang="zh-TW" dirty="0"/>
              <a:t>event</a:t>
            </a:r>
            <a:r>
              <a:rPr lang="zh-TW" altLang="en-US" dirty="0"/>
              <a:t>發生的時間</a:t>
            </a:r>
            <a:endParaRPr lang="en-US" altLang="zh-TW" dirty="0"/>
          </a:p>
          <a:p>
            <a:pPr marL="0" lvl="0" indent="0" algn="l" rtl="0">
              <a:spcBef>
                <a:spcPts val="0"/>
              </a:spcBef>
              <a:spcAft>
                <a:spcPts val="0"/>
              </a:spcAft>
              <a:buNone/>
            </a:pPr>
            <a:r>
              <a:rPr lang="en-US" dirty="0"/>
              <a:t>type</a:t>
            </a:r>
            <a:r>
              <a:rPr lang="zh-TW" altLang="en-US" dirty="0"/>
              <a:t>是</a:t>
            </a:r>
            <a:r>
              <a:rPr lang="en-US" altLang="zh-TW" dirty="0"/>
              <a:t>event</a:t>
            </a:r>
            <a:r>
              <a:rPr lang="zh-TW" altLang="en-US" dirty="0"/>
              <a:t>的類型 有</a:t>
            </a:r>
            <a:r>
              <a:rPr lang="en-US" altLang="zh-TW" dirty="0"/>
              <a:t>click</a:t>
            </a:r>
            <a:r>
              <a:rPr lang="zh-TW" altLang="en-US" dirty="0"/>
              <a:t> 產品被使用者點擊 還有</a:t>
            </a:r>
            <a:r>
              <a:rPr lang="en-US" altLang="zh-TW" dirty="0"/>
              <a:t>carts</a:t>
            </a:r>
            <a:r>
              <a:rPr lang="zh-TW" altLang="en-US" dirty="0"/>
              <a:t> 添加到購物車 跟 </a:t>
            </a:r>
            <a:r>
              <a:rPr lang="en-US" altLang="zh-TW" dirty="0"/>
              <a:t>order</a:t>
            </a:r>
            <a:r>
              <a:rPr lang="zh-TW" altLang="en-US" dirty="0"/>
              <a:t>下單訂購</a:t>
            </a:r>
            <a:endParaRPr lang="en-US" altLang="zh-TW" dirty="0"/>
          </a:p>
          <a:p>
            <a:pPr marL="0" lvl="0" indent="0" algn="l" rtl="0">
              <a:spcBef>
                <a:spcPts val="0"/>
              </a:spcBef>
              <a:spcAft>
                <a:spcPts val="0"/>
              </a:spcAft>
              <a:buNone/>
            </a:pPr>
            <a:r>
              <a:rPr lang="zh-TW" altLang="en-US" dirty="0"/>
              <a:t>比較直觀看法是 </a:t>
            </a:r>
            <a:endParaRPr lang="en-US" altLang="zh-TW" dirty="0"/>
          </a:p>
          <a:p>
            <a:pPr marL="0" lvl="0" indent="0" algn="l" rtl="0">
              <a:spcBef>
                <a:spcPts val="0"/>
              </a:spcBef>
              <a:spcAft>
                <a:spcPts val="0"/>
              </a:spcAft>
              <a:buNone/>
            </a:pPr>
            <a:r>
              <a:rPr lang="zh-TW" altLang="en-US" dirty="0"/>
              <a:t>某個人 也就是唯一</a:t>
            </a:r>
            <a:r>
              <a:rPr lang="en-US" altLang="zh-TW" dirty="0"/>
              <a:t>session id</a:t>
            </a:r>
            <a:r>
              <a:rPr lang="zh-TW" altLang="en-US" dirty="0"/>
              <a:t> 在某個時間點 </a:t>
            </a:r>
            <a:r>
              <a:rPr lang="en-US" altLang="zh-TW" dirty="0" err="1"/>
              <a:t>ts</a:t>
            </a:r>
            <a:r>
              <a:rPr lang="zh-TW" altLang="en-US" dirty="0"/>
              <a:t>對某個產品</a:t>
            </a:r>
            <a:r>
              <a:rPr lang="en-US" altLang="zh-TW" dirty="0"/>
              <a:t>ID</a:t>
            </a:r>
            <a:r>
              <a:rPr lang="zh-TW" altLang="en-US" dirty="0"/>
              <a:t> 做某個事件 可能是</a:t>
            </a:r>
            <a:r>
              <a:rPr lang="en-US" altLang="zh-TW" dirty="0"/>
              <a:t>:</a:t>
            </a:r>
            <a:r>
              <a:rPr lang="zh-TW" altLang="en-US" dirty="0"/>
              <a:t>點擊 添加購物車 或訂購</a:t>
            </a:r>
            <a:endParaRPr lang="en-US" altLang="zh-TW" dirty="0"/>
          </a:p>
        </p:txBody>
      </p:sp>
    </p:spTree>
    <p:extLst>
      <p:ext uri="{BB962C8B-B14F-4D97-AF65-F5344CB8AC3E}">
        <p14:creationId xmlns:p14="http://schemas.microsoft.com/office/powerpoint/2010/main" val="302717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Output feature</a:t>
            </a:r>
            <a:r>
              <a:rPr lang="zh-TW" altLang="en-US" dirty="0"/>
              <a:t>的部分</a:t>
            </a:r>
            <a:endParaRPr lang="en-US" altLang="zh-TW" dirty="0"/>
          </a:p>
          <a:p>
            <a:pPr marL="0" lvl="0" indent="0" algn="l" rtl="0">
              <a:spcBef>
                <a:spcPts val="0"/>
              </a:spcBef>
              <a:spcAft>
                <a:spcPts val="0"/>
              </a:spcAft>
              <a:buNone/>
            </a:pPr>
            <a:r>
              <a:rPr lang="zh-TW" altLang="en-US" dirty="0"/>
              <a:t>會輸出</a:t>
            </a:r>
            <a:r>
              <a:rPr lang="en-US" altLang="zh-TW" dirty="0"/>
              <a:t>session-type</a:t>
            </a:r>
            <a:r>
              <a:rPr lang="zh-TW" altLang="en-US" dirty="0"/>
              <a:t> 也就是使用者的</a:t>
            </a:r>
            <a:r>
              <a:rPr lang="en-US" altLang="zh-TW" dirty="0"/>
              <a:t>event</a:t>
            </a:r>
            <a:r>
              <a:rPr lang="zh-TW" altLang="en-US" dirty="0"/>
              <a:t>類型</a:t>
            </a:r>
            <a:endParaRPr lang="en-US" altLang="zh-TW" dirty="0"/>
          </a:p>
          <a:p>
            <a:pPr marL="0" lvl="0" indent="0" algn="l" rtl="0">
              <a:spcBef>
                <a:spcPts val="0"/>
              </a:spcBef>
              <a:spcAft>
                <a:spcPts val="0"/>
              </a:spcAft>
              <a:buNone/>
            </a:pPr>
            <a:r>
              <a:rPr lang="zh-TW" altLang="en-US" dirty="0"/>
              <a:t>還有</a:t>
            </a:r>
            <a:r>
              <a:rPr lang="en-US" altLang="zh-TW" dirty="0"/>
              <a:t>labels</a:t>
            </a:r>
            <a:r>
              <a:rPr lang="zh-TW" altLang="en-US" dirty="0"/>
              <a:t> 會列出預測的</a:t>
            </a:r>
            <a:r>
              <a:rPr lang="en-US" altLang="zh-TW" dirty="0"/>
              <a:t>20</a:t>
            </a:r>
            <a:r>
              <a:rPr lang="zh-TW" altLang="en-US" dirty="0"/>
              <a:t>個產品</a:t>
            </a:r>
            <a:r>
              <a:rPr lang="en-US" altLang="zh-TW" dirty="0"/>
              <a:t>id</a:t>
            </a:r>
          </a:p>
          <a:p>
            <a:pPr marL="0" lvl="0" indent="0" algn="l" rtl="0">
              <a:spcBef>
                <a:spcPts val="0"/>
              </a:spcBef>
              <a:spcAft>
                <a:spcPts val="0"/>
              </a:spcAft>
              <a:buNone/>
            </a:pPr>
            <a:r>
              <a:rPr lang="zh-TW" altLang="en-US" dirty="0"/>
              <a:t>也就是說</a:t>
            </a:r>
            <a:endParaRPr lang="en-US" altLang="zh-TW" dirty="0"/>
          </a:p>
          <a:p>
            <a:pPr marL="0" lvl="0" indent="0" algn="l" rtl="0">
              <a:spcBef>
                <a:spcPts val="0"/>
              </a:spcBef>
              <a:spcAft>
                <a:spcPts val="0"/>
              </a:spcAft>
              <a:buNone/>
            </a:pPr>
            <a:r>
              <a:rPr lang="zh-TW" altLang="en-US" dirty="0"/>
              <a:t>預測</a:t>
            </a:r>
            <a:r>
              <a:rPr lang="en-US" altLang="zh-TW" dirty="0"/>
              <a:t>session</a:t>
            </a:r>
            <a:r>
              <a:rPr lang="zh-TW" altLang="en-US" dirty="0"/>
              <a:t>使用者下一個會</a:t>
            </a:r>
            <a:r>
              <a:rPr lang="en-US" altLang="zh-TW" dirty="0"/>
              <a:t>click</a:t>
            </a:r>
            <a:r>
              <a:rPr lang="zh-TW" altLang="en-US" dirty="0"/>
              <a:t> </a:t>
            </a:r>
            <a:r>
              <a:rPr lang="en-US" altLang="zh-TW" dirty="0"/>
              <a:t>carts order </a:t>
            </a:r>
            <a:r>
              <a:rPr lang="zh-TW" altLang="en-US" dirty="0"/>
              <a:t>的產品</a:t>
            </a:r>
            <a:r>
              <a:rPr lang="en-US" altLang="zh-TW" dirty="0"/>
              <a:t>id</a:t>
            </a:r>
            <a:r>
              <a:rPr lang="zh-TW" altLang="en-US" dirty="0"/>
              <a:t> </a:t>
            </a:r>
            <a:endParaRPr lang="en-US" altLang="zh-TW" dirty="0"/>
          </a:p>
          <a:p>
            <a:pPr marL="0" lvl="0" indent="0" algn="l" rtl="0">
              <a:spcBef>
                <a:spcPts val="0"/>
              </a:spcBef>
              <a:spcAft>
                <a:spcPts val="0"/>
              </a:spcAft>
              <a:buNone/>
            </a:pPr>
            <a:r>
              <a:rPr lang="zh-TW" altLang="en-US" dirty="0"/>
              <a:t>每個</a:t>
            </a:r>
            <a:r>
              <a:rPr lang="en-US" altLang="zh-TW" dirty="0"/>
              <a:t>click carts order </a:t>
            </a:r>
            <a:r>
              <a:rPr lang="zh-TW" altLang="en-US" dirty="0"/>
              <a:t>會各預測</a:t>
            </a:r>
            <a:r>
              <a:rPr lang="en-US" altLang="zh-TW" dirty="0"/>
              <a:t>20</a:t>
            </a:r>
            <a:r>
              <a:rPr lang="zh-TW" altLang="en-US" dirty="0"/>
              <a:t>個</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8615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83"/>
        <p:cNvGrpSpPr/>
        <p:nvPr/>
      </p:nvGrpSpPr>
      <p:grpSpPr>
        <a:xfrm>
          <a:off x="0" y="0"/>
          <a:ext cx="0" cy="0"/>
          <a:chOff x="0" y="0"/>
          <a:chExt cx="0" cy="0"/>
        </a:xfrm>
      </p:grpSpPr>
      <p:grpSp>
        <p:nvGrpSpPr>
          <p:cNvPr id="1084" name="Google Shape;1084;p14"/>
          <p:cNvGrpSpPr/>
          <p:nvPr/>
        </p:nvGrpSpPr>
        <p:grpSpPr>
          <a:xfrm>
            <a:off x="-458461" y="-321271"/>
            <a:ext cx="10059175" cy="5791575"/>
            <a:chOff x="-458461" y="-321271"/>
            <a:chExt cx="10059175" cy="5791575"/>
          </a:xfrm>
        </p:grpSpPr>
        <p:grpSp>
          <p:nvGrpSpPr>
            <p:cNvPr id="1085" name="Google Shape;1085;p14"/>
            <p:cNvGrpSpPr/>
            <p:nvPr/>
          </p:nvGrpSpPr>
          <p:grpSpPr>
            <a:xfrm flipH="1">
              <a:off x="-458461" y="-245071"/>
              <a:ext cx="9830575" cy="5715375"/>
              <a:chOff x="-358925" y="-303650"/>
              <a:chExt cx="9830575" cy="5715375"/>
            </a:xfrm>
          </p:grpSpPr>
          <p:cxnSp>
            <p:nvCxnSpPr>
              <p:cNvPr id="1086" name="Google Shape;1086;p1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087" name="Google Shape;1087;p1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088" name="Google Shape;1088;p1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089" name="Google Shape;1089;p1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090" name="Google Shape;1090;p1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091" name="Google Shape;1091;p1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92" name="Google Shape;1092;p1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93" name="Google Shape;1093;p1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94" name="Google Shape;1094;p1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95" name="Google Shape;1095;p1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96" name="Google Shape;1096;p1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97" name="Google Shape;1097;p1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98" name="Google Shape;1098;p1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99" name="Google Shape;1099;p1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00" name="Google Shape;1100;p1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01" name="Google Shape;1101;p1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2" name="Google Shape;1102;p1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03" name="Google Shape;1103;p1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04" name="Google Shape;1104;p1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05" name="Google Shape;1105;p1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06" name="Google Shape;1106;p1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07" name="Google Shape;1107;p1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08" name="Google Shape;1108;p1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09" name="Google Shape;1109;p1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10" name="Google Shape;1110;p1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11" name="Google Shape;1111;p1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12" name="Google Shape;1112;p1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13" name="Google Shape;1113;p1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14" name="Google Shape;1114;p1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15" name="Google Shape;1115;p1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16" name="Google Shape;1116;p1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117" name="Google Shape;1117;p1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118" name="Google Shape;1118;p1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119" name="Google Shape;1119;p1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120" name="Google Shape;1120;p1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121" name="Google Shape;1121;p1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122" name="Google Shape;1122;p1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123" name="Google Shape;1123;p14"/>
            <p:cNvGrpSpPr/>
            <p:nvPr/>
          </p:nvGrpSpPr>
          <p:grpSpPr>
            <a:xfrm rot="10800000">
              <a:off x="-229861" y="-321271"/>
              <a:ext cx="9830575" cy="5715375"/>
              <a:chOff x="-358925" y="-303650"/>
              <a:chExt cx="9830575" cy="5715375"/>
            </a:xfrm>
          </p:grpSpPr>
          <p:cxnSp>
            <p:nvCxnSpPr>
              <p:cNvPr id="1124" name="Google Shape;1124;p1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25" name="Google Shape;1125;p1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26" name="Google Shape;1126;p1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27" name="Google Shape;1127;p1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28" name="Google Shape;1128;p1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29" name="Google Shape;1129;p1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30" name="Google Shape;1130;p1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31" name="Google Shape;1131;p1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32" name="Google Shape;1132;p1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33" name="Google Shape;1133;p1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34" name="Google Shape;1134;p1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35" name="Google Shape;1135;p1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36" name="Google Shape;1136;p1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37" name="Google Shape;1137;p1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38" name="Google Shape;1138;p1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39" name="Google Shape;1139;p1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40" name="Google Shape;1140;p1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41" name="Google Shape;1141;p1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42" name="Google Shape;1142;p1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43" name="Google Shape;1143;p1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4" name="Google Shape;1144;p1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45" name="Google Shape;1145;p1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46" name="Google Shape;1146;p1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47" name="Google Shape;1147;p1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48" name="Google Shape;1148;p1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49" name="Google Shape;1149;p1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50" name="Google Shape;1150;p1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51" name="Google Shape;1151;p1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52" name="Google Shape;1152;p1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53" name="Google Shape;1153;p1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54" name="Google Shape;1154;p1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155" name="Google Shape;1155;p1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156" name="Google Shape;1156;p1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157" name="Google Shape;1157;p1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158" name="Google Shape;1158;p1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159" name="Google Shape;1159;p1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160" name="Google Shape;1160;p1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161" name="Google Shape;1161;p14"/>
          <p:cNvSpPr txBox="1">
            <a:spLocks noGrp="1"/>
          </p:cNvSpPr>
          <p:nvPr>
            <p:ph type="title"/>
          </p:nvPr>
        </p:nvSpPr>
        <p:spPr>
          <a:xfrm>
            <a:off x="5726950" y="3519625"/>
            <a:ext cx="2701800" cy="3147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sz="1800"/>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1162" name="Google Shape;1162;p14"/>
          <p:cNvSpPr txBox="1">
            <a:spLocks noGrp="1"/>
          </p:cNvSpPr>
          <p:nvPr>
            <p:ph type="subTitle" idx="1"/>
          </p:nvPr>
        </p:nvSpPr>
        <p:spPr>
          <a:xfrm>
            <a:off x="2201175" y="1415825"/>
            <a:ext cx="6227700" cy="17403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500"/>
              <a:buNone/>
              <a:defRPr sz="3000"/>
            </a:lvl1pPr>
            <a:lvl2pPr lvl="1" algn="ctr" rtl="0">
              <a:lnSpc>
                <a:spcPct val="100000"/>
              </a:lnSpc>
              <a:spcBef>
                <a:spcPts val="160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163" name="Google Shape;1163;p14"/>
          <p:cNvGrpSpPr/>
          <p:nvPr/>
        </p:nvGrpSpPr>
        <p:grpSpPr>
          <a:xfrm flipH="1">
            <a:off x="-2312653" y="259583"/>
            <a:ext cx="5684657" cy="5157739"/>
            <a:chOff x="3166062" y="1034326"/>
            <a:chExt cx="6010422" cy="5452155"/>
          </a:xfrm>
        </p:grpSpPr>
        <p:sp>
          <p:nvSpPr>
            <p:cNvPr id="1164" name="Google Shape;1164;p14"/>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6"/>
        <p:cNvGrpSpPr/>
        <p:nvPr/>
      </p:nvGrpSpPr>
      <p:grpSpPr>
        <a:xfrm>
          <a:off x="0" y="0"/>
          <a:ext cx="0" cy="0"/>
          <a:chOff x="0" y="0"/>
          <a:chExt cx="0" cy="0"/>
        </a:xfrm>
      </p:grpSpPr>
      <p:grpSp>
        <p:nvGrpSpPr>
          <p:cNvPr id="1167" name="Google Shape;1167;p15"/>
          <p:cNvGrpSpPr/>
          <p:nvPr/>
        </p:nvGrpSpPr>
        <p:grpSpPr>
          <a:xfrm>
            <a:off x="-458461" y="-321271"/>
            <a:ext cx="10059175" cy="5791575"/>
            <a:chOff x="-458461" y="-321271"/>
            <a:chExt cx="10059175" cy="5791575"/>
          </a:xfrm>
        </p:grpSpPr>
        <p:grpSp>
          <p:nvGrpSpPr>
            <p:cNvPr id="1168" name="Google Shape;1168;p15"/>
            <p:cNvGrpSpPr/>
            <p:nvPr/>
          </p:nvGrpSpPr>
          <p:grpSpPr>
            <a:xfrm flipH="1">
              <a:off x="-458461" y="-245071"/>
              <a:ext cx="9830575" cy="5715375"/>
              <a:chOff x="-358925" y="-303650"/>
              <a:chExt cx="9830575" cy="5715375"/>
            </a:xfrm>
          </p:grpSpPr>
          <p:cxnSp>
            <p:nvCxnSpPr>
              <p:cNvPr id="1169" name="Google Shape;1169;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70" name="Google Shape;1170;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71" name="Google Shape;1171;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72" name="Google Shape;1172;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73" name="Google Shape;1173;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74" name="Google Shape;1174;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75" name="Google Shape;1175;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76" name="Google Shape;1176;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77" name="Google Shape;1177;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78" name="Google Shape;1178;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79" name="Google Shape;1179;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80" name="Google Shape;1180;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81" name="Google Shape;1181;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82" name="Google Shape;1182;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83" name="Google Shape;1183;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84" name="Google Shape;1184;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85" name="Google Shape;1185;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86" name="Google Shape;1186;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87" name="Google Shape;1187;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88" name="Google Shape;1188;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89" name="Google Shape;1189;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90" name="Google Shape;1190;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91" name="Google Shape;1191;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92" name="Google Shape;1192;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93" name="Google Shape;1193;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4" name="Google Shape;1194;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95" name="Google Shape;1195;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96" name="Google Shape;1196;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97" name="Google Shape;1197;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98" name="Google Shape;1198;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99" name="Google Shape;1199;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00" name="Google Shape;1200;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01" name="Google Shape;1201;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02" name="Google Shape;1202;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03" name="Google Shape;1203;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04" name="Google Shape;1204;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05" name="Google Shape;1205;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206" name="Google Shape;1206;p15"/>
            <p:cNvGrpSpPr/>
            <p:nvPr/>
          </p:nvGrpSpPr>
          <p:grpSpPr>
            <a:xfrm rot="10800000">
              <a:off x="-229861" y="-321271"/>
              <a:ext cx="9830575" cy="5715375"/>
              <a:chOff x="-358925" y="-303650"/>
              <a:chExt cx="9830575" cy="5715375"/>
            </a:xfrm>
          </p:grpSpPr>
          <p:cxnSp>
            <p:nvCxnSpPr>
              <p:cNvPr id="1207" name="Google Shape;1207;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08" name="Google Shape;1208;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209" name="Google Shape;1209;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210" name="Google Shape;1210;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211" name="Google Shape;1211;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212" name="Google Shape;1212;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213" name="Google Shape;1213;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214" name="Google Shape;1214;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215" name="Google Shape;1215;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216" name="Google Shape;1216;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217" name="Google Shape;1217;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219" name="Google Shape;1219;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220" name="Google Shape;1220;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221" name="Google Shape;1221;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222" name="Google Shape;1222;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232" name="Google Shape;1232;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34" name="Google Shape;1234;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35" name="Google Shape;1235;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6" name="Google Shape;1236;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37" name="Google Shape;1237;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38" name="Google Shape;1238;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39" name="Google Shape;1239;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40" name="Google Shape;1240;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41" name="Google Shape;1241;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42" name="Google Shape;1242;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43" name="Google Shape;1243;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244" name="Google Shape;1244;p15"/>
          <p:cNvSpPr txBox="1">
            <a:spLocks noGrp="1"/>
          </p:cNvSpPr>
          <p:nvPr>
            <p:ph type="ctrTitle"/>
          </p:nvPr>
        </p:nvSpPr>
        <p:spPr>
          <a:xfrm>
            <a:off x="713225" y="1735900"/>
            <a:ext cx="3858900" cy="62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800"/>
              <a:buNone/>
              <a:defRPr sz="3000">
                <a:solidFill>
                  <a:srgbClr val="21212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1245" name="Google Shape;1245;p15"/>
          <p:cNvSpPr txBox="1">
            <a:spLocks noGrp="1"/>
          </p:cNvSpPr>
          <p:nvPr>
            <p:ph type="subTitle" idx="1"/>
          </p:nvPr>
        </p:nvSpPr>
        <p:spPr>
          <a:xfrm>
            <a:off x="713225" y="2364200"/>
            <a:ext cx="38589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rgbClr val="000000"/>
              </a:buClr>
              <a:buSzPts val="1400"/>
              <a:buNone/>
              <a:defRPr>
                <a:solidFill>
                  <a:srgbClr val="000000"/>
                </a:solidFill>
              </a:defRPr>
            </a:lvl2pPr>
            <a:lvl3pPr lvl="2" rtl="0">
              <a:lnSpc>
                <a:spcPct val="100000"/>
              </a:lnSpc>
              <a:spcBef>
                <a:spcPts val="0"/>
              </a:spcBef>
              <a:spcAft>
                <a:spcPts val="0"/>
              </a:spcAft>
              <a:buClr>
                <a:srgbClr val="000000"/>
              </a:buClr>
              <a:buSzPts val="1400"/>
              <a:buNone/>
              <a:defRPr>
                <a:solidFill>
                  <a:srgbClr val="000000"/>
                </a:solidFill>
              </a:defRPr>
            </a:lvl3pPr>
            <a:lvl4pPr lvl="3" rtl="0">
              <a:lnSpc>
                <a:spcPct val="100000"/>
              </a:lnSpc>
              <a:spcBef>
                <a:spcPts val="0"/>
              </a:spcBef>
              <a:spcAft>
                <a:spcPts val="0"/>
              </a:spcAft>
              <a:buClr>
                <a:srgbClr val="000000"/>
              </a:buClr>
              <a:buSzPts val="1400"/>
              <a:buNone/>
              <a:defRPr>
                <a:solidFill>
                  <a:srgbClr val="000000"/>
                </a:solidFill>
              </a:defRPr>
            </a:lvl4pPr>
            <a:lvl5pPr lvl="4" rtl="0">
              <a:lnSpc>
                <a:spcPct val="100000"/>
              </a:lnSpc>
              <a:spcBef>
                <a:spcPts val="0"/>
              </a:spcBef>
              <a:spcAft>
                <a:spcPts val="0"/>
              </a:spcAft>
              <a:buClr>
                <a:srgbClr val="000000"/>
              </a:buClr>
              <a:buSzPts val="1400"/>
              <a:buNone/>
              <a:defRPr>
                <a:solidFill>
                  <a:srgbClr val="000000"/>
                </a:solidFill>
              </a:defRPr>
            </a:lvl5pPr>
            <a:lvl6pPr lvl="5" rtl="0">
              <a:lnSpc>
                <a:spcPct val="100000"/>
              </a:lnSpc>
              <a:spcBef>
                <a:spcPts val="0"/>
              </a:spcBef>
              <a:spcAft>
                <a:spcPts val="0"/>
              </a:spcAft>
              <a:buClr>
                <a:srgbClr val="000000"/>
              </a:buClr>
              <a:buSzPts val="1400"/>
              <a:buNone/>
              <a:defRPr>
                <a:solidFill>
                  <a:srgbClr val="000000"/>
                </a:solidFill>
              </a:defRPr>
            </a:lvl6pPr>
            <a:lvl7pPr lvl="6" rtl="0">
              <a:lnSpc>
                <a:spcPct val="100000"/>
              </a:lnSpc>
              <a:spcBef>
                <a:spcPts val="0"/>
              </a:spcBef>
              <a:spcAft>
                <a:spcPts val="0"/>
              </a:spcAft>
              <a:buClr>
                <a:srgbClr val="000000"/>
              </a:buClr>
              <a:buSzPts val="1400"/>
              <a:buNone/>
              <a:defRPr>
                <a:solidFill>
                  <a:srgbClr val="000000"/>
                </a:solidFill>
              </a:defRPr>
            </a:lvl7pPr>
            <a:lvl8pPr lvl="7" rtl="0">
              <a:lnSpc>
                <a:spcPct val="100000"/>
              </a:lnSpc>
              <a:spcBef>
                <a:spcPts val="0"/>
              </a:spcBef>
              <a:spcAft>
                <a:spcPts val="0"/>
              </a:spcAft>
              <a:buClr>
                <a:srgbClr val="000000"/>
              </a:buClr>
              <a:buSzPts val="1400"/>
              <a:buNone/>
              <a:defRPr>
                <a:solidFill>
                  <a:srgbClr val="000000"/>
                </a:solidFill>
              </a:defRPr>
            </a:lvl8pPr>
            <a:lvl9pPr lvl="8" rtl="0">
              <a:lnSpc>
                <a:spcPct val="100000"/>
              </a:lnSpc>
              <a:spcBef>
                <a:spcPts val="0"/>
              </a:spcBef>
              <a:spcAft>
                <a:spcPts val="0"/>
              </a:spcAft>
              <a:buClr>
                <a:srgbClr val="000000"/>
              </a:buClr>
              <a:buSzPts val="1400"/>
              <a:buNone/>
              <a:defRPr>
                <a:solidFill>
                  <a:srgbClr val="000000"/>
                </a:solidFill>
              </a:defRPr>
            </a:lvl9pPr>
          </a:lstStyle>
          <a:p>
            <a:endParaRPr/>
          </a:p>
        </p:txBody>
      </p:sp>
      <p:grpSp>
        <p:nvGrpSpPr>
          <p:cNvPr id="1246" name="Google Shape;1246;p15"/>
          <p:cNvGrpSpPr/>
          <p:nvPr/>
        </p:nvGrpSpPr>
        <p:grpSpPr>
          <a:xfrm>
            <a:off x="4091299" y="804357"/>
            <a:ext cx="5111263" cy="4704119"/>
            <a:chOff x="3133537" y="-308699"/>
            <a:chExt cx="6010422" cy="5452155"/>
          </a:xfrm>
        </p:grpSpPr>
        <p:sp>
          <p:nvSpPr>
            <p:cNvPr id="1247" name="Google Shape;1247;p1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15"/>
          <p:cNvSpPr/>
          <p:nvPr/>
        </p:nvSpPr>
        <p:spPr>
          <a:xfrm flipH="1">
            <a:off x="-262" y="4291845"/>
            <a:ext cx="1497839" cy="85171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68"/>
        <p:cNvGrpSpPr/>
        <p:nvPr/>
      </p:nvGrpSpPr>
      <p:grpSpPr>
        <a:xfrm>
          <a:off x="0" y="0"/>
          <a:ext cx="0" cy="0"/>
          <a:chOff x="0" y="0"/>
          <a:chExt cx="0" cy="0"/>
        </a:xfrm>
      </p:grpSpPr>
      <p:grpSp>
        <p:nvGrpSpPr>
          <p:cNvPr id="1369" name="Google Shape;1369;p17"/>
          <p:cNvGrpSpPr/>
          <p:nvPr/>
        </p:nvGrpSpPr>
        <p:grpSpPr>
          <a:xfrm>
            <a:off x="-458461" y="-321271"/>
            <a:ext cx="10059175" cy="5791575"/>
            <a:chOff x="-458461" y="-321271"/>
            <a:chExt cx="10059175" cy="5791575"/>
          </a:xfrm>
        </p:grpSpPr>
        <p:grpSp>
          <p:nvGrpSpPr>
            <p:cNvPr id="1370" name="Google Shape;1370;p17"/>
            <p:cNvGrpSpPr/>
            <p:nvPr/>
          </p:nvGrpSpPr>
          <p:grpSpPr>
            <a:xfrm flipH="1">
              <a:off x="-458461" y="-245071"/>
              <a:ext cx="9830575" cy="5715375"/>
              <a:chOff x="-358925" y="-303650"/>
              <a:chExt cx="9830575" cy="5715375"/>
            </a:xfrm>
          </p:grpSpPr>
          <p:cxnSp>
            <p:nvCxnSpPr>
              <p:cNvPr id="1371" name="Google Shape;1371;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72" name="Google Shape;1372;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73" name="Google Shape;1373;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74" name="Google Shape;1374;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75" name="Google Shape;1375;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6" name="Google Shape;1376;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77" name="Google Shape;1377;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78" name="Google Shape;1378;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379" name="Google Shape;1379;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380" name="Google Shape;1380;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381" name="Google Shape;1381;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382" name="Google Shape;1382;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383" name="Google Shape;1383;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384" name="Google Shape;1384;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385" name="Google Shape;1385;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386" name="Google Shape;1386;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387" name="Google Shape;1387;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388" name="Google Shape;1388;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389" name="Google Shape;1389;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390" name="Google Shape;1390;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391" name="Google Shape;1391;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392" name="Google Shape;1392;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393" name="Google Shape;1393;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394" name="Google Shape;1394;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395" name="Google Shape;1395;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396" name="Google Shape;1396;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397" name="Google Shape;1397;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398" name="Google Shape;1398;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399" name="Google Shape;1399;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00" name="Google Shape;1400;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01" name="Google Shape;1401;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02" name="Google Shape;1402;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03" name="Google Shape;1403;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04" name="Google Shape;1404;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05" name="Google Shape;1405;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06" name="Google Shape;1406;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07" name="Google Shape;1407;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408" name="Google Shape;1408;p17"/>
            <p:cNvGrpSpPr/>
            <p:nvPr/>
          </p:nvGrpSpPr>
          <p:grpSpPr>
            <a:xfrm rot="10800000">
              <a:off x="-229861" y="-321271"/>
              <a:ext cx="9830575" cy="5715375"/>
              <a:chOff x="-358925" y="-303650"/>
              <a:chExt cx="9830575" cy="5715375"/>
            </a:xfrm>
          </p:grpSpPr>
          <p:cxnSp>
            <p:nvCxnSpPr>
              <p:cNvPr id="1409" name="Google Shape;1409;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10" name="Google Shape;1410;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11" name="Google Shape;1411;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12" name="Google Shape;1412;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413" name="Google Shape;1413;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414" name="Google Shape;1414;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415" name="Google Shape;1415;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416" name="Google Shape;1416;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17" name="Google Shape;1417;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8" name="Google Shape;1418;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19" name="Google Shape;1419;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20" name="Google Shape;1420;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21" name="Google Shape;1421;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22" name="Google Shape;1422;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23" name="Google Shape;1423;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24" name="Google Shape;1424;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25" name="Google Shape;1425;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26" name="Google Shape;1426;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427" name="Google Shape;1427;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428" name="Google Shape;1428;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429" name="Google Shape;1429;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430" name="Google Shape;1430;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431" name="Google Shape;1431;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432" name="Google Shape;1432;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433" name="Google Shape;1433;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434" name="Google Shape;1434;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435" name="Google Shape;1435;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436" name="Google Shape;1436;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437" name="Google Shape;1437;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38" name="Google Shape;1438;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39" name="Google Shape;1439;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40" name="Google Shape;1440;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41" name="Google Shape;1441;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42" name="Google Shape;1442;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43" name="Google Shape;1443;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44" name="Google Shape;1444;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45" name="Google Shape;1445;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446" name="Google Shape;1446;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7" name="Google Shape;1447;p17"/>
          <p:cNvSpPr txBox="1">
            <a:spLocks noGrp="1"/>
          </p:cNvSpPr>
          <p:nvPr>
            <p:ph type="ctrTitle" idx="2"/>
          </p:nvPr>
        </p:nvSpPr>
        <p:spPr>
          <a:xfrm>
            <a:off x="1766975"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48" name="Google Shape;1448;p17"/>
          <p:cNvSpPr txBox="1">
            <a:spLocks noGrp="1"/>
          </p:cNvSpPr>
          <p:nvPr>
            <p:ph type="subTitle" idx="1"/>
          </p:nvPr>
        </p:nvSpPr>
        <p:spPr>
          <a:xfrm>
            <a:off x="176697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449" name="Google Shape;1449;p17"/>
          <p:cNvSpPr txBox="1">
            <a:spLocks noGrp="1"/>
          </p:cNvSpPr>
          <p:nvPr>
            <p:ph type="ctrTitle" idx="3"/>
          </p:nvPr>
        </p:nvSpPr>
        <p:spPr>
          <a:xfrm>
            <a:off x="5725236"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50" name="Google Shape;1450;p17"/>
          <p:cNvSpPr txBox="1">
            <a:spLocks noGrp="1"/>
          </p:cNvSpPr>
          <p:nvPr>
            <p:ph type="subTitle" idx="4"/>
          </p:nvPr>
        </p:nvSpPr>
        <p:spPr>
          <a:xfrm>
            <a:off x="572522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451" name="Google Shape;1451;p17"/>
          <p:cNvSpPr txBox="1">
            <a:spLocks noGrp="1"/>
          </p:cNvSpPr>
          <p:nvPr>
            <p:ph type="ctrTitle" idx="5"/>
          </p:nvPr>
        </p:nvSpPr>
        <p:spPr>
          <a:xfrm>
            <a:off x="3746095" y="3276613"/>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52" name="Google Shape;1452;p17"/>
          <p:cNvSpPr txBox="1">
            <a:spLocks noGrp="1"/>
          </p:cNvSpPr>
          <p:nvPr>
            <p:ph type="subTitle" idx="6"/>
          </p:nvPr>
        </p:nvSpPr>
        <p:spPr>
          <a:xfrm>
            <a:off x="3746100" y="3613500"/>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grpSp>
        <p:nvGrpSpPr>
          <p:cNvPr id="1453" name="Google Shape;1453;p17"/>
          <p:cNvGrpSpPr/>
          <p:nvPr/>
        </p:nvGrpSpPr>
        <p:grpSpPr>
          <a:xfrm flipH="1">
            <a:off x="-1114332" y="1731435"/>
            <a:ext cx="4017967" cy="3644766"/>
            <a:chOff x="3166062" y="1034326"/>
            <a:chExt cx="6010422" cy="5452155"/>
          </a:xfrm>
        </p:grpSpPr>
        <p:sp>
          <p:nvSpPr>
            <p:cNvPr id="1454" name="Google Shape;1454;p1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458461" y="-321271"/>
            <a:ext cx="10059175" cy="5791575"/>
            <a:chOff x="-458461" y="-321271"/>
            <a:chExt cx="10059175" cy="5791575"/>
          </a:xfrm>
        </p:grpSpPr>
        <p:grpSp>
          <p:nvGrpSpPr>
            <p:cNvPr id="93" name="Google Shape;93;p3"/>
            <p:cNvGrpSpPr/>
            <p:nvPr/>
          </p:nvGrpSpPr>
          <p:grpSpPr>
            <a:xfrm flipH="1">
              <a:off x="-458461" y="-245071"/>
              <a:ext cx="9830575" cy="5715375"/>
              <a:chOff x="-358925" y="-303650"/>
              <a:chExt cx="9830575" cy="5715375"/>
            </a:xfrm>
          </p:grpSpPr>
          <p:cxnSp>
            <p:nvCxnSpPr>
              <p:cNvPr id="94" name="Google Shape;94;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 name="Google Shape;95;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6" name="Google Shape;96;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3"/>
            <p:cNvGrpSpPr/>
            <p:nvPr/>
          </p:nvGrpSpPr>
          <p:grpSpPr>
            <a:xfrm rot="10800000">
              <a:off x="-229861" y="-321271"/>
              <a:ext cx="9830575" cy="5715375"/>
              <a:chOff x="-358925" y="-303650"/>
              <a:chExt cx="9830575" cy="5715375"/>
            </a:xfrm>
          </p:grpSpPr>
          <p:cxnSp>
            <p:nvCxnSpPr>
              <p:cNvPr id="132" name="Google Shape;132;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6" name="Google Shape;146;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8" name="Google Shape;148;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9" name="Google Shape;149;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0" name="Google Shape;150;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 name="Google Shape;151;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4" name="Google Shape;154;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9" name="Google Shape;169;p3"/>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0" name="Google Shape;170;p3"/>
          <p:cNvSpPr txBox="1">
            <a:spLocks noGrp="1"/>
          </p:cNvSpPr>
          <p:nvPr>
            <p:ph type="title" idx="2" hasCustomPrompt="1"/>
          </p:nvPr>
        </p:nvSpPr>
        <p:spPr>
          <a:xfrm>
            <a:off x="717600" y="1528000"/>
            <a:ext cx="15354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 name="Google Shape;171;p3"/>
          <p:cNvSpPr txBox="1">
            <a:spLocks noGrp="1"/>
          </p:cNvSpPr>
          <p:nvPr>
            <p:ph type="subTitle" idx="1"/>
          </p:nvPr>
        </p:nvSpPr>
        <p:spPr>
          <a:xfrm>
            <a:off x="715100" y="3193950"/>
            <a:ext cx="4017900" cy="42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 name="Google Shape;172;p3"/>
          <p:cNvGrpSpPr/>
          <p:nvPr/>
        </p:nvGrpSpPr>
        <p:grpSpPr>
          <a:xfrm flipH="1">
            <a:off x="-2208532" y="-1825065"/>
            <a:ext cx="4017967" cy="3644766"/>
            <a:chOff x="3166062" y="1034326"/>
            <a:chExt cx="6010422" cy="5452155"/>
          </a:xfrm>
        </p:grpSpPr>
        <p:sp>
          <p:nvSpPr>
            <p:cNvPr id="173" name="Google Shape;173;p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4497249" y="804357"/>
            <a:ext cx="5111263" cy="4704119"/>
            <a:chOff x="3133537" y="-308699"/>
            <a:chExt cx="6010422" cy="5452155"/>
          </a:xfrm>
        </p:grpSpPr>
        <p:sp>
          <p:nvSpPr>
            <p:cNvPr id="176" name="Google Shape;176;p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3"/>
        <p:cNvGrpSpPr/>
        <p:nvPr/>
      </p:nvGrpSpPr>
      <p:grpSpPr>
        <a:xfrm>
          <a:off x="0" y="0"/>
          <a:ext cx="0" cy="0"/>
          <a:chOff x="0" y="0"/>
          <a:chExt cx="0" cy="0"/>
        </a:xfrm>
      </p:grpSpPr>
      <p:grpSp>
        <p:nvGrpSpPr>
          <p:cNvPr id="524" name="Google Shape;524;p7"/>
          <p:cNvGrpSpPr/>
          <p:nvPr/>
        </p:nvGrpSpPr>
        <p:grpSpPr>
          <a:xfrm>
            <a:off x="-458461" y="-321271"/>
            <a:ext cx="10059175" cy="5791575"/>
            <a:chOff x="-458461" y="-321271"/>
            <a:chExt cx="10059175" cy="5791575"/>
          </a:xfrm>
        </p:grpSpPr>
        <p:grpSp>
          <p:nvGrpSpPr>
            <p:cNvPr id="525" name="Google Shape;525;p7"/>
            <p:cNvGrpSpPr/>
            <p:nvPr/>
          </p:nvGrpSpPr>
          <p:grpSpPr>
            <a:xfrm flipH="1">
              <a:off x="-458461" y="-245071"/>
              <a:ext cx="9830575" cy="5715375"/>
              <a:chOff x="-358925" y="-303650"/>
              <a:chExt cx="9830575" cy="5715375"/>
            </a:xfrm>
          </p:grpSpPr>
          <p:cxnSp>
            <p:nvCxnSpPr>
              <p:cNvPr id="526" name="Google Shape;526;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35" name="Google Shape;535;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36" name="Google Shape;536;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37" name="Google Shape;537;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38" name="Google Shape;538;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39" name="Google Shape;539;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40" name="Google Shape;540;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41" name="Google Shape;541;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42" name="Google Shape;542;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43" name="Google Shape;543;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44" name="Google Shape;544;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45" name="Google Shape;545;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46" name="Google Shape;546;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47" name="Google Shape;547;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48" name="Google Shape;548;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49" name="Google Shape;549;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50" name="Google Shape;550;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51" name="Google Shape;551;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52" name="Google Shape;552;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53" name="Google Shape;553;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54" name="Google Shape;554;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55" name="Google Shape;555;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56" name="Google Shape;556;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57" name="Google Shape;557;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563" name="Google Shape;563;p7"/>
            <p:cNvGrpSpPr/>
            <p:nvPr/>
          </p:nvGrpSpPr>
          <p:grpSpPr>
            <a:xfrm rot="10800000">
              <a:off x="-229861" y="-321271"/>
              <a:ext cx="9830575" cy="5715375"/>
              <a:chOff x="-358925" y="-303650"/>
              <a:chExt cx="9830575" cy="5715375"/>
            </a:xfrm>
          </p:grpSpPr>
          <p:cxnSp>
            <p:nvCxnSpPr>
              <p:cNvPr id="564" name="Google Shape;564;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65" name="Google Shape;565;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67" name="Google Shape;567;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68" name="Google Shape;568;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69" name="Google Shape;569;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70" name="Google Shape;570;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71" name="Google Shape;571;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2" name="Google Shape;572;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73" name="Google Shape;573;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74" name="Google Shape;574;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78" name="Google Shape;578;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81" name="Google Shape;581;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82" name="Google Shape;582;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83" name="Google Shape;583;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84" name="Google Shape;584;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85" name="Google Shape;585;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90" name="Google Shape;590;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601" name="Google Shape;601;p7"/>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7"/>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
        <p:nvSpPr>
          <p:cNvPr id="603" name="Google Shape;603;p7"/>
          <p:cNvSpPr/>
          <p:nvPr/>
        </p:nvSpPr>
        <p:spPr>
          <a:xfrm flipH="1">
            <a:off x="110" y="4099029"/>
            <a:ext cx="1836812" cy="104446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604" name="Google Shape;604;p7"/>
          <p:cNvGrpSpPr/>
          <p:nvPr/>
        </p:nvGrpSpPr>
        <p:grpSpPr>
          <a:xfrm>
            <a:off x="8178341" y="619573"/>
            <a:ext cx="593164" cy="1161172"/>
            <a:chOff x="4921825" y="870250"/>
            <a:chExt cx="407925" cy="798550"/>
          </a:xfrm>
        </p:grpSpPr>
        <p:sp>
          <p:nvSpPr>
            <p:cNvPr id="605" name="Google Shape;605;p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5"/>
        <p:cNvGrpSpPr/>
        <p:nvPr/>
      </p:nvGrpSpPr>
      <p:grpSpPr>
        <a:xfrm>
          <a:off x="0" y="0"/>
          <a:ext cx="0" cy="0"/>
          <a:chOff x="0" y="0"/>
          <a:chExt cx="0" cy="0"/>
        </a:xfrm>
      </p:grpSpPr>
      <p:grpSp>
        <p:nvGrpSpPr>
          <p:cNvPr id="636" name="Google Shape;636;p8"/>
          <p:cNvGrpSpPr/>
          <p:nvPr/>
        </p:nvGrpSpPr>
        <p:grpSpPr>
          <a:xfrm>
            <a:off x="-458461" y="-321271"/>
            <a:ext cx="10059175" cy="5791575"/>
            <a:chOff x="-458461" y="-321271"/>
            <a:chExt cx="10059175" cy="5791575"/>
          </a:xfrm>
        </p:grpSpPr>
        <p:grpSp>
          <p:nvGrpSpPr>
            <p:cNvPr id="637" name="Google Shape;637;p8"/>
            <p:cNvGrpSpPr/>
            <p:nvPr/>
          </p:nvGrpSpPr>
          <p:grpSpPr>
            <a:xfrm flipH="1">
              <a:off x="-458461" y="-245071"/>
              <a:ext cx="9830575" cy="5715375"/>
              <a:chOff x="-358925" y="-303650"/>
              <a:chExt cx="9830575" cy="5715375"/>
            </a:xfrm>
          </p:grpSpPr>
          <p:cxnSp>
            <p:nvCxnSpPr>
              <p:cNvPr id="638" name="Google Shape;638;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39" name="Google Shape;639;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40" name="Google Shape;640;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41" name="Google Shape;641;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44" name="Google Shape;644;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49" name="Google Shape;649;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50" name="Google Shape;650;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51" name="Google Shape;651;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53" name="Google Shape;653;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55" name="Google Shape;655;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57" name="Google Shape;657;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59" name="Google Shape;659;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60" name="Google Shape;660;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61" name="Google Shape;661;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662" name="Google Shape;662;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663" name="Google Shape;663;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664" name="Google Shape;664;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675" name="Google Shape;675;p8"/>
            <p:cNvGrpSpPr/>
            <p:nvPr/>
          </p:nvGrpSpPr>
          <p:grpSpPr>
            <a:xfrm rot="10800000">
              <a:off x="-229861" y="-321271"/>
              <a:ext cx="9830575" cy="5715375"/>
              <a:chOff x="-358925" y="-303650"/>
              <a:chExt cx="9830575" cy="5715375"/>
            </a:xfrm>
          </p:grpSpPr>
          <p:cxnSp>
            <p:nvCxnSpPr>
              <p:cNvPr id="676" name="Google Shape;676;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78" name="Google Shape;678;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94" name="Google Shape;694;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95" name="Google Shape;695;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6" name="Google Shape;696;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97" name="Google Shape;697;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99" name="Google Shape;699;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01" name="Google Shape;701;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02" name="Google Shape;702;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03" name="Google Shape;703;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04" name="Google Shape;704;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05" name="Google Shape;705;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06" name="Google Shape;706;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07" name="Google Shape;707;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08" name="Google Shape;708;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09" name="Google Shape;709;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10" name="Google Shape;710;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11" name="Google Shape;711;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12" name="Google Shape;712;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13" name="Google Shape;713;p8"/>
          <p:cNvSpPr txBox="1">
            <a:spLocks noGrp="1"/>
          </p:cNvSpPr>
          <p:nvPr>
            <p:ph type="title"/>
          </p:nvPr>
        </p:nvSpPr>
        <p:spPr>
          <a:xfrm>
            <a:off x="715100" y="1307100"/>
            <a:ext cx="6125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8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14" name="Google Shape;714;p8"/>
          <p:cNvGrpSpPr/>
          <p:nvPr/>
        </p:nvGrpSpPr>
        <p:grpSpPr>
          <a:xfrm>
            <a:off x="5735399" y="581245"/>
            <a:ext cx="5111263" cy="4704119"/>
            <a:chOff x="3133537" y="-308699"/>
            <a:chExt cx="6010422" cy="5452155"/>
          </a:xfrm>
        </p:grpSpPr>
        <p:sp>
          <p:nvSpPr>
            <p:cNvPr id="715" name="Google Shape;715;p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7"/>
        <p:cNvGrpSpPr/>
        <p:nvPr/>
      </p:nvGrpSpPr>
      <p:grpSpPr>
        <a:xfrm>
          <a:off x="0" y="0"/>
          <a:ext cx="0" cy="0"/>
          <a:chOff x="0" y="0"/>
          <a:chExt cx="0" cy="0"/>
        </a:xfrm>
      </p:grpSpPr>
      <p:grpSp>
        <p:nvGrpSpPr>
          <p:cNvPr id="718" name="Google Shape;718;p9"/>
          <p:cNvGrpSpPr/>
          <p:nvPr/>
        </p:nvGrpSpPr>
        <p:grpSpPr>
          <a:xfrm>
            <a:off x="-458461" y="-321271"/>
            <a:ext cx="10059175" cy="5791575"/>
            <a:chOff x="-458461" y="-321271"/>
            <a:chExt cx="10059175" cy="5791575"/>
          </a:xfrm>
        </p:grpSpPr>
        <p:grpSp>
          <p:nvGrpSpPr>
            <p:cNvPr id="719" name="Google Shape;719;p9"/>
            <p:cNvGrpSpPr/>
            <p:nvPr/>
          </p:nvGrpSpPr>
          <p:grpSpPr>
            <a:xfrm flipH="1">
              <a:off x="-458461" y="-245071"/>
              <a:ext cx="9830575" cy="5715375"/>
              <a:chOff x="-358925" y="-303650"/>
              <a:chExt cx="9830575" cy="5715375"/>
            </a:xfrm>
          </p:grpSpPr>
          <p:cxnSp>
            <p:nvCxnSpPr>
              <p:cNvPr id="720" name="Google Shape;720;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21" name="Google Shape;721;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22" name="Google Shape;722;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23" name="Google Shape;723;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24" name="Google Shape;724;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26" name="Google Shape;726;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27" name="Google Shape;727;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28" name="Google Shape;728;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29" name="Google Shape;729;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30" name="Google Shape;730;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35" name="Google Shape;735;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36" name="Google Shape;736;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37" name="Google Shape;737;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38" name="Google Shape;738;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39" name="Google Shape;739;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40" name="Google Shape;740;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41" name="Google Shape;741;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42" name="Google Shape;742;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43" name="Google Shape;743;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44" name="Google Shape;744;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5" name="Google Shape;745;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47" name="Google Shape;747;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48" name="Google Shape;748;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49" name="Google Shape;749;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50" name="Google Shape;750;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51" name="Google Shape;751;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52" name="Google Shape;752;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53" name="Google Shape;753;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54" name="Google Shape;754;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56" name="Google Shape;756;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757" name="Google Shape;757;p9"/>
            <p:cNvGrpSpPr/>
            <p:nvPr/>
          </p:nvGrpSpPr>
          <p:grpSpPr>
            <a:xfrm rot="10800000">
              <a:off x="-229861" y="-321271"/>
              <a:ext cx="9830575" cy="5715375"/>
              <a:chOff x="-358925" y="-303650"/>
              <a:chExt cx="9830575" cy="5715375"/>
            </a:xfrm>
          </p:grpSpPr>
          <p:cxnSp>
            <p:nvCxnSpPr>
              <p:cNvPr id="758" name="Google Shape;758;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59" name="Google Shape;759;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60" name="Google Shape;760;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61" name="Google Shape;761;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62" name="Google Shape;762;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63" name="Google Shape;763;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64" name="Google Shape;764;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65" name="Google Shape;765;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66" name="Google Shape;766;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67" name="Google Shape;767;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69" name="Google Shape;769;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70" name="Google Shape;770;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71" name="Google Shape;771;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72" name="Google Shape;772;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73" name="Google Shape;773;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74" name="Google Shape;774;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75" name="Google Shape;775;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76" name="Google Shape;776;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77" name="Google Shape;777;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79" name="Google Shape;779;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80" name="Google Shape;780;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81" name="Google Shape;781;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82" name="Google Shape;782;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83" name="Google Shape;783;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84" name="Google Shape;784;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85" name="Google Shape;785;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86" name="Google Shape;786;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7" name="Google Shape;787;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88" name="Google Shape;788;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89" name="Google Shape;789;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90" name="Google Shape;790;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91" name="Google Shape;791;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92" name="Google Shape;792;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93" name="Google Shape;793;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94" name="Google Shape;794;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95" name="Google Shape;795;p9"/>
          <p:cNvSpPr txBox="1">
            <a:spLocks noGrp="1"/>
          </p:cNvSpPr>
          <p:nvPr>
            <p:ph type="title"/>
          </p:nvPr>
        </p:nvSpPr>
        <p:spPr>
          <a:xfrm>
            <a:off x="3369100" y="1420725"/>
            <a:ext cx="5059800" cy="142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9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6" name="Google Shape;796;p9"/>
          <p:cNvSpPr txBox="1">
            <a:spLocks noGrp="1"/>
          </p:cNvSpPr>
          <p:nvPr>
            <p:ph type="subTitle" idx="1"/>
          </p:nvPr>
        </p:nvSpPr>
        <p:spPr>
          <a:xfrm>
            <a:off x="3369100" y="3036375"/>
            <a:ext cx="5059800" cy="6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rgbClr val="666666"/>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7" name="Google Shape;797;p9"/>
          <p:cNvGrpSpPr/>
          <p:nvPr/>
        </p:nvGrpSpPr>
        <p:grpSpPr>
          <a:xfrm flipH="1">
            <a:off x="-2547989" y="60894"/>
            <a:ext cx="5703890" cy="5174095"/>
            <a:chOff x="3166062" y="1034326"/>
            <a:chExt cx="6010422" cy="5452155"/>
          </a:xfrm>
        </p:grpSpPr>
        <p:sp>
          <p:nvSpPr>
            <p:cNvPr id="798" name="Google Shape;798;p9"/>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9"/>
          <p:cNvGrpSpPr/>
          <p:nvPr/>
        </p:nvGrpSpPr>
        <p:grpSpPr>
          <a:xfrm>
            <a:off x="875216" y="444723"/>
            <a:ext cx="593164" cy="1161172"/>
            <a:chOff x="4921825" y="870250"/>
            <a:chExt cx="407925" cy="798550"/>
          </a:xfrm>
        </p:grpSpPr>
        <p:sp>
          <p:nvSpPr>
            <p:cNvPr id="801" name="Google Shape;801;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9"/>
          <p:cNvGrpSpPr/>
          <p:nvPr/>
        </p:nvGrpSpPr>
        <p:grpSpPr>
          <a:xfrm>
            <a:off x="7835741" y="3803948"/>
            <a:ext cx="593164" cy="1161172"/>
            <a:chOff x="4921825" y="870250"/>
            <a:chExt cx="407925" cy="798550"/>
          </a:xfrm>
        </p:grpSpPr>
        <p:sp>
          <p:nvSpPr>
            <p:cNvPr id="832" name="Google Shape;832;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4"/>
        <p:cNvGrpSpPr/>
        <p:nvPr/>
      </p:nvGrpSpPr>
      <p:grpSpPr>
        <a:xfrm>
          <a:off x="0" y="0"/>
          <a:ext cx="0" cy="0"/>
          <a:chOff x="0" y="0"/>
          <a:chExt cx="0" cy="0"/>
        </a:xfrm>
      </p:grpSpPr>
      <p:grpSp>
        <p:nvGrpSpPr>
          <p:cNvPr id="865" name="Google Shape;865;p11"/>
          <p:cNvGrpSpPr/>
          <p:nvPr/>
        </p:nvGrpSpPr>
        <p:grpSpPr>
          <a:xfrm>
            <a:off x="-458461" y="-321271"/>
            <a:ext cx="10059175" cy="5791575"/>
            <a:chOff x="-458461" y="-321271"/>
            <a:chExt cx="10059175" cy="5791575"/>
          </a:xfrm>
        </p:grpSpPr>
        <p:grpSp>
          <p:nvGrpSpPr>
            <p:cNvPr id="866" name="Google Shape;866;p11"/>
            <p:cNvGrpSpPr/>
            <p:nvPr/>
          </p:nvGrpSpPr>
          <p:grpSpPr>
            <a:xfrm flipH="1">
              <a:off x="-458461" y="-245071"/>
              <a:ext cx="9830575" cy="5715375"/>
              <a:chOff x="-358925" y="-303650"/>
              <a:chExt cx="9830575" cy="5715375"/>
            </a:xfrm>
          </p:grpSpPr>
          <p:cxnSp>
            <p:nvCxnSpPr>
              <p:cNvPr id="867" name="Google Shape;867;p1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868" name="Google Shape;868;p1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869" name="Google Shape;869;p1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1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871" name="Google Shape;871;p1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872" name="Google Shape;872;p1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873" name="Google Shape;873;p1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874" name="Google Shape;874;p1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875" name="Google Shape;875;p1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876" name="Google Shape;876;p1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877" name="Google Shape;877;p1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878" name="Google Shape;878;p1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879" name="Google Shape;879;p1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1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881" name="Google Shape;881;p1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1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883" name="Google Shape;883;p1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1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1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1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887" name="Google Shape;887;p1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888" name="Google Shape;888;p1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889" name="Google Shape;889;p1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890" name="Google Shape;890;p1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891" name="Google Shape;891;p1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892" name="Google Shape;892;p1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893" name="Google Shape;893;p1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894" name="Google Shape;894;p1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1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896" name="Google Shape;896;p1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897" name="Google Shape;897;p1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98" name="Google Shape;898;p1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99" name="Google Shape;899;p1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1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1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1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1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04" name="Google Shape;904;p11"/>
            <p:cNvGrpSpPr/>
            <p:nvPr/>
          </p:nvGrpSpPr>
          <p:grpSpPr>
            <a:xfrm rot="10800000">
              <a:off x="-229861" y="-321271"/>
              <a:ext cx="9830575" cy="5715375"/>
              <a:chOff x="-358925" y="-303650"/>
              <a:chExt cx="9830575" cy="5715375"/>
            </a:xfrm>
          </p:grpSpPr>
          <p:cxnSp>
            <p:nvCxnSpPr>
              <p:cNvPr id="905" name="Google Shape;905;p1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1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1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1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09" name="Google Shape;909;p1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10" name="Google Shape;910;p1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11" name="Google Shape;911;p1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1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13" name="Google Shape;913;p1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14" name="Google Shape;914;p1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15" name="Google Shape;915;p1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16" name="Google Shape;916;p1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1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18" name="Google Shape;918;p1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19" name="Google Shape;919;p1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20" name="Google Shape;920;p1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1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22" name="Google Shape;922;p1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23" name="Google Shape;923;p1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24" name="Google Shape;924;p1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25" name="Google Shape;925;p1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26" name="Google Shape;926;p1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27" name="Google Shape;927;p1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28" name="Google Shape;928;p1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29" name="Google Shape;929;p1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1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31" name="Google Shape;931;p1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32" name="Google Shape;932;p1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33" name="Google Shape;933;p1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34" name="Google Shape;934;p1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35" name="Google Shape;935;p1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36" name="Google Shape;936;p1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37" name="Google Shape;937;p1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38" name="Google Shape;938;p1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39" name="Google Shape;939;p1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40" name="Google Shape;940;p1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41" name="Google Shape;941;p1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942" name="Google Shape;942;p11"/>
          <p:cNvSpPr txBox="1">
            <a:spLocks noGrp="1"/>
          </p:cNvSpPr>
          <p:nvPr>
            <p:ph type="title" hasCustomPrompt="1"/>
          </p:nvPr>
        </p:nvSpPr>
        <p:spPr>
          <a:xfrm>
            <a:off x="2113750" y="2522228"/>
            <a:ext cx="2431500" cy="39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3" name="Google Shape;943;p11"/>
          <p:cNvSpPr txBox="1">
            <a:spLocks noGrp="1"/>
          </p:cNvSpPr>
          <p:nvPr>
            <p:ph type="subTitle" idx="1"/>
          </p:nvPr>
        </p:nvSpPr>
        <p:spPr>
          <a:xfrm>
            <a:off x="2113750" y="2917803"/>
            <a:ext cx="2431500" cy="32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1"/>
                </a:solidFill>
                <a:latin typeface="Questrial"/>
                <a:ea typeface="Questrial"/>
                <a:cs typeface="Questrial"/>
                <a:sym typeface="Questria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44" name="Google Shape;944;p11"/>
          <p:cNvGrpSpPr/>
          <p:nvPr/>
        </p:nvGrpSpPr>
        <p:grpSpPr>
          <a:xfrm>
            <a:off x="6476809" y="-946040"/>
            <a:ext cx="6048287" cy="5946120"/>
            <a:chOff x="3133537" y="-308699"/>
            <a:chExt cx="6010422" cy="5452155"/>
          </a:xfrm>
        </p:grpSpPr>
        <p:sp>
          <p:nvSpPr>
            <p:cNvPr id="945" name="Google Shape;945;p11"/>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11"/>
          <p:cNvSpPr txBox="1">
            <a:spLocks noGrp="1"/>
          </p:cNvSpPr>
          <p:nvPr>
            <p:ph type="title" idx="2"/>
          </p:nvPr>
        </p:nvSpPr>
        <p:spPr>
          <a:xfrm>
            <a:off x="720000" y="445025"/>
            <a:ext cx="7704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3"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ang0921/1111-Internet-of-Things-IoT-Data-Analysis-and-Applications/blob/main/otto.p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www.kaggle.com/code/vslaykovsky/co-visitation-matrix" TargetMode="External"/><Relationship Id="rId5" Type="http://schemas.openxmlformats.org/officeDocument/2006/relationships/hyperlink" Target="https://www.kaggle.com/code/cdeotte/candidate-rerank-model-lb-0-575" TargetMode="External"/><Relationship Id="rId4" Type="http://schemas.openxmlformats.org/officeDocument/2006/relationships/hyperlink" Target="https://www.kaggle.com/code/utm529fg/otto-tuning-candidate-rerank-model-lb-0-57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flipH="1">
            <a:off x="5578881" y="3702404"/>
            <a:ext cx="579743"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7" name="Google Shape;2137;p27"/>
          <p:cNvSpPr txBox="1">
            <a:spLocks noGrp="1"/>
          </p:cNvSpPr>
          <p:nvPr>
            <p:ph type="subTitle" idx="1"/>
          </p:nvPr>
        </p:nvSpPr>
        <p:spPr>
          <a:xfrm>
            <a:off x="2061092" y="3012972"/>
            <a:ext cx="6367800" cy="828377"/>
          </a:xfrm>
          <a:prstGeom prst="rect">
            <a:avLst/>
          </a:prstGeom>
        </p:spPr>
        <p:txBody>
          <a:bodyPr spcFirstLastPara="1" wrap="square" lIns="91425" tIns="91425" rIns="91425" bIns="91425" anchor="t" anchorCtr="0">
            <a:noAutofit/>
          </a:bodyPr>
          <a:lstStyle/>
          <a:p>
            <a:pPr marL="0" lvl="0" indent="0"/>
            <a:r>
              <a:rPr lang="en-US" dirty="0">
                <a:latin typeface="Questrial" panose="02020500000000000000" charset="0"/>
                <a:cs typeface="Arial" panose="020B0604020202020204" pitchFamily="34" charset="0"/>
              </a:rPr>
              <a:t>Team member:</a:t>
            </a:r>
          </a:p>
          <a:p>
            <a:pPr marL="0" lvl="0" indent="0"/>
            <a:r>
              <a:rPr lang="zh-TW" altLang="en-US" dirty="0">
                <a:latin typeface="微軟正黑體" panose="020B0604030504040204" pitchFamily="34" charset="-120"/>
                <a:ea typeface="微軟正黑體" panose="020B0604030504040204" pitchFamily="34" charset="-120"/>
                <a:cs typeface="Arial" panose="020B0604020202020204" pitchFamily="34" charset="0"/>
              </a:rPr>
              <a:t>康智絜、唐瑋晨、汪國展</a:t>
            </a:r>
          </a:p>
        </p:txBody>
      </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0" name="Google Shape;2200;p27"/>
          <p:cNvSpPr/>
          <p:nvPr/>
        </p:nvSpPr>
        <p:spPr>
          <a:xfrm flipH="1">
            <a:off x="2736492" y="2528550"/>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p>
            <a:pPr lvl="0"/>
            <a:r>
              <a:rPr lang="en-US" sz="4400" dirty="0"/>
              <a:t>OTTO – Multi-Objective Recommender System</a:t>
            </a:r>
            <a:endParaRPr sz="4400" dirty="0">
              <a:solidFill>
                <a:srgbClr val="2121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600" name="Google Shape;2600;p39"/>
          <p:cNvSpPr/>
          <p:nvPr/>
        </p:nvSpPr>
        <p:spPr>
          <a:xfrm>
            <a:off x="4015471" y="1794782"/>
            <a:ext cx="1285876" cy="34504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4" name="Google Shape;2624;p39"/>
          <p:cNvGrpSpPr/>
          <p:nvPr/>
        </p:nvGrpSpPr>
        <p:grpSpPr>
          <a:xfrm>
            <a:off x="7603891" y="3653411"/>
            <a:ext cx="593164" cy="1161172"/>
            <a:chOff x="4921825" y="870250"/>
            <a:chExt cx="407925" cy="798550"/>
          </a:xfrm>
        </p:grpSpPr>
        <p:sp>
          <p:nvSpPr>
            <p:cNvPr id="2625" name="Google Shape;2625;p3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5" name="Google Shape;2655;p39"/>
          <p:cNvGrpSpPr/>
          <p:nvPr/>
        </p:nvGrpSpPr>
        <p:grpSpPr>
          <a:xfrm>
            <a:off x="787016" y="868848"/>
            <a:ext cx="593164" cy="1161172"/>
            <a:chOff x="4921825" y="870250"/>
            <a:chExt cx="407925" cy="798550"/>
          </a:xfrm>
        </p:grpSpPr>
        <p:sp>
          <p:nvSpPr>
            <p:cNvPr id="2656" name="Google Shape;2656;p3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86" name="Google Shape;2686;p39"/>
          <p:cNvPicPr preferRelativeResize="0"/>
          <p:nvPr/>
        </p:nvPicPr>
        <p:blipFill>
          <a:blip r:embed="rId3">
            <a:alphaModFix/>
          </a:blip>
          <a:stretch>
            <a:fillRect/>
          </a:stretch>
        </p:blipFill>
        <p:spPr>
          <a:xfrm>
            <a:off x="63050" y="2257277"/>
            <a:ext cx="2156275" cy="2440175"/>
          </a:xfrm>
          <a:prstGeom prst="rect">
            <a:avLst/>
          </a:prstGeom>
          <a:noFill/>
          <a:ln>
            <a:noFill/>
          </a:ln>
        </p:spPr>
      </p:pic>
      <p:sp>
        <p:nvSpPr>
          <p:cNvPr id="106" name="Google Shape;2297;p31">
            <a:extLst>
              <a:ext uri="{FF2B5EF4-FFF2-40B4-BE49-F238E27FC236}">
                <a16:creationId xmlns:a16="http://schemas.microsoft.com/office/drawing/2014/main" id="{B0279CE1-6292-49EE-8BF4-B410B4D928D1}"/>
              </a:ext>
            </a:extLst>
          </p:cNvPr>
          <p:cNvSpPr txBox="1">
            <a:spLocks noGrp="1"/>
          </p:cNvSpPr>
          <p:nvPr>
            <p:ph type="subTitle" idx="1"/>
          </p:nvPr>
        </p:nvSpPr>
        <p:spPr>
          <a:xfrm>
            <a:off x="3877877" y="1674238"/>
            <a:ext cx="3266831" cy="1896888"/>
          </a:xfrm>
          <a:prstGeom prst="rect">
            <a:avLst/>
          </a:prstGeom>
        </p:spPr>
        <p:txBody>
          <a:bodyPr spcFirstLastPara="1" wrap="square" lIns="91425" tIns="91425" rIns="91425" bIns="91425" anchor="ctr" anchorCtr="0">
            <a:noAutofit/>
          </a:bodyPr>
          <a:lstStyle/>
          <a:p>
            <a:pPr marL="0" lvl="0" indent="0" algn="l">
              <a:buClr>
                <a:schemeClr val="dk1"/>
              </a:buClr>
            </a:pPr>
            <a:r>
              <a:rPr lang="en-US" sz="6000" dirty="0">
                <a:solidFill>
                  <a:schemeClr val="tx1"/>
                </a:solidFill>
                <a:latin typeface="Questrial" panose="02020500000000000000" charset="0"/>
              </a:rPr>
              <a:t>Data set</a:t>
            </a:r>
            <a:endParaRPr sz="6000" dirty="0">
              <a:solidFill>
                <a:schemeClr val="tx1"/>
              </a:solidFill>
              <a:latin typeface="Questrial" panose="02020500000000000000" charset="0"/>
            </a:endParaRPr>
          </a:p>
        </p:txBody>
      </p:sp>
      <p:sp>
        <p:nvSpPr>
          <p:cNvPr id="107" name="矩形 106">
            <a:extLst>
              <a:ext uri="{FF2B5EF4-FFF2-40B4-BE49-F238E27FC236}">
                <a16:creationId xmlns:a16="http://schemas.microsoft.com/office/drawing/2014/main" id="{07EB293B-2557-4C6A-908D-7BC83997BFE3}"/>
              </a:ext>
            </a:extLst>
          </p:cNvPr>
          <p:cNvSpPr/>
          <p:nvPr/>
        </p:nvSpPr>
        <p:spPr>
          <a:xfrm>
            <a:off x="3877877" y="876446"/>
            <a:ext cx="1454244" cy="1477328"/>
          </a:xfrm>
          <a:prstGeom prst="rect">
            <a:avLst/>
          </a:prstGeom>
        </p:spPr>
        <p:txBody>
          <a:bodyPr wrap="none">
            <a:spAutoFit/>
          </a:bodyPr>
          <a:lstStyle/>
          <a:p>
            <a:pPr lvl="0"/>
            <a:r>
              <a:rPr lang="en" altLang="zh-TW" sz="9000" dirty="0">
                <a:latin typeface="Questrial" panose="02020500000000000000" charset="0"/>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45"/>
          <p:cNvSpPr/>
          <p:nvPr/>
        </p:nvSpPr>
        <p:spPr>
          <a:xfrm>
            <a:off x="3617356" y="724456"/>
            <a:ext cx="1982199" cy="279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Data set</a:t>
            </a:r>
            <a:endParaRPr dirty="0"/>
          </a:p>
        </p:txBody>
      </p:sp>
      <p:grpSp>
        <p:nvGrpSpPr>
          <p:cNvPr id="3086" name="Google Shape;3086;p45"/>
          <p:cNvGrpSpPr/>
          <p:nvPr/>
        </p:nvGrpSpPr>
        <p:grpSpPr>
          <a:xfrm>
            <a:off x="303491" y="313536"/>
            <a:ext cx="593164" cy="1161172"/>
            <a:chOff x="4921825" y="870250"/>
            <a:chExt cx="407925" cy="798550"/>
          </a:xfrm>
        </p:grpSpPr>
        <p:sp>
          <p:nvSpPr>
            <p:cNvPr id="3087" name="Google Shape;3087;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45"/>
          <p:cNvGrpSpPr/>
          <p:nvPr/>
        </p:nvGrpSpPr>
        <p:grpSpPr>
          <a:xfrm>
            <a:off x="8127418" y="2814598"/>
            <a:ext cx="593164" cy="1161172"/>
            <a:chOff x="4921825" y="870250"/>
            <a:chExt cx="407925" cy="798550"/>
          </a:xfrm>
        </p:grpSpPr>
        <p:sp>
          <p:nvSpPr>
            <p:cNvPr id="3118" name="Google Shape;3118;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8" name="Google Shape;3148;p45"/>
          <p:cNvGrpSpPr/>
          <p:nvPr/>
        </p:nvGrpSpPr>
        <p:grpSpPr>
          <a:xfrm flipH="1">
            <a:off x="-2224208" y="1926749"/>
            <a:ext cx="4017967" cy="3644766"/>
            <a:chOff x="3166062" y="1034326"/>
            <a:chExt cx="6010422" cy="5452155"/>
          </a:xfrm>
        </p:grpSpPr>
        <p:sp>
          <p:nvSpPr>
            <p:cNvPr id="3149" name="Google Shape;3149;p45"/>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5"/>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55" name="Google Shape;3155;p45"/>
          <p:cNvPicPr preferRelativeResize="0"/>
          <p:nvPr/>
        </p:nvPicPr>
        <p:blipFill>
          <a:blip r:embed="rId3">
            <a:alphaModFix/>
          </a:blip>
          <a:stretch>
            <a:fillRect/>
          </a:stretch>
        </p:blipFill>
        <p:spPr>
          <a:xfrm>
            <a:off x="-215224" y="3551152"/>
            <a:ext cx="1440910" cy="1551048"/>
          </a:xfrm>
          <a:prstGeom prst="rect">
            <a:avLst/>
          </a:prstGeom>
          <a:noFill/>
          <a:ln>
            <a:noFill/>
          </a:ln>
        </p:spPr>
      </p:pic>
      <p:sp>
        <p:nvSpPr>
          <p:cNvPr id="3156" name="Google Shape;3156;p45"/>
          <p:cNvSpPr/>
          <p:nvPr/>
        </p:nvSpPr>
        <p:spPr>
          <a:xfrm rot="10800000" flipH="1">
            <a:off x="8124759" y="-10"/>
            <a:ext cx="1019253" cy="660785"/>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aphicFrame>
        <p:nvGraphicFramePr>
          <p:cNvPr id="105" name="表格 104">
            <a:extLst>
              <a:ext uri="{FF2B5EF4-FFF2-40B4-BE49-F238E27FC236}">
                <a16:creationId xmlns:a16="http://schemas.microsoft.com/office/drawing/2014/main" id="{2AF6D86E-CE48-4049-A493-A3458BE7FB25}"/>
              </a:ext>
            </a:extLst>
          </p:cNvPr>
          <p:cNvGraphicFramePr>
            <a:graphicFrameLocks noGrp="1"/>
          </p:cNvGraphicFramePr>
          <p:nvPr>
            <p:extLst>
              <p:ext uri="{D42A27DB-BD31-4B8C-83A1-F6EECF244321}">
                <p14:modId xmlns:p14="http://schemas.microsoft.com/office/powerpoint/2010/main" val="437855323"/>
              </p:ext>
            </p:extLst>
          </p:nvPr>
        </p:nvGraphicFramePr>
        <p:xfrm>
          <a:off x="1537501" y="1372854"/>
          <a:ext cx="6068997" cy="2682648"/>
        </p:xfrm>
        <a:graphic>
          <a:graphicData uri="http://schemas.openxmlformats.org/drawingml/2006/table">
            <a:tbl>
              <a:tblPr firstRow="1" bandRow="1">
                <a:tableStyleId>{69012ECD-51FC-41F1-AA8D-1B2483CD663E}</a:tableStyleId>
              </a:tblPr>
              <a:tblGrid>
                <a:gridCol w="2022999">
                  <a:extLst>
                    <a:ext uri="{9D8B030D-6E8A-4147-A177-3AD203B41FA5}">
                      <a16:colId xmlns:a16="http://schemas.microsoft.com/office/drawing/2014/main" val="1386815872"/>
                    </a:ext>
                  </a:extLst>
                </a:gridCol>
                <a:gridCol w="2022999">
                  <a:extLst>
                    <a:ext uri="{9D8B030D-6E8A-4147-A177-3AD203B41FA5}">
                      <a16:colId xmlns:a16="http://schemas.microsoft.com/office/drawing/2014/main" val="1208136584"/>
                    </a:ext>
                  </a:extLst>
                </a:gridCol>
                <a:gridCol w="2022999">
                  <a:extLst>
                    <a:ext uri="{9D8B030D-6E8A-4147-A177-3AD203B41FA5}">
                      <a16:colId xmlns:a16="http://schemas.microsoft.com/office/drawing/2014/main" val="151286440"/>
                    </a:ext>
                  </a:extLst>
                </a:gridCol>
              </a:tblGrid>
              <a:tr h="288022">
                <a:tc>
                  <a:txBody>
                    <a:bodyPr/>
                    <a:lstStyle/>
                    <a:p>
                      <a:pPr lvl="0" algn="ctr"/>
                      <a:r>
                        <a:rPr lang="en-US" altLang="zh-TW" sz="1600" b="1" dirty="0">
                          <a:latin typeface="Raleway" panose="02020500000000000000" charset="0"/>
                        </a:rPr>
                        <a:t>Data Set</a:t>
                      </a:r>
                      <a:endParaRPr lang="zh-TW" altLang="en-US" sz="1600" b="1" dirty="0">
                        <a:latin typeface="Raleway" panose="02020500000000000000" charset="0"/>
                      </a:endParaRPr>
                    </a:p>
                  </a:txBody>
                  <a:tcPr>
                    <a:solidFill>
                      <a:srgbClr val="B1B1B1"/>
                    </a:solidFill>
                  </a:tcPr>
                </a:tc>
                <a:tc>
                  <a:txBody>
                    <a:bodyPr/>
                    <a:lstStyle/>
                    <a:p>
                      <a:pPr lvl="0" algn="ctr"/>
                      <a:r>
                        <a:rPr lang="en-US" altLang="zh-TW" sz="1600" b="1" dirty="0">
                          <a:latin typeface="Raleway" panose="02020500000000000000" charset="0"/>
                        </a:rPr>
                        <a:t>Train</a:t>
                      </a:r>
                      <a:endParaRPr lang="zh-TW" altLang="en-US" sz="1600" b="1" dirty="0">
                        <a:latin typeface="Raleway" panose="02020500000000000000" charset="0"/>
                      </a:endParaRPr>
                    </a:p>
                  </a:txBody>
                  <a:tcPr>
                    <a:solidFill>
                      <a:srgbClr val="B1B1B1"/>
                    </a:solidFill>
                  </a:tcPr>
                </a:tc>
                <a:tc>
                  <a:txBody>
                    <a:bodyPr/>
                    <a:lstStyle/>
                    <a:p>
                      <a:pPr lvl="0" algn="ctr"/>
                      <a:r>
                        <a:rPr lang="en-US" altLang="zh-TW" sz="1600" b="1" dirty="0">
                          <a:latin typeface="Raleway" panose="02020500000000000000" charset="0"/>
                        </a:rPr>
                        <a:t>Test</a:t>
                      </a:r>
                      <a:endParaRPr lang="zh-TW" altLang="en-US" sz="1600" b="1" dirty="0">
                        <a:latin typeface="Raleway" panose="02020500000000000000" charset="0"/>
                      </a:endParaRPr>
                    </a:p>
                  </a:txBody>
                  <a:tcPr>
                    <a:solidFill>
                      <a:srgbClr val="B1B1B1"/>
                    </a:solidFill>
                  </a:tcPr>
                </a:tc>
                <a:extLst>
                  <a:ext uri="{0D108BD9-81ED-4DB2-BD59-A6C34878D82A}">
                    <a16:rowId xmlns:a16="http://schemas.microsoft.com/office/drawing/2014/main" val="1919795807"/>
                  </a:ext>
                </a:extLst>
              </a:tr>
              <a:tr h="391228">
                <a:tc>
                  <a:txBody>
                    <a:bodyPr/>
                    <a:lstStyle/>
                    <a:p>
                      <a:pPr lvl="0" algn="ctr"/>
                      <a:r>
                        <a:rPr lang="en-US" altLang="zh-TW" sz="1600" b="1" dirty="0">
                          <a:solidFill>
                            <a:schemeClr val="accent1">
                              <a:lumMod val="50000"/>
                            </a:schemeClr>
                          </a:solidFill>
                          <a:latin typeface="Raleway" panose="02020500000000000000" charset="0"/>
                        </a:rPr>
                        <a:t># sessions</a:t>
                      </a:r>
                      <a:endParaRPr lang="zh-TW" altLang="en-US" sz="1600" b="1" dirty="0">
                        <a:solidFill>
                          <a:schemeClr val="accent1">
                            <a:lumMod val="50000"/>
                          </a:schemeClr>
                        </a:solidFill>
                        <a:latin typeface="Raleway" panose="02020500000000000000"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12,899,799</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1,671,803</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5996095"/>
                  </a:ext>
                </a:extLst>
              </a:tr>
              <a:tr h="391228">
                <a:tc>
                  <a:txBody>
                    <a:bodyPr/>
                    <a:lstStyle/>
                    <a:p>
                      <a:pPr lvl="0" algn="ctr"/>
                      <a:r>
                        <a:rPr lang="en-US" altLang="zh-TW" sz="1600" b="1" dirty="0">
                          <a:solidFill>
                            <a:schemeClr val="accent1">
                              <a:lumMod val="50000"/>
                            </a:schemeClr>
                          </a:solidFill>
                          <a:latin typeface="Raleway" panose="02020500000000000000" charset="0"/>
                        </a:rPr>
                        <a:t># items</a:t>
                      </a: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1,855,603</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Raleway" panose="02020500000000000000" charset="0"/>
                        </a:rPr>
                        <a:t>TBA</a:t>
                      </a:r>
                      <a:endParaRPr lang="zh-TW" altLang="en-US" sz="1600" b="1" dirty="0">
                        <a:solidFill>
                          <a:schemeClr val="accent1">
                            <a:lumMod val="50000"/>
                          </a:schemeClr>
                        </a:solidFill>
                        <a:latin typeface="Raleway" panose="02020500000000000000" charset="0"/>
                      </a:endParaRPr>
                    </a:p>
                  </a:txBody>
                  <a:tcPr/>
                </a:tc>
                <a:extLst>
                  <a:ext uri="{0D108BD9-81ED-4DB2-BD59-A6C34878D82A}">
                    <a16:rowId xmlns:a16="http://schemas.microsoft.com/office/drawing/2014/main" val="1646912128"/>
                  </a:ext>
                </a:extLst>
              </a:tr>
              <a:tr h="391228">
                <a:tc>
                  <a:txBody>
                    <a:bodyPr/>
                    <a:lstStyle/>
                    <a:p>
                      <a:pPr lvl="0" algn="ctr"/>
                      <a:r>
                        <a:rPr lang="en-US" altLang="zh-TW" sz="1600" b="1" dirty="0">
                          <a:solidFill>
                            <a:schemeClr val="accent1">
                              <a:lumMod val="50000"/>
                            </a:schemeClr>
                          </a:solidFill>
                          <a:latin typeface="Raleway" panose="02020500000000000000" charset="0"/>
                        </a:rPr>
                        <a:t># events</a:t>
                      </a:r>
                      <a:endParaRPr lang="zh-TW" altLang="en-US" sz="1600" b="1" dirty="0">
                        <a:solidFill>
                          <a:schemeClr val="accent1">
                            <a:lumMod val="50000"/>
                          </a:schemeClr>
                        </a:solidFill>
                        <a:latin typeface="Raleway" panose="02020500000000000000"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216,716,096</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Raleway" panose="02020500000000000000" charset="0"/>
                        </a:rPr>
                        <a:t>TBA</a:t>
                      </a:r>
                      <a:endParaRPr lang="zh-TW" altLang="en-US" sz="1600" b="1" dirty="0">
                        <a:solidFill>
                          <a:schemeClr val="accent1">
                            <a:lumMod val="50000"/>
                          </a:schemeClr>
                        </a:solidFill>
                        <a:latin typeface="Raleway" panose="02020500000000000000" charset="0"/>
                      </a:endParaRPr>
                    </a:p>
                  </a:txBody>
                  <a:tcPr/>
                </a:tc>
                <a:extLst>
                  <a:ext uri="{0D108BD9-81ED-4DB2-BD59-A6C34878D82A}">
                    <a16:rowId xmlns:a16="http://schemas.microsoft.com/office/drawing/2014/main" val="406646480"/>
                  </a:ext>
                </a:extLst>
              </a:tr>
              <a:tr h="391228">
                <a:tc>
                  <a:txBody>
                    <a:bodyPr/>
                    <a:lstStyle/>
                    <a:p>
                      <a:pPr lvl="0" algn="ctr"/>
                      <a:r>
                        <a:rPr lang="en-US" altLang="zh-TW" sz="1600" b="1" dirty="0">
                          <a:solidFill>
                            <a:schemeClr val="accent1">
                              <a:lumMod val="50000"/>
                            </a:schemeClr>
                          </a:solidFill>
                          <a:latin typeface="Raleway" panose="02020500000000000000" charset="0"/>
                        </a:rPr>
                        <a:t># clicks</a:t>
                      </a:r>
                      <a:endParaRPr lang="zh-TW" altLang="en-US" sz="1600" b="1" dirty="0">
                        <a:solidFill>
                          <a:schemeClr val="accent1">
                            <a:lumMod val="50000"/>
                          </a:schemeClr>
                        </a:solidFill>
                        <a:latin typeface="Raleway" panose="02020500000000000000"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194,720,954</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Raleway" panose="02020500000000000000" charset="0"/>
                        </a:rPr>
                        <a:t>TBA</a:t>
                      </a:r>
                      <a:endParaRPr lang="zh-TW" altLang="en-US" sz="1600" b="1" dirty="0">
                        <a:solidFill>
                          <a:schemeClr val="accent1">
                            <a:lumMod val="50000"/>
                          </a:schemeClr>
                        </a:solidFill>
                        <a:latin typeface="Raleway" panose="02020500000000000000" charset="0"/>
                      </a:endParaRPr>
                    </a:p>
                  </a:txBody>
                  <a:tcPr/>
                </a:tc>
                <a:extLst>
                  <a:ext uri="{0D108BD9-81ED-4DB2-BD59-A6C34878D82A}">
                    <a16:rowId xmlns:a16="http://schemas.microsoft.com/office/drawing/2014/main" val="3524776256"/>
                  </a:ext>
                </a:extLst>
              </a:tr>
              <a:tr h="391228">
                <a:tc>
                  <a:txBody>
                    <a:bodyPr/>
                    <a:lstStyle/>
                    <a:p>
                      <a:pPr lvl="0" algn="ctr"/>
                      <a:r>
                        <a:rPr lang="en-US" altLang="zh-TW" sz="1600" b="1" dirty="0">
                          <a:solidFill>
                            <a:schemeClr val="accent1">
                              <a:lumMod val="50000"/>
                            </a:schemeClr>
                          </a:solidFill>
                          <a:latin typeface="Raleway" panose="02020500000000000000" charset="0"/>
                        </a:rPr>
                        <a:t># carts</a:t>
                      </a:r>
                      <a:endParaRPr lang="zh-TW" altLang="en-US" sz="1600" b="1" dirty="0">
                        <a:solidFill>
                          <a:schemeClr val="accent1">
                            <a:lumMod val="50000"/>
                          </a:schemeClr>
                        </a:solidFill>
                        <a:latin typeface="Raleway" panose="02020500000000000000"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16,896,191</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Raleway" panose="02020500000000000000" charset="0"/>
                        </a:rPr>
                        <a:t>TBA</a:t>
                      </a:r>
                      <a:endParaRPr lang="zh-TW" altLang="en-US" sz="1600" b="1" dirty="0">
                        <a:solidFill>
                          <a:schemeClr val="accent1">
                            <a:lumMod val="50000"/>
                          </a:schemeClr>
                        </a:solidFill>
                        <a:latin typeface="Raleway" panose="02020500000000000000" charset="0"/>
                      </a:endParaRPr>
                    </a:p>
                  </a:txBody>
                  <a:tcPr/>
                </a:tc>
                <a:extLst>
                  <a:ext uri="{0D108BD9-81ED-4DB2-BD59-A6C34878D82A}">
                    <a16:rowId xmlns:a16="http://schemas.microsoft.com/office/drawing/2014/main" val="1617630973"/>
                  </a:ext>
                </a:extLst>
              </a:tr>
              <a:tr h="391228">
                <a:tc>
                  <a:txBody>
                    <a:bodyPr/>
                    <a:lstStyle/>
                    <a:p>
                      <a:pPr lvl="0" algn="ctr"/>
                      <a:r>
                        <a:rPr lang="en-US" altLang="zh-TW" sz="1600" b="1" dirty="0">
                          <a:solidFill>
                            <a:schemeClr val="accent1">
                              <a:lumMod val="50000"/>
                            </a:schemeClr>
                          </a:solidFill>
                          <a:latin typeface="Raleway" panose="02020500000000000000" charset="0"/>
                        </a:rPr>
                        <a:t># orders</a:t>
                      </a:r>
                      <a:endParaRPr lang="zh-TW" altLang="en-US" sz="1600" b="1" dirty="0">
                        <a:solidFill>
                          <a:schemeClr val="accent1">
                            <a:lumMod val="50000"/>
                          </a:schemeClr>
                        </a:solidFill>
                        <a:latin typeface="Raleway" panose="02020500000000000000" charset="0"/>
                      </a:endParaRPr>
                    </a:p>
                  </a:txBody>
                  <a:tcPr/>
                </a:tc>
                <a:tc>
                  <a:txBody>
                    <a:bodyPr/>
                    <a:lstStyle/>
                    <a:p>
                      <a:pPr lvl="0" algn="ctr"/>
                      <a:r>
                        <a:rPr lang="en-US" altLang="zh-TW" sz="1600" b="1" dirty="0">
                          <a:solidFill>
                            <a:schemeClr val="accent1">
                              <a:lumMod val="50000"/>
                            </a:schemeClr>
                          </a:solidFill>
                          <a:latin typeface="Arial" panose="020B0604020202020204" pitchFamily="34" charset="0"/>
                          <a:cs typeface="Arial" panose="020B0604020202020204" pitchFamily="34" charset="0"/>
                        </a:rPr>
                        <a:t>5,098,951</a:t>
                      </a:r>
                      <a:endParaRPr lang="zh-TW" altLang="en-US" sz="1600" b="1" dirty="0">
                        <a:solidFill>
                          <a:schemeClr val="accent1">
                            <a:lumMod val="50000"/>
                          </a:schemeClr>
                        </a:solidFill>
                        <a:latin typeface="Arial" panose="020B0604020202020204" pitchFamily="34" charset="0"/>
                        <a:cs typeface="Arial" panose="020B0604020202020204" pitchFamily="34" charset="0"/>
                      </a:endParaRPr>
                    </a:p>
                  </a:txBody>
                  <a:tcPr/>
                </a:tc>
                <a:tc>
                  <a:txBody>
                    <a:bodyPr/>
                    <a:lstStyle/>
                    <a:p>
                      <a:pPr lvl="0" algn="ctr"/>
                      <a:r>
                        <a:rPr lang="en-US" altLang="zh-TW" sz="1600" b="1" dirty="0">
                          <a:solidFill>
                            <a:schemeClr val="accent1">
                              <a:lumMod val="50000"/>
                            </a:schemeClr>
                          </a:solidFill>
                          <a:latin typeface="Raleway" panose="02020500000000000000" charset="0"/>
                        </a:rPr>
                        <a:t>TBA</a:t>
                      </a:r>
                      <a:endParaRPr lang="zh-TW" altLang="en-US" sz="1600" b="1" dirty="0">
                        <a:solidFill>
                          <a:schemeClr val="accent1">
                            <a:lumMod val="50000"/>
                          </a:schemeClr>
                        </a:solidFill>
                        <a:latin typeface="Raleway" panose="02020500000000000000" charset="0"/>
                      </a:endParaRPr>
                    </a:p>
                  </a:txBody>
                  <a:tcPr/>
                </a:tc>
                <a:extLst>
                  <a:ext uri="{0D108BD9-81ED-4DB2-BD59-A6C34878D82A}">
                    <a16:rowId xmlns:a16="http://schemas.microsoft.com/office/drawing/2014/main" val="2198351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45"/>
          <p:cNvSpPr/>
          <p:nvPr/>
        </p:nvSpPr>
        <p:spPr>
          <a:xfrm>
            <a:off x="3617356" y="724456"/>
            <a:ext cx="1982199" cy="279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Data set</a:t>
            </a:r>
            <a:endParaRPr dirty="0"/>
          </a:p>
        </p:txBody>
      </p:sp>
      <p:sp>
        <p:nvSpPr>
          <p:cNvPr id="3077" name="Google Shape;3077;p45"/>
          <p:cNvSpPr/>
          <p:nvPr/>
        </p:nvSpPr>
        <p:spPr>
          <a:xfrm rot="10800000" flipH="1">
            <a:off x="6079703" y="1528625"/>
            <a:ext cx="1004424" cy="12679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5"/>
          <p:cNvSpPr txBox="1">
            <a:spLocks noGrp="1"/>
          </p:cNvSpPr>
          <p:nvPr>
            <p:ph type="subTitle" idx="4294967295"/>
          </p:nvPr>
        </p:nvSpPr>
        <p:spPr>
          <a:xfrm>
            <a:off x="6039950" y="1746900"/>
            <a:ext cx="845378" cy="453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solidFill>
                  <a:schemeClr val="dk1"/>
                </a:solidFill>
                <a:latin typeface="微軟正黑體" panose="020B0604030504040204" pitchFamily="34" charset="-120"/>
                <a:ea typeface="微軟正黑體" panose="020B0604030504040204" pitchFamily="34" charset="-120"/>
              </a:rPr>
              <a:t>63mins</a:t>
            </a:r>
            <a:endParaRPr dirty="0">
              <a:solidFill>
                <a:schemeClr val="dk1"/>
              </a:solidFill>
              <a:latin typeface="微軟正黑體" panose="020B0604030504040204" pitchFamily="34" charset="-120"/>
              <a:ea typeface="微軟正黑體" panose="020B0604030504040204" pitchFamily="34" charset="-120"/>
            </a:endParaRPr>
          </a:p>
        </p:txBody>
      </p:sp>
      <p:sp>
        <p:nvSpPr>
          <p:cNvPr id="3080" name="Google Shape;3080;p45"/>
          <p:cNvSpPr/>
          <p:nvPr/>
        </p:nvSpPr>
        <p:spPr>
          <a:xfrm rot="10800000" flipH="1">
            <a:off x="2018351" y="1634400"/>
            <a:ext cx="1004424" cy="109919"/>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81" name="Google Shape;3081;p45"/>
          <p:cNvSpPr txBox="1">
            <a:spLocks noGrp="1"/>
          </p:cNvSpPr>
          <p:nvPr>
            <p:ph type="ctrTitle" idx="4294967295"/>
          </p:nvPr>
        </p:nvSpPr>
        <p:spPr>
          <a:xfrm>
            <a:off x="1948055" y="1338479"/>
            <a:ext cx="1140969" cy="31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Font typeface="Arial"/>
              <a:buNone/>
            </a:pPr>
            <a:r>
              <a:rPr lang="zh-TW" altLang="en-US" sz="1800" dirty="0">
                <a:latin typeface="微軟正黑體" panose="020B0604030504040204" pitchFamily="34" charset="-120"/>
                <a:ea typeface="微軟正黑體" panose="020B0604030504040204" pitchFamily="34" charset="-120"/>
              </a:rPr>
              <a:t>資料來源</a:t>
            </a:r>
            <a:endParaRPr sz="1800" dirty="0">
              <a:latin typeface="微軟正黑體" panose="020B0604030504040204" pitchFamily="34" charset="-120"/>
              <a:ea typeface="微軟正黑體" panose="020B0604030504040204" pitchFamily="34" charset="-120"/>
            </a:endParaRPr>
          </a:p>
        </p:txBody>
      </p:sp>
      <p:sp>
        <p:nvSpPr>
          <p:cNvPr id="3082" name="Google Shape;3082;p45"/>
          <p:cNvSpPr txBox="1">
            <a:spLocks noGrp="1"/>
          </p:cNvSpPr>
          <p:nvPr>
            <p:ph type="subTitle" idx="4294967295"/>
          </p:nvPr>
        </p:nvSpPr>
        <p:spPr>
          <a:xfrm>
            <a:off x="718051" y="1746900"/>
            <a:ext cx="2385699" cy="650400"/>
          </a:xfrm>
          <a:prstGeom prst="rect">
            <a:avLst/>
          </a:prstGeom>
        </p:spPr>
        <p:txBody>
          <a:bodyPr spcFirstLastPara="1" wrap="square" lIns="91425" tIns="91425" rIns="91425" bIns="91425" anchor="t" anchorCtr="0">
            <a:noAutofit/>
          </a:bodyPr>
          <a:lstStyle/>
          <a:p>
            <a:pPr marL="0" lvl="0" indent="0" algn="r">
              <a:buNone/>
            </a:pPr>
            <a:r>
              <a:rPr lang="en-US" dirty="0">
                <a:solidFill>
                  <a:schemeClr val="dk1"/>
                </a:solidFill>
                <a:latin typeface="微軟正黑體" panose="020B0604030504040204" pitchFamily="34" charset="-120"/>
                <a:ea typeface="微軟正黑體" panose="020B0604030504040204" pitchFamily="34" charset="-120"/>
              </a:rPr>
              <a:t>Kaggle - OTTO – Multi-Objective Recommender System</a:t>
            </a:r>
          </a:p>
        </p:txBody>
      </p:sp>
      <p:sp>
        <p:nvSpPr>
          <p:cNvPr id="3083" name="Google Shape;3083;p45"/>
          <p:cNvSpPr/>
          <p:nvPr/>
        </p:nvSpPr>
        <p:spPr>
          <a:xfrm rot="10800000" flipH="1">
            <a:off x="5599555" y="3918406"/>
            <a:ext cx="595505" cy="13395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5"/>
          <p:cNvSpPr txBox="1">
            <a:spLocks noGrp="1"/>
          </p:cNvSpPr>
          <p:nvPr>
            <p:ph type="ctrTitle" idx="4294967295"/>
          </p:nvPr>
        </p:nvSpPr>
        <p:spPr>
          <a:xfrm>
            <a:off x="5567655" y="3659054"/>
            <a:ext cx="687938" cy="319200"/>
          </a:xfrm>
          <a:prstGeom prst="rect">
            <a:avLst/>
          </a:prstGeom>
        </p:spPr>
        <p:txBody>
          <a:bodyPr spcFirstLastPara="1" wrap="square" lIns="91425" tIns="91425" rIns="91425" bIns="91425" anchor="t" anchorCtr="0">
            <a:noAutofit/>
          </a:bodyPr>
          <a:lstStyle/>
          <a:p>
            <a:pPr lvl="0"/>
            <a:r>
              <a:rPr lang="zh-TW" altLang="en-US" sz="1800" dirty="0">
                <a:latin typeface="微軟正黑體" panose="020B0604030504040204" pitchFamily="34" charset="-120"/>
                <a:ea typeface="微軟正黑體" panose="020B0604030504040204" pitchFamily="34" charset="-120"/>
              </a:rPr>
              <a:t>環境</a:t>
            </a:r>
          </a:p>
        </p:txBody>
      </p:sp>
      <p:sp>
        <p:nvSpPr>
          <p:cNvPr id="3085" name="Google Shape;3085;p45"/>
          <p:cNvSpPr txBox="1">
            <a:spLocks noGrp="1"/>
          </p:cNvSpPr>
          <p:nvPr>
            <p:ph type="subTitle" idx="4294967295"/>
          </p:nvPr>
        </p:nvSpPr>
        <p:spPr>
          <a:xfrm>
            <a:off x="5567655" y="4066604"/>
            <a:ext cx="3252372" cy="650400"/>
          </a:xfrm>
          <a:prstGeom prst="rect">
            <a:avLst/>
          </a:prstGeom>
        </p:spPr>
        <p:txBody>
          <a:bodyPr spcFirstLastPara="1" wrap="square" lIns="91425" tIns="91425" rIns="91425" bIns="91425" anchor="t" anchorCtr="0">
            <a:noAutofit/>
          </a:bodyPr>
          <a:lstStyle/>
          <a:p>
            <a:pPr marL="285750" indent="-285750"/>
            <a:r>
              <a:rPr lang="en-US" sz="1200" dirty="0">
                <a:solidFill>
                  <a:schemeClr val="dk1"/>
                </a:solidFill>
                <a:latin typeface="微軟正黑體" panose="020B0604030504040204" pitchFamily="34" charset="-120"/>
                <a:ea typeface="微軟正黑體" panose="020B0604030504040204" pitchFamily="34" charset="-120"/>
              </a:rPr>
              <a:t>CPU: Intel(R) Core(TM) i5-1035G1 CPU @ 1.00GHz   1.19 GHz</a:t>
            </a:r>
          </a:p>
          <a:p>
            <a:pPr marL="285750" indent="-285750"/>
            <a:r>
              <a:rPr lang="en-US" sz="1200" dirty="0">
                <a:solidFill>
                  <a:schemeClr val="dk1"/>
                </a:solidFill>
                <a:latin typeface="微軟正黑體" panose="020B0604030504040204" pitchFamily="34" charset="-120"/>
                <a:ea typeface="微軟正黑體" panose="020B0604030504040204" pitchFamily="34" charset="-120"/>
              </a:rPr>
              <a:t>OS: Windows 11 ，64 </a:t>
            </a:r>
            <a:r>
              <a:rPr lang="zh-TW" altLang="en-US" sz="1200" dirty="0">
                <a:solidFill>
                  <a:schemeClr val="dk1"/>
                </a:solidFill>
                <a:latin typeface="微軟正黑體" panose="020B0604030504040204" pitchFamily="34" charset="-120"/>
                <a:ea typeface="微軟正黑體" panose="020B0604030504040204" pitchFamily="34" charset="-120"/>
              </a:rPr>
              <a:t>位元作業系統，</a:t>
            </a:r>
            <a:r>
              <a:rPr lang="en-US" sz="1200" dirty="0">
                <a:solidFill>
                  <a:schemeClr val="dk1"/>
                </a:solidFill>
                <a:latin typeface="微軟正黑體" panose="020B0604030504040204" pitchFamily="34" charset="-120"/>
                <a:ea typeface="微軟正黑體" panose="020B0604030504040204" pitchFamily="34" charset="-120"/>
              </a:rPr>
              <a:t>x64 </a:t>
            </a:r>
            <a:r>
              <a:rPr lang="zh-TW" altLang="en-US" sz="1200" dirty="0">
                <a:solidFill>
                  <a:schemeClr val="dk1"/>
                </a:solidFill>
                <a:latin typeface="微軟正黑體" panose="020B0604030504040204" pitchFamily="34" charset="-120"/>
                <a:ea typeface="微軟正黑體" panose="020B0604030504040204" pitchFamily="34" charset="-120"/>
              </a:rPr>
              <a:t>型處理器</a:t>
            </a:r>
            <a:endParaRPr sz="1200" dirty="0">
              <a:solidFill>
                <a:schemeClr val="dk1"/>
              </a:solidFill>
              <a:latin typeface="微軟正黑體" panose="020B0604030504040204" pitchFamily="34" charset="-120"/>
              <a:ea typeface="微軟正黑體" panose="020B0604030504040204" pitchFamily="34" charset="-120"/>
            </a:endParaRPr>
          </a:p>
        </p:txBody>
      </p:sp>
      <p:grpSp>
        <p:nvGrpSpPr>
          <p:cNvPr id="3086" name="Google Shape;3086;p45"/>
          <p:cNvGrpSpPr/>
          <p:nvPr/>
        </p:nvGrpSpPr>
        <p:grpSpPr>
          <a:xfrm>
            <a:off x="303491" y="313536"/>
            <a:ext cx="593164" cy="1161172"/>
            <a:chOff x="4921825" y="870250"/>
            <a:chExt cx="407925" cy="798550"/>
          </a:xfrm>
        </p:grpSpPr>
        <p:sp>
          <p:nvSpPr>
            <p:cNvPr id="3087" name="Google Shape;3087;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45"/>
          <p:cNvGrpSpPr/>
          <p:nvPr/>
        </p:nvGrpSpPr>
        <p:grpSpPr>
          <a:xfrm>
            <a:off x="7675841" y="2509798"/>
            <a:ext cx="593164" cy="1161172"/>
            <a:chOff x="4921825" y="870250"/>
            <a:chExt cx="407925" cy="798550"/>
          </a:xfrm>
        </p:grpSpPr>
        <p:sp>
          <p:nvSpPr>
            <p:cNvPr id="3118" name="Google Shape;3118;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8" name="Google Shape;3148;p45"/>
          <p:cNvGrpSpPr/>
          <p:nvPr/>
        </p:nvGrpSpPr>
        <p:grpSpPr>
          <a:xfrm flipH="1">
            <a:off x="-1129557" y="1795885"/>
            <a:ext cx="4017967" cy="3644766"/>
            <a:chOff x="3166062" y="1034326"/>
            <a:chExt cx="6010422" cy="5452155"/>
          </a:xfrm>
        </p:grpSpPr>
        <p:sp>
          <p:nvSpPr>
            <p:cNvPr id="3149" name="Google Shape;3149;p45"/>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5"/>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45"/>
          <p:cNvGrpSpPr/>
          <p:nvPr/>
        </p:nvGrpSpPr>
        <p:grpSpPr>
          <a:xfrm>
            <a:off x="2732998" y="915771"/>
            <a:ext cx="3678013" cy="3677281"/>
            <a:chOff x="893986" y="592571"/>
            <a:chExt cx="3678013" cy="3677281"/>
          </a:xfrm>
        </p:grpSpPr>
        <p:sp>
          <p:nvSpPr>
            <p:cNvPr id="3152" name="Google Shape;3152;p45"/>
            <p:cNvSpPr/>
            <p:nvPr/>
          </p:nvSpPr>
          <p:spPr>
            <a:xfrm rot="1800047">
              <a:off x="1386468" y="1086434"/>
              <a:ext cx="2690936" cy="2690936"/>
            </a:xfrm>
            <a:prstGeom prst="blockArc">
              <a:avLst>
                <a:gd name="adj1" fmla="val 14519365"/>
                <a:gd name="adj2" fmla="val 21550914"/>
                <a:gd name="adj3" fmla="val 957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5"/>
            <p:cNvSpPr/>
            <p:nvPr/>
          </p:nvSpPr>
          <p:spPr>
            <a:xfrm rot="-1800047" flipH="1">
              <a:off x="1388581" y="1086434"/>
              <a:ext cx="2690936" cy="2690936"/>
            </a:xfrm>
            <a:prstGeom prst="blockArc">
              <a:avLst>
                <a:gd name="adj1" fmla="val 14463022"/>
                <a:gd name="adj2" fmla="val 21472873"/>
                <a:gd name="adj3" fmla="val 938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5"/>
            <p:cNvSpPr/>
            <p:nvPr/>
          </p:nvSpPr>
          <p:spPr>
            <a:xfrm rot="-9000757" flipH="1">
              <a:off x="1387578" y="1084808"/>
              <a:ext cx="2690226" cy="2690226"/>
            </a:xfrm>
            <a:prstGeom prst="blockArc">
              <a:avLst>
                <a:gd name="adj1" fmla="val 14527725"/>
                <a:gd name="adj2" fmla="val 21502663"/>
                <a:gd name="adj3" fmla="val 94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55" name="Google Shape;3155;p45"/>
          <p:cNvPicPr preferRelativeResize="0"/>
          <p:nvPr/>
        </p:nvPicPr>
        <p:blipFill>
          <a:blip r:embed="rId3">
            <a:alphaModFix/>
          </a:blip>
          <a:stretch>
            <a:fillRect/>
          </a:stretch>
        </p:blipFill>
        <p:spPr>
          <a:xfrm>
            <a:off x="-215225" y="2494800"/>
            <a:ext cx="2767925" cy="2607400"/>
          </a:xfrm>
          <a:prstGeom prst="rect">
            <a:avLst/>
          </a:prstGeom>
          <a:noFill/>
          <a:ln>
            <a:noFill/>
          </a:ln>
        </p:spPr>
      </p:pic>
      <p:sp>
        <p:nvSpPr>
          <p:cNvPr id="3156" name="Google Shape;3156;p45"/>
          <p:cNvSpPr/>
          <p:nvPr/>
        </p:nvSpPr>
        <p:spPr>
          <a:xfrm rot="10800000" flipH="1">
            <a:off x="8124759" y="-10"/>
            <a:ext cx="1019253" cy="660785"/>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3157" name="Google Shape;3157;p45"/>
          <p:cNvGrpSpPr/>
          <p:nvPr/>
        </p:nvGrpSpPr>
        <p:grpSpPr>
          <a:xfrm>
            <a:off x="4192462" y="2434832"/>
            <a:ext cx="759065" cy="639162"/>
            <a:chOff x="3358678" y="3603357"/>
            <a:chExt cx="398501" cy="335554"/>
          </a:xfrm>
        </p:grpSpPr>
        <p:sp>
          <p:nvSpPr>
            <p:cNvPr id="3158" name="Google Shape;3158;p45"/>
            <p:cNvSpPr/>
            <p:nvPr/>
          </p:nvSpPr>
          <p:spPr>
            <a:xfrm>
              <a:off x="3384948" y="3628054"/>
              <a:ext cx="12014" cy="12014"/>
            </a:xfrm>
            <a:custGeom>
              <a:avLst/>
              <a:gdLst/>
              <a:ahLst/>
              <a:cxnLst/>
              <a:rect l="l" t="t" r="r" b="b"/>
              <a:pathLst>
                <a:path w="359" h="359" extrusionOk="0">
                  <a:moveTo>
                    <a:pt x="168" y="1"/>
                  </a:moveTo>
                  <a:cubicBezTo>
                    <a:pt x="96" y="1"/>
                    <a:pt x="1" y="96"/>
                    <a:pt x="1" y="168"/>
                  </a:cubicBezTo>
                  <a:cubicBezTo>
                    <a:pt x="1" y="263"/>
                    <a:pt x="96" y="358"/>
                    <a:pt x="168" y="358"/>
                  </a:cubicBezTo>
                  <a:cubicBezTo>
                    <a:pt x="263" y="358"/>
                    <a:pt x="358" y="263"/>
                    <a:pt x="358" y="168"/>
                  </a:cubicBezTo>
                  <a:cubicBezTo>
                    <a:pt x="358" y="96"/>
                    <a:pt x="263"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5"/>
            <p:cNvSpPr/>
            <p:nvPr/>
          </p:nvSpPr>
          <p:spPr>
            <a:xfrm>
              <a:off x="3421625" y="3628054"/>
              <a:ext cx="11980" cy="12014"/>
            </a:xfrm>
            <a:custGeom>
              <a:avLst/>
              <a:gdLst/>
              <a:ahLst/>
              <a:cxnLst/>
              <a:rect l="l" t="t" r="r" b="b"/>
              <a:pathLst>
                <a:path w="358" h="359" extrusionOk="0">
                  <a:moveTo>
                    <a:pt x="191" y="1"/>
                  </a:moveTo>
                  <a:cubicBezTo>
                    <a:pt x="96" y="1"/>
                    <a:pt x="0" y="96"/>
                    <a:pt x="0" y="168"/>
                  </a:cubicBezTo>
                  <a:cubicBezTo>
                    <a:pt x="0" y="263"/>
                    <a:pt x="96" y="358"/>
                    <a:pt x="191" y="358"/>
                  </a:cubicBezTo>
                  <a:cubicBezTo>
                    <a:pt x="262" y="358"/>
                    <a:pt x="358" y="263"/>
                    <a:pt x="358" y="168"/>
                  </a:cubicBezTo>
                  <a:cubicBezTo>
                    <a:pt x="358" y="96"/>
                    <a:pt x="310"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5"/>
            <p:cNvSpPr/>
            <p:nvPr/>
          </p:nvSpPr>
          <p:spPr>
            <a:xfrm>
              <a:off x="3404089" y="3628054"/>
              <a:ext cx="11980" cy="12014"/>
            </a:xfrm>
            <a:custGeom>
              <a:avLst/>
              <a:gdLst/>
              <a:ahLst/>
              <a:cxnLst/>
              <a:rect l="l" t="t" r="r" b="b"/>
              <a:pathLst>
                <a:path w="358" h="359" extrusionOk="0">
                  <a:moveTo>
                    <a:pt x="167" y="1"/>
                  </a:moveTo>
                  <a:cubicBezTo>
                    <a:pt x="72" y="1"/>
                    <a:pt x="0" y="96"/>
                    <a:pt x="0" y="168"/>
                  </a:cubicBezTo>
                  <a:cubicBezTo>
                    <a:pt x="0" y="263"/>
                    <a:pt x="72" y="358"/>
                    <a:pt x="167" y="358"/>
                  </a:cubicBezTo>
                  <a:cubicBezTo>
                    <a:pt x="262" y="358"/>
                    <a:pt x="358" y="263"/>
                    <a:pt x="358" y="168"/>
                  </a:cubicBezTo>
                  <a:cubicBezTo>
                    <a:pt x="310" y="96"/>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5"/>
            <p:cNvSpPr/>
            <p:nvPr/>
          </p:nvSpPr>
          <p:spPr>
            <a:xfrm>
              <a:off x="3664678" y="3628054"/>
              <a:ext cx="67800" cy="12014"/>
            </a:xfrm>
            <a:custGeom>
              <a:avLst/>
              <a:gdLst/>
              <a:ahLst/>
              <a:cxnLst/>
              <a:rect l="l" t="t" r="r" b="b"/>
              <a:pathLst>
                <a:path w="2026" h="359" extrusionOk="0">
                  <a:moveTo>
                    <a:pt x="191" y="1"/>
                  </a:moveTo>
                  <a:cubicBezTo>
                    <a:pt x="96" y="1"/>
                    <a:pt x="1" y="96"/>
                    <a:pt x="1" y="168"/>
                  </a:cubicBezTo>
                  <a:cubicBezTo>
                    <a:pt x="1" y="263"/>
                    <a:pt x="96" y="358"/>
                    <a:pt x="191" y="358"/>
                  </a:cubicBezTo>
                  <a:lnTo>
                    <a:pt x="1858" y="358"/>
                  </a:lnTo>
                  <a:cubicBezTo>
                    <a:pt x="1930" y="358"/>
                    <a:pt x="2025" y="263"/>
                    <a:pt x="2025" y="168"/>
                  </a:cubicBezTo>
                  <a:cubicBezTo>
                    <a:pt x="2025" y="96"/>
                    <a:pt x="1930" y="1"/>
                    <a:pt x="1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5"/>
            <p:cNvSpPr/>
            <p:nvPr/>
          </p:nvSpPr>
          <p:spPr>
            <a:xfrm>
              <a:off x="3446322" y="3628054"/>
              <a:ext cx="205642" cy="12014"/>
            </a:xfrm>
            <a:custGeom>
              <a:avLst/>
              <a:gdLst/>
              <a:ahLst/>
              <a:cxnLst/>
              <a:rect l="l" t="t" r="r" b="b"/>
              <a:pathLst>
                <a:path w="6145" h="359" extrusionOk="0">
                  <a:moveTo>
                    <a:pt x="191" y="1"/>
                  </a:moveTo>
                  <a:cubicBezTo>
                    <a:pt x="96" y="1"/>
                    <a:pt x="1" y="96"/>
                    <a:pt x="1" y="168"/>
                  </a:cubicBezTo>
                  <a:cubicBezTo>
                    <a:pt x="1" y="263"/>
                    <a:pt x="96" y="358"/>
                    <a:pt x="191" y="358"/>
                  </a:cubicBezTo>
                  <a:lnTo>
                    <a:pt x="5954" y="358"/>
                  </a:lnTo>
                  <a:cubicBezTo>
                    <a:pt x="6050" y="358"/>
                    <a:pt x="6145" y="263"/>
                    <a:pt x="6145" y="168"/>
                  </a:cubicBezTo>
                  <a:cubicBezTo>
                    <a:pt x="6145" y="96"/>
                    <a:pt x="6050" y="1"/>
                    <a:pt x="5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5"/>
            <p:cNvSpPr/>
            <p:nvPr/>
          </p:nvSpPr>
          <p:spPr>
            <a:xfrm>
              <a:off x="3358678" y="3603357"/>
              <a:ext cx="398501" cy="335554"/>
            </a:xfrm>
            <a:custGeom>
              <a:avLst/>
              <a:gdLst/>
              <a:ahLst/>
              <a:cxnLst/>
              <a:rect l="l" t="t" r="r" b="b"/>
              <a:pathLst>
                <a:path w="11908" h="10027" extrusionOk="0">
                  <a:moveTo>
                    <a:pt x="11169" y="334"/>
                  </a:moveTo>
                  <a:cubicBezTo>
                    <a:pt x="11383" y="334"/>
                    <a:pt x="11550" y="525"/>
                    <a:pt x="11550" y="739"/>
                  </a:cubicBezTo>
                  <a:lnTo>
                    <a:pt x="11550" y="1477"/>
                  </a:lnTo>
                  <a:lnTo>
                    <a:pt x="11002" y="1477"/>
                  </a:lnTo>
                  <a:cubicBezTo>
                    <a:pt x="10907" y="1477"/>
                    <a:pt x="10812" y="1572"/>
                    <a:pt x="10812" y="1668"/>
                  </a:cubicBezTo>
                  <a:cubicBezTo>
                    <a:pt x="10812" y="1739"/>
                    <a:pt x="10907" y="1834"/>
                    <a:pt x="11002" y="1834"/>
                  </a:cubicBezTo>
                  <a:lnTo>
                    <a:pt x="11550" y="1834"/>
                  </a:lnTo>
                  <a:lnTo>
                    <a:pt x="11550" y="9288"/>
                  </a:lnTo>
                  <a:cubicBezTo>
                    <a:pt x="11550" y="9479"/>
                    <a:pt x="11383" y="9669"/>
                    <a:pt x="11169" y="9669"/>
                  </a:cubicBezTo>
                  <a:lnTo>
                    <a:pt x="762" y="9669"/>
                  </a:lnTo>
                  <a:cubicBezTo>
                    <a:pt x="548" y="9669"/>
                    <a:pt x="357" y="9479"/>
                    <a:pt x="357" y="9288"/>
                  </a:cubicBezTo>
                  <a:lnTo>
                    <a:pt x="357" y="1834"/>
                  </a:lnTo>
                  <a:lnTo>
                    <a:pt x="10216" y="1834"/>
                  </a:lnTo>
                  <a:cubicBezTo>
                    <a:pt x="10312" y="1834"/>
                    <a:pt x="10407" y="1739"/>
                    <a:pt x="10407" y="1668"/>
                  </a:cubicBezTo>
                  <a:cubicBezTo>
                    <a:pt x="10407" y="1572"/>
                    <a:pt x="10312" y="1477"/>
                    <a:pt x="10216" y="1477"/>
                  </a:cubicBezTo>
                  <a:lnTo>
                    <a:pt x="357" y="1477"/>
                  </a:lnTo>
                  <a:lnTo>
                    <a:pt x="357" y="739"/>
                  </a:lnTo>
                  <a:cubicBezTo>
                    <a:pt x="357" y="525"/>
                    <a:pt x="548" y="334"/>
                    <a:pt x="762" y="334"/>
                  </a:cubicBezTo>
                  <a:close/>
                  <a:moveTo>
                    <a:pt x="762" y="1"/>
                  </a:moveTo>
                  <a:cubicBezTo>
                    <a:pt x="333" y="1"/>
                    <a:pt x="0" y="310"/>
                    <a:pt x="0" y="739"/>
                  </a:cubicBezTo>
                  <a:lnTo>
                    <a:pt x="0" y="9288"/>
                  </a:lnTo>
                  <a:cubicBezTo>
                    <a:pt x="0" y="9693"/>
                    <a:pt x="333" y="10026"/>
                    <a:pt x="762" y="10026"/>
                  </a:cubicBezTo>
                  <a:lnTo>
                    <a:pt x="11169" y="10026"/>
                  </a:lnTo>
                  <a:cubicBezTo>
                    <a:pt x="11574" y="10026"/>
                    <a:pt x="11907" y="9693"/>
                    <a:pt x="11907" y="9288"/>
                  </a:cubicBezTo>
                  <a:lnTo>
                    <a:pt x="11907" y="739"/>
                  </a:lnTo>
                  <a:cubicBezTo>
                    <a:pt x="11907" y="310"/>
                    <a:pt x="11598" y="1"/>
                    <a:pt x="111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5"/>
            <p:cNvSpPr/>
            <p:nvPr/>
          </p:nvSpPr>
          <p:spPr>
            <a:xfrm>
              <a:off x="3391339" y="3689428"/>
              <a:ext cx="185731" cy="161803"/>
            </a:xfrm>
            <a:custGeom>
              <a:avLst/>
              <a:gdLst/>
              <a:ahLst/>
              <a:cxnLst/>
              <a:rect l="l" t="t" r="r" b="b"/>
              <a:pathLst>
                <a:path w="5550" h="4835" extrusionOk="0">
                  <a:moveTo>
                    <a:pt x="4359" y="358"/>
                  </a:moveTo>
                  <a:lnTo>
                    <a:pt x="5073" y="1501"/>
                  </a:lnTo>
                  <a:lnTo>
                    <a:pt x="501" y="1501"/>
                  </a:lnTo>
                  <a:lnTo>
                    <a:pt x="1215" y="358"/>
                  </a:lnTo>
                  <a:close/>
                  <a:moveTo>
                    <a:pt x="1286" y="1858"/>
                  </a:moveTo>
                  <a:cubicBezTo>
                    <a:pt x="1263" y="2096"/>
                    <a:pt x="1048" y="2239"/>
                    <a:pt x="810" y="2239"/>
                  </a:cubicBezTo>
                  <a:cubicBezTo>
                    <a:pt x="572" y="2239"/>
                    <a:pt x="381" y="2096"/>
                    <a:pt x="334" y="1858"/>
                  </a:cubicBezTo>
                  <a:close/>
                  <a:moveTo>
                    <a:pt x="2596" y="1858"/>
                  </a:moveTo>
                  <a:cubicBezTo>
                    <a:pt x="2549" y="2096"/>
                    <a:pt x="2358" y="2239"/>
                    <a:pt x="2120" y="2239"/>
                  </a:cubicBezTo>
                  <a:cubicBezTo>
                    <a:pt x="1882" y="2239"/>
                    <a:pt x="1715" y="2072"/>
                    <a:pt x="1644" y="1858"/>
                  </a:cubicBezTo>
                  <a:close/>
                  <a:moveTo>
                    <a:pt x="3906" y="1858"/>
                  </a:moveTo>
                  <a:cubicBezTo>
                    <a:pt x="3882" y="2096"/>
                    <a:pt x="3668" y="2239"/>
                    <a:pt x="3430" y="2239"/>
                  </a:cubicBezTo>
                  <a:cubicBezTo>
                    <a:pt x="3168" y="2239"/>
                    <a:pt x="3001" y="2096"/>
                    <a:pt x="2953" y="1858"/>
                  </a:cubicBezTo>
                  <a:close/>
                  <a:moveTo>
                    <a:pt x="5192" y="1858"/>
                  </a:moveTo>
                  <a:cubicBezTo>
                    <a:pt x="5168" y="2096"/>
                    <a:pt x="4954" y="2239"/>
                    <a:pt x="4716" y="2239"/>
                  </a:cubicBezTo>
                  <a:cubicBezTo>
                    <a:pt x="4478" y="2239"/>
                    <a:pt x="4311" y="2072"/>
                    <a:pt x="4239" y="1858"/>
                  </a:cubicBezTo>
                  <a:close/>
                  <a:moveTo>
                    <a:pt x="4097" y="2263"/>
                  </a:moveTo>
                  <a:lnTo>
                    <a:pt x="4097" y="3525"/>
                  </a:lnTo>
                  <a:lnTo>
                    <a:pt x="3311" y="3525"/>
                  </a:lnTo>
                  <a:lnTo>
                    <a:pt x="3311" y="2596"/>
                  </a:lnTo>
                  <a:lnTo>
                    <a:pt x="3430" y="2596"/>
                  </a:lnTo>
                  <a:cubicBezTo>
                    <a:pt x="3716" y="2596"/>
                    <a:pt x="3954" y="2477"/>
                    <a:pt x="4097" y="2263"/>
                  </a:cubicBezTo>
                  <a:close/>
                  <a:moveTo>
                    <a:pt x="1453" y="2311"/>
                  </a:moveTo>
                  <a:cubicBezTo>
                    <a:pt x="1596" y="2501"/>
                    <a:pt x="1834" y="2620"/>
                    <a:pt x="2096" y="2620"/>
                  </a:cubicBezTo>
                  <a:cubicBezTo>
                    <a:pt x="2168" y="2596"/>
                    <a:pt x="2191" y="2596"/>
                    <a:pt x="2215" y="2596"/>
                  </a:cubicBezTo>
                  <a:lnTo>
                    <a:pt x="2215" y="3549"/>
                  </a:lnTo>
                  <a:lnTo>
                    <a:pt x="1453" y="3549"/>
                  </a:lnTo>
                  <a:lnTo>
                    <a:pt x="1453" y="2311"/>
                  </a:lnTo>
                  <a:close/>
                  <a:moveTo>
                    <a:pt x="2787" y="2311"/>
                  </a:moveTo>
                  <a:cubicBezTo>
                    <a:pt x="2834" y="2358"/>
                    <a:pt x="2906" y="2406"/>
                    <a:pt x="3001" y="2477"/>
                  </a:cubicBezTo>
                  <a:lnTo>
                    <a:pt x="3001" y="3739"/>
                  </a:lnTo>
                  <a:cubicBezTo>
                    <a:pt x="3001" y="3811"/>
                    <a:pt x="3073" y="3906"/>
                    <a:pt x="3168" y="3906"/>
                  </a:cubicBezTo>
                  <a:lnTo>
                    <a:pt x="4263" y="3906"/>
                  </a:lnTo>
                  <a:cubicBezTo>
                    <a:pt x="4359" y="3906"/>
                    <a:pt x="4454" y="3811"/>
                    <a:pt x="4454" y="3739"/>
                  </a:cubicBezTo>
                  <a:lnTo>
                    <a:pt x="4454" y="2549"/>
                  </a:lnTo>
                  <a:cubicBezTo>
                    <a:pt x="4549" y="2573"/>
                    <a:pt x="4620" y="2596"/>
                    <a:pt x="4740" y="2596"/>
                  </a:cubicBezTo>
                  <a:lnTo>
                    <a:pt x="4859" y="2596"/>
                  </a:lnTo>
                  <a:lnTo>
                    <a:pt x="4859" y="4478"/>
                  </a:lnTo>
                  <a:lnTo>
                    <a:pt x="691" y="4478"/>
                  </a:lnTo>
                  <a:lnTo>
                    <a:pt x="691" y="2596"/>
                  </a:lnTo>
                  <a:lnTo>
                    <a:pt x="810" y="2596"/>
                  </a:lnTo>
                  <a:cubicBezTo>
                    <a:pt x="905" y="2596"/>
                    <a:pt x="1024" y="2573"/>
                    <a:pt x="1120" y="2549"/>
                  </a:cubicBezTo>
                  <a:lnTo>
                    <a:pt x="1120" y="3739"/>
                  </a:lnTo>
                  <a:cubicBezTo>
                    <a:pt x="1120" y="3811"/>
                    <a:pt x="1215" y="3906"/>
                    <a:pt x="1286" y="3906"/>
                  </a:cubicBezTo>
                  <a:lnTo>
                    <a:pt x="2406" y="3906"/>
                  </a:lnTo>
                  <a:cubicBezTo>
                    <a:pt x="2477" y="3906"/>
                    <a:pt x="2572" y="3811"/>
                    <a:pt x="2572" y="3739"/>
                  </a:cubicBezTo>
                  <a:lnTo>
                    <a:pt x="2572" y="2477"/>
                  </a:lnTo>
                  <a:cubicBezTo>
                    <a:pt x="2668" y="2430"/>
                    <a:pt x="2715" y="2358"/>
                    <a:pt x="2787" y="2311"/>
                  </a:cubicBezTo>
                  <a:close/>
                  <a:moveTo>
                    <a:pt x="1120" y="1"/>
                  </a:moveTo>
                  <a:cubicBezTo>
                    <a:pt x="1048" y="1"/>
                    <a:pt x="1001" y="48"/>
                    <a:pt x="977" y="96"/>
                  </a:cubicBezTo>
                  <a:lnTo>
                    <a:pt x="48" y="1596"/>
                  </a:lnTo>
                  <a:cubicBezTo>
                    <a:pt x="0" y="1620"/>
                    <a:pt x="0" y="1644"/>
                    <a:pt x="0" y="1668"/>
                  </a:cubicBezTo>
                  <a:lnTo>
                    <a:pt x="0" y="1763"/>
                  </a:lnTo>
                  <a:cubicBezTo>
                    <a:pt x="0" y="2072"/>
                    <a:pt x="167" y="2311"/>
                    <a:pt x="358" y="2453"/>
                  </a:cubicBezTo>
                  <a:lnTo>
                    <a:pt x="358" y="4478"/>
                  </a:lnTo>
                  <a:cubicBezTo>
                    <a:pt x="286" y="4478"/>
                    <a:pt x="191" y="4573"/>
                    <a:pt x="191" y="4644"/>
                  </a:cubicBezTo>
                  <a:cubicBezTo>
                    <a:pt x="191" y="4740"/>
                    <a:pt x="286" y="4835"/>
                    <a:pt x="358" y="4835"/>
                  </a:cubicBezTo>
                  <a:lnTo>
                    <a:pt x="5192" y="4835"/>
                  </a:lnTo>
                  <a:cubicBezTo>
                    <a:pt x="5287" y="4835"/>
                    <a:pt x="5359" y="4740"/>
                    <a:pt x="5359" y="4644"/>
                  </a:cubicBezTo>
                  <a:cubicBezTo>
                    <a:pt x="5359" y="4573"/>
                    <a:pt x="5287" y="4478"/>
                    <a:pt x="5192" y="4478"/>
                  </a:cubicBezTo>
                  <a:lnTo>
                    <a:pt x="5192" y="2477"/>
                  </a:lnTo>
                  <a:cubicBezTo>
                    <a:pt x="5406" y="2334"/>
                    <a:pt x="5549" y="2072"/>
                    <a:pt x="5549" y="1763"/>
                  </a:cubicBezTo>
                  <a:lnTo>
                    <a:pt x="5549" y="1668"/>
                  </a:lnTo>
                  <a:cubicBezTo>
                    <a:pt x="5549" y="1644"/>
                    <a:pt x="5549" y="1620"/>
                    <a:pt x="5525" y="1596"/>
                  </a:cubicBezTo>
                  <a:lnTo>
                    <a:pt x="4597" y="96"/>
                  </a:lnTo>
                  <a:cubicBezTo>
                    <a:pt x="4573" y="48"/>
                    <a:pt x="4501" y="1"/>
                    <a:pt x="4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5"/>
            <p:cNvSpPr/>
            <p:nvPr/>
          </p:nvSpPr>
          <p:spPr>
            <a:xfrm>
              <a:off x="3596142" y="3691035"/>
              <a:ext cx="123586" cy="42266"/>
            </a:xfrm>
            <a:custGeom>
              <a:avLst/>
              <a:gdLst/>
              <a:ahLst/>
              <a:cxnLst/>
              <a:rect l="l" t="t" r="r" b="b"/>
              <a:pathLst>
                <a:path w="3693" h="1263" extrusionOk="0">
                  <a:moveTo>
                    <a:pt x="3359" y="357"/>
                  </a:moveTo>
                  <a:lnTo>
                    <a:pt x="3359" y="881"/>
                  </a:lnTo>
                  <a:lnTo>
                    <a:pt x="382" y="881"/>
                  </a:lnTo>
                  <a:lnTo>
                    <a:pt x="382" y="357"/>
                  </a:lnTo>
                  <a:close/>
                  <a:moveTo>
                    <a:pt x="358" y="0"/>
                  </a:moveTo>
                  <a:cubicBezTo>
                    <a:pt x="144" y="0"/>
                    <a:pt x="1" y="143"/>
                    <a:pt x="1" y="357"/>
                  </a:cubicBezTo>
                  <a:lnTo>
                    <a:pt x="1" y="905"/>
                  </a:lnTo>
                  <a:cubicBezTo>
                    <a:pt x="1" y="1120"/>
                    <a:pt x="144" y="1262"/>
                    <a:pt x="358" y="1262"/>
                  </a:cubicBezTo>
                  <a:lnTo>
                    <a:pt x="3335" y="1262"/>
                  </a:lnTo>
                  <a:cubicBezTo>
                    <a:pt x="3549" y="1262"/>
                    <a:pt x="3692" y="1120"/>
                    <a:pt x="3692" y="905"/>
                  </a:cubicBezTo>
                  <a:lnTo>
                    <a:pt x="3692" y="357"/>
                  </a:lnTo>
                  <a:cubicBezTo>
                    <a:pt x="3692" y="143"/>
                    <a:pt x="3549" y="0"/>
                    <a:pt x="3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5"/>
            <p:cNvSpPr/>
            <p:nvPr/>
          </p:nvSpPr>
          <p:spPr>
            <a:xfrm>
              <a:off x="3596142" y="3746820"/>
              <a:ext cx="98856" cy="35105"/>
            </a:xfrm>
            <a:custGeom>
              <a:avLst/>
              <a:gdLst/>
              <a:ahLst/>
              <a:cxnLst/>
              <a:rect l="l" t="t" r="r" b="b"/>
              <a:pathLst>
                <a:path w="2954" h="1049" extrusionOk="0">
                  <a:moveTo>
                    <a:pt x="2620" y="357"/>
                  </a:moveTo>
                  <a:lnTo>
                    <a:pt x="2620" y="715"/>
                  </a:lnTo>
                  <a:lnTo>
                    <a:pt x="382" y="715"/>
                  </a:lnTo>
                  <a:lnTo>
                    <a:pt x="382" y="357"/>
                  </a:lnTo>
                  <a:close/>
                  <a:moveTo>
                    <a:pt x="358" y="0"/>
                  </a:moveTo>
                  <a:cubicBezTo>
                    <a:pt x="144" y="0"/>
                    <a:pt x="1" y="143"/>
                    <a:pt x="1" y="357"/>
                  </a:cubicBezTo>
                  <a:lnTo>
                    <a:pt x="1" y="691"/>
                  </a:lnTo>
                  <a:cubicBezTo>
                    <a:pt x="1" y="905"/>
                    <a:pt x="144" y="1048"/>
                    <a:pt x="358" y="1048"/>
                  </a:cubicBezTo>
                  <a:lnTo>
                    <a:pt x="2597" y="1048"/>
                  </a:lnTo>
                  <a:cubicBezTo>
                    <a:pt x="2787" y="1048"/>
                    <a:pt x="2954" y="905"/>
                    <a:pt x="2954" y="691"/>
                  </a:cubicBezTo>
                  <a:lnTo>
                    <a:pt x="2954" y="357"/>
                  </a:lnTo>
                  <a:cubicBezTo>
                    <a:pt x="2954" y="143"/>
                    <a:pt x="2787" y="0"/>
                    <a:pt x="2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5"/>
            <p:cNvSpPr/>
            <p:nvPr/>
          </p:nvSpPr>
          <p:spPr>
            <a:xfrm>
              <a:off x="3596945" y="3802606"/>
              <a:ext cx="23961" cy="11980"/>
            </a:xfrm>
            <a:custGeom>
              <a:avLst/>
              <a:gdLst/>
              <a:ahLst/>
              <a:cxnLst/>
              <a:rect l="l" t="t" r="r" b="b"/>
              <a:pathLst>
                <a:path w="716" h="358" extrusionOk="0">
                  <a:moveTo>
                    <a:pt x="191" y="0"/>
                  </a:moveTo>
                  <a:cubicBezTo>
                    <a:pt x="96" y="0"/>
                    <a:pt x="1" y="72"/>
                    <a:pt x="1" y="167"/>
                  </a:cubicBezTo>
                  <a:cubicBezTo>
                    <a:pt x="1" y="262"/>
                    <a:pt x="96" y="357"/>
                    <a:pt x="191" y="357"/>
                  </a:cubicBezTo>
                  <a:lnTo>
                    <a:pt x="548" y="357"/>
                  </a:lnTo>
                  <a:cubicBezTo>
                    <a:pt x="620" y="357"/>
                    <a:pt x="715" y="262"/>
                    <a:pt x="715" y="167"/>
                  </a:cubicBezTo>
                  <a:cubicBezTo>
                    <a:pt x="715" y="72"/>
                    <a:pt x="620"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5"/>
            <p:cNvSpPr/>
            <p:nvPr/>
          </p:nvSpPr>
          <p:spPr>
            <a:xfrm>
              <a:off x="3633623" y="3802606"/>
              <a:ext cx="62178" cy="11980"/>
            </a:xfrm>
            <a:custGeom>
              <a:avLst/>
              <a:gdLst/>
              <a:ahLst/>
              <a:cxnLst/>
              <a:rect l="l" t="t" r="r" b="b"/>
              <a:pathLst>
                <a:path w="1858" h="358" extrusionOk="0">
                  <a:moveTo>
                    <a:pt x="191" y="0"/>
                  </a:moveTo>
                  <a:cubicBezTo>
                    <a:pt x="95" y="0"/>
                    <a:pt x="0" y="72"/>
                    <a:pt x="0" y="167"/>
                  </a:cubicBezTo>
                  <a:cubicBezTo>
                    <a:pt x="0" y="262"/>
                    <a:pt x="95" y="357"/>
                    <a:pt x="191" y="357"/>
                  </a:cubicBezTo>
                  <a:lnTo>
                    <a:pt x="1667" y="357"/>
                  </a:lnTo>
                  <a:cubicBezTo>
                    <a:pt x="1762" y="357"/>
                    <a:pt x="1858" y="262"/>
                    <a:pt x="1858" y="167"/>
                  </a:cubicBezTo>
                  <a:cubicBezTo>
                    <a:pt x="1834" y="72"/>
                    <a:pt x="1762"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5"/>
            <p:cNvSpPr/>
            <p:nvPr/>
          </p:nvSpPr>
          <p:spPr>
            <a:xfrm>
              <a:off x="3633623" y="3827302"/>
              <a:ext cx="49428" cy="11980"/>
            </a:xfrm>
            <a:custGeom>
              <a:avLst/>
              <a:gdLst/>
              <a:ahLst/>
              <a:cxnLst/>
              <a:rect l="l" t="t" r="r" b="b"/>
              <a:pathLst>
                <a:path w="1477" h="358" extrusionOk="0">
                  <a:moveTo>
                    <a:pt x="191" y="0"/>
                  </a:moveTo>
                  <a:cubicBezTo>
                    <a:pt x="95" y="0"/>
                    <a:pt x="0" y="96"/>
                    <a:pt x="0" y="167"/>
                  </a:cubicBezTo>
                  <a:cubicBezTo>
                    <a:pt x="0" y="262"/>
                    <a:pt x="95" y="358"/>
                    <a:pt x="191" y="358"/>
                  </a:cubicBezTo>
                  <a:lnTo>
                    <a:pt x="1286" y="358"/>
                  </a:lnTo>
                  <a:cubicBezTo>
                    <a:pt x="1381" y="358"/>
                    <a:pt x="1477" y="262"/>
                    <a:pt x="1477" y="167"/>
                  </a:cubicBezTo>
                  <a:cubicBezTo>
                    <a:pt x="1477" y="96"/>
                    <a:pt x="1381" y="0"/>
                    <a:pt x="1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5"/>
            <p:cNvSpPr/>
            <p:nvPr/>
          </p:nvSpPr>
          <p:spPr>
            <a:xfrm>
              <a:off x="3440733" y="3888676"/>
              <a:ext cx="67800" cy="11980"/>
            </a:xfrm>
            <a:custGeom>
              <a:avLst/>
              <a:gdLst/>
              <a:ahLst/>
              <a:cxnLst/>
              <a:rect l="l" t="t" r="r" b="b"/>
              <a:pathLst>
                <a:path w="2026" h="358" extrusionOk="0">
                  <a:moveTo>
                    <a:pt x="168" y="0"/>
                  </a:moveTo>
                  <a:cubicBezTo>
                    <a:pt x="96" y="0"/>
                    <a:pt x="1" y="95"/>
                    <a:pt x="1" y="191"/>
                  </a:cubicBezTo>
                  <a:cubicBezTo>
                    <a:pt x="1" y="286"/>
                    <a:pt x="96" y="357"/>
                    <a:pt x="168" y="357"/>
                  </a:cubicBezTo>
                  <a:lnTo>
                    <a:pt x="1835" y="357"/>
                  </a:lnTo>
                  <a:cubicBezTo>
                    <a:pt x="1930" y="357"/>
                    <a:pt x="2025" y="286"/>
                    <a:pt x="2025" y="191"/>
                  </a:cubicBezTo>
                  <a:cubicBezTo>
                    <a:pt x="2025" y="95"/>
                    <a:pt x="1930" y="0"/>
                    <a:pt x="1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5"/>
            <p:cNvSpPr/>
            <p:nvPr/>
          </p:nvSpPr>
          <p:spPr>
            <a:xfrm>
              <a:off x="3440733" y="3863946"/>
              <a:ext cx="92497" cy="12014"/>
            </a:xfrm>
            <a:custGeom>
              <a:avLst/>
              <a:gdLst/>
              <a:ahLst/>
              <a:cxnLst/>
              <a:rect l="l" t="t" r="r" b="b"/>
              <a:pathLst>
                <a:path w="2764" h="359" extrusionOk="0">
                  <a:moveTo>
                    <a:pt x="168" y="1"/>
                  </a:moveTo>
                  <a:cubicBezTo>
                    <a:pt x="96" y="1"/>
                    <a:pt x="1" y="96"/>
                    <a:pt x="1" y="191"/>
                  </a:cubicBezTo>
                  <a:cubicBezTo>
                    <a:pt x="1" y="263"/>
                    <a:pt x="96" y="358"/>
                    <a:pt x="168" y="358"/>
                  </a:cubicBezTo>
                  <a:lnTo>
                    <a:pt x="2597" y="358"/>
                  </a:lnTo>
                  <a:cubicBezTo>
                    <a:pt x="2668" y="358"/>
                    <a:pt x="2763" y="263"/>
                    <a:pt x="2763" y="191"/>
                  </a:cubicBezTo>
                  <a:cubicBezTo>
                    <a:pt x="2763" y="96"/>
                    <a:pt x="2668" y="1"/>
                    <a:pt x="2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5"/>
            <p:cNvSpPr/>
            <p:nvPr/>
          </p:nvSpPr>
          <p:spPr>
            <a:xfrm>
              <a:off x="3596945" y="3863946"/>
              <a:ext cx="123553" cy="12014"/>
            </a:xfrm>
            <a:custGeom>
              <a:avLst/>
              <a:gdLst/>
              <a:ahLst/>
              <a:cxnLst/>
              <a:rect l="l" t="t" r="r" b="b"/>
              <a:pathLst>
                <a:path w="3692" h="359" extrusionOk="0">
                  <a:moveTo>
                    <a:pt x="191" y="1"/>
                  </a:moveTo>
                  <a:cubicBezTo>
                    <a:pt x="96" y="1"/>
                    <a:pt x="1" y="96"/>
                    <a:pt x="1" y="191"/>
                  </a:cubicBezTo>
                  <a:cubicBezTo>
                    <a:pt x="1" y="263"/>
                    <a:pt x="96" y="358"/>
                    <a:pt x="191" y="358"/>
                  </a:cubicBezTo>
                  <a:lnTo>
                    <a:pt x="3525" y="358"/>
                  </a:lnTo>
                  <a:cubicBezTo>
                    <a:pt x="3597" y="358"/>
                    <a:pt x="3692" y="263"/>
                    <a:pt x="3692" y="191"/>
                  </a:cubicBezTo>
                  <a:cubicBezTo>
                    <a:pt x="3668" y="96"/>
                    <a:pt x="3597" y="1"/>
                    <a:pt x="3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5"/>
            <p:cNvSpPr/>
            <p:nvPr/>
          </p:nvSpPr>
          <p:spPr>
            <a:xfrm>
              <a:off x="3596945" y="3888676"/>
              <a:ext cx="123553" cy="11980"/>
            </a:xfrm>
            <a:custGeom>
              <a:avLst/>
              <a:gdLst/>
              <a:ahLst/>
              <a:cxnLst/>
              <a:rect l="l" t="t" r="r" b="b"/>
              <a:pathLst>
                <a:path w="3692" h="358" extrusionOk="0">
                  <a:moveTo>
                    <a:pt x="191" y="0"/>
                  </a:moveTo>
                  <a:cubicBezTo>
                    <a:pt x="96" y="0"/>
                    <a:pt x="1" y="95"/>
                    <a:pt x="1" y="191"/>
                  </a:cubicBezTo>
                  <a:cubicBezTo>
                    <a:pt x="1" y="286"/>
                    <a:pt x="96" y="357"/>
                    <a:pt x="191" y="357"/>
                  </a:cubicBezTo>
                  <a:lnTo>
                    <a:pt x="3525" y="357"/>
                  </a:lnTo>
                  <a:cubicBezTo>
                    <a:pt x="3597" y="357"/>
                    <a:pt x="3692" y="286"/>
                    <a:pt x="3692" y="191"/>
                  </a:cubicBezTo>
                  <a:cubicBezTo>
                    <a:pt x="3668" y="95"/>
                    <a:pt x="3597" y="0"/>
                    <a:pt x="35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5"/>
            <p:cNvSpPr/>
            <p:nvPr/>
          </p:nvSpPr>
          <p:spPr>
            <a:xfrm>
              <a:off x="3404089" y="3863946"/>
              <a:ext cx="23927" cy="12014"/>
            </a:xfrm>
            <a:custGeom>
              <a:avLst/>
              <a:gdLst/>
              <a:ahLst/>
              <a:cxnLst/>
              <a:rect l="l" t="t" r="r" b="b"/>
              <a:pathLst>
                <a:path w="715" h="359" extrusionOk="0">
                  <a:moveTo>
                    <a:pt x="167" y="1"/>
                  </a:moveTo>
                  <a:cubicBezTo>
                    <a:pt x="72" y="1"/>
                    <a:pt x="0" y="96"/>
                    <a:pt x="0" y="191"/>
                  </a:cubicBezTo>
                  <a:cubicBezTo>
                    <a:pt x="0" y="263"/>
                    <a:pt x="72" y="358"/>
                    <a:pt x="167" y="358"/>
                  </a:cubicBezTo>
                  <a:lnTo>
                    <a:pt x="524" y="358"/>
                  </a:lnTo>
                  <a:cubicBezTo>
                    <a:pt x="620" y="358"/>
                    <a:pt x="715" y="263"/>
                    <a:pt x="715" y="191"/>
                  </a:cubicBezTo>
                  <a:cubicBezTo>
                    <a:pt x="715" y="96"/>
                    <a:pt x="620" y="1"/>
                    <a:pt x="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5"/>
            <p:cNvSpPr/>
            <p:nvPr/>
          </p:nvSpPr>
          <p:spPr>
            <a:xfrm>
              <a:off x="3404089" y="3888676"/>
              <a:ext cx="23927" cy="11980"/>
            </a:xfrm>
            <a:custGeom>
              <a:avLst/>
              <a:gdLst/>
              <a:ahLst/>
              <a:cxnLst/>
              <a:rect l="l" t="t" r="r" b="b"/>
              <a:pathLst>
                <a:path w="715" h="358" extrusionOk="0">
                  <a:moveTo>
                    <a:pt x="167" y="0"/>
                  </a:moveTo>
                  <a:cubicBezTo>
                    <a:pt x="72" y="0"/>
                    <a:pt x="0" y="95"/>
                    <a:pt x="0" y="191"/>
                  </a:cubicBezTo>
                  <a:cubicBezTo>
                    <a:pt x="0" y="286"/>
                    <a:pt x="72" y="357"/>
                    <a:pt x="167" y="357"/>
                  </a:cubicBezTo>
                  <a:lnTo>
                    <a:pt x="524" y="357"/>
                  </a:lnTo>
                  <a:cubicBezTo>
                    <a:pt x="620" y="357"/>
                    <a:pt x="715" y="286"/>
                    <a:pt x="715" y="191"/>
                  </a:cubicBezTo>
                  <a:cubicBezTo>
                    <a:pt x="715" y="95"/>
                    <a:pt x="620"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5"/>
            <p:cNvSpPr/>
            <p:nvPr/>
          </p:nvSpPr>
          <p:spPr>
            <a:xfrm>
              <a:off x="3596945" y="3827302"/>
              <a:ext cx="23961" cy="11980"/>
            </a:xfrm>
            <a:custGeom>
              <a:avLst/>
              <a:gdLst/>
              <a:ahLst/>
              <a:cxnLst/>
              <a:rect l="l" t="t" r="r" b="b"/>
              <a:pathLst>
                <a:path w="716" h="358" extrusionOk="0">
                  <a:moveTo>
                    <a:pt x="191" y="0"/>
                  </a:moveTo>
                  <a:cubicBezTo>
                    <a:pt x="96" y="0"/>
                    <a:pt x="1" y="96"/>
                    <a:pt x="1" y="167"/>
                  </a:cubicBezTo>
                  <a:cubicBezTo>
                    <a:pt x="1" y="262"/>
                    <a:pt x="96" y="358"/>
                    <a:pt x="191" y="358"/>
                  </a:cubicBezTo>
                  <a:lnTo>
                    <a:pt x="548" y="358"/>
                  </a:lnTo>
                  <a:cubicBezTo>
                    <a:pt x="620" y="358"/>
                    <a:pt x="715" y="262"/>
                    <a:pt x="715" y="167"/>
                  </a:cubicBezTo>
                  <a:cubicBezTo>
                    <a:pt x="715" y="96"/>
                    <a:pt x="620"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3081;p45">
            <a:extLst>
              <a:ext uri="{FF2B5EF4-FFF2-40B4-BE49-F238E27FC236}">
                <a16:creationId xmlns:a16="http://schemas.microsoft.com/office/drawing/2014/main" id="{352A645D-B184-47E6-BE07-EFBAA8B4694F}"/>
              </a:ext>
            </a:extLst>
          </p:cNvPr>
          <p:cNvSpPr txBox="1">
            <a:spLocks/>
          </p:cNvSpPr>
          <p:nvPr/>
        </p:nvSpPr>
        <p:spPr>
          <a:xfrm>
            <a:off x="5970504" y="1261389"/>
            <a:ext cx="1140969" cy="3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28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zh-TW" altLang="en-US" sz="1800" dirty="0">
                <a:latin typeface="微軟正黑體" panose="020B0604030504040204" pitchFamily="34" charset="-120"/>
                <a:ea typeface="微軟正黑體" panose="020B0604030504040204" pitchFamily="34" charset="-120"/>
              </a:rPr>
              <a:t>訓練時間</a:t>
            </a:r>
          </a:p>
        </p:txBody>
      </p:sp>
    </p:spTree>
    <p:extLst>
      <p:ext uri="{BB962C8B-B14F-4D97-AF65-F5344CB8AC3E}">
        <p14:creationId xmlns:p14="http://schemas.microsoft.com/office/powerpoint/2010/main" val="337018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902" name="Google Shape;2902;p42"/>
          <p:cNvSpPr/>
          <p:nvPr/>
        </p:nvSpPr>
        <p:spPr>
          <a:xfrm rot="10800000" flipH="1">
            <a:off x="3958650" y="1787408"/>
            <a:ext cx="1278368" cy="38719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5" name="Google Shape;2905;p42"/>
          <p:cNvGrpSpPr/>
          <p:nvPr/>
        </p:nvGrpSpPr>
        <p:grpSpPr>
          <a:xfrm>
            <a:off x="3647036" y="3077652"/>
            <a:ext cx="593164" cy="1161172"/>
            <a:chOff x="4921825" y="870250"/>
            <a:chExt cx="407925" cy="798550"/>
          </a:xfrm>
        </p:grpSpPr>
        <p:sp>
          <p:nvSpPr>
            <p:cNvPr id="2906" name="Google Shape;2906;p4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36" name="Google Shape;2936;p42"/>
          <p:cNvPicPr preferRelativeResize="0"/>
          <p:nvPr/>
        </p:nvPicPr>
        <p:blipFill>
          <a:blip r:embed="rId3">
            <a:alphaModFix/>
          </a:blip>
          <a:stretch>
            <a:fillRect/>
          </a:stretch>
        </p:blipFill>
        <p:spPr>
          <a:xfrm>
            <a:off x="715100" y="534988"/>
            <a:ext cx="2038350" cy="3724275"/>
          </a:xfrm>
          <a:prstGeom prst="rect">
            <a:avLst/>
          </a:prstGeom>
          <a:noFill/>
          <a:ln>
            <a:noFill/>
          </a:ln>
        </p:spPr>
      </p:pic>
      <p:sp>
        <p:nvSpPr>
          <p:cNvPr id="39" name="Google Shape;2297;p31">
            <a:extLst>
              <a:ext uri="{FF2B5EF4-FFF2-40B4-BE49-F238E27FC236}">
                <a16:creationId xmlns:a16="http://schemas.microsoft.com/office/drawing/2014/main" id="{142B8243-27D2-4372-BE8C-F762A3071E06}"/>
              </a:ext>
            </a:extLst>
          </p:cNvPr>
          <p:cNvSpPr txBox="1">
            <a:spLocks noGrp="1"/>
          </p:cNvSpPr>
          <p:nvPr>
            <p:ph type="subTitle" idx="1"/>
          </p:nvPr>
        </p:nvSpPr>
        <p:spPr>
          <a:xfrm>
            <a:off x="3877877" y="1674238"/>
            <a:ext cx="4663281" cy="1896888"/>
          </a:xfrm>
          <a:prstGeom prst="rect">
            <a:avLst/>
          </a:prstGeom>
        </p:spPr>
        <p:txBody>
          <a:bodyPr spcFirstLastPara="1" wrap="square" lIns="91425" tIns="91425" rIns="91425" bIns="91425" anchor="ctr" anchorCtr="0">
            <a:noAutofit/>
          </a:bodyPr>
          <a:lstStyle/>
          <a:p>
            <a:pPr marL="0" lvl="0" indent="0" algn="l">
              <a:buClr>
                <a:schemeClr val="dk1"/>
              </a:buClr>
            </a:pPr>
            <a:r>
              <a:rPr lang="en-US" sz="6000" dirty="0">
                <a:solidFill>
                  <a:schemeClr val="tx1"/>
                </a:solidFill>
                <a:latin typeface="Questrial" panose="02020500000000000000" charset="0"/>
              </a:rPr>
              <a:t>Methodology</a:t>
            </a:r>
          </a:p>
        </p:txBody>
      </p:sp>
      <p:sp>
        <p:nvSpPr>
          <p:cNvPr id="40" name="矩形 39">
            <a:extLst>
              <a:ext uri="{FF2B5EF4-FFF2-40B4-BE49-F238E27FC236}">
                <a16:creationId xmlns:a16="http://schemas.microsoft.com/office/drawing/2014/main" id="{6850F40D-A264-4318-94FA-921EE7B68225}"/>
              </a:ext>
            </a:extLst>
          </p:cNvPr>
          <p:cNvSpPr/>
          <p:nvPr/>
        </p:nvSpPr>
        <p:spPr>
          <a:xfrm>
            <a:off x="3877877" y="876446"/>
            <a:ext cx="1454244" cy="1477328"/>
          </a:xfrm>
          <a:prstGeom prst="rect">
            <a:avLst/>
          </a:prstGeom>
        </p:spPr>
        <p:txBody>
          <a:bodyPr wrap="none">
            <a:spAutoFit/>
          </a:bodyPr>
          <a:lstStyle/>
          <a:p>
            <a:pPr lvl="0"/>
            <a:r>
              <a:rPr lang="en" altLang="zh-TW" sz="9000" dirty="0">
                <a:latin typeface="Questrial" panose="02020500000000000000" charset="0"/>
              </a:rPr>
              <a:t>04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Methodology</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8"/>
          <p:cNvSpPr/>
          <p:nvPr/>
        </p:nvSpPr>
        <p:spPr>
          <a:xfrm rot="10800000" flipH="1">
            <a:off x="720000" y="1318905"/>
            <a:ext cx="2886615" cy="167589"/>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7" name="Google Shape;3377;p48"/>
          <p:cNvSpPr txBox="1">
            <a:spLocks noGrp="1"/>
          </p:cNvSpPr>
          <p:nvPr>
            <p:ph type="ctrTitle" idx="4294967295"/>
          </p:nvPr>
        </p:nvSpPr>
        <p:spPr>
          <a:xfrm>
            <a:off x="632157" y="1137360"/>
            <a:ext cx="3034015" cy="181544"/>
          </a:xfrm>
          <a:prstGeom prst="rect">
            <a:avLst/>
          </a:prstGeom>
        </p:spPr>
        <p:txBody>
          <a:bodyPr spcFirstLastPara="1" wrap="square" lIns="91425" tIns="91425" rIns="91425" bIns="91425" anchor="t" anchorCtr="0">
            <a:noAutofit/>
          </a:bodyPr>
          <a:lstStyle/>
          <a:p>
            <a:pPr lvl="0" algn="ctr"/>
            <a:r>
              <a:rPr lang="en-US" sz="1800" dirty="0"/>
              <a:t>Frequently bought together</a:t>
            </a:r>
          </a:p>
        </p:txBody>
      </p:sp>
      <p:grpSp>
        <p:nvGrpSpPr>
          <p:cNvPr id="3388" name="Google Shape;3388;p48"/>
          <p:cNvGrpSpPr/>
          <p:nvPr/>
        </p:nvGrpSpPr>
        <p:grpSpPr>
          <a:xfrm>
            <a:off x="7194716" y="876036"/>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7691772" y="915764"/>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3384;p48">
            <a:extLst>
              <a:ext uri="{FF2B5EF4-FFF2-40B4-BE49-F238E27FC236}">
                <a16:creationId xmlns:a16="http://schemas.microsoft.com/office/drawing/2014/main" id="{61012166-2613-42AD-839A-C75BEAF442D5}"/>
              </a:ext>
            </a:extLst>
          </p:cNvPr>
          <p:cNvSpPr txBox="1">
            <a:spLocks/>
          </p:cNvSpPr>
          <p:nvPr/>
        </p:nvSpPr>
        <p:spPr>
          <a:xfrm>
            <a:off x="737560" y="1626969"/>
            <a:ext cx="7032526" cy="1135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1600"/>
              </a:spcBef>
              <a:spcAft>
                <a:spcPts val="160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例如，如果用戶在看睡袋，經常同時購買的物品可能包括睡墊或帳篷</a:t>
            </a:r>
          </a:p>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用戶在購買印表機時，可能也會點選購買墨水</a:t>
            </a:r>
          </a:p>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買相機的時候，可能也會買記憶卡或相片紙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Methodology</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8"/>
          <p:cNvSpPr/>
          <p:nvPr/>
        </p:nvSpPr>
        <p:spPr>
          <a:xfrm rot="10800000" flipH="1">
            <a:off x="667253" y="1329041"/>
            <a:ext cx="2036263" cy="110968"/>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4" name="Google Shape;3384;p48"/>
          <p:cNvSpPr txBox="1">
            <a:spLocks noGrp="1"/>
          </p:cNvSpPr>
          <p:nvPr>
            <p:ph type="subTitle" idx="4294967295"/>
          </p:nvPr>
        </p:nvSpPr>
        <p:spPr>
          <a:xfrm>
            <a:off x="558283" y="1528811"/>
            <a:ext cx="7032526" cy="818946"/>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透過計算產品的</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可以找出經常一起查看和購買的商品</a:t>
            </a:r>
          </a:p>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計算</a:t>
            </a:r>
            <a:r>
              <a:rPr lang="en-US" altLang="zh-TW" dirty="0">
                <a:latin typeface="微軟正黑體" panose="020B0604030504040204" pitchFamily="34" charset="-120"/>
                <a:ea typeface="微軟正黑體" panose="020B0604030504040204" pitchFamily="34" charset="-120"/>
              </a:rPr>
              <a:t>Co-visitation matrix</a:t>
            </a:r>
            <a:r>
              <a:rPr lang="zh-TW" altLang="en-US" dirty="0">
                <a:latin typeface="微軟正黑體" panose="020B0604030504040204" pitchFamily="34" charset="-120"/>
                <a:ea typeface="微軟正黑體" panose="020B0604030504040204" pitchFamily="34" charset="-120"/>
              </a:rPr>
              <a:t>的方法</a:t>
            </a:r>
          </a:p>
        </p:txBody>
      </p:sp>
      <p:grpSp>
        <p:nvGrpSpPr>
          <p:cNvPr id="3388" name="Google Shape;3388;p48"/>
          <p:cNvGrpSpPr/>
          <p:nvPr/>
        </p:nvGrpSpPr>
        <p:grpSpPr>
          <a:xfrm>
            <a:off x="7194716" y="876036"/>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7691772" y="915764"/>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383;p48">
            <a:extLst>
              <a:ext uri="{FF2B5EF4-FFF2-40B4-BE49-F238E27FC236}">
                <a16:creationId xmlns:a16="http://schemas.microsoft.com/office/drawing/2014/main" id="{95311FFC-B7A3-4C13-8857-AC16150E112C}"/>
              </a:ext>
            </a:extLst>
          </p:cNvPr>
          <p:cNvSpPr txBox="1">
            <a:spLocks/>
          </p:cNvSpPr>
          <p:nvPr/>
        </p:nvSpPr>
        <p:spPr>
          <a:xfrm>
            <a:off x="582591" y="1123960"/>
            <a:ext cx="2205588" cy="3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28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800" dirty="0"/>
              <a:t>Co-visitation matrix</a:t>
            </a:r>
          </a:p>
        </p:txBody>
      </p:sp>
      <mc:AlternateContent xmlns:mc="http://schemas.openxmlformats.org/markup-compatibility/2006" xmlns:a14="http://schemas.microsoft.com/office/drawing/2010/main">
        <mc:Choice Requires="a14">
          <p:sp>
            <p:nvSpPr>
              <p:cNvPr id="50" name="Google Shape;3384;p48">
                <a:extLst>
                  <a:ext uri="{FF2B5EF4-FFF2-40B4-BE49-F238E27FC236}">
                    <a16:creationId xmlns:a16="http://schemas.microsoft.com/office/drawing/2014/main" id="{87F53C63-3250-4C09-BAEE-0BEA50240942}"/>
                  </a:ext>
                </a:extLst>
              </p:cNvPr>
              <p:cNvSpPr txBox="1">
                <a:spLocks/>
              </p:cNvSpPr>
              <p:nvPr/>
            </p:nvSpPr>
            <p:spPr>
              <a:xfrm>
                <a:off x="753537" y="2287346"/>
                <a:ext cx="7032526" cy="1215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1600"/>
                  </a:spcBef>
                  <a:spcAft>
                    <a:spcPts val="160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同一個</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中，查看所有一天內時間相近的 </a:t>
                </a:r>
                <a:r>
                  <a:rPr lang="en-US" altLang="zh-TW" dirty="0">
                    <a:latin typeface="微軟正黑體" panose="020B0604030504040204" pitchFamily="34" charset="-120"/>
                    <a:ea typeface="微軟正黑體" panose="020B0604030504040204" pitchFamily="34" charset="-120"/>
                  </a:rPr>
                  <a:t>pairs of events</a:t>
                </a:r>
              </a:p>
              <a:p>
                <a:pPr marL="285750" indent="-285750">
                  <a:lnSpc>
                    <a:spcPct val="150000"/>
                  </a:lnSpc>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co-visitation matrix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smtClean="0">
                            <a:latin typeface="Cambria Math" panose="02040503050406030204" pitchFamily="18" charset="0"/>
                          </a:rPr>
                          <m:t>𝑀</m:t>
                        </m:r>
                      </m:e>
                      <m:sub>
                        <m:r>
                          <a:rPr lang="en-US" altLang="zh-TW" sz="1400" i="1" smtClean="0">
                            <a:latin typeface="Cambria Math" panose="02040503050406030204" pitchFamily="18" charset="0"/>
                          </a:rPr>
                          <m:t>𝑎𝑖𝑑</m:t>
                        </m:r>
                        <m:r>
                          <a:rPr lang="en-US" altLang="zh-TW" sz="1400" b="0" i="1" smtClean="0">
                            <a:latin typeface="Cambria Math" panose="02040503050406030204" pitchFamily="18" charset="0"/>
                          </a:rPr>
                          <m:t>1,</m:t>
                        </m:r>
                        <m:r>
                          <a:rPr lang="en-US" altLang="zh-TW" sz="1400" b="0" i="1" smtClean="0">
                            <a:latin typeface="Cambria Math" panose="02040503050406030204" pitchFamily="18" charset="0"/>
                          </a:rPr>
                          <m:t>𝑎𝑖𝑑</m:t>
                        </m:r>
                        <m:r>
                          <a:rPr lang="en-US" altLang="zh-TW" sz="1400" b="0" i="1" smtClean="0">
                            <a:latin typeface="Cambria Math" panose="02040503050406030204" pitchFamily="18" charset="0"/>
                          </a:rPr>
                          <m:t>2</m:t>
                        </m:r>
                      </m:sub>
                    </m:sSub>
                  </m:oMath>
                </a14:m>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計算所有</a:t>
                </a:r>
                <a:r>
                  <a:rPr lang="en-US" altLang="zh-TW" dirty="0">
                    <a:latin typeface="微軟正黑體" panose="020B0604030504040204" pitchFamily="34" charset="-120"/>
                    <a:ea typeface="微軟正黑體" panose="020B0604030504040204" pitchFamily="34" charset="-120"/>
                  </a:rPr>
                  <a:t>session</a:t>
                </a:r>
                <a:r>
                  <a:rPr lang="zh-TW" altLang="en-US" dirty="0">
                    <a:latin typeface="微軟正黑體" panose="020B0604030504040204" pitchFamily="34" charset="-120"/>
                    <a:ea typeface="微軟正黑體" panose="020B0604030504040204" pitchFamily="34" charset="-120"/>
                  </a:rPr>
                  <a:t>中，</a:t>
                </a:r>
                <a:r>
                  <a:rPr lang="en-US" altLang="zh-TW" dirty="0">
                    <a:latin typeface="微軟正黑體" panose="020B0604030504040204" pitchFamily="34" charset="-120"/>
                    <a:ea typeface="微軟正黑體" panose="020B0604030504040204" pitchFamily="34" charset="-120"/>
                  </a:rPr>
                  <a:t>event pair</a:t>
                </a:r>
                <a:r>
                  <a:rPr lang="zh-TW" altLang="en-US" dirty="0">
                    <a:latin typeface="微軟正黑體" panose="020B0604030504040204" pitchFamily="34" charset="-120"/>
                    <a:ea typeface="微軟正黑體" panose="020B0604030504040204" pitchFamily="34" charset="-120"/>
                  </a:rPr>
                  <a:t>出現的次數</a:t>
                </a:r>
              </a:p>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對於每個</a:t>
                </a:r>
                <a14:m>
                  <m:oMath xmlns:m="http://schemas.openxmlformats.org/officeDocument/2006/math">
                    <m:r>
                      <a:rPr lang="en-US" altLang="zh-TW" sz="1400" i="1" dirty="0" smtClean="0">
                        <a:latin typeface="Cambria Math" panose="02040503050406030204" pitchFamily="18" charset="0"/>
                      </a:rPr>
                      <m:t>𝑎𝑖𝑑</m:t>
                    </m:r>
                    <m:r>
                      <a:rPr lang="en-US" altLang="zh-TW" sz="1400" i="1" dirty="0" smtClean="0">
                        <a:latin typeface="Cambria Math" panose="02040503050406030204" pitchFamily="18" charset="0"/>
                      </a:rPr>
                      <m:t>1</m:t>
                    </m:r>
                  </m:oMath>
                </a14:m>
                <a:r>
                  <a:rPr lang="zh-TW" altLang="en-US" dirty="0">
                    <a:latin typeface="微軟正黑體" panose="020B0604030504040204" pitchFamily="34" charset="-120"/>
                    <a:ea typeface="微軟正黑體" panose="020B0604030504040204" pitchFamily="34" charset="-120"/>
                  </a:rPr>
                  <a:t>找出前</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個最常一起出現的產品</a:t>
                </a:r>
                <a14:m>
                  <m:oMath xmlns:m="http://schemas.openxmlformats.org/officeDocument/2006/math">
                    <m:r>
                      <a:rPr lang="en-US" altLang="zh-TW" i="1" dirty="0">
                        <a:latin typeface="Cambria Math" panose="02040503050406030204" pitchFamily="18" charset="0"/>
                      </a:rPr>
                      <m:t>𝑎𝑖𝑑</m:t>
                    </m:r>
                    <m:r>
                      <a:rPr lang="en-US" altLang="zh-TW" i="1" dirty="0">
                        <a:latin typeface="Cambria Math" panose="02040503050406030204" pitchFamily="18" charset="0"/>
                      </a:rPr>
                      <m:t>2</m:t>
                    </m:r>
                  </m:oMath>
                </a14:m>
                <a:endParaRPr lang="en-US" altLang="zh-TW" dirty="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p:txBody>
          </p:sp>
        </mc:Choice>
        <mc:Fallback xmlns="">
          <p:sp>
            <p:nvSpPr>
              <p:cNvPr id="50" name="Google Shape;3384;p48">
                <a:extLst>
                  <a:ext uri="{FF2B5EF4-FFF2-40B4-BE49-F238E27FC236}">
                    <a16:creationId xmlns:a16="http://schemas.microsoft.com/office/drawing/2014/main" id="{87F53C63-3250-4C09-BAEE-0BEA50240942}"/>
                  </a:ext>
                </a:extLst>
              </p:cNvPr>
              <p:cNvSpPr txBox="1">
                <a:spLocks noRot="1" noChangeAspect="1" noMove="1" noResize="1" noEditPoints="1" noAdjustHandles="1" noChangeArrowheads="1" noChangeShapeType="1" noTextEdit="1"/>
              </p:cNvSpPr>
              <p:nvPr/>
            </p:nvSpPr>
            <p:spPr>
              <a:xfrm>
                <a:off x="753537" y="2287346"/>
                <a:ext cx="7032526" cy="1215297"/>
              </a:xfrm>
              <a:prstGeom prst="rect">
                <a:avLst/>
              </a:prstGeom>
              <a:blipFill>
                <a:blip r:embed="rId3"/>
                <a:stretch>
                  <a:fillRect l="-17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F670EA19-0462-4177-B847-5047B58DB017}"/>
                  </a:ext>
                </a:extLst>
              </p:cNvPr>
              <p:cNvSpPr txBox="1"/>
              <p:nvPr/>
            </p:nvSpPr>
            <p:spPr>
              <a:xfrm>
                <a:off x="1256773" y="3429758"/>
                <a:ext cx="5403107" cy="699038"/>
              </a:xfrm>
              <a:prstGeom prst="rect">
                <a:avLst/>
              </a:prstGeom>
              <a:noFill/>
            </p:spPr>
            <p:txBody>
              <a:bodyPr wrap="square" rtlCol="0">
                <a:spAutoFit/>
              </a:bodyPr>
              <a:lstStyle/>
              <a:p>
                <a:pPr marL="285750" lvl="1" indent="-285750">
                  <a:lnSpc>
                    <a:spcPct val="150000"/>
                  </a:lnSpc>
                  <a:buClr>
                    <a:schemeClr val="dk2"/>
                  </a:buClr>
                  <a:buSzPts val="1400"/>
                  <a:buFont typeface="Arial" panose="020B0604020202020204" pitchFamily="34" charset="0"/>
                  <a:buChar char="•"/>
                </a:pPr>
                <a14:m>
                  <m:oMath xmlns:m="http://schemas.openxmlformats.org/officeDocument/2006/math">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𝑎𝑖𝑑</m:t>
                    </m:r>
                    <m:r>
                      <a:rPr lang="en-US" altLang="zh-TW" dirty="0">
                        <a:solidFill>
                          <a:schemeClr val="dk2"/>
                        </a:solidFill>
                        <a:latin typeface="Cambria Math" panose="02040503050406030204" pitchFamily="18" charset="0"/>
                        <a:ea typeface="微軟正黑體" panose="020B0604030504040204" pitchFamily="34" charset="-120"/>
                        <a:cs typeface="Abel"/>
                        <a:sym typeface="Abel"/>
                      </a:rPr>
                      <m:t>2 = </m:t>
                    </m:r>
                    <m:r>
                      <a:rPr lang="en-US" altLang="zh-TW" dirty="0" err="1">
                        <a:solidFill>
                          <a:schemeClr val="dk2"/>
                        </a:solidFill>
                        <a:latin typeface="Cambria Math" panose="02040503050406030204" pitchFamily="18" charset="0"/>
                        <a:ea typeface="微軟正黑體" panose="020B0604030504040204" pitchFamily="34" charset="-120"/>
                        <a:cs typeface="Abel"/>
                        <a:sym typeface="Abel"/>
                      </a:rPr>
                      <m:t>𝑎𝑟𝑔𝑠𝑜𝑟𝑡</m:t>
                    </m:r>
                    <m:d>
                      <m:dPr>
                        <m:ctrlPr>
                          <a:rPr lang="en-US" altLang="zh-TW" i="1" dirty="0">
                            <a:solidFill>
                              <a:schemeClr val="dk2"/>
                            </a:solidFill>
                            <a:latin typeface="Cambria Math" panose="02040503050406030204" pitchFamily="18" charset="0"/>
                            <a:ea typeface="微軟正黑體" panose="020B0604030504040204" pitchFamily="34" charset="-120"/>
                            <a:cs typeface="Abel"/>
                            <a:sym typeface="Abel"/>
                          </a:rPr>
                        </m:ctrlPr>
                      </m:dPr>
                      <m:e>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𝑀</m:t>
                        </m:r>
                        <m:d>
                          <m:dPr>
                            <m:begChr m:val="["/>
                            <m:endChr m:val="]"/>
                            <m:ctrlPr>
                              <a:rPr lang="en-US" altLang="zh-TW" i="1" dirty="0">
                                <a:solidFill>
                                  <a:schemeClr val="dk2"/>
                                </a:solidFill>
                                <a:latin typeface="Cambria Math" panose="02040503050406030204" pitchFamily="18" charset="0"/>
                                <a:ea typeface="微軟正黑體" panose="020B0604030504040204" pitchFamily="34" charset="-120"/>
                                <a:cs typeface="Abel"/>
                                <a:sym typeface="Abel"/>
                              </a:rPr>
                            </m:ctrlPr>
                          </m:dPr>
                          <m:e>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𝑎𝑖𝑑</m:t>
                            </m:r>
                          </m:e>
                        </m:d>
                      </m:e>
                    </m:d>
                    <m:d>
                      <m:dPr>
                        <m:begChr m:val="["/>
                        <m:endChr m:val="]"/>
                        <m:ctrlPr>
                          <a:rPr lang="en-US" altLang="zh-TW" i="1" dirty="0">
                            <a:solidFill>
                              <a:schemeClr val="dk2"/>
                            </a:solidFill>
                            <a:latin typeface="Cambria Math" panose="02040503050406030204" pitchFamily="18" charset="0"/>
                            <a:ea typeface="微軟正黑體" panose="020B0604030504040204" pitchFamily="34" charset="-120"/>
                            <a:cs typeface="Abel"/>
                            <a:sym typeface="Abel"/>
                          </a:rPr>
                        </m:ctrlPr>
                      </m:dPr>
                      <m:e>
                        <m:r>
                          <a:rPr lang="en-US" altLang="zh-TW" dirty="0">
                            <a:solidFill>
                              <a:schemeClr val="dk2"/>
                            </a:solidFill>
                            <a:latin typeface="Cambria Math" panose="02040503050406030204" pitchFamily="18" charset="0"/>
                            <a:ea typeface="微軟正黑體" panose="020B0604030504040204" pitchFamily="34" charset="-120"/>
                            <a:cs typeface="Abel"/>
                            <a:sym typeface="Abel"/>
                          </a:rPr>
                          <m:t>−20:</m:t>
                        </m:r>
                      </m:e>
                    </m:d>
                  </m:oMath>
                </a14:m>
                <a:endParaRPr lang="en-US" altLang="zh-TW" dirty="0">
                  <a:solidFill>
                    <a:schemeClr val="dk2"/>
                  </a:solidFill>
                  <a:latin typeface="微軟正黑體" panose="020B0604030504040204" pitchFamily="34" charset="-120"/>
                  <a:ea typeface="微軟正黑體" panose="020B0604030504040204" pitchFamily="34" charset="-120"/>
                  <a:cs typeface="Abel"/>
                  <a:sym typeface="Abel"/>
                </a:endParaRPr>
              </a:p>
              <a:p>
                <a:pPr marL="285750" lvl="1" indent="-285750">
                  <a:lnSpc>
                    <a:spcPct val="150000"/>
                  </a:lnSpc>
                  <a:buClr>
                    <a:schemeClr val="dk2"/>
                  </a:buClr>
                  <a:buSzPts val="1400"/>
                  <a:buFont typeface="Arial" panose="020B0604020202020204" pitchFamily="34" charset="0"/>
                  <a:buChar char="•"/>
                </a:pPr>
                <a14:m>
                  <m:oMath xmlns:m="http://schemas.openxmlformats.org/officeDocument/2006/math">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𝑎𝑟𝑔𝑠𝑜𝑟𝑡</m:t>
                    </m:r>
                    <m:r>
                      <a:rPr lang="en-US" altLang="zh-TW" dirty="0">
                        <a:solidFill>
                          <a:schemeClr val="dk2"/>
                        </a:solidFill>
                        <a:latin typeface="Cambria Math" panose="02040503050406030204" pitchFamily="18" charset="0"/>
                        <a:ea typeface="微軟正黑體" panose="020B0604030504040204" pitchFamily="34" charset="-120"/>
                        <a:cs typeface="Abel"/>
                        <a:sym typeface="Abel"/>
                      </a:rPr>
                      <m:t>(</m:t>
                    </m:r>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𝑥</m:t>
                    </m:r>
                    <m:r>
                      <a:rPr lang="en-US" altLang="zh-TW" dirty="0">
                        <a:solidFill>
                          <a:schemeClr val="dk2"/>
                        </a:solidFill>
                        <a:latin typeface="Cambria Math" panose="02040503050406030204" pitchFamily="18" charset="0"/>
                        <a:ea typeface="微軟正黑體" panose="020B0604030504040204" pitchFamily="34" charset="-120"/>
                        <a:cs typeface="Abel"/>
                        <a:sym typeface="Abel"/>
                      </a:rPr>
                      <m:t>)</m:t>
                    </m:r>
                  </m:oMath>
                </a14:m>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是將</a:t>
                </a:r>
                <a14:m>
                  <m:oMath xmlns:m="http://schemas.openxmlformats.org/officeDocument/2006/math">
                    <m:r>
                      <a:rPr lang="en-US" altLang="zh-TW" dirty="0">
                        <a:solidFill>
                          <a:schemeClr val="dk2"/>
                        </a:solidFill>
                        <a:latin typeface="Cambria Math" panose="02040503050406030204" pitchFamily="18" charset="0"/>
                        <a:ea typeface="微軟正黑體" panose="020B0604030504040204" pitchFamily="34" charset="-120"/>
                        <a:cs typeface="Abel"/>
                        <a:sym typeface="Abel"/>
                      </a:rPr>
                      <m:t>𝑥</m:t>
                    </m:r>
                  </m:oMath>
                </a14:m>
                <a:r>
                  <a:rPr lang="zh-TW" altLang="en-US" dirty="0">
                    <a:solidFill>
                      <a:schemeClr val="dk2"/>
                    </a:solidFill>
                    <a:latin typeface="微軟正黑體" panose="020B0604030504040204" pitchFamily="34" charset="-120"/>
                    <a:ea typeface="微軟正黑體" panose="020B0604030504040204" pitchFamily="34" charset="-120"/>
                    <a:cs typeface="Abel"/>
                    <a:sym typeface="Abel"/>
                  </a:rPr>
                  <a:t>中的元素從小到大排列，提取其對應的</a:t>
                </a:r>
                <a:r>
                  <a:rPr lang="en-US" altLang="zh-TW" dirty="0">
                    <a:solidFill>
                      <a:schemeClr val="dk2"/>
                    </a:solidFill>
                    <a:latin typeface="微軟正黑體" panose="020B0604030504040204" pitchFamily="34" charset="-120"/>
                    <a:ea typeface="微軟正黑體" panose="020B0604030504040204" pitchFamily="34" charset="-120"/>
                    <a:cs typeface="Abel"/>
                    <a:sym typeface="Abel"/>
                  </a:rPr>
                  <a:t>index</a:t>
                </a:r>
              </a:p>
            </p:txBody>
          </p:sp>
        </mc:Choice>
        <mc:Fallback xmlns="">
          <p:sp>
            <p:nvSpPr>
              <p:cNvPr id="51" name="文字方塊 50">
                <a:extLst>
                  <a:ext uri="{FF2B5EF4-FFF2-40B4-BE49-F238E27FC236}">
                    <a16:creationId xmlns:a16="http://schemas.microsoft.com/office/drawing/2014/main" id="{F670EA19-0462-4177-B847-5047B58DB017}"/>
                  </a:ext>
                </a:extLst>
              </p:cNvPr>
              <p:cNvSpPr txBox="1">
                <a:spLocks noRot="1" noChangeAspect="1" noMove="1" noResize="1" noEditPoints="1" noAdjustHandles="1" noChangeArrowheads="1" noChangeShapeType="1" noTextEdit="1"/>
              </p:cNvSpPr>
              <p:nvPr/>
            </p:nvSpPr>
            <p:spPr>
              <a:xfrm>
                <a:off x="1256773" y="3429758"/>
                <a:ext cx="5403107" cy="699038"/>
              </a:xfrm>
              <a:prstGeom prst="rect">
                <a:avLst/>
              </a:prstGeom>
              <a:blipFill>
                <a:blip r:embed="rId4"/>
                <a:stretch>
                  <a:fillRect l="-113" b="-789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9848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Methodology</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8"/>
          <p:cNvSpPr/>
          <p:nvPr/>
        </p:nvSpPr>
        <p:spPr>
          <a:xfrm rot="10800000" flipH="1">
            <a:off x="720000" y="1318904"/>
            <a:ext cx="3093608" cy="167589"/>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7" name="Google Shape;3377;p48"/>
          <p:cNvSpPr txBox="1">
            <a:spLocks noGrp="1"/>
          </p:cNvSpPr>
          <p:nvPr>
            <p:ph type="ctrTitle" idx="4294967295"/>
          </p:nvPr>
        </p:nvSpPr>
        <p:spPr>
          <a:xfrm>
            <a:off x="588429" y="1163451"/>
            <a:ext cx="3335044" cy="181544"/>
          </a:xfrm>
          <a:prstGeom prst="rect">
            <a:avLst/>
          </a:prstGeom>
        </p:spPr>
        <p:txBody>
          <a:bodyPr spcFirstLastPara="1" wrap="square" lIns="91425" tIns="91425" rIns="91425" bIns="91425" anchor="t" anchorCtr="0">
            <a:noAutofit/>
          </a:bodyPr>
          <a:lstStyle/>
          <a:p>
            <a:pPr lvl="0" algn="ctr"/>
            <a:r>
              <a:rPr lang="en-US" sz="1800" dirty="0"/>
              <a:t>Step 1 - Generate Candidates</a:t>
            </a:r>
          </a:p>
        </p:txBody>
      </p:sp>
      <p:sp>
        <p:nvSpPr>
          <p:cNvPr id="3384" name="Google Shape;3384;p48"/>
          <p:cNvSpPr txBox="1">
            <a:spLocks noGrp="1"/>
          </p:cNvSpPr>
          <p:nvPr>
            <p:ph type="subTitle" idx="4294967295"/>
          </p:nvPr>
        </p:nvSpPr>
        <p:spPr>
          <a:xfrm>
            <a:off x="914699" y="2394663"/>
            <a:ext cx="7032526" cy="1509951"/>
          </a:xfrm>
          <a:prstGeom prst="rect">
            <a:avLst/>
          </a:prstGeom>
        </p:spPr>
        <p:txBody>
          <a:bodyPr spcFirstLastPara="1" wrap="square" lIns="91425" tIns="91425" rIns="91425" bIns="91425" anchor="t" anchorCtr="0">
            <a:noAutofit/>
          </a:bodyPr>
          <a:lstStyle/>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過去用戶被</a:t>
            </a:r>
            <a:r>
              <a:rPr lang="en-US" altLang="zh-TW" dirty="0">
                <a:latin typeface="微軟正黑體" panose="020B0604030504040204" pitchFamily="34" charset="-120"/>
                <a:ea typeface="微軟正黑體" panose="020B0604030504040204" pitchFamily="34" charset="-120"/>
              </a:rPr>
              <a:t>click(</a:t>
            </a:r>
            <a:r>
              <a:rPr lang="zh-TW" altLang="en-US" dirty="0">
                <a:latin typeface="微軟正黑體" panose="020B0604030504040204" pitchFamily="34" charset="-120"/>
                <a:ea typeface="微軟正黑體" panose="020B0604030504040204" pitchFamily="34" charset="-120"/>
              </a:rPr>
              <a:t>點擊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carts(</a:t>
            </a:r>
            <a:r>
              <a:rPr lang="zh-TW" altLang="en-US" dirty="0">
                <a:latin typeface="微軟正黑體" panose="020B0604030504040204" pitchFamily="34" charset="-120"/>
                <a:ea typeface="微軟正黑體" panose="020B0604030504040204" pitchFamily="34" charset="-120"/>
              </a:rPr>
              <a:t>加入購物車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orders(</a:t>
            </a:r>
            <a:r>
              <a:rPr lang="zh-TW" altLang="en-US" dirty="0">
                <a:latin typeface="微軟正黑體" panose="020B0604030504040204" pitchFamily="34" charset="-120"/>
                <a:ea typeface="微軟正黑體" panose="020B0604030504040204" pitchFamily="34" charset="-120"/>
              </a:rPr>
              <a:t>訂購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的產品的歷史紀錄</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被測試的那週的最受歡迎的</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個被</a:t>
            </a:r>
            <a:r>
              <a:rPr lang="en-US" altLang="zh-TW" dirty="0">
                <a:latin typeface="微軟正黑體" panose="020B0604030504040204" pitchFamily="34" charset="-120"/>
                <a:ea typeface="微軟正黑體" panose="020B0604030504040204" pitchFamily="34" charset="-120"/>
              </a:rPr>
              <a:t>click</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carts</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orders</a:t>
            </a:r>
            <a:r>
              <a:rPr lang="zh-TW" altLang="en-US" dirty="0">
                <a:latin typeface="微軟正黑體" panose="020B0604030504040204" pitchFamily="34" charset="-120"/>
                <a:ea typeface="微軟正黑體" panose="020B0604030504040204" pitchFamily="34" charset="-120"/>
              </a:rPr>
              <a:t>的產品</a:t>
            </a:r>
          </a:p>
          <a:p>
            <a:pPr marL="342900" indent="-342900">
              <a:lnSpc>
                <a:spcPct val="200000"/>
              </a:lnSpc>
              <a:buFont typeface="+mj-lt"/>
              <a:buAutoNum type="arabicPeriod"/>
            </a:pPr>
            <a:r>
              <a:rPr lang="en-US" altLang="zh-TW" dirty="0">
                <a:latin typeface="微軟正黑體" panose="020B0604030504040204" pitchFamily="34" charset="-120"/>
                <a:ea typeface="微軟正黑體" panose="020B0604030504040204" pitchFamily="34" charset="-120"/>
              </a:rPr>
              <a:t>click / 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cart / order</a:t>
            </a:r>
            <a:r>
              <a:rPr lang="zh-TW" altLang="en-US" dirty="0">
                <a:latin typeface="微軟正黑體" panose="020B0604030504040204" pitchFamily="34" charset="-120"/>
                <a:ea typeface="微軟正黑體" panose="020B0604030504040204" pitchFamily="34" charset="-120"/>
              </a:rPr>
              <a:t> 的</a:t>
            </a:r>
            <a:r>
              <a:rPr lang="en-US" altLang="zh-TW" dirty="0">
                <a:latin typeface="微軟正黑體" panose="020B0604030504040204" pitchFamily="34" charset="-120"/>
                <a:ea typeface="微軟正黑體" panose="020B0604030504040204" pitchFamily="34" charset="-120"/>
              </a:rPr>
              <a:t>Co-visitation matrix</a:t>
            </a:r>
          </a:p>
          <a:p>
            <a:pPr marL="342900" indent="-342900">
              <a:lnSpc>
                <a:spcPct val="200000"/>
              </a:lnSpc>
              <a:buFont typeface="+mj-lt"/>
              <a:buAutoNum type="arabicPeriod"/>
            </a:pPr>
            <a:r>
              <a:rPr lang="en-US" altLang="zh-TW" dirty="0">
                <a:latin typeface="微軟正黑體" panose="020B0604030504040204" pitchFamily="34" charset="-120"/>
                <a:ea typeface="微軟正黑體" panose="020B0604030504040204" pitchFamily="34" charset="-120"/>
              </a:rPr>
              <a:t>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cart / order </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Co-visitation matrix</a:t>
            </a:r>
          </a:p>
          <a:p>
            <a:pPr marL="342900" indent="-342900">
              <a:lnSpc>
                <a:spcPct val="200000"/>
              </a:lnSpc>
              <a:buFont typeface="+mj-lt"/>
              <a:buAutoNum type="arabicPeriod"/>
            </a:pPr>
            <a:r>
              <a:rPr lang="en-US" altLang="zh-TW" dirty="0">
                <a:latin typeface="微軟正黑體" panose="020B0604030504040204" pitchFamily="34" charset="-120"/>
                <a:ea typeface="微軟正黑體" panose="020B0604030504040204" pitchFamily="34" charset="-120"/>
              </a:rPr>
              <a:t>click / 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clicks</a:t>
            </a:r>
            <a:r>
              <a:rPr lang="zh-TW" altLang="en-US" dirty="0">
                <a:latin typeface="微軟正黑體" panose="020B0604030504040204" pitchFamily="34" charset="-120"/>
                <a:ea typeface="微軟正黑體" panose="020B0604030504040204" pitchFamily="34" charset="-120"/>
              </a:rPr>
              <a:t> 的</a:t>
            </a:r>
            <a:r>
              <a:rPr lang="en-US" altLang="zh-TW" dirty="0">
                <a:latin typeface="微軟正黑體" panose="020B0604030504040204" pitchFamily="34" charset="-120"/>
                <a:ea typeface="微軟正黑體" panose="020B0604030504040204" pitchFamily="34" charset="-120"/>
              </a:rPr>
              <a:t>Co-visitation matrix</a:t>
            </a:r>
          </a:p>
        </p:txBody>
      </p:sp>
      <p:grpSp>
        <p:nvGrpSpPr>
          <p:cNvPr id="3388" name="Google Shape;3388;p48"/>
          <p:cNvGrpSpPr/>
          <p:nvPr/>
        </p:nvGrpSpPr>
        <p:grpSpPr>
          <a:xfrm>
            <a:off x="7194716" y="876036"/>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8097719" y="97682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3384;p48">
            <a:extLst>
              <a:ext uri="{FF2B5EF4-FFF2-40B4-BE49-F238E27FC236}">
                <a16:creationId xmlns:a16="http://schemas.microsoft.com/office/drawing/2014/main" id="{61012166-2613-42AD-839A-C75BEAF442D5}"/>
              </a:ext>
            </a:extLst>
          </p:cNvPr>
          <p:cNvSpPr txBox="1">
            <a:spLocks/>
          </p:cNvSpPr>
          <p:nvPr/>
        </p:nvSpPr>
        <p:spPr>
          <a:xfrm>
            <a:off x="681110" y="1504001"/>
            <a:ext cx="7032526" cy="1135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1600"/>
              </a:spcBef>
              <a:spcAft>
                <a:spcPts val="160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pPr marL="285750" indent="-285750">
              <a:lnSpc>
                <a:spcPct val="20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對每個用戶分別選出用戶可能有興趣的產品，即</a:t>
            </a:r>
            <a:r>
              <a:rPr lang="en-US" altLang="zh-TW" dirty="0">
                <a:latin typeface="微軟正黑體" panose="020B0604030504040204" pitchFamily="34" charset="-120"/>
                <a:ea typeface="微軟正黑體" panose="020B0604030504040204" pitchFamily="34" charset="-120"/>
              </a:rPr>
              <a:t>candidates</a:t>
            </a:r>
          </a:p>
          <a:p>
            <a:pPr marL="285750" indent="-285750">
              <a:lnSpc>
                <a:spcPct val="20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分別從五個來源中找出</a:t>
            </a:r>
            <a:r>
              <a:rPr lang="en-US" altLang="zh-TW" dirty="0">
                <a:latin typeface="微軟正黑體" panose="020B0604030504040204" pitchFamily="34" charset="-120"/>
                <a:ea typeface="微軟正黑體" panose="020B0604030504040204" pitchFamily="34" charset="-120"/>
              </a:rPr>
              <a:t>candidates</a:t>
            </a:r>
          </a:p>
        </p:txBody>
      </p:sp>
    </p:spTree>
    <p:extLst>
      <p:ext uri="{BB962C8B-B14F-4D97-AF65-F5344CB8AC3E}">
        <p14:creationId xmlns:p14="http://schemas.microsoft.com/office/powerpoint/2010/main" val="280288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Methodology</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8"/>
          <p:cNvSpPr txBox="1">
            <a:spLocks noGrp="1"/>
          </p:cNvSpPr>
          <p:nvPr>
            <p:ph type="subTitle" idx="4294967295"/>
          </p:nvPr>
        </p:nvSpPr>
        <p:spPr>
          <a:xfrm>
            <a:off x="914699" y="2394663"/>
            <a:ext cx="7032526" cy="1509951"/>
          </a:xfrm>
          <a:prstGeom prst="rect">
            <a:avLst/>
          </a:prstGeom>
        </p:spPr>
        <p:txBody>
          <a:bodyPr spcFirstLastPara="1" wrap="square" lIns="91425" tIns="91425" rIns="91425" bIns="91425" anchor="t" anchorCtr="0">
            <a:noAutofit/>
          </a:bodyPr>
          <a:lstStyle/>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最近查看過的產品</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以前查看過很多次的產品</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曾經放在購物車中或是訂單內的產品</a:t>
            </a:r>
          </a:p>
          <a:p>
            <a:pPr marL="342900" indent="-342900">
              <a:lnSpc>
                <a:spcPct val="200000"/>
              </a:lnSpc>
              <a:buFont typeface="+mj-lt"/>
              <a:buAutoNum type="arabicPeriod"/>
            </a:pPr>
            <a:r>
              <a:rPr lang="en-US" altLang="zh-TW" dirty="0">
                <a:latin typeface="微軟正黑體" panose="020B0604030504040204" pitchFamily="34" charset="-120"/>
                <a:ea typeface="微軟正黑體" panose="020B0604030504040204" pitchFamily="34" charset="-120"/>
              </a:rPr>
              <a:t>cart / order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cart / order</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Co-visitation matrix</a:t>
            </a:r>
          </a:p>
          <a:p>
            <a:pPr marL="342900" indent="-342900">
              <a:lnSpc>
                <a:spcPct val="200000"/>
              </a:lnSpc>
              <a:buFont typeface="+mj-lt"/>
              <a:buAutoNum type="arabicPeriod"/>
            </a:pPr>
            <a:r>
              <a:rPr lang="zh-TW" altLang="en-US" dirty="0">
                <a:latin typeface="微軟正黑體" panose="020B0604030504040204" pitchFamily="34" charset="-120"/>
                <a:ea typeface="微軟正黑體" panose="020B0604030504040204" pitchFamily="34" charset="-120"/>
              </a:rPr>
              <a:t>目前最熱門的產品</a:t>
            </a:r>
          </a:p>
        </p:txBody>
      </p:sp>
      <p:grpSp>
        <p:nvGrpSpPr>
          <p:cNvPr id="3388" name="Google Shape;3388;p48"/>
          <p:cNvGrpSpPr/>
          <p:nvPr/>
        </p:nvGrpSpPr>
        <p:grpSpPr>
          <a:xfrm>
            <a:off x="7194716" y="876036"/>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8097719" y="97682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3384;p48">
            <a:extLst>
              <a:ext uri="{FF2B5EF4-FFF2-40B4-BE49-F238E27FC236}">
                <a16:creationId xmlns:a16="http://schemas.microsoft.com/office/drawing/2014/main" id="{61012166-2613-42AD-839A-C75BEAF442D5}"/>
              </a:ext>
            </a:extLst>
          </p:cNvPr>
          <p:cNvSpPr txBox="1">
            <a:spLocks/>
          </p:cNvSpPr>
          <p:nvPr/>
        </p:nvSpPr>
        <p:spPr>
          <a:xfrm>
            <a:off x="681110" y="1504001"/>
            <a:ext cx="7032526" cy="1135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1600"/>
              </a:spcBef>
              <a:spcAft>
                <a:spcPts val="160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pPr marL="285750" indent="-285750">
              <a:lnSpc>
                <a:spcPct val="20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從</a:t>
            </a:r>
            <a:r>
              <a:rPr lang="en-US" altLang="zh-TW" dirty="0">
                <a:latin typeface="微軟正黑體" panose="020B0604030504040204" pitchFamily="34" charset="-120"/>
                <a:ea typeface="微軟正黑體" panose="020B0604030504040204" pitchFamily="34" charset="-120"/>
              </a:rPr>
              <a:t>Step1</a:t>
            </a:r>
            <a:r>
              <a:rPr lang="zh-TW" altLang="en-US" dirty="0">
                <a:latin typeface="微軟正黑體" panose="020B0604030504040204" pitchFamily="34" charset="-120"/>
                <a:ea typeface="微軟正黑體" panose="020B0604030504040204" pitchFamily="34" charset="-120"/>
              </a:rPr>
              <a:t>中取得了</a:t>
            </a:r>
            <a:r>
              <a:rPr lang="en-US" altLang="zh-TW" dirty="0">
                <a:latin typeface="微軟正黑體" panose="020B0604030504040204" pitchFamily="34" charset="-120"/>
                <a:ea typeface="微軟正黑體" panose="020B0604030504040204" pitchFamily="34" charset="-120"/>
              </a:rPr>
              <a:t>candidates</a:t>
            </a:r>
            <a:r>
              <a:rPr lang="zh-TW" altLang="en-US" dirty="0">
                <a:latin typeface="微軟正黑體" panose="020B0604030504040204" pitchFamily="34" charset="-120"/>
                <a:ea typeface="微軟正黑體" panose="020B0604030504040204" pitchFamily="34" charset="-120"/>
              </a:rPr>
              <a:t>名單</a:t>
            </a:r>
          </a:p>
          <a:p>
            <a:pPr marL="285750" indent="-285750">
              <a:lnSpc>
                <a:spcPct val="20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自己訂定選擇產品規則的</a:t>
            </a:r>
            <a:r>
              <a:rPr lang="en-US" altLang="zh-TW" dirty="0">
                <a:latin typeface="微軟正黑體" panose="020B0604030504040204" pitchFamily="34" charset="-120"/>
                <a:ea typeface="微軟正黑體" panose="020B0604030504040204" pitchFamily="34" charset="-120"/>
              </a:rPr>
              <a:t>priority</a:t>
            </a:r>
            <a:r>
              <a:rPr lang="zh-TW" altLang="en-US" dirty="0">
                <a:latin typeface="微軟正黑體" panose="020B0604030504040204" pitchFamily="34" charset="-120"/>
                <a:ea typeface="微軟正黑體" panose="020B0604030504040204" pitchFamily="34" charset="-120"/>
              </a:rPr>
              <a:t>由高到低分別是</a:t>
            </a:r>
          </a:p>
        </p:txBody>
      </p:sp>
      <p:sp>
        <p:nvSpPr>
          <p:cNvPr id="49" name="Google Shape;2471;p37">
            <a:extLst>
              <a:ext uri="{FF2B5EF4-FFF2-40B4-BE49-F238E27FC236}">
                <a16:creationId xmlns:a16="http://schemas.microsoft.com/office/drawing/2014/main" id="{6ACEAF2B-01F2-4BC1-BB7A-303DDDA6F928}"/>
              </a:ext>
            </a:extLst>
          </p:cNvPr>
          <p:cNvSpPr/>
          <p:nvPr/>
        </p:nvSpPr>
        <p:spPr>
          <a:xfrm rot="10800000" flipH="1">
            <a:off x="680761" y="1225573"/>
            <a:ext cx="3236714" cy="12799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8"/>
          <p:cNvSpPr txBox="1">
            <a:spLocks noGrp="1"/>
          </p:cNvSpPr>
          <p:nvPr>
            <p:ph type="ctrTitle" idx="4294967295"/>
          </p:nvPr>
        </p:nvSpPr>
        <p:spPr>
          <a:xfrm>
            <a:off x="560251" y="1034412"/>
            <a:ext cx="3477733" cy="393715"/>
          </a:xfrm>
          <a:prstGeom prst="rect">
            <a:avLst/>
          </a:prstGeom>
        </p:spPr>
        <p:txBody>
          <a:bodyPr spcFirstLastPara="1" wrap="square" lIns="91425" tIns="91425" rIns="91425" bIns="91425" anchor="t" anchorCtr="0">
            <a:noAutofit/>
          </a:bodyPr>
          <a:lstStyle/>
          <a:p>
            <a:pPr lvl="0" algn="ctr"/>
            <a:r>
              <a:rPr lang="en-US" sz="1800" dirty="0"/>
              <a:t>Step 2 - </a:t>
            </a:r>
            <a:r>
              <a:rPr lang="en-US" sz="1800" dirty="0" err="1"/>
              <a:t>ReRank</a:t>
            </a:r>
            <a:r>
              <a:rPr lang="en-US" sz="1800" dirty="0"/>
              <a:t> and Choose 20</a:t>
            </a:r>
          </a:p>
        </p:txBody>
      </p:sp>
    </p:spTree>
    <p:extLst>
      <p:ext uri="{BB962C8B-B14F-4D97-AF65-F5344CB8AC3E}">
        <p14:creationId xmlns:p14="http://schemas.microsoft.com/office/powerpoint/2010/main" val="133950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Methodology</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8" name="Google Shape;3388;p48"/>
          <p:cNvGrpSpPr/>
          <p:nvPr/>
        </p:nvGrpSpPr>
        <p:grpSpPr>
          <a:xfrm>
            <a:off x="7807141" y="396235"/>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8097719" y="97682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群組 5">
            <a:extLst>
              <a:ext uri="{FF2B5EF4-FFF2-40B4-BE49-F238E27FC236}">
                <a16:creationId xmlns:a16="http://schemas.microsoft.com/office/drawing/2014/main" id="{D584C4AB-9FF0-4BF8-A13F-94C94B1661AA}"/>
              </a:ext>
            </a:extLst>
          </p:cNvPr>
          <p:cNvGrpSpPr/>
          <p:nvPr/>
        </p:nvGrpSpPr>
        <p:grpSpPr>
          <a:xfrm>
            <a:off x="1043528" y="991475"/>
            <a:ext cx="1768637" cy="459741"/>
            <a:chOff x="1044519" y="1216272"/>
            <a:chExt cx="1956836" cy="459741"/>
          </a:xfrm>
        </p:grpSpPr>
        <p:sp>
          <p:nvSpPr>
            <p:cNvPr id="49" name="Google Shape;2471;p37">
              <a:extLst>
                <a:ext uri="{FF2B5EF4-FFF2-40B4-BE49-F238E27FC236}">
                  <a16:creationId xmlns:a16="http://schemas.microsoft.com/office/drawing/2014/main" id="{6ACEAF2B-01F2-4BC1-BB7A-303DDDA6F928}"/>
                </a:ext>
              </a:extLst>
            </p:cNvPr>
            <p:cNvSpPr/>
            <p:nvPr/>
          </p:nvSpPr>
          <p:spPr>
            <a:xfrm rot="10800000" flipH="1">
              <a:off x="1123513" y="1522922"/>
              <a:ext cx="1308801" cy="12398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文字方塊 47">
              <a:extLst>
                <a:ext uri="{FF2B5EF4-FFF2-40B4-BE49-F238E27FC236}">
                  <a16:creationId xmlns:a16="http://schemas.microsoft.com/office/drawing/2014/main" id="{4A25CFA4-7FBC-4C47-BD26-B23A484FAA24}"/>
                </a:ext>
              </a:extLst>
            </p:cNvPr>
            <p:cNvSpPr txBox="1"/>
            <p:nvPr/>
          </p:nvSpPr>
          <p:spPr>
            <a:xfrm>
              <a:off x="1044519" y="1216272"/>
              <a:ext cx="1956836" cy="459741"/>
            </a:xfrm>
            <a:prstGeom prst="rect">
              <a:avLst/>
            </a:prstGeom>
            <a:noFill/>
          </p:spPr>
          <p:txBody>
            <a:bodyPr wrap="square" rtlCol="0">
              <a:spAutoFit/>
            </a:bodyPr>
            <a:lstStyle/>
            <a:p>
              <a:pPr fontAlgn="base">
                <a:lnSpc>
                  <a:spcPct val="150000"/>
                </a:lnSpc>
              </a:pPr>
              <a:r>
                <a:rPr lang="en-US" altLang="zh-TW" sz="1800" dirty="0" err="1">
                  <a:solidFill>
                    <a:schemeClr val="dk1"/>
                  </a:solidFill>
                  <a:latin typeface="Questrial"/>
                  <a:sym typeface="Abel"/>
                  <a:hlinkClick r:id="rId3">
                    <a:extLst>
                      <a:ext uri="{A12FA001-AC4F-418D-AE19-62706E023703}">
                        <ahyp:hlinkClr xmlns:ahyp="http://schemas.microsoft.com/office/drawing/2018/hyperlinkcolor" val="tx"/>
                      </a:ext>
                    </a:extLst>
                  </a:hlinkClick>
                </a:rPr>
                <a:t>Github</a:t>
              </a:r>
              <a:r>
                <a:rPr lang="zh-TW" altLang="en-US" sz="1800" dirty="0">
                  <a:solidFill>
                    <a:schemeClr val="dk1"/>
                  </a:solidFill>
                  <a:latin typeface="Questrial"/>
                  <a:sym typeface="Abel"/>
                  <a:hlinkClick r:id="rId3">
                    <a:extLst>
                      <a:ext uri="{A12FA001-AC4F-418D-AE19-62706E023703}">
                        <ahyp:hlinkClr xmlns:ahyp="http://schemas.microsoft.com/office/drawing/2018/hyperlinkcolor" val="tx"/>
                      </a:ext>
                    </a:extLst>
                  </a:hlinkClick>
                </a:rPr>
                <a:t>連結</a:t>
              </a:r>
              <a:endParaRPr lang="zh-TW" altLang="en-US" sz="1800" dirty="0">
                <a:solidFill>
                  <a:schemeClr val="dk1"/>
                </a:solidFill>
                <a:latin typeface="Questrial"/>
                <a:sym typeface="Abel"/>
              </a:endParaRPr>
            </a:p>
          </p:txBody>
        </p:sp>
      </p:grpSp>
      <p:grpSp>
        <p:nvGrpSpPr>
          <p:cNvPr id="53" name="群組 52">
            <a:extLst>
              <a:ext uri="{FF2B5EF4-FFF2-40B4-BE49-F238E27FC236}">
                <a16:creationId xmlns:a16="http://schemas.microsoft.com/office/drawing/2014/main" id="{AAA0DF65-0733-49E1-B892-B2E6BD2A40E1}"/>
              </a:ext>
            </a:extLst>
          </p:cNvPr>
          <p:cNvGrpSpPr/>
          <p:nvPr/>
        </p:nvGrpSpPr>
        <p:grpSpPr>
          <a:xfrm>
            <a:off x="811210" y="2017754"/>
            <a:ext cx="7521579" cy="2002056"/>
            <a:chOff x="376409" y="3131840"/>
            <a:chExt cx="7521579" cy="2002056"/>
          </a:xfrm>
        </p:grpSpPr>
        <p:grpSp>
          <p:nvGrpSpPr>
            <p:cNvPr id="54" name="群組 53">
              <a:extLst>
                <a:ext uri="{FF2B5EF4-FFF2-40B4-BE49-F238E27FC236}">
                  <a16:creationId xmlns:a16="http://schemas.microsoft.com/office/drawing/2014/main" id="{FAF99C14-3106-4463-AA38-6102C48BA288}"/>
                </a:ext>
              </a:extLst>
            </p:cNvPr>
            <p:cNvGrpSpPr/>
            <p:nvPr/>
          </p:nvGrpSpPr>
          <p:grpSpPr>
            <a:xfrm>
              <a:off x="1140923" y="3131840"/>
              <a:ext cx="6757065" cy="1912876"/>
              <a:chOff x="668171" y="3196585"/>
              <a:chExt cx="7682821" cy="2174954"/>
            </a:xfrm>
          </p:grpSpPr>
          <p:cxnSp>
            <p:nvCxnSpPr>
              <p:cNvPr id="56" name="直線單箭頭接點 55">
                <a:extLst>
                  <a:ext uri="{FF2B5EF4-FFF2-40B4-BE49-F238E27FC236}">
                    <a16:creationId xmlns:a16="http://schemas.microsoft.com/office/drawing/2014/main" id="{6B64A049-61E2-4FC9-B0AB-B06F5E183053}"/>
                  </a:ext>
                </a:extLst>
              </p:cNvPr>
              <p:cNvCxnSpPr>
                <a:cxnSpLocks/>
                <a:stCxn id="60" idx="3"/>
                <a:endCxn id="57" idx="1"/>
              </p:cNvCxnSpPr>
              <p:nvPr/>
            </p:nvCxnSpPr>
            <p:spPr>
              <a:xfrm>
                <a:off x="1947937" y="4055939"/>
                <a:ext cx="590308" cy="1392"/>
              </a:xfrm>
              <a:prstGeom prst="straightConnector1">
                <a:avLst/>
              </a:prstGeom>
              <a:ln w="28575">
                <a:solidFill>
                  <a:srgbClr val="666666"/>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圓角 56">
                <a:extLst>
                  <a:ext uri="{FF2B5EF4-FFF2-40B4-BE49-F238E27FC236}">
                    <a16:creationId xmlns:a16="http://schemas.microsoft.com/office/drawing/2014/main" id="{2A3158DD-A098-475B-BB7F-547F4DAD3C41}"/>
                  </a:ext>
                </a:extLst>
              </p:cNvPr>
              <p:cNvSpPr/>
              <p:nvPr/>
            </p:nvSpPr>
            <p:spPr>
              <a:xfrm>
                <a:off x="2538245" y="3702048"/>
                <a:ext cx="1660525" cy="710565"/>
              </a:xfrm>
              <a:prstGeom prst="roundRect">
                <a:avLst/>
              </a:prstGeom>
              <a:solidFill>
                <a:srgbClr val="F19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Raleway" panose="02020500000000000000" charset="0"/>
                  </a:rPr>
                  <a:t>Candidates</a:t>
                </a:r>
              </a:p>
              <a:p>
                <a:pPr algn="ctr"/>
                <a:r>
                  <a:rPr lang="en-US" altLang="zh-TW" b="1" dirty="0">
                    <a:latin typeface="Raleway" panose="02020500000000000000" charset="0"/>
                  </a:rPr>
                  <a:t>Generation</a:t>
                </a:r>
                <a:endParaRPr lang="zh-TW" altLang="en-US" b="1" dirty="0">
                  <a:latin typeface="Raleway" panose="02020500000000000000" charset="0"/>
                </a:endParaRPr>
              </a:p>
            </p:txBody>
          </p:sp>
          <p:cxnSp>
            <p:nvCxnSpPr>
              <p:cNvPr id="58" name="直線單箭頭接點 57">
                <a:extLst>
                  <a:ext uri="{FF2B5EF4-FFF2-40B4-BE49-F238E27FC236}">
                    <a16:creationId xmlns:a16="http://schemas.microsoft.com/office/drawing/2014/main" id="{EB38A349-4330-479C-8144-C416669AB6AA}"/>
                  </a:ext>
                </a:extLst>
              </p:cNvPr>
              <p:cNvCxnSpPr>
                <a:cxnSpLocks/>
                <a:stCxn id="57" idx="3"/>
                <a:endCxn id="59" idx="1"/>
              </p:cNvCxnSpPr>
              <p:nvPr/>
            </p:nvCxnSpPr>
            <p:spPr>
              <a:xfrm flipV="1">
                <a:off x="4198770" y="4054157"/>
                <a:ext cx="590077" cy="3174"/>
              </a:xfrm>
              <a:prstGeom prst="straightConnector1">
                <a:avLst/>
              </a:prstGeom>
              <a:ln w="28575">
                <a:solidFill>
                  <a:srgbClr val="666666"/>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E80B09-B09E-4A23-9BF2-7B97D2510072}"/>
                  </a:ext>
                </a:extLst>
              </p:cNvPr>
              <p:cNvSpPr/>
              <p:nvPr/>
            </p:nvSpPr>
            <p:spPr>
              <a:xfrm>
                <a:off x="4788847" y="3698874"/>
                <a:ext cx="1180154" cy="710565"/>
              </a:xfrm>
              <a:prstGeom prst="roundRect">
                <a:avLst/>
              </a:prstGeom>
              <a:solidFill>
                <a:srgbClr val="F19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Raleway" panose="02020500000000000000" charset="0"/>
                  </a:rPr>
                  <a:t>Ranking</a:t>
                </a:r>
                <a:endParaRPr lang="zh-TW" altLang="en-US" b="1" dirty="0">
                  <a:latin typeface="Raleway" panose="02020500000000000000" charset="0"/>
                </a:endParaRPr>
              </a:p>
            </p:txBody>
          </p:sp>
          <p:sp>
            <p:nvSpPr>
              <p:cNvPr id="60" name="流程圖: 文件 59">
                <a:extLst>
                  <a:ext uri="{FF2B5EF4-FFF2-40B4-BE49-F238E27FC236}">
                    <a16:creationId xmlns:a16="http://schemas.microsoft.com/office/drawing/2014/main" id="{AA936BC1-C370-4432-ABDB-479F5971DFB3}"/>
                  </a:ext>
                </a:extLst>
              </p:cNvPr>
              <p:cNvSpPr/>
              <p:nvPr/>
            </p:nvSpPr>
            <p:spPr>
              <a:xfrm>
                <a:off x="723129" y="3702438"/>
                <a:ext cx="1224808" cy="707001"/>
              </a:xfrm>
              <a:prstGeom prst="flowChartDocumen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Raleway" panose="02020500000000000000" charset="0"/>
                  </a:rPr>
                  <a:t>Item</a:t>
                </a:r>
              </a:p>
              <a:p>
                <a:pPr algn="ctr"/>
                <a:r>
                  <a:rPr lang="en-US" altLang="zh-TW" b="1" dirty="0">
                    <a:latin typeface="Raleway" panose="02020500000000000000" charset="0"/>
                  </a:rPr>
                  <a:t>Corpus</a:t>
                </a:r>
                <a:endParaRPr lang="zh-TW" altLang="en-US" b="1" dirty="0">
                  <a:latin typeface="Raleway" panose="02020500000000000000" charset="0"/>
                </a:endParaRPr>
              </a:p>
            </p:txBody>
          </p:sp>
          <p:cxnSp>
            <p:nvCxnSpPr>
              <p:cNvPr id="61" name="直線單箭頭接點 60">
                <a:extLst>
                  <a:ext uri="{FF2B5EF4-FFF2-40B4-BE49-F238E27FC236}">
                    <a16:creationId xmlns:a16="http://schemas.microsoft.com/office/drawing/2014/main" id="{8EBF3EC5-5A24-4F95-A2EF-6A5D7A32C91E}"/>
                  </a:ext>
                </a:extLst>
              </p:cNvPr>
              <p:cNvCxnSpPr>
                <a:cxnSpLocks/>
                <a:stCxn id="59" idx="3"/>
                <a:endCxn id="62" idx="1"/>
              </p:cNvCxnSpPr>
              <p:nvPr/>
            </p:nvCxnSpPr>
            <p:spPr>
              <a:xfrm flipV="1">
                <a:off x="5969001" y="4054156"/>
                <a:ext cx="616219" cy="1"/>
              </a:xfrm>
              <a:prstGeom prst="straightConnector1">
                <a:avLst/>
              </a:prstGeom>
              <a:ln w="28575">
                <a:solidFill>
                  <a:srgbClr val="666666"/>
                </a:solidFill>
                <a:tailEnd type="triangle"/>
              </a:ln>
            </p:spPr>
            <p:style>
              <a:lnRef idx="1">
                <a:schemeClr val="accent1"/>
              </a:lnRef>
              <a:fillRef idx="0">
                <a:schemeClr val="accent1"/>
              </a:fillRef>
              <a:effectRef idx="0">
                <a:schemeClr val="accent1"/>
              </a:effectRef>
              <a:fontRef idx="minor">
                <a:schemeClr val="tx1"/>
              </a:fontRef>
            </p:style>
          </p:cxnSp>
          <p:sp>
            <p:nvSpPr>
              <p:cNvPr id="62" name="流程圖: 文件 61">
                <a:extLst>
                  <a:ext uri="{FF2B5EF4-FFF2-40B4-BE49-F238E27FC236}">
                    <a16:creationId xmlns:a16="http://schemas.microsoft.com/office/drawing/2014/main" id="{06FA0D1C-9DA2-4E12-8CF3-0E6F0FA68370}"/>
                  </a:ext>
                </a:extLst>
              </p:cNvPr>
              <p:cNvSpPr/>
              <p:nvPr/>
            </p:nvSpPr>
            <p:spPr>
              <a:xfrm>
                <a:off x="6585220" y="3196585"/>
                <a:ext cx="1765772" cy="1715142"/>
              </a:xfrm>
              <a:prstGeom prst="flowChartDocumen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Raleway" panose="02020500000000000000" charset="0"/>
                  </a:rPr>
                  <a:t>Recommends:</a:t>
                </a:r>
              </a:p>
              <a:p>
                <a:pPr algn="ctr"/>
                <a:r>
                  <a:rPr lang="en-US" altLang="zh-TW" sz="1000" b="1" dirty="0">
                    <a:latin typeface="Raleway" panose="02020500000000000000" charset="0"/>
                  </a:rPr>
                  <a:t>id-1</a:t>
                </a:r>
              </a:p>
              <a:p>
                <a:pPr algn="ctr"/>
                <a:r>
                  <a:rPr lang="en-US" altLang="zh-TW" sz="1000" b="1" dirty="0">
                    <a:latin typeface="Raleway" panose="02020500000000000000" charset="0"/>
                  </a:rPr>
                  <a:t>id-500</a:t>
                </a:r>
              </a:p>
              <a:p>
                <a:pPr algn="ctr"/>
                <a:r>
                  <a:rPr lang="en-US" altLang="zh-TW" sz="1000" b="1" dirty="0">
                    <a:latin typeface="Raleway" panose="02020500000000000000" charset="0"/>
                  </a:rPr>
                  <a:t>id-2531</a:t>
                </a:r>
              </a:p>
              <a:p>
                <a:pPr algn="ctr"/>
                <a:r>
                  <a:rPr lang="en-US" altLang="zh-TW" sz="1000" b="1" dirty="0">
                    <a:latin typeface="Raleway" panose="02020500000000000000" charset="0"/>
                  </a:rPr>
                  <a:t>…</a:t>
                </a:r>
              </a:p>
              <a:p>
                <a:pPr algn="ctr"/>
                <a:r>
                  <a:rPr lang="en-US" altLang="zh-TW" sz="1000" b="1" dirty="0">
                    <a:latin typeface="Raleway" panose="02020500000000000000" charset="0"/>
                  </a:rPr>
                  <a:t>id-17829</a:t>
                </a:r>
                <a:endParaRPr lang="zh-TW" altLang="en-US" b="1" dirty="0">
                  <a:latin typeface="Raleway" panose="02020500000000000000" charset="0"/>
                </a:endParaRPr>
              </a:p>
            </p:txBody>
          </p:sp>
          <p:sp>
            <p:nvSpPr>
              <p:cNvPr id="63" name="矩形 62">
                <a:extLst>
                  <a:ext uri="{FF2B5EF4-FFF2-40B4-BE49-F238E27FC236}">
                    <a16:creationId xmlns:a16="http://schemas.microsoft.com/office/drawing/2014/main" id="{1467A8A3-4D00-4BDF-9A5B-44590CCF97C4}"/>
                  </a:ext>
                </a:extLst>
              </p:cNvPr>
              <p:cNvSpPr/>
              <p:nvPr/>
            </p:nvSpPr>
            <p:spPr>
              <a:xfrm>
                <a:off x="668171" y="5021590"/>
                <a:ext cx="1224809" cy="307777"/>
              </a:xfrm>
              <a:prstGeom prst="rect">
                <a:avLst/>
              </a:prstGeom>
            </p:spPr>
            <p:txBody>
              <a:bodyPr wrap="square">
                <a:spAutoFit/>
              </a:bodyPr>
              <a:lstStyle/>
              <a:p>
                <a:pPr algn="ctr"/>
                <a:r>
                  <a:rPr lang="en-US" altLang="zh-TW" b="1" dirty="0">
                    <a:latin typeface="Raleway" panose="02020500000000000000" charset="0"/>
                  </a:rPr>
                  <a:t>Millions</a:t>
                </a:r>
                <a:endParaRPr lang="zh-TW" altLang="en-US" b="1" dirty="0">
                  <a:latin typeface="Raleway" panose="02020500000000000000" charset="0"/>
                </a:endParaRPr>
              </a:p>
            </p:txBody>
          </p:sp>
          <p:sp>
            <p:nvSpPr>
              <p:cNvPr id="64" name="矩形 63">
                <a:extLst>
                  <a:ext uri="{FF2B5EF4-FFF2-40B4-BE49-F238E27FC236}">
                    <a16:creationId xmlns:a16="http://schemas.microsoft.com/office/drawing/2014/main" id="{5A673187-4F48-4972-ABFD-6D9F25D9D9FA}"/>
                  </a:ext>
                </a:extLst>
              </p:cNvPr>
              <p:cNvSpPr/>
              <p:nvPr/>
            </p:nvSpPr>
            <p:spPr>
              <a:xfrm>
                <a:off x="2714649" y="5021594"/>
                <a:ext cx="1294725" cy="349945"/>
              </a:xfrm>
              <a:prstGeom prst="rect">
                <a:avLst/>
              </a:prstGeom>
            </p:spPr>
            <p:txBody>
              <a:bodyPr wrap="square">
                <a:spAutoFit/>
              </a:bodyPr>
              <a:lstStyle/>
              <a:p>
                <a:pPr algn="ctr"/>
                <a:r>
                  <a:rPr lang="en-US" altLang="zh-TW" b="1" dirty="0">
                    <a:latin typeface="Raleway" panose="02020500000000000000" charset="0"/>
                  </a:rPr>
                  <a:t>Hundreds </a:t>
                </a:r>
              </a:p>
            </p:txBody>
          </p:sp>
          <p:sp>
            <p:nvSpPr>
              <p:cNvPr id="65" name="矩形 64">
                <a:extLst>
                  <a:ext uri="{FF2B5EF4-FFF2-40B4-BE49-F238E27FC236}">
                    <a16:creationId xmlns:a16="http://schemas.microsoft.com/office/drawing/2014/main" id="{4BE5D2D0-44E9-43E5-876A-61CD9D1AA132}"/>
                  </a:ext>
                </a:extLst>
              </p:cNvPr>
              <p:cNvSpPr/>
              <p:nvPr/>
            </p:nvSpPr>
            <p:spPr>
              <a:xfrm>
                <a:off x="4744192" y="5021589"/>
                <a:ext cx="1224809" cy="307777"/>
              </a:xfrm>
              <a:prstGeom prst="rect">
                <a:avLst/>
              </a:prstGeom>
            </p:spPr>
            <p:txBody>
              <a:bodyPr wrap="square">
                <a:spAutoFit/>
              </a:bodyPr>
              <a:lstStyle/>
              <a:p>
                <a:pPr algn="ctr"/>
                <a:r>
                  <a:rPr lang="en-US" altLang="zh-TW" b="1" dirty="0">
                    <a:latin typeface="Raleway" panose="02020500000000000000" charset="0"/>
                  </a:rPr>
                  <a:t>Hundreds</a:t>
                </a:r>
                <a:endParaRPr lang="zh-TW" altLang="en-US" b="1" dirty="0">
                  <a:latin typeface="Raleway" panose="02020500000000000000" charset="0"/>
                </a:endParaRPr>
              </a:p>
            </p:txBody>
          </p:sp>
          <p:sp>
            <p:nvSpPr>
              <p:cNvPr id="66" name="矩形 65">
                <a:extLst>
                  <a:ext uri="{FF2B5EF4-FFF2-40B4-BE49-F238E27FC236}">
                    <a16:creationId xmlns:a16="http://schemas.microsoft.com/office/drawing/2014/main" id="{3F32A8FF-4F5F-4157-A128-E7A844771955}"/>
                  </a:ext>
                </a:extLst>
              </p:cNvPr>
              <p:cNvSpPr/>
              <p:nvPr/>
            </p:nvSpPr>
            <p:spPr>
              <a:xfrm>
                <a:off x="6855701" y="5021589"/>
                <a:ext cx="1224809" cy="307777"/>
              </a:xfrm>
              <a:prstGeom prst="rect">
                <a:avLst/>
              </a:prstGeom>
            </p:spPr>
            <p:txBody>
              <a:bodyPr wrap="square">
                <a:spAutoFit/>
              </a:bodyPr>
              <a:lstStyle/>
              <a:p>
                <a:pPr algn="ctr"/>
                <a:r>
                  <a:rPr lang="en-US" altLang="zh-TW" b="1" dirty="0">
                    <a:latin typeface="Raleway" panose="02020500000000000000" charset="0"/>
                  </a:rPr>
                  <a:t>Twenty</a:t>
                </a:r>
                <a:endParaRPr lang="zh-TW" altLang="en-US" b="1" dirty="0">
                  <a:latin typeface="Raleway" panose="02020500000000000000" charset="0"/>
                </a:endParaRPr>
              </a:p>
            </p:txBody>
          </p:sp>
        </p:grpSp>
        <p:sp>
          <p:nvSpPr>
            <p:cNvPr id="55" name="矩形 54">
              <a:extLst>
                <a:ext uri="{FF2B5EF4-FFF2-40B4-BE49-F238E27FC236}">
                  <a16:creationId xmlns:a16="http://schemas.microsoft.com/office/drawing/2014/main" id="{7AD977ED-AB9A-41E7-9984-D9BCAAF638E1}"/>
                </a:ext>
              </a:extLst>
            </p:cNvPr>
            <p:cNvSpPr/>
            <p:nvPr/>
          </p:nvSpPr>
          <p:spPr>
            <a:xfrm>
              <a:off x="376409" y="4610676"/>
              <a:ext cx="987061" cy="523220"/>
            </a:xfrm>
            <a:prstGeom prst="rect">
              <a:avLst/>
            </a:prstGeom>
          </p:spPr>
          <p:txBody>
            <a:bodyPr wrap="square">
              <a:spAutoFit/>
            </a:bodyPr>
            <a:lstStyle/>
            <a:p>
              <a:pPr algn="ctr"/>
              <a:r>
                <a:rPr lang="en-US" altLang="zh-TW" b="1" dirty="0">
                  <a:latin typeface="Raleway" panose="02020500000000000000" charset="0"/>
                </a:rPr>
                <a:t>Number </a:t>
              </a:r>
            </a:p>
            <a:p>
              <a:pPr algn="ctr"/>
              <a:r>
                <a:rPr lang="en-US" altLang="zh-TW" b="1" dirty="0">
                  <a:latin typeface="Raleway" panose="02020500000000000000" charset="0"/>
                </a:rPr>
                <a:t>of item:</a:t>
              </a:r>
              <a:endParaRPr lang="zh-TW" altLang="en-US" b="1" dirty="0">
                <a:latin typeface="Raleway" panose="02020500000000000000" charset="0"/>
              </a:endParaRPr>
            </a:p>
          </p:txBody>
        </p:sp>
      </p:grpSp>
      <p:grpSp>
        <p:nvGrpSpPr>
          <p:cNvPr id="68" name="群組 67">
            <a:extLst>
              <a:ext uri="{FF2B5EF4-FFF2-40B4-BE49-F238E27FC236}">
                <a16:creationId xmlns:a16="http://schemas.microsoft.com/office/drawing/2014/main" id="{0DEF3839-A4A6-445B-BDE4-5C85CFAB0EFF}"/>
              </a:ext>
            </a:extLst>
          </p:cNvPr>
          <p:cNvGrpSpPr/>
          <p:nvPr/>
        </p:nvGrpSpPr>
        <p:grpSpPr>
          <a:xfrm>
            <a:off x="1104001" y="1537958"/>
            <a:ext cx="1475791" cy="875945"/>
            <a:chOff x="1123511" y="1235803"/>
            <a:chExt cx="1589763" cy="875945"/>
          </a:xfrm>
        </p:grpSpPr>
        <p:sp>
          <p:nvSpPr>
            <p:cNvPr id="69" name="Google Shape;2471;p37">
              <a:extLst>
                <a:ext uri="{FF2B5EF4-FFF2-40B4-BE49-F238E27FC236}">
                  <a16:creationId xmlns:a16="http://schemas.microsoft.com/office/drawing/2014/main" id="{A19EA2A0-9186-4B43-9564-CA4FD344DE86}"/>
                </a:ext>
              </a:extLst>
            </p:cNvPr>
            <p:cNvSpPr/>
            <p:nvPr/>
          </p:nvSpPr>
          <p:spPr>
            <a:xfrm rot="10800000" flipH="1">
              <a:off x="1123513" y="1522922"/>
              <a:ext cx="1308801" cy="123987"/>
            </a:xfrm>
            <a:prstGeom prst="rect">
              <a:avLst/>
            </a:prstGeom>
            <a:solidFill>
              <a:srgbClr val="D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文字方塊 69">
              <a:extLst>
                <a:ext uri="{FF2B5EF4-FFF2-40B4-BE49-F238E27FC236}">
                  <a16:creationId xmlns:a16="http://schemas.microsoft.com/office/drawing/2014/main" id="{2F706BBC-5E6A-4E62-9BEA-E1EED370B115}"/>
                </a:ext>
              </a:extLst>
            </p:cNvPr>
            <p:cNvSpPr txBox="1"/>
            <p:nvPr/>
          </p:nvSpPr>
          <p:spPr>
            <a:xfrm>
              <a:off x="1123511" y="1235803"/>
              <a:ext cx="1589763" cy="875945"/>
            </a:xfrm>
            <a:prstGeom prst="rect">
              <a:avLst/>
            </a:prstGeom>
            <a:noFill/>
          </p:spPr>
          <p:txBody>
            <a:bodyPr wrap="square" rtlCol="0">
              <a:spAutoFit/>
            </a:bodyPr>
            <a:lstStyle/>
            <a:p>
              <a:pPr fontAlgn="base">
                <a:lnSpc>
                  <a:spcPct val="150000"/>
                </a:lnSpc>
              </a:pPr>
              <a:r>
                <a:rPr lang="en-US" altLang="zh-TW" sz="1800" dirty="0">
                  <a:solidFill>
                    <a:schemeClr val="dk1"/>
                  </a:solidFill>
                  <a:latin typeface="Questrial"/>
                  <a:sym typeface="Abel"/>
                </a:rPr>
                <a:t>Flow Chart</a:t>
              </a:r>
              <a:endParaRPr lang="zh-TW" altLang="en-US" sz="1800" dirty="0">
                <a:solidFill>
                  <a:schemeClr val="dk1"/>
                </a:solidFill>
                <a:latin typeface="Questrial"/>
                <a:sym typeface="Abel"/>
              </a:endParaRPr>
            </a:p>
          </p:txBody>
        </p:sp>
      </p:grpSp>
    </p:spTree>
    <p:extLst>
      <p:ext uri="{BB962C8B-B14F-4D97-AF65-F5344CB8AC3E}">
        <p14:creationId xmlns:p14="http://schemas.microsoft.com/office/powerpoint/2010/main" val="71689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lvl="0"/>
            <a:r>
              <a:rPr lang="en-US" dirty="0"/>
              <a:t>Metrics</a:t>
            </a:r>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altLang="zh-TW" dirty="0"/>
              <a:t>5</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211308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9"/>
          <p:cNvSpPr/>
          <p:nvPr/>
        </p:nvSpPr>
        <p:spPr>
          <a:xfrm rot="10800000" flipH="1">
            <a:off x="2032625" y="1071829"/>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9"/>
          <p:cNvSpPr/>
          <p:nvPr/>
        </p:nvSpPr>
        <p:spPr>
          <a:xfrm rot="10800000" flipH="1">
            <a:off x="6679172" y="107179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rot="10800000" flipH="1">
            <a:off x="4361710" y="1071787"/>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rot="10800000" flipH="1">
            <a:off x="2032625" y="3254125"/>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9"/>
          <p:cNvSpPr/>
          <p:nvPr/>
        </p:nvSpPr>
        <p:spPr>
          <a:xfrm rot="10800000" flipH="1">
            <a:off x="6679172" y="3254075"/>
            <a:ext cx="914400" cy="33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9"/>
          <p:cNvSpPr/>
          <p:nvPr/>
        </p:nvSpPr>
        <p:spPr>
          <a:xfrm rot="10800000" flipH="1">
            <a:off x="4361710" y="3254088"/>
            <a:ext cx="916800" cy="33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p>
            <a:pPr lvl="0">
              <a:buClr>
                <a:schemeClr val="dk1"/>
              </a:buClr>
              <a:buSzPts val="1100"/>
            </a:pPr>
            <a:r>
              <a:rPr lang="en-US" sz="2000" dirty="0"/>
              <a:t>Problem define</a:t>
            </a:r>
            <a:endParaRPr sz="2000" dirty="0"/>
          </a:p>
        </p:txBody>
      </p:sp>
      <p:sp>
        <p:nvSpPr>
          <p:cNvPr id="2256" name="Google Shape;2256;p29"/>
          <p:cNvSpPr txBox="1">
            <a:spLocks noGrp="1"/>
          </p:cNvSpPr>
          <p:nvPr>
            <p:ph type="title" idx="2"/>
          </p:nvPr>
        </p:nvSpPr>
        <p:spPr>
          <a:xfrm>
            <a:off x="4269160"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57" name="Google Shape;2257;p29"/>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p>
            <a:pPr lvl="0">
              <a:buClr>
                <a:schemeClr val="dk1"/>
              </a:buClr>
              <a:buSzPts val="1100"/>
            </a:pPr>
            <a:r>
              <a:rPr lang="en-US" sz="2000" dirty="0"/>
              <a:t>Metrics</a:t>
            </a:r>
            <a:endParaRPr sz="2000" dirty="0"/>
          </a:p>
        </p:txBody>
      </p:sp>
      <p:sp>
        <p:nvSpPr>
          <p:cNvPr id="2259" name="Google Shape;2259;p29"/>
          <p:cNvSpPr txBox="1">
            <a:spLocks noGrp="1"/>
          </p:cNvSpPr>
          <p:nvPr>
            <p:ph type="title" idx="5"/>
          </p:nvPr>
        </p:nvSpPr>
        <p:spPr>
          <a:xfrm>
            <a:off x="4269160"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260" name="Google Shape;2260;p29"/>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p>
            <a:pPr lvl="0"/>
            <a:r>
              <a:rPr lang="en-US" sz="2000" dirty="0"/>
              <a:t>Data set</a:t>
            </a:r>
            <a:endParaRPr sz="2000" dirty="0"/>
          </a:p>
        </p:txBody>
      </p:sp>
      <p:sp>
        <p:nvSpPr>
          <p:cNvPr id="2262" name="Google Shape;2262;p29"/>
          <p:cNvSpPr txBox="1">
            <a:spLocks noGrp="1"/>
          </p:cNvSpPr>
          <p:nvPr>
            <p:ph type="title" idx="8"/>
          </p:nvPr>
        </p:nvSpPr>
        <p:spPr>
          <a:xfrm>
            <a:off x="6585422"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3" name="Google Shape;2263;p29"/>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p>
            <a:pPr lvl="0">
              <a:buClr>
                <a:schemeClr val="dk1"/>
              </a:buClr>
              <a:buSzPts val="1100"/>
            </a:pPr>
            <a:r>
              <a:rPr lang="en-US" sz="2000" dirty="0"/>
              <a:t>Final grade</a:t>
            </a:r>
            <a:endParaRPr sz="2000" dirty="0"/>
          </a:p>
        </p:txBody>
      </p:sp>
      <p:sp>
        <p:nvSpPr>
          <p:cNvPr id="2265" name="Google Shape;2265;p29"/>
          <p:cNvSpPr txBox="1">
            <a:spLocks noGrp="1"/>
          </p:cNvSpPr>
          <p:nvPr>
            <p:ph type="title" idx="14"/>
          </p:nvPr>
        </p:nvSpPr>
        <p:spPr>
          <a:xfrm>
            <a:off x="6585422"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266" name="Google Shape;2266;p29"/>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TABLE OF CONTENTS</a:t>
            </a:r>
            <a:endParaRPr/>
          </a:p>
        </p:txBody>
      </p:sp>
      <p:sp>
        <p:nvSpPr>
          <p:cNvPr id="2267" name="Google Shape;2267;p29"/>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p>
            <a:pPr lvl="0"/>
            <a:r>
              <a:rPr lang="en-US" sz="2000" dirty="0"/>
              <a:t>Motivation</a:t>
            </a:r>
            <a:endParaRPr sz="2000" dirty="0"/>
          </a:p>
        </p:txBody>
      </p:sp>
      <p:sp>
        <p:nvSpPr>
          <p:cNvPr id="2269" name="Google Shape;2269;p29"/>
          <p:cNvSpPr txBox="1">
            <a:spLocks noGrp="1"/>
          </p:cNvSpPr>
          <p:nvPr>
            <p:ph type="title" idx="18"/>
          </p:nvPr>
        </p:nvSpPr>
        <p:spPr>
          <a:xfrm>
            <a:off x="1940075"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0" name="Google Shape;2270;p29"/>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p>
            <a:pPr lvl="0">
              <a:buClr>
                <a:schemeClr val="dk1"/>
              </a:buClr>
              <a:buSzPts val="1100"/>
            </a:pPr>
            <a:r>
              <a:rPr lang="en-US" sz="2000" dirty="0"/>
              <a:t>Methodology</a:t>
            </a:r>
            <a:endParaRPr sz="2000" dirty="0"/>
          </a:p>
        </p:txBody>
      </p:sp>
      <p:sp>
        <p:nvSpPr>
          <p:cNvPr id="2272" name="Google Shape;2272;p29"/>
          <p:cNvSpPr txBox="1">
            <a:spLocks noGrp="1"/>
          </p:cNvSpPr>
          <p:nvPr>
            <p:ph type="title" idx="21"/>
          </p:nvPr>
        </p:nvSpPr>
        <p:spPr>
          <a:xfrm>
            <a:off x="1940075"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Metrics</a:t>
            </a:r>
            <a:endParaRPr dirty="0"/>
          </a:p>
        </p:txBody>
      </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5" name="Google Shape;2555;p38"/>
          <p:cNvGrpSpPr/>
          <p:nvPr/>
        </p:nvGrpSpPr>
        <p:grpSpPr>
          <a:xfrm>
            <a:off x="8213903" y="-366600"/>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8" name="Google Shape;2558;p38"/>
          <p:cNvGrpSpPr/>
          <p:nvPr/>
        </p:nvGrpSpPr>
        <p:grpSpPr>
          <a:xfrm>
            <a:off x="8213902" y="445025"/>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圖片 60">
            <a:extLst>
              <a:ext uri="{FF2B5EF4-FFF2-40B4-BE49-F238E27FC236}">
                <a16:creationId xmlns:a16="http://schemas.microsoft.com/office/drawing/2014/main" id="{0AF1A52A-818F-4BCB-9F9F-591DEAB07AD6}"/>
              </a:ext>
            </a:extLst>
          </p:cNvPr>
          <p:cNvPicPr>
            <a:picLocks noChangeAspect="1"/>
          </p:cNvPicPr>
          <p:nvPr/>
        </p:nvPicPr>
        <p:blipFill>
          <a:blip r:embed="rId3"/>
          <a:stretch>
            <a:fillRect/>
          </a:stretch>
        </p:blipFill>
        <p:spPr>
          <a:xfrm>
            <a:off x="1305322" y="1188229"/>
            <a:ext cx="4375631" cy="346935"/>
          </a:xfrm>
          <a:prstGeom prst="rect">
            <a:avLst/>
          </a:prstGeom>
        </p:spPr>
      </p:pic>
      <p:pic>
        <p:nvPicPr>
          <p:cNvPr id="62" name="圖片 61">
            <a:extLst>
              <a:ext uri="{FF2B5EF4-FFF2-40B4-BE49-F238E27FC236}">
                <a16:creationId xmlns:a16="http://schemas.microsoft.com/office/drawing/2014/main" id="{5BA6C7EE-0072-4640-BA97-B81447305D8A}"/>
              </a:ext>
            </a:extLst>
          </p:cNvPr>
          <p:cNvPicPr>
            <a:picLocks noChangeAspect="1"/>
          </p:cNvPicPr>
          <p:nvPr/>
        </p:nvPicPr>
        <p:blipFill>
          <a:blip r:embed="rId4"/>
          <a:stretch>
            <a:fillRect/>
          </a:stretch>
        </p:blipFill>
        <p:spPr>
          <a:xfrm>
            <a:off x="1351991" y="1521880"/>
            <a:ext cx="4970987" cy="1099418"/>
          </a:xfrm>
          <a:prstGeom prst="rect">
            <a:avLst/>
          </a:prstGeom>
        </p:spPr>
      </p:pic>
      <p:sp>
        <p:nvSpPr>
          <p:cNvPr id="63" name="Google Shape;3384;p48">
            <a:extLst>
              <a:ext uri="{FF2B5EF4-FFF2-40B4-BE49-F238E27FC236}">
                <a16:creationId xmlns:a16="http://schemas.microsoft.com/office/drawing/2014/main" id="{51C8D18F-B19B-4B55-B9DB-DD46DD3ADC75}"/>
              </a:ext>
            </a:extLst>
          </p:cNvPr>
          <p:cNvSpPr txBox="1">
            <a:spLocks/>
          </p:cNvSpPr>
          <p:nvPr/>
        </p:nvSpPr>
        <p:spPr>
          <a:xfrm>
            <a:off x="1305322" y="2398985"/>
            <a:ext cx="7032526" cy="1135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160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1600"/>
              </a:spcBef>
              <a:spcAft>
                <a:spcPts val="160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pPr marL="285750" indent="-285750">
              <a:lnSpc>
                <a:spcPct val="200000"/>
              </a:lnSpc>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test set</a:t>
            </a:r>
            <a:r>
              <a:rPr lang="zh-TW" altLang="en-US" dirty="0">
                <a:latin typeface="微軟正黑體" panose="020B0604030504040204" pitchFamily="34" charset="-120"/>
                <a:ea typeface="微軟正黑體" panose="020B0604030504040204" pitchFamily="34" charset="-120"/>
              </a:rPr>
              <a:t>中所有的</a:t>
            </a:r>
            <a:r>
              <a:rPr lang="en-US" altLang="zh-TW" dirty="0">
                <a:latin typeface="微軟正黑體" panose="020B0604030504040204" pitchFamily="34" charset="-120"/>
                <a:ea typeface="微軟正黑體" panose="020B0604030504040204" pitchFamily="34" charset="-120"/>
              </a:rPr>
              <a:t>sessions</a:t>
            </a:r>
            <a:r>
              <a:rPr lang="zh-TW" altLang="en-US" dirty="0">
                <a:latin typeface="微軟正黑體" panose="020B0604030504040204" pitchFamily="34" charset="-120"/>
                <a:ea typeface="微軟正黑體" panose="020B0604030504040204" pitchFamily="34" charset="-120"/>
              </a:rPr>
              <a:t>數量</a:t>
            </a:r>
          </a:p>
          <a:p>
            <a:pPr marL="285750" indent="-285750">
              <a:lnSpc>
                <a:spcPct val="200000"/>
              </a:lnSpc>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predicted aids</a:t>
            </a:r>
            <a:r>
              <a:rPr lang="zh-TW" altLang="en-US" dirty="0">
                <a:latin typeface="微軟正黑體" panose="020B0604030504040204" pitchFamily="34" charset="-120"/>
                <a:ea typeface="微軟正黑體" panose="020B0604030504040204" pitchFamily="34" charset="-120"/>
              </a:rPr>
              <a:t>是每個</a:t>
            </a:r>
            <a:r>
              <a:rPr lang="en-US" altLang="zh-TW" dirty="0">
                <a:latin typeface="微軟正黑體" panose="020B0604030504040204" pitchFamily="34" charset="-120"/>
                <a:ea typeface="微軟正黑體" panose="020B0604030504040204" pitchFamily="34" charset="-120"/>
              </a:rPr>
              <a:t>session-type</a:t>
            </a:r>
            <a:r>
              <a:rPr lang="zh-TW" altLang="en-US" dirty="0">
                <a:latin typeface="微軟正黑體" panose="020B0604030504040204" pitchFamily="34" charset="-120"/>
                <a:ea typeface="微軟正黑體" panose="020B0604030504040204" pitchFamily="34" charset="-120"/>
              </a:rPr>
              <a:t>的預測結果</a:t>
            </a:r>
          </a:p>
        </p:txBody>
      </p:sp>
      <p:pic>
        <p:nvPicPr>
          <p:cNvPr id="64" name="圖片 63">
            <a:extLst>
              <a:ext uri="{FF2B5EF4-FFF2-40B4-BE49-F238E27FC236}">
                <a16:creationId xmlns:a16="http://schemas.microsoft.com/office/drawing/2014/main" id="{4446237F-8CB2-40C3-9798-D987E5942117}"/>
              </a:ext>
            </a:extLst>
          </p:cNvPr>
          <p:cNvPicPr>
            <a:picLocks noChangeAspect="1"/>
          </p:cNvPicPr>
          <p:nvPr/>
        </p:nvPicPr>
        <p:blipFill>
          <a:blip r:embed="rId5"/>
          <a:stretch>
            <a:fillRect/>
          </a:stretch>
        </p:blipFill>
        <p:spPr>
          <a:xfrm>
            <a:off x="1483838" y="3387392"/>
            <a:ext cx="6176323" cy="15463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902" name="Google Shape;2902;p42"/>
          <p:cNvSpPr/>
          <p:nvPr/>
        </p:nvSpPr>
        <p:spPr>
          <a:xfrm rot="10800000" flipH="1">
            <a:off x="3958650" y="1787408"/>
            <a:ext cx="1278368" cy="38719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5" name="Google Shape;2905;p42"/>
          <p:cNvGrpSpPr/>
          <p:nvPr/>
        </p:nvGrpSpPr>
        <p:grpSpPr>
          <a:xfrm>
            <a:off x="3647036" y="3077652"/>
            <a:ext cx="593164" cy="1161172"/>
            <a:chOff x="4921825" y="870250"/>
            <a:chExt cx="407925" cy="798550"/>
          </a:xfrm>
        </p:grpSpPr>
        <p:sp>
          <p:nvSpPr>
            <p:cNvPr id="2906" name="Google Shape;2906;p4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36" name="Google Shape;2936;p42"/>
          <p:cNvPicPr preferRelativeResize="0"/>
          <p:nvPr/>
        </p:nvPicPr>
        <p:blipFill>
          <a:blip r:embed="rId3">
            <a:alphaModFix/>
          </a:blip>
          <a:stretch>
            <a:fillRect/>
          </a:stretch>
        </p:blipFill>
        <p:spPr>
          <a:xfrm>
            <a:off x="715100" y="534988"/>
            <a:ext cx="2038350" cy="3724275"/>
          </a:xfrm>
          <a:prstGeom prst="rect">
            <a:avLst/>
          </a:prstGeom>
          <a:noFill/>
          <a:ln>
            <a:noFill/>
          </a:ln>
        </p:spPr>
      </p:pic>
      <p:sp>
        <p:nvSpPr>
          <p:cNvPr id="39" name="Google Shape;2297;p31">
            <a:extLst>
              <a:ext uri="{FF2B5EF4-FFF2-40B4-BE49-F238E27FC236}">
                <a16:creationId xmlns:a16="http://schemas.microsoft.com/office/drawing/2014/main" id="{142B8243-27D2-4372-BE8C-F762A3071E06}"/>
              </a:ext>
            </a:extLst>
          </p:cNvPr>
          <p:cNvSpPr txBox="1">
            <a:spLocks noGrp="1"/>
          </p:cNvSpPr>
          <p:nvPr>
            <p:ph type="subTitle" idx="1"/>
          </p:nvPr>
        </p:nvSpPr>
        <p:spPr>
          <a:xfrm>
            <a:off x="3877877" y="1674238"/>
            <a:ext cx="4663281" cy="1896888"/>
          </a:xfrm>
          <a:prstGeom prst="rect">
            <a:avLst/>
          </a:prstGeom>
        </p:spPr>
        <p:txBody>
          <a:bodyPr spcFirstLastPara="1" wrap="square" lIns="91425" tIns="91425" rIns="91425" bIns="91425" anchor="ctr" anchorCtr="0">
            <a:noAutofit/>
          </a:bodyPr>
          <a:lstStyle/>
          <a:p>
            <a:pPr marL="0" lvl="0" indent="0" algn="l">
              <a:buClr>
                <a:schemeClr val="dk1"/>
              </a:buClr>
            </a:pPr>
            <a:r>
              <a:rPr lang="en-US" sz="6000" dirty="0">
                <a:solidFill>
                  <a:schemeClr val="tx1"/>
                </a:solidFill>
                <a:latin typeface="Questrial" panose="02020500000000000000" charset="0"/>
              </a:rPr>
              <a:t>Final grade</a:t>
            </a:r>
          </a:p>
        </p:txBody>
      </p:sp>
      <p:sp>
        <p:nvSpPr>
          <p:cNvPr id="40" name="矩形 39">
            <a:extLst>
              <a:ext uri="{FF2B5EF4-FFF2-40B4-BE49-F238E27FC236}">
                <a16:creationId xmlns:a16="http://schemas.microsoft.com/office/drawing/2014/main" id="{6850F40D-A264-4318-94FA-921EE7B68225}"/>
              </a:ext>
            </a:extLst>
          </p:cNvPr>
          <p:cNvSpPr/>
          <p:nvPr/>
        </p:nvSpPr>
        <p:spPr>
          <a:xfrm>
            <a:off x="3877877" y="876446"/>
            <a:ext cx="1454244" cy="1477328"/>
          </a:xfrm>
          <a:prstGeom prst="rect">
            <a:avLst/>
          </a:prstGeom>
        </p:spPr>
        <p:txBody>
          <a:bodyPr wrap="none">
            <a:spAutoFit/>
          </a:bodyPr>
          <a:lstStyle/>
          <a:p>
            <a:pPr lvl="0"/>
            <a:r>
              <a:rPr lang="en" altLang="zh-TW" sz="9000" dirty="0">
                <a:latin typeface="Questrial" panose="02020500000000000000" charset="0"/>
              </a:rPr>
              <a:t>0</a:t>
            </a:r>
            <a:r>
              <a:rPr lang="en-US" altLang="zh-TW" sz="9000" dirty="0">
                <a:latin typeface="Questrial" panose="02020500000000000000" charset="0"/>
              </a:rPr>
              <a:t>6</a:t>
            </a:r>
            <a:endParaRPr lang="en" altLang="zh-TW" sz="9000" dirty="0">
              <a:latin typeface="Questrial" panose="02020500000000000000" charset="0"/>
            </a:endParaRPr>
          </a:p>
        </p:txBody>
      </p:sp>
    </p:spTree>
    <p:extLst>
      <p:ext uri="{BB962C8B-B14F-4D97-AF65-F5344CB8AC3E}">
        <p14:creationId xmlns:p14="http://schemas.microsoft.com/office/powerpoint/2010/main" val="348494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018325" y="685975"/>
            <a:ext cx="3123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buSzPts val="1100"/>
            </a:pPr>
            <a:r>
              <a:rPr lang="en-US" sz="3000" dirty="0"/>
              <a:t>Final grade</a:t>
            </a: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8" name="Google Shape;3388;p48"/>
          <p:cNvGrpSpPr/>
          <p:nvPr/>
        </p:nvGrpSpPr>
        <p:grpSpPr>
          <a:xfrm>
            <a:off x="7807141" y="396235"/>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8097719" y="97682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群組 5">
            <a:extLst>
              <a:ext uri="{FF2B5EF4-FFF2-40B4-BE49-F238E27FC236}">
                <a16:creationId xmlns:a16="http://schemas.microsoft.com/office/drawing/2014/main" id="{D584C4AB-9FF0-4BF8-A13F-94C94B1661AA}"/>
              </a:ext>
            </a:extLst>
          </p:cNvPr>
          <p:cNvGrpSpPr/>
          <p:nvPr/>
        </p:nvGrpSpPr>
        <p:grpSpPr>
          <a:xfrm>
            <a:off x="720000" y="1106687"/>
            <a:ext cx="2066855" cy="459741"/>
            <a:chOff x="1061010" y="1277653"/>
            <a:chExt cx="1700410" cy="459741"/>
          </a:xfrm>
        </p:grpSpPr>
        <p:sp>
          <p:nvSpPr>
            <p:cNvPr id="49" name="Google Shape;2471;p37">
              <a:extLst>
                <a:ext uri="{FF2B5EF4-FFF2-40B4-BE49-F238E27FC236}">
                  <a16:creationId xmlns:a16="http://schemas.microsoft.com/office/drawing/2014/main" id="{6ACEAF2B-01F2-4BC1-BB7A-303DDDA6F928}"/>
                </a:ext>
              </a:extLst>
            </p:cNvPr>
            <p:cNvSpPr/>
            <p:nvPr/>
          </p:nvSpPr>
          <p:spPr>
            <a:xfrm rot="10800000" flipH="1">
              <a:off x="1123513" y="1522921"/>
              <a:ext cx="1545680" cy="13817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文字方塊 47">
              <a:extLst>
                <a:ext uri="{FF2B5EF4-FFF2-40B4-BE49-F238E27FC236}">
                  <a16:creationId xmlns:a16="http://schemas.microsoft.com/office/drawing/2014/main" id="{4A25CFA4-7FBC-4C47-BD26-B23A484FAA24}"/>
                </a:ext>
              </a:extLst>
            </p:cNvPr>
            <p:cNvSpPr txBox="1"/>
            <p:nvPr/>
          </p:nvSpPr>
          <p:spPr>
            <a:xfrm>
              <a:off x="1061010" y="1277653"/>
              <a:ext cx="1700410" cy="459741"/>
            </a:xfrm>
            <a:prstGeom prst="rect">
              <a:avLst/>
            </a:prstGeom>
            <a:noFill/>
          </p:spPr>
          <p:txBody>
            <a:bodyPr wrap="square" rtlCol="0">
              <a:spAutoFit/>
            </a:bodyPr>
            <a:lstStyle/>
            <a:p>
              <a:pPr fontAlgn="base">
                <a:lnSpc>
                  <a:spcPct val="150000"/>
                </a:lnSpc>
              </a:pPr>
              <a:r>
                <a:rPr lang="en-US" altLang="zh-TW" sz="1800" dirty="0">
                  <a:solidFill>
                    <a:schemeClr val="dk1"/>
                  </a:solidFill>
                  <a:latin typeface="Questrial"/>
                  <a:sym typeface="Abel"/>
                </a:rPr>
                <a:t>Rank</a:t>
              </a:r>
              <a:r>
                <a:rPr lang="zh-TW" altLang="en-US" sz="1800" dirty="0">
                  <a:solidFill>
                    <a:schemeClr val="dk1"/>
                  </a:solidFill>
                  <a:latin typeface="Questrial"/>
                  <a:sym typeface="Abel"/>
                </a:rPr>
                <a:t>：</a:t>
              </a:r>
              <a:r>
                <a:rPr lang="en-US" altLang="zh-TW" sz="1800" dirty="0">
                  <a:solidFill>
                    <a:schemeClr val="dk1"/>
                  </a:solidFill>
                  <a:latin typeface="Questrial"/>
                  <a:sym typeface="Abel"/>
                </a:rPr>
                <a:t>188 / 1964</a:t>
              </a:r>
              <a:endParaRPr lang="zh-TW" altLang="en-US" sz="1800" dirty="0">
                <a:solidFill>
                  <a:schemeClr val="dk1"/>
                </a:solidFill>
                <a:latin typeface="Questrial"/>
                <a:sym typeface="Abel"/>
              </a:endParaRPr>
            </a:p>
          </p:txBody>
        </p:sp>
      </p:grpSp>
      <p:grpSp>
        <p:nvGrpSpPr>
          <p:cNvPr id="67" name="群組 66">
            <a:extLst>
              <a:ext uri="{FF2B5EF4-FFF2-40B4-BE49-F238E27FC236}">
                <a16:creationId xmlns:a16="http://schemas.microsoft.com/office/drawing/2014/main" id="{C9D8628B-79AB-428D-8752-704FBEE322F8}"/>
              </a:ext>
            </a:extLst>
          </p:cNvPr>
          <p:cNvGrpSpPr/>
          <p:nvPr/>
        </p:nvGrpSpPr>
        <p:grpSpPr>
          <a:xfrm>
            <a:off x="753905" y="1641002"/>
            <a:ext cx="7808197" cy="1235078"/>
            <a:chOff x="946229" y="2111136"/>
            <a:chExt cx="7204763" cy="1139629"/>
          </a:xfrm>
        </p:grpSpPr>
        <p:pic>
          <p:nvPicPr>
            <p:cNvPr id="71" name="圖片 70">
              <a:extLst>
                <a:ext uri="{FF2B5EF4-FFF2-40B4-BE49-F238E27FC236}">
                  <a16:creationId xmlns:a16="http://schemas.microsoft.com/office/drawing/2014/main" id="{A13B09F6-4906-46A2-93D4-F2649881D0C8}"/>
                </a:ext>
              </a:extLst>
            </p:cNvPr>
            <p:cNvPicPr>
              <a:picLocks noChangeAspect="1"/>
            </p:cNvPicPr>
            <p:nvPr/>
          </p:nvPicPr>
          <p:blipFill>
            <a:blip r:embed="rId3"/>
            <a:stretch>
              <a:fillRect/>
            </a:stretch>
          </p:blipFill>
          <p:spPr>
            <a:xfrm>
              <a:off x="946229" y="2411356"/>
              <a:ext cx="7200000" cy="839409"/>
            </a:xfrm>
            <a:prstGeom prst="rect">
              <a:avLst/>
            </a:prstGeom>
          </p:spPr>
        </p:pic>
        <p:pic>
          <p:nvPicPr>
            <p:cNvPr id="72" name="圖片 71">
              <a:extLst>
                <a:ext uri="{FF2B5EF4-FFF2-40B4-BE49-F238E27FC236}">
                  <a16:creationId xmlns:a16="http://schemas.microsoft.com/office/drawing/2014/main" id="{F5B0007D-425E-4002-99B4-371A7016BF4C}"/>
                </a:ext>
              </a:extLst>
            </p:cNvPr>
            <p:cNvPicPr>
              <a:picLocks noChangeAspect="1"/>
            </p:cNvPicPr>
            <p:nvPr/>
          </p:nvPicPr>
          <p:blipFill>
            <a:blip r:embed="rId4"/>
            <a:stretch>
              <a:fillRect/>
            </a:stretch>
          </p:blipFill>
          <p:spPr>
            <a:xfrm>
              <a:off x="950992" y="2111136"/>
              <a:ext cx="7200000" cy="304983"/>
            </a:xfrm>
            <a:prstGeom prst="rect">
              <a:avLst/>
            </a:prstGeom>
          </p:spPr>
        </p:pic>
      </p:grpSp>
    </p:spTree>
    <p:extLst>
      <p:ext uri="{BB962C8B-B14F-4D97-AF65-F5344CB8AC3E}">
        <p14:creationId xmlns:p14="http://schemas.microsoft.com/office/powerpoint/2010/main" val="405825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3171271" y="2414912"/>
            <a:ext cx="2731696" cy="31367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8"/>
          <p:cNvSpPr/>
          <p:nvPr/>
        </p:nvSpPr>
        <p:spPr>
          <a:xfrm>
            <a:off x="3269973" y="2916209"/>
            <a:ext cx="105569" cy="105560"/>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8"/>
          <p:cNvSpPr/>
          <p:nvPr/>
        </p:nvSpPr>
        <p:spPr>
          <a:xfrm>
            <a:off x="4537119" y="2916209"/>
            <a:ext cx="105540" cy="105560"/>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8" name="Google Shape;3388;p48"/>
          <p:cNvGrpSpPr/>
          <p:nvPr/>
        </p:nvGrpSpPr>
        <p:grpSpPr>
          <a:xfrm>
            <a:off x="7807141" y="396235"/>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2332582" y="-2768752"/>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8097719" y="97682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4283;p57">
            <a:extLst>
              <a:ext uri="{FF2B5EF4-FFF2-40B4-BE49-F238E27FC236}">
                <a16:creationId xmlns:a16="http://schemas.microsoft.com/office/drawing/2014/main" id="{33D032AF-3FC2-45D4-9684-B0C2888F6D26}"/>
              </a:ext>
            </a:extLst>
          </p:cNvPr>
          <p:cNvSpPr txBox="1">
            <a:spLocks/>
          </p:cNvSpPr>
          <p:nvPr/>
        </p:nvSpPr>
        <p:spPr>
          <a:xfrm>
            <a:off x="2395119" y="1971189"/>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Questrial"/>
              <a:buNone/>
              <a:defRPr sz="28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5400" dirty="0"/>
              <a:t>THANKS</a:t>
            </a:r>
          </a:p>
        </p:txBody>
      </p:sp>
    </p:spTree>
    <p:extLst>
      <p:ext uri="{BB962C8B-B14F-4D97-AF65-F5344CB8AC3E}">
        <p14:creationId xmlns:p14="http://schemas.microsoft.com/office/powerpoint/2010/main" val="2814284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6"/>
        <p:cNvGrpSpPr/>
        <p:nvPr/>
      </p:nvGrpSpPr>
      <p:grpSpPr>
        <a:xfrm>
          <a:off x="0" y="0"/>
          <a:ext cx="0" cy="0"/>
          <a:chOff x="0" y="0"/>
          <a:chExt cx="0" cy="0"/>
        </a:xfrm>
      </p:grpSpPr>
      <p:sp>
        <p:nvSpPr>
          <p:cNvPr id="3737" name="Google Shape;3737;p53"/>
          <p:cNvSpPr/>
          <p:nvPr/>
        </p:nvSpPr>
        <p:spPr>
          <a:xfrm>
            <a:off x="3714250" y="685975"/>
            <a:ext cx="170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txBox="1">
            <a:spLocks noGrp="1"/>
          </p:cNvSpPr>
          <p:nvPr>
            <p:ph type="title" idx="2"/>
          </p:nvPr>
        </p:nvSpPr>
        <p:spPr>
          <a:xfrm>
            <a:off x="720000" y="445025"/>
            <a:ext cx="77040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Reference</a:t>
            </a:r>
          </a:p>
        </p:txBody>
      </p:sp>
      <p:pic>
        <p:nvPicPr>
          <p:cNvPr id="3750" name="Google Shape;3750;p53"/>
          <p:cNvPicPr preferRelativeResize="0"/>
          <p:nvPr/>
        </p:nvPicPr>
        <p:blipFill>
          <a:blip r:embed="rId3">
            <a:alphaModFix/>
          </a:blip>
          <a:stretch>
            <a:fillRect/>
          </a:stretch>
        </p:blipFill>
        <p:spPr>
          <a:xfrm>
            <a:off x="6892026" y="790750"/>
            <a:ext cx="2155625" cy="2682100"/>
          </a:xfrm>
          <a:prstGeom prst="rect">
            <a:avLst/>
          </a:prstGeom>
          <a:noFill/>
          <a:ln>
            <a:noFill/>
          </a:ln>
        </p:spPr>
      </p:pic>
      <p:grpSp>
        <p:nvGrpSpPr>
          <p:cNvPr id="3751" name="Google Shape;3751;p53"/>
          <p:cNvGrpSpPr/>
          <p:nvPr/>
        </p:nvGrpSpPr>
        <p:grpSpPr>
          <a:xfrm>
            <a:off x="6844566" y="452023"/>
            <a:ext cx="593164" cy="1161172"/>
            <a:chOff x="4921825" y="870250"/>
            <a:chExt cx="407925" cy="798550"/>
          </a:xfrm>
        </p:grpSpPr>
        <p:sp>
          <p:nvSpPr>
            <p:cNvPr id="3752" name="Google Shape;3752;p5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文字方塊 68">
            <a:extLst>
              <a:ext uri="{FF2B5EF4-FFF2-40B4-BE49-F238E27FC236}">
                <a16:creationId xmlns:a16="http://schemas.microsoft.com/office/drawing/2014/main" id="{B8F1FD6B-23FB-4546-ADBB-A75DCD3DA011}"/>
              </a:ext>
            </a:extLst>
          </p:cNvPr>
          <p:cNvSpPr txBox="1"/>
          <p:nvPr/>
        </p:nvSpPr>
        <p:spPr>
          <a:xfrm>
            <a:off x="986332" y="1156725"/>
            <a:ext cx="5041438" cy="1318438"/>
          </a:xfrm>
          <a:prstGeom prst="rect">
            <a:avLst/>
          </a:prstGeom>
          <a:noFill/>
        </p:spPr>
        <p:txBody>
          <a:bodyPr wrap="square" rtlCol="0">
            <a:spAutoFit/>
          </a:bodyPr>
          <a:lstStyle/>
          <a:p>
            <a:pPr marL="285750" indent="-285750" fontAlgn="base">
              <a:lnSpc>
                <a:spcPct val="200000"/>
              </a:lnSpc>
              <a:buClr>
                <a:schemeClr val="dk2"/>
              </a:buClr>
              <a:buSzPts val="1400"/>
              <a:buFont typeface="Arial" panose="020B0604020202020204" pitchFamily="34" charset="0"/>
              <a:buChar char="•"/>
            </a:pPr>
            <a:r>
              <a:rPr lang="it-IT" altLang="zh-TW" dirty="0">
                <a:solidFill>
                  <a:schemeClr val="dk2"/>
                </a:solidFill>
                <a:latin typeface="微軟正黑體" panose="020B0604030504040204" pitchFamily="34" charset="-120"/>
                <a:ea typeface="微軟正黑體" panose="020B0604030504040204" pitchFamily="34" charset="-120"/>
                <a:sym typeface="Abel"/>
                <a:hlinkClick r:id="rId4">
                  <a:extLst>
                    <a:ext uri="{A12FA001-AC4F-418D-AE19-62706E023703}">
                      <ahyp:hlinkClr xmlns:ahyp="http://schemas.microsoft.com/office/drawing/2018/hyperlinkcolor" val="tx"/>
                    </a:ext>
                  </a:extLst>
                </a:hlinkClick>
              </a:rPr>
              <a:t>OTTO: Tuning Candidate ReRank Model[LB 0.577]</a:t>
            </a:r>
            <a:endParaRPr lang="it-IT" altLang="zh-TW" dirty="0">
              <a:solidFill>
                <a:schemeClr val="dk2"/>
              </a:solidFill>
              <a:latin typeface="微軟正黑體" panose="020B0604030504040204" pitchFamily="34" charset="-120"/>
              <a:ea typeface="微軟正黑體" panose="020B0604030504040204" pitchFamily="34" charset="-120"/>
              <a:sym typeface="Abel"/>
            </a:endParaRPr>
          </a:p>
          <a:p>
            <a:pPr marL="285750" indent="-285750" fontAlgn="base">
              <a:lnSpc>
                <a:spcPct val="200000"/>
              </a:lnSpc>
              <a:buClr>
                <a:schemeClr val="dk2"/>
              </a:buClr>
              <a:buSzPts val="1400"/>
              <a:buFont typeface="Arial" panose="020B0604020202020204" pitchFamily="34" charset="0"/>
              <a:buChar char="•"/>
            </a:pPr>
            <a:r>
              <a:rPr lang="it-IT" altLang="zh-TW" dirty="0">
                <a:solidFill>
                  <a:schemeClr val="dk2"/>
                </a:solidFill>
                <a:latin typeface="微軟正黑體" panose="020B0604030504040204" pitchFamily="34" charset="-120"/>
                <a:ea typeface="微軟正黑體" panose="020B0604030504040204" pitchFamily="34" charset="-120"/>
                <a:sym typeface="Abel"/>
                <a:hlinkClick r:id="rId5">
                  <a:extLst>
                    <a:ext uri="{A12FA001-AC4F-418D-AE19-62706E023703}">
                      <ahyp:hlinkClr xmlns:ahyp="http://schemas.microsoft.com/office/drawing/2018/hyperlinkcolor" val="tx"/>
                    </a:ext>
                  </a:extLst>
                </a:hlinkClick>
              </a:rPr>
              <a:t>Candidate ReRank Model - [LB 0.575]</a:t>
            </a:r>
            <a:endParaRPr lang="it-IT" altLang="zh-TW" dirty="0">
              <a:solidFill>
                <a:schemeClr val="dk2"/>
              </a:solidFill>
              <a:latin typeface="微軟正黑體" panose="020B0604030504040204" pitchFamily="34" charset="-120"/>
              <a:ea typeface="微軟正黑體" panose="020B0604030504040204" pitchFamily="34" charset="-120"/>
              <a:sym typeface="Abel"/>
            </a:endParaRPr>
          </a:p>
          <a:p>
            <a:pPr marL="285750" indent="-285750" fontAlgn="base">
              <a:lnSpc>
                <a:spcPct val="200000"/>
              </a:lnSpc>
              <a:buClr>
                <a:schemeClr val="dk2"/>
              </a:buClr>
              <a:buSzPts val="1400"/>
              <a:buFont typeface="Arial" panose="020B0604020202020204" pitchFamily="34" charset="0"/>
              <a:buChar char="•"/>
            </a:pPr>
            <a:r>
              <a:rPr lang="en-US" altLang="zh-TW" dirty="0">
                <a:solidFill>
                  <a:schemeClr val="dk2"/>
                </a:solidFill>
                <a:latin typeface="微軟正黑體" panose="020B0604030504040204" pitchFamily="34" charset="-120"/>
                <a:ea typeface="微軟正黑體" panose="020B0604030504040204" pitchFamily="34" charset="-120"/>
                <a:sym typeface="Abel"/>
                <a:hlinkClick r:id="rId6">
                  <a:extLst>
                    <a:ext uri="{A12FA001-AC4F-418D-AE19-62706E023703}">
                      <ahyp:hlinkClr xmlns:ahyp="http://schemas.microsoft.com/office/drawing/2018/hyperlinkcolor" val="tx"/>
                    </a:ext>
                  </a:extLst>
                </a:hlinkClick>
              </a:rPr>
              <a:t>Co-visitation Matrix</a:t>
            </a:r>
            <a:endParaRPr lang="en-US" altLang="zh-TW" dirty="0">
              <a:solidFill>
                <a:schemeClr val="dk2"/>
              </a:solidFill>
              <a:latin typeface="微軟正黑體" panose="020B0604030504040204" pitchFamily="34" charset="-120"/>
              <a:ea typeface="微軟正黑體" panose="020B0604030504040204" pitchFamily="34" charset="-120"/>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p>
            <a:pPr lvl="0"/>
            <a:r>
              <a:rPr lang="en-US" dirty="0"/>
              <a:t>Motivation</a:t>
            </a:r>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715100" y="720189"/>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313" name="Google Shape;2313;p33"/>
          <p:cNvSpPr txBox="1">
            <a:spLocks noGrp="1"/>
          </p:cNvSpPr>
          <p:nvPr>
            <p:ph type="title"/>
          </p:nvPr>
        </p:nvSpPr>
        <p:spPr>
          <a:xfrm>
            <a:off x="729900" y="504823"/>
            <a:ext cx="2082969" cy="445166"/>
          </a:xfrm>
          <a:prstGeom prst="rect">
            <a:avLst/>
          </a:prstGeom>
        </p:spPr>
        <p:txBody>
          <a:bodyPr spcFirstLastPara="1" wrap="square" lIns="91425" tIns="91425" rIns="91425" bIns="91425" anchor="ctr" anchorCtr="0">
            <a:noAutofit/>
          </a:bodyPr>
          <a:lstStyle/>
          <a:p>
            <a:pPr lvl="0">
              <a:buSzPts val="1100"/>
            </a:pPr>
            <a:r>
              <a:rPr lang="en-US" dirty="0"/>
              <a:t>Motivation</a:t>
            </a:r>
          </a:p>
        </p:txBody>
      </p:sp>
      <p:sp>
        <p:nvSpPr>
          <p:cNvPr id="2314" name="Google Shape;2314;p33"/>
          <p:cNvSpPr txBox="1">
            <a:spLocks noGrp="1"/>
          </p:cNvSpPr>
          <p:nvPr>
            <p:ph type="body" idx="1"/>
          </p:nvPr>
        </p:nvSpPr>
        <p:spPr>
          <a:xfrm>
            <a:off x="729899" y="1356188"/>
            <a:ext cx="7543243" cy="2785505"/>
          </a:xfrm>
          <a:prstGeom prst="rect">
            <a:avLst/>
          </a:prstGeom>
        </p:spPr>
        <p:txBody>
          <a:bodyPr spcFirstLastPara="1" wrap="square" lIns="91425" tIns="91425" rIns="91425" bIns="91425" anchor="t" anchorCtr="0">
            <a:noAutofit/>
          </a:bodyPr>
          <a:lstStyle/>
          <a:p>
            <a:pPr marL="127000" indent="0">
              <a:lnSpc>
                <a:spcPct val="200000"/>
              </a:lnSpc>
              <a:buNone/>
            </a:pPr>
            <a:r>
              <a:rPr lang="en-US" altLang="zh-TW" sz="1800" b="1" dirty="0">
                <a:solidFill>
                  <a:srgbClr val="1C4587"/>
                </a:solidFill>
                <a:latin typeface="Proxima Nova" panose="02020500000000000000" charset="0"/>
              </a:rPr>
              <a:t>What is the problem you want </a:t>
            </a:r>
            <a:r>
              <a:rPr lang="en-US" altLang="zh-TW" sz="1800" b="1" dirty="0">
                <a:solidFill>
                  <a:srgbClr val="1C4587"/>
                </a:solidFill>
                <a:latin typeface="Questrial" panose="02020500000000000000" charset="0"/>
              </a:rPr>
              <a:t>to</a:t>
            </a:r>
            <a:r>
              <a:rPr lang="en-US" altLang="zh-TW" sz="1800" b="1" dirty="0">
                <a:solidFill>
                  <a:srgbClr val="1C4587"/>
                </a:solidFill>
                <a:latin typeface="Proxima Nova" panose="02020500000000000000" charset="0"/>
              </a:rPr>
              <a:t> solve?</a:t>
            </a:r>
          </a:p>
          <a:p>
            <a:pPr marL="285750" lvl="8" indent="-285750">
              <a:lnSpc>
                <a:spcPct val="200000"/>
              </a:lnSpc>
              <a:buFont typeface="Arial" panose="020B0604020202020204" pitchFamily="34" charset="0"/>
              <a:buChar char="•"/>
            </a:pP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網路購物者可以從大型零售商挑選數百萬種產品，但有這麼多可供探索的選擇可能會讓人不知所措，導致購物者帶著空車離開。這既不利於尋求購買的購物者，也不利於錯過銷售的零售商。</a:t>
            </a:r>
            <a:endPar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a:p>
            <a:pPr marL="285750" lvl="8" indent="-285750">
              <a:lnSpc>
                <a:spcPct val="200000"/>
              </a:lnSpc>
              <a:buFont typeface="Arial" panose="020B0604020202020204" pitchFamily="34" charset="0"/>
              <a:buChar char="•"/>
            </a:pP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因此我們要預測購物者可能有興趣的產品，並推薦給購物者參考。</a:t>
            </a:r>
            <a:endPar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pic>
        <p:nvPicPr>
          <p:cNvPr id="2323" name="Google Shape;2323;p34"/>
          <p:cNvPicPr preferRelativeResize="0"/>
          <p:nvPr/>
        </p:nvPicPr>
        <p:blipFill>
          <a:blip r:embed="rId3">
            <a:alphaModFix/>
          </a:blip>
          <a:stretch>
            <a:fillRect/>
          </a:stretch>
        </p:blipFill>
        <p:spPr>
          <a:xfrm>
            <a:off x="6586825" y="1080675"/>
            <a:ext cx="2147700" cy="3241650"/>
          </a:xfrm>
          <a:prstGeom prst="rect">
            <a:avLst/>
          </a:prstGeom>
          <a:noFill/>
          <a:ln>
            <a:noFill/>
          </a:ln>
        </p:spPr>
      </p:pic>
      <p:grpSp>
        <p:nvGrpSpPr>
          <p:cNvPr id="2324" name="Google Shape;2324;p34"/>
          <p:cNvGrpSpPr/>
          <p:nvPr/>
        </p:nvGrpSpPr>
        <p:grpSpPr>
          <a:xfrm>
            <a:off x="-170268" y="-54144"/>
            <a:ext cx="579743" cy="1134819"/>
            <a:chOff x="4921825" y="870250"/>
            <a:chExt cx="407925" cy="798550"/>
          </a:xfrm>
        </p:grpSpPr>
        <p:sp>
          <p:nvSpPr>
            <p:cNvPr id="2325" name="Google Shape;2325;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34"/>
          <p:cNvGrpSpPr/>
          <p:nvPr/>
        </p:nvGrpSpPr>
        <p:grpSpPr>
          <a:xfrm>
            <a:off x="4667342" y="3792129"/>
            <a:ext cx="579743" cy="1134819"/>
            <a:chOff x="4921825" y="870250"/>
            <a:chExt cx="407925" cy="798550"/>
          </a:xfrm>
        </p:grpSpPr>
        <p:sp>
          <p:nvSpPr>
            <p:cNvPr id="2356" name="Google Shape;2356;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2312;p33">
            <a:extLst>
              <a:ext uri="{FF2B5EF4-FFF2-40B4-BE49-F238E27FC236}">
                <a16:creationId xmlns:a16="http://schemas.microsoft.com/office/drawing/2014/main" id="{DA8B9AC0-982F-4E0A-823F-22E8A4F2C178}"/>
              </a:ext>
            </a:extLst>
          </p:cNvPr>
          <p:cNvSpPr/>
          <p:nvPr/>
        </p:nvSpPr>
        <p:spPr>
          <a:xfrm>
            <a:off x="715100" y="720189"/>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8" name="Google Shape;2313;p33">
            <a:extLst>
              <a:ext uri="{FF2B5EF4-FFF2-40B4-BE49-F238E27FC236}">
                <a16:creationId xmlns:a16="http://schemas.microsoft.com/office/drawing/2014/main" id="{F3E412F5-95AC-46F3-A522-63A32473819B}"/>
              </a:ext>
            </a:extLst>
          </p:cNvPr>
          <p:cNvSpPr txBox="1">
            <a:spLocks/>
          </p:cNvSpPr>
          <p:nvPr/>
        </p:nvSpPr>
        <p:spPr>
          <a:xfrm>
            <a:off x="729900" y="504823"/>
            <a:ext cx="2082969" cy="4451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6000"/>
              <a:buFont typeface="Questrial"/>
              <a:buNone/>
              <a:defRPr sz="83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pPr>
              <a:lnSpc>
                <a:spcPct val="100000"/>
              </a:lnSpc>
              <a:buSzPts val="1100"/>
            </a:pPr>
            <a:r>
              <a:rPr lang="en-US" sz="3000" dirty="0"/>
              <a:t>Motivation</a:t>
            </a:r>
          </a:p>
        </p:txBody>
      </p:sp>
      <p:sp>
        <p:nvSpPr>
          <p:cNvPr id="71" name="Google Shape;2314;p33">
            <a:extLst>
              <a:ext uri="{FF2B5EF4-FFF2-40B4-BE49-F238E27FC236}">
                <a16:creationId xmlns:a16="http://schemas.microsoft.com/office/drawing/2014/main" id="{324A909E-6AD7-46DF-9F65-9935C5AE2788}"/>
              </a:ext>
            </a:extLst>
          </p:cNvPr>
          <p:cNvSpPr txBox="1">
            <a:spLocks/>
          </p:cNvSpPr>
          <p:nvPr/>
        </p:nvSpPr>
        <p:spPr>
          <a:xfrm>
            <a:off x="729900" y="1356189"/>
            <a:ext cx="4895838" cy="17351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nSpc>
                <a:spcPct val="200000"/>
              </a:lnSpc>
            </a:pPr>
            <a:r>
              <a:rPr lang="en-US" altLang="zh-TW" sz="1800" b="1" dirty="0">
                <a:solidFill>
                  <a:srgbClr val="1C4587"/>
                </a:solidFill>
                <a:latin typeface="Proxima Nova" panose="02020500000000000000" charset="0"/>
              </a:rPr>
              <a:t>Who is the user?</a:t>
            </a:r>
          </a:p>
          <a:p>
            <a:pPr marL="412750" indent="-285750">
              <a:lnSpc>
                <a:spcPct val="200000"/>
              </a:lnSpc>
              <a:buFont typeface="Arial" panose="020B0604020202020204" pitchFamily="34" charset="0"/>
              <a:buChar char="•"/>
            </a:pPr>
            <a:r>
              <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OTTO </a:t>
            </a: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是德國最大的網路線上商店，擁有來自</a:t>
            </a:r>
            <a:r>
              <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19,000 </a:t>
            </a: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多個品牌的</a:t>
            </a:r>
            <a:r>
              <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1000 </a:t>
            </a: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萬多種產品。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grpSp>
        <p:nvGrpSpPr>
          <p:cNvPr id="2399" name="Google Shape;2399;p36"/>
          <p:cNvGrpSpPr/>
          <p:nvPr/>
        </p:nvGrpSpPr>
        <p:grpSpPr>
          <a:xfrm>
            <a:off x="2429792" y="3633729"/>
            <a:ext cx="579743" cy="1134819"/>
            <a:chOff x="4921825" y="870250"/>
            <a:chExt cx="407925" cy="798550"/>
          </a:xfrm>
        </p:grpSpPr>
        <p:sp>
          <p:nvSpPr>
            <p:cNvPr id="2400" name="Google Shape;2400;p3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1" name="Google Shape;2461;p36"/>
          <p:cNvPicPr preferRelativeResize="0"/>
          <p:nvPr/>
        </p:nvPicPr>
        <p:blipFill>
          <a:blip r:embed="rId3">
            <a:alphaModFix/>
          </a:blip>
          <a:stretch>
            <a:fillRect/>
          </a:stretch>
        </p:blipFill>
        <p:spPr>
          <a:xfrm>
            <a:off x="6113261" y="1910321"/>
            <a:ext cx="2773564" cy="2998427"/>
          </a:xfrm>
          <a:prstGeom prst="rect">
            <a:avLst/>
          </a:prstGeom>
          <a:noFill/>
          <a:ln>
            <a:noFill/>
          </a:ln>
        </p:spPr>
      </p:pic>
      <p:sp>
        <p:nvSpPr>
          <p:cNvPr id="70" name="Google Shape;2312;p33">
            <a:extLst>
              <a:ext uri="{FF2B5EF4-FFF2-40B4-BE49-F238E27FC236}">
                <a16:creationId xmlns:a16="http://schemas.microsoft.com/office/drawing/2014/main" id="{A7CA2CE3-737B-4716-B947-6DE65C5400D3}"/>
              </a:ext>
            </a:extLst>
          </p:cNvPr>
          <p:cNvSpPr/>
          <p:nvPr/>
        </p:nvSpPr>
        <p:spPr>
          <a:xfrm>
            <a:off x="715100" y="720189"/>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71" name="Google Shape;2313;p33">
            <a:extLst>
              <a:ext uri="{FF2B5EF4-FFF2-40B4-BE49-F238E27FC236}">
                <a16:creationId xmlns:a16="http://schemas.microsoft.com/office/drawing/2014/main" id="{13EA9AE5-9E1A-4488-BFC3-A10479E5F2F6}"/>
              </a:ext>
            </a:extLst>
          </p:cNvPr>
          <p:cNvSpPr txBox="1">
            <a:spLocks/>
          </p:cNvSpPr>
          <p:nvPr/>
        </p:nvSpPr>
        <p:spPr>
          <a:xfrm>
            <a:off x="729900" y="504823"/>
            <a:ext cx="2082969" cy="4451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6000"/>
              <a:buFont typeface="Questrial"/>
              <a:buNone/>
              <a:defRPr sz="83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pPr>
              <a:lnSpc>
                <a:spcPct val="100000"/>
              </a:lnSpc>
              <a:buSzPts val="1100"/>
            </a:pPr>
            <a:r>
              <a:rPr lang="en-US" sz="3000" dirty="0"/>
              <a:t>Motivation</a:t>
            </a:r>
          </a:p>
        </p:txBody>
      </p:sp>
      <p:sp>
        <p:nvSpPr>
          <p:cNvPr id="74" name="Google Shape;2314;p33">
            <a:extLst>
              <a:ext uri="{FF2B5EF4-FFF2-40B4-BE49-F238E27FC236}">
                <a16:creationId xmlns:a16="http://schemas.microsoft.com/office/drawing/2014/main" id="{75965855-9190-45F9-A7B0-D41A1FD9DC5C}"/>
              </a:ext>
            </a:extLst>
          </p:cNvPr>
          <p:cNvSpPr txBox="1">
            <a:spLocks/>
          </p:cNvSpPr>
          <p:nvPr/>
        </p:nvSpPr>
        <p:spPr>
          <a:xfrm>
            <a:off x="729900" y="1356188"/>
            <a:ext cx="4895838" cy="27855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nSpc>
                <a:spcPct val="200000"/>
              </a:lnSpc>
            </a:pPr>
            <a:r>
              <a:rPr lang="en-US" altLang="zh-TW" sz="1800" b="1" dirty="0">
                <a:solidFill>
                  <a:srgbClr val="1C4587"/>
                </a:solidFill>
                <a:latin typeface="Proxima Nova" panose="02020500000000000000" charset="0"/>
              </a:rPr>
              <a:t>Why the user need to address this problem ?</a:t>
            </a:r>
          </a:p>
          <a:p>
            <a:pPr marL="412750" indent="-285750">
              <a:lnSpc>
                <a:spcPct val="200000"/>
              </a:lnSpc>
              <a:buFont typeface="Arial" panose="020B0604020202020204" pitchFamily="34" charset="0"/>
              <a:buChar char="•"/>
            </a:pP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有助於改善</a:t>
            </a:r>
            <a:r>
              <a:rPr lang="zh-TW" altLang="en-US" sz="1600" dirty="0"/>
              <a:t>用戶</a:t>
            </a: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的購物體驗</a:t>
            </a:r>
          </a:p>
          <a:p>
            <a:pPr marL="412750" indent="-285750">
              <a:lnSpc>
                <a:spcPct val="200000"/>
              </a:lnSpc>
              <a:buFont typeface="Arial" panose="020B0604020202020204" pitchFamily="34" charset="0"/>
              <a:buChar char="•"/>
            </a:pPr>
            <a:r>
              <a:rPr lang="zh-TW" altLang="en-US" sz="1600" dirty="0"/>
              <a:t>用戶</a:t>
            </a:r>
            <a:r>
              <a:rPr lang="zh-TW" altLang="en-US" sz="1600" dirty="0">
                <a:solidFill>
                  <a:schemeClr val="tx1">
                    <a:lumMod val="75000"/>
                    <a:lumOff val="25000"/>
                  </a:schemeClr>
                </a:solidFill>
                <a:latin typeface="微軟正黑體" panose="020B0604030504040204" pitchFamily="34" charset="-120"/>
                <a:ea typeface="微軟正黑體" panose="020B0604030504040204" pitchFamily="34" charset="-120"/>
                <a:cs typeface="Arial" panose="020B0604020202020204" pitchFamily="34" charset="0"/>
              </a:rPr>
              <a:t>將收到更多量身定制的建議，而在線零售商可能會增加銷售額。</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31"/>
          <p:cNvSpPr/>
          <p:nvPr/>
        </p:nvSpPr>
        <p:spPr>
          <a:xfrm rot="10800000" flipH="1">
            <a:off x="3877877" y="1528720"/>
            <a:ext cx="1421245" cy="56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1"/>
          <p:cNvSpPr txBox="1">
            <a:spLocks noGrp="1"/>
          </p:cNvSpPr>
          <p:nvPr>
            <p:ph type="subTitle" idx="1"/>
          </p:nvPr>
        </p:nvSpPr>
        <p:spPr>
          <a:xfrm>
            <a:off x="3877877" y="2097237"/>
            <a:ext cx="3266831" cy="18968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6000" dirty="0">
                <a:solidFill>
                  <a:schemeClr val="tx1"/>
                </a:solidFill>
                <a:latin typeface="Questrial" panose="02020500000000000000" charset="0"/>
              </a:rPr>
              <a:t>Problem </a:t>
            </a:r>
          </a:p>
          <a:p>
            <a:pPr marL="0" lvl="0" indent="0" algn="l" rtl="0">
              <a:spcBef>
                <a:spcPts val="0"/>
              </a:spcBef>
              <a:spcAft>
                <a:spcPts val="0"/>
              </a:spcAft>
              <a:buClr>
                <a:schemeClr val="dk1"/>
              </a:buClr>
              <a:buSzPts val="1100"/>
              <a:buFont typeface="Arial"/>
              <a:buNone/>
            </a:pPr>
            <a:r>
              <a:rPr lang="en-US" sz="6000" dirty="0">
                <a:solidFill>
                  <a:schemeClr val="tx1"/>
                </a:solidFill>
                <a:latin typeface="Questrial" panose="02020500000000000000" charset="0"/>
              </a:rPr>
              <a:t>define</a:t>
            </a:r>
            <a:endParaRPr sz="6000" dirty="0">
              <a:solidFill>
                <a:schemeClr val="tx1"/>
              </a:solidFill>
              <a:latin typeface="Questrial" panose="02020500000000000000" charset="0"/>
            </a:endParaRPr>
          </a:p>
        </p:txBody>
      </p:sp>
      <p:pic>
        <p:nvPicPr>
          <p:cNvPr id="2298" name="Google Shape;2298;p31"/>
          <p:cNvPicPr preferRelativeResize="0"/>
          <p:nvPr/>
        </p:nvPicPr>
        <p:blipFill>
          <a:blip r:embed="rId3">
            <a:alphaModFix/>
          </a:blip>
          <a:stretch>
            <a:fillRect/>
          </a:stretch>
        </p:blipFill>
        <p:spPr>
          <a:xfrm>
            <a:off x="574129" y="1025200"/>
            <a:ext cx="2267525" cy="3107375"/>
          </a:xfrm>
          <a:prstGeom prst="rect">
            <a:avLst/>
          </a:prstGeom>
          <a:noFill/>
          <a:ln>
            <a:noFill/>
          </a:ln>
        </p:spPr>
      </p:pic>
      <p:sp>
        <p:nvSpPr>
          <p:cNvPr id="6" name="矩形 5">
            <a:extLst>
              <a:ext uri="{FF2B5EF4-FFF2-40B4-BE49-F238E27FC236}">
                <a16:creationId xmlns:a16="http://schemas.microsoft.com/office/drawing/2014/main" id="{E9AE58D8-73CF-49C9-8B14-53031EC3C4F3}"/>
              </a:ext>
            </a:extLst>
          </p:cNvPr>
          <p:cNvSpPr/>
          <p:nvPr/>
        </p:nvSpPr>
        <p:spPr>
          <a:xfrm>
            <a:off x="3877877" y="876446"/>
            <a:ext cx="1454244" cy="1477328"/>
          </a:xfrm>
          <a:prstGeom prst="rect">
            <a:avLst/>
          </a:prstGeom>
        </p:spPr>
        <p:txBody>
          <a:bodyPr wrap="none">
            <a:spAutoFit/>
          </a:bodyPr>
          <a:lstStyle/>
          <a:p>
            <a:pPr lvl="0"/>
            <a:r>
              <a:rPr lang="en" altLang="zh-TW" sz="9000" dirty="0">
                <a:latin typeface="Questrial" panose="02020500000000000000" charset="0"/>
              </a:rPr>
              <a:t>02</a:t>
            </a:r>
          </a:p>
        </p:txBody>
      </p:sp>
    </p:spTree>
    <p:extLst>
      <p:ext uri="{BB962C8B-B14F-4D97-AF65-F5344CB8AC3E}">
        <p14:creationId xmlns:p14="http://schemas.microsoft.com/office/powerpoint/2010/main" val="12109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9" name="Google Shape;2469;p37"/>
          <p:cNvSpPr/>
          <p:nvPr/>
        </p:nvSpPr>
        <p:spPr>
          <a:xfrm rot="10800000" flipH="1">
            <a:off x="1435938" y="1364756"/>
            <a:ext cx="1603353" cy="1773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sz="3000" dirty="0"/>
              <a:t>Problem define</a:t>
            </a:r>
          </a:p>
        </p:txBody>
      </p:sp>
      <p:sp>
        <p:nvSpPr>
          <p:cNvPr id="2474" name="Google Shape;2474;p37"/>
          <p:cNvSpPr txBox="1"/>
          <p:nvPr/>
        </p:nvSpPr>
        <p:spPr>
          <a:xfrm>
            <a:off x="1195714" y="1099890"/>
            <a:ext cx="2083800" cy="475800"/>
          </a:xfrm>
          <a:prstGeom prst="rect">
            <a:avLst/>
          </a:prstGeom>
          <a:noFill/>
          <a:ln>
            <a:noFill/>
          </a:ln>
        </p:spPr>
        <p:txBody>
          <a:bodyPr spcFirstLastPara="1" wrap="square" lIns="91425" tIns="91425" rIns="91425" bIns="91425" anchor="t" anchorCtr="0">
            <a:noAutofit/>
          </a:bodyPr>
          <a:lstStyle/>
          <a:p>
            <a:pPr lvl="0" algn="ctr"/>
            <a:r>
              <a:rPr lang="en-US" sz="2000" dirty="0">
                <a:latin typeface="Questrial"/>
                <a:ea typeface="Questrial"/>
                <a:cs typeface="Questrial"/>
                <a:sym typeface="Questrial"/>
              </a:rPr>
              <a:t>Input Feature</a:t>
            </a:r>
          </a:p>
        </p:txBody>
      </p:sp>
      <p:sp>
        <p:nvSpPr>
          <p:cNvPr id="2475" name="Google Shape;2475;p37"/>
          <p:cNvSpPr txBox="1"/>
          <p:nvPr/>
        </p:nvSpPr>
        <p:spPr>
          <a:xfrm>
            <a:off x="1313957" y="1664774"/>
            <a:ext cx="6872100" cy="872587"/>
          </a:xfrm>
          <a:prstGeom prst="rect">
            <a:avLst/>
          </a:prstGeom>
          <a:noFill/>
          <a:ln>
            <a:noFill/>
          </a:ln>
        </p:spPr>
        <p:txBody>
          <a:bodyPr spcFirstLastPara="1" wrap="square" lIns="91425" tIns="91425" rIns="91425" bIns="91425" anchor="t" anchorCtr="0">
            <a:noAutofit/>
          </a:bodyPr>
          <a:lstStyle/>
          <a:p>
            <a:pPr marL="285750" lvl="0" indent="-285750">
              <a:spcAft>
                <a:spcPts val="1600"/>
              </a:spcAft>
              <a:buClr>
                <a:schemeClr val="bg2">
                  <a:lumMod val="40000"/>
                  <a:lumOff val="60000"/>
                </a:schemeClr>
              </a:buClr>
              <a:buFont typeface="Arial" panose="020B0604020202020204" pitchFamily="34" charset="0"/>
              <a:buChar char="•"/>
            </a:pP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session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唯一的</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session ID (session</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的定義是一個用戶的所有</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activity)</a:t>
            </a:r>
          </a:p>
          <a:p>
            <a:pPr marL="285750" lvl="0" indent="-285750">
              <a:spcAft>
                <a:spcPts val="1600"/>
              </a:spcAft>
              <a:buClr>
                <a:schemeClr val="bg2">
                  <a:lumMod val="40000"/>
                  <a:lumOff val="60000"/>
                </a:schemeClr>
              </a:buClr>
              <a:buFont typeface="Arial" panose="020B0604020202020204" pitchFamily="34" charset="0"/>
              <a:buChar char="•"/>
            </a:pP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events – session</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中按照時間排序的事件序列</a:t>
            </a: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2475;p37">
            <a:extLst>
              <a:ext uri="{FF2B5EF4-FFF2-40B4-BE49-F238E27FC236}">
                <a16:creationId xmlns:a16="http://schemas.microsoft.com/office/drawing/2014/main" id="{AEC69796-B3DB-4B99-BA5E-E564E5275717}"/>
              </a:ext>
            </a:extLst>
          </p:cNvPr>
          <p:cNvSpPr txBox="1"/>
          <p:nvPr/>
        </p:nvSpPr>
        <p:spPr>
          <a:xfrm>
            <a:off x="1605204" y="2441278"/>
            <a:ext cx="4468008" cy="1583669"/>
          </a:xfrm>
          <a:prstGeom prst="rect">
            <a:avLst/>
          </a:prstGeom>
          <a:noFill/>
          <a:ln>
            <a:noFill/>
          </a:ln>
        </p:spPr>
        <p:txBody>
          <a:bodyPr spcFirstLastPara="1" wrap="square" lIns="91425" tIns="91425" rIns="91425" bIns="91425" anchor="t" anchorCtr="0">
            <a:noAutofit/>
          </a:bodyPr>
          <a:lstStyle/>
          <a:p>
            <a:pPr marL="285750" indent="-285750">
              <a:spcAft>
                <a:spcPts val="1600"/>
              </a:spcAft>
              <a:buClr>
                <a:schemeClr val="bg2">
                  <a:lumMod val="40000"/>
                  <a:lumOff val="60000"/>
                </a:schemeClr>
              </a:buClr>
              <a:buFont typeface="Arial" panose="020B0604020202020204" pitchFamily="34" charset="0"/>
              <a:buChar char="•"/>
            </a:pP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aid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相關事件的產品</a:t>
            </a: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ID</a:t>
            </a:r>
          </a:p>
          <a:p>
            <a:pPr marL="285750" indent="-285750">
              <a:spcAft>
                <a:spcPts val="1600"/>
              </a:spcAft>
              <a:buClr>
                <a:schemeClr val="bg2">
                  <a:lumMod val="40000"/>
                  <a:lumOff val="60000"/>
                </a:schemeClr>
              </a:buClr>
              <a:buFont typeface="Arial" panose="020B0604020202020204" pitchFamily="34" charset="0"/>
              <a:buChar char="•"/>
            </a:pPr>
            <a:r>
              <a:rPr lang="en-US" dirty="0" err="1">
                <a:solidFill>
                  <a:schemeClr val="tx1">
                    <a:lumMod val="95000"/>
                    <a:lumOff val="5000"/>
                  </a:schemeClr>
                </a:solidFill>
                <a:latin typeface="微軟正黑體" panose="020B0604030504040204" pitchFamily="34" charset="-120"/>
                <a:ea typeface="微軟正黑體" panose="020B0604030504040204" pitchFamily="34" charset="-120"/>
                <a:sym typeface="Abel"/>
              </a:rPr>
              <a:t>ts</a:t>
            </a: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 – event</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的</a:t>
            </a: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Unix</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時間輟</a:t>
            </a:r>
            <a:r>
              <a:rPr lang="en-US" altLang="zh-TW"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a:t>
            </a: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timestamp)</a:t>
            </a:r>
          </a:p>
          <a:p>
            <a:pPr marL="285750" indent="-285750">
              <a:spcAft>
                <a:spcPts val="1600"/>
              </a:spcAft>
              <a:buClr>
                <a:schemeClr val="bg2">
                  <a:lumMod val="40000"/>
                  <a:lumOff val="60000"/>
                </a:schemeClr>
              </a:buClr>
              <a:buFont typeface="Arial" panose="020B0604020202020204" pitchFamily="34" charset="0"/>
              <a:buChar char="•"/>
            </a:pPr>
            <a:endPar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endParaRPr>
          </a:p>
          <a:p>
            <a:pPr marL="285750" indent="-285750">
              <a:spcAft>
                <a:spcPts val="1600"/>
              </a:spcAft>
              <a:buClr>
                <a:schemeClr val="bg2">
                  <a:lumMod val="40000"/>
                  <a:lumOff val="60000"/>
                </a:schemeClr>
              </a:buClr>
              <a:buFont typeface="Arial" panose="020B0604020202020204" pitchFamily="34" charset="0"/>
              <a:buChar char="•"/>
            </a:pP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type – event</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類型</a:t>
            </a:r>
          </a:p>
        </p:txBody>
      </p:sp>
      <p:sp>
        <p:nvSpPr>
          <p:cNvPr id="67" name="Google Shape;2475;p37">
            <a:extLst>
              <a:ext uri="{FF2B5EF4-FFF2-40B4-BE49-F238E27FC236}">
                <a16:creationId xmlns:a16="http://schemas.microsoft.com/office/drawing/2014/main" id="{724AF0D5-6B7D-41E9-A4E1-9BF89A2B27B7}"/>
              </a:ext>
            </a:extLst>
          </p:cNvPr>
          <p:cNvSpPr txBox="1"/>
          <p:nvPr/>
        </p:nvSpPr>
        <p:spPr>
          <a:xfrm>
            <a:off x="3676983" y="3313865"/>
            <a:ext cx="3163407" cy="1230425"/>
          </a:xfrm>
          <a:prstGeom prst="rect">
            <a:avLst/>
          </a:prstGeom>
          <a:noFill/>
          <a:ln>
            <a:noFill/>
          </a:ln>
        </p:spPr>
        <p:txBody>
          <a:bodyPr spcFirstLastPara="1" wrap="square" lIns="91425" tIns="91425" rIns="91425" bIns="91425" anchor="t" anchorCtr="0">
            <a:noAutofit/>
          </a:bodyPr>
          <a:lstStyle/>
          <a:p>
            <a:pPr lvl="0">
              <a:spcAft>
                <a:spcPts val="1600"/>
              </a:spcAft>
              <a:buClr>
                <a:schemeClr val="bg2">
                  <a:lumMod val="40000"/>
                  <a:lumOff val="60000"/>
                </a:schemeClr>
              </a:buClr>
            </a:pP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click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產品被點擊</a:t>
            </a:r>
          </a:p>
          <a:p>
            <a:pPr lvl="0">
              <a:spcAft>
                <a:spcPts val="1600"/>
              </a:spcAft>
              <a:buClr>
                <a:schemeClr val="bg2">
                  <a:lumMod val="40000"/>
                  <a:lumOff val="60000"/>
                </a:schemeClr>
              </a:buClr>
            </a:pP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carts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添加到用戶的購物車</a:t>
            </a:r>
          </a:p>
          <a:p>
            <a:pPr lvl="0">
              <a:spcAft>
                <a:spcPts val="1600"/>
              </a:spcAft>
              <a:buClr>
                <a:schemeClr val="bg2">
                  <a:lumMod val="40000"/>
                  <a:lumOff val="60000"/>
                </a:schemeClr>
              </a:buClr>
            </a:pP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order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在</a:t>
            </a:r>
            <a:r>
              <a:rPr 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session</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sym typeface="Abel"/>
              </a:rPr>
              <a:t>期間訂購</a:t>
            </a:r>
          </a:p>
        </p:txBody>
      </p:sp>
      <p:sp>
        <p:nvSpPr>
          <p:cNvPr id="68" name="左大括弧 67">
            <a:extLst>
              <a:ext uri="{FF2B5EF4-FFF2-40B4-BE49-F238E27FC236}">
                <a16:creationId xmlns:a16="http://schemas.microsoft.com/office/drawing/2014/main" id="{36792F11-00CE-4D9E-8DD1-8B83FF5886D0}"/>
              </a:ext>
            </a:extLst>
          </p:cNvPr>
          <p:cNvSpPr/>
          <p:nvPr/>
        </p:nvSpPr>
        <p:spPr>
          <a:xfrm>
            <a:off x="3443989" y="3455779"/>
            <a:ext cx="237066" cy="937389"/>
          </a:xfrm>
          <a:prstGeom prst="leftBrace">
            <a:avLst>
              <a:gd name="adj1" fmla="val 36140"/>
              <a:gd name="adj2" fmla="val 47629"/>
            </a:avLst>
          </a:prstGeom>
          <a:no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chemeClr val="tx1">
                  <a:lumMod val="95000"/>
                  <a:lumOff val="5000"/>
                </a:schemeClr>
              </a:solidFill>
            </a:endParaRPr>
          </a:p>
        </p:txBody>
      </p:sp>
    </p:spTree>
    <p:extLst>
      <p:ext uri="{BB962C8B-B14F-4D97-AF65-F5344CB8AC3E}">
        <p14:creationId xmlns:p14="http://schemas.microsoft.com/office/powerpoint/2010/main" val="6893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70" name="Google Shape;2470;p37"/>
          <p:cNvSpPr/>
          <p:nvPr/>
        </p:nvSpPr>
        <p:spPr>
          <a:xfrm rot="10800000" flipH="1">
            <a:off x="1506584" y="1364754"/>
            <a:ext cx="1798592" cy="1838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7"/>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sz="3000" dirty="0"/>
              <a:t>Problem define</a:t>
            </a:r>
          </a:p>
        </p:txBody>
      </p:sp>
      <p:sp>
        <p:nvSpPr>
          <p:cNvPr id="2474" name="Google Shape;2474;p37"/>
          <p:cNvSpPr txBox="1"/>
          <p:nvPr/>
        </p:nvSpPr>
        <p:spPr>
          <a:xfrm>
            <a:off x="1340973" y="1117329"/>
            <a:ext cx="2078646" cy="475800"/>
          </a:xfrm>
          <a:prstGeom prst="rect">
            <a:avLst/>
          </a:prstGeom>
          <a:noFill/>
          <a:ln>
            <a:noFill/>
          </a:ln>
        </p:spPr>
        <p:txBody>
          <a:bodyPr spcFirstLastPara="1" wrap="square" lIns="91425" tIns="91425" rIns="91425" bIns="91425" anchor="t" anchorCtr="0">
            <a:noAutofit/>
          </a:bodyPr>
          <a:lstStyle/>
          <a:p>
            <a:pPr lvl="0" algn="ctr"/>
            <a:r>
              <a:rPr lang="en-US" sz="2000" dirty="0">
                <a:latin typeface="Questrial"/>
                <a:ea typeface="Questrial"/>
                <a:cs typeface="Questrial"/>
                <a:sym typeface="Questrial"/>
              </a:rPr>
              <a:t>Output Feature</a:t>
            </a:r>
          </a:p>
        </p:txBody>
      </p:sp>
      <p:sp>
        <p:nvSpPr>
          <p:cNvPr id="2475" name="Google Shape;2475;p37"/>
          <p:cNvSpPr txBox="1"/>
          <p:nvPr/>
        </p:nvSpPr>
        <p:spPr>
          <a:xfrm>
            <a:off x="1401599" y="1690900"/>
            <a:ext cx="6872100" cy="1452895"/>
          </a:xfrm>
          <a:prstGeom prst="rect">
            <a:avLst/>
          </a:prstGeom>
          <a:noFill/>
          <a:ln>
            <a:noFill/>
          </a:ln>
        </p:spPr>
        <p:txBody>
          <a:bodyPr spcFirstLastPara="1" wrap="square" lIns="91425" tIns="91425" rIns="91425" bIns="91425" anchor="t" anchorCtr="0">
            <a:noAutofit/>
          </a:bodyPr>
          <a:lstStyle/>
          <a:p>
            <a:pPr lvl="0">
              <a:spcAft>
                <a:spcPts val="1600"/>
              </a:spcAft>
              <a:buClr>
                <a:schemeClr val="bg2">
                  <a:lumMod val="40000"/>
                  <a:lumOff val="60000"/>
                </a:schemeClr>
              </a:buClr>
            </a:pP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預測</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session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結束後，用戶下一個會</a:t>
            </a:r>
            <a:r>
              <a:rPr lang="en-US" dirty="0" err="1">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click、carts、order</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的</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aid，</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最多預測</a:t>
            </a:r>
            <a:r>
              <a:rPr lang="en-US" altLang="zh-TW"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20</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個</a:t>
            </a:r>
          </a:p>
          <a:p>
            <a:pPr marL="285750" lvl="0" indent="-285750">
              <a:spcAft>
                <a:spcPts val="1600"/>
              </a:spcAft>
              <a:buClr>
                <a:schemeClr val="bg2">
                  <a:lumMod val="40000"/>
                  <a:lumOff val="60000"/>
                </a:schemeClr>
              </a:buClr>
              <a:buFont typeface="Arial" panose="020B0604020202020204" pitchFamily="34" charset="0"/>
              <a:buChar char="•"/>
            </a:pPr>
            <a:r>
              <a:rPr lang="en-US" dirty="0" err="1">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session_type</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使用者的</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event</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類型</a:t>
            </a:r>
          </a:p>
          <a:p>
            <a:pPr marL="285750" lvl="0" indent="-285750">
              <a:spcAft>
                <a:spcPts val="1600"/>
              </a:spcAft>
              <a:buClr>
                <a:schemeClr val="bg2">
                  <a:lumMod val="40000"/>
                  <a:lumOff val="60000"/>
                </a:schemeClr>
              </a:buClr>
              <a:buFont typeface="Arial" panose="020B0604020202020204" pitchFamily="34" charset="0"/>
              <a:buChar char="•"/>
            </a:pP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labels – </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列出用戶可能有興趣的</a:t>
            </a:r>
            <a:r>
              <a:rPr 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aid，</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至多</a:t>
            </a:r>
            <a:r>
              <a:rPr lang="en-US" altLang="zh-TW"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20</a:t>
            </a:r>
            <a:r>
              <a:rPr lang="zh-TW" altLang="en-US" dirty="0">
                <a:solidFill>
                  <a:schemeClr val="tx1">
                    <a:lumMod val="95000"/>
                    <a:lumOff val="5000"/>
                  </a:schemeClr>
                </a:solidFill>
                <a:latin typeface="微軟正黑體" panose="020B0604030504040204" pitchFamily="34" charset="-120"/>
                <a:ea typeface="微軟正黑體" panose="020B0604030504040204" pitchFamily="34" charset="-120"/>
                <a:cs typeface="Abel"/>
                <a:sym typeface="Abel"/>
              </a:rPr>
              <a:t>個</a:t>
            </a: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3513474"/>
      </p:ext>
    </p:extLst>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1929</Words>
  <Application>Microsoft Office PowerPoint</Application>
  <PresentationFormat>如螢幕大小 (16:9)</PresentationFormat>
  <Paragraphs>270</Paragraphs>
  <Slides>24</Slides>
  <Notes>24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24</vt:i4>
      </vt:variant>
    </vt:vector>
  </HeadingPairs>
  <TitlesOfParts>
    <vt:vector size="36" baseType="lpstr">
      <vt:lpstr>Arial</vt:lpstr>
      <vt:lpstr>Abel</vt:lpstr>
      <vt:lpstr>微軟正黑體</vt:lpstr>
      <vt:lpstr>Raleway</vt:lpstr>
      <vt:lpstr>Nunito Light</vt:lpstr>
      <vt:lpstr>Fira Sans Extra Condensed Medium</vt:lpstr>
      <vt:lpstr>Bebas Neue</vt:lpstr>
      <vt:lpstr>Questrial</vt:lpstr>
      <vt:lpstr>Cambria Math</vt:lpstr>
      <vt:lpstr>Arial</vt:lpstr>
      <vt:lpstr>Proxima Nova</vt:lpstr>
      <vt:lpstr>Online Shopping MK Plan by Slidesgo</vt:lpstr>
      <vt:lpstr>OTTO – Multi-Objective Recommender System</vt:lpstr>
      <vt:lpstr>Problem define</vt:lpstr>
      <vt:lpstr>Motivation</vt:lpstr>
      <vt:lpstr>Motivation</vt:lpstr>
      <vt:lpstr>PowerPoint 簡報</vt:lpstr>
      <vt:lpstr>PowerPoint 簡報</vt:lpstr>
      <vt:lpstr>PowerPoint 簡報</vt:lpstr>
      <vt:lpstr>Problem define</vt:lpstr>
      <vt:lpstr>Problem define</vt:lpstr>
      <vt:lpstr>PowerPoint 簡報</vt:lpstr>
      <vt:lpstr>Data set</vt:lpstr>
      <vt:lpstr>Data set</vt:lpstr>
      <vt:lpstr>PowerPoint 簡報</vt:lpstr>
      <vt:lpstr>Methodology</vt:lpstr>
      <vt:lpstr>Methodology</vt:lpstr>
      <vt:lpstr>Methodology</vt:lpstr>
      <vt:lpstr>Methodology</vt:lpstr>
      <vt:lpstr>Methodology</vt:lpstr>
      <vt:lpstr>Metrics</vt:lpstr>
      <vt:lpstr>Metrics</vt:lpstr>
      <vt:lpstr>PowerPoint 簡報</vt:lpstr>
      <vt:lpstr>Final grade</vt:lpstr>
      <vt:lpstr>PowerPoint 簡報</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OTTO – Multi-Objective Recommender System</dc:title>
  <cp:lastModifiedBy>智絜 康</cp:lastModifiedBy>
  <cp:revision>63</cp:revision>
  <dcterms:modified xsi:type="dcterms:W3CDTF">2023-01-06T07:37:52Z</dcterms:modified>
</cp:coreProperties>
</file>