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4" r:id="rId3"/>
    <p:sldId id="281" r:id="rId4"/>
    <p:sldId id="282" r:id="rId5"/>
    <p:sldId id="283" r:id="rId6"/>
    <p:sldId id="284" r:id="rId7"/>
    <p:sldId id="285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59E60-7F5A-4C24-B8BD-58B225661AEF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5EE96-DCD3-4DA3-B514-6D0940942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34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DCBD-8501-4DBA-89A9-4EA265B10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55B73E-4C7F-4D47-B5A9-8123A49EF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810BF1-93FB-4C11-8A46-0CC43973F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EDD3-E6F6-4D1D-A31D-54740ADC7560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AD0E9D-F04A-4322-82C3-B81973D0C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758EA6-E40B-44C9-9E06-2E92733D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D134A-1445-4B0C-8319-CC78C0466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126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CBFAF-67F7-4CC8-AD75-EC338EBA2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A23410-7B47-4F0F-873C-81A4227D2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F022A7-D9A0-41F8-8511-55EEDFF35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EDD3-E6F6-4D1D-A31D-54740ADC7560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10860D-F937-4277-A2DE-84A19F7F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949C9-2964-4C20-AEEA-1F4B7652A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D134A-1445-4B0C-8319-CC78C0466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122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24BB2D-3B88-4919-BAE9-D9415CA81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B46DB2-ECBE-423B-93B6-982D6D513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2F8B70-D31E-44C8-BD7B-4C34B5ADA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EDD3-E6F6-4D1D-A31D-54740ADC7560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5C1467-C959-49E3-80BF-194AB240E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0D52A1-2EE1-4A2B-BA06-7C90A650B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D134A-1445-4B0C-8319-CC78C0466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56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0D5A-0149-4E57-8E1D-22026035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A8A4DC-7DB5-4C5D-BA26-8DF61EBAA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362FA-4ABB-4BE3-98D5-C9BABA941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EDD3-E6F6-4D1D-A31D-54740ADC7560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CB444-9B71-4FAB-86AB-134AFDCAA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DB4A78-4B48-4985-AAFD-66B14545B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D134A-1445-4B0C-8319-CC78C0466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3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BEEC9-ECC6-4E23-95C0-9F95B84CE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18910C-A06E-4812-84BB-7EA8C39B8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C8360E-6D6D-4000-B5C9-721170F54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EDD3-E6F6-4D1D-A31D-54740ADC7560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CF461-AE4C-4CFB-8EE9-6EBA1E4B3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6D1159-175E-4EE8-B9ED-ED3AD511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D134A-1445-4B0C-8319-CC78C0466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12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2D761-9FDC-49E1-9122-548ABFC09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E9DDD2-1A05-4E04-A59A-30DA35329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D7BA86-B858-44B8-BCBC-BE1175EBF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9252BD-4AE7-4795-B690-E12A02087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EDD3-E6F6-4D1D-A31D-54740ADC7560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B1F502-6EA3-4D7E-88CF-9C1928A55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093579-526A-4D8B-BAEA-EA9C5AA9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D134A-1445-4B0C-8319-CC78C0466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15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D69F7-5E35-4C6A-8E60-2E973098C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8E28D6-8FC5-4AD8-9844-4D54D2E2E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4F8090-C7AC-4AF6-9EB5-92BDBBB13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19FE74-7A3A-43CC-8AD0-B29BAA6E2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C469C7-BA61-4041-96CA-52B1E0622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4EC536-F224-47AA-BD93-6B19A257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EDD3-E6F6-4D1D-A31D-54740ADC7560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AE83A9-9E2F-4CC1-80BC-EFE477BD5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20D40C-FE28-4CEB-AC97-E4C468214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D134A-1445-4B0C-8319-CC78C0466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701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887B3-53F9-4370-B733-1A8DB4A3F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49A1CD-2459-4D26-9AF9-64ED8F017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EDD3-E6F6-4D1D-A31D-54740ADC7560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CA9D71-F703-425C-B9D9-0E0DDB61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54C89E-34FC-4C2E-903C-557087F0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D134A-1445-4B0C-8319-CC78C0466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5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5B751A-9566-4C72-BED0-BF52C35CC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EDD3-E6F6-4D1D-A31D-54740ADC7560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CD2D6F-B1D8-42F1-B2EF-6D7E2212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574899-8CE8-44B6-95EA-809068EB0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D134A-1445-4B0C-8319-CC78C0466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07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EF678-600F-4A09-96E6-A2BB42E1D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D4B737-DB6A-4C7E-88C1-D94C297EA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182731-2732-4A61-89FA-E7E378857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A8FBF6-4B94-48F1-AEA9-370EFC33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EDD3-E6F6-4D1D-A31D-54740ADC7560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461C67-0E0F-47E1-A853-A8BE020B6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53C474-8CF9-43BA-AF8B-5BD144F94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D134A-1445-4B0C-8319-CC78C0466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34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63361-DD48-42E8-B282-3299EF54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C89490-EF6C-4DF0-8559-C228AAB19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57478A-2A3F-49F2-9EE8-AA9CB02AC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2E7662-90F0-40A5-9147-054A4FF2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DEDD3-E6F6-4D1D-A31D-54740ADC7560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F1E48E-1DAB-4633-A25D-725F17FDD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22D63A-11B5-47DC-95EC-010880CD0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D134A-1445-4B0C-8319-CC78C0466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82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D001A6-0952-4F4C-A552-CBD9865D8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1938BE-E6CB-48E4-A456-29775E754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75BCC9-47E1-4622-96D5-846CA2822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DEDD3-E6F6-4D1D-A31D-54740ADC7560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6C64DA-2F57-411B-8AD2-66C798542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31D2E9-F09B-4AF6-94BB-741C8F8D7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D134A-1445-4B0C-8319-CC78C0466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09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ng1234536/Kosta-java-full-stack-02-15-2-3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01224" y="1070179"/>
            <a:ext cx="7189451" cy="4718078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55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5143" y="2352462"/>
            <a:ext cx="4673181" cy="739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203" b="1" dirty="0">
                <a:solidFill>
                  <a:schemeClr val="bg1">
                    <a:lumMod val="75000"/>
                  </a:schemeClr>
                </a:solidFill>
              </a:rPr>
              <a:t>대출관리 프로그램</a:t>
            </a:r>
            <a:endParaRPr lang="en-US" altLang="ko-KR" sz="4203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70842" y="4425104"/>
            <a:ext cx="2961777" cy="39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ko-KR" sz="1940" b="1" dirty="0">
                <a:solidFill>
                  <a:schemeClr val="bg1">
                    <a:lumMod val="75000"/>
                  </a:schemeClr>
                </a:solidFill>
              </a:rPr>
              <a:t>-</a:t>
            </a:r>
            <a:r>
              <a:rPr lang="ko-KR" altLang="en-US" sz="1940" b="1" dirty="0">
                <a:solidFill>
                  <a:schemeClr val="bg1">
                    <a:lumMod val="75000"/>
                  </a:schemeClr>
                </a:solidFill>
              </a:rPr>
              <a:t>강희원</a:t>
            </a:r>
            <a:r>
              <a:rPr lang="en-US" altLang="ko-KR" sz="1940" b="1" dirty="0">
                <a:solidFill>
                  <a:schemeClr val="bg1">
                    <a:lumMod val="75000"/>
                  </a:schemeClr>
                </a:solidFill>
              </a:rPr>
              <a:t>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E58669-CF86-4256-9C95-DBFCE75FAE3A}"/>
              </a:ext>
            </a:extLst>
          </p:cNvPr>
          <p:cNvSpPr txBox="1"/>
          <p:nvPr/>
        </p:nvSpPr>
        <p:spPr>
          <a:xfrm>
            <a:off x="4470843" y="3452828"/>
            <a:ext cx="2961777" cy="39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ko-KR" sz="1940" b="1" dirty="0">
                <a:solidFill>
                  <a:schemeClr val="bg1">
                    <a:lumMod val="75000"/>
                  </a:schemeClr>
                </a:solidFill>
              </a:rPr>
              <a:t>JDBC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39641" y="667571"/>
            <a:ext cx="2769235" cy="5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b="1" dirty="0">
                <a:solidFill>
                  <a:schemeClr val="tx2">
                    <a:lumMod val="50000"/>
                  </a:schemeClr>
                </a:solidFill>
              </a:rPr>
              <a:t>CONTENTS</a:t>
            </a:r>
            <a:endParaRPr lang="ko-KR" alt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667510" y="1700808"/>
            <a:ext cx="885698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/>
          </p:cNvSpPr>
          <p:nvPr/>
        </p:nvSpPr>
        <p:spPr>
          <a:xfrm>
            <a:off x="3870053" y="2074122"/>
            <a:ext cx="2177415" cy="4610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맑은 고딕" charset="0"/>
                <a:ea typeface="맑은 고딕" charset="0"/>
                <a:cs typeface="함초롬바탕" charset="0"/>
              </a:rPr>
              <a:t>  1.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맑은 고딕" charset="0"/>
                <a:ea typeface="맑은 고딕" charset="0"/>
                <a:cs typeface="함초롬바탕" charset="0"/>
              </a:rPr>
              <a:t>개발 환경</a:t>
            </a:r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>
            <a:off x="3870051" y="2654253"/>
            <a:ext cx="3235423" cy="4616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en-US" altLang="ko-KR" sz="2400" b="1">
                <a:solidFill>
                  <a:schemeClr val="tx2">
                    <a:lumMod val="75000"/>
                  </a:schemeClr>
                </a:solidFill>
                <a:latin typeface="맑은 고딕" charset="0"/>
                <a:ea typeface="맑은 고딕" charset="0"/>
                <a:cs typeface="함초롬바탕" charset="0"/>
              </a:rPr>
              <a:t>  2.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맑은 고딕" charset="0"/>
                <a:ea typeface="맑은 고딕" charset="0"/>
                <a:cs typeface="함초롬바탕" charset="0"/>
              </a:rPr>
              <a:t>개발동기 및 목적</a:t>
            </a: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>
            <a:off x="3870053" y="3270837"/>
            <a:ext cx="3017308" cy="4616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맑은 고딕" charset="0"/>
                <a:ea typeface="맑은 고딕" charset="0"/>
                <a:cs typeface="함초롬바탕" charset="0"/>
              </a:rPr>
              <a:t>  3.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맑은 고딕" charset="0"/>
                <a:ea typeface="맑은 고딕" charset="0"/>
                <a:cs typeface="함초롬바탕" charset="0"/>
              </a:rPr>
              <a:t>프로그램 구조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838BE2-246D-4F78-800B-6343003ABC95}"/>
              </a:ext>
            </a:extLst>
          </p:cNvPr>
          <p:cNvSpPr txBox="1">
            <a:spLocks/>
          </p:cNvSpPr>
          <p:nvPr/>
        </p:nvSpPr>
        <p:spPr>
          <a:xfrm>
            <a:off x="3870053" y="3950894"/>
            <a:ext cx="2724727" cy="4616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맑은 고딕" charset="0"/>
                <a:ea typeface="맑은 고딕" charset="0"/>
                <a:cs typeface="함초롬바탕" charset="0"/>
              </a:rPr>
              <a:t>  4.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맑은 고딕" charset="0"/>
                <a:ea typeface="맑은 고딕" charset="0"/>
                <a:cs typeface="함초롬바탕" charset="0"/>
              </a:rPr>
              <a:t>테이블 구조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CBA70-F9E9-4F42-9A7C-03C9BFF722AF}"/>
              </a:ext>
            </a:extLst>
          </p:cNvPr>
          <p:cNvSpPr txBox="1">
            <a:spLocks/>
          </p:cNvSpPr>
          <p:nvPr/>
        </p:nvSpPr>
        <p:spPr>
          <a:xfrm>
            <a:off x="3885837" y="4531133"/>
            <a:ext cx="2724727" cy="4616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맑은 고딕" charset="0"/>
                <a:ea typeface="맑은 고딕" charset="0"/>
                <a:cs typeface="함초롬바탕" charset="0"/>
              </a:rPr>
              <a:t>  5.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맑은 고딕" charset="0"/>
                <a:ea typeface="맑은 고딕" charset="0"/>
                <a:cs typeface="함초롬바탕" charset="0"/>
              </a:rPr>
              <a:t>프로젝트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9BBE14-8BE9-4E32-A249-67ACC9BA2520}"/>
              </a:ext>
            </a:extLst>
          </p:cNvPr>
          <p:cNvSpPr txBox="1">
            <a:spLocks/>
          </p:cNvSpPr>
          <p:nvPr/>
        </p:nvSpPr>
        <p:spPr>
          <a:xfrm>
            <a:off x="3885837" y="5211190"/>
            <a:ext cx="2724727" cy="4616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맑은 고딕" charset="0"/>
                <a:ea typeface="맑은 고딕" charset="0"/>
                <a:cs typeface="함초롬바탕" charset="0"/>
              </a:rPr>
              <a:t>  6.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맑은 고딕" charset="0"/>
                <a:ea typeface="맑은 고딕" charset="0"/>
                <a:cs typeface="함초롬바탕" charset="0"/>
              </a:rPr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920098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1477645" y="984251"/>
            <a:ext cx="9151620" cy="635"/>
          </a:xfrm>
          <a:prstGeom prst="line">
            <a:avLst/>
          </a:prstGeom>
          <a:ln w="12700" cap="flat" cmpd="sng">
            <a:solidFill>
              <a:schemeClr val="bg1">
                <a:lumMod val="6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/>
          </p:cNvSpPr>
          <p:nvPr/>
        </p:nvSpPr>
        <p:spPr>
          <a:xfrm>
            <a:off x="2177414" y="228601"/>
            <a:ext cx="2334410" cy="64633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en-US" altLang="ko-KR" sz="3600" b="1" dirty="0">
                <a:solidFill>
                  <a:schemeClr val="tx2">
                    <a:lumMod val="75000"/>
                  </a:schemeClr>
                </a:solidFill>
                <a:latin typeface="맑은 고딕" charset="0"/>
                <a:ea typeface="맑은 고딕" charset="0"/>
              </a:rPr>
              <a:t>E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b="1" dirty="0" err="1"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</a:rPr>
              <a:t>nvironment,Tool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 cstate="hq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881880" y="334645"/>
            <a:ext cx="481330" cy="481330"/>
          </a:xfrm>
          <a:prstGeom prst="rect">
            <a:avLst/>
          </a:prstGeom>
          <a:noFill/>
        </p:spPr>
      </p:pic>
      <p:sp>
        <p:nvSpPr>
          <p:cNvPr id="21" name="TextBox 20"/>
          <p:cNvSpPr txBox="1">
            <a:spLocks/>
          </p:cNvSpPr>
          <p:nvPr/>
        </p:nvSpPr>
        <p:spPr>
          <a:xfrm>
            <a:off x="5122546" y="313056"/>
            <a:ext cx="3585226" cy="4616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맑은 고딕" charset="0"/>
                <a:ea typeface="맑은 고딕" charset="0"/>
              </a:rPr>
              <a:t>  1.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맑은 고딕" charset="0"/>
                <a:ea typeface="맑은 고딕" charset="0"/>
              </a:rPr>
              <a:t>개 발 환 경</a:t>
            </a:r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맑은 고딕" charset="0"/>
                <a:ea typeface="맑은 고딕" charset="0"/>
              </a:rPr>
              <a:t>도 구 </a:t>
            </a:r>
          </a:p>
        </p:txBody>
      </p:sp>
      <p:pic>
        <p:nvPicPr>
          <p:cNvPr id="14" name="그림 13" descr="건물, 창문, 시계이(가) 표시된 사진&#10;&#10;자동 생성된 설명">
            <a:extLst>
              <a:ext uri="{FF2B5EF4-FFF2-40B4-BE49-F238E27FC236}">
                <a16:creationId xmlns:a16="http://schemas.microsoft.com/office/drawing/2014/main" id="{E3F15493-6315-4D9B-93CB-373F595EDA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492" y="1375288"/>
            <a:ext cx="2822041" cy="26308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350709-847F-4B29-8BFA-DCE475FEA66A}"/>
              </a:ext>
            </a:extLst>
          </p:cNvPr>
          <p:cNvSpPr txBox="1"/>
          <p:nvPr/>
        </p:nvSpPr>
        <p:spPr>
          <a:xfrm>
            <a:off x="2734201" y="3943114"/>
            <a:ext cx="258204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Language</a:t>
            </a:r>
          </a:p>
          <a:p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6C7C9C-7DB9-47B5-9297-18693727AA29}"/>
              </a:ext>
            </a:extLst>
          </p:cNvPr>
          <p:cNvSpPr txBox="1"/>
          <p:nvPr/>
        </p:nvSpPr>
        <p:spPr>
          <a:xfrm>
            <a:off x="2734201" y="4747498"/>
            <a:ext cx="28220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JAVA Version:15.0.1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D2ADFA-E226-4722-8F1A-E1EDD499FEDA}"/>
              </a:ext>
            </a:extLst>
          </p:cNvPr>
          <p:cNvSpPr txBox="1"/>
          <p:nvPr/>
        </p:nvSpPr>
        <p:spPr>
          <a:xfrm>
            <a:off x="6632895" y="4007375"/>
            <a:ext cx="20882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Database</a:t>
            </a:r>
          </a:p>
          <a:p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3E1F65-7493-48BA-AFE9-2F698AA0BDA8}"/>
              </a:ext>
            </a:extLst>
          </p:cNvPr>
          <p:cNvSpPr txBox="1"/>
          <p:nvPr/>
        </p:nvSpPr>
        <p:spPr>
          <a:xfrm>
            <a:off x="6632895" y="4743333"/>
            <a:ext cx="32403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Oracle DB Version:11.2.0.2.0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60C262-980B-4D2C-A0CA-FF5E8E8732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62" y="1153162"/>
            <a:ext cx="3585227" cy="278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0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1477645" y="984251"/>
            <a:ext cx="9151620" cy="635"/>
          </a:xfrm>
          <a:prstGeom prst="line">
            <a:avLst/>
          </a:prstGeom>
          <a:ln w="12700" cap="flat" cmpd="sng">
            <a:solidFill>
              <a:schemeClr val="bg1">
                <a:lumMod val="6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/>
          </p:cNvSpPr>
          <p:nvPr/>
        </p:nvSpPr>
        <p:spPr>
          <a:xfrm>
            <a:off x="2177414" y="228601"/>
            <a:ext cx="2334410" cy="64633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en-US" altLang="ko-KR" sz="3600" b="1" dirty="0">
                <a:solidFill>
                  <a:schemeClr val="tx2">
                    <a:lumMod val="75000"/>
                  </a:schemeClr>
                </a:solidFill>
                <a:latin typeface="맑은 고딕" charset="0"/>
                <a:ea typeface="맑은 고딕" charset="0"/>
              </a:rPr>
              <a:t>E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b="1" dirty="0" err="1"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</a:rPr>
              <a:t>nvironment,Tool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 cstate="hq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881880" y="334645"/>
            <a:ext cx="481330" cy="481330"/>
          </a:xfrm>
          <a:prstGeom prst="rect">
            <a:avLst/>
          </a:prstGeom>
          <a:noFill/>
        </p:spPr>
      </p:pic>
      <p:sp>
        <p:nvSpPr>
          <p:cNvPr id="21" name="TextBox 20"/>
          <p:cNvSpPr txBox="1">
            <a:spLocks/>
          </p:cNvSpPr>
          <p:nvPr/>
        </p:nvSpPr>
        <p:spPr>
          <a:xfrm>
            <a:off x="5181269" y="188754"/>
            <a:ext cx="3585226" cy="83099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맑은 고딕" charset="0"/>
                <a:ea typeface="맑은 고딕" charset="0"/>
              </a:rPr>
              <a:t>  2.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맑은 고딕" charset="0"/>
                <a:ea typeface="맑은 고딕" charset="0"/>
              </a:rPr>
              <a:t>개발동기 및 목적</a:t>
            </a:r>
            <a:endParaRPr lang="en-US" altLang="ko-KR" sz="2400" b="1" dirty="0">
              <a:solidFill>
                <a:schemeClr val="tx2">
                  <a:lumMod val="75000"/>
                </a:schemeClr>
              </a:solidFill>
              <a:latin typeface="맑은 고딕" charset="0"/>
              <a:ea typeface="맑은 고딕" charset="0"/>
            </a:endParaRPr>
          </a:p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맑은 고딕" charset="0"/>
                <a:ea typeface="맑은 고딕" charset="0"/>
              </a:rPr>
              <a:t>  3.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맑은 고딕" charset="0"/>
                <a:ea typeface="맑은 고딕" charset="0"/>
              </a:rPr>
              <a:t>프로그램 구조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B73AAD-27FE-4557-B608-8665DAA6090E}"/>
              </a:ext>
            </a:extLst>
          </p:cNvPr>
          <p:cNvSpPr/>
          <p:nvPr/>
        </p:nvSpPr>
        <p:spPr>
          <a:xfrm>
            <a:off x="1477644" y="1376835"/>
            <a:ext cx="2087677" cy="548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개발 동기 및 목적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35B91C-3F5E-4D5B-B35C-54D5EFCF78EE}"/>
              </a:ext>
            </a:extLst>
          </p:cNvPr>
          <p:cNvSpPr/>
          <p:nvPr/>
        </p:nvSpPr>
        <p:spPr>
          <a:xfrm>
            <a:off x="1477644" y="1925676"/>
            <a:ext cx="9151618" cy="12241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JDBC </a:t>
            </a:r>
            <a:r>
              <a:rPr lang="ko-KR" altLang="en-US" sz="1400" dirty="0">
                <a:solidFill>
                  <a:schemeClr val="tx1"/>
                </a:solidFill>
              </a:rPr>
              <a:t>프로젝트 제작 </a:t>
            </a:r>
            <a:r>
              <a:rPr lang="ko-KR" altLang="en-US" sz="1400" dirty="0" err="1">
                <a:solidFill>
                  <a:schemeClr val="tx1"/>
                </a:solidFill>
              </a:rPr>
              <a:t>구상중</a:t>
            </a:r>
            <a:r>
              <a:rPr lang="ko-KR" altLang="en-US" sz="1400" dirty="0">
                <a:solidFill>
                  <a:schemeClr val="tx1"/>
                </a:solidFill>
              </a:rPr>
              <a:t> 대학생 학자금 대출 프로그램이 어떻게 돌아가는지 궁금하여 대출관리 프로그램을 프로그램화 하기로 결정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81547A-6826-439B-AD99-EB6C532993A1}"/>
              </a:ext>
            </a:extLst>
          </p:cNvPr>
          <p:cNvSpPr/>
          <p:nvPr/>
        </p:nvSpPr>
        <p:spPr>
          <a:xfrm>
            <a:off x="1477644" y="3149798"/>
            <a:ext cx="2087677" cy="548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 구조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67F3967-3D54-4238-BEEF-AF3F4559FE81}"/>
              </a:ext>
            </a:extLst>
          </p:cNvPr>
          <p:cNvSpPr/>
          <p:nvPr/>
        </p:nvSpPr>
        <p:spPr>
          <a:xfrm>
            <a:off x="1477644" y="3719849"/>
            <a:ext cx="9151618" cy="2165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1.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관리자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-1)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로그인 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	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(1)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고객정보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/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대출정보 확인하기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(2)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대출종류 조회하기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(3)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대출 삽입하기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(4)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대출 수정하기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(5)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대출 삭제하기 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2.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고객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main()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-1).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회원가입 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                    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-2).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로그인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	                       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(1)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대출가능여부 확인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(2)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대출금 납부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(3)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대출내역 조회 </a:t>
            </a:r>
            <a:endParaRPr lang="en-US" altLang="ko-KR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3.</a:t>
            </a:r>
            <a:r>
              <a:rPr lang="ko-KR" altLang="en-US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종료 </a:t>
            </a:r>
            <a:r>
              <a:rPr lang="en-US" altLang="ko-KR" sz="10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exit()</a:t>
            </a:r>
          </a:p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79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/>
          <p:nvPr/>
        </p:nvCxnSpPr>
        <p:spPr>
          <a:xfrm>
            <a:off x="1477645" y="984251"/>
            <a:ext cx="9151620" cy="635"/>
          </a:xfrm>
          <a:prstGeom prst="line">
            <a:avLst/>
          </a:prstGeom>
          <a:ln w="12700" cap="flat" cmpd="sng">
            <a:solidFill>
              <a:schemeClr val="bg1">
                <a:lumMod val="6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/>
          </p:cNvSpPr>
          <p:nvPr/>
        </p:nvSpPr>
        <p:spPr>
          <a:xfrm>
            <a:off x="2177414" y="228601"/>
            <a:ext cx="2334410" cy="64633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en-US" altLang="ko-KR" sz="3600" b="1" dirty="0">
                <a:solidFill>
                  <a:schemeClr val="tx2">
                    <a:lumMod val="75000"/>
                  </a:schemeClr>
                </a:solidFill>
                <a:latin typeface="맑은 고딕" charset="0"/>
                <a:ea typeface="맑은 고딕" charset="0"/>
              </a:rPr>
              <a:t>E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b="1" dirty="0" err="1"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</a:rPr>
              <a:t>nvironment,Tool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 cstate="hq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881880" y="334645"/>
            <a:ext cx="481330" cy="481330"/>
          </a:xfrm>
          <a:prstGeom prst="rect">
            <a:avLst/>
          </a:prstGeom>
          <a:noFill/>
        </p:spPr>
      </p:pic>
      <p:sp>
        <p:nvSpPr>
          <p:cNvPr id="21" name="TextBox 20"/>
          <p:cNvSpPr txBox="1">
            <a:spLocks/>
          </p:cNvSpPr>
          <p:nvPr/>
        </p:nvSpPr>
        <p:spPr>
          <a:xfrm>
            <a:off x="5181269" y="188754"/>
            <a:ext cx="3585226" cy="83099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맑은 고딕" charset="0"/>
                <a:ea typeface="맑은 고딕" charset="0"/>
              </a:rPr>
              <a:t>  4.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맑은 고딕" charset="0"/>
                <a:ea typeface="맑은 고딕" charset="0"/>
              </a:rPr>
              <a:t>테이블 구조</a:t>
            </a:r>
            <a:endParaRPr lang="en-US" altLang="ko-KR" sz="2400" b="1" dirty="0">
              <a:solidFill>
                <a:schemeClr val="tx2">
                  <a:lumMod val="75000"/>
                </a:schemeClr>
              </a:solidFill>
              <a:latin typeface="맑은 고딕" charset="0"/>
              <a:ea typeface="맑은 고딕" charset="0"/>
            </a:endParaRPr>
          </a:p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맑은 고딕" charset="0"/>
                <a:ea typeface="맑은 고딕" charset="0"/>
              </a:rPr>
              <a:t>  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맑은 고딕" charset="0"/>
                <a:ea typeface="맑은 고딕" charset="0"/>
              </a:rPr>
              <a:t>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B73AAD-27FE-4557-B608-8665DAA6090E}"/>
              </a:ext>
            </a:extLst>
          </p:cNvPr>
          <p:cNvSpPr/>
          <p:nvPr/>
        </p:nvSpPr>
        <p:spPr>
          <a:xfrm>
            <a:off x="1477642" y="1366842"/>
            <a:ext cx="9398908" cy="548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테이블 구조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4D6FCE-69B8-47F9-8961-EF5ECCCCEE20}"/>
              </a:ext>
            </a:extLst>
          </p:cNvPr>
          <p:cNvSpPr/>
          <p:nvPr/>
        </p:nvSpPr>
        <p:spPr>
          <a:xfrm>
            <a:off x="1477642" y="1944849"/>
            <a:ext cx="9398907" cy="4573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5" name="Picture 1">
            <a:extLst>
              <a:ext uri="{FF2B5EF4-FFF2-40B4-BE49-F238E27FC236}">
                <a16:creationId xmlns:a16="http://schemas.microsoft.com/office/drawing/2014/main" id="{059190B8-FA1F-4BBB-99C1-884B7B3A4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963" y="2003181"/>
            <a:ext cx="5130848" cy="4406008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DE4EDFD3-6E5D-4014-9AA7-07295C53F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835795"/>
              </p:ext>
            </p:extLst>
          </p:nvPr>
        </p:nvGraphicFramePr>
        <p:xfrm>
          <a:off x="6797442" y="1979714"/>
          <a:ext cx="4079108" cy="4515093"/>
        </p:xfrm>
        <a:graphic>
          <a:graphicData uri="http://schemas.openxmlformats.org/drawingml/2006/table">
            <a:tbl>
              <a:tblPr/>
              <a:tblGrid>
                <a:gridCol w="949333">
                  <a:extLst>
                    <a:ext uri="{9D8B030D-6E8A-4147-A177-3AD203B41FA5}">
                      <a16:colId xmlns:a16="http://schemas.microsoft.com/office/drawing/2014/main" val="2719524443"/>
                    </a:ext>
                  </a:extLst>
                </a:gridCol>
                <a:gridCol w="1128645">
                  <a:extLst>
                    <a:ext uri="{9D8B030D-6E8A-4147-A177-3AD203B41FA5}">
                      <a16:colId xmlns:a16="http://schemas.microsoft.com/office/drawing/2014/main" val="2671278459"/>
                    </a:ext>
                  </a:extLst>
                </a:gridCol>
                <a:gridCol w="949333">
                  <a:extLst>
                    <a:ext uri="{9D8B030D-6E8A-4147-A177-3AD203B41FA5}">
                      <a16:colId xmlns:a16="http://schemas.microsoft.com/office/drawing/2014/main" val="1829839372"/>
                    </a:ext>
                  </a:extLst>
                </a:gridCol>
                <a:gridCol w="1051797">
                  <a:extLst>
                    <a:ext uri="{9D8B030D-6E8A-4147-A177-3AD203B41FA5}">
                      <a16:colId xmlns:a16="http://schemas.microsoft.com/office/drawing/2014/main" val="3375287979"/>
                    </a:ext>
                  </a:extLst>
                </a:gridCol>
              </a:tblGrid>
              <a:tr h="18169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테이블명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163" marR="46163" marT="12763" marB="127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변수이름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163" marR="46163" marT="12763" marB="127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변수타입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163" marR="46163" marT="12763" marB="127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변수 설명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163" marR="46163" marT="12763" marB="127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79753"/>
                  </a:ext>
                </a:extLst>
              </a:tr>
              <a:tr h="54235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Manager(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관리자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163" marR="46163" marT="12763" marB="127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</a:t>
                      </a: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manager_id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(pk)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</a:t>
                      </a: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manager_pass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-manager-name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163" marR="46163" marT="12763" marB="127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-number(10)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-number(20)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-varchar2(20)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163" marR="46163" marT="12763" marB="127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매니저 아이디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매니지 비밀번호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매니저 이름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163" marR="46163" marT="12763" marB="127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603264"/>
                  </a:ext>
                </a:extLst>
              </a:tr>
              <a:tr h="144401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Customer(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고객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163" marR="46163" marT="12763" marB="127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</a:t>
                      </a: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cust_id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(pk)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</a:t>
                      </a: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cust_name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</a:t>
                      </a: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cust_job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</a:t>
                      </a: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cust_phone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</a:t>
                      </a: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cust_account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</a:t>
                      </a: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cust_account_balance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</a:t>
                      </a: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cust_pass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</a:t>
                      </a: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manager_id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fk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163" marR="46163" marT="12763" marB="127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-number(10)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-varchar2(20)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-varchar2(20)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-varchar2(20)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-varchar2(20)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-number(20)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-number(20)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-number(10)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163" marR="46163" marT="12763" marB="127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고객 아이디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고객 이름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고객 직업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고객 전화번호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고객 계좌 번호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고객 계좌 잔액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고객 비밀 번호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매니저 아이디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163" marR="46163" marT="12763" marB="127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0188383"/>
                  </a:ext>
                </a:extLst>
              </a:tr>
              <a:tr h="126368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LoanText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대출내역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163" marR="46163" marT="12763" marB="127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-loantext_number(pk)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-loantext_money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-loantext_year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-loantext_month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-loan_type_name(fk)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-cust_id(fk)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-manager_id(fk)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163" marR="46163" marT="12763" marB="127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-number(10)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-number(10)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-number(10)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-number(10)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-varchar2(20)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-number(10)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-number(10)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163" marR="46163" marT="12763" marB="127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대출내역 번호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대출내역 대출금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대출내역 대출단위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년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대출내역 대출단위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월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대출 이름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고객 아이디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매니저 아이디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163" marR="46163" marT="12763" marB="127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473646"/>
                  </a:ext>
                </a:extLst>
              </a:tr>
              <a:tr h="108334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Loan_Type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대출정보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163" marR="46163" marT="12763" marB="127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-loan_type_name(pk)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-loan_type_min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-loan_type_max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-loan_type_rate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-loan_type_day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-manager_id(fk)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163" marR="46163" marT="12763" marB="127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-varchar2(20)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-number(20)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-number(20)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-number(10)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-Date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-number(10)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163" marR="46163" marT="12763" marB="127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대출 이름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대출 최소금액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대출 최대금액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대출 이자율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대출 실행일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-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매니저 아이디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163" marR="46163" marT="12763" marB="1276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539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485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/>
          <p:cNvCxnSpPr>
            <a:cxnSpLocks/>
          </p:cNvCxnSpPr>
          <p:nvPr/>
        </p:nvCxnSpPr>
        <p:spPr>
          <a:xfrm flipH="1">
            <a:off x="1367406" y="6381115"/>
            <a:ext cx="912089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477646" y="984250"/>
            <a:ext cx="915098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>
            <a:spLocks/>
          </p:cNvSpPr>
          <p:nvPr/>
        </p:nvSpPr>
        <p:spPr>
          <a:xfrm>
            <a:off x="2177416" y="228601"/>
            <a:ext cx="238696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en-US" altLang="ko-KR" sz="3600" b="1">
                <a:solidFill>
                  <a:schemeClr val="tx2">
                    <a:lumMod val="75000"/>
                  </a:schemeClr>
                </a:solidFill>
                <a:latin typeface="맑은 고딕" charset="0"/>
                <a:ea typeface="맑은 고딕" charset="0"/>
              </a:rPr>
              <a:t>D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b="1"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</a:rPr>
              <a:t>i s t i n c t i o n</a:t>
            </a:r>
            <a:endParaRPr lang="ko-KR" altLang="en-US" b="1">
              <a:solidFill>
                <a:schemeClr val="bg1">
                  <a:lumMod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2" cstate="hq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881880" y="334645"/>
            <a:ext cx="481330" cy="481330"/>
          </a:xfrm>
          <a:prstGeom prst="rect">
            <a:avLst/>
          </a:prstGeom>
          <a:noFill/>
        </p:spPr>
      </p:pic>
      <p:sp>
        <p:nvSpPr>
          <p:cNvPr id="91" name="TextBox 90"/>
          <p:cNvSpPr txBox="1">
            <a:spLocks/>
          </p:cNvSpPr>
          <p:nvPr/>
        </p:nvSpPr>
        <p:spPr>
          <a:xfrm>
            <a:off x="5122546" y="313056"/>
            <a:ext cx="2629639" cy="4616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맑은 고딕" charset="0"/>
                <a:ea typeface="맑은 고딕" charset="0"/>
              </a:rPr>
              <a:t>  5.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맑은 고딕" charset="0"/>
                <a:ea typeface="맑은 고딕" charset="0"/>
              </a:rPr>
              <a:t>프로젝트 소개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0539F0A-EF15-4892-B7BB-642791EA87A0}"/>
              </a:ext>
            </a:extLst>
          </p:cNvPr>
          <p:cNvSpPr/>
          <p:nvPr/>
        </p:nvSpPr>
        <p:spPr>
          <a:xfrm>
            <a:off x="1476170" y="2047008"/>
            <a:ext cx="9150984" cy="453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1.</a:t>
            </a:r>
            <a:r>
              <a:rPr lang="ko-KR" altLang="en-US" sz="1000" dirty="0">
                <a:solidFill>
                  <a:schemeClr val="tx1"/>
                </a:solidFill>
              </a:rPr>
              <a:t>고객들의 정보를 조회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2.</a:t>
            </a:r>
            <a:r>
              <a:rPr lang="ko-KR" altLang="en-US" sz="1000" dirty="0">
                <a:solidFill>
                  <a:schemeClr val="tx1"/>
                </a:solidFill>
              </a:rPr>
              <a:t>대출정보들을 입력 수정 삭제 조회 할 수 있는 기능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00E2DB8-C000-4376-B795-F1D3491A62C3}"/>
              </a:ext>
            </a:extLst>
          </p:cNvPr>
          <p:cNvSpPr/>
          <p:nvPr/>
        </p:nvSpPr>
        <p:spPr>
          <a:xfrm>
            <a:off x="1476170" y="1477833"/>
            <a:ext cx="2659602" cy="548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6F5E7A9-1EF7-49C2-AC8E-AAE14E3CBC07}"/>
              </a:ext>
            </a:extLst>
          </p:cNvPr>
          <p:cNvSpPr/>
          <p:nvPr/>
        </p:nvSpPr>
        <p:spPr>
          <a:xfrm>
            <a:off x="1476169" y="3476472"/>
            <a:ext cx="9150983" cy="453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1.</a:t>
            </a:r>
            <a:r>
              <a:rPr lang="ko-KR" altLang="en-US" sz="1000" dirty="0">
                <a:solidFill>
                  <a:schemeClr val="tx1"/>
                </a:solidFill>
              </a:rPr>
              <a:t>대출 가능여부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2.</a:t>
            </a:r>
            <a:r>
              <a:rPr lang="ko-KR" altLang="en-US" sz="1000" dirty="0">
                <a:solidFill>
                  <a:schemeClr val="tx1"/>
                </a:solidFill>
              </a:rPr>
              <a:t>대출 기능 </a:t>
            </a:r>
            <a:r>
              <a:rPr lang="en-US" altLang="ko-KR" sz="1000" dirty="0">
                <a:solidFill>
                  <a:schemeClr val="tx1"/>
                </a:solidFill>
              </a:rPr>
              <a:t>+ </a:t>
            </a:r>
            <a:r>
              <a:rPr lang="ko-KR" altLang="en-US" sz="1000" dirty="0">
                <a:solidFill>
                  <a:schemeClr val="tx1"/>
                </a:solidFill>
              </a:rPr>
              <a:t>고객 계좌 잔액 변화 기능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3.</a:t>
            </a:r>
            <a:r>
              <a:rPr lang="ko-KR" altLang="en-US" sz="1000" dirty="0">
                <a:solidFill>
                  <a:schemeClr val="tx1"/>
                </a:solidFill>
              </a:rPr>
              <a:t>고객에 맞는 대출내역 조회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A40EDF6-29A5-4A98-8438-B24D2FBCD5CD}"/>
              </a:ext>
            </a:extLst>
          </p:cNvPr>
          <p:cNvSpPr/>
          <p:nvPr/>
        </p:nvSpPr>
        <p:spPr>
          <a:xfrm>
            <a:off x="1476170" y="2907297"/>
            <a:ext cx="2659602" cy="548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 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421C2A7-2085-4A92-B1C8-49D2E1F83EBD}"/>
              </a:ext>
            </a:extLst>
          </p:cNvPr>
          <p:cNvSpPr/>
          <p:nvPr/>
        </p:nvSpPr>
        <p:spPr>
          <a:xfrm>
            <a:off x="1476168" y="5050255"/>
            <a:ext cx="9150984" cy="4530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1.</a:t>
            </a:r>
            <a:r>
              <a:rPr lang="ko-KR" altLang="en-US" sz="1000" dirty="0">
                <a:solidFill>
                  <a:schemeClr val="tx1"/>
                </a:solidFill>
              </a:rPr>
              <a:t>고객들의 정보를 입력하는 기능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A225413-046E-4B59-B10E-ADEC2CAD8C94}"/>
              </a:ext>
            </a:extLst>
          </p:cNvPr>
          <p:cNvSpPr/>
          <p:nvPr/>
        </p:nvSpPr>
        <p:spPr>
          <a:xfrm>
            <a:off x="1476168" y="4481080"/>
            <a:ext cx="2659602" cy="548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 기능</a:t>
            </a:r>
          </a:p>
        </p:txBody>
      </p:sp>
    </p:spTree>
    <p:extLst>
      <p:ext uri="{BB962C8B-B14F-4D97-AF65-F5344CB8AC3E}">
        <p14:creationId xmlns:p14="http://schemas.microsoft.com/office/powerpoint/2010/main" val="1169781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/>
          <p:cNvCxnSpPr>
            <a:cxnSpLocks/>
          </p:cNvCxnSpPr>
          <p:nvPr/>
        </p:nvCxnSpPr>
        <p:spPr>
          <a:xfrm flipH="1">
            <a:off x="1367406" y="6381115"/>
            <a:ext cx="912089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477646" y="984250"/>
            <a:ext cx="915098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>
            <a:spLocks/>
          </p:cNvSpPr>
          <p:nvPr/>
        </p:nvSpPr>
        <p:spPr>
          <a:xfrm>
            <a:off x="2177416" y="228601"/>
            <a:ext cx="238696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en-US" altLang="ko-KR" sz="3600" b="1">
                <a:solidFill>
                  <a:schemeClr val="tx2">
                    <a:lumMod val="75000"/>
                  </a:schemeClr>
                </a:solidFill>
                <a:latin typeface="맑은 고딕" charset="0"/>
                <a:ea typeface="맑은 고딕" charset="0"/>
              </a:rPr>
              <a:t>D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b="1">
                <a:solidFill>
                  <a:schemeClr val="bg1">
                    <a:lumMod val="50000"/>
                  </a:schemeClr>
                </a:solidFill>
                <a:latin typeface="맑은 고딕" charset="0"/>
                <a:ea typeface="맑은 고딕" charset="0"/>
              </a:rPr>
              <a:t>i s t i n c t i o n</a:t>
            </a:r>
            <a:endParaRPr lang="ko-KR" altLang="en-US" b="1">
              <a:solidFill>
                <a:schemeClr val="bg1">
                  <a:lumMod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2" cstate="hq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881880" y="334645"/>
            <a:ext cx="481330" cy="481330"/>
          </a:xfrm>
          <a:prstGeom prst="rect">
            <a:avLst/>
          </a:prstGeom>
          <a:noFill/>
        </p:spPr>
      </p:pic>
      <p:sp>
        <p:nvSpPr>
          <p:cNvPr id="91" name="TextBox 90"/>
          <p:cNvSpPr txBox="1">
            <a:spLocks/>
          </p:cNvSpPr>
          <p:nvPr/>
        </p:nvSpPr>
        <p:spPr>
          <a:xfrm>
            <a:off x="5122546" y="313056"/>
            <a:ext cx="2629639" cy="4616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맑은 고딕" charset="0"/>
                <a:ea typeface="맑은 고딕" charset="0"/>
              </a:rPr>
              <a:t>  6.</a:t>
            </a:r>
            <a:r>
              <a:rPr lang="ko-KR" altLang="en-US" sz="2400" b="1" dirty="0">
                <a:solidFill>
                  <a:schemeClr val="tx2">
                    <a:lumMod val="75000"/>
                  </a:schemeClr>
                </a:solidFill>
                <a:latin typeface="맑은 고딕" charset="0"/>
                <a:ea typeface="맑은 고딕" charset="0"/>
              </a:rPr>
              <a:t>프로젝트 소개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0539F0A-EF15-4892-B7BB-642791EA87A0}"/>
              </a:ext>
            </a:extLst>
          </p:cNvPr>
          <p:cNvSpPr/>
          <p:nvPr/>
        </p:nvSpPr>
        <p:spPr>
          <a:xfrm>
            <a:off x="1476170" y="2047007"/>
            <a:ext cx="9150984" cy="4224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public static void main(String[] </a:t>
            </a:r>
            <a:r>
              <a:rPr lang="en-US" altLang="ko-KR" sz="1000" dirty="0" err="1">
                <a:solidFill>
                  <a:schemeClr val="tx1"/>
                </a:solidFill>
              </a:rPr>
              <a:t>args</a:t>
            </a:r>
            <a:r>
              <a:rPr lang="en-US" altLang="ko-KR" sz="1000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		// </a:t>
            </a:r>
            <a:r>
              <a:rPr lang="ko-KR" altLang="en-US" sz="1000" dirty="0">
                <a:solidFill>
                  <a:schemeClr val="tx1"/>
                </a:solidFill>
              </a:rPr>
              <a:t>메인</a:t>
            </a:r>
            <a:r>
              <a:rPr lang="en-US" altLang="ko-KR" sz="1000" dirty="0">
                <a:solidFill>
                  <a:schemeClr val="tx1"/>
                </a:solidFill>
              </a:rPr>
              <a:t>!!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	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		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		</a:t>
            </a:r>
            <a:r>
              <a:rPr lang="en-US" altLang="ko-KR" sz="1000" dirty="0" err="1">
                <a:solidFill>
                  <a:schemeClr val="tx1"/>
                </a:solidFill>
              </a:rPr>
              <a:t>first_screen</a:t>
            </a:r>
            <a:r>
              <a:rPr lang="en-US" altLang="ko-KR" sz="1000" dirty="0">
                <a:solidFill>
                  <a:schemeClr val="tx1"/>
                </a:solidFill>
              </a:rPr>
              <a:t>();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	}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//</a:t>
            </a:r>
            <a:r>
              <a:rPr lang="ko-KR" altLang="en-US" sz="1000" dirty="0" err="1">
                <a:solidFill>
                  <a:schemeClr val="tx1"/>
                </a:solidFill>
              </a:rPr>
              <a:t>메인화면</a:t>
            </a:r>
            <a:endParaRPr lang="ko-KR" altLang="en-US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private static void </a:t>
            </a:r>
            <a:r>
              <a:rPr lang="en-US" altLang="ko-KR" sz="1000" dirty="0" err="1">
                <a:solidFill>
                  <a:schemeClr val="tx1"/>
                </a:solidFill>
              </a:rPr>
              <a:t>first_screen</a:t>
            </a:r>
            <a:r>
              <a:rPr lang="en-US" altLang="ko-KR" sz="1000" dirty="0">
                <a:solidFill>
                  <a:schemeClr val="tx1"/>
                </a:solidFill>
              </a:rPr>
              <a:t>() {/*</a:t>
            </a:r>
            <a:r>
              <a:rPr lang="ko-KR" altLang="en-US" sz="1000" dirty="0">
                <a:solidFill>
                  <a:schemeClr val="tx1"/>
                </a:solidFill>
              </a:rPr>
              <a:t>코드내용*</a:t>
            </a:r>
            <a:r>
              <a:rPr lang="en-US" altLang="ko-KR" sz="1000" dirty="0">
                <a:solidFill>
                  <a:schemeClr val="tx1"/>
                </a:solidFill>
              </a:rPr>
              <a:t>/}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// </a:t>
            </a:r>
            <a:r>
              <a:rPr lang="ko-KR" altLang="en-US" sz="1000" dirty="0">
                <a:solidFill>
                  <a:schemeClr val="tx1"/>
                </a:solidFill>
              </a:rPr>
              <a:t>관리자 화면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private static void </a:t>
            </a:r>
            <a:r>
              <a:rPr lang="en-US" altLang="ko-KR" sz="1000" dirty="0" err="1">
                <a:solidFill>
                  <a:schemeClr val="tx1"/>
                </a:solidFill>
              </a:rPr>
              <a:t>manager_screen</a:t>
            </a:r>
            <a:r>
              <a:rPr lang="en-US" altLang="ko-KR" sz="1000" dirty="0">
                <a:solidFill>
                  <a:schemeClr val="tx1"/>
                </a:solidFill>
              </a:rPr>
              <a:t>(List&lt;</a:t>
            </a:r>
            <a:r>
              <a:rPr lang="en-US" altLang="ko-KR" sz="1000" dirty="0" err="1">
                <a:solidFill>
                  <a:schemeClr val="tx1"/>
                </a:solidFill>
              </a:rPr>
              <a:t>ManagerVO</a:t>
            </a:r>
            <a:r>
              <a:rPr lang="en-US" altLang="ko-KR" sz="1000" dirty="0">
                <a:solidFill>
                  <a:schemeClr val="tx1"/>
                </a:solidFill>
              </a:rPr>
              <a:t>&gt; mlist2) {/*</a:t>
            </a:r>
            <a:r>
              <a:rPr lang="ko-KR" altLang="en-US" sz="1000" dirty="0">
                <a:solidFill>
                  <a:schemeClr val="tx1"/>
                </a:solidFill>
              </a:rPr>
              <a:t>코드내용*</a:t>
            </a:r>
            <a:r>
              <a:rPr lang="en-US" altLang="ko-KR" sz="1000" dirty="0">
                <a:solidFill>
                  <a:schemeClr val="tx1"/>
                </a:solidFill>
              </a:rPr>
              <a:t>/}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//</a:t>
            </a:r>
            <a:r>
              <a:rPr lang="ko-KR" altLang="en-US" sz="1000" dirty="0">
                <a:solidFill>
                  <a:schemeClr val="tx1"/>
                </a:solidFill>
              </a:rPr>
              <a:t>로그인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private static void select(int user, int pass) {{/*</a:t>
            </a:r>
            <a:r>
              <a:rPr lang="ko-KR" altLang="en-US" sz="1000" dirty="0">
                <a:solidFill>
                  <a:schemeClr val="tx1"/>
                </a:solidFill>
              </a:rPr>
              <a:t>코드내용*</a:t>
            </a:r>
            <a:r>
              <a:rPr lang="en-US" altLang="ko-KR" sz="1000" dirty="0">
                <a:solidFill>
                  <a:schemeClr val="tx1"/>
                </a:solidFill>
              </a:rPr>
              <a:t>/}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//</a:t>
            </a:r>
            <a:r>
              <a:rPr lang="ko-KR" altLang="en-US" sz="1000" dirty="0" err="1">
                <a:solidFill>
                  <a:schemeClr val="tx1"/>
                </a:solidFill>
              </a:rPr>
              <a:t>두번쨰화면</a:t>
            </a:r>
            <a:endParaRPr lang="ko-KR" altLang="en-US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private static void </a:t>
            </a:r>
            <a:r>
              <a:rPr lang="en-US" altLang="ko-KR" sz="1000" dirty="0" err="1">
                <a:solidFill>
                  <a:schemeClr val="tx1"/>
                </a:solidFill>
              </a:rPr>
              <a:t>Two_Screen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CustomerVO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ctv,List</a:t>
            </a:r>
            <a:r>
              <a:rPr lang="en-US" altLang="ko-KR" sz="1000" dirty="0">
                <a:solidFill>
                  <a:schemeClr val="tx1"/>
                </a:solidFill>
              </a:rPr>
              <a:t>&lt;</a:t>
            </a:r>
            <a:r>
              <a:rPr lang="en-US" altLang="ko-KR" sz="1000" dirty="0" err="1">
                <a:solidFill>
                  <a:schemeClr val="tx1"/>
                </a:solidFill>
              </a:rPr>
              <a:t>LoanTextVO</a:t>
            </a:r>
            <a:r>
              <a:rPr lang="en-US" altLang="ko-KR" sz="1000" dirty="0">
                <a:solidFill>
                  <a:schemeClr val="tx1"/>
                </a:solidFill>
              </a:rPr>
              <a:t>&gt; </a:t>
            </a:r>
            <a:r>
              <a:rPr lang="en-US" altLang="ko-KR" sz="1000" dirty="0" err="1">
                <a:solidFill>
                  <a:schemeClr val="tx1"/>
                </a:solidFill>
              </a:rPr>
              <a:t>ltvlistsize</a:t>
            </a:r>
            <a:r>
              <a:rPr lang="en-US" altLang="ko-KR" sz="1000" dirty="0">
                <a:solidFill>
                  <a:schemeClr val="tx1"/>
                </a:solidFill>
              </a:rPr>
              <a:t>) {/*</a:t>
            </a:r>
            <a:r>
              <a:rPr lang="ko-KR" altLang="en-US" sz="1000" dirty="0">
                <a:solidFill>
                  <a:schemeClr val="tx1"/>
                </a:solidFill>
              </a:rPr>
              <a:t>코드내용*</a:t>
            </a:r>
            <a:r>
              <a:rPr lang="en-US" altLang="ko-KR" sz="1000" dirty="0">
                <a:solidFill>
                  <a:schemeClr val="tx1"/>
                </a:solidFill>
              </a:rPr>
              <a:t>/}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//</a:t>
            </a:r>
            <a:r>
              <a:rPr lang="ko-KR" altLang="en-US" sz="1000" dirty="0">
                <a:solidFill>
                  <a:schemeClr val="tx1"/>
                </a:solidFill>
              </a:rPr>
              <a:t>대출</a:t>
            </a:r>
            <a:r>
              <a:rPr lang="en-US" altLang="ko-KR" sz="1000" dirty="0" err="1">
                <a:solidFill>
                  <a:schemeClr val="tx1"/>
                </a:solidFill>
              </a:rPr>
              <a:t>db</a:t>
            </a:r>
            <a:r>
              <a:rPr lang="ko-KR" altLang="en-US" sz="1000" dirty="0">
                <a:solidFill>
                  <a:schemeClr val="tx1"/>
                </a:solidFill>
              </a:rPr>
              <a:t>관련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private static void </a:t>
            </a:r>
            <a:r>
              <a:rPr lang="en-US" altLang="ko-KR" sz="1000" dirty="0" err="1">
                <a:solidFill>
                  <a:schemeClr val="tx1"/>
                </a:solidFill>
              </a:rPr>
              <a:t>Loan_func</a:t>
            </a:r>
            <a:r>
              <a:rPr lang="en-US" altLang="ko-KR" sz="1000" dirty="0">
                <a:solidFill>
                  <a:schemeClr val="tx1"/>
                </a:solidFill>
              </a:rPr>
              <a:t>(int id) {/*</a:t>
            </a:r>
            <a:r>
              <a:rPr lang="ko-KR" altLang="en-US" sz="1000" dirty="0">
                <a:solidFill>
                  <a:schemeClr val="tx1"/>
                </a:solidFill>
              </a:rPr>
              <a:t>코드내용*</a:t>
            </a:r>
            <a:r>
              <a:rPr lang="en-US" altLang="ko-KR" sz="1000" dirty="0">
                <a:solidFill>
                  <a:schemeClr val="tx1"/>
                </a:solidFill>
              </a:rPr>
              <a:t>/}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//</a:t>
            </a:r>
            <a:r>
              <a:rPr lang="ko-KR" altLang="en-US" sz="1000" dirty="0">
                <a:solidFill>
                  <a:schemeClr val="tx1"/>
                </a:solidFill>
              </a:rPr>
              <a:t>대출실패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private static String </a:t>
            </a:r>
            <a:r>
              <a:rPr lang="en-US" altLang="ko-KR" sz="1000" dirty="0" err="1">
                <a:solidFill>
                  <a:schemeClr val="tx1"/>
                </a:solidFill>
              </a:rPr>
              <a:t>loan_fail</a:t>
            </a:r>
            <a:r>
              <a:rPr lang="en-US" altLang="ko-KR" sz="1000" dirty="0">
                <a:solidFill>
                  <a:schemeClr val="tx1"/>
                </a:solidFill>
              </a:rPr>
              <a:t>() {/*</a:t>
            </a:r>
            <a:r>
              <a:rPr lang="ko-KR" altLang="en-US" sz="1000" dirty="0">
                <a:solidFill>
                  <a:schemeClr val="tx1"/>
                </a:solidFill>
              </a:rPr>
              <a:t>코드내용*</a:t>
            </a:r>
            <a:r>
              <a:rPr lang="en-US" altLang="ko-KR" sz="1000" dirty="0">
                <a:solidFill>
                  <a:schemeClr val="tx1"/>
                </a:solidFill>
              </a:rPr>
              <a:t>/}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//</a:t>
            </a:r>
            <a:r>
              <a:rPr lang="ko-KR" altLang="en-US" sz="1000" dirty="0">
                <a:solidFill>
                  <a:schemeClr val="tx1"/>
                </a:solidFill>
              </a:rPr>
              <a:t>대출성공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private static String </a:t>
            </a:r>
            <a:r>
              <a:rPr lang="en-US" altLang="ko-KR" sz="1000" dirty="0" err="1">
                <a:solidFill>
                  <a:schemeClr val="tx1"/>
                </a:solidFill>
              </a:rPr>
              <a:t>loan_success</a:t>
            </a:r>
            <a:r>
              <a:rPr lang="en-US" altLang="ko-KR" sz="1000" dirty="0">
                <a:solidFill>
                  <a:schemeClr val="tx1"/>
                </a:solidFill>
              </a:rPr>
              <a:t>(int id) {/*</a:t>
            </a:r>
            <a:r>
              <a:rPr lang="ko-KR" altLang="en-US" sz="1000" dirty="0">
                <a:solidFill>
                  <a:schemeClr val="tx1"/>
                </a:solidFill>
              </a:rPr>
              <a:t>코드내용*</a:t>
            </a:r>
            <a:r>
              <a:rPr lang="en-US" altLang="ko-KR" sz="1000" dirty="0">
                <a:solidFill>
                  <a:schemeClr val="tx1"/>
                </a:solidFill>
              </a:rPr>
              <a:t>/}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// </a:t>
            </a:r>
            <a:r>
              <a:rPr lang="ko-KR" altLang="en-US" sz="1000" dirty="0">
                <a:solidFill>
                  <a:schemeClr val="tx1"/>
                </a:solidFill>
              </a:rPr>
              <a:t>완전한 코드를 보고 싶으면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  <a:hlinkClick r:id="rId3"/>
              </a:rPr>
              <a:t>https://github.com/kang1234536/Kosta-java-full-stack-02-15-2-30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접속하시면됩니다</a:t>
            </a:r>
            <a:r>
              <a:rPr lang="en-US" altLang="ko-KR" sz="1000">
                <a:solidFill>
                  <a:schemeClr val="tx1"/>
                </a:solidFill>
              </a:rPr>
              <a:t>.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	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00E2DB8-C000-4376-B795-F1D3491A62C3}"/>
              </a:ext>
            </a:extLst>
          </p:cNvPr>
          <p:cNvSpPr/>
          <p:nvPr/>
        </p:nvSpPr>
        <p:spPr>
          <a:xfrm>
            <a:off x="1476170" y="1477833"/>
            <a:ext cx="2659602" cy="548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1613291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0684" y="2717298"/>
            <a:ext cx="6740112" cy="39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ko-KR" sz="1940" b="1">
                <a:solidFill>
                  <a:schemeClr val="tx2">
                    <a:lumMod val="50000"/>
                  </a:schemeClr>
                </a:solidFill>
              </a:rPr>
              <a:t>T</a:t>
            </a:r>
            <a:r>
              <a:rPr lang="en-US" altLang="ko-KR" sz="1940" b="1">
                <a:solidFill>
                  <a:schemeClr val="tx2">
                    <a:lumMod val="75000"/>
                  </a:schemeClr>
                </a:solidFill>
              </a:rPr>
              <a:t>HE</a:t>
            </a:r>
            <a:r>
              <a:rPr lang="en-US" altLang="ko-KR" sz="1940" b="1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1940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27741" y="2717299"/>
            <a:ext cx="6753054" cy="672161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55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775</Words>
  <Application>Microsoft Office PowerPoint</Application>
  <PresentationFormat>와이드스크린</PresentationFormat>
  <Paragraphs>176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17</cp:revision>
  <dcterms:created xsi:type="dcterms:W3CDTF">2021-03-26T01:24:31Z</dcterms:created>
  <dcterms:modified xsi:type="dcterms:W3CDTF">2021-03-26T05:19:09Z</dcterms:modified>
</cp:coreProperties>
</file>