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9" r:id="rId4"/>
    <p:sldId id="281" r:id="rId5"/>
    <p:sldId id="282" r:id="rId6"/>
    <p:sldId id="283" r:id="rId7"/>
    <p:sldId id="284" r:id="rId8"/>
    <p:sldId id="285" r:id="rId9"/>
    <p:sldId id="286" r:id="rId10"/>
    <p:sldId id="288" r:id="rId11"/>
    <p:sldId id="291" r:id="rId12"/>
    <p:sldId id="293" r:id="rId13"/>
    <p:sldId id="287" r:id="rId14"/>
    <p:sldId id="294" r:id="rId15"/>
    <p:sldId id="295" r:id="rId16"/>
    <p:sldId id="296" r:id="rId17"/>
    <p:sldId id="297" r:id="rId18"/>
    <p:sldId id="298" r:id="rId19"/>
    <p:sldId id="280" r:id="rId20"/>
  </p:sldIdLst>
  <p:sldSz cx="12192000" cy="6858000"/>
  <p:notesSz cx="6858000" cy="9144000"/>
  <p:defaultTextStyle>
    <a:defPPr>
      <a:defRPr lang="en-US"/>
    </a:defPPr>
    <a:lvl1pPr marL="0" algn="l" defTabSz="914218" rtl="0" eaLnBrk="1" latinLnBrk="0" hangingPunct="1">
      <a:defRPr sz="1800" kern="1200">
        <a:solidFill>
          <a:schemeClr val="tx1"/>
        </a:solidFill>
        <a:latin typeface="+mn-lt"/>
        <a:ea typeface="+mn-ea"/>
        <a:cs typeface="+mn-cs"/>
      </a:defRPr>
    </a:lvl1pPr>
    <a:lvl2pPr marL="457108" algn="l" defTabSz="914218" rtl="0" eaLnBrk="1" latinLnBrk="0" hangingPunct="1">
      <a:defRPr sz="1800" kern="1200">
        <a:solidFill>
          <a:schemeClr val="tx1"/>
        </a:solidFill>
        <a:latin typeface="+mn-lt"/>
        <a:ea typeface="+mn-ea"/>
        <a:cs typeface="+mn-cs"/>
      </a:defRPr>
    </a:lvl2pPr>
    <a:lvl3pPr marL="914218" algn="l" defTabSz="914218" rtl="0" eaLnBrk="1" latinLnBrk="0" hangingPunct="1">
      <a:defRPr sz="1800" kern="1200">
        <a:solidFill>
          <a:schemeClr val="tx1"/>
        </a:solidFill>
        <a:latin typeface="+mn-lt"/>
        <a:ea typeface="+mn-ea"/>
        <a:cs typeface="+mn-cs"/>
      </a:defRPr>
    </a:lvl3pPr>
    <a:lvl4pPr marL="1371326" algn="l" defTabSz="914218" rtl="0" eaLnBrk="1" latinLnBrk="0" hangingPunct="1">
      <a:defRPr sz="1800" kern="1200">
        <a:solidFill>
          <a:schemeClr val="tx1"/>
        </a:solidFill>
        <a:latin typeface="+mn-lt"/>
        <a:ea typeface="+mn-ea"/>
        <a:cs typeface="+mn-cs"/>
      </a:defRPr>
    </a:lvl4pPr>
    <a:lvl5pPr marL="1828434" algn="l" defTabSz="914218" rtl="0" eaLnBrk="1" latinLnBrk="0" hangingPunct="1">
      <a:defRPr sz="1800" kern="1200">
        <a:solidFill>
          <a:schemeClr val="tx1"/>
        </a:solidFill>
        <a:latin typeface="+mn-lt"/>
        <a:ea typeface="+mn-ea"/>
        <a:cs typeface="+mn-cs"/>
      </a:defRPr>
    </a:lvl5pPr>
    <a:lvl6pPr marL="2285543" algn="l" defTabSz="914218" rtl="0" eaLnBrk="1" latinLnBrk="0" hangingPunct="1">
      <a:defRPr sz="1800" kern="1200">
        <a:solidFill>
          <a:schemeClr val="tx1"/>
        </a:solidFill>
        <a:latin typeface="+mn-lt"/>
        <a:ea typeface="+mn-ea"/>
        <a:cs typeface="+mn-cs"/>
      </a:defRPr>
    </a:lvl6pPr>
    <a:lvl7pPr marL="2742652" algn="l" defTabSz="914218" rtl="0" eaLnBrk="1" latinLnBrk="0" hangingPunct="1">
      <a:defRPr sz="1800" kern="1200">
        <a:solidFill>
          <a:schemeClr val="tx1"/>
        </a:solidFill>
        <a:latin typeface="+mn-lt"/>
        <a:ea typeface="+mn-ea"/>
        <a:cs typeface="+mn-cs"/>
      </a:defRPr>
    </a:lvl7pPr>
    <a:lvl8pPr marL="3199760" algn="l" defTabSz="914218" rtl="0" eaLnBrk="1" latinLnBrk="0" hangingPunct="1">
      <a:defRPr sz="1800" kern="1200">
        <a:solidFill>
          <a:schemeClr val="tx1"/>
        </a:solidFill>
        <a:latin typeface="+mn-lt"/>
        <a:ea typeface="+mn-ea"/>
        <a:cs typeface="+mn-cs"/>
      </a:defRPr>
    </a:lvl8pPr>
    <a:lvl9pPr marL="3656868" algn="l" defTabSz="9142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0E902-EF88-42D1-BB75-D72A0E8C9597}" type="datetimeFigureOut">
              <a:rPr lang="en-US" smtClean="0"/>
              <a:t>7/3/2024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193BC-FBFB-4CF5-B6B4-14E852D1BEA8}" type="slidenum">
              <a:rPr lang="en-US" smtClean="0"/>
              <a:t>‹#›</a:t>
            </a:fld>
            <a:endParaRPr lang="en-US"/>
          </a:p>
        </p:txBody>
      </p:sp>
    </p:spTree>
    <p:extLst>
      <p:ext uri="{BB962C8B-B14F-4D97-AF65-F5344CB8AC3E}">
        <p14:creationId xmlns:p14="http://schemas.microsoft.com/office/powerpoint/2010/main" val="455214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solidFill>
                  <a:srgbClr val="C00000"/>
                </a:solidFill>
                <a:latin typeface="Segoe UI Black" panose="020B0A02040204020203" pitchFamily="34" charset="0"/>
                <a:ea typeface="Segoe UI Black" panose="020B0A02040204020203" pitchFamily="34" charset="0"/>
              </a:defRPr>
            </a:lvl1pPr>
          </a:lstStyle>
          <a:p>
            <a:r>
              <a:rPr lang="vi-VN"/>
              <a:t>Bấm để sửa kiểu tiêu đề Bản cái</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8080"/>
                </a:solidFill>
                <a:latin typeface="Segoe UI Black" panose="020B0A02040204020203" pitchFamily="34" charset="0"/>
                <a:ea typeface="Segoe UI Black" panose="020B0A02040204020203" pitchFamily="34" charset="0"/>
              </a:defRPr>
            </a:lvl1pPr>
            <a:lvl2pPr marL="457246" indent="0" algn="ctr">
              <a:buNone/>
              <a:defRPr sz="2000"/>
            </a:lvl2pPr>
            <a:lvl3pPr marL="914492" indent="0" algn="ctr">
              <a:buNone/>
              <a:defRPr sz="1800"/>
            </a:lvl3pPr>
            <a:lvl4pPr marL="1371738" indent="0" algn="ctr">
              <a:buNone/>
              <a:defRPr sz="1600"/>
            </a:lvl4pPr>
            <a:lvl5pPr marL="1828983" indent="0" algn="ctr">
              <a:buNone/>
              <a:defRPr sz="1600"/>
            </a:lvl5pPr>
            <a:lvl6pPr marL="2286228" indent="0" algn="ctr">
              <a:buNone/>
              <a:defRPr sz="1600"/>
            </a:lvl6pPr>
            <a:lvl7pPr marL="2743475" indent="0" algn="ctr">
              <a:buNone/>
              <a:defRPr sz="1600"/>
            </a:lvl7pPr>
            <a:lvl8pPr marL="3200720" indent="0" algn="ctr">
              <a:buNone/>
              <a:defRPr sz="1600"/>
            </a:lvl8pPr>
            <a:lvl9pPr marL="3657966" indent="0" algn="ctr">
              <a:buNone/>
              <a:defRPr sz="1600"/>
            </a:lvl9pPr>
          </a:lstStyle>
          <a:p>
            <a:r>
              <a:rPr lang="vi-VN"/>
              <a:t>Bấm để chỉnh sửa kiểu tiêu đề phụ của Bản cái</a:t>
            </a:r>
            <a:endParaRPr lang="en-GB"/>
          </a:p>
        </p:txBody>
      </p:sp>
      <p:sp>
        <p:nvSpPr>
          <p:cNvPr id="4" name="Date Placeholder 3"/>
          <p:cNvSpPr>
            <a:spLocks noGrp="1"/>
          </p:cNvSpPr>
          <p:nvPr>
            <p:ph type="dt" sz="half" idx="10"/>
          </p:nvPr>
        </p:nvSpPr>
        <p:spPr/>
        <p:txBody>
          <a:bodyPr/>
          <a:lstStyle/>
          <a:p>
            <a:fld id="{90E38486-583A-4D6C-BC5A-29840CD60ED0}"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0D83-026C-40B8-959A-F5A1EA8E7C37}" type="slidenum">
              <a:rPr lang="en-US" smtClean="0"/>
              <a:t>‹#›</a:t>
            </a:fld>
            <a:endParaRPr lang="en-US"/>
          </a:p>
        </p:txBody>
      </p:sp>
    </p:spTree>
    <p:extLst>
      <p:ext uri="{BB962C8B-B14F-4D97-AF65-F5344CB8AC3E}">
        <p14:creationId xmlns:p14="http://schemas.microsoft.com/office/powerpoint/2010/main" val="300232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GB"/>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Date Placeholder 3"/>
          <p:cNvSpPr>
            <a:spLocks noGrp="1"/>
          </p:cNvSpPr>
          <p:nvPr>
            <p:ph type="dt" sz="half" idx="10"/>
          </p:nvPr>
        </p:nvSpPr>
        <p:spPr/>
        <p:txBody>
          <a:bodyPr/>
          <a:lstStyle/>
          <a:p>
            <a:fld id="{90E38486-583A-4D6C-BC5A-29840CD60ED0}"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0D83-026C-40B8-959A-F5A1EA8E7C37}" type="slidenum">
              <a:rPr lang="en-US" smtClean="0"/>
              <a:t>‹#›</a:t>
            </a:fld>
            <a:endParaRPr lang="en-US"/>
          </a:p>
        </p:txBody>
      </p:sp>
    </p:spTree>
    <p:extLst>
      <p:ext uri="{BB962C8B-B14F-4D97-AF65-F5344CB8AC3E}">
        <p14:creationId xmlns:p14="http://schemas.microsoft.com/office/powerpoint/2010/main" val="62687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6"/>
            <a:ext cx="2628900" cy="5811838"/>
          </a:xfrm>
        </p:spPr>
        <p:txBody>
          <a:bodyPr vert="eaVert"/>
          <a:lstStyle/>
          <a:p>
            <a:r>
              <a:rPr lang="vi-VN"/>
              <a:t>Bấm để sửa kiểu tiêu đề Bản cái</a:t>
            </a:r>
            <a:endParaRPr lang="en-GB"/>
          </a:p>
        </p:txBody>
      </p:sp>
      <p:sp>
        <p:nvSpPr>
          <p:cNvPr id="3" name="Vertical Text Placeholder 2"/>
          <p:cNvSpPr>
            <a:spLocks noGrp="1"/>
          </p:cNvSpPr>
          <p:nvPr>
            <p:ph type="body" orient="vert" idx="1"/>
          </p:nvPr>
        </p:nvSpPr>
        <p:spPr>
          <a:xfrm>
            <a:off x="838200" y="365126"/>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Date Placeholder 3"/>
          <p:cNvSpPr>
            <a:spLocks noGrp="1"/>
          </p:cNvSpPr>
          <p:nvPr>
            <p:ph type="dt" sz="half" idx="10"/>
          </p:nvPr>
        </p:nvSpPr>
        <p:spPr/>
        <p:txBody>
          <a:bodyPr/>
          <a:lstStyle/>
          <a:p>
            <a:fld id="{90E38486-583A-4D6C-BC5A-29840CD60ED0}"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0D83-026C-40B8-959A-F5A1EA8E7C37}" type="slidenum">
              <a:rPr lang="en-US" smtClean="0"/>
              <a:t>‹#›</a:t>
            </a:fld>
            <a:endParaRPr lang="en-US"/>
          </a:p>
        </p:txBody>
      </p:sp>
    </p:spTree>
    <p:extLst>
      <p:ext uri="{BB962C8B-B14F-4D97-AF65-F5344CB8AC3E}">
        <p14:creationId xmlns:p14="http://schemas.microsoft.com/office/powerpoint/2010/main" val="13753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5848B"/>
                </a:solidFill>
              </a:defRPr>
            </a:lvl1pPr>
          </a:lstStyle>
          <a:p>
            <a:r>
              <a:rPr lang="vi-VN"/>
              <a:t>Bấm để sửa kiểu tiêu đề Bản cái</a:t>
            </a:r>
            <a:endParaRPr lang="en-GB"/>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fld id="{90E38486-583A-4D6C-BC5A-29840CD60ED0}"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7BD0D83-026C-40B8-959A-F5A1EA8E7C37}" type="slidenum">
              <a:rPr lang="en-US" smtClean="0"/>
              <a:t>‹#›</a:t>
            </a:fld>
            <a:endParaRPr lang="en-US"/>
          </a:p>
        </p:txBody>
      </p:sp>
    </p:spTree>
    <p:extLst>
      <p:ext uri="{BB962C8B-B14F-4D97-AF65-F5344CB8AC3E}">
        <p14:creationId xmlns:p14="http://schemas.microsoft.com/office/powerpoint/2010/main" val="22590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2"/>
            <a:ext cx="10515600" cy="2852737"/>
          </a:xfrm>
        </p:spPr>
        <p:txBody>
          <a:bodyPr anchor="b"/>
          <a:lstStyle>
            <a:lvl1pPr>
              <a:defRPr sz="6000"/>
            </a:lvl1pPr>
          </a:lstStyle>
          <a:p>
            <a:r>
              <a:rPr lang="vi-VN"/>
              <a:t>Bấm để sửa kiểu tiêu đề Bản cái</a:t>
            </a:r>
            <a:endParaRPr lang="en-GB"/>
          </a:p>
        </p:txBody>
      </p:sp>
      <p:sp>
        <p:nvSpPr>
          <p:cNvPr id="3" name="Text Placeholder 2"/>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46" indent="0">
              <a:buNone/>
              <a:defRPr sz="2000">
                <a:solidFill>
                  <a:schemeClr val="tx1">
                    <a:tint val="75000"/>
                  </a:schemeClr>
                </a:solidFill>
              </a:defRPr>
            </a:lvl2pPr>
            <a:lvl3pPr marL="914492" indent="0">
              <a:buNone/>
              <a:defRPr sz="1800">
                <a:solidFill>
                  <a:schemeClr val="tx1">
                    <a:tint val="75000"/>
                  </a:schemeClr>
                </a:solidFill>
              </a:defRPr>
            </a:lvl3pPr>
            <a:lvl4pPr marL="1371738" indent="0">
              <a:buNone/>
              <a:defRPr sz="1600">
                <a:solidFill>
                  <a:schemeClr val="tx1">
                    <a:tint val="75000"/>
                  </a:schemeClr>
                </a:solidFill>
              </a:defRPr>
            </a:lvl4pPr>
            <a:lvl5pPr marL="1828983" indent="0">
              <a:buNone/>
              <a:defRPr sz="1600">
                <a:solidFill>
                  <a:schemeClr val="tx1">
                    <a:tint val="75000"/>
                  </a:schemeClr>
                </a:solidFill>
              </a:defRPr>
            </a:lvl5pPr>
            <a:lvl6pPr marL="2286228" indent="0">
              <a:buNone/>
              <a:defRPr sz="1600">
                <a:solidFill>
                  <a:schemeClr val="tx1">
                    <a:tint val="75000"/>
                  </a:schemeClr>
                </a:solidFill>
              </a:defRPr>
            </a:lvl6pPr>
            <a:lvl7pPr marL="2743475" indent="0">
              <a:buNone/>
              <a:defRPr sz="1600">
                <a:solidFill>
                  <a:schemeClr val="tx1">
                    <a:tint val="75000"/>
                  </a:schemeClr>
                </a:solidFill>
              </a:defRPr>
            </a:lvl7pPr>
            <a:lvl8pPr marL="3200720" indent="0">
              <a:buNone/>
              <a:defRPr sz="1600">
                <a:solidFill>
                  <a:schemeClr val="tx1">
                    <a:tint val="75000"/>
                  </a:schemeClr>
                </a:solidFill>
              </a:defRPr>
            </a:lvl8pPr>
            <a:lvl9pPr marL="3657966"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90E38486-583A-4D6C-BC5A-29840CD60ED0}"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D0D83-026C-40B8-959A-F5A1EA8E7C37}" type="slidenum">
              <a:rPr lang="en-US" smtClean="0"/>
              <a:t>‹#›</a:t>
            </a:fld>
            <a:endParaRPr lang="en-US"/>
          </a:p>
        </p:txBody>
      </p:sp>
    </p:spTree>
    <p:extLst>
      <p:ext uri="{BB962C8B-B14F-4D97-AF65-F5344CB8AC3E}">
        <p14:creationId xmlns:p14="http://schemas.microsoft.com/office/powerpoint/2010/main" val="300252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8080"/>
                </a:solidFill>
              </a:defRPr>
            </a:lvl1pPr>
          </a:lstStyle>
          <a:p>
            <a:r>
              <a:rPr lang="vi-VN"/>
              <a:t>Bấm để sửa kiểu tiêu đề Bản cái</a:t>
            </a:r>
            <a:endParaRPr lang="en-GB"/>
          </a:p>
        </p:txBody>
      </p:sp>
      <p:sp>
        <p:nvSpPr>
          <p:cNvPr id="3" name="Content Placeholder 2"/>
          <p:cNvSpPr>
            <a:spLocks noGrp="1"/>
          </p:cNvSpPr>
          <p:nvPr>
            <p:ph sz="half" idx="1"/>
          </p:nvPr>
        </p:nvSpPr>
        <p:spPr>
          <a:xfrm>
            <a:off x="838200" y="2095130"/>
            <a:ext cx="5181600" cy="408183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Content Placeholder 3"/>
          <p:cNvSpPr>
            <a:spLocks noGrp="1"/>
          </p:cNvSpPr>
          <p:nvPr>
            <p:ph sz="half" idx="2"/>
          </p:nvPr>
        </p:nvSpPr>
        <p:spPr>
          <a:xfrm>
            <a:off x="6172200" y="2095129"/>
            <a:ext cx="5181600" cy="4081833"/>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5" name="Date Placeholder 4"/>
          <p:cNvSpPr>
            <a:spLocks noGrp="1"/>
          </p:cNvSpPr>
          <p:nvPr>
            <p:ph type="dt" sz="half" idx="10"/>
          </p:nvPr>
        </p:nvSpPr>
        <p:spPr/>
        <p:txBody>
          <a:bodyPr/>
          <a:lstStyle/>
          <a:p>
            <a:fld id="{90E38486-583A-4D6C-BC5A-29840CD60ED0}"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D0D83-026C-40B8-959A-F5A1EA8E7C37}" type="slidenum">
              <a:rPr lang="en-US" smtClean="0"/>
              <a:t>‹#›</a:t>
            </a:fld>
            <a:endParaRPr lang="en-US"/>
          </a:p>
        </p:txBody>
      </p:sp>
    </p:spTree>
    <p:extLst>
      <p:ext uri="{BB962C8B-B14F-4D97-AF65-F5344CB8AC3E}">
        <p14:creationId xmlns:p14="http://schemas.microsoft.com/office/powerpoint/2010/main" val="173539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839788" y="866776"/>
            <a:ext cx="10515600" cy="823912"/>
          </a:xfrm>
        </p:spPr>
        <p:txBody>
          <a:bodyPr/>
          <a:lstStyle/>
          <a:p>
            <a:r>
              <a:rPr lang="vi-VN"/>
              <a:t>Bấm để sửa kiểu tiêu đề Bản cái</a:t>
            </a:r>
            <a:endParaRPr lang="en-GB"/>
          </a:p>
        </p:txBody>
      </p:sp>
      <p:sp>
        <p:nvSpPr>
          <p:cNvPr id="3" name="Text Placeholder 2"/>
          <p:cNvSpPr>
            <a:spLocks noGrp="1"/>
          </p:cNvSpPr>
          <p:nvPr>
            <p:ph type="body" idx="1"/>
          </p:nvPr>
        </p:nvSpPr>
        <p:spPr>
          <a:xfrm>
            <a:off x="839791" y="1857375"/>
            <a:ext cx="5157787" cy="647700"/>
          </a:xfrm>
        </p:spPr>
        <p:txBody>
          <a:bodyPr anchor="b"/>
          <a:lstStyle>
            <a:lvl1pPr marL="0" indent="0">
              <a:buNone/>
              <a:defRPr sz="2400" b="1"/>
            </a:lvl1pPr>
            <a:lvl2pPr marL="457246" indent="0">
              <a:buNone/>
              <a:defRPr sz="2000" b="1"/>
            </a:lvl2pPr>
            <a:lvl3pPr marL="914492" indent="0">
              <a:buNone/>
              <a:defRPr sz="1800" b="1"/>
            </a:lvl3pPr>
            <a:lvl4pPr marL="1371738" indent="0">
              <a:buNone/>
              <a:defRPr sz="1600" b="1"/>
            </a:lvl4pPr>
            <a:lvl5pPr marL="1828983" indent="0">
              <a:buNone/>
              <a:defRPr sz="1600" b="1"/>
            </a:lvl5pPr>
            <a:lvl6pPr marL="2286228" indent="0">
              <a:buNone/>
              <a:defRPr sz="1600" b="1"/>
            </a:lvl6pPr>
            <a:lvl7pPr marL="2743475" indent="0">
              <a:buNone/>
              <a:defRPr sz="1600" b="1"/>
            </a:lvl7pPr>
            <a:lvl8pPr marL="3200720" indent="0">
              <a:buNone/>
              <a:defRPr sz="1600" b="1"/>
            </a:lvl8pPr>
            <a:lvl9pPr marL="3657966"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839791"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5" name="Text Placeholder 4"/>
          <p:cNvSpPr>
            <a:spLocks noGrp="1"/>
          </p:cNvSpPr>
          <p:nvPr>
            <p:ph type="body" sz="quarter" idx="3"/>
          </p:nvPr>
        </p:nvSpPr>
        <p:spPr>
          <a:xfrm>
            <a:off x="6172200" y="1857375"/>
            <a:ext cx="5183188" cy="647700"/>
          </a:xfrm>
        </p:spPr>
        <p:txBody>
          <a:bodyPr anchor="b"/>
          <a:lstStyle>
            <a:lvl1pPr marL="0" indent="0">
              <a:buNone/>
              <a:defRPr sz="2400" b="1"/>
            </a:lvl1pPr>
            <a:lvl2pPr marL="457246" indent="0">
              <a:buNone/>
              <a:defRPr sz="2000" b="1"/>
            </a:lvl2pPr>
            <a:lvl3pPr marL="914492" indent="0">
              <a:buNone/>
              <a:defRPr sz="1800" b="1"/>
            </a:lvl3pPr>
            <a:lvl4pPr marL="1371738" indent="0">
              <a:buNone/>
              <a:defRPr sz="1600" b="1"/>
            </a:lvl4pPr>
            <a:lvl5pPr marL="1828983" indent="0">
              <a:buNone/>
              <a:defRPr sz="1600" b="1"/>
            </a:lvl5pPr>
            <a:lvl6pPr marL="2286228" indent="0">
              <a:buNone/>
              <a:defRPr sz="1600" b="1"/>
            </a:lvl6pPr>
            <a:lvl7pPr marL="2743475" indent="0">
              <a:buNone/>
              <a:defRPr sz="1600" b="1"/>
            </a:lvl7pPr>
            <a:lvl8pPr marL="3200720" indent="0">
              <a:buNone/>
              <a:defRPr sz="1600" b="1"/>
            </a:lvl8pPr>
            <a:lvl9pPr marL="3657966"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7" name="Date Placeholder 6"/>
          <p:cNvSpPr>
            <a:spLocks noGrp="1"/>
          </p:cNvSpPr>
          <p:nvPr>
            <p:ph type="dt" sz="half" idx="10"/>
          </p:nvPr>
        </p:nvSpPr>
        <p:spPr/>
        <p:txBody>
          <a:bodyPr/>
          <a:lstStyle/>
          <a:p>
            <a:fld id="{90E38486-583A-4D6C-BC5A-29840CD60ED0}"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D0D83-026C-40B8-959A-F5A1EA8E7C37}" type="slidenum">
              <a:rPr lang="en-US" smtClean="0"/>
              <a:t>‹#›</a:t>
            </a:fld>
            <a:endParaRPr lang="en-US"/>
          </a:p>
        </p:txBody>
      </p:sp>
    </p:spTree>
    <p:extLst>
      <p:ext uri="{BB962C8B-B14F-4D97-AF65-F5344CB8AC3E}">
        <p14:creationId xmlns:p14="http://schemas.microsoft.com/office/powerpoint/2010/main" val="93311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GB"/>
          </a:p>
        </p:txBody>
      </p:sp>
      <p:sp>
        <p:nvSpPr>
          <p:cNvPr id="3" name="Date Placeholder 2"/>
          <p:cNvSpPr>
            <a:spLocks noGrp="1"/>
          </p:cNvSpPr>
          <p:nvPr>
            <p:ph type="dt" sz="half" idx="10"/>
          </p:nvPr>
        </p:nvSpPr>
        <p:spPr/>
        <p:txBody>
          <a:bodyPr/>
          <a:lstStyle/>
          <a:p>
            <a:fld id="{90E38486-583A-4D6C-BC5A-29840CD60ED0}"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D0D83-026C-40B8-959A-F5A1EA8E7C37}" type="slidenum">
              <a:rPr lang="en-US" smtClean="0"/>
              <a:t>‹#›</a:t>
            </a:fld>
            <a:endParaRPr lang="en-US"/>
          </a:p>
        </p:txBody>
      </p:sp>
    </p:spTree>
    <p:extLst>
      <p:ext uri="{BB962C8B-B14F-4D97-AF65-F5344CB8AC3E}">
        <p14:creationId xmlns:p14="http://schemas.microsoft.com/office/powerpoint/2010/main" val="129364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38486-583A-4D6C-BC5A-29840CD60ED0}"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D0D83-026C-40B8-959A-F5A1EA8E7C37}" type="slidenum">
              <a:rPr lang="en-US" smtClean="0"/>
              <a:t>‹#›</a:t>
            </a:fld>
            <a:endParaRPr lang="en-US"/>
          </a:p>
        </p:txBody>
      </p:sp>
    </p:spTree>
    <p:extLst>
      <p:ext uri="{BB962C8B-B14F-4D97-AF65-F5344CB8AC3E}">
        <p14:creationId xmlns:p14="http://schemas.microsoft.com/office/powerpoint/2010/main" val="367385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91" y="987428"/>
            <a:ext cx="3932237" cy="1069975"/>
          </a:xfrm>
        </p:spPr>
        <p:txBody>
          <a:bodyPr anchor="b"/>
          <a:lstStyle>
            <a:lvl1pPr>
              <a:defRPr sz="3200"/>
            </a:lvl1pPr>
          </a:lstStyle>
          <a:p>
            <a:r>
              <a:rPr lang="vi-VN"/>
              <a:t>Bấm để sửa kiểu tiêu đề Bản cái</a:t>
            </a:r>
            <a:endParaRPr lang="en-GB"/>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246" indent="0">
              <a:buNone/>
              <a:defRPr sz="1400"/>
            </a:lvl2pPr>
            <a:lvl3pPr marL="914492" indent="0">
              <a:buNone/>
              <a:defRPr sz="1200"/>
            </a:lvl3pPr>
            <a:lvl4pPr marL="1371738" indent="0">
              <a:buNone/>
              <a:defRPr sz="1000"/>
            </a:lvl4pPr>
            <a:lvl5pPr marL="1828983" indent="0">
              <a:buNone/>
              <a:defRPr sz="1000"/>
            </a:lvl5pPr>
            <a:lvl6pPr marL="2286228" indent="0">
              <a:buNone/>
              <a:defRPr sz="1000"/>
            </a:lvl6pPr>
            <a:lvl7pPr marL="2743475" indent="0">
              <a:buNone/>
              <a:defRPr sz="1000"/>
            </a:lvl7pPr>
            <a:lvl8pPr marL="3200720" indent="0">
              <a:buNone/>
              <a:defRPr sz="1000"/>
            </a:lvl8pPr>
            <a:lvl9pPr marL="3657966"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0E38486-583A-4D6C-BC5A-29840CD60ED0}"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D0D83-026C-40B8-959A-F5A1EA8E7C37}" type="slidenum">
              <a:rPr lang="en-US" smtClean="0"/>
              <a:t>‹#›</a:t>
            </a:fld>
            <a:endParaRPr lang="en-US"/>
          </a:p>
        </p:txBody>
      </p:sp>
    </p:spTree>
    <p:extLst>
      <p:ext uri="{BB962C8B-B14F-4D97-AF65-F5344CB8AC3E}">
        <p14:creationId xmlns:p14="http://schemas.microsoft.com/office/powerpoint/2010/main" val="2806011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7" cy="1600200"/>
          </a:xfrm>
        </p:spPr>
        <p:txBody>
          <a:bodyPr anchor="b"/>
          <a:lstStyle>
            <a:lvl1pPr>
              <a:defRPr sz="3200"/>
            </a:lvl1pPr>
          </a:lstStyle>
          <a:p>
            <a:r>
              <a:rPr lang="vi-VN"/>
              <a:t>Bấm để sửa kiểu tiêu đề Bản cái</a:t>
            </a:r>
            <a:endParaRPr lang="en-GB"/>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46" indent="0">
              <a:buNone/>
              <a:defRPr sz="2800"/>
            </a:lvl2pPr>
            <a:lvl3pPr marL="914492" indent="0">
              <a:buNone/>
              <a:defRPr sz="2400"/>
            </a:lvl3pPr>
            <a:lvl4pPr marL="1371738" indent="0">
              <a:buNone/>
              <a:defRPr sz="2000"/>
            </a:lvl4pPr>
            <a:lvl5pPr marL="1828983" indent="0">
              <a:buNone/>
              <a:defRPr sz="2000"/>
            </a:lvl5pPr>
            <a:lvl6pPr marL="2286228" indent="0">
              <a:buNone/>
              <a:defRPr sz="2000"/>
            </a:lvl6pPr>
            <a:lvl7pPr marL="2743475" indent="0">
              <a:buNone/>
              <a:defRPr sz="2000"/>
            </a:lvl7pPr>
            <a:lvl8pPr marL="3200720" indent="0">
              <a:buNone/>
              <a:defRPr sz="2000"/>
            </a:lvl8pPr>
            <a:lvl9pPr marL="3657966" indent="0">
              <a:buNone/>
              <a:defRPr sz="2000"/>
            </a:lvl9pPr>
          </a:lstStyle>
          <a:p>
            <a:r>
              <a:rPr lang="vi-VN"/>
              <a:t>Bấm biểu tượng để thêm hình ảnh</a:t>
            </a:r>
            <a:endParaRPr lang="en-GB"/>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246" indent="0">
              <a:buNone/>
              <a:defRPr sz="1400"/>
            </a:lvl2pPr>
            <a:lvl3pPr marL="914492" indent="0">
              <a:buNone/>
              <a:defRPr sz="1200"/>
            </a:lvl3pPr>
            <a:lvl4pPr marL="1371738" indent="0">
              <a:buNone/>
              <a:defRPr sz="1000"/>
            </a:lvl4pPr>
            <a:lvl5pPr marL="1828983" indent="0">
              <a:buNone/>
              <a:defRPr sz="1000"/>
            </a:lvl5pPr>
            <a:lvl6pPr marL="2286228" indent="0">
              <a:buNone/>
              <a:defRPr sz="1000"/>
            </a:lvl6pPr>
            <a:lvl7pPr marL="2743475" indent="0">
              <a:buNone/>
              <a:defRPr sz="1000"/>
            </a:lvl7pPr>
            <a:lvl8pPr marL="3200720" indent="0">
              <a:buNone/>
              <a:defRPr sz="1000"/>
            </a:lvl8pPr>
            <a:lvl9pPr marL="3657966"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0E38486-583A-4D6C-BC5A-29840CD60ED0}"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D0D83-026C-40B8-959A-F5A1EA8E7C37}" type="slidenum">
              <a:rPr lang="en-US" smtClean="0"/>
              <a:t>‹#›</a:t>
            </a:fld>
            <a:endParaRPr lang="en-US"/>
          </a:p>
        </p:txBody>
      </p:sp>
    </p:spTree>
    <p:extLst>
      <p:ext uri="{BB962C8B-B14F-4D97-AF65-F5344CB8AC3E}">
        <p14:creationId xmlns:p14="http://schemas.microsoft.com/office/powerpoint/2010/main" val="371786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28232"/>
            <a:ext cx="10515600" cy="767410"/>
          </a:xfrm>
          <a:prstGeom prst="rect">
            <a:avLst/>
          </a:prstGeom>
        </p:spPr>
        <p:txBody>
          <a:bodyPr vert="horz" lIns="91440" tIns="45720" rIns="91440" bIns="45720" rtlCol="0" anchor="ctr">
            <a:normAutofit/>
          </a:bodyPr>
          <a:lstStyle/>
          <a:p>
            <a:r>
              <a:rPr lang="vi-VN"/>
              <a:t>Bấm để sửa kiểu tiêu đề Bản cái</a:t>
            </a:r>
            <a:endParaRPr lang="en-GB"/>
          </a:p>
        </p:txBody>
      </p:sp>
      <p:sp>
        <p:nvSpPr>
          <p:cNvPr id="3" name="Text Placeholder 2"/>
          <p:cNvSpPr>
            <a:spLocks noGrp="1"/>
          </p:cNvSpPr>
          <p:nvPr>
            <p:ph type="body" idx="1"/>
          </p:nvPr>
        </p:nvSpPr>
        <p:spPr>
          <a:xfrm>
            <a:off x="838200" y="2175030"/>
            <a:ext cx="10515600" cy="4001934"/>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bg1"/>
                </a:solidFill>
              </a:defRPr>
            </a:lvl1pPr>
          </a:lstStyle>
          <a:p>
            <a:fld id="{90E38486-583A-4D6C-BC5A-29840CD60ED0}" type="datetimeFigureOut">
              <a:rPr lang="en-US" smtClean="0"/>
              <a:t>7/3/2024</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rgbClr val="C00000"/>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bg1"/>
                </a:solidFill>
              </a:defRPr>
            </a:lvl1pPr>
          </a:lstStyle>
          <a:p>
            <a:fld id="{57BD0D83-026C-40B8-959A-F5A1EA8E7C37}" type="slidenum">
              <a:rPr lang="en-US" smtClean="0"/>
              <a:t>‹#›</a:t>
            </a:fld>
            <a:endParaRPr lang="en-US"/>
          </a:p>
        </p:txBody>
      </p:sp>
      <p:sp>
        <p:nvSpPr>
          <p:cNvPr id="7" name="Title 1">
            <a:extLst>
              <a:ext uri="{FF2B5EF4-FFF2-40B4-BE49-F238E27FC236}">
                <a16:creationId xmlns:a16="http://schemas.microsoft.com/office/drawing/2014/main" id="{03F9058A-D643-E990-0257-69C3B7F9EF2C}"/>
              </a:ext>
            </a:extLst>
          </p:cNvPr>
          <p:cNvSpPr txBox="1">
            <a:spLocks/>
          </p:cNvSpPr>
          <p:nvPr/>
        </p:nvSpPr>
        <p:spPr>
          <a:xfrm>
            <a:off x="5344358" y="228539"/>
            <a:ext cx="6847642" cy="689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a:solidFill>
                  <a:srgbClr val="008080"/>
                </a:solidFill>
              </a:rPr>
              <a:t>TRƯỜNG ĐẠI HỌC GIAO THÔNG VẬN TẢI </a:t>
            </a:r>
            <a:br>
              <a:rPr lang="en-US" sz="2400" b="1">
                <a:solidFill>
                  <a:srgbClr val="008080"/>
                </a:solidFill>
              </a:rPr>
            </a:br>
            <a:r>
              <a:rPr lang="en-US" sz="2400" b="1">
                <a:solidFill>
                  <a:srgbClr val="008080"/>
                </a:solidFill>
              </a:rPr>
              <a:t>THÀNH PHỐ HỒ CHÍ MINH</a:t>
            </a:r>
            <a:endParaRPr lang="en-GB" sz="2400" b="1" dirty="0"/>
          </a:p>
        </p:txBody>
      </p:sp>
    </p:spTree>
    <p:extLst>
      <p:ext uri="{BB962C8B-B14F-4D97-AF65-F5344CB8AC3E}">
        <p14:creationId xmlns:p14="http://schemas.microsoft.com/office/powerpoint/2010/main" val="3339455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92" rtl="0" eaLnBrk="1" latinLnBrk="0" hangingPunct="1">
        <a:lnSpc>
          <a:spcPct val="90000"/>
        </a:lnSpc>
        <a:spcBef>
          <a:spcPct val="0"/>
        </a:spcBef>
        <a:buNone/>
        <a:defRPr sz="4400" kern="1200">
          <a:solidFill>
            <a:srgbClr val="15848B"/>
          </a:solidFill>
          <a:latin typeface="Segoe UI Black" panose="020B0A02040204020203" pitchFamily="34" charset="0"/>
          <a:ea typeface="Segoe UI Black" panose="020B0A02040204020203" pitchFamily="34" charset="0"/>
          <a:cs typeface="Times New Roman" panose="02020603050405020304" pitchFamily="18" charset="0"/>
        </a:defRPr>
      </a:lvl1pPr>
    </p:titleStyle>
    <p:bodyStyle>
      <a:lvl1pPr marL="228623" indent="-228623" algn="l" defTabSz="914492"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68" indent="-228623" algn="l" defTabSz="914492"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114" indent="-228623" algn="l" defTabSz="914492"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360" indent="-228623" algn="l" defTabSz="914492"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606" indent="-228623" algn="l" defTabSz="914492"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852"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9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343"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8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92" rtl="0" eaLnBrk="1" latinLnBrk="0" hangingPunct="1">
        <a:defRPr sz="1800" kern="1200">
          <a:solidFill>
            <a:schemeClr val="tx1"/>
          </a:solidFill>
          <a:latin typeface="+mn-lt"/>
          <a:ea typeface="+mn-ea"/>
          <a:cs typeface="+mn-cs"/>
        </a:defRPr>
      </a:lvl1pPr>
      <a:lvl2pPr marL="457246" algn="l" defTabSz="914492" rtl="0" eaLnBrk="1" latinLnBrk="0" hangingPunct="1">
        <a:defRPr sz="1800" kern="1200">
          <a:solidFill>
            <a:schemeClr val="tx1"/>
          </a:solidFill>
          <a:latin typeface="+mn-lt"/>
          <a:ea typeface="+mn-ea"/>
          <a:cs typeface="+mn-cs"/>
        </a:defRPr>
      </a:lvl2pPr>
      <a:lvl3pPr marL="914492" algn="l" defTabSz="914492" rtl="0" eaLnBrk="1" latinLnBrk="0" hangingPunct="1">
        <a:defRPr sz="1800" kern="1200">
          <a:solidFill>
            <a:schemeClr val="tx1"/>
          </a:solidFill>
          <a:latin typeface="+mn-lt"/>
          <a:ea typeface="+mn-ea"/>
          <a:cs typeface="+mn-cs"/>
        </a:defRPr>
      </a:lvl3pPr>
      <a:lvl4pPr marL="1371738" algn="l" defTabSz="914492" rtl="0" eaLnBrk="1" latinLnBrk="0" hangingPunct="1">
        <a:defRPr sz="1800" kern="1200">
          <a:solidFill>
            <a:schemeClr val="tx1"/>
          </a:solidFill>
          <a:latin typeface="+mn-lt"/>
          <a:ea typeface="+mn-ea"/>
          <a:cs typeface="+mn-cs"/>
        </a:defRPr>
      </a:lvl4pPr>
      <a:lvl5pPr marL="1828983" algn="l" defTabSz="914492" rtl="0" eaLnBrk="1" latinLnBrk="0" hangingPunct="1">
        <a:defRPr sz="1800" kern="1200">
          <a:solidFill>
            <a:schemeClr val="tx1"/>
          </a:solidFill>
          <a:latin typeface="+mn-lt"/>
          <a:ea typeface="+mn-ea"/>
          <a:cs typeface="+mn-cs"/>
        </a:defRPr>
      </a:lvl5pPr>
      <a:lvl6pPr marL="2286228" algn="l" defTabSz="914492" rtl="0" eaLnBrk="1" latinLnBrk="0" hangingPunct="1">
        <a:defRPr sz="1800" kern="1200">
          <a:solidFill>
            <a:schemeClr val="tx1"/>
          </a:solidFill>
          <a:latin typeface="+mn-lt"/>
          <a:ea typeface="+mn-ea"/>
          <a:cs typeface="+mn-cs"/>
        </a:defRPr>
      </a:lvl6pPr>
      <a:lvl7pPr marL="2743475" algn="l" defTabSz="914492" rtl="0" eaLnBrk="1" latinLnBrk="0" hangingPunct="1">
        <a:defRPr sz="1800" kern="1200">
          <a:solidFill>
            <a:schemeClr val="tx1"/>
          </a:solidFill>
          <a:latin typeface="+mn-lt"/>
          <a:ea typeface="+mn-ea"/>
          <a:cs typeface="+mn-cs"/>
        </a:defRPr>
      </a:lvl7pPr>
      <a:lvl8pPr marL="3200720" algn="l" defTabSz="914492" rtl="0" eaLnBrk="1" latinLnBrk="0" hangingPunct="1">
        <a:defRPr sz="1800" kern="1200">
          <a:solidFill>
            <a:schemeClr val="tx1"/>
          </a:solidFill>
          <a:latin typeface="+mn-lt"/>
          <a:ea typeface="+mn-ea"/>
          <a:cs typeface="+mn-cs"/>
        </a:defRPr>
      </a:lvl8pPr>
      <a:lvl9pPr marL="3657966" algn="l" defTabSz="9144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ctrTitle"/>
          </p:nvPr>
        </p:nvSpPr>
        <p:spPr/>
        <p:txBody>
          <a:bodyPr/>
          <a:lstStyle/>
          <a:p>
            <a:r>
              <a:rPr lang="vi-VN" dirty="0"/>
              <a:t>TRÍ TUỆ NHÂN TẠO</a:t>
            </a:r>
            <a:r>
              <a:rPr lang="en-US" dirty="0"/>
              <a:t> </a:t>
            </a:r>
            <a:r>
              <a:rPr lang="en-US" dirty="0" err="1"/>
              <a:t>VÀ</a:t>
            </a:r>
            <a:r>
              <a:rPr lang="en-US" dirty="0"/>
              <a:t> </a:t>
            </a:r>
            <a:r>
              <a:rPr lang="en-US" dirty="0" err="1"/>
              <a:t>ỨNG</a:t>
            </a:r>
            <a:r>
              <a:rPr lang="en-US" dirty="0"/>
              <a:t> </a:t>
            </a:r>
            <a:r>
              <a:rPr lang="en-US" dirty="0" err="1"/>
              <a:t>DỤNG</a:t>
            </a:r>
            <a:endParaRPr lang="en-US" dirty="0"/>
          </a:p>
        </p:txBody>
      </p:sp>
      <p:sp>
        <p:nvSpPr>
          <p:cNvPr id="3" name="Tiêu đề phụ 2">
            <a:extLst>
              <a:ext uri="{FF2B5EF4-FFF2-40B4-BE49-F238E27FC236}">
                <a16:creationId xmlns:a16="http://schemas.microsoft.com/office/drawing/2014/main" id="{F4B47E4C-54F9-10C3-17BB-676B9944B4D0}"/>
              </a:ext>
            </a:extLst>
          </p:cNvPr>
          <p:cNvSpPr>
            <a:spLocks noGrp="1"/>
          </p:cNvSpPr>
          <p:nvPr>
            <p:ph type="subTitle" idx="1"/>
          </p:nvPr>
        </p:nvSpPr>
        <p:spPr/>
        <p:txBody>
          <a:bodyPr/>
          <a:lstStyle/>
          <a:p>
            <a:r>
              <a:rPr lang="vi-VN" dirty="0"/>
              <a:t>ARTIFICIAL INTELLIGENCE (AI)</a:t>
            </a:r>
            <a:r>
              <a:rPr lang="en-US" dirty="0"/>
              <a:t> AND APPLICATIONS</a:t>
            </a:r>
          </a:p>
        </p:txBody>
      </p:sp>
    </p:spTree>
    <p:extLst>
      <p:ext uri="{BB962C8B-B14F-4D97-AF65-F5344CB8AC3E}">
        <p14:creationId xmlns:p14="http://schemas.microsoft.com/office/powerpoint/2010/main" val="336512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8199" y="952929"/>
            <a:ext cx="10515600" cy="767410"/>
          </a:xfrm>
        </p:spPr>
        <p:txBody>
          <a:bodyPr anchor="ctr">
            <a:normAutofit/>
          </a:bodyPr>
          <a:lstStyle/>
          <a:p>
            <a:r>
              <a:rPr lang="en-US" sz="3100"/>
              <a:t>2.4 </a:t>
            </a:r>
            <a:r>
              <a:rPr lang="en-US" sz="3100" err="1"/>
              <a:t>Học</a:t>
            </a:r>
            <a:r>
              <a:rPr lang="en-US" sz="3100"/>
              <a:t> </a:t>
            </a:r>
            <a:r>
              <a:rPr lang="en-US" sz="3100" err="1"/>
              <a:t>không</a:t>
            </a:r>
            <a:r>
              <a:rPr lang="en-US" sz="3100"/>
              <a:t> </a:t>
            </a:r>
            <a:r>
              <a:rPr lang="en-US" sz="3100" err="1"/>
              <a:t>giám</a:t>
            </a:r>
            <a:r>
              <a:rPr lang="en-US" sz="3100"/>
              <a:t> </a:t>
            </a:r>
            <a:r>
              <a:rPr lang="en-US" sz="3100" err="1"/>
              <a:t>sát</a:t>
            </a:r>
            <a:r>
              <a:rPr lang="en-US" sz="3100"/>
              <a:t> (Unsupervised Learning)</a:t>
            </a:r>
          </a:p>
        </p:txBody>
      </p:sp>
      <p:sp>
        <p:nvSpPr>
          <p:cNvPr id="3" name="AutoShape 2" descr="Machine Learning là gì? Thuật toán và ứng dụng thực tế">
            <a:extLst>
              <a:ext uri="{FF2B5EF4-FFF2-40B4-BE49-F238E27FC236}">
                <a16:creationId xmlns:a16="http://schemas.microsoft.com/office/drawing/2014/main" id="{7569F697-DB7F-B487-BEDD-8B690812BB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Supervised Learning và Unsupervised Learning: Khác biệt là gì? - VinBigdata  - Blog">
            <a:extLst>
              <a:ext uri="{FF2B5EF4-FFF2-40B4-BE49-F238E27FC236}">
                <a16:creationId xmlns:a16="http://schemas.microsoft.com/office/drawing/2014/main" id="{4FA822C6-741A-23AF-7820-00B2ECA52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303" y="2732306"/>
            <a:ext cx="7688825" cy="400194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D545C2BE-FCD2-5379-510A-935856D00BC0}"/>
              </a:ext>
            </a:extLst>
          </p:cNvPr>
          <p:cNvSpPr txBox="1">
            <a:spLocks/>
          </p:cNvSpPr>
          <p:nvPr/>
        </p:nvSpPr>
        <p:spPr>
          <a:xfrm>
            <a:off x="886132" y="1630554"/>
            <a:ext cx="10419734" cy="1798446"/>
          </a:xfrm>
          <a:prstGeom prst="rect">
            <a:avLst/>
          </a:prstGeom>
        </p:spPr>
        <p:txBody>
          <a:bodyPr/>
          <a:lstStyle>
            <a:lvl1pPr marL="228623" indent="-228623" algn="l" defTabSz="914492"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68" indent="-228623" algn="l" defTabSz="914492"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114" indent="-228623" algn="l" defTabSz="914492"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360" indent="-228623" algn="l" defTabSz="914492"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606" indent="-228623" algn="l" defTabSz="914492"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852"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9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343"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8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200" dirty="0"/>
              <a:t>Các Thành Phần Chính</a:t>
            </a:r>
            <a:endParaRPr lang="en-US" sz="2200" dirty="0"/>
          </a:p>
          <a:p>
            <a:pPr marL="0" indent="0">
              <a:buNone/>
            </a:pPr>
            <a:r>
              <a:rPr lang="en-US" sz="2200" dirty="0"/>
              <a:t>-</a:t>
            </a:r>
            <a:r>
              <a:rPr lang="vi-VN" sz="2200" dirty="0"/>
              <a:t> Tập</a:t>
            </a:r>
            <a:r>
              <a:rPr lang="en-US" sz="2200" dirty="0"/>
              <a:t> d</a:t>
            </a:r>
            <a:r>
              <a:rPr lang="vi-VN" sz="2200" dirty="0"/>
              <a:t>ữ Liệu Đầu Vào (Input Data): Bao gồm các ví dụ chỉ có đầu vào mà không có đầu ra, tức là không có nhãn lớp hoặc giá trị mục tiêu.</a:t>
            </a:r>
            <a:endParaRPr lang="en-US" sz="2200" dirty="0"/>
          </a:p>
        </p:txBody>
      </p:sp>
    </p:spTree>
    <p:extLst>
      <p:ext uri="{BB962C8B-B14F-4D97-AF65-F5344CB8AC3E}">
        <p14:creationId xmlns:p14="http://schemas.microsoft.com/office/powerpoint/2010/main" val="341866279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727588" y="731789"/>
            <a:ext cx="4744932" cy="1069975"/>
          </a:xfrm>
        </p:spPr>
        <p:txBody>
          <a:bodyPr anchor="b">
            <a:normAutofit/>
          </a:bodyPr>
          <a:lstStyle/>
          <a:p>
            <a:r>
              <a:rPr lang="en-US" sz="2500" dirty="0"/>
              <a:t>2.4 </a:t>
            </a:r>
            <a:r>
              <a:rPr lang="en-US" sz="2500" dirty="0" err="1"/>
              <a:t>Học</a:t>
            </a:r>
            <a:r>
              <a:rPr lang="en-US" sz="2500" dirty="0"/>
              <a:t> </a:t>
            </a:r>
            <a:r>
              <a:rPr lang="en-US" sz="2500" dirty="0" err="1"/>
              <a:t>không</a:t>
            </a:r>
            <a:r>
              <a:rPr lang="en-US" sz="2500" dirty="0"/>
              <a:t> </a:t>
            </a:r>
            <a:r>
              <a:rPr lang="en-US" sz="2500" dirty="0" err="1"/>
              <a:t>giám</a:t>
            </a:r>
            <a:r>
              <a:rPr lang="en-US" sz="2500" dirty="0"/>
              <a:t> </a:t>
            </a:r>
            <a:r>
              <a:rPr lang="en-US" sz="2500" dirty="0" err="1"/>
              <a:t>sát</a:t>
            </a:r>
            <a:r>
              <a:rPr lang="en-US" sz="2500" dirty="0"/>
              <a:t> (Unsupervised Learning)</a:t>
            </a:r>
          </a:p>
        </p:txBody>
      </p:sp>
      <p:sp>
        <p:nvSpPr>
          <p:cNvPr id="5135" name="Text Placeholder 3">
            <a:extLst>
              <a:ext uri="{FF2B5EF4-FFF2-40B4-BE49-F238E27FC236}">
                <a16:creationId xmlns:a16="http://schemas.microsoft.com/office/drawing/2014/main" id="{082EA92B-B681-AC0F-B98E-0B2DB5FEC77B}"/>
              </a:ext>
            </a:extLst>
          </p:cNvPr>
          <p:cNvSpPr>
            <a:spLocks noGrp="1"/>
          </p:cNvSpPr>
          <p:nvPr>
            <p:ph type="body" sz="half" idx="2"/>
          </p:nvPr>
        </p:nvSpPr>
        <p:spPr>
          <a:xfrm>
            <a:off x="5706758" y="1523206"/>
            <a:ext cx="5403693" cy="3811588"/>
          </a:xfrm>
        </p:spPr>
        <p:txBody>
          <a:bodyPr>
            <a:noAutofit/>
          </a:bodyPr>
          <a:lstStyle/>
          <a:p>
            <a:r>
              <a:rPr lang="en-US" sz="2300" b="1" dirty="0" err="1"/>
              <a:t>Các</a:t>
            </a:r>
            <a:r>
              <a:rPr lang="en-US" sz="2300" b="1" dirty="0"/>
              <a:t> </a:t>
            </a:r>
            <a:r>
              <a:rPr lang="en-US" sz="2300" b="1" dirty="0" err="1"/>
              <a:t>giai</a:t>
            </a:r>
            <a:r>
              <a:rPr lang="en-US" sz="2300" b="1" dirty="0"/>
              <a:t> </a:t>
            </a:r>
            <a:r>
              <a:rPr lang="en-US" sz="2300" b="1" dirty="0" err="1"/>
              <a:t>đoạn</a:t>
            </a:r>
            <a:r>
              <a:rPr lang="en-US" sz="2300" b="1" dirty="0"/>
              <a:t>:</a:t>
            </a:r>
          </a:p>
          <a:p>
            <a:r>
              <a:rPr lang="en-US" sz="2300" dirty="0"/>
              <a:t>1. Thu </a:t>
            </a:r>
            <a:r>
              <a:rPr lang="en-US" sz="2300" dirty="0" err="1"/>
              <a:t>Thập</a:t>
            </a:r>
            <a:r>
              <a:rPr lang="en-US" sz="2300" dirty="0"/>
              <a:t> </a:t>
            </a:r>
            <a:r>
              <a:rPr lang="en-US" sz="2300" dirty="0" err="1"/>
              <a:t>và</a:t>
            </a:r>
            <a:r>
              <a:rPr lang="en-US" sz="2300" dirty="0"/>
              <a:t> </a:t>
            </a:r>
            <a:r>
              <a:rPr lang="en-US" sz="2300" dirty="0" err="1"/>
              <a:t>Tiền</a:t>
            </a:r>
            <a:r>
              <a:rPr lang="en-US" sz="2300" dirty="0"/>
              <a:t> </a:t>
            </a:r>
            <a:r>
              <a:rPr lang="en-US" sz="2300" dirty="0" err="1"/>
              <a:t>Xử</a:t>
            </a:r>
            <a:r>
              <a:rPr lang="en-US" sz="2300" dirty="0"/>
              <a:t> Lý </a:t>
            </a:r>
            <a:r>
              <a:rPr lang="en-US" sz="2300" dirty="0" err="1"/>
              <a:t>Dữ</a:t>
            </a:r>
            <a:r>
              <a:rPr lang="en-US" sz="2300" dirty="0"/>
              <a:t> </a:t>
            </a:r>
            <a:r>
              <a:rPr lang="en-US" sz="2300" dirty="0" err="1"/>
              <a:t>Liệu</a:t>
            </a:r>
            <a:r>
              <a:rPr lang="en-US" sz="2300" dirty="0"/>
              <a:t>: </a:t>
            </a:r>
          </a:p>
          <a:p>
            <a:r>
              <a:rPr lang="en-US" sz="2300" dirty="0"/>
              <a:t>         - Thu </a:t>
            </a:r>
            <a:r>
              <a:rPr lang="en-US" sz="2300" dirty="0" err="1"/>
              <a:t>thập</a:t>
            </a:r>
            <a:r>
              <a:rPr lang="en-US" sz="2300" dirty="0"/>
              <a:t> </a:t>
            </a:r>
            <a:r>
              <a:rPr lang="en-US" sz="2300" dirty="0" err="1"/>
              <a:t>dữ</a:t>
            </a:r>
            <a:r>
              <a:rPr lang="en-US" sz="2300" dirty="0"/>
              <a:t> </a:t>
            </a:r>
            <a:r>
              <a:rPr lang="en-US" sz="2300" dirty="0" err="1"/>
              <a:t>liệu</a:t>
            </a:r>
            <a:r>
              <a:rPr lang="en-US" sz="2300" dirty="0"/>
              <a:t> </a:t>
            </a:r>
            <a:r>
              <a:rPr lang="en-US" sz="2300" dirty="0" err="1"/>
              <a:t>và</a:t>
            </a:r>
            <a:r>
              <a:rPr lang="en-US" sz="2300" dirty="0"/>
              <a:t> </a:t>
            </a:r>
            <a:r>
              <a:rPr lang="en-US" sz="2300" dirty="0" err="1"/>
              <a:t>chuẩn</a:t>
            </a:r>
            <a:r>
              <a:rPr lang="en-US" sz="2300" dirty="0"/>
              <a:t> </a:t>
            </a:r>
            <a:r>
              <a:rPr lang="en-US" sz="2300" dirty="0" err="1"/>
              <a:t>bị</a:t>
            </a:r>
            <a:r>
              <a:rPr lang="en-US" sz="2300" dirty="0"/>
              <a:t> </a:t>
            </a:r>
            <a:r>
              <a:rPr lang="en-US" sz="2300" dirty="0" err="1"/>
              <a:t>dữ</a:t>
            </a:r>
            <a:r>
              <a:rPr lang="en-US" sz="2300" dirty="0"/>
              <a:t> </a:t>
            </a:r>
            <a:r>
              <a:rPr lang="en-US" sz="2300" dirty="0" err="1"/>
              <a:t>liệu</a:t>
            </a:r>
            <a:r>
              <a:rPr lang="en-US" sz="2300" dirty="0"/>
              <a:t> </a:t>
            </a:r>
            <a:r>
              <a:rPr lang="en-US" sz="2300" dirty="0" err="1"/>
              <a:t>bằng</a:t>
            </a:r>
            <a:r>
              <a:rPr lang="en-US" sz="2300" dirty="0"/>
              <a:t> </a:t>
            </a:r>
            <a:r>
              <a:rPr lang="en-US" sz="2300" dirty="0" err="1"/>
              <a:t>cách</a:t>
            </a:r>
            <a:r>
              <a:rPr lang="en-US" sz="2300" dirty="0"/>
              <a:t> </a:t>
            </a:r>
            <a:r>
              <a:rPr lang="en-US" sz="2300" dirty="0" err="1"/>
              <a:t>loại</a:t>
            </a:r>
            <a:r>
              <a:rPr lang="en-US" sz="2300" dirty="0"/>
              <a:t> </a:t>
            </a:r>
            <a:r>
              <a:rPr lang="en-US" sz="2300" dirty="0" err="1"/>
              <a:t>bỏ</a:t>
            </a:r>
            <a:r>
              <a:rPr lang="en-US" sz="2300" dirty="0"/>
              <a:t> </a:t>
            </a:r>
            <a:r>
              <a:rPr lang="en-US" sz="2300" dirty="0" err="1"/>
              <a:t>giá</a:t>
            </a:r>
            <a:r>
              <a:rPr lang="en-US" sz="2300" dirty="0"/>
              <a:t> </a:t>
            </a:r>
            <a:r>
              <a:rPr lang="en-US" sz="2300" dirty="0" err="1"/>
              <a:t>trị</a:t>
            </a:r>
            <a:r>
              <a:rPr lang="en-US" sz="2300" dirty="0"/>
              <a:t> </a:t>
            </a:r>
            <a:r>
              <a:rPr lang="en-US" sz="2300" dirty="0" err="1"/>
              <a:t>thiếu</a:t>
            </a:r>
            <a:r>
              <a:rPr lang="en-US" sz="2300" dirty="0"/>
              <a:t>, </a:t>
            </a:r>
            <a:r>
              <a:rPr lang="en-US" sz="2300" dirty="0" err="1"/>
              <a:t>giá</a:t>
            </a:r>
            <a:r>
              <a:rPr lang="en-US" sz="2300" dirty="0"/>
              <a:t> </a:t>
            </a:r>
            <a:r>
              <a:rPr lang="en-US" sz="2300" dirty="0" err="1"/>
              <a:t>trị</a:t>
            </a:r>
            <a:r>
              <a:rPr lang="en-US" sz="2300" dirty="0"/>
              <a:t> </a:t>
            </a:r>
            <a:r>
              <a:rPr lang="en-US" sz="2300" dirty="0" err="1"/>
              <a:t>ngoại</a:t>
            </a:r>
            <a:r>
              <a:rPr lang="en-US" sz="2300" dirty="0"/>
              <a:t> </a:t>
            </a:r>
            <a:r>
              <a:rPr lang="en-US" sz="2300" dirty="0" err="1"/>
              <a:t>lệ</a:t>
            </a:r>
            <a:r>
              <a:rPr lang="en-US" sz="2300" dirty="0"/>
              <a:t>, </a:t>
            </a:r>
            <a:r>
              <a:rPr lang="en-US" sz="2300" dirty="0" err="1"/>
              <a:t>và</a:t>
            </a:r>
            <a:r>
              <a:rPr lang="en-US" sz="2300" dirty="0"/>
              <a:t> </a:t>
            </a:r>
            <a:r>
              <a:rPr lang="en-US" sz="2300" dirty="0" err="1"/>
              <a:t>chuẩn</a:t>
            </a:r>
            <a:r>
              <a:rPr lang="en-US" sz="2300" dirty="0"/>
              <a:t> </a:t>
            </a:r>
            <a:r>
              <a:rPr lang="en-US" sz="2300" dirty="0" err="1"/>
              <a:t>hóa</a:t>
            </a:r>
            <a:r>
              <a:rPr lang="en-US" sz="2300" dirty="0"/>
              <a:t> </a:t>
            </a:r>
            <a:r>
              <a:rPr lang="en-US" sz="2300" dirty="0" err="1"/>
              <a:t>dữ</a:t>
            </a:r>
            <a:r>
              <a:rPr lang="en-US" sz="2300" dirty="0"/>
              <a:t> </a:t>
            </a:r>
            <a:r>
              <a:rPr lang="en-US" sz="2300" dirty="0" err="1"/>
              <a:t>liệu</a:t>
            </a:r>
            <a:r>
              <a:rPr lang="en-US" sz="2300" dirty="0"/>
              <a:t> </a:t>
            </a:r>
            <a:r>
              <a:rPr lang="en-US" sz="2300" dirty="0" err="1"/>
              <a:t>nếu</a:t>
            </a:r>
            <a:r>
              <a:rPr lang="en-US" sz="2300" dirty="0"/>
              <a:t> </a:t>
            </a:r>
            <a:r>
              <a:rPr lang="en-US" sz="2300" dirty="0" err="1"/>
              <a:t>cần</a:t>
            </a:r>
            <a:r>
              <a:rPr lang="en-US" sz="2300" dirty="0"/>
              <a:t> </a:t>
            </a:r>
            <a:r>
              <a:rPr lang="en-US" sz="2300" dirty="0" err="1"/>
              <a:t>thiết</a:t>
            </a:r>
            <a:r>
              <a:rPr lang="en-US" sz="2300" dirty="0"/>
              <a:t>. </a:t>
            </a:r>
          </a:p>
          <a:p>
            <a:r>
              <a:rPr lang="en-US" sz="2300" dirty="0"/>
              <a:t>2. </a:t>
            </a:r>
            <a:r>
              <a:rPr lang="en-US" sz="2300" dirty="0" err="1"/>
              <a:t>Chọn</a:t>
            </a:r>
            <a:r>
              <a:rPr lang="en-US" sz="2300" dirty="0"/>
              <a:t> </a:t>
            </a:r>
            <a:r>
              <a:rPr lang="en-US" sz="2300" dirty="0" err="1"/>
              <a:t>Thuật</a:t>
            </a:r>
            <a:r>
              <a:rPr lang="en-US" sz="2300" dirty="0"/>
              <a:t> </a:t>
            </a:r>
            <a:r>
              <a:rPr lang="en-US" sz="2300" dirty="0" err="1"/>
              <a:t>Toán</a:t>
            </a:r>
            <a:r>
              <a:rPr lang="en-US" sz="2300" dirty="0"/>
              <a:t> </a:t>
            </a:r>
            <a:r>
              <a:rPr lang="en-US" sz="2300" dirty="0" err="1"/>
              <a:t>Phù</a:t>
            </a:r>
            <a:r>
              <a:rPr lang="en-US" sz="2300" dirty="0"/>
              <a:t> </a:t>
            </a:r>
            <a:r>
              <a:rPr lang="en-US" sz="2300" dirty="0" err="1"/>
              <a:t>Hợp</a:t>
            </a:r>
            <a:r>
              <a:rPr lang="en-US" sz="2300" dirty="0"/>
              <a:t>: </a:t>
            </a:r>
          </a:p>
          <a:p>
            <a:r>
              <a:rPr lang="en-US" sz="2300" dirty="0"/>
              <a:t>         - </a:t>
            </a:r>
            <a:r>
              <a:rPr lang="en-US" sz="2300" dirty="0" err="1"/>
              <a:t>Chọn</a:t>
            </a:r>
            <a:r>
              <a:rPr lang="en-US" sz="2300" dirty="0"/>
              <a:t> </a:t>
            </a:r>
            <a:r>
              <a:rPr lang="en-US" sz="2300" dirty="0" err="1"/>
              <a:t>thuật</a:t>
            </a:r>
            <a:r>
              <a:rPr lang="en-US" sz="2300" dirty="0"/>
              <a:t> </a:t>
            </a:r>
            <a:r>
              <a:rPr lang="en-US" sz="2300" dirty="0" err="1"/>
              <a:t>toán</a:t>
            </a:r>
            <a:r>
              <a:rPr lang="en-US" sz="2300" dirty="0"/>
              <a:t> </a:t>
            </a:r>
            <a:r>
              <a:rPr lang="en-US" sz="2300" dirty="0" err="1"/>
              <a:t>học</a:t>
            </a:r>
            <a:r>
              <a:rPr lang="en-US" sz="2300" dirty="0"/>
              <a:t> </a:t>
            </a:r>
            <a:r>
              <a:rPr lang="en-US" sz="2300" dirty="0" err="1"/>
              <a:t>không</a:t>
            </a:r>
            <a:r>
              <a:rPr lang="en-US" sz="2300" dirty="0"/>
              <a:t> </a:t>
            </a:r>
            <a:r>
              <a:rPr lang="en-US" sz="2300" dirty="0" err="1"/>
              <a:t>giám</a:t>
            </a:r>
            <a:r>
              <a:rPr lang="en-US" sz="2300" dirty="0"/>
              <a:t> </a:t>
            </a:r>
            <a:r>
              <a:rPr lang="en-US" sz="2300" dirty="0" err="1"/>
              <a:t>sát</a:t>
            </a:r>
            <a:r>
              <a:rPr lang="en-US" sz="2300" dirty="0"/>
              <a:t> </a:t>
            </a:r>
            <a:r>
              <a:rPr lang="en-US" sz="2300" dirty="0" err="1"/>
              <a:t>phù</a:t>
            </a:r>
            <a:r>
              <a:rPr lang="en-US" sz="2300" dirty="0"/>
              <a:t> </a:t>
            </a:r>
            <a:r>
              <a:rPr lang="en-US" sz="2300" dirty="0" err="1"/>
              <a:t>hợp</a:t>
            </a:r>
            <a:r>
              <a:rPr lang="en-US" sz="2300" dirty="0"/>
              <a:t> </a:t>
            </a:r>
            <a:r>
              <a:rPr lang="en-US" sz="2300" dirty="0" err="1"/>
              <a:t>với</a:t>
            </a:r>
            <a:r>
              <a:rPr lang="en-US" sz="2300" dirty="0"/>
              <a:t> </a:t>
            </a:r>
            <a:r>
              <a:rPr lang="en-US" sz="2300" dirty="0" err="1"/>
              <a:t>bài</a:t>
            </a:r>
            <a:r>
              <a:rPr lang="en-US" sz="2300" dirty="0"/>
              <a:t> </a:t>
            </a:r>
            <a:r>
              <a:rPr lang="en-US" sz="2300" dirty="0" err="1"/>
              <a:t>toán</a:t>
            </a:r>
            <a:r>
              <a:rPr lang="en-US" sz="2300" dirty="0"/>
              <a:t> </a:t>
            </a:r>
            <a:r>
              <a:rPr lang="en-US" sz="2300" dirty="0" err="1"/>
              <a:t>và</a:t>
            </a:r>
            <a:r>
              <a:rPr lang="en-US" sz="2300" dirty="0"/>
              <a:t> </a:t>
            </a:r>
            <a:r>
              <a:rPr lang="en-US" sz="2300" dirty="0" err="1"/>
              <a:t>dữ</a:t>
            </a:r>
            <a:r>
              <a:rPr lang="en-US" sz="2300" dirty="0"/>
              <a:t> </a:t>
            </a:r>
            <a:r>
              <a:rPr lang="en-US" sz="2300" dirty="0" err="1"/>
              <a:t>liệu</a:t>
            </a:r>
            <a:r>
              <a:rPr lang="en-US" sz="2300" dirty="0"/>
              <a:t>.</a:t>
            </a:r>
          </a:p>
        </p:txBody>
      </p:sp>
      <p:sp>
        <p:nvSpPr>
          <p:cNvPr id="3" name="AutoShape 2" descr="Machine Learning là gì? Thuật toán và ứng dụng thực tế">
            <a:extLst>
              <a:ext uri="{FF2B5EF4-FFF2-40B4-BE49-F238E27FC236}">
                <a16:creationId xmlns:a16="http://schemas.microsoft.com/office/drawing/2014/main" id="{7569F697-DB7F-B487-BEDD-8B690812BB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8222765-F287-974B-2C17-D891466739E9}"/>
              </a:ext>
            </a:extLst>
          </p:cNvPr>
          <p:cNvPicPr>
            <a:picLocks noChangeAspect="1"/>
          </p:cNvPicPr>
          <p:nvPr/>
        </p:nvPicPr>
        <p:blipFill>
          <a:blip r:embed="rId2"/>
          <a:stretch>
            <a:fillRect/>
          </a:stretch>
        </p:blipFill>
        <p:spPr>
          <a:xfrm>
            <a:off x="727588" y="1801764"/>
            <a:ext cx="4611328" cy="4856526"/>
          </a:xfrm>
          <a:prstGeom prst="rect">
            <a:avLst/>
          </a:prstGeom>
        </p:spPr>
      </p:pic>
    </p:spTree>
    <p:extLst>
      <p:ext uri="{BB962C8B-B14F-4D97-AF65-F5344CB8AC3E}">
        <p14:creationId xmlns:p14="http://schemas.microsoft.com/office/powerpoint/2010/main" val="184002692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727588" y="731789"/>
            <a:ext cx="4744932" cy="1069975"/>
          </a:xfrm>
        </p:spPr>
        <p:txBody>
          <a:bodyPr anchor="b">
            <a:normAutofit/>
          </a:bodyPr>
          <a:lstStyle/>
          <a:p>
            <a:r>
              <a:rPr lang="en-US" sz="2500" dirty="0"/>
              <a:t>2.4 </a:t>
            </a:r>
            <a:r>
              <a:rPr lang="en-US" sz="2500" dirty="0" err="1"/>
              <a:t>Học</a:t>
            </a:r>
            <a:r>
              <a:rPr lang="en-US" sz="2500" dirty="0"/>
              <a:t> </a:t>
            </a:r>
            <a:r>
              <a:rPr lang="en-US" sz="2500" dirty="0" err="1"/>
              <a:t>không</a:t>
            </a:r>
            <a:r>
              <a:rPr lang="en-US" sz="2500" dirty="0"/>
              <a:t> </a:t>
            </a:r>
            <a:r>
              <a:rPr lang="en-US" sz="2500" dirty="0" err="1"/>
              <a:t>giám</a:t>
            </a:r>
            <a:r>
              <a:rPr lang="en-US" sz="2500" dirty="0"/>
              <a:t> </a:t>
            </a:r>
            <a:r>
              <a:rPr lang="en-US" sz="2500" dirty="0" err="1"/>
              <a:t>sát</a:t>
            </a:r>
            <a:r>
              <a:rPr lang="en-US" sz="2500" dirty="0"/>
              <a:t> (Unsupervised Learning)</a:t>
            </a:r>
          </a:p>
        </p:txBody>
      </p:sp>
      <p:sp>
        <p:nvSpPr>
          <p:cNvPr id="5135" name="Text Placeholder 3">
            <a:extLst>
              <a:ext uri="{FF2B5EF4-FFF2-40B4-BE49-F238E27FC236}">
                <a16:creationId xmlns:a16="http://schemas.microsoft.com/office/drawing/2014/main" id="{082EA92B-B681-AC0F-B98E-0B2DB5FEC77B}"/>
              </a:ext>
            </a:extLst>
          </p:cNvPr>
          <p:cNvSpPr>
            <a:spLocks noGrp="1"/>
          </p:cNvSpPr>
          <p:nvPr>
            <p:ph type="body" sz="half" idx="2"/>
          </p:nvPr>
        </p:nvSpPr>
        <p:spPr>
          <a:xfrm>
            <a:off x="5706758" y="1523206"/>
            <a:ext cx="5403693" cy="3811588"/>
          </a:xfrm>
        </p:spPr>
        <p:txBody>
          <a:bodyPr>
            <a:noAutofit/>
          </a:bodyPr>
          <a:lstStyle/>
          <a:p>
            <a:r>
              <a:rPr lang="en-US" sz="2300" b="1" dirty="0" err="1"/>
              <a:t>Các</a:t>
            </a:r>
            <a:r>
              <a:rPr lang="en-US" sz="2300" b="1" dirty="0"/>
              <a:t> </a:t>
            </a:r>
            <a:r>
              <a:rPr lang="en-US" sz="2300" b="1" dirty="0" err="1"/>
              <a:t>giai</a:t>
            </a:r>
            <a:r>
              <a:rPr lang="en-US" sz="2300" b="1" dirty="0"/>
              <a:t> </a:t>
            </a:r>
            <a:r>
              <a:rPr lang="en-US" sz="2300" b="1" dirty="0" err="1"/>
              <a:t>đoạn</a:t>
            </a:r>
            <a:r>
              <a:rPr lang="en-US" sz="2300" b="1" dirty="0"/>
              <a:t>:</a:t>
            </a:r>
          </a:p>
          <a:p>
            <a:r>
              <a:rPr lang="en-US" sz="2300" dirty="0"/>
              <a:t>3. </a:t>
            </a:r>
            <a:r>
              <a:rPr lang="vi-VN" sz="2300" dirty="0"/>
              <a:t>Áp Dụng Thuật Toán: </a:t>
            </a:r>
            <a:endParaRPr lang="en-US" sz="2300" dirty="0"/>
          </a:p>
          <a:p>
            <a:r>
              <a:rPr lang="en-US" sz="2300" dirty="0"/>
              <a:t>          - </a:t>
            </a:r>
            <a:r>
              <a:rPr lang="vi-VN" sz="2300" dirty="0"/>
              <a:t>Áp dụng thuật toán học không giám sát để tìm ra cấu trúc hoặc mẫu trong dữ liệu.</a:t>
            </a:r>
            <a:endParaRPr lang="en-US" sz="2300" dirty="0"/>
          </a:p>
          <a:p>
            <a:r>
              <a:rPr lang="en-US" sz="2300" dirty="0"/>
              <a:t>4.</a:t>
            </a:r>
            <a:r>
              <a:rPr lang="vi-VN" sz="2300" dirty="0"/>
              <a:t>Đánh Giá Kết Quả: </a:t>
            </a:r>
            <a:endParaRPr lang="en-US" sz="2300" dirty="0"/>
          </a:p>
          <a:p>
            <a:r>
              <a:rPr lang="en-US" sz="2300" dirty="0"/>
              <a:t>         - </a:t>
            </a:r>
            <a:r>
              <a:rPr lang="vi-VN" sz="2300" dirty="0"/>
              <a:t>Sử dụng các chỉ số như silhouette score, Davies-Bouldin index, hoặc trực quan hóa dữ liệu để đánh giá hiệu quả của phân cụm hoặc giảm chiều dữ liệu. Ưu Điểm và Nhược Điểm</a:t>
            </a:r>
            <a:endParaRPr lang="en-US" sz="2300" dirty="0"/>
          </a:p>
        </p:txBody>
      </p:sp>
      <p:sp>
        <p:nvSpPr>
          <p:cNvPr id="3" name="AutoShape 2" descr="Machine Learning là gì? Thuật toán và ứng dụng thực tế">
            <a:extLst>
              <a:ext uri="{FF2B5EF4-FFF2-40B4-BE49-F238E27FC236}">
                <a16:creationId xmlns:a16="http://schemas.microsoft.com/office/drawing/2014/main" id="{7569F697-DB7F-B487-BEDD-8B690812BB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8222765-F287-974B-2C17-D891466739E9}"/>
              </a:ext>
            </a:extLst>
          </p:cNvPr>
          <p:cNvPicPr>
            <a:picLocks noChangeAspect="1"/>
          </p:cNvPicPr>
          <p:nvPr/>
        </p:nvPicPr>
        <p:blipFill>
          <a:blip r:embed="rId2"/>
          <a:stretch>
            <a:fillRect/>
          </a:stretch>
        </p:blipFill>
        <p:spPr>
          <a:xfrm>
            <a:off x="727588" y="1801764"/>
            <a:ext cx="4611328" cy="4856526"/>
          </a:xfrm>
          <a:prstGeom prst="rect">
            <a:avLst/>
          </a:prstGeom>
        </p:spPr>
      </p:pic>
    </p:spTree>
    <p:extLst>
      <p:ext uri="{BB962C8B-B14F-4D97-AF65-F5344CB8AC3E}">
        <p14:creationId xmlns:p14="http://schemas.microsoft.com/office/powerpoint/2010/main" val="250656029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8199" y="952929"/>
            <a:ext cx="10515600" cy="767410"/>
          </a:xfrm>
        </p:spPr>
        <p:txBody>
          <a:bodyPr anchor="ctr">
            <a:normAutofit/>
          </a:bodyPr>
          <a:lstStyle/>
          <a:p>
            <a:r>
              <a:rPr lang="en-US" sz="3100"/>
              <a:t>2.4 </a:t>
            </a:r>
            <a:r>
              <a:rPr lang="en-US" sz="3100" err="1"/>
              <a:t>Học</a:t>
            </a:r>
            <a:r>
              <a:rPr lang="en-US" sz="3100"/>
              <a:t> </a:t>
            </a:r>
            <a:r>
              <a:rPr lang="en-US" sz="3100" err="1"/>
              <a:t>không</a:t>
            </a:r>
            <a:r>
              <a:rPr lang="en-US" sz="3100"/>
              <a:t> </a:t>
            </a:r>
            <a:r>
              <a:rPr lang="en-US" sz="3100" err="1"/>
              <a:t>giám</a:t>
            </a:r>
            <a:r>
              <a:rPr lang="en-US" sz="3100"/>
              <a:t> </a:t>
            </a:r>
            <a:r>
              <a:rPr lang="en-US" sz="3100" err="1"/>
              <a:t>sát</a:t>
            </a:r>
            <a:r>
              <a:rPr lang="en-US" sz="3100"/>
              <a:t> (Unsupervised Learning)</a:t>
            </a:r>
          </a:p>
        </p:txBody>
      </p:sp>
      <p:pic>
        <p:nvPicPr>
          <p:cNvPr id="1026" name="Picture 2">
            <a:extLst>
              <a:ext uri="{FF2B5EF4-FFF2-40B4-BE49-F238E27FC236}">
                <a16:creationId xmlns:a16="http://schemas.microsoft.com/office/drawing/2014/main" id="{79E349B7-89B7-A483-65F8-00C4741B04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7889" y="1720339"/>
            <a:ext cx="8231422" cy="4568440"/>
          </a:xfrm>
          <a:prstGeom prst="rect">
            <a:avLst/>
          </a:prstGeom>
          <a:solidFill>
            <a:srgbClr val="FFFFFF"/>
          </a:solidFill>
        </p:spPr>
      </p:pic>
      <p:sp>
        <p:nvSpPr>
          <p:cNvPr id="3" name="AutoShape 2" descr="Machine Learning là gì? Thuật toán và ứng dụng thực tế">
            <a:extLst>
              <a:ext uri="{FF2B5EF4-FFF2-40B4-BE49-F238E27FC236}">
                <a16:creationId xmlns:a16="http://schemas.microsoft.com/office/drawing/2014/main" id="{7569F697-DB7F-B487-BEDD-8B690812BB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4972828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304800" y="927213"/>
            <a:ext cx="11582399" cy="767410"/>
          </a:xfrm>
        </p:spPr>
        <p:txBody>
          <a:bodyPr anchor="ctr">
            <a:normAutofit/>
          </a:bodyPr>
          <a:lstStyle/>
          <a:p>
            <a:r>
              <a:rPr lang="en-US" sz="4100" dirty="0"/>
              <a:t>2.4 </a:t>
            </a:r>
            <a:r>
              <a:rPr lang="en-US" sz="4100" dirty="0" err="1"/>
              <a:t>Học</a:t>
            </a:r>
            <a:r>
              <a:rPr lang="en-US" sz="4100" dirty="0"/>
              <a:t> </a:t>
            </a:r>
            <a:r>
              <a:rPr lang="en-US" sz="4100" dirty="0" err="1"/>
              <a:t>củng</a:t>
            </a:r>
            <a:r>
              <a:rPr lang="en-US" sz="4100" dirty="0"/>
              <a:t> </a:t>
            </a:r>
            <a:r>
              <a:rPr lang="en-US" sz="4100" dirty="0" err="1"/>
              <a:t>cố</a:t>
            </a:r>
            <a:r>
              <a:rPr lang="en-US" sz="4100" dirty="0"/>
              <a:t> (</a:t>
            </a:r>
            <a:r>
              <a:rPr lang="en-US" sz="4100" b="1" dirty="0"/>
              <a:t>Reinforcement Learning</a:t>
            </a:r>
            <a:r>
              <a:rPr lang="en-US" sz="4100" dirty="0"/>
              <a:t>)</a:t>
            </a:r>
          </a:p>
        </p:txBody>
      </p:sp>
      <p:sp>
        <p:nvSpPr>
          <p:cNvPr id="3" name="AutoShape 2" descr="Machine Learning là gì? Thuật toán và ứng dụng thực tế">
            <a:extLst>
              <a:ext uri="{FF2B5EF4-FFF2-40B4-BE49-F238E27FC236}">
                <a16:creationId xmlns:a16="http://schemas.microsoft.com/office/drawing/2014/main" id="{7569F697-DB7F-B487-BEDD-8B690812BB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Reinforcement Learning Algorithms and Applications - TechVidvan">
            <a:extLst>
              <a:ext uri="{FF2B5EF4-FFF2-40B4-BE49-F238E27FC236}">
                <a16:creationId xmlns:a16="http://schemas.microsoft.com/office/drawing/2014/main" id="{41214C6C-626E-016C-7DDC-6F1433171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67" y="1694623"/>
            <a:ext cx="9697065" cy="5074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96402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9791" y="987428"/>
            <a:ext cx="3932237" cy="1069975"/>
          </a:xfrm>
        </p:spPr>
        <p:txBody>
          <a:bodyPr anchor="b">
            <a:normAutofit/>
          </a:bodyPr>
          <a:lstStyle/>
          <a:p>
            <a:r>
              <a:rPr lang="en-US" sz="2200"/>
              <a:t>2.4 </a:t>
            </a:r>
            <a:r>
              <a:rPr lang="en-US" sz="2200" err="1"/>
              <a:t>Học</a:t>
            </a:r>
            <a:r>
              <a:rPr lang="en-US" sz="2200"/>
              <a:t> </a:t>
            </a:r>
            <a:r>
              <a:rPr lang="en-US" sz="2200" err="1"/>
              <a:t>củng</a:t>
            </a:r>
            <a:r>
              <a:rPr lang="en-US" sz="2200"/>
              <a:t> </a:t>
            </a:r>
            <a:r>
              <a:rPr lang="en-US" sz="2200" err="1"/>
              <a:t>cố</a:t>
            </a:r>
            <a:r>
              <a:rPr lang="en-US" sz="2200"/>
              <a:t> (</a:t>
            </a:r>
            <a:r>
              <a:rPr lang="en-US" sz="2200" b="1"/>
              <a:t>Reinforcement Learning</a:t>
            </a:r>
            <a:r>
              <a:rPr lang="en-US" sz="2200"/>
              <a:t>)</a:t>
            </a:r>
          </a:p>
        </p:txBody>
      </p:sp>
      <p:pic>
        <p:nvPicPr>
          <p:cNvPr id="5" name="Picture 4" descr="A cartoon character in a video game&#10;&#10;Description automatically generated">
            <a:extLst>
              <a:ext uri="{FF2B5EF4-FFF2-40B4-BE49-F238E27FC236}">
                <a16:creationId xmlns:a16="http://schemas.microsoft.com/office/drawing/2014/main" id="{EB298C0B-ACC2-9A6F-AB0D-6EEDBC9BD2AF}"/>
              </a:ext>
            </a:extLst>
          </p:cNvPr>
          <p:cNvPicPr>
            <a:picLocks noChangeAspect="1"/>
          </p:cNvPicPr>
          <p:nvPr/>
        </p:nvPicPr>
        <p:blipFill>
          <a:blip r:embed="rId2"/>
          <a:stretch>
            <a:fillRect/>
          </a:stretch>
        </p:blipFill>
        <p:spPr>
          <a:xfrm>
            <a:off x="5183188" y="1317978"/>
            <a:ext cx="6172200" cy="4212526"/>
          </a:xfrm>
          <a:prstGeom prst="rect">
            <a:avLst/>
          </a:prstGeom>
          <a:noFill/>
        </p:spPr>
      </p:pic>
      <p:sp>
        <p:nvSpPr>
          <p:cNvPr id="10" name="Text Placeholder 3">
            <a:extLst>
              <a:ext uri="{FF2B5EF4-FFF2-40B4-BE49-F238E27FC236}">
                <a16:creationId xmlns:a16="http://schemas.microsoft.com/office/drawing/2014/main" id="{4264DC37-A080-8F7F-7B88-E519A32D2401}"/>
              </a:ext>
            </a:extLst>
          </p:cNvPr>
          <p:cNvSpPr>
            <a:spLocks noGrp="1"/>
          </p:cNvSpPr>
          <p:nvPr>
            <p:ph type="body" sz="half" idx="2"/>
          </p:nvPr>
        </p:nvSpPr>
        <p:spPr>
          <a:xfrm>
            <a:off x="428631" y="2057400"/>
            <a:ext cx="4212195" cy="3959942"/>
          </a:xfrm>
        </p:spPr>
        <p:txBody>
          <a:bodyPr>
            <a:normAutofit lnSpcReduction="10000"/>
          </a:bodyPr>
          <a:lstStyle/>
          <a:p>
            <a:r>
              <a:rPr lang="vi-VN" sz="2200" b="1" dirty="0"/>
              <a:t>Khái Niệm</a:t>
            </a:r>
          </a:p>
          <a:p>
            <a:pPr algn="just"/>
            <a:r>
              <a:rPr lang="en-US" sz="2200" dirty="0"/>
              <a:t>         - </a:t>
            </a:r>
            <a:r>
              <a:rPr lang="vi-VN" sz="2200" dirty="0"/>
              <a:t>Học củng cố là một phương pháp học máy trong đó một tác nhân (agent) học cách hành động trong một môi trường(environment) để tối đa hóa tổng phần thưởng (reward) nhận được theo thời gian. Không giống như học giám sát và học không giám sát, học củng cố dựa trên việc tác nhân nhận phản hồi từ môi trường thông qua phần thưởng hoặc hình phạt sau mỗi hành động.</a:t>
            </a:r>
          </a:p>
          <a:p>
            <a:endParaRPr lang="en-US" dirty="0"/>
          </a:p>
        </p:txBody>
      </p:sp>
      <p:sp>
        <p:nvSpPr>
          <p:cNvPr id="3" name="AutoShape 2" descr="Machine Learning là gì? Thuật toán và ứng dụng thực tế">
            <a:extLst>
              <a:ext uri="{FF2B5EF4-FFF2-40B4-BE49-F238E27FC236}">
                <a16:creationId xmlns:a16="http://schemas.microsoft.com/office/drawing/2014/main" id="{7569F697-DB7F-B487-BEDD-8B690812BB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809165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9791" y="987428"/>
            <a:ext cx="3932237" cy="1069975"/>
          </a:xfrm>
        </p:spPr>
        <p:txBody>
          <a:bodyPr anchor="b">
            <a:normAutofit/>
          </a:bodyPr>
          <a:lstStyle/>
          <a:p>
            <a:r>
              <a:rPr lang="en-US" sz="2200"/>
              <a:t>2.4 </a:t>
            </a:r>
            <a:r>
              <a:rPr lang="en-US" sz="2200" err="1"/>
              <a:t>Học</a:t>
            </a:r>
            <a:r>
              <a:rPr lang="en-US" sz="2200"/>
              <a:t> </a:t>
            </a:r>
            <a:r>
              <a:rPr lang="en-US" sz="2200" err="1"/>
              <a:t>củng</a:t>
            </a:r>
            <a:r>
              <a:rPr lang="en-US" sz="2200"/>
              <a:t> </a:t>
            </a:r>
            <a:r>
              <a:rPr lang="en-US" sz="2200" err="1"/>
              <a:t>cố</a:t>
            </a:r>
            <a:r>
              <a:rPr lang="en-US" sz="2200"/>
              <a:t> (</a:t>
            </a:r>
            <a:r>
              <a:rPr lang="en-US" sz="2200" b="1"/>
              <a:t>Reinforcement Learning</a:t>
            </a:r>
            <a:r>
              <a:rPr lang="en-US" sz="2200"/>
              <a:t>)</a:t>
            </a:r>
          </a:p>
        </p:txBody>
      </p:sp>
      <p:pic>
        <p:nvPicPr>
          <p:cNvPr id="5" name="Picture 4" descr="A cartoon character in a video game&#10;&#10;Description automatically generated">
            <a:extLst>
              <a:ext uri="{FF2B5EF4-FFF2-40B4-BE49-F238E27FC236}">
                <a16:creationId xmlns:a16="http://schemas.microsoft.com/office/drawing/2014/main" id="{EB298C0B-ACC2-9A6F-AB0D-6EEDBC9BD2AF}"/>
              </a:ext>
            </a:extLst>
          </p:cNvPr>
          <p:cNvPicPr>
            <a:picLocks noChangeAspect="1"/>
          </p:cNvPicPr>
          <p:nvPr/>
        </p:nvPicPr>
        <p:blipFill>
          <a:blip r:embed="rId2"/>
          <a:stretch>
            <a:fillRect/>
          </a:stretch>
        </p:blipFill>
        <p:spPr>
          <a:xfrm>
            <a:off x="5183188" y="1317978"/>
            <a:ext cx="6172200" cy="4212526"/>
          </a:xfrm>
          <a:prstGeom prst="rect">
            <a:avLst/>
          </a:prstGeom>
          <a:noFill/>
        </p:spPr>
      </p:pic>
      <p:sp>
        <p:nvSpPr>
          <p:cNvPr id="10" name="Text Placeholder 3">
            <a:extLst>
              <a:ext uri="{FF2B5EF4-FFF2-40B4-BE49-F238E27FC236}">
                <a16:creationId xmlns:a16="http://schemas.microsoft.com/office/drawing/2014/main" id="{4264DC37-A080-8F7F-7B88-E519A32D2401}"/>
              </a:ext>
            </a:extLst>
          </p:cNvPr>
          <p:cNvSpPr>
            <a:spLocks noGrp="1"/>
          </p:cNvSpPr>
          <p:nvPr>
            <p:ph type="body" sz="half" idx="2"/>
          </p:nvPr>
        </p:nvSpPr>
        <p:spPr>
          <a:xfrm>
            <a:off x="428631" y="2057400"/>
            <a:ext cx="4212195" cy="3959942"/>
          </a:xfrm>
        </p:spPr>
        <p:txBody>
          <a:bodyPr>
            <a:normAutofit/>
          </a:bodyPr>
          <a:lstStyle/>
          <a:p>
            <a:r>
              <a:rPr lang="en-US" sz="2400" b="1" dirty="0" err="1"/>
              <a:t>Các</a:t>
            </a:r>
            <a:r>
              <a:rPr lang="en-US" sz="2400" b="1" dirty="0"/>
              <a:t> </a:t>
            </a:r>
            <a:r>
              <a:rPr lang="en-US" sz="2400" b="1" dirty="0" err="1"/>
              <a:t>thành</a:t>
            </a:r>
            <a:r>
              <a:rPr lang="en-US" sz="2400" b="1" dirty="0"/>
              <a:t> </a:t>
            </a:r>
            <a:r>
              <a:rPr lang="en-US" sz="2400" b="1" dirty="0" err="1"/>
              <a:t>phần</a:t>
            </a:r>
            <a:r>
              <a:rPr lang="en-US" sz="2400" b="1" dirty="0"/>
              <a:t> </a:t>
            </a:r>
            <a:r>
              <a:rPr lang="en-US" sz="2400" b="1" dirty="0" err="1"/>
              <a:t>chính</a:t>
            </a:r>
            <a:endParaRPr lang="en-US" sz="2400" b="1" dirty="0"/>
          </a:p>
          <a:p>
            <a:pPr marL="285750" indent="-285750">
              <a:buFontTx/>
              <a:buChar char="-"/>
            </a:pPr>
            <a:r>
              <a:rPr lang="en-US" sz="2400" dirty="0" err="1"/>
              <a:t>Tác</a:t>
            </a:r>
            <a:r>
              <a:rPr lang="en-US" sz="2400" dirty="0"/>
              <a:t> </a:t>
            </a:r>
            <a:r>
              <a:rPr lang="en-US" sz="2400" dirty="0" err="1"/>
              <a:t>nhân</a:t>
            </a:r>
            <a:r>
              <a:rPr lang="en-US" sz="2400" dirty="0"/>
              <a:t> (Agent)</a:t>
            </a:r>
          </a:p>
          <a:p>
            <a:pPr marL="285750" indent="-285750">
              <a:buFontTx/>
              <a:buChar char="-"/>
            </a:pPr>
            <a:r>
              <a:rPr lang="en-US" sz="2400" dirty="0" err="1"/>
              <a:t>Môi</a:t>
            </a:r>
            <a:r>
              <a:rPr lang="en-US" sz="2400" dirty="0"/>
              <a:t> </a:t>
            </a:r>
            <a:r>
              <a:rPr lang="en-US" sz="2400" dirty="0" err="1"/>
              <a:t>Trường</a:t>
            </a:r>
            <a:r>
              <a:rPr lang="en-US" sz="2400" dirty="0"/>
              <a:t> (Environment)</a:t>
            </a:r>
          </a:p>
          <a:p>
            <a:pPr marL="285750" indent="-285750">
              <a:buFontTx/>
              <a:buChar char="-"/>
            </a:pPr>
            <a:r>
              <a:rPr lang="en-US" sz="2400" dirty="0" err="1"/>
              <a:t>Trạng</a:t>
            </a:r>
            <a:r>
              <a:rPr lang="en-US" sz="2400" dirty="0"/>
              <a:t> Thái (State)</a:t>
            </a:r>
          </a:p>
          <a:p>
            <a:pPr marL="285750" indent="-285750">
              <a:buFontTx/>
              <a:buChar char="-"/>
            </a:pPr>
            <a:r>
              <a:rPr lang="en-US" sz="2400" dirty="0" err="1"/>
              <a:t>Hành</a:t>
            </a:r>
            <a:r>
              <a:rPr lang="en-US" sz="2400" dirty="0"/>
              <a:t> </a:t>
            </a:r>
            <a:r>
              <a:rPr lang="en-US" sz="2400" dirty="0" err="1"/>
              <a:t>Động</a:t>
            </a:r>
            <a:r>
              <a:rPr lang="en-US" sz="2400" dirty="0"/>
              <a:t> (Action)</a:t>
            </a:r>
          </a:p>
          <a:p>
            <a:pPr marL="285750" indent="-285750">
              <a:buFontTx/>
              <a:buChar char="-"/>
            </a:pPr>
            <a:r>
              <a:rPr lang="en-US" sz="2400" dirty="0" err="1"/>
              <a:t>Phần</a:t>
            </a:r>
            <a:r>
              <a:rPr lang="en-US" sz="2400" dirty="0"/>
              <a:t> </a:t>
            </a:r>
            <a:r>
              <a:rPr lang="en-US" sz="2400" dirty="0" err="1"/>
              <a:t>Thưởng</a:t>
            </a:r>
            <a:r>
              <a:rPr lang="en-US" sz="2400" dirty="0"/>
              <a:t> (Reward)</a:t>
            </a:r>
          </a:p>
          <a:p>
            <a:pPr marL="285750" indent="-285750">
              <a:buFontTx/>
              <a:buChar char="-"/>
            </a:pPr>
            <a:r>
              <a:rPr lang="en-US" sz="2400" dirty="0" err="1"/>
              <a:t>Chính</a:t>
            </a:r>
            <a:r>
              <a:rPr lang="en-US" sz="2400" dirty="0"/>
              <a:t> </a:t>
            </a:r>
            <a:r>
              <a:rPr lang="en-US" sz="2400" dirty="0" err="1"/>
              <a:t>Sách</a:t>
            </a:r>
            <a:r>
              <a:rPr lang="en-US" sz="2400" dirty="0"/>
              <a:t> (Policy)</a:t>
            </a:r>
          </a:p>
          <a:p>
            <a:pPr marL="285750" indent="-285750">
              <a:buFontTx/>
              <a:buChar char="-"/>
            </a:pPr>
            <a:r>
              <a:rPr lang="en-US" sz="2400" dirty="0" err="1"/>
              <a:t>Hàm</a:t>
            </a:r>
            <a:r>
              <a:rPr lang="en-US" sz="2400" dirty="0"/>
              <a:t> </a:t>
            </a:r>
            <a:r>
              <a:rPr lang="en-US" sz="2400" dirty="0" err="1"/>
              <a:t>giá</a:t>
            </a:r>
            <a:r>
              <a:rPr lang="en-US" sz="2400" dirty="0"/>
              <a:t> </a:t>
            </a:r>
            <a:r>
              <a:rPr lang="en-US" sz="2400" dirty="0" err="1"/>
              <a:t>trị</a:t>
            </a:r>
            <a:r>
              <a:rPr lang="en-US" sz="2400" dirty="0"/>
              <a:t> (Value Function)</a:t>
            </a:r>
          </a:p>
          <a:p>
            <a:pPr marL="285750" indent="-285750">
              <a:buFontTx/>
              <a:buChar char="-"/>
            </a:pPr>
            <a:endParaRPr lang="en-US" dirty="0"/>
          </a:p>
        </p:txBody>
      </p:sp>
      <p:sp>
        <p:nvSpPr>
          <p:cNvPr id="3" name="AutoShape 2" descr="Machine Learning là gì? Thuật toán và ứng dụng thực tế">
            <a:extLst>
              <a:ext uri="{FF2B5EF4-FFF2-40B4-BE49-F238E27FC236}">
                <a16:creationId xmlns:a16="http://schemas.microsoft.com/office/drawing/2014/main" id="{7569F697-DB7F-B487-BEDD-8B690812BB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757352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9791" y="987428"/>
            <a:ext cx="3932237" cy="1069975"/>
          </a:xfrm>
        </p:spPr>
        <p:txBody>
          <a:bodyPr anchor="b">
            <a:normAutofit/>
          </a:bodyPr>
          <a:lstStyle/>
          <a:p>
            <a:r>
              <a:rPr lang="en-US" sz="2200"/>
              <a:t>2.4 </a:t>
            </a:r>
            <a:r>
              <a:rPr lang="en-US" sz="2200" err="1"/>
              <a:t>Học</a:t>
            </a:r>
            <a:r>
              <a:rPr lang="en-US" sz="2200"/>
              <a:t> </a:t>
            </a:r>
            <a:r>
              <a:rPr lang="en-US" sz="2200" err="1"/>
              <a:t>củng</a:t>
            </a:r>
            <a:r>
              <a:rPr lang="en-US" sz="2200"/>
              <a:t> </a:t>
            </a:r>
            <a:r>
              <a:rPr lang="en-US" sz="2200" err="1"/>
              <a:t>cố</a:t>
            </a:r>
            <a:r>
              <a:rPr lang="en-US" sz="2200"/>
              <a:t> (</a:t>
            </a:r>
            <a:r>
              <a:rPr lang="en-US" sz="2200" b="1"/>
              <a:t>Reinforcement Learning</a:t>
            </a:r>
            <a:r>
              <a:rPr lang="en-US" sz="2200"/>
              <a:t>)</a:t>
            </a:r>
          </a:p>
        </p:txBody>
      </p:sp>
      <p:sp>
        <p:nvSpPr>
          <p:cNvPr id="10" name="Text Placeholder 3">
            <a:extLst>
              <a:ext uri="{FF2B5EF4-FFF2-40B4-BE49-F238E27FC236}">
                <a16:creationId xmlns:a16="http://schemas.microsoft.com/office/drawing/2014/main" id="{4264DC37-A080-8F7F-7B88-E519A32D2401}"/>
              </a:ext>
            </a:extLst>
          </p:cNvPr>
          <p:cNvSpPr>
            <a:spLocks noGrp="1"/>
          </p:cNvSpPr>
          <p:nvPr>
            <p:ph type="body" sz="half" idx="2"/>
          </p:nvPr>
        </p:nvSpPr>
        <p:spPr>
          <a:xfrm>
            <a:off x="6603289" y="1296628"/>
            <a:ext cx="4748920" cy="4327423"/>
          </a:xfrm>
        </p:spPr>
        <p:txBody>
          <a:bodyPr>
            <a:normAutofit/>
          </a:bodyPr>
          <a:lstStyle/>
          <a:p>
            <a:r>
              <a:rPr lang="en-US" sz="2400" b="1" dirty="0"/>
              <a:t>Quy </a:t>
            </a:r>
            <a:r>
              <a:rPr lang="en-US" sz="2400" b="1" dirty="0" err="1"/>
              <a:t>trình</a:t>
            </a:r>
            <a:r>
              <a:rPr lang="en-US" sz="2400" b="1" dirty="0"/>
              <a:t> </a:t>
            </a:r>
            <a:r>
              <a:rPr lang="en-US" sz="2400" b="1" dirty="0" err="1"/>
              <a:t>học</a:t>
            </a:r>
            <a:r>
              <a:rPr lang="en-US" sz="2400" b="1" dirty="0"/>
              <a:t> </a:t>
            </a:r>
            <a:r>
              <a:rPr lang="en-US" sz="2400" b="1" dirty="0" err="1"/>
              <a:t>cũng</a:t>
            </a:r>
            <a:r>
              <a:rPr lang="en-US" sz="2400" b="1" dirty="0"/>
              <a:t> </a:t>
            </a:r>
            <a:r>
              <a:rPr lang="en-US" sz="2400" b="1" dirty="0" err="1"/>
              <a:t>cố</a:t>
            </a:r>
            <a:endParaRPr lang="en-US" sz="2400" b="1" dirty="0"/>
          </a:p>
          <a:p>
            <a:pPr marL="342900" indent="-342900">
              <a:buAutoNum type="arabicPeriod"/>
            </a:pPr>
            <a:r>
              <a:rPr lang="en-US" sz="2200" dirty="0"/>
              <a:t>Quan </a:t>
            </a:r>
            <a:r>
              <a:rPr lang="en-US" sz="2200" dirty="0" err="1"/>
              <a:t>sát</a:t>
            </a:r>
            <a:r>
              <a:rPr lang="en-US" sz="2200" dirty="0"/>
              <a:t> </a:t>
            </a:r>
            <a:r>
              <a:rPr lang="en-US" sz="2200" dirty="0" err="1"/>
              <a:t>trạng</a:t>
            </a:r>
            <a:r>
              <a:rPr lang="en-US" sz="2200" dirty="0"/>
              <a:t> </a:t>
            </a:r>
            <a:r>
              <a:rPr lang="en-US" sz="2200" dirty="0" err="1"/>
              <a:t>thái</a:t>
            </a:r>
            <a:r>
              <a:rPr lang="en-US" sz="2200" dirty="0"/>
              <a:t>:</a:t>
            </a:r>
          </a:p>
          <a:p>
            <a:r>
              <a:rPr lang="en-US" sz="2200" dirty="0"/>
              <a:t>     - </a:t>
            </a:r>
            <a:r>
              <a:rPr lang="en-US" sz="2200" dirty="0" err="1"/>
              <a:t>Tác</a:t>
            </a:r>
            <a:r>
              <a:rPr lang="en-US" sz="2200" dirty="0"/>
              <a:t> </a:t>
            </a:r>
            <a:r>
              <a:rPr lang="en-US" sz="2200" dirty="0" err="1"/>
              <a:t>nhân</a:t>
            </a:r>
            <a:r>
              <a:rPr lang="en-US" sz="2200" dirty="0"/>
              <a:t> </a:t>
            </a:r>
            <a:r>
              <a:rPr lang="en-US" sz="2200" dirty="0" err="1"/>
              <a:t>quan</a:t>
            </a:r>
            <a:r>
              <a:rPr lang="en-US" sz="2200" dirty="0"/>
              <a:t> </a:t>
            </a:r>
            <a:r>
              <a:rPr lang="en-US" sz="2200" dirty="0" err="1"/>
              <a:t>sát</a:t>
            </a:r>
            <a:r>
              <a:rPr lang="en-US" sz="2200" dirty="0"/>
              <a:t> </a:t>
            </a:r>
            <a:r>
              <a:rPr lang="en-US" sz="2200" dirty="0" err="1"/>
              <a:t>trạng</a:t>
            </a:r>
            <a:r>
              <a:rPr lang="en-US" sz="2200" dirty="0"/>
              <a:t> </a:t>
            </a:r>
            <a:r>
              <a:rPr lang="en-US" sz="2200" dirty="0" err="1"/>
              <a:t>thái</a:t>
            </a:r>
            <a:r>
              <a:rPr lang="en-US" sz="2200" dirty="0"/>
              <a:t> </a:t>
            </a:r>
            <a:r>
              <a:rPr lang="en-US" sz="2200" dirty="0" err="1"/>
              <a:t>hiện</a:t>
            </a:r>
            <a:r>
              <a:rPr lang="en-US" sz="2200" dirty="0"/>
              <a:t> </a:t>
            </a:r>
            <a:r>
              <a:rPr lang="en-US" sz="2200" dirty="0" err="1"/>
              <a:t>tại</a:t>
            </a:r>
            <a:r>
              <a:rPr lang="en-US" sz="2200" dirty="0"/>
              <a:t> </a:t>
            </a:r>
            <a:r>
              <a:rPr lang="en-US" sz="2200" dirty="0" err="1"/>
              <a:t>của</a:t>
            </a:r>
            <a:r>
              <a:rPr lang="en-US" sz="2200" dirty="0"/>
              <a:t> </a:t>
            </a:r>
            <a:r>
              <a:rPr lang="en-US" sz="2200" dirty="0" err="1"/>
              <a:t>môi</a:t>
            </a:r>
            <a:r>
              <a:rPr lang="en-US" sz="2200" dirty="0"/>
              <a:t> </a:t>
            </a:r>
            <a:r>
              <a:rPr lang="en-US" sz="2200" dirty="0" err="1"/>
              <a:t>trường</a:t>
            </a:r>
            <a:endParaRPr lang="en-US" sz="2200" dirty="0"/>
          </a:p>
          <a:p>
            <a:r>
              <a:rPr lang="en-US" sz="2200" dirty="0"/>
              <a:t>2.    </a:t>
            </a:r>
            <a:r>
              <a:rPr lang="en-US" sz="2200" dirty="0" err="1"/>
              <a:t>Chọn</a:t>
            </a:r>
            <a:r>
              <a:rPr lang="en-US" sz="2200" dirty="0"/>
              <a:t> </a:t>
            </a:r>
            <a:r>
              <a:rPr lang="en-US" sz="2200" dirty="0" err="1"/>
              <a:t>hành</a:t>
            </a:r>
            <a:r>
              <a:rPr lang="en-US" sz="2200" dirty="0"/>
              <a:t> </a:t>
            </a:r>
            <a:r>
              <a:rPr lang="en-US" sz="2200" dirty="0" err="1"/>
              <a:t>động</a:t>
            </a:r>
            <a:r>
              <a:rPr lang="en-US" sz="2200" dirty="0"/>
              <a:t>:</a:t>
            </a:r>
          </a:p>
          <a:p>
            <a:r>
              <a:rPr lang="en-US" sz="2200" dirty="0"/>
              <a:t>     - </a:t>
            </a:r>
            <a:r>
              <a:rPr lang="en-US" sz="2200" dirty="0" err="1"/>
              <a:t>Tác</a:t>
            </a:r>
            <a:r>
              <a:rPr lang="en-US" sz="2200" dirty="0"/>
              <a:t> </a:t>
            </a:r>
            <a:r>
              <a:rPr lang="en-US" sz="2200" dirty="0" err="1"/>
              <a:t>nhân</a:t>
            </a:r>
            <a:r>
              <a:rPr lang="en-US" sz="2200" dirty="0"/>
              <a:t> </a:t>
            </a:r>
            <a:r>
              <a:rPr lang="en-US" sz="2200" dirty="0" err="1"/>
              <a:t>chọn</a:t>
            </a:r>
            <a:r>
              <a:rPr lang="en-US" sz="2200" dirty="0"/>
              <a:t> </a:t>
            </a:r>
            <a:r>
              <a:rPr lang="en-US" sz="2200" dirty="0" err="1"/>
              <a:t>một</a:t>
            </a:r>
            <a:r>
              <a:rPr lang="en-US" sz="2200" dirty="0"/>
              <a:t> </a:t>
            </a:r>
            <a:r>
              <a:rPr lang="en-US" sz="2200" dirty="0" err="1"/>
              <a:t>hành</a:t>
            </a:r>
            <a:r>
              <a:rPr lang="en-US" sz="2200" dirty="0"/>
              <a:t> </a:t>
            </a:r>
            <a:r>
              <a:rPr lang="en-US" sz="2200" dirty="0" err="1"/>
              <a:t>động</a:t>
            </a:r>
            <a:r>
              <a:rPr lang="en-US" sz="2200" dirty="0"/>
              <a:t> </a:t>
            </a:r>
            <a:r>
              <a:rPr lang="en-US" sz="2200" dirty="0" err="1"/>
              <a:t>dựa</a:t>
            </a:r>
            <a:r>
              <a:rPr lang="en-US" sz="2200" dirty="0"/>
              <a:t> </a:t>
            </a:r>
            <a:r>
              <a:rPr lang="en-US" sz="2200" dirty="0" err="1"/>
              <a:t>trên</a:t>
            </a:r>
            <a:r>
              <a:rPr lang="en-US" sz="2200" dirty="0"/>
              <a:t> </a:t>
            </a:r>
            <a:r>
              <a:rPr lang="en-US" sz="2200" dirty="0" err="1"/>
              <a:t>chính</a:t>
            </a:r>
            <a:r>
              <a:rPr lang="en-US" sz="2200" dirty="0"/>
              <a:t> </a:t>
            </a:r>
            <a:r>
              <a:rPr lang="en-US" sz="2200" dirty="0" err="1"/>
              <a:t>sách</a:t>
            </a:r>
            <a:r>
              <a:rPr lang="en-US" sz="2200" dirty="0"/>
              <a:t> </a:t>
            </a:r>
            <a:r>
              <a:rPr lang="en-US" sz="2200" dirty="0" err="1"/>
              <a:t>hiện</a:t>
            </a:r>
            <a:r>
              <a:rPr lang="en-US" sz="2200" dirty="0"/>
              <a:t> </a:t>
            </a:r>
            <a:r>
              <a:rPr lang="en-US" sz="2200" dirty="0" err="1"/>
              <a:t>tại</a:t>
            </a:r>
            <a:endParaRPr lang="en-US" sz="2200" dirty="0"/>
          </a:p>
          <a:p>
            <a:pPr marL="342900" indent="-342900">
              <a:buAutoNum type="arabicPeriod" startAt="3"/>
            </a:pPr>
            <a:r>
              <a:rPr lang="en-US" sz="2200" dirty="0" err="1"/>
              <a:t>Thực</a:t>
            </a:r>
            <a:r>
              <a:rPr lang="en-US" sz="2200" dirty="0"/>
              <a:t> </a:t>
            </a:r>
            <a:r>
              <a:rPr lang="en-US" sz="2200" dirty="0" err="1"/>
              <a:t>hiện</a:t>
            </a:r>
            <a:r>
              <a:rPr lang="en-US" sz="2200" dirty="0"/>
              <a:t> </a:t>
            </a:r>
            <a:r>
              <a:rPr lang="en-US" sz="2200" dirty="0" err="1"/>
              <a:t>hành</a:t>
            </a:r>
            <a:r>
              <a:rPr lang="en-US" sz="2200" dirty="0"/>
              <a:t> </a:t>
            </a:r>
            <a:r>
              <a:rPr lang="en-US" sz="2200" dirty="0" err="1"/>
              <a:t>động</a:t>
            </a:r>
            <a:r>
              <a:rPr lang="en-US" sz="2200" dirty="0"/>
              <a:t>:</a:t>
            </a:r>
          </a:p>
          <a:p>
            <a:r>
              <a:rPr lang="en-US" sz="2200" dirty="0"/>
              <a:t>    - </a:t>
            </a:r>
            <a:r>
              <a:rPr lang="en-US" sz="2200" dirty="0" err="1"/>
              <a:t>Tác</a:t>
            </a:r>
            <a:r>
              <a:rPr lang="en-US" sz="2200" dirty="0"/>
              <a:t> </a:t>
            </a:r>
            <a:r>
              <a:rPr lang="en-US" sz="2200" dirty="0" err="1"/>
              <a:t>nhân</a:t>
            </a:r>
            <a:r>
              <a:rPr lang="en-US" sz="2200" dirty="0"/>
              <a:t> </a:t>
            </a:r>
            <a:r>
              <a:rPr lang="en-US" sz="2200" dirty="0" err="1"/>
              <a:t>thực</a:t>
            </a:r>
            <a:r>
              <a:rPr lang="en-US" sz="2200" dirty="0"/>
              <a:t> </a:t>
            </a:r>
            <a:r>
              <a:rPr lang="en-US" sz="2200" dirty="0" err="1"/>
              <a:t>hiện</a:t>
            </a:r>
            <a:r>
              <a:rPr lang="en-US" sz="2200" dirty="0"/>
              <a:t> </a:t>
            </a:r>
            <a:r>
              <a:rPr lang="en-US" sz="2200" dirty="0" err="1"/>
              <a:t>hành</a:t>
            </a:r>
            <a:r>
              <a:rPr lang="en-US" sz="2200" dirty="0"/>
              <a:t> </a:t>
            </a:r>
            <a:r>
              <a:rPr lang="en-US" sz="2200" dirty="0" err="1"/>
              <a:t>động</a:t>
            </a:r>
            <a:r>
              <a:rPr lang="en-US" sz="2200" dirty="0"/>
              <a:t> </a:t>
            </a:r>
            <a:r>
              <a:rPr lang="en-US" sz="2200" dirty="0" err="1"/>
              <a:t>và</a:t>
            </a:r>
            <a:r>
              <a:rPr lang="en-US" sz="2200" dirty="0"/>
              <a:t> </a:t>
            </a:r>
            <a:r>
              <a:rPr lang="en-US" sz="2200" dirty="0" err="1"/>
              <a:t>môi</a:t>
            </a:r>
            <a:r>
              <a:rPr lang="en-US" sz="2200" dirty="0"/>
              <a:t> </a:t>
            </a:r>
            <a:r>
              <a:rPr lang="en-US" sz="2200" dirty="0" err="1"/>
              <a:t>trường</a:t>
            </a:r>
            <a:r>
              <a:rPr lang="en-US" sz="2200" dirty="0"/>
              <a:t> </a:t>
            </a:r>
            <a:r>
              <a:rPr lang="en-US" sz="2200" dirty="0" err="1"/>
              <a:t>chuyển</a:t>
            </a:r>
            <a:r>
              <a:rPr lang="en-US" sz="2200" dirty="0"/>
              <a:t> sang </a:t>
            </a:r>
            <a:r>
              <a:rPr lang="en-US" sz="2200" dirty="0" err="1"/>
              <a:t>trạng</a:t>
            </a:r>
            <a:r>
              <a:rPr lang="en-US" sz="2200" dirty="0"/>
              <a:t> </a:t>
            </a:r>
            <a:r>
              <a:rPr lang="en-US" sz="2200" dirty="0" err="1"/>
              <a:t>thái</a:t>
            </a:r>
            <a:r>
              <a:rPr lang="en-US" sz="2200" dirty="0"/>
              <a:t> </a:t>
            </a:r>
            <a:r>
              <a:rPr lang="en-US" sz="2200" dirty="0" err="1"/>
              <a:t>mới</a:t>
            </a:r>
            <a:endParaRPr lang="en-US" sz="2200" dirty="0"/>
          </a:p>
          <a:p>
            <a:endParaRPr lang="en-US" dirty="0"/>
          </a:p>
        </p:txBody>
      </p:sp>
      <p:sp>
        <p:nvSpPr>
          <p:cNvPr id="3" name="AutoShape 2" descr="Machine Learning là gì? Thuật toán và ứng dụng thực tế">
            <a:extLst>
              <a:ext uri="{FF2B5EF4-FFF2-40B4-BE49-F238E27FC236}">
                <a16:creationId xmlns:a16="http://schemas.microsoft.com/office/drawing/2014/main" id="{7569F697-DB7F-B487-BEDD-8B690812BB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Reinforcement Learning Tutorial - Javatpoint">
            <a:extLst>
              <a:ext uri="{FF2B5EF4-FFF2-40B4-BE49-F238E27FC236}">
                <a16:creationId xmlns:a16="http://schemas.microsoft.com/office/drawing/2014/main" id="{E2B06620-58D3-887D-599B-22167AA1D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3"/>
            <a:ext cx="5715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89084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9791" y="987428"/>
            <a:ext cx="3932237" cy="1069975"/>
          </a:xfrm>
        </p:spPr>
        <p:txBody>
          <a:bodyPr anchor="b">
            <a:normAutofit/>
          </a:bodyPr>
          <a:lstStyle/>
          <a:p>
            <a:r>
              <a:rPr lang="en-US" sz="2200"/>
              <a:t>2.4 </a:t>
            </a:r>
            <a:r>
              <a:rPr lang="en-US" sz="2200" err="1"/>
              <a:t>Học</a:t>
            </a:r>
            <a:r>
              <a:rPr lang="en-US" sz="2200"/>
              <a:t> </a:t>
            </a:r>
            <a:r>
              <a:rPr lang="en-US" sz="2200" err="1"/>
              <a:t>củng</a:t>
            </a:r>
            <a:r>
              <a:rPr lang="en-US" sz="2200"/>
              <a:t> </a:t>
            </a:r>
            <a:r>
              <a:rPr lang="en-US" sz="2200" err="1"/>
              <a:t>cố</a:t>
            </a:r>
            <a:r>
              <a:rPr lang="en-US" sz="2200"/>
              <a:t> (</a:t>
            </a:r>
            <a:r>
              <a:rPr lang="en-US" sz="2200" b="1"/>
              <a:t>Reinforcement Learning</a:t>
            </a:r>
            <a:r>
              <a:rPr lang="en-US" sz="2200"/>
              <a:t>)</a:t>
            </a:r>
          </a:p>
        </p:txBody>
      </p:sp>
      <p:sp>
        <p:nvSpPr>
          <p:cNvPr id="10" name="Text Placeholder 3">
            <a:extLst>
              <a:ext uri="{FF2B5EF4-FFF2-40B4-BE49-F238E27FC236}">
                <a16:creationId xmlns:a16="http://schemas.microsoft.com/office/drawing/2014/main" id="{4264DC37-A080-8F7F-7B88-E519A32D2401}"/>
              </a:ext>
            </a:extLst>
          </p:cNvPr>
          <p:cNvSpPr>
            <a:spLocks noGrp="1"/>
          </p:cNvSpPr>
          <p:nvPr>
            <p:ph type="body" sz="half" idx="2"/>
          </p:nvPr>
        </p:nvSpPr>
        <p:spPr>
          <a:xfrm>
            <a:off x="6603289" y="1296628"/>
            <a:ext cx="4748920" cy="4327423"/>
          </a:xfrm>
        </p:spPr>
        <p:txBody>
          <a:bodyPr>
            <a:normAutofit/>
          </a:bodyPr>
          <a:lstStyle/>
          <a:p>
            <a:r>
              <a:rPr lang="en-US" sz="2400" b="1" dirty="0"/>
              <a:t>Quy </a:t>
            </a:r>
            <a:r>
              <a:rPr lang="en-US" sz="2400" b="1" dirty="0" err="1"/>
              <a:t>trình</a:t>
            </a:r>
            <a:r>
              <a:rPr lang="en-US" sz="2400" b="1" dirty="0"/>
              <a:t> </a:t>
            </a:r>
            <a:r>
              <a:rPr lang="en-US" sz="2400" b="1" dirty="0" err="1"/>
              <a:t>học</a:t>
            </a:r>
            <a:r>
              <a:rPr lang="en-US" sz="2400" b="1" dirty="0"/>
              <a:t> </a:t>
            </a:r>
            <a:r>
              <a:rPr lang="en-US" sz="2400" b="1" dirty="0" err="1"/>
              <a:t>cũng</a:t>
            </a:r>
            <a:r>
              <a:rPr lang="en-US" sz="2400" b="1" dirty="0"/>
              <a:t> </a:t>
            </a:r>
            <a:r>
              <a:rPr lang="en-US" sz="2400" b="1" dirty="0" err="1"/>
              <a:t>cố</a:t>
            </a:r>
            <a:endParaRPr lang="en-US" sz="2400" b="1" dirty="0"/>
          </a:p>
          <a:p>
            <a:r>
              <a:rPr lang="en-US" sz="2200" dirty="0"/>
              <a:t>4.   </a:t>
            </a:r>
            <a:r>
              <a:rPr lang="en-US" sz="2200" dirty="0" err="1"/>
              <a:t>Nhận</a:t>
            </a:r>
            <a:r>
              <a:rPr lang="en-US" sz="2200" dirty="0"/>
              <a:t> </a:t>
            </a:r>
            <a:r>
              <a:rPr lang="en-US" sz="2200" dirty="0" err="1"/>
              <a:t>phần</a:t>
            </a:r>
            <a:r>
              <a:rPr lang="en-US" sz="2200" dirty="0"/>
              <a:t> </a:t>
            </a:r>
            <a:r>
              <a:rPr lang="en-US" sz="2200" dirty="0" err="1"/>
              <a:t>thưởng</a:t>
            </a:r>
            <a:r>
              <a:rPr lang="en-US" sz="2200" dirty="0"/>
              <a:t>:</a:t>
            </a:r>
          </a:p>
          <a:p>
            <a:r>
              <a:rPr lang="en-US" sz="2200" dirty="0"/>
              <a:t>     - </a:t>
            </a:r>
            <a:r>
              <a:rPr lang="en-US" sz="2200" dirty="0" err="1"/>
              <a:t>Tác</a:t>
            </a:r>
            <a:r>
              <a:rPr lang="en-US" sz="2200" dirty="0"/>
              <a:t> </a:t>
            </a:r>
            <a:r>
              <a:rPr lang="en-US" sz="2200" dirty="0" err="1"/>
              <a:t>nhân</a:t>
            </a:r>
            <a:r>
              <a:rPr lang="en-US" sz="2200" dirty="0"/>
              <a:t> </a:t>
            </a:r>
            <a:r>
              <a:rPr lang="en-US" sz="2200" dirty="0" err="1"/>
              <a:t>nhận</a:t>
            </a:r>
            <a:r>
              <a:rPr lang="en-US" sz="2200" dirty="0"/>
              <a:t> </a:t>
            </a:r>
            <a:r>
              <a:rPr lang="en-US" sz="2200" dirty="0" err="1"/>
              <a:t>phản</a:t>
            </a:r>
            <a:r>
              <a:rPr lang="en-US" sz="2200" dirty="0"/>
              <a:t> </a:t>
            </a:r>
            <a:r>
              <a:rPr lang="en-US" sz="2200" dirty="0" err="1"/>
              <a:t>hồi</a:t>
            </a:r>
            <a:r>
              <a:rPr lang="en-US" sz="2200" dirty="0"/>
              <a:t> </a:t>
            </a:r>
            <a:r>
              <a:rPr lang="en-US" sz="2200" dirty="0" err="1"/>
              <a:t>từ</a:t>
            </a:r>
            <a:r>
              <a:rPr lang="en-US" sz="2200" dirty="0"/>
              <a:t> </a:t>
            </a:r>
            <a:r>
              <a:rPr lang="en-US" sz="2200" dirty="0" err="1"/>
              <a:t>môi</a:t>
            </a:r>
            <a:r>
              <a:rPr lang="en-US" sz="2200" dirty="0"/>
              <a:t> </a:t>
            </a:r>
            <a:r>
              <a:rPr lang="en-US" sz="2200" dirty="0" err="1"/>
              <a:t>trường</a:t>
            </a:r>
            <a:r>
              <a:rPr lang="en-US" sz="2200" dirty="0"/>
              <a:t> </a:t>
            </a:r>
            <a:r>
              <a:rPr lang="en-US" sz="2200" dirty="0" err="1"/>
              <a:t>dưới</a:t>
            </a:r>
            <a:r>
              <a:rPr lang="en-US" sz="2200" dirty="0"/>
              <a:t> </a:t>
            </a:r>
            <a:r>
              <a:rPr lang="en-US" sz="2200" dirty="0" err="1"/>
              <a:t>dạng</a:t>
            </a:r>
            <a:r>
              <a:rPr lang="en-US" sz="2200" dirty="0"/>
              <a:t> </a:t>
            </a:r>
            <a:r>
              <a:rPr lang="en-US" sz="2200" dirty="0" err="1"/>
              <a:t>phần</a:t>
            </a:r>
            <a:r>
              <a:rPr lang="en-US" sz="2200" dirty="0"/>
              <a:t> </a:t>
            </a:r>
            <a:r>
              <a:rPr lang="en-US" sz="2200" dirty="0" err="1"/>
              <a:t>thưởng</a:t>
            </a:r>
            <a:r>
              <a:rPr lang="en-US" sz="2200" dirty="0"/>
              <a:t> </a:t>
            </a:r>
            <a:r>
              <a:rPr lang="en-US" sz="2200" dirty="0" err="1"/>
              <a:t>hoặc</a:t>
            </a:r>
            <a:r>
              <a:rPr lang="en-US" sz="2200" dirty="0"/>
              <a:t> </a:t>
            </a:r>
            <a:r>
              <a:rPr lang="en-US" sz="2200" dirty="0" err="1"/>
              <a:t>hình</a:t>
            </a:r>
            <a:r>
              <a:rPr lang="en-US" sz="2200" dirty="0"/>
              <a:t> </a:t>
            </a:r>
            <a:r>
              <a:rPr lang="en-US" sz="2200" dirty="0" err="1"/>
              <a:t>phạt</a:t>
            </a:r>
            <a:r>
              <a:rPr lang="en-US" sz="2200" dirty="0"/>
              <a:t>.</a:t>
            </a:r>
          </a:p>
          <a:p>
            <a:r>
              <a:rPr lang="en-US" sz="2200" dirty="0"/>
              <a:t>5.    </a:t>
            </a:r>
            <a:r>
              <a:rPr lang="en-US" sz="2200" dirty="0" err="1"/>
              <a:t>Cập</a:t>
            </a:r>
            <a:r>
              <a:rPr lang="en-US" sz="2200" dirty="0"/>
              <a:t> </a:t>
            </a:r>
            <a:r>
              <a:rPr lang="en-US" sz="2200" dirty="0" err="1"/>
              <a:t>nhật</a:t>
            </a:r>
            <a:r>
              <a:rPr lang="en-US" sz="2200" dirty="0"/>
              <a:t> </a:t>
            </a:r>
            <a:r>
              <a:rPr lang="en-US" sz="2200" dirty="0" err="1"/>
              <a:t>chính</a:t>
            </a:r>
            <a:r>
              <a:rPr lang="en-US" sz="2200" dirty="0"/>
              <a:t> </a:t>
            </a:r>
            <a:r>
              <a:rPr lang="en-US" sz="2200" dirty="0" err="1"/>
              <a:t>sách</a:t>
            </a:r>
            <a:r>
              <a:rPr lang="en-US" sz="2200" dirty="0"/>
              <a:t>:</a:t>
            </a:r>
          </a:p>
          <a:p>
            <a:r>
              <a:rPr lang="en-US" sz="2200" dirty="0"/>
              <a:t>     - </a:t>
            </a:r>
            <a:r>
              <a:rPr lang="en-US" sz="2200" dirty="0" err="1"/>
              <a:t>Tác</a:t>
            </a:r>
            <a:r>
              <a:rPr lang="en-US" sz="2200" dirty="0"/>
              <a:t> </a:t>
            </a:r>
            <a:r>
              <a:rPr lang="en-US" sz="2200" dirty="0" err="1"/>
              <a:t>nhân</a:t>
            </a:r>
            <a:r>
              <a:rPr lang="en-US" sz="2200" dirty="0"/>
              <a:t> </a:t>
            </a:r>
            <a:r>
              <a:rPr lang="en-US" sz="2200" dirty="0" err="1"/>
              <a:t>cập</a:t>
            </a:r>
            <a:r>
              <a:rPr lang="en-US" sz="2200" dirty="0"/>
              <a:t> </a:t>
            </a:r>
            <a:r>
              <a:rPr lang="en-US" sz="2200" dirty="0" err="1"/>
              <a:t>nhật</a:t>
            </a:r>
            <a:r>
              <a:rPr lang="en-US" sz="2200" dirty="0"/>
              <a:t> </a:t>
            </a:r>
            <a:r>
              <a:rPr lang="en-US" sz="2200" dirty="0" err="1"/>
              <a:t>chính</a:t>
            </a:r>
            <a:r>
              <a:rPr lang="en-US" sz="2200" dirty="0"/>
              <a:t> </a:t>
            </a:r>
            <a:r>
              <a:rPr lang="en-US" sz="2200" dirty="0" err="1"/>
              <a:t>sách</a:t>
            </a:r>
            <a:r>
              <a:rPr lang="en-US" sz="2200" dirty="0"/>
              <a:t> </a:t>
            </a:r>
            <a:r>
              <a:rPr lang="en-US" sz="2200" dirty="0" err="1"/>
              <a:t>dựa</a:t>
            </a:r>
            <a:r>
              <a:rPr lang="en-US" sz="2200" dirty="0"/>
              <a:t> </a:t>
            </a:r>
            <a:r>
              <a:rPr lang="en-US" sz="2200" dirty="0" err="1"/>
              <a:t>trên</a:t>
            </a:r>
            <a:r>
              <a:rPr lang="en-US" sz="2200" dirty="0"/>
              <a:t> </a:t>
            </a:r>
            <a:r>
              <a:rPr lang="en-US" sz="2200" dirty="0" err="1"/>
              <a:t>phần</a:t>
            </a:r>
            <a:r>
              <a:rPr lang="en-US" sz="2200" dirty="0"/>
              <a:t> </a:t>
            </a:r>
            <a:r>
              <a:rPr lang="en-US" sz="2200" dirty="0" err="1"/>
              <a:t>thưởng</a:t>
            </a:r>
            <a:r>
              <a:rPr lang="en-US" sz="2200" dirty="0"/>
              <a:t> </a:t>
            </a:r>
            <a:r>
              <a:rPr lang="en-US" sz="2200" dirty="0" err="1"/>
              <a:t>để</a:t>
            </a:r>
            <a:r>
              <a:rPr lang="en-US" sz="2200" dirty="0"/>
              <a:t> </a:t>
            </a:r>
            <a:r>
              <a:rPr lang="en-US" sz="2200" dirty="0" err="1"/>
              <a:t>cải</a:t>
            </a:r>
            <a:r>
              <a:rPr lang="en-US" sz="2200" dirty="0"/>
              <a:t> </a:t>
            </a:r>
            <a:r>
              <a:rPr lang="en-US" sz="2200" dirty="0" err="1"/>
              <a:t>thiện</a:t>
            </a:r>
            <a:r>
              <a:rPr lang="en-US" sz="2200" dirty="0"/>
              <a:t> </a:t>
            </a:r>
            <a:r>
              <a:rPr lang="en-US" sz="2200" dirty="0" err="1"/>
              <a:t>quyết</a:t>
            </a:r>
            <a:r>
              <a:rPr lang="en-US" sz="2200" dirty="0"/>
              <a:t> </a:t>
            </a:r>
            <a:r>
              <a:rPr lang="en-US" sz="2200" dirty="0" err="1"/>
              <a:t>định</a:t>
            </a:r>
            <a:r>
              <a:rPr lang="en-US" sz="2200" dirty="0"/>
              <a:t> </a:t>
            </a:r>
            <a:r>
              <a:rPr lang="en-US" sz="2200" dirty="0" err="1"/>
              <a:t>trong</a:t>
            </a:r>
            <a:r>
              <a:rPr lang="en-US" sz="2200" dirty="0"/>
              <a:t> </a:t>
            </a:r>
            <a:r>
              <a:rPr lang="en-US" sz="2200" dirty="0" err="1"/>
              <a:t>tương</a:t>
            </a:r>
            <a:r>
              <a:rPr lang="en-US" sz="2200" dirty="0"/>
              <a:t> </a:t>
            </a:r>
            <a:r>
              <a:rPr lang="en-US" sz="2200" dirty="0" err="1"/>
              <a:t>lai</a:t>
            </a:r>
            <a:r>
              <a:rPr lang="en-US" sz="2200" dirty="0"/>
              <a:t>.</a:t>
            </a:r>
            <a:endParaRPr lang="en-US" dirty="0"/>
          </a:p>
        </p:txBody>
      </p:sp>
      <p:sp>
        <p:nvSpPr>
          <p:cNvPr id="3" name="AutoShape 2" descr="Machine Learning là gì? Thuật toán và ứng dụng thực tế">
            <a:extLst>
              <a:ext uri="{FF2B5EF4-FFF2-40B4-BE49-F238E27FC236}">
                <a16:creationId xmlns:a16="http://schemas.microsoft.com/office/drawing/2014/main" id="{7569F697-DB7F-B487-BEDD-8B690812BB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Reinforcement Learning Tutorial - Javatpoint">
            <a:extLst>
              <a:ext uri="{FF2B5EF4-FFF2-40B4-BE49-F238E27FC236}">
                <a16:creationId xmlns:a16="http://schemas.microsoft.com/office/drawing/2014/main" id="{E2B06620-58D3-887D-599B-22167AA1D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3"/>
            <a:ext cx="5715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70962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A404-F206-8994-97FE-3BC9B5DF6EA1}"/>
              </a:ext>
            </a:extLst>
          </p:cNvPr>
          <p:cNvSpPr>
            <a:spLocks noGrp="1"/>
          </p:cNvSpPr>
          <p:nvPr>
            <p:ph type="title"/>
          </p:nvPr>
        </p:nvSpPr>
        <p:spPr/>
        <p:txBody>
          <a:bodyPr/>
          <a:lstStyle/>
          <a:p>
            <a:pPr algn="ctr"/>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0A03F33D-70C1-EAC5-692E-3E06FACACC2D}"/>
              </a:ext>
            </a:extLst>
          </p:cNvPr>
          <p:cNvSpPr>
            <a:spLocks noGrp="1"/>
          </p:cNvSpPr>
          <p:nvPr>
            <p:ph idx="1"/>
          </p:nvPr>
        </p:nvSpPr>
        <p:spPr>
          <a:xfrm>
            <a:off x="838200" y="2361843"/>
            <a:ext cx="10515600" cy="4001934"/>
          </a:xfrm>
        </p:spPr>
        <p:txBody>
          <a:bodyPr/>
          <a:lstStyle/>
          <a:p>
            <a:r>
              <a:rPr lang="en-US" dirty="0"/>
              <a:t>So </a:t>
            </a:r>
            <a:r>
              <a:rPr lang="en-US" dirty="0" err="1"/>
              <a:t>sánh</a:t>
            </a:r>
            <a:r>
              <a:rPr lang="en-US" dirty="0"/>
              <a:t> </a:t>
            </a:r>
            <a:r>
              <a:rPr lang="en-US" dirty="0" err="1"/>
              <a:t>giữa</a:t>
            </a:r>
            <a:r>
              <a:rPr lang="en-US" dirty="0"/>
              <a:t> </a:t>
            </a:r>
            <a:r>
              <a:rPr lang="en-US" dirty="0" err="1"/>
              <a:t>học</a:t>
            </a:r>
            <a:r>
              <a:rPr lang="en-US" dirty="0"/>
              <a:t> </a:t>
            </a:r>
            <a:r>
              <a:rPr lang="en-US" dirty="0" err="1"/>
              <a:t>có</a:t>
            </a:r>
            <a:r>
              <a:rPr lang="en-US" dirty="0"/>
              <a:t> </a:t>
            </a:r>
            <a:r>
              <a:rPr lang="en-US" dirty="0" err="1"/>
              <a:t>giám</a:t>
            </a:r>
            <a:r>
              <a:rPr lang="en-US" dirty="0"/>
              <a:t> </a:t>
            </a:r>
            <a:r>
              <a:rPr lang="en-US" dirty="0" err="1"/>
              <a:t>sát</a:t>
            </a:r>
            <a:r>
              <a:rPr lang="en-US" dirty="0"/>
              <a:t> </a:t>
            </a:r>
            <a:r>
              <a:rPr lang="en-US" dirty="0" err="1"/>
              <a:t>và</a:t>
            </a:r>
            <a:r>
              <a:rPr lang="en-US" dirty="0"/>
              <a:t> </a:t>
            </a:r>
            <a:r>
              <a:rPr lang="en-US" dirty="0" err="1"/>
              <a:t>học</a:t>
            </a:r>
            <a:r>
              <a:rPr lang="en-US" dirty="0"/>
              <a:t> </a:t>
            </a:r>
            <a:r>
              <a:rPr lang="en-US" dirty="0" err="1"/>
              <a:t>không</a:t>
            </a:r>
            <a:r>
              <a:rPr lang="en-US" dirty="0"/>
              <a:t> </a:t>
            </a:r>
            <a:r>
              <a:rPr lang="en-US" dirty="0" err="1"/>
              <a:t>giám</a:t>
            </a:r>
            <a:r>
              <a:rPr lang="en-US" dirty="0"/>
              <a:t> </a:t>
            </a:r>
            <a:r>
              <a:rPr lang="en-US" dirty="0" err="1"/>
              <a:t>sát</a:t>
            </a:r>
            <a:r>
              <a:rPr lang="en-US" dirty="0"/>
              <a:t>.</a:t>
            </a:r>
          </a:p>
          <a:p>
            <a:pPr marL="0" indent="0">
              <a:buNone/>
            </a:pPr>
            <a:endParaRPr lang="en-US" dirty="0"/>
          </a:p>
        </p:txBody>
      </p:sp>
    </p:spTree>
    <p:extLst>
      <p:ext uri="{BB962C8B-B14F-4D97-AF65-F5344CB8AC3E}">
        <p14:creationId xmlns:p14="http://schemas.microsoft.com/office/powerpoint/2010/main" val="142790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8200" y="1784823"/>
            <a:ext cx="10515600" cy="767410"/>
          </a:xfrm>
        </p:spPr>
        <p:txBody>
          <a:bodyPr>
            <a:normAutofit fontScale="90000"/>
          </a:bodyPr>
          <a:lstStyle/>
          <a:p>
            <a:pPr algn="ctr"/>
            <a:r>
              <a:rPr lang="vi-VN" sz="4000" dirty="0"/>
              <a:t>CHƯƠNG </a:t>
            </a:r>
            <a:r>
              <a:rPr lang="en-US" sz="4000" dirty="0"/>
              <a:t>2</a:t>
            </a:r>
            <a:br>
              <a:rPr lang="vi-VN" dirty="0"/>
            </a:br>
            <a:r>
              <a:rPr lang="en-US" dirty="0" err="1"/>
              <a:t>THUẬT</a:t>
            </a:r>
            <a:r>
              <a:rPr lang="en-US" dirty="0"/>
              <a:t> </a:t>
            </a:r>
            <a:r>
              <a:rPr lang="en-US" dirty="0" err="1"/>
              <a:t>TOÁN</a:t>
            </a:r>
            <a:r>
              <a:rPr lang="en-US" dirty="0"/>
              <a:t> </a:t>
            </a:r>
            <a:r>
              <a:rPr lang="en-US" dirty="0" err="1"/>
              <a:t>MÁY</a:t>
            </a:r>
            <a:r>
              <a:rPr lang="en-US" dirty="0"/>
              <a:t> </a:t>
            </a:r>
            <a:r>
              <a:rPr lang="en-US" dirty="0" err="1"/>
              <a:t>HỌC</a:t>
            </a:r>
            <a:endParaRPr lang="en-US" dirty="0"/>
          </a:p>
        </p:txBody>
      </p:sp>
      <p:sp>
        <p:nvSpPr>
          <p:cNvPr id="3" name="Tiêu đề phụ 2">
            <a:extLst>
              <a:ext uri="{FF2B5EF4-FFF2-40B4-BE49-F238E27FC236}">
                <a16:creationId xmlns:a16="http://schemas.microsoft.com/office/drawing/2014/main" id="{F4B47E4C-54F9-10C3-17BB-676B9944B4D0}"/>
              </a:ext>
            </a:extLst>
          </p:cNvPr>
          <p:cNvSpPr>
            <a:spLocks noGrp="1"/>
          </p:cNvSpPr>
          <p:nvPr>
            <p:ph idx="1"/>
          </p:nvPr>
        </p:nvSpPr>
        <p:spPr>
          <a:xfrm>
            <a:off x="1634613" y="3429000"/>
            <a:ext cx="9574161" cy="767410"/>
          </a:xfrm>
        </p:spPr>
        <p:txBody>
          <a:bodyPr>
            <a:normAutofit fontScale="92500" lnSpcReduction="20000"/>
          </a:bodyPr>
          <a:lstStyle/>
          <a:p>
            <a:pPr marL="0" indent="0" algn="ctr">
              <a:buNone/>
            </a:pPr>
            <a:r>
              <a:rPr lang="en-US" dirty="0" err="1"/>
              <a:t>Các</a:t>
            </a:r>
            <a:r>
              <a:rPr lang="en-US" dirty="0"/>
              <a:t> </a:t>
            </a:r>
            <a:r>
              <a:rPr lang="en-US" dirty="0" err="1"/>
              <a:t>phương</a:t>
            </a:r>
            <a:r>
              <a:rPr lang="en-US" dirty="0"/>
              <a:t> </a:t>
            </a:r>
            <a:r>
              <a:rPr lang="en-US" dirty="0" err="1"/>
              <a:t>pháp</a:t>
            </a:r>
            <a:r>
              <a:rPr lang="en-US" dirty="0"/>
              <a:t> </a:t>
            </a:r>
            <a:r>
              <a:rPr lang="en-US" dirty="0" err="1"/>
              <a:t>học</a:t>
            </a:r>
            <a:r>
              <a:rPr lang="en-US" dirty="0"/>
              <a:t> </a:t>
            </a:r>
            <a:r>
              <a:rPr lang="en-US" dirty="0" err="1"/>
              <a:t>có</a:t>
            </a:r>
            <a:r>
              <a:rPr lang="en-US" dirty="0"/>
              <a:t> </a:t>
            </a:r>
            <a:r>
              <a:rPr lang="en-US" dirty="0" err="1"/>
              <a:t>giám</a:t>
            </a:r>
            <a:r>
              <a:rPr lang="en-US" dirty="0"/>
              <a:t> </a:t>
            </a:r>
            <a:r>
              <a:rPr lang="en-US" dirty="0" err="1"/>
              <a:t>sát</a:t>
            </a:r>
            <a:r>
              <a:rPr lang="en-US" dirty="0"/>
              <a:t>, </a:t>
            </a:r>
            <a:r>
              <a:rPr lang="en-US" dirty="0" err="1"/>
              <a:t>không</a:t>
            </a:r>
            <a:r>
              <a:rPr lang="en-US" dirty="0"/>
              <a:t> </a:t>
            </a:r>
            <a:r>
              <a:rPr lang="en-US" dirty="0" err="1"/>
              <a:t>giám</a:t>
            </a:r>
            <a:r>
              <a:rPr lang="en-US" dirty="0"/>
              <a:t> </a:t>
            </a:r>
            <a:r>
              <a:rPr lang="en-US" dirty="0" err="1"/>
              <a:t>sát</a:t>
            </a:r>
            <a:r>
              <a:rPr lang="en-US" dirty="0"/>
              <a:t>, </a:t>
            </a:r>
            <a:r>
              <a:rPr lang="en-US" dirty="0" err="1"/>
              <a:t>học</a:t>
            </a:r>
            <a:r>
              <a:rPr lang="en-US" dirty="0"/>
              <a:t> </a:t>
            </a:r>
            <a:r>
              <a:rPr lang="en-US" dirty="0" err="1"/>
              <a:t>củng</a:t>
            </a:r>
            <a:r>
              <a:rPr lang="en-US" dirty="0"/>
              <a:t> </a:t>
            </a:r>
            <a:r>
              <a:rPr lang="en-US" dirty="0" err="1"/>
              <a:t>cố</a:t>
            </a:r>
            <a:endParaRPr lang="en-US" dirty="0"/>
          </a:p>
        </p:txBody>
      </p:sp>
    </p:spTree>
    <p:extLst>
      <p:ext uri="{BB962C8B-B14F-4D97-AF65-F5344CB8AC3E}">
        <p14:creationId xmlns:p14="http://schemas.microsoft.com/office/powerpoint/2010/main" val="82780095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8200" y="1228232"/>
            <a:ext cx="10515600" cy="767410"/>
          </a:xfrm>
        </p:spPr>
        <p:txBody>
          <a:bodyPr anchor="ctr">
            <a:normAutofit fontScale="90000"/>
          </a:bodyPr>
          <a:lstStyle/>
          <a:p>
            <a:r>
              <a:rPr lang="en-US" sz="4100" dirty="0"/>
              <a:t>2.3 </a:t>
            </a:r>
            <a:r>
              <a:rPr lang="en-US" sz="4100" dirty="0" err="1"/>
              <a:t>Học</a:t>
            </a:r>
            <a:r>
              <a:rPr lang="en-US" sz="4100" dirty="0"/>
              <a:t> </a:t>
            </a:r>
            <a:r>
              <a:rPr lang="en-US" sz="4100" dirty="0" err="1"/>
              <a:t>có</a:t>
            </a:r>
            <a:r>
              <a:rPr lang="en-US" sz="4100" dirty="0"/>
              <a:t> </a:t>
            </a:r>
            <a:r>
              <a:rPr lang="en-US" sz="4100" dirty="0" err="1"/>
              <a:t>giám</a:t>
            </a:r>
            <a:r>
              <a:rPr lang="en-US" sz="4100" dirty="0"/>
              <a:t> </a:t>
            </a:r>
            <a:r>
              <a:rPr lang="en-US" sz="4100" dirty="0" err="1"/>
              <a:t>sát</a:t>
            </a:r>
            <a:r>
              <a:rPr lang="en-US" sz="4100" dirty="0"/>
              <a:t> (Supervised Learning)</a:t>
            </a:r>
          </a:p>
        </p:txBody>
      </p:sp>
      <p:pic>
        <p:nvPicPr>
          <p:cNvPr id="1026" name="Picture 2" descr="Học có giám sát(Supervised learning) là gì? Định nghĩa và ví dụ">
            <a:extLst>
              <a:ext uri="{FF2B5EF4-FFF2-40B4-BE49-F238E27FC236}">
                <a16:creationId xmlns:a16="http://schemas.microsoft.com/office/drawing/2014/main" id="{AFD04031-BD4D-8907-CD19-1591156A6C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38725" y="2175030"/>
            <a:ext cx="7114549" cy="4001934"/>
          </a:xfrm>
          <a:prstGeom prst="rect">
            <a:avLst/>
          </a:prstGeom>
          <a:solidFill>
            <a:srgbClr val="FFFFFF"/>
          </a:solidFill>
        </p:spPr>
      </p:pic>
    </p:spTree>
    <p:extLst>
      <p:ext uri="{BB962C8B-B14F-4D97-AF65-F5344CB8AC3E}">
        <p14:creationId xmlns:p14="http://schemas.microsoft.com/office/powerpoint/2010/main" val="426858700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9791" y="987428"/>
            <a:ext cx="3932237" cy="1069975"/>
          </a:xfrm>
        </p:spPr>
        <p:txBody>
          <a:bodyPr anchor="b">
            <a:normAutofit/>
          </a:bodyPr>
          <a:lstStyle/>
          <a:p>
            <a:r>
              <a:rPr lang="en-US" sz="2700" dirty="0"/>
              <a:t>2.3 </a:t>
            </a:r>
            <a:r>
              <a:rPr lang="en-US" sz="2700" dirty="0" err="1"/>
              <a:t>Học</a:t>
            </a:r>
            <a:r>
              <a:rPr lang="en-US" sz="2700" dirty="0"/>
              <a:t> </a:t>
            </a:r>
            <a:r>
              <a:rPr lang="en-US" sz="2700" dirty="0" err="1"/>
              <a:t>có</a:t>
            </a:r>
            <a:r>
              <a:rPr lang="en-US" sz="2700" dirty="0"/>
              <a:t> </a:t>
            </a:r>
            <a:r>
              <a:rPr lang="en-US" sz="2700" dirty="0" err="1"/>
              <a:t>giám</a:t>
            </a:r>
            <a:r>
              <a:rPr lang="en-US" sz="2700" dirty="0"/>
              <a:t> </a:t>
            </a:r>
            <a:r>
              <a:rPr lang="en-US" sz="2700" dirty="0" err="1"/>
              <a:t>sát</a:t>
            </a:r>
            <a:r>
              <a:rPr lang="en-US" sz="2700" dirty="0"/>
              <a:t> (Supervised Learning)</a:t>
            </a:r>
          </a:p>
        </p:txBody>
      </p:sp>
      <p:pic>
        <p:nvPicPr>
          <p:cNvPr id="1026" name="Picture 2" descr="Học có giám sát(Supervised learning) là gì? Định nghĩa và ví dụ">
            <a:extLst>
              <a:ext uri="{FF2B5EF4-FFF2-40B4-BE49-F238E27FC236}">
                <a16:creationId xmlns:a16="http://schemas.microsoft.com/office/drawing/2014/main" id="{AFD04031-BD4D-8907-CD19-1591156A6C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3188" y="1688310"/>
            <a:ext cx="6172200" cy="3471862"/>
          </a:xfrm>
          <a:prstGeom prst="rect">
            <a:avLst/>
          </a:prstGeom>
          <a:noFill/>
          <a:extLst>
            <a:ext uri="{909E8E84-426E-40DD-AFC4-6F175D3DCCD1}">
              <a14:hiddenFill xmlns:a14="http://schemas.microsoft.com/office/drawing/2010/main">
                <a:solidFill>
                  <a:srgbClr val="FFFFFF"/>
                </a:solidFill>
              </a14:hiddenFill>
            </a:ext>
          </a:extLst>
        </p:spPr>
      </p:pic>
      <p:sp>
        <p:nvSpPr>
          <p:cNvPr id="1031" name="Text Placeholder 3">
            <a:extLst>
              <a:ext uri="{FF2B5EF4-FFF2-40B4-BE49-F238E27FC236}">
                <a16:creationId xmlns:a16="http://schemas.microsoft.com/office/drawing/2014/main" id="{412B24C5-FC0B-4DB2-87D8-26C293A30A29}"/>
              </a:ext>
            </a:extLst>
          </p:cNvPr>
          <p:cNvSpPr>
            <a:spLocks noGrp="1"/>
          </p:cNvSpPr>
          <p:nvPr>
            <p:ph type="body" sz="half" idx="2"/>
          </p:nvPr>
        </p:nvSpPr>
        <p:spPr>
          <a:xfrm>
            <a:off x="839791" y="2057400"/>
            <a:ext cx="3932237" cy="3811588"/>
          </a:xfrm>
        </p:spPr>
        <p:txBody>
          <a:bodyPr>
            <a:normAutofit lnSpcReduction="10000"/>
          </a:bodyPr>
          <a:lstStyle/>
          <a:p>
            <a:pPr algn="just"/>
            <a:r>
              <a:rPr lang="en-US" sz="2300" dirty="0"/>
              <a:t>      - </a:t>
            </a:r>
            <a:r>
              <a:rPr lang="vi-VN" sz="2300" dirty="0"/>
              <a:t>Học </a:t>
            </a:r>
            <a:r>
              <a:rPr lang="en-US" sz="2300" dirty="0" err="1"/>
              <a:t>có</a:t>
            </a:r>
            <a:r>
              <a:rPr lang="en-US" sz="2300" dirty="0"/>
              <a:t> </a:t>
            </a:r>
            <a:r>
              <a:rPr lang="vi-VN" sz="2300" dirty="0"/>
              <a:t>giám sát là một phương pháp trong học máy, nơi mà mô hình học từ một tập dữ liệu huấn luyện bao gồm các cặp đầu vào-đầu ra (input-output pairs). Mục tiêu là tìm ra một hàm ánh xạ từ đầu vào đến đầu ra dựa trên các ví dụ trong tập huấn luyện. Sau khi được huấn luyện, mô hình có thể dự đoán đầu ra cho các dữ liệu mới.</a:t>
            </a:r>
            <a:endParaRPr lang="en-US" sz="2300" dirty="0"/>
          </a:p>
        </p:txBody>
      </p:sp>
    </p:spTree>
    <p:extLst>
      <p:ext uri="{BB962C8B-B14F-4D97-AF65-F5344CB8AC3E}">
        <p14:creationId xmlns:p14="http://schemas.microsoft.com/office/powerpoint/2010/main" val="387612682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9791" y="987428"/>
            <a:ext cx="3932237" cy="1069975"/>
          </a:xfrm>
        </p:spPr>
        <p:txBody>
          <a:bodyPr anchor="b">
            <a:normAutofit/>
          </a:bodyPr>
          <a:lstStyle/>
          <a:p>
            <a:r>
              <a:rPr lang="en-US" sz="2700" dirty="0"/>
              <a:t>2.3 </a:t>
            </a:r>
            <a:r>
              <a:rPr lang="en-US" sz="2700" dirty="0" err="1"/>
              <a:t>Học</a:t>
            </a:r>
            <a:r>
              <a:rPr lang="en-US" sz="2700" dirty="0"/>
              <a:t> </a:t>
            </a:r>
            <a:r>
              <a:rPr lang="en-US" sz="2700" dirty="0" err="1"/>
              <a:t>có</a:t>
            </a:r>
            <a:r>
              <a:rPr lang="en-US" sz="2700" dirty="0"/>
              <a:t> </a:t>
            </a:r>
            <a:r>
              <a:rPr lang="en-US" sz="2700" dirty="0" err="1"/>
              <a:t>giám</a:t>
            </a:r>
            <a:r>
              <a:rPr lang="en-US" sz="2700" dirty="0"/>
              <a:t> </a:t>
            </a:r>
            <a:r>
              <a:rPr lang="en-US" sz="2700" dirty="0" err="1"/>
              <a:t>sát</a:t>
            </a:r>
            <a:r>
              <a:rPr lang="en-US" sz="2700" dirty="0"/>
              <a:t> (Supervised Learning)</a:t>
            </a:r>
          </a:p>
        </p:txBody>
      </p:sp>
      <p:pic>
        <p:nvPicPr>
          <p:cNvPr id="1026" name="Picture 2" descr="Học có giám sát(Supervised learning) là gì? Định nghĩa và ví dụ">
            <a:extLst>
              <a:ext uri="{FF2B5EF4-FFF2-40B4-BE49-F238E27FC236}">
                <a16:creationId xmlns:a16="http://schemas.microsoft.com/office/drawing/2014/main" id="{AFD04031-BD4D-8907-CD19-1591156A6C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3188" y="1688310"/>
            <a:ext cx="6172200" cy="3471862"/>
          </a:xfrm>
          <a:prstGeom prst="rect">
            <a:avLst/>
          </a:prstGeom>
          <a:noFill/>
          <a:extLst>
            <a:ext uri="{909E8E84-426E-40DD-AFC4-6F175D3DCCD1}">
              <a14:hiddenFill xmlns:a14="http://schemas.microsoft.com/office/drawing/2010/main">
                <a:solidFill>
                  <a:srgbClr val="FFFFFF"/>
                </a:solidFill>
              </a14:hiddenFill>
            </a:ext>
          </a:extLst>
        </p:spPr>
      </p:pic>
      <p:sp>
        <p:nvSpPr>
          <p:cNvPr id="1031" name="Text Placeholder 3">
            <a:extLst>
              <a:ext uri="{FF2B5EF4-FFF2-40B4-BE49-F238E27FC236}">
                <a16:creationId xmlns:a16="http://schemas.microsoft.com/office/drawing/2014/main" id="{412B24C5-FC0B-4DB2-87D8-26C293A30A29}"/>
              </a:ext>
            </a:extLst>
          </p:cNvPr>
          <p:cNvSpPr>
            <a:spLocks noGrp="1"/>
          </p:cNvSpPr>
          <p:nvPr>
            <p:ph type="body" sz="half" idx="2"/>
          </p:nvPr>
        </p:nvSpPr>
        <p:spPr>
          <a:xfrm>
            <a:off x="839791" y="2057400"/>
            <a:ext cx="3932237" cy="3811588"/>
          </a:xfrm>
        </p:spPr>
        <p:txBody>
          <a:bodyPr>
            <a:normAutofit/>
          </a:bodyPr>
          <a:lstStyle/>
          <a:p>
            <a:pPr algn="just"/>
            <a:r>
              <a:rPr lang="en-US" sz="2300" b="1" dirty="0"/>
              <a:t> </a:t>
            </a:r>
            <a:r>
              <a:rPr lang="en-US" sz="2300" b="1" dirty="0" err="1"/>
              <a:t>các</a:t>
            </a:r>
            <a:r>
              <a:rPr lang="en-US" sz="2300" b="1" dirty="0"/>
              <a:t> </a:t>
            </a:r>
            <a:r>
              <a:rPr lang="en-US" sz="2300" b="1" dirty="0" err="1"/>
              <a:t>thành</a:t>
            </a:r>
            <a:r>
              <a:rPr lang="en-US" sz="2300" b="1" dirty="0"/>
              <a:t> </a:t>
            </a:r>
            <a:r>
              <a:rPr lang="en-US" sz="2300" b="1" dirty="0" err="1"/>
              <a:t>phần</a:t>
            </a:r>
            <a:r>
              <a:rPr lang="en-US" sz="2300" b="1" dirty="0"/>
              <a:t> </a:t>
            </a:r>
            <a:r>
              <a:rPr lang="en-US" sz="2300" b="1" dirty="0" err="1"/>
              <a:t>chính</a:t>
            </a:r>
            <a:r>
              <a:rPr lang="en-US" sz="2300" b="1" dirty="0"/>
              <a:t>:</a:t>
            </a:r>
          </a:p>
          <a:p>
            <a:pPr marL="342900" indent="-342900" algn="just">
              <a:buFontTx/>
              <a:buChar char="-"/>
            </a:pPr>
            <a:r>
              <a:rPr lang="en-US" sz="2300" dirty="0" err="1"/>
              <a:t>Tập</a:t>
            </a:r>
            <a:r>
              <a:rPr lang="en-US" sz="2300" dirty="0"/>
              <a:t> </a:t>
            </a:r>
            <a:r>
              <a:rPr lang="en-US" sz="2300" dirty="0" err="1"/>
              <a:t>dữ</a:t>
            </a:r>
            <a:r>
              <a:rPr lang="en-US" sz="2300" dirty="0"/>
              <a:t> </a:t>
            </a:r>
            <a:r>
              <a:rPr lang="en-US" sz="2300" dirty="0" err="1"/>
              <a:t>liệu</a:t>
            </a:r>
            <a:r>
              <a:rPr lang="en-US" sz="2300" dirty="0"/>
              <a:t> </a:t>
            </a:r>
            <a:r>
              <a:rPr lang="en-US" sz="2300" dirty="0" err="1"/>
              <a:t>huấn</a:t>
            </a:r>
            <a:r>
              <a:rPr lang="en-US" sz="2300" dirty="0"/>
              <a:t> </a:t>
            </a:r>
            <a:r>
              <a:rPr lang="en-US" sz="2300" dirty="0" err="1"/>
              <a:t>luyện</a:t>
            </a:r>
            <a:r>
              <a:rPr lang="en-US" sz="2300" dirty="0"/>
              <a:t> (Training Data)</a:t>
            </a:r>
          </a:p>
          <a:p>
            <a:pPr marL="342900" indent="-342900" algn="just">
              <a:buFontTx/>
              <a:buChar char="-"/>
            </a:pPr>
            <a:r>
              <a:rPr lang="en-US" sz="2300" dirty="0" err="1"/>
              <a:t>Tập</a:t>
            </a:r>
            <a:r>
              <a:rPr lang="en-US" sz="2300" dirty="0"/>
              <a:t> </a:t>
            </a:r>
            <a:r>
              <a:rPr lang="en-US" sz="2300" dirty="0" err="1"/>
              <a:t>dữ</a:t>
            </a:r>
            <a:r>
              <a:rPr lang="en-US" sz="2300" dirty="0"/>
              <a:t> </a:t>
            </a:r>
            <a:r>
              <a:rPr lang="en-US" sz="2300" dirty="0" err="1"/>
              <a:t>liệu</a:t>
            </a:r>
            <a:r>
              <a:rPr lang="en-US" sz="2300" dirty="0"/>
              <a:t> </a:t>
            </a:r>
            <a:r>
              <a:rPr lang="en-US" sz="2300" dirty="0" err="1"/>
              <a:t>kiểm</a:t>
            </a:r>
            <a:r>
              <a:rPr lang="en-US" sz="2300" dirty="0"/>
              <a:t> </a:t>
            </a:r>
            <a:r>
              <a:rPr lang="en-US" sz="2300" dirty="0" err="1"/>
              <a:t>tra</a:t>
            </a:r>
            <a:r>
              <a:rPr lang="en-US" sz="2300" dirty="0"/>
              <a:t> ( Testing Data)</a:t>
            </a:r>
          </a:p>
          <a:p>
            <a:pPr marL="342900" indent="-342900" algn="just">
              <a:buFontTx/>
              <a:buChar char="-"/>
            </a:pPr>
            <a:r>
              <a:rPr lang="en-US" sz="2300" dirty="0" err="1"/>
              <a:t>Biến</a:t>
            </a:r>
            <a:r>
              <a:rPr lang="en-US" sz="2300" dirty="0"/>
              <a:t> </a:t>
            </a:r>
            <a:r>
              <a:rPr lang="en-US" sz="2300" dirty="0" err="1"/>
              <a:t>độc</a:t>
            </a:r>
            <a:r>
              <a:rPr lang="en-US" sz="2300" dirty="0"/>
              <a:t> </a:t>
            </a:r>
            <a:r>
              <a:rPr lang="en-US" sz="2300" dirty="0" err="1"/>
              <a:t>lập</a:t>
            </a:r>
            <a:r>
              <a:rPr lang="en-US" sz="2300" dirty="0"/>
              <a:t> (Independent Variables)</a:t>
            </a:r>
          </a:p>
          <a:p>
            <a:pPr marL="342900" indent="-342900" algn="just">
              <a:buFontTx/>
              <a:buChar char="-"/>
            </a:pPr>
            <a:r>
              <a:rPr lang="en-US" sz="2300" dirty="0" err="1"/>
              <a:t>Biến</a:t>
            </a:r>
            <a:r>
              <a:rPr lang="en-US" sz="2300" dirty="0"/>
              <a:t> </a:t>
            </a:r>
            <a:r>
              <a:rPr lang="en-US" sz="2300" dirty="0" err="1"/>
              <a:t>phụ</a:t>
            </a:r>
            <a:r>
              <a:rPr lang="en-US" sz="2300" dirty="0"/>
              <a:t> </a:t>
            </a:r>
            <a:r>
              <a:rPr lang="en-US" sz="2300" dirty="0" err="1"/>
              <a:t>thuộc</a:t>
            </a:r>
            <a:r>
              <a:rPr lang="en-US" sz="2300" dirty="0"/>
              <a:t> (Dependent Variable)</a:t>
            </a:r>
          </a:p>
        </p:txBody>
      </p:sp>
    </p:spTree>
    <p:extLst>
      <p:ext uri="{BB962C8B-B14F-4D97-AF65-F5344CB8AC3E}">
        <p14:creationId xmlns:p14="http://schemas.microsoft.com/office/powerpoint/2010/main" val="275643034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8200" y="1228232"/>
            <a:ext cx="10515600" cy="767410"/>
          </a:xfrm>
        </p:spPr>
        <p:txBody>
          <a:bodyPr anchor="ctr">
            <a:normAutofit/>
          </a:bodyPr>
          <a:lstStyle/>
          <a:p>
            <a:r>
              <a:rPr lang="en-US" sz="3700"/>
              <a:t>2.3 </a:t>
            </a:r>
            <a:r>
              <a:rPr lang="en-US" sz="3700" err="1"/>
              <a:t>Học</a:t>
            </a:r>
            <a:r>
              <a:rPr lang="en-US" sz="3700"/>
              <a:t> </a:t>
            </a:r>
            <a:r>
              <a:rPr lang="en-US" sz="3700" err="1"/>
              <a:t>có</a:t>
            </a:r>
            <a:r>
              <a:rPr lang="en-US" sz="3700"/>
              <a:t> </a:t>
            </a:r>
            <a:r>
              <a:rPr lang="en-US" sz="3700" err="1"/>
              <a:t>giám</a:t>
            </a:r>
            <a:r>
              <a:rPr lang="en-US" sz="3700"/>
              <a:t> </a:t>
            </a:r>
            <a:r>
              <a:rPr lang="en-US" sz="3700" err="1"/>
              <a:t>sát</a:t>
            </a:r>
            <a:r>
              <a:rPr lang="en-US" sz="3700"/>
              <a:t> (Supervised Learning)</a:t>
            </a:r>
          </a:p>
        </p:txBody>
      </p:sp>
      <p:pic>
        <p:nvPicPr>
          <p:cNvPr id="2050" name="Picture 2" descr="Hiểu rõ về học có giám sát (Supervised Learning) và học không giám sát  (Unsupervised Learning) – Khám phá thế giới lập trình Trí Tuệ Nhân Tạo">
            <a:extLst>
              <a:ext uri="{FF2B5EF4-FFF2-40B4-BE49-F238E27FC236}">
                <a16:creationId xmlns:a16="http://schemas.microsoft.com/office/drawing/2014/main" id="{83DE2A85-286C-DF32-812C-71C2A9BC3D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2833244"/>
            <a:ext cx="5181600" cy="2605604"/>
          </a:xfrm>
          <a:prstGeom prst="rect">
            <a:avLst/>
          </a:prstGeom>
          <a:solidFill>
            <a:srgbClr val="FFFFFF"/>
          </a:solidFill>
        </p:spPr>
      </p:pic>
      <p:sp>
        <p:nvSpPr>
          <p:cNvPr id="2055" name="Content Placeholder 3">
            <a:extLst>
              <a:ext uri="{FF2B5EF4-FFF2-40B4-BE49-F238E27FC236}">
                <a16:creationId xmlns:a16="http://schemas.microsoft.com/office/drawing/2014/main" id="{3CBC56FB-1E3F-C29D-075D-CB9A60B552BD}"/>
              </a:ext>
            </a:extLst>
          </p:cNvPr>
          <p:cNvSpPr>
            <a:spLocks noGrp="1"/>
          </p:cNvSpPr>
          <p:nvPr>
            <p:ph sz="half" idx="2"/>
          </p:nvPr>
        </p:nvSpPr>
        <p:spPr>
          <a:xfrm>
            <a:off x="6172200" y="2095129"/>
            <a:ext cx="5181600" cy="4081833"/>
          </a:xfrm>
        </p:spPr>
        <p:txBody>
          <a:bodyPr/>
          <a:lstStyle/>
          <a:p>
            <a:r>
              <a:rPr lang="en-US" dirty="0" err="1"/>
              <a:t>Các</a:t>
            </a:r>
            <a:r>
              <a:rPr lang="en-US" dirty="0"/>
              <a:t> </a:t>
            </a:r>
            <a:r>
              <a:rPr lang="en-US" dirty="0" err="1"/>
              <a:t>giai</a:t>
            </a:r>
            <a:r>
              <a:rPr lang="en-US" dirty="0"/>
              <a:t> </a:t>
            </a:r>
            <a:r>
              <a:rPr lang="en-US" dirty="0" err="1"/>
              <a:t>đoạn</a:t>
            </a:r>
            <a:endParaRPr lang="en-US" dirty="0"/>
          </a:p>
          <a:p>
            <a:pPr marL="514350" indent="-514350">
              <a:buAutoNum type="arabicPeriod"/>
            </a:pPr>
            <a:r>
              <a:rPr lang="en-US" dirty="0"/>
              <a:t>Thu </a:t>
            </a:r>
            <a:r>
              <a:rPr lang="en-US" dirty="0" err="1"/>
              <a:t>thập</a:t>
            </a:r>
            <a:r>
              <a:rPr lang="en-US" dirty="0"/>
              <a:t> </a:t>
            </a:r>
            <a:r>
              <a:rPr lang="en-US" dirty="0" err="1"/>
              <a:t>và</a:t>
            </a:r>
            <a:r>
              <a:rPr lang="en-US" dirty="0"/>
              <a:t> </a:t>
            </a:r>
            <a:r>
              <a:rPr lang="en-US" dirty="0" err="1"/>
              <a:t>tiền</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endParaRPr lang="en-US" dirty="0"/>
          </a:p>
          <a:p>
            <a:pPr marL="514350" indent="-514350">
              <a:buAutoNum type="arabicPeriod"/>
            </a:pPr>
            <a:r>
              <a:rPr lang="en-US" dirty="0"/>
              <a:t>Chia </a:t>
            </a:r>
            <a:r>
              <a:rPr lang="en-US" dirty="0" err="1"/>
              <a:t>tập</a:t>
            </a:r>
            <a:r>
              <a:rPr lang="en-US" dirty="0"/>
              <a:t> </a:t>
            </a:r>
            <a:r>
              <a:rPr lang="en-US" dirty="0" err="1"/>
              <a:t>dữ</a:t>
            </a:r>
            <a:r>
              <a:rPr lang="en-US" dirty="0"/>
              <a:t> </a:t>
            </a:r>
            <a:r>
              <a:rPr lang="en-US" dirty="0" err="1"/>
              <a:t>liệu</a:t>
            </a:r>
            <a:r>
              <a:rPr lang="en-US" dirty="0"/>
              <a:t> </a:t>
            </a:r>
            <a:r>
              <a:rPr lang="en-US" dirty="0" err="1"/>
              <a:t>ra</a:t>
            </a:r>
            <a:r>
              <a:rPr lang="en-US" dirty="0"/>
              <a:t> </a:t>
            </a:r>
            <a:r>
              <a:rPr lang="en-US" dirty="0" err="1"/>
              <a:t>thành</a:t>
            </a:r>
            <a:r>
              <a:rPr lang="en-US" dirty="0"/>
              <a:t> 2 </a:t>
            </a:r>
            <a:r>
              <a:rPr lang="en-US" dirty="0" err="1"/>
              <a:t>tập</a:t>
            </a:r>
            <a:r>
              <a:rPr lang="en-US" dirty="0"/>
              <a:t> train </a:t>
            </a:r>
            <a:r>
              <a:rPr lang="en-US" dirty="0" err="1"/>
              <a:t>và</a:t>
            </a:r>
            <a:r>
              <a:rPr lang="en-US" dirty="0"/>
              <a:t> test</a:t>
            </a:r>
          </a:p>
          <a:p>
            <a:pPr marL="514350" indent="-514350">
              <a:buAutoNum type="arabicPeriod"/>
            </a:pPr>
            <a:r>
              <a:rPr lang="en-US" dirty="0" err="1"/>
              <a:t>Lựa</a:t>
            </a:r>
            <a:r>
              <a:rPr lang="en-US" dirty="0"/>
              <a:t> </a:t>
            </a:r>
            <a:r>
              <a:rPr lang="en-US" dirty="0" err="1"/>
              <a:t>chọn</a:t>
            </a:r>
            <a:r>
              <a:rPr lang="en-US" dirty="0"/>
              <a:t> </a:t>
            </a:r>
            <a:r>
              <a:rPr lang="en-US" dirty="0" err="1"/>
              <a:t>thuật</a:t>
            </a:r>
            <a:r>
              <a:rPr lang="en-US" dirty="0"/>
              <a:t> </a:t>
            </a:r>
            <a:r>
              <a:rPr lang="en-US" dirty="0" err="1"/>
              <a:t>toán</a:t>
            </a:r>
            <a:r>
              <a:rPr lang="en-US" dirty="0"/>
              <a:t> </a:t>
            </a:r>
            <a:r>
              <a:rPr lang="en-US" dirty="0" err="1"/>
              <a:t>cơ</a:t>
            </a:r>
            <a:r>
              <a:rPr lang="en-US" dirty="0"/>
              <a:t> </a:t>
            </a:r>
            <a:r>
              <a:rPr lang="en-US" dirty="0" err="1"/>
              <a:t>bản</a:t>
            </a:r>
            <a:r>
              <a:rPr lang="en-US" dirty="0"/>
              <a:t> </a:t>
            </a:r>
            <a:r>
              <a:rPr lang="en-US" dirty="0" err="1"/>
              <a:t>hoặc</a:t>
            </a:r>
            <a:r>
              <a:rPr lang="en-US" dirty="0"/>
              <a:t> </a:t>
            </a:r>
            <a:r>
              <a:rPr lang="en-US" dirty="0" err="1"/>
              <a:t>nâng</a:t>
            </a:r>
            <a:r>
              <a:rPr lang="en-US" dirty="0"/>
              <a:t> </a:t>
            </a:r>
            <a:r>
              <a:rPr lang="en-US" dirty="0" err="1"/>
              <a:t>cao</a:t>
            </a:r>
            <a:r>
              <a:rPr lang="en-US" dirty="0"/>
              <a:t> </a:t>
            </a:r>
            <a:r>
              <a:rPr lang="en-US" dirty="0" err="1"/>
              <a:t>phù</a:t>
            </a:r>
            <a:r>
              <a:rPr lang="en-US" dirty="0"/>
              <a:t> </a:t>
            </a:r>
            <a:r>
              <a:rPr lang="en-US" dirty="0" err="1"/>
              <a:t>hợp</a:t>
            </a:r>
            <a:endParaRPr lang="en-US" dirty="0"/>
          </a:p>
        </p:txBody>
      </p:sp>
    </p:spTree>
    <p:extLst>
      <p:ext uri="{BB962C8B-B14F-4D97-AF65-F5344CB8AC3E}">
        <p14:creationId xmlns:p14="http://schemas.microsoft.com/office/powerpoint/2010/main" val="73063740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838200" y="1228232"/>
            <a:ext cx="10515600" cy="767410"/>
          </a:xfrm>
        </p:spPr>
        <p:txBody>
          <a:bodyPr anchor="ctr">
            <a:normAutofit/>
          </a:bodyPr>
          <a:lstStyle/>
          <a:p>
            <a:r>
              <a:rPr lang="en-US" sz="3700"/>
              <a:t>2.3 </a:t>
            </a:r>
            <a:r>
              <a:rPr lang="en-US" sz="3700" err="1"/>
              <a:t>Học</a:t>
            </a:r>
            <a:r>
              <a:rPr lang="en-US" sz="3700"/>
              <a:t> </a:t>
            </a:r>
            <a:r>
              <a:rPr lang="en-US" sz="3700" err="1"/>
              <a:t>có</a:t>
            </a:r>
            <a:r>
              <a:rPr lang="en-US" sz="3700"/>
              <a:t> </a:t>
            </a:r>
            <a:r>
              <a:rPr lang="en-US" sz="3700" err="1"/>
              <a:t>giám</a:t>
            </a:r>
            <a:r>
              <a:rPr lang="en-US" sz="3700"/>
              <a:t> </a:t>
            </a:r>
            <a:r>
              <a:rPr lang="en-US" sz="3700" err="1"/>
              <a:t>sát</a:t>
            </a:r>
            <a:r>
              <a:rPr lang="en-US" sz="3700"/>
              <a:t> (Supervised Learning)</a:t>
            </a:r>
          </a:p>
        </p:txBody>
      </p:sp>
      <p:pic>
        <p:nvPicPr>
          <p:cNvPr id="2050" name="Picture 2" descr="Hiểu rõ về học có giám sát (Supervised Learning) và học không giám sát  (Unsupervised Learning) – Khám phá thế giới lập trình Trí Tuệ Nhân Tạo">
            <a:extLst>
              <a:ext uri="{FF2B5EF4-FFF2-40B4-BE49-F238E27FC236}">
                <a16:creationId xmlns:a16="http://schemas.microsoft.com/office/drawing/2014/main" id="{83DE2A85-286C-DF32-812C-71C2A9BC3D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2833244"/>
            <a:ext cx="5181600" cy="2605604"/>
          </a:xfrm>
          <a:prstGeom prst="rect">
            <a:avLst/>
          </a:prstGeom>
          <a:solidFill>
            <a:srgbClr val="FFFFFF"/>
          </a:solidFill>
        </p:spPr>
      </p:pic>
      <p:sp>
        <p:nvSpPr>
          <p:cNvPr id="2055" name="Content Placeholder 3">
            <a:extLst>
              <a:ext uri="{FF2B5EF4-FFF2-40B4-BE49-F238E27FC236}">
                <a16:creationId xmlns:a16="http://schemas.microsoft.com/office/drawing/2014/main" id="{3CBC56FB-1E3F-C29D-075D-CB9A60B552BD}"/>
              </a:ext>
            </a:extLst>
          </p:cNvPr>
          <p:cNvSpPr>
            <a:spLocks noGrp="1"/>
          </p:cNvSpPr>
          <p:nvPr>
            <p:ph sz="half" idx="2"/>
          </p:nvPr>
        </p:nvSpPr>
        <p:spPr>
          <a:xfrm>
            <a:off x="6172200" y="2095129"/>
            <a:ext cx="5181600" cy="4081833"/>
          </a:xfrm>
        </p:spPr>
        <p:txBody>
          <a:bodyPr/>
          <a:lstStyle/>
          <a:p>
            <a:r>
              <a:rPr lang="en-US" dirty="0" err="1"/>
              <a:t>Các</a:t>
            </a:r>
            <a:r>
              <a:rPr lang="en-US" dirty="0"/>
              <a:t> </a:t>
            </a:r>
            <a:r>
              <a:rPr lang="en-US" dirty="0" err="1"/>
              <a:t>giai</a:t>
            </a:r>
            <a:r>
              <a:rPr lang="en-US" dirty="0"/>
              <a:t> </a:t>
            </a:r>
            <a:r>
              <a:rPr lang="en-US" dirty="0" err="1"/>
              <a:t>đoạn</a:t>
            </a:r>
            <a:endParaRPr lang="en-US" dirty="0"/>
          </a:p>
          <a:p>
            <a:pPr marL="0" indent="0">
              <a:buNone/>
            </a:pPr>
            <a:r>
              <a:rPr lang="en-US" dirty="0"/>
              <a:t>4. </a:t>
            </a:r>
            <a:r>
              <a:rPr lang="en-US" dirty="0" err="1"/>
              <a:t>Huấn</a:t>
            </a:r>
            <a:r>
              <a:rPr lang="en-US" dirty="0"/>
              <a:t> </a:t>
            </a:r>
            <a:r>
              <a:rPr lang="en-US" dirty="0" err="1"/>
              <a:t>luyện</a:t>
            </a:r>
            <a:r>
              <a:rPr lang="en-US" dirty="0"/>
              <a:t> </a:t>
            </a:r>
            <a:r>
              <a:rPr lang="en-US" dirty="0" err="1"/>
              <a:t>mô</a:t>
            </a:r>
            <a:r>
              <a:rPr lang="en-US" dirty="0"/>
              <a:t> </a:t>
            </a:r>
            <a:r>
              <a:rPr lang="en-US" dirty="0" err="1"/>
              <a:t>hình</a:t>
            </a:r>
            <a:endParaRPr lang="en-US" dirty="0"/>
          </a:p>
          <a:p>
            <a:pPr marL="0" indent="0">
              <a:buNone/>
            </a:pPr>
            <a:r>
              <a:rPr lang="en-US" dirty="0"/>
              <a:t>5. </a:t>
            </a:r>
            <a:r>
              <a:rPr lang="en-US" dirty="0" err="1"/>
              <a:t>Đánh</a:t>
            </a:r>
            <a:r>
              <a:rPr lang="en-US" dirty="0"/>
              <a:t> </a:t>
            </a:r>
            <a:r>
              <a:rPr lang="en-US" dirty="0" err="1"/>
              <a:t>giá</a:t>
            </a:r>
            <a:r>
              <a:rPr lang="en-US" dirty="0"/>
              <a:t> </a:t>
            </a:r>
            <a:r>
              <a:rPr lang="en-US" dirty="0" err="1"/>
              <a:t>mô</a:t>
            </a:r>
            <a:r>
              <a:rPr lang="en-US" dirty="0"/>
              <a:t> </a:t>
            </a:r>
            <a:r>
              <a:rPr lang="en-US" dirty="0" err="1"/>
              <a:t>hình</a:t>
            </a:r>
            <a:r>
              <a:rPr lang="en-US" dirty="0"/>
              <a:t> </a:t>
            </a:r>
          </a:p>
          <a:p>
            <a:pPr marL="0" indent="0">
              <a:buNone/>
            </a:pPr>
            <a:r>
              <a:rPr lang="en-US" dirty="0"/>
              <a:t>	</a:t>
            </a:r>
            <a:r>
              <a:rPr lang="en-US" sz="2800" dirty="0"/>
              <a:t>+ </a:t>
            </a:r>
            <a:r>
              <a:rPr lang="en-US" sz="2800" dirty="0" err="1"/>
              <a:t>đánh</a:t>
            </a:r>
            <a:r>
              <a:rPr lang="en-US" sz="2800" dirty="0"/>
              <a:t> </a:t>
            </a:r>
            <a:r>
              <a:rPr lang="en-US" sz="2800" dirty="0" err="1"/>
              <a:t>giá</a:t>
            </a:r>
            <a:r>
              <a:rPr lang="en-US" sz="2800" dirty="0"/>
              <a:t> </a:t>
            </a:r>
            <a:r>
              <a:rPr lang="en-US" sz="2800" dirty="0" err="1"/>
              <a:t>độ</a:t>
            </a:r>
            <a:r>
              <a:rPr lang="en-US" sz="2800" dirty="0"/>
              <a:t> </a:t>
            </a:r>
            <a:r>
              <a:rPr lang="en-US" sz="2800" dirty="0" err="1"/>
              <a:t>chính</a:t>
            </a:r>
            <a:r>
              <a:rPr lang="en-US" sz="2800" dirty="0"/>
              <a:t> </a:t>
            </a:r>
            <a:r>
              <a:rPr lang="en-US" sz="2800" dirty="0" err="1"/>
              <a:t>xác</a:t>
            </a:r>
            <a:endParaRPr lang="en-US" sz="2800" dirty="0"/>
          </a:p>
          <a:p>
            <a:pPr marL="0" indent="0">
              <a:buNone/>
            </a:pPr>
            <a:r>
              <a:rPr lang="en-US" sz="2800" dirty="0"/>
              <a:t> 	+ </a:t>
            </a:r>
            <a:r>
              <a:rPr lang="en-US" sz="2800" dirty="0" err="1"/>
              <a:t>MSE</a:t>
            </a:r>
            <a:r>
              <a:rPr lang="en-US" sz="2800" dirty="0"/>
              <a:t>, MAE, R-squared</a:t>
            </a:r>
          </a:p>
          <a:p>
            <a:pPr marL="0" indent="0">
              <a:buNone/>
            </a:pPr>
            <a:r>
              <a:rPr lang="en-US" dirty="0"/>
              <a:t>6. </a:t>
            </a:r>
            <a:r>
              <a:rPr lang="en-US" dirty="0" err="1"/>
              <a:t>Dự</a:t>
            </a:r>
            <a:r>
              <a:rPr lang="en-US" dirty="0"/>
              <a:t> </a:t>
            </a:r>
            <a:r>
              <a:rPr lang="en-US" dirty="0" err="1"/>
              <a:t>đoán</a:t>
            </a:r>
            <a:endParaRPr lang="en-US" dirty="0"/>
          </a:p>
        </p:txBody>
      </p:sp>
    </p:spTree>
    <p:extLst>
      <p:ext uri="{BB962C8B-B14F-4D97-AF65-F5344CB8AC3E}">
        <p14:creationId xmlns:p14="http://schemas.microsoft.com/office/powerpoint/2010/main" val="188268561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304800" y="927213"/>
            <a:ext cx="11582399" cy="767410"/>
          </a:xfrm>
        </p:spPr>
        <p:txBody>
          <a:bodyPr anchor="ctr">
            <a:normAutofit fontScale="90000"/>
          </a:bodyPr>
          <a:lstStyle/>
          <a:p>
            <a:r>
              <a:rPr lang="en-US" sz="4100" dirty="0"/>
              <a:t>2.4 </a:t>
            </a:r>
            <a:r>
              <a:rPr lang="en-US" sz="4100" dirty="0" err="1"/>
              <a:t>Học</a:t>
            </a:r>
            <a:r>
              <a:rPr lang="en-US" sz="4100" dirty="0"/>
              <a:t> </a:t>
            </a:r>
            <a:r>
              <a:rPr lang="en-US" sz="4100" dirty="0" err="1"/>
              <a:t>không</a:t>
            </a:r>
            <a:r>
              <a:rPr lang="en-US" sz="4100" dirty="0"/>
              <a:t> </a:t>
            </a:r>
            <a:r>
              <a:rPr lang="en-US" sz="4100" dirty="0" err="1"/>
              <a:t>giám</a:t>
            </a:r>
            <a:r>
              <a:rPr lang="en-US" sz="4100" dirty="0"/>
              <a:t> </a:t>
            </a:r>
            <a:r>
              <a:rPr lang="en-US" sz="4100" dirty="0" err="1"/>
              <a:t>sát</a:t>
            </a:r>
            <a:r>
              <a:rPr lang="en-US" sz="4100" dirty="0"/>
              <a:t> (Unsupervised Learning)</a:t>
            </a:r>
          </a:p>
        </p:txBody>
      </p:sp>
      <p:sp>
        <p:nvSpPr>
          <p:cNvPr id="3" name="AutoShape 2" descr="Machine Learning là gì? Thuật toán và ứng dụng thực tế">
            <a:extLst>
              <a:ext uri="{FF2B5EF4-FFF2-40B4-BE49-F238E27FC236}">
                <a16:creationId xmlns:a16="http://schemas.microsoft.com/office/drawing/2014/main" id="{7569F697-DB7F-B487-BEDD-8B690812BB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0" name="Picture 10" descr="AI学习笔记之七：探秘无监督学习的原理、常用算法及实现解析-CSDN博客">
            <a:extLst>
              <a:ext uri="{FF2B5EF4-FFF2-40B4-BE49-F238E27FC236}">
                <a16:creationId xmlns:a16="http://schemas.microsoft.com/office/drawing/2014/main" id="{9287A626-D2B6-6876-BA00-7AF1B8EF9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250" y="1612184"/>
            <a:ext cx="7016699" cy="497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21835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F48632-BE31-899D-40A7-D5C3DF87368C}"/>
              </a:ext>
            </a:extLst>
          </p:cNvPr>
          <p:cNvSpPr>
            <a:spLocks noGrp="1"/>
          </p:cNvSpPr>
          <p:nvPr>
            <p:ph type="title"/>
          </p:nvPr>
        </p:nvSpPr>
        <p:spPr>
          <a:xfrm>
            <a:off x="304800" y="927213"/>
            <a:ext cx="11582399" cy="767410"/>
          </a:xfrm>
        </p:spPr>
        <p:txBody>
          <a:bodyPr anchor="ctr">
            <a:normAutofit fontScale="90000"/>
          </a:bodyPr>
          <a:lstStyle/>
          <a:p>
            <a:r>
              <a:rPr lang="en-US" sz="4100"/>
              <a:t>2.4 Học không giám sát (Unsupervised Learning)</a:t>
            </a:r>
            <a:endParaRPr lang="en-US" sz="4100" dirty="0"/>
          </a:p>
        </p:txBody>
      </p:sp>
      <p:sp>
        <p:nvSpPr>
          <p:cNvPr id="3" name="AutoShape 2" descr="Machine Learning là gì? Thuật toán và ứng dụng thực tế">
            <a:extLst>
              <a:ext uri="{FF2B5EF4-FFF2-40B4-BE49-F238E27FC236}">
                <a16:creationId xmlns:a16="http://schemas.microsoft.com/office/drawing/2014/main" id="{7569F697-DB7F-B487-BEDD-8B690812BB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2">
            <a:extLst>
              <a:ext uri="{FF2B5EF4-FFF2-40B4-BE49-F238E27FC236}">
                <a16:creationId xmlns:a16="http://schemas.microsoft.com/office/drawing/2014/main" id="{FD116091-3E1F-11BC-5D66-B812219CD915}"/>
              </a:ext>
            </a:extLst>
          </p:cNvPr>
          <p:cNvSpPr>
            <a:spLocks noGrp="1"/>
          </p:cNvSpPr>
          <p:nvPr>
            <p:ph idx="1"/>
          </p:nvPr>
        </p:nvSpPr>
        <p:spPr>
          <a:xfrm>
            <a:off x="304800" y="1709939"/>
            <a:ext cx="6132872" cy="4611636"/>
          </a:xfrm>
        </p:spPr>
        <p:txBody>
          <a:bodyPr>
            <a:normAutofit fontScale="92500" lnSpcReduction="10000"/>
          </a:bodyPr>
          <a:lstStyle/>
          <a:p>
            <a:r>
              <a:rPr lang="vi-VN" b="1" dirty="0"/>
              <a:t>Khái Niệm </a:t>
            </a:r>
            <a:endParaRPr lang="en-US" b="1" dirty="0"/>
          </a:p>
          <a:p>
            <a:pPr marL="0" indent="0">
              <a:buNone/>
            </a:pPr>
            <a:r>
              <a:rPr lang="en-US" b="1" dirty="0"/>
              <a:t>        </a:t>
            </a:r>
            <a:r>
              <a:rPr lang="en-US" dirty="0"/>
              <a:t> - </a:t>
            </a:r>
            <a:r>
              <a:rPr lang="vi-VN" dirty="0"/>
              <a:t>Học không giám sát là một phương pháp học máy mà mô hình học từ một tập dữ liệu không có nhãn (label). Mục tiêu của học không giám sát là tìm ra cấu trúc hoặc mẫu (patterns) trong dữ liệu. Không giống như học giám sát, học không giám sát không có thông tin trước về đầu ra đúng, và nó cố gắng tìm ra sự tương đồng và khác biệt trong dữ liệu dựa trên các đặc trưng (features).</a:t>
            </a:r>
            <a:endParaRPr lang="en-US" dirty="0"/>
          </a:p>
        </p:txBody>
      </p:sp>
      <p:pic>
        <p:nvPicPr>
          <p:cNvPr id="6" name="Picture 5">
            <a:extLst>
              <a:ext uri="{FF2B5EF4-FFF2-40B4-BE49-F238E27FC236}">
                <a16:creationId xmlns:a16="http://schemas.microsoft.com/office/drawing/2014/main" id="{43877F70-3B45-8A6C-9CFE-8CD45BC65216}"/>
              </a:ext>
            </a:extLst>
          </p:cNvPr>
          <p:cNvPicPr>
            <a:picLocks noChangeAspect="1"/>
          </p:cNvPicPr>
          <p:nvPr/>
        </p:nvPicPr>
        <p:blipFill>
          <a:blip r:embed="rId2"/>
          <a:stretch>
            <a:fillRect/>
          </a:stretch>
        </p:blipFill>
        <p:spPr>
          <a:xfrm>
            <a:off x="6738931" y="1554266"/>
            <a:ext cx="4674427" cy="4922981"/>
          </a:xfrm>
          <a:prstGeom prst="rect">
            <a:avLst/>
          </a:prstGeom>
        </p:spPr>
      </p:pic>
    </p:spTree>
    <p:extLst>
      <p:ext uri="{BB962C8B-B14F-4D97-AF65-F5344CB8AC3E}">
        <p14:creationId xmlns:p14="http://schemas.microsoft.com/office/powerpoint/2010/main" val="3313363133"/>
      </p:ext>
    </p:extLst>
  </p:cSld>
  <p:clrMapOvr>
    <a:masterClrMapping/>
  </p:clrMapOvr>
  <p:transition spd="slow">
    <p:cover/>
  </p:transition>
</p:sld>
</file>

<file path=ppt/theme/theme1.xml><?xml version="1.0" encoding="utf-8"?>
<a:theme xmlns:a="http://schemas.openxmlformats.org/drawingml/2006/main" name="UTH-Slide-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TH-Slide-Theme" id="{2763F190-FCB6-4FC7-BA38-A1E39173AA87}" vid="{E1D9DFA4-F8AD-4E2F-9982-D367BC00A6B9}"/>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UTH-Slide-Theme</Template>
  <TotalTime>616</TotalTime>
  <Words>913</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Segoe UI Black</vt:lpstr>
      <vt:lpstr>Times New Roman</vt:lpstr>
      <vt:lpstr>UTH-Slide-Theme</vt:lpstr>
      <vt:lpstr>TRÍ TUỆ NHÂN TẠO VÀ ỨNG DỤNG</vt:lpstr>
      <vt:lpstr>CHƯƠNG 2 THUẬT TOÁN MÁY HỌC</vt:lpstr>
      <vt:lpstr>2.3 Học có giám sát (Supervised Learning)</vt:lpstr>
      <vt:lpstr>2.3 Học có giám sát (Supervised Learning)</vt:lpstr>
      <vt:lpstr>2.3 Học có giám sát (Supervised Learning)</vt:lpstr>
      <vt:lpstr>2.3 Học có giám sát (Supervised Learning)</vt:lpstr>
      <vt:lpstr>2.3 Học có giám sát (Supervised Learning)</vt:lpstr>
      <vt:lpstr>2.4 Học không giám sát (Unsupervised Learning)</vt:lpstr>
      <vt:lpstr>2.4 Học không giám sát (Unsupervised Learning)</vt:lpstr>
      <vt:lpstr>2.4 Học không giám sát (Unsupervised Learning)</vt:lpstr>
      <vt:lpstr>2.4 Học không giám sát (Unsupervised Learning)</vt:lpstr>
      <vt:lpstr>2.4 Học không giám sát (Unsupervised Learning)</vt:lpstr>
      <vt:lpstr>2.4 Học không giám sát (Unsupervised Learning)</vt:lpstr>
      <vt:lpstr>2.4 Học củng cố (Reinforcement Learning)</vt:lpstr>
      <vt:lpstr>2.4 Học củng cố (Reinforcement Learning)</vt:lpstr>
      <vt:lpstr>2.4 Học củng cố (Reinforcement Learning)</vt:lpstr>
      <vt:lpstr>2.4 Học củng cố (Reinforcement Learning)</vt:lpstr>
      <vt:lpstr>2.4 Học củng cố (Reinforcement Learning)</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TRÍ TUỆ NHÂN TẠO</dc:title>
  <dc:creator>2151120043 - Trần Thiện  Nhân - CN21</dc:creator>
  <cp:lastModifiedBy>2151120028 - Trần Tiến  Đạt - CN21</cp:lastModifiedBy>
  <cp:revision>9</cp:revision>
  <dcterms:created xsi:type="dcterms:W3CDTF">2024-06-20T02:58:09Z</dcterms:created>
  <dcterms:modified xsi:type="dcterms:W3CDTF">2024-07-03T10:18:06Z</dcterms:modified>
</cp:coreProperties>
</file>