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11309350" cx="20104100"/>
  <p:notesSz cx="20104100" cy="11309350"/>
  <p:embeddedFontLst>
    <p:embeddedFont>
      <p:font typeface="DM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26" roundtripDataSignature="AMtx7miyk7aOEP3i7VxRizpnPP89gSKX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CE1B512-1D09-4105-9527-4A0D61A783AA}">
  <a:tblStyle styleId="{6CE1B512-1D09-4105-9527-4A0D61A783AA}" styleName="Table_0">
    <a:wholeTbl>
      <a:tcTxStyle b="off" i="off">
        <a:font>
          <a:latin typeface="Calibri"/>
          <a:ea typeface="Calibri"/>
          <a:cs typeface="Calibri"/>
        </a:font>
        <a:schemeClr val="dk1"/>
      </a:tcTxStyle>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op>
            <a:ln cap="flat" cmpd="sng" w="9525">
              <a:solidFill>
                <a:schemeClr val="dk1"/>
              </a:solidFill>
              <a:prstDash val="solid"/>
              <a:round/>
              <a:headEnd len="sm" w="sm" type="none"/>
              <a:tailEnd len="sm" w="sm" type="none"/>
            </a:ln>
          </a:top>
          <a:bottom>
            <a:ln cap="flat" cmpd="sng" w="9525">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dk1"/>
              </a:solidFill>
              <a:prstDash val="solid"/>
              <a:round/>
              <a:headEnd len="sm" w="sm" type="none"/>
              <a:tailEnd len="sm" w="sm" type="none"/>
            </a:ln>
          </a:top>
          <a:bottom>
            <a:ln cap="flat" cmpd="sng" w="9525">
              <a:solidFill>
                <a:schemeClr val="dk1"/>
              </a:solidFill>
              <a:prstDash val="solid"/>
              <a:round/>
              <a:headEnd len="sm" w="sm" type="none"/>
              <a:tailEnd len="sm" w="sm" type="none"/>
            </a:ln>
          </a:bottom>
        </a:tcBdr>
      </a:tcStyle>
    </a:band1H>
    <a:band2H>
      <a:tcTxStyle/>
    </a:band2H>
    <a:band1V>
      <a:tcTxStyle/>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cBdr>
      </a:tcStyle>
    </a:band1V>
    <a:band2V>
      <a:tcTxStyle/>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tcStyle>
    </a:lastRow>
    <a:seCell>
      <a:tcTxStyle/>
    </a:seCell>
    <a:swCell>
      <a:tcTxStyle/>
    </a:swCell>
    <a:firstRow>
      <a:tcTxStyle b="on" i="off">
        <a:font>
          <a:latin typeface="Calibri"/>
          <a:ea typeface="Calibri"/>
          <a:cs typeface="Calibri"/>
        </a:font>
        <a:schemeClr val="lt1"/>
      </a:tcTxStyle>
      <a:tcStyle>
        <a:fill>
          <a:solidFill>
            <a:schemeClr val="dk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DMSans-regular.fntdata"/><Relationship Id="rId21" Type="http://schemas.openxmlformats.org/officeDocument/2006/relationships/slide" Target="slides/slide15.xml"/><Relationship Id="rId24" Type="http://schemas.openxmlformats.org/officeDocument/2006/relationships/font" Target="fonts/DMSans-italic.fntdata"/><Relationship Id="rId23" Type="http://schemas.openxmlformats.org/officeDocument/2006/relationships/font" Target="fonts/DM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DM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2010400" y="5371925"/>
            <a:ext cx="16083275"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794f72a94_3_0:notes"/>
          <p:cNvSpPr txBox="1"/>
          <p:nvPr>
            <p:ph idx="1" type="body"/>
          </p:nvPr>
        </p:nvSpPr>
        <p:spPr>
          <a:xfrm>
            <a:off x="2010400" y="5371925"/>
            <a:ext cx="16083300"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29794f72a94_3_0: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1:notes"/>
          <p:cNvSpPr txBox="1"/>
          <p:nvPr>
            <p:ph idx="1" type="body"/>
          </p:nvPr>
        </p:nvSpPr>
        <p:spPr>
          <a:xfrm>
            <a:off x="2010400" y="5371925"/>
            <a:ext cx="16083275"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1: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2:notes"/>
          <p:cNvSpPr txBox="1"/>
          <p:nvPr>
            <p:ph idx="1" type="body"/>
          </p:nvPr>
        </p:nvSpPr>
        <p:spPr>
          <a:xfrm>
            <a:off x="2010400" y="5371925"/>
            <a:ext cx="16083275"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2: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7c022c9ce_0_0: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7c022c9ce_0_0:notes"/>
          <p:cNvSpPr txBox="1"/>
          <p:nvPr>
            <p:ph idx="1" type="body"/>
          </p:nvPr>
        </p:nvSpPr>
        <p:spPr>
          <a:xfrm>
            <a:off x="2010400" y="5371925"/>
            <a:ext cx="16083300"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txBox="1"/>
          <p:nvPr>
            <p:ph idx="1" type="body"/>
          </p:nvPr>
        </p:nvSpPr>
        <p:spPr>
          <a:xfrm>
            <a:off x="2010400" y="5371925"/>
            <a:ext cx="16083275"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0: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notes"/>
          <p:cNvSpPr txBox="1"/>
          <p:nvPr>
            <p:ph idx="1" type="body"/>
          </p:nvPr>
        </p:nvSpPr>
        <p:spPr>
          <a:xfrm>
            <a:off x="2010400" y="5371925"/>
            <a:ext cx="16083275"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29794f72a94_4_6: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p:spPr>
      </p:sp>
      <p:sp>
        <p:nvSpPr>
          <p:cNvPr id="47" name="Google Shape;47;g29794f72a94_4_6:notes"/>
          <p:cNvSpPr txBox="1"/>
          <p:nvPr>
            <p:ph idx="1" type="body"/>
          </p:nvPr>
        </p:nvSpPr>
        <p:spPr>
          <a:xfrm>
            <a:off x="2010400" y="5371925"/>
            <a:ext cx="16083300"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5:notes"/>
          <p:cNvSpPr txBox="1"/>
          <p:nvPr>
            <p:ph idx="1" type="body"/>
          </p:nvPr>
        </p:nvSpPr>
        <p:spPr>
          <a:xfrm>
            <a:off x="2010400" y="5371925"/>
            <a:ext cx="16083275"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6:notes"/>
          <p:cNvSpPr txBox="1"/>
          <p:nvPr>
            <p:ph idx="1" type="body"/>
          </p:nvPr>
        </p:nvSpPr>
        <p:spPr>
          <a:xfrm>
            <a:off x="2010400" y="5371925"/>
            <a:ext cx="16083275"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6: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2010400" y="5371925"/>
            <a:ext cx="16083275"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txBox="1"/>
          <p:nvPr>
            <p:ph idx="1" type="body"/>
          </p:nvPr>
        </p:nvSpPr>
        <p:spPr>
          <a:xfrm>
            <a:off x="2010400" y="5371925"/>
            <a:ext cx="16083275"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7:notes"/>
          <p:cNvSpPr txBox="1"/>
          <p:nvPr>
            <p:ph idx="1" type="body"/>
          </p:nvPr>
        </p:nvSpPr>
        <p:spPr>
          <a:xfrm>
            <a:off x="2010400" y="5371925"/>
            <a:ext cx="16083275"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8:notes"/>
          <p:cNvSpPr txBox="1"/>
          <p:nvPr>
            <p:ph idx="1" type="body"/>
          </p:nvPr>
        </p:nvSpPr>
        <p:spPr>
          <a:xfrm>
            <a:off x="2010400" y="5371925"/>
            <a:ext cx="16083275"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9:notes"/>
          <p:cNvSpPr txBox="1"/>
          <p:nvPr>
            <p:ph idx="1" type="body"/>
          </p:nvPr>
        </p:nvSpPr>
        <p:spPr>
          <a:xfrm>
            <a:off x="2010400" y="5371925"/>
            <a:ext cx="16083275" cy="50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9: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1" name="Shape 11"/>
        <p:cNvGrpSpPr/>
        <p:nvPr/>
      </p:nvGrpSpPr>
      <p:grpSpPr>
        <a:xfrm>
          <a:off x="0" y="0"/>
          <a:ext cx="0" cy="0"/>
          <a:chOff x="0" y="0"/>
          <a:chExt cx="0" cy="0"/>
        </a:xfrm>
      </p:grpSpPr>
      <p:sp>
        <p:nvSpPr>
          <p:cNvPr id="12" name="Google Shape;12;p14"/>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4"/>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4"/>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15"/>
          <p:cNvSpPr txBox="1"/>
          <p:nvPr>
            <p:ph type="ctrTitle"/>
          </p:nvPr>
        </p:nvSpPr>
        <p:spPr>
          <a:xfrm>
            <a:off x="1507807" y="3505898"/>
            <a:ext cx="17088486" cy="237496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3015615" y="6333236"/>
            <a:ext cx="14072870" cy="282733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5"/>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5"/>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5"/>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
        <p:nvSpPr>
          <p:cNvPr id="22" name="Google Shape;22;p16"/>
          <p:cNvSpPr txBox="1"/>
          <p:nvPr>
            <p:ph type="title"/>
          </p:nvPr>
        </p:nvSpPr>
        <p:spPr>
          <a:xfrm>
            <a:off x="1005205" y="452374"/>
            <a:ext cx="18093690" cy="180949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body"/>
          </p:nvPr>
        </p:nvSpPr>
        <p:spPr>
          <a:xfrm>
            <a:off x="1005205" y="2601150"/>
            <a:ext cx="18093690" cy="7464171"/>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16"/>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6"/>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6"/>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7" name="Shape 27"/>
        <p:cNvGrpSpPr/>
        <p:nvPr/>
      </p:nvGrpSpPr>
      <p:grpSpPr>
        <a:xfrm>
          <a:off x="0" y="0"/>
          <a:ext cx="0" cy="0"/>
          <a:chOff x="0" y="0"/>
          <a:chExt cx="0" cy="0"/>
        </a:xfrm>
      </p:grpSpPr>
      <p:sp>
        <p:nvSpPr>
          <p:cNvPr id="28" name="Google Shape;28;p17"/>
          <p:cNvSpPr txBox="1"/>
          <p:nvPr>
            <p:ph type="title"/>
          </p:nvPr>
        </p:nvSpPr>
        <p:spPr>
          <a:xfrm>
            <a:off x="1005205" y="452374"/>
            <a:ext cx="18093690" cy="180949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 type="body"/>
          </p:nvPr>
        </p:nvSpPr>
        <p:spPr>
          <a:xfrm>
            <a:off x="1005205" y="2601150"/>
            <a:ext cx="8745284" cy="7464171"/>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17"/>
          <p:cNvSpPr txBox="1"/>
          <p:nvPr>
            <p:ph idx="2" type="body"/>
          </p:nvPr>
        </p:nvSpPr>
        <p:spPr>
          <a:xfrm>
            <a:off x="10353611" y="2601150"/>
            <a:ext cx="8745284" cy="7464171"/>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17"/>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7"/>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7"/>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 name="Shape 34"/>
        <p:cNvGrpSpPr/>
        <p:nvPr/>
      </p:nvGrpSpPr>
      <p:grpSpPr>
        <a:xfrm>
          <a:off x="0" y="0"/>
          <a:ext cx="0" cy="0"/>
          <a:chOff x="0" y="0"/>
          <a:chExt cx="0" cy="0"/>
        </a:xfrm>
      </p:grpSpPr>
      <p:sp>
        <p:nvSpPr>
          <p:cNvPr id="35" name="Google Shape;35;p18"/>
          <p:cNvSpPr txBox="1"/>
          <p:nvPr>
            <p:ph type="title"/>
          </p:nvPr>
        </p:nvSpPr>
        <p:spPr>
          <a:xfrm>
            <a:off x="1005205" y="452374"/>
            <a:ext cx="18093690" cy="180949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8"/>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8"/>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8"/>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1005205" y="452374"/>
            <a:ext cx="18093690" cy="1809496"/>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1005205" y="2601150"/>
            <a:ext cx="18093690" cy="7464171"/>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3"/>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3"/>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3"/>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jp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pic>
        <p:nvPicPr>
          <p:cNvPr id="43" name="Google Shape;43;p1"/>
          <p:cNvPicPr preferRelativeResize="0"/>
          <p:nvPr/>
        </p:nvPicPr>
        <p:blipFill rotWithShape="1">
          <a:blip r:embed="rId3">
            <a:alphaModFix/>
          </a:blip>
          <a:srcRect b="0" l="0" r="0" t="0"/>
          <a:stretch/>
        </p:blipFill>
        <p:spPr>
          <a:xfrm>
            <a:off x="0" y="-78828"/>
            <a:ext cx="20104097" cy="11293475"/>
          </a:xfrm>
          <a:prstGeom prst="rect">
            <a:avLst/>
          </a:prstGeom>
          <a:noFill/>
          <a:ln>
            <a:noFill/>
          </a:ln>
        </p:spPr>
      </p:pic>
      <p:sp>
        <p:nvSpPr>
          <p:cNvPr id="44" name="Google Shape;44;p1"/>
          <p:cNvSpPr/>
          <p:nvPr/>
        </p:nvSpPr>
        <p:spPr>
          <a:xfrm>
            <a:off x="11219688" y="4846320"/>
            <a:ext cx="381000" cy="685800"/>
          </a:xfrm>
          <a:prstGeom prst="rect">
            <a:avLst/>
          </a:prstGeom>
          <a:solidFill>
            <a:srgbClr val="D6352D"/>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6200">
                <a:solidFill>
                  <a:schemeClr val="dk1"/>
                </a:solidFill>
                <a:latin typeface="Calibri"/>
                <a:ea typeface="Calibri"/>
                <a:cs typeface="Calibri"/>
                <a:sym typeface="Calibri"/>
              </a:rPr>
              <a:t>3</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pic>
        <p:nvPicPr>
          <p:cNvPr id="96" name="Google Shape;96;g29794f72a94_3_0"/>
          <p:cNvPicPr preferRelativeResize="0"/>
          <p:nvPr/>
        </p:nvPicPr>
        <p:blipFill rotWithShape="1">
          <a:blip r:embed="rId3">
            <a:alphaModFix/>
          </a:blip>
          <a:srcRect b="0" l="0" r="0" t="0"/>
          <a:stretch/>
        </p:blipFill>
        <p:spPr>
          <a:xfrm>
            <a:off x="0" y="-212725"/>
            <a:ext cx="20104097" cy="11033692"/>
          </a:xfrm>
          <a:prstGeom prst="rect">
            <a:avLst/>
          </a:prstGeom>
          <a:noFill/>
          <a:ln>
            <a:noFill/>
          </a:ln>
        </p:spPr>
      </p:pic>
      <p:sp>
        <p:nvSpPr>
          <p:cNvPr id="97" name="Google Shape;97;g29794f72a94_3_0"/>
          <p:cNvSpPr/>
          <p:nvPr/>
        </p:nvSpPr>
        <p:spPr>
          <a:xfrm>
            <a:off x="1006125" y="1253200"/>
            <a:ext cx="18364200" cy="6019800"/>
          </a:xfrm>
          <a:prstGeom prst="rect">
            <a:avLst/>
          </a:prstGeom>
          <a:solidFill>
            <a:schemeClr val="lt1"/>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pic>
        <p:nvPicPr>
          <p:cNvPr id="98" name="Google Shape;98;g29794f72a94_3_0"/>
          <p:cNvPicPr preferRelativeResize="0"/>
          <p:nvPr/>
        </p:nvPicPr>
        <p:blipFill>
          <a:blip r:embed="rId4">
            <a:alphaModFix/>
          </a:blip>
          <a:stretch>
            <a:fillRect/>
          </a:stretch>
        </p:blipFill>
        <p:spPr>
          <a:xfrm>
            <a:off x="4777221" y="1864050"/>
            <a:ext cx="10187476" cy="3997000"/>
          </a:xfrm>
          <a:prstGeom prst="rect">
            <a:avLst/>
          </a:prstGeom>
          <a:noFill/>
          <a:ln>
            <a:noFill/>
          </a:ln>
        </p:spPr>
      </p:pic>
      <p:sp>
        <p:nvSpPr>
          <p:cNvPr id="99" name="Google Shape;99;g29794f72a94_3_0"/>
          <p:cNvSpPr txBox="1"/>
          <p:nvPr/>
        </p:nvSpPr>
        <p:spPr>
          <a:xfrm>
            <a:off x="4163775" y="5846700"/>
            <a:ext cx="5325000" cy="70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latin typeface="DM Sans"/>
                <a:ea typeface="DM Sans"/>
                <a:cs typeface="DM Sans"/>
                <a:sym typeface="DM Sans"/>
              </a:rPr>
              <a:t>Rajeev Chhajer</a:t>
            </a:r>
            <a:endParaRPr b="1" sz="2400">
              <a:latin typeface="DM Sans"/>
              <a:ea typeface="DM Sans"/>
              <a:cs typeface="DM Sans"/>
              <a:sym typeface="DM Sans"/>
            </a:endParaRPr>
          </a:p>
          <a:p>
            <a:pPr indent="0" lvl="0" marL="0" rtl="0" algn="ctr">
              <a:spcBef>
                <a:spcPts val="0"/>
              </a:spcBef>
              <a:spcAft>
                <a:spcPts val="0"/>
              </a:spcAft>
              <a:buNone/>
            </a:pPr>
            <a:r>
              <a:rPr b="1" lang="en-US" sz="2400">
                <a:latin typeface="DM Sans"/>
                <a:ea typeface="DM Sans"/>
                <a:cs typeface="DM Sans"/>
                <a:sym typeface="DM Sans"/>
              </a:rPr>
              <a:t>Chief Engineer</a:t>
            </a:r>
            <a:endParaRPr b="1" sz="2400">
              <a:latin typeface="DM Sans"/>
              <a:ea typeface="DM Sans"/>
              <a:cs typeface="DM Sans"/>
              <a:sym typeface="DM Sans"/>
            </a:endParaRPr>
          </a:p>
          <a:p>
            <a:pPr indent="0" lvl="0" marL="0" rtl="0" algn="ctr">
              <a:spcBef>
                <a:spcPts val="0"/>
              </a:spcBef>
              <a:spcAft>
                <a:spcPts val="0"/>
              </a:spcAft>
              <a:buNone/>
            </a:pPr>
            <a:r>
              <a:rPr b="1" lang="en-US" sz="2400">
                <a:latin typeface="DM Sans"/>
                <a:ea typeface="DM Sans"/>
                <a:cs typeface="DM Sans"/>
                <a:sym typeface="DM Sans"/>
              </a:rPr>
              <a:t>Software-defined Mobility</a:t>
            </a:r>
            <a:endParaRPr b="1" sz="2400">
              <a:latin typeface="DM Sans"/>
              <a:ea typeface="DM Sans"/>
              <a:cs typeface="DM Sans"/>
              <a:sym typeface="DM Sans"/>
            </a:endParaRPr>
          </a:p>
          <a:p>
            <a:pPr indent="0" lvl="0" marL="0" rtl="0" algn="ctr">
              <a:spcBef>
                <a:spcPts val="0"/>
              </a:spcBef>
              <a:spcAft>
                <a:spcPts val="0"/>
              </a:spcAft>
              <a:buNone/>
            </a:pPr>
            <a:r>
              <a:rPr b="1" lang="en-US" sz="2400">
                <a:latin typeface="DM Sans"/>
                <a:ea typeface="DM Sans"/>
                <a:cs typeface="DM Sans"/>
                <a:sym typeface="DM Sans"/>
              </a:rPr>
              <a:t>rajeev_chhajer@honda-ri.com</a:t>
            </a:r>
            <a:endParaRPr b="1" sz="2400">
              <a:latin typeface="DM Sans"/>
              <a:ea typeface="DM Sans"/>
              <a:cs typeface="DM Sans"/>
              <a:sym typeface="DM Sans"/>
            </a:endParaRPr>
          </a:p>
        </p:txBody>
      </p:sp>
      <p:sp>
        <p:nvSpPr>
          <p:cNvPr id="100" name="Google Shape;100;g29794f72a94_3_0"/>
          <p:cNvSpPr txBox="1"/>
          <p:nvPr/>
        </p:nvSpPr>
        <p:spPr>
          <a:xfrm>
            <a:off x="9579350" y="5806800"/>
            <a:ext cx="5578500" cy="63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latin typeface="DM Sans"/>
                <a:ea typeface="DM Sans"/>
                <a:cs typeface="DM Sans"/>
                <a:sym typeface="DM Sans"/>
              </a:rPr>
              <a:t>Ryan Lingo</a:t>
            </a:r>
            <a:endParaRPr b="1" sz="2400">
              <a:latin typeface="DM Sans"/>
              <a:ea typeface="DM Sans"/>
              <a:cs typeface="DM Sans"/>
              <a:sym typeface="DM Sans"/>
            </a:endParaRPr>
          </a:p>
          <a:p>
            <a:pPr indent="0" lvl="0" marL="0" rtl="0" algn="ctr">
              <a:spcBef>
                <a:spcPts val="0"/>
              </a:spcBef>
              <a:spcAft>
                <a:spcPts val="0"/>
              </a:spcAft>
              <a:buNone/>
            </a:pPr>
            <a:r>
              <a:rPr b="1" lang="en-US" sz="2400">
                <a:latin typeface="DM Sans"/>
                <a:ea typeface="DM Sans"/>
                <a:cs typeface="DM Sans"/>
                <a:sym typeface="DM Sans"/>
              </a:rPr>
              <a:t>Developer Advocate</a:t>
            </a:r>
            <a:endParaRPr b="1" sz="2400">
              <a:latin typeface="DM Sans"/>
              <a:ea typeface="DM Sans"/>
              <a:cs typeface="DM Sans"/>
              <a:sym typeface="DM Sans"/>
            </a:endParaRPr>
          </a:p>
          <a:p>
            <a:pPr indent="0" lvl="0" marL="0" rtl="0" algn="ctr">
              <a:spcBef>
                <a:spcPts val="0"/>
              </a:spcBef>
              <a:spcAft>
                <a:spcPts val="0"/>
              </a:spcAft>
              <a:buNone/>
            </a:pPr>
            <a:r>
              <a:rPr b="1" lang="en-US" sz="2400">
                <a:latin typeface="DM Sans"/>
                <a:ea typeface="DM Sans"/>
                <a:cs typeface="DM Sans"/>
                <a:sym typeface="DM Sans"/>
              </a:rPr>
              <a:t>Software-defined Mobility</a:t>
            </a:r>
            <a:endParaRPr b="1" sz="2400">
              <a:latin typeface="DM Sans"/>
              <a:ea typeface="DM Sans"/>
              <a:cs typeface="DM Sans"/>
              <a:sym typeface="DM Sans"/>
            </a:endParaRPr>
          </a:p>
          <a:p>
            <a:pPr indent="0" lvl="0" marL="0" rtl="0" algn="ctr">
              <a:spcBef>
                <a:spcPts val="0"/>
              </a:spcBef>
              <a:spcAft>
                <a:spcPts val="0"/>
              </a:spcAft>
              <a:buNone/>
            </a:pPr>
            <a:r>
              <a:rPr b="1" lang="en-US" sz="2400">
                <a:latin typeface="DM Sans"/>
                <a:ea typeface="DM Sans"/>
                <a:cs typeface="DM Sans"/>
                <a:sym typeface="DM Sans"/>
              </a:rPr>
              <a:t>ryan_lingo@honda-ri.com</a:t>
            </a:r>
            <a:endParaRPr b="1" sz="2400">
              <a:latin typeface="DM Sans"/>
              <a:ea typeface="DM Sans"/>
              <a:cs typeface="DM Sans"/>
              <a:sym typeface="DM Sans"/>
            </a:endParaRPr>
          </a:p>
        </p:txBody>
      </p:sp>
      <p:sp>
        <p:nvSpPr>
          <p:cNvPr id="101" name="Google Shape;101;g29794f72a94_3_0"/>
          <p:cNvSpPr/>
          <p:nvPr/>
        </p:nvSpPr>
        <p:spPr>
          <a:xfrm>
            <a:off x="287850" y="7509300"/>
            <a:ext cx="19216500" cy="3640500"/>
          </a:xfrm>
          <a:prstGeom prst="roundRect">
            <a:avLst>
              <a:gd fmla="val 16667" name="adj"/>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FFFF"/>
              </a:highlight>
              <a:latin typeface="Calibri"/>
              <a:ea typeface="Calibri"/>
              <a:cs typeface="Calibri"/>
              <a:sym typeface="Calibri"/>
            </a:endParaRPr>
          </a:p>
        </p:txBody>
      </p:sp>
      <p:sp>
        <p:nvSpPr>
          <p:cNvPr id="102" name="Google Shape;102;g29794f72a94_3_0"/>
          <p:cNvSpPr txBox="1"/>
          <p:nvPr/>
        </p:nvSpPr>
        <p:spPr>
          <a:xfrm>
            <a:off x="3022725" y="8179425"/>
            <a:ext cx="10432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DM Sans"/>
              <a:ea typeface="DM Sans"/>
              <a:cs typeface="DM Sans"/>
              <a:sym typeface="DM Sans"/>
            </a:endParaRPr>
          </a:p>
        </p:txBody>
      </p:sp>
      <p:sp>
        <p:nvSpPr>
          <p:cNvPr id="103" name="Google Shape;103;g29794f72a94_3_0"/>
          <p:cNvSpPr txBox="1"/>
          <p:nvPr/>
        </p:nvSpPr>
        <p:spPr>
          <a:xfrm>
            <a:off x="2354925" y="8242800"/>
            <a:ext cx="15666600" cy="21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latin typeface="DM Sans"/>
                <a:ea typeface="DM Sans"/>
                <a:cs typeface="DM Sans"/>
                <a:sym typeface="DM Sans"/>
              </a:rPr>
              <a:t>The office hour session is where Honda/99P Labs will advise teams on possible analysis techniques and high </a:t>
            </a:r>
            <a:r>
              <a:rPr b="1" lang="en-US" sz="3000">
                <a:latin typeface="DM Sans"/>
                <a:ea typeface="DM Sans"/>
                <a:cs typeface="DM Sans"/>
                <a:sym typeface="DM Sans"/>
              </a:rPr>
              <a:t>level</a:t>
            </a:r>
            <a:r>
              <a:rPr b="1" lang="en-US" sz="3000">
                <a:latin typeface="DM Sans"/>
                <a:ea typeface="DM Sans"/>
                <a:cs typeface="DM Sans"/>
                <a:sym typeface="DM Sans"/>
              </a:rPr>
              <a:t> </a:t>
            </a:r>
            <a:r>
              <a:rPr b="1" lang="en-US" sz="3000">
                <a:latin typeface="DM Sans"/>
                <a:ea typeface="DM Sans"/>
                <a:cs typeface="DM Sans"/>
                <a:sym typeface="DM Sans"/>
              </a:rPr>
              <a:t>interpretations. Ryan will be available to answer any questions about possible use cases, the company’s priorities, or any relevant factors that could be considered “public knowledge” and could help participants in the competition.</a:t>
            </a:r>
            <a:endParaRPr b="1" sz="3000">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7" name="Shape 107"/>
        <p:cNvGrpSpPr/>
        <p:nvPr/>
      </p:nvGrpSpPr>
      <p:grpSpPr>
        <a:xfrm>
          <a:off x="0" y="0"/>
          <a:ext cx="0" cy="0"/>
          <a:chOff x="0" y="0"/>
          <a:chExt cx="0" cy="0"/>
        </a:xfrm>
      </p:grpSpPr>
      <p:pic>
        <p:nvPicPr>
          <p:cNvPr id="108" name="Google Shape;108;p11"/>
          <p:cNvPicPr preferRelativeResize="0"/>
          <p:nvPr/>
        </p:nvPicPr>
        <p:blipFill rotWithShape="1">
          <a:blip r:embed="rId3">
            <a:alphaModFix/>
          </a:blip>
          <a:srcRect b="0" l="0" r="0" t="0"/>
          <a:stretch/>
        </p:blipFill>
        <p:spPr>
          <a:xfrm>
            <a:off x="0" y="0"/>
            <a:ext cx="20104099" cy="621708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2" name="Shape 112"/>
        <p:cNvGrpSpPr/>
        <p:nvPr/>
      </p:nvGrpSpPr>
      <p:grpSpPr>
        <a:xfrm>
          <a:off x="0" y="0"/>
          <a:ext cx="0" cy="0"/>
          <a:chOff x="0" y="0"/>
          <a:chExt cx="0" cy="0"/>
        </a:xfrm>
      </p:grpSpPr>
      <p:pic>
        <p:nvPicPr>
          <p:cNvPr id="113" name="Google Shape;113;p12"/>
          <p:cNvPicPr preferRelativeResize="0"/>
          <p:nvPr/>
        </p:nvPicPr>
        <p:blipFill rotWithShape="1">
          <a:blip r:embed="rId3">
            <a:alphaModFix/>
          </a:blip>
          <a:srcRect b="0" l="0" r="0" t="0"/>
          <a:stretch/>
        </p:blipFill>
        <p:spPr>
          <a:xfrm>
            <a:off x="0" y="0"/>
            <a:ext cx="20104099" cy="84945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97c022c9ce_0_0"/>
          <p:cNvSpPr txBox="1"/>
          <p:nvPr/>
        </p:nvSpPr>
        <p:spPr>
          <a:xfrm>
            <a:off x="2395850" y="2519100"/>
            <a:ext cx="4714200" cy="13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200">
                <a:latin typeface="Calibri"/>
                <a:ea typeface="Calibri"/>
                <a:cs typeface="Calibri"/>
                <a:sym typeface="Calibri"/>
              </a:rPr>
              <a:t>Team Sign-up</a:t>
            </a:r>
            <a:endParaRPr b="1" sz="5200">
              <a:latin typeface="Calibri"/>
              <a:ea typeface="Calibri"/>
              <a:cs typeface="Calibri"/>
              <a:sym typeface="Calibri"/>
            </a:endParaRPr>
          </a:p>
        </p:txBody>
      </p:sp>
      <p:pic>
        <p:nvPicPr>
          <p:cNvPr id="119" name="Google Shape;119;g297c022c9ce_0_0"/>
          <p:cNvPicPr preferRelativeResize="0"/>
          <p:nvPr/>
        </p:nvPicPr>
        <p:blipFill>
          <a:blip r:embed="rId3">
            <a:alphaModFix/>
          </a:blip>
          <a:stretch>
            <a:fillRect/>
          </a:stretch>
        </p:blipFill>
        <p:spPr>
          <a:xfrm>
            <a:off x="11030000" y="1533500"/>
            <a:ext cx="2857500" cy="2857500"/>
          </a:xfrm>
          <a:prstGeom prst="rect">
            <a:avLst/>
          </a:prstGeom>
          <a:noFill/>
          <a:ln>
            <a:noFill/>
          </a:ln>
        </p:spPr>
      </p:pic>
      <p:sp>
        <p:nvSpPr>
          <p:cNvPr id="120" name="Google Shape;120;g297c022c9ce_0_0"/>
          <p:cNvSpPr txBox="1"/>
          <p:nvPr/>
        </p:nvSpPr>
        <p:spPr>
          <a:xfrm>
            <a:off x="2319650" y="5414700"/>
            <a:ext cx="5662200" cy="13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200">
                <a:latin typeface="Calibri"/>
                <a:ea typeface="Calibri"/>
                <a:cs typeface="Calibri"/>
                <a:sym typeface="Calibri"/>
              </a:rPr>
              <a:t>DA Discord Server</a:t>
            </a:r>
            <a:endParaRPr b="1" sz="5200">
              <a:latin typeface="Calibri"/>
              <a:ea typeface="Calibri"/>
              <a:cs typeface="Calibri"/>
              <a:sym typeface="Calibri"/>
            </a:endParaRPr>
          </a:p>
        </p:txBody>
      </p:sp>
      <p:pic>
        <p:nvPicPr>
          <p:cNvPr id="121" name="Google Shape;121;g297c022c9ce_0_0"/>
          <p:cNvPicPr preferRelativeResize="0"/>
          <p:nvPr/>
        </p:nvPicPr>
        <p:blipFill>
          <a:blip r:embed="rId4">
            <a:alphaModFix/>
          </a:blip>
          <a:stretch>
            <a:fillRect/>
          </a:stretch>
        </p:blipFill>
        <p:spPr>
          <a:xfrm>
            <a:off x="10991900" y="4419600"/>
            <a:ext cx="2857500" cy="2857500"/>
          </a:xfrm>
          <a:prstGeom prst="rect">
            <a:avLst/>
          </a:prstGeom>
          <a:noFill/>
          <a:ln>
            <a:noFill/>
          </a:ln>
        </p:spPr>
      </p:pic>
      <p:sp>
        <p:nvSpPr>
          <p:cNvPr id="122" name="Google Shape;122;g297c022c9ce_0_0"/>
          <p:cNvSpPr txBox="1"/>
          <p:nvPr/>
        </p:nvSpPr>
        <p:spPr>
          <a:xfrm>
            <a:off x="2243450" y="8081700"/>
            <a:ext cx="6508800" cy="13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200">
                <a:latin typeface="Calibri"/>
                <a:ea typeface="Calibri"/>
                <a:cs typeface="Calibri"/>
                <a:sym typeface="Calibri"/>
              </a:rPr>
              <a:t>DA Membership Link</a:t>
            </a:r>
            <a:endParaRPr b="1" sz="5200">
              <a:latin typeface="Calibri"/>
              <a:ea typeface="Calibri"/>
              <a:cs typeface="Calibri"/>
              <a:sym typeface="Calibri"/>
            </a:endParaRPr>
          </a:p>
        </p:txBody>
      </p:sp>
      <p:pic>
        <p:nvPicPr>
          <p:cNvPr id="123" name="Google Shape;123;g297c022c9ce_0_0"/>
          <p:cNvPicPr preferRelativeResize="0"/>
          <p:nvPr/>
        </p:nvPicPr>
        <p:blipFill>
          <a:blip r:embed="rId5">
            <a:alphaModFix/>
          </a:blip>
          <a:stretch>
            <a:fillRect/>
          </a:stretch>
        </p:blipFill>
        <p:spPr>
          <a:xfrm>
            <a:off x="10991900" y="7315200"/>
            <a:ext cx="2857500" cy="2857500"/>
          </a:xfrm>
          <a:prstGeom prst="rect">
            <a:avLst/>
          </a:prstGeom>
          <a:noFill/>
          <a:ln>
            <a:noFill/>
          </a:ln>
        </p:spPr>
      </p:pic>
      <p:sp>
        <p:nvSpPr>
          <p:cNvPr id="124" name="Google Shape;124;g297c022c9ce_0_0"/>
          <p:cNvSpPr txBox="1"/>
          <p:nvPr/>
        </p:nvSpPr>
        <p:spPr>
          <a:xfrm>
            <a:off x="3925" y="77825"/>
            <a:ext cx="20104200" cy="905700"/>
          </a:xfrm>
          <a:prstGeom prst="rect">
            <a:avLst/>
          </a:prstGeom>
          <a:solidFill>
            <a:srgbClr val="CC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600">
                <a:solidFill>
                  <a:schemeClr val="lt1"/>
                </a:solidFill>
                <a:latin typeface="Calibri"/>
                <a:ea typeface="Calibri"/>
                <a:cs typeface="Calibri"/>
                <a:sym typeface="Calibri"/>
              </a:rPr>
              <a:t>THANK YOU!</a:t>
            </a:r>
            <a:endParaRPr b="1" sz="46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128" name="Shape 128"/>
        <p:cNvGrpSpPr/>
        <p:nvPr/>
      </p:nvGrpSpPr>
      <p:grpSpPr>
        <a:xfrm>
          <a:off x="0" y="0"/>
          <a:ext cx="0" cy="0"/>
          <a:chOff x="0" y="0"/>
          <a:chExt cx="0" cy="0"/>
        </a:xfrm>
      </p:grpSpPr>
      <p:pic>
        <p:nvPicPr>
          <p:cNvPr id="129" name="Google Shape;129;p10"/>
          <p:cNvPicPr preferRelativeResize="0"/>
          <p:nvPr/>
        </p:nvPicPr>
        <p:blipFill rotWithShape="1">
          <a:blip r:embed="rId3">
            <a:alphaModFix/>
          </a:blip>
          <a:srcRect b="0" l="0" r="0" t="0"/>
          <a:stretch/>
        </p:blipFill>
        <p:spPr>
          <a:xfrm>
            <a:off x="0" y="-212725"/>
            <a:ext cx="20104099" cy="11033691"/>
          </a:xfrm>
          <a:prstGeom prst="rect">
            <a:avLst/>
          </a:prstGeom>
          <a:noFill/>
          <a:ln>
            <a:noFill/>
          </a:ln>
        </p:spPr>
      </p:pic>
      <p:sp>
        <p:nvSpPr>
          <p:cNvPr id="130" name="Google Shape;130;p10"/>
          <p:cNvSpPr/>
          <p:nvPr/>
        </p:nvSpPr>
        <p:spPr>
          <a:xfrm>
            <a:off x="1060450" y="1235075"/>
            <a:ext cx="18364200" cy="6019800"/>
          </a:xfrm>
          <a:prstGeom prst="rect">
            <a:avLst/>
          </a:prstGeom>
          <a:solidFill>
            <a:schemeClr val="lt1"/>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pic>
        <p:nvPicPr>
          <p:cNvPr id="131" name="Google Shape;131;p10"/>
          <p:cNvPicPr preferRelativeResize="0"/>
          <p:nvPr/>
        </p:nvPicPr>
        <p:blipFill rotWithShape="1">
          <a:blip r:embed="rId3">
            <a:alphaModFix/>
          </a:blip>
          <a:srcRect b="32319" l="35976" r="4516" t="13122"/>
          <a:stretch/>
        </p:blipFill>
        <p:spPr>
          <a:xfrm>
            <a:off x="3498850" y="1235075"/>
            <a:ext cx="11963400" cy="6019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135" name="Shape 135"/>
        <p:cNvGrpSpPr/>
        <p:nvPr/>
      </p:nvGrpSpPr>
      <p:grpSpPr>
        <a:xfrm>
          <a:off x="0" y="0"/>
          <a:ext cx="0" cy="0"/>
          <a:chOff x="0" y="0"/>
          <a:chExt cx="0" cy="0"/>
        </a:xfrm>
      </p:grpSpPr>
      <p:pic>
        <p:nvPicPr>
          <p:cNvPr id="136" name="Google Shape;136;p2"/>
          <p:cNvPicPr preferRelativeResize="0"/>
          <p:nvPr/>
        </p:nvPicPr>
        <p:blipFill rotWithShape="1">
          <a:blip r:embed="rId3">
            <a:alphaModFix/>
          </a:blip>
          <a:srcRect b="0" l="0" r="0" t="0"/>
          <a:stretch/>
        </p:blipFill>
        <p:spPr>
          <a:xfrm>
            <a:off x="0" y="0"/>
            <a:ext cx="20104099" cy="1130855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pic>
        <p:nvPicPr>
          <p:cNvPr id="49" name="Google Shape;49;g29794f72a94_4_6"/>
          <p:cNvPicPr preferRelativeResize="0"/>
          <p:nvPr/>
        </p:nvPicPr>
        <p:blipFill>
          <a:blip r:embed="rId3">
            <a:alphaModFix/>
          </a:blip>
          <a:stretch>
            <a:fillRect/>
          </a:stretch>
        </p:blipFill>
        <p:spPr>
          <a:xfrm>
            <a:off x="152400" y="152400"/>
            <a:ext cx="19834579" cy="111569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 name="Shape 53"/>
        <p:cNvGrpSpPr/>
        <p:nvPr/>
      </p:nvGrpSpPr>
      <p:grpSpPr>
        <a:xfrm>
          <a:off x="0" y="0"/>
          <a:ext cx="0" cy="0"/>
          <a:chOff x="0" y="0"/>
          <a:chExt cx="0" cy="0"/>
        </a:xfrm>
      </p:grpSpPr>
      <p:pic>
        <p:nvPicPr>
          <p:cNvPr id="54" name="Google Shape;54;p5"/>
          <p:cNvPicPr preferRelativeResize="0"/>
          <p:nvPr/>
        </p:nvPicPr>
        <p:blipFill rotWithShape="1">
          <a:blip r:embed="rId3">
            <a:alphaModFix/>
          </a:blip>
          <a:srcRect b="0" l="0" r="0" t="0"/>
          <a:stretch/>
        </p:blipFill>
        <p:spPr>
          <a:xfrm>
            <a:off x="0" y="0"/>
            <a:ext cx="20104099" cy="113085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 name="Shape 58"/>
        <p:cNvGrpSpPr/>
        <p:nvPr/>
      </p:nvGrpSpPr>
      <p:grpSpPr>
        <a:xfrm>
          <a:off x="0" y="0"/>
          <a:ext cx="0" cy="0"/>
          <a:chOff x="0" y="0"/>
          <a:chExt cx="0" cy="0"/>
        </a:xfrm>
      </p:grpSpPr>
      <p:pic>
        <p:nvPicPr>
          <p:cNvPr id="59" name="Google Shape;59;p6"/>
          <p:cNvPicPr preferRelativeResize="0"/>
          <p:nvPr/>
        </p:nvPicPr>
        <p:blipFill rotWithShape="1">
          <a:blip r:embed="rId3">
            <a:alphaModFix/>
          </a:blip>
          <a:srcRect b="0" l="0" r="0" t="0"/>
          <a:stretch/>
        </p:blipFill>
        <p:spPr>
          <a:xfrm>
            <a:off x="0" y="0"/>
            <a:ext cx="20104099" cy="1090280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 name="Shape 63"/>
        <p:cNvGrpSpPr/>
        <p:nvPr/>
      </p:nvGrpSpPr>
      <p:grpSpPr>
        <a:xfrm>
          <a:off x="0" y="0"/>
          <a:ext cx="0" cy="0"/>
          <a:chOff x="0" y="0"/>
          <a:chExt cx="0" cy="0"/>
        </a:xfrm>
      </p:grpSpPr>
      <p:pic>
        <p:nvPicPr>
          <p:cNvPr id="64" name="Google Shape;64;p3"/>
          <p:cNvPicPr preferRelativeResize="0"/>
          <p:nvPr/>
        </p:nvPicPr>
        <p:blipFill rotWithShape="1">
          <a:blip r:embed="rId3">
            <a:alphaModFix/>
          </a:blip>
          <a:srcRect b="0" l="0" r="0" t="0"/>
          <a:stretch/>
        </p:blipFill>
        <p:spPr>
          <a:xfrm>
            <a:off x="0" y="-128642"/>
            <a:ext cx="20104099" cy="113085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 name="Shape 68"/>
        <p:cNvGrpSpPr/>
        <p:nvPr/>
      </p:nvGrpSpPr>
      <p:grpSpPr>
        <a:xfrm>
          <a:off x="0" y="0"/>
          <a:ext cx="0" cy="0"/>
          <a:chOff x="0" y="0"/>
          <a:chExt cx="0" cy="0"/>
        </a:xfrm>
      </p:grpSpPr>
      <p:pic>
        <p:nvPicPr>
          <p:cNvPr id="69" name="Google Shape;69;p4"/>
          <p:cNvPicPr preferRelativeResize="0"/>
          <p:nvPr/>
        </p:nvPicPr>
        <p:blipFill rotWithShape="1">
          <a:blip r:embed="rId3">
            <a:alphaModFix/>
          </a:blip>
          <a:srcRect b="0" l="0" r="0" t="0"/>
          <a:stretch/>
        </p:blipFill>
        <p:spPr>
          <a:xfrm>
            <a:off x="0" y="0"/>
            <a:ext cx="20104099" cy="1130855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7"/>
          <p:cNvPicPr preferRelativeResize="0"/>
          <p:nvPr/>
        </p:nvPicPr>
        <p:blipFill rotWithShape="1">
          <a:blip r:embed="rId3">
            <a:alphaModFix/>
          </a:blip>
          <a:srcRect b="84701" l="0" r="0" t="0"/>
          <a:stretch/>
        </p:blipFill>
        <p:spPr>
          <a:xfrm>
            <a:off x="0" y="0"/>
            <a:ext cx="20104099" cy="1539875"/>
          </a:xfrm>
          <a:prstGeom prst="rect">
            <a:avLst/>
          </a:prstGeom>
          <a:noFill/>
          <a:ln>
            <a:noFill/>
          </a:ln>
        </p:spPr>
      </p:pic>
      <p:sp>
        <p:nvSpPr>
          <p:cNvPr id="75" name="Google Shape;75;p7"/>
          <p:cNvSpPr txBox="1"/>
          <p:nvPr/>
        </p:nvSpPr>
        <p:spPr>
          <a:xfrm>
            <a:off x="565149" y="2284521"/>
            <a:ext cx="18973800" cy="7572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5400"/>
              <a:t>In a rapidly evolving automotive landscape, Battery Electric Vehicles (BEVs) are gaining prominence due to their cost savings, environmental benefits, and reduced maintenance. However, as consumer preferences and values continue to diversify, companies face an increasingly complex challenge in distinguishing their offerings. So how can a hypothetical BEV company create a value proposition and entry strategy for this market?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8"/>
          <p:cNvPicPr preferRelativeResize="0"/>
          <p:nvPr/>
        </p:nvPicPr>
        <p:blipFill rotWithShape="1">
          <a:blip r:embed="rId3">
            <a:alphaModFix/>
          </a:blip>
          <a:srcRect b="84556" l="0" r="0" t="0"/>
          <a:stretch/>
        </p:blipFill>
        <p:spPr>
          <a:xfrm>
            <a:off x="0" y="-189186"/>
            <a:ext cx="20104099" cy="1576662"/>
          </a:xfrm>
          <a:prstGeom prst="rect">
            <a:avLst/>
          </a:prstGeom>
          <a:noFill/>
          <a:ln>
            <a:noFill/>
          </a:ln>
        </p:spPr>
      </p:pic>
      <p:graphicFrame>
        <p:nvGraphicFramePr>
          <p:cNvPr id="81" name="Google Shape;81;p8"/>
          <p:cNvGraphicFramePr/>
          <p:nvPr/>
        </p:nvGraphicFramePr>
        <p:xfrm>
          <a:off x="1517649" y="1387476"/>
          <a:ext cx="3000000" cy="3000000"/>
        </p:xfrm>
        <a:graphic>
          <a:graphicData uri="http://schemas.openxmlformats.org/drawingml/2006/table">
            <a:tbl>
              <a:tblPr bandRow="1" firstRow="1">
                <a:noFill/>
                <a:tableStyleId>{6CE1B512-1D09-4105-9527-4A0D61A783AA}</a:tableStyleId>
              </a:tblPr>
              <a:tblGrid>
                <a:gridCol w="3557725"/>
                <a:gridCol w="4495800"/>
                <a:gridCol w="9015275"/>
              </a:tblGrid>
              <a:tr h="370850">
                <a:tc>
                  <a:txBody>
                    <a:bodyPr/>
                    <a:lstStyle/>
                    <a:p>
                      <a:pPr indent="0" lvl="0" marL="0" marR="0" rtl="0" algn="l">
                        <a:spcBef>
                          <a:spcPts val="0"/>
                        </a:spcBef>
                        <a:spcAft>
                          <a:spcPts val="0"/>
                        </a:spcAft>
                        <a:buNone/>
                      </a:pPr>
                      <a:r>
                        <a:t/>
                      </a:r>
                      <a:endParaRPr sz="4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4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4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l">
                        <a:spcBef>
                          <a:spcPts val="0"/>
                        </a:spcBef>
                        <a:spcAft>
                          <a:spcPts val="0"/>
                        </a:spcAft>
                        <a:buNone/>
                      </a:pPr>
                      <a:r>
                        <a:rPr b="1" lang="en-US" sz="4800"/>
                        <a:t>Monday</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4800"/>
                        <a:t>10/30/23</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4800"/>
                        <a:t>Competition Announced and Signup Opened </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spcBef>
                          <a:spcPts val="0"/>
                        </a:spcBef>
                        <a:spcAft>
                          <a:spcPts val="0"/>
                        </a:spcAft>
                        <a:buNone/>
                      </a:pPr>
                      <a:r>
                        <a:rPr b="1" lang="en-US" sz="4800"/>
                        <a:t>Monday</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4800"/>
                        <a:t>11/06/23</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4800"/>
                        <a:t>Competition Kicks-off </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spcBef>
                          <a:spcPts val="0"/>
                        </a:spcBef>
                        <a:spcAft>
                          <a:spcPts val="0"/>
                        </a:spcAft>
                        <a:buNone/>
                      </a:pPr>
                      <a:r>
                        <a:rPr b="1" lang="en-US" sz="4800"/>
                        <a:t>Monday</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4800"/>
                        <a:t>11/20/23</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4800"/>
                        <a:t>Submissions Due</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spcBef>
                          <a:spcPts val="0"/>
                        </a:spcBef>
                        <a:spcAft>
                          <a:spcPts val="0"/>
                        </a:spcAft>
                        <a:buNone/>
                      </a:pPr>
                      <a:r>
                        <a:rPr b="1" lang="en-US" sz="4800"/>
                        <a:t>Wednesday</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4800"/>
                        <a:t>11/29/23</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4800"/>
                        <a:t>Top 3 Selected</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spcBef>
                          <a:spcPts val="0"/>
                        </a:spcBef>
                        <a:spcAft>
                          <a:spcPts val="0"/>
                        </a:spcAft>
                        <a:buNone/>
                      </a:pPr>
                      <a:r>
                        <a:rPr b="1" lang="en-US" sz="4800"/>
                        <a:t>Friday</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4800"/>
                        <a:t>12/01/23</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4800"/>
                        <a:t>Top 3 Presentations</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spcBef>
                          <a:spcPts val="0"/>
                        </a:spcBef>
                        <a:spcAft>
                          <a:spcPts val="0"/>
                        </a:spcAft>
                        <a:buNone/>
                      </a:pPr>
                      <a:r>
                        <a:rPr b="1" lang="en-US" sz="4800"/>
                        <a:t>Friday</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b="1" lang="en-US" sz="4800"/>
                        <a:t>12/01/23</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4800"/>
                        <a:t>1st, 2nd, and 3rd Place Announced</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82" name="Google Shape;82;p8"/>
          <p:cNvSpPr txBox="1"/>
          <p:nvPr/>
        </p:nvSpPr>
        <p:spPr>
          <a:xfrm>
            <a:off x="2965448" y="8733103"/>
            <a:ext cx="14173201" cy="144655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4400"/>
              <a:t>November 1</a:t>
            </a:r>
            <a:r>
              <a:rPr baseline="30000" lang="en-US" sz="4400"/>
              <a:t>st</a:t>
            </a:r>
            <a:r>
              <a:rPr lang="en-US" sz="4400"/>
              <a:t> week : Data Analytics Club Office Hours </a:t>
            </a:r>
            <a:endParaRPr/>
          </a:p>
          <a:p>
            <a:pPr indent="0" lvl="0" marL="0" rtl="0" algn="l">
              <a:spcBef>
                <a:spcPts val="0"/>
              </a:spcBef>
              <a:spcAft>
                <a:spcPts val="0"/>
              </a:spcAft>
              <a:buNone/>
            </a:pPr>
            <a:r>
              <a:rPr lang="en-US" sz="4400"/>
              <a:t>November 2</a:t>
            </a:r>
            <a:r>
              <a:rPr baseline="30000" lang="en-US" sz="4400"/>
              <a:t>nd</a:t>
            </a:r>
            <a:r>
              <a:rPr lang="en-US" sz="4400"/>
              <a:t> week : Honda Office Hours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6" name="Shape 86"/>
        <p:cNvGrpSpPr/>
        <p:nvPr/>
      </p:nvGrpSpPr>
      <p:grpSpPr>
        <a:xfrm>
          <a:off x="0" y="0"/>
          <a:ext cx="0" cy="0"/>
          <a:chOff x="0" y="0"/>
          <a:chExt cx="0" cy="0"/>
        </a:xfrm>
      </p:grpSpPr>
      <p:grpSp>
        <p:nvGrpSpPr>
          <p:cNvPr id="87" name="Google Shape;87;p9"/>
          <p:cNvGrpSpPr/>
          <p:nvPr/>
        </p:nvGrpSpPr>
        <p:grpSpPr>
          <a:xfrm>
            <a:off x="0" y="0"/>
            <a:ext cx="20104099" cy="11308552"/>
            <a:chOff x="0" y="0"/>
            <a:chExt cx="20104099" cy="11308552"/>
          </a:xfrm>
        </p:grpSpPr>
        <p:pic>
          <p:nvPicPr>
            <p:cNvPr id="88" name="Google Shape;88;p9"/>
            <p:cNvPicPr preferRelativeResize="0"/>
            <p:nvPr/>
          </p:nvPicPr>
          <p:blipFill rotWithShape="1">
            <a:blip r:embed="rId3">
              <a:alphaModFix/>
            </a:blip>
            <a:srcRect b="0" l="0" r="0" t="0"/>
            <a:stretch/>
          </p:blipFill>
          <p:spPr>
            <a:xfrm>
              <a:off x="0" y="0"/>
              <a:ext cx="20104099" cy="11308552"/>
            </a:xfrm>
            <a:prstGeom prst="rect">
              <a:avLst/>
            </a:prstGeom>
            <a:noFill/>
            <a:ln>
              <a:noFill/>
            </a:ln>
          </p:spPr>
        </p:pic>
        <p:sp>
          <p:nvSpPr>
            <p:cNvPr id="89" name="Google Shape;89;p9"/>
            <p:cNvSpPr/>
            <p:nvPr/>
          </p:nvSpPr>
          <p:spPr>
            <a:xfrm>
              <a:off x="11984556" y="6754977"/>
              <a:ext cx="1175385" cy="901065"/>
            </a:xfrm>
            <a:custGeom>
              <a:rect b="b" l="l" r="r" t="t"/>
              <a:pathLst>
                <a:path extrusionOk="0" h="901065" w="1175384">
                  <a:moveTo>
                    <a:pt x="1174833" y="0"/>
                  </a:moveTo>
                  <a:lnTo>
                    <a:pt x="0" y="0"/>
                  </a:lnTo>
                  <a:lnTo>
                    <a:pt x="0" y="900914"/>
                  </a:lnTo>
                  <a:lnTo>
                    <a:pt x="1174833" y="900914"/>
                  </a:lnTo>
                  <a:lnTo>
                    <a:pt x="1174833"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90" name="Google Shape;90;p9"/>
          <p:cNvSpPr txBox="1"/>
          <p:nvPr/>
        </p:nvSpPr>
        <p:spPr>
          <a:xfrm>
            <a:off x="12047456" y="6801123"/>
            <a:ext cx="953135" cy="767715"/>
          </a:xfrm>
          <a:prstGeom prst="rect">
            <a:avLst/>
          </a:prstGeom>
          <a:noFill/>
          <a:ln>
            <a:noFill/>
          </a:ln>
        </p:spPr>
        <p:txBody>
          <a:bodyPr anchorCtr="0" anchor="t" bIns="0" lIns="0" spcFirstLastPara="1" rIns="0" wrap="square" tIns="14600">
            <a:spAutoFit/>
          </a:bodyPr>
          <a:lstStyle/>
          <a:p>
            <a:pPr indent="0" lvl="0" marL="12700" rtl="0" algn="l">
              <a:lnSpc>
                <a:spcPct val="100000"/>
              </a:lnSpc>
              <a:spcBef>
                <a:spcPts val="0"/>
              </a:spcBef>
              <a:spcAft>
                <a:spcPts val="0"/>
              </a:spcAft>
              <a:buNone/>
            </a:pPr>
            <a:r>
              <a:rPr b="1" lang="en-US" sz="4850">
                <a:latin typeface="Arial"/>
                <a:ea typeface="Arial"/>
                <a:cs typeface="Arial"/>
                <a:sym typeface="Arial"/>
              </a:rPr>
              <a:t>ten</a:t>
            </a:r>
            <a:endParaRPr sz="4850">
              <a:latin typeface="Arial"/>
              <a:ea typeface="Arial"/>
              <a:cs typeface="Arial"/>
              <a:sym typeface="Arial"/>
            </a:endParaRPr>
          </a:p>
        </p:txBody>
      </p:sp>
      <p:sp>
        <p:nvSpPr>
          <p:cNvPr id="91" name="Google Shape;91;p9"/>
          <p:cNvSpPr txBox="1"/>
          <p:nvPr/>
        </p:nvSpPr>
        <p:spPr>
          <a:xfrm>
            <a:off x="4458975" y="8706125"/>
            <a:ext cx="1371600" cy="761400"/>
          </a:xfrm>
          <a:prstGeom prst="rect">
            <a:avLst/>
          </a:prstGeom>
          <a:solidFill>
            <a:schemeClr val="lt1"/>
          </a:solidFill>
          <a:ln>
            <a:noFill/>
          </a:ln>
        </p:spPr>
        <p:txBody>
          <a:bodyPr anchorCtr="0" anchor="t" bIns="0" lIns="0" spcFirstLastPara="1" rIns="0" wrap="square" tIns="14600">
            <a:spAutoFit/>
          </a:bodyPr>
          <a:lstStyle/>
          <a:p>
            <a:pPr indent="0" lvl="0" marL="12700" rtl="0" algn="ctr">
              <a:lnSpc>
                <a:spcPct val="100000"/>
              </a:lnSpc>
              <a:spcBef>
                <a:spcPts val="0"/>
              </a:spcBef>
              <a:spcAft>
                <a:spcPts val="0"/>
              </a:spcAft>
              <a:buNone/>
            </a:pPr>
            <a:r>
              <a:rPr b="1" lang="en-US" sz="4850">
                <a:latin typeface="Arial"/>
                <a:ea typeface="Arial"/>
                <a:cs typeface="Arial"/>
                <a:sym typeface="Arial"/>
              </a:rPr>
              <a:t>ten</a:t>
            </a:r>
            <a:endParaRPr sz="485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2023-11-05T23:02:21Z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2023-11-05T00:00:00Z</vt:filetime>
  </property>
  <property fmtid="{D5CDD505-2E9C-101B-9397-08002B2CF9AE}" pid="3" name="Creator">
    <vt:lpwstr>Microsoft® PowerPoint® for Microsoft 365</vt:lpwstr>
  </property>
  <property fmtid="{D5CDD505-2E9C-101B-9397-08002B2CF9AE}" pid="4" name="LastSaved">
    <vt:filetime>2023-11-05T00:00:00Z</vt:filetime>
  </property>
  <property fmtid="{D5CDD505-2E9C-101B-9397-08002B2CF9AE}" pid="5" name="Producer">
    <vt:lpwstr>Microsoft® PowerPoint® for Microsoft 365</vt:lpwstr>
  </property>
</Properties>
</file>