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601200" cy="12801600" type="A3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>
        <p:scale>
          <a:sx n="75" d="100"/>
          <a:sy n="75" d="100"/>
        </p:scale>
        <p:origin x="24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293C-BB52-4568-A611-C047A75C608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1356-C692-4C01-B2AC-736F9A47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7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293C-BB52-4568-A611-C047A75C608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1356-C692-4C01-B2AC-736F9A47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2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293C-BB52-4568-A611-C047A75C608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1356-C692-4C01-B2AC-736F9A47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5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293C-BB52-4568-A611-C047A75C608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1356-C692-4C01-B2AC-736F9A47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293C-BB52-4568-A611-C047A75C608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1356-C692-4C01-B2AC-736F9A47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0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293C-BB52-4568-A611-C047A75C608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1356-C692-4C01-B2AC-736F9A47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4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293C-BB52-4568-A611-C047A75C608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1356-C692-4C01-B2AC-736F9A47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4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293C-BB52-4568-A611-C047A75C608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1356-C692-4C01-B2AC-736F9A47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0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293C-BB52-4568-A611-C047A75C608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1356-C692-4C01-B2AC-736F9A47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8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293C-BB52-4568-A611-C047A75C608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1356-C692-4C01-B2AC-736F9A47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7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293C-BB52-4568-A611-C047A75C608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1356-C692-4C01-B2AC-736F9A47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7293C-BB52-4568-A611-C047A75C608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41356-C692-4C01-B2AC-736F9A47C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1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528318" y="269098"/>
            <a:ext cx="1327437" cy="368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60" dirty="0">
                <a:solidFill>
                  <a:schemeClr val="tx1"/>
                </a:solidFill>
              </a:rPr>
              <a:t>Reading temp’ and hum’ data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528318" y="917362"/>
            <a:ext cx="1327437" cy="588177"/>
            <a:chOff x="1232013" y="1633192"/>
            <a:chExt cx="1381645" cy="670560"/>
          </a:xfrm>
        </p:grpSpPr>
        <p:sp>
          <p:nvSpPr>
            <p:cNvPr id="16" name="Flowchart: Decision 15"/>
            <p:cNvSpPr/>
            <p:nvPr/>
          </p:nvSpPr>
          <p:spPr>
            <a:xfrm>
              <a:off x="1232013" y="1633192"/>
              <a:ext cx="1381645" cy="67056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3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01602" y="1829972"/>
              <a:ext cx="1071417" cy="272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60" dirty="0"/>
                <a:t>Temp’ is over?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28316" y="1828069"/>
            <a:ext cx="1327437" cy="588177"/>
            <a:chOff x="1232013" y="1633192"/>
            <a:chExt cx="1381645" cy="670560"/>
          </a:xfrm>
        </p:grpSpPr>
        <p:sp>
          <p:nvSpPr>
            <p:cNvPr id="19" name="Flowchart: Decision 18"/>
            <p:cNvSpPr/>
            <p:nvPr/>
          </p:nvSpPr>
          <p:spPr>
            <a:xfrm>
              <a:off x="1232013" y="1633192"/>
              <a:ext cx="1381645" cy="67056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3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01602" y="1829972"/>
              <a:ext cx="1030136" cy="272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60" dirty="0"/>
                <a:t>Hum’ is over?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136519" y="1473114"/>
            <a:ext cx="939424" cy="368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60" dirty="0">
                <a:solidFill>
                  <a:schemeClr val="tx1"/>
                </a:solidFill>
              </a:rPr>
              <a:t>Turn on fan</a:t>
            </a:r>
          </a:p>
        </p:txBody>
      </p:sp>
      <p:cxnSp>
        <p:nvCxnSpPr>
          <p:cNvPr id="23" name="Straight Arrow Connector 22"/>
          <p:cNvCxnSpPr>
            <a:stCxn id="14" idx="2"/>
            <a:endCxn id="16" idx="0"/>
          </p:cNvCxnSpPr>
          <p:nvPr/>
        </p:nvCxnSpPr>
        <p:spPr>
          <a:xfrm>
            <a:off x="7192037" y="637240"/>
            <a:ext cx="0" cy="28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9" idx="0"/>
          </p:cNvCxnSpPr>
          <p:nvPr/>
        </p:nvCxnSpPr>
        <p:spPr>
          <a:xfrm flipH="1">
            <a:off x="7192035" y="1505539"/>
            <a:ext cx="2" cy="32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9" idx="3"/>
            <a:endCxn id="21" idx="2"/>
          </p:cNvCxnSpPr>
          <p:nvPr/>
        </p:nvCxnSpPr>
        <p:spPr>
          <a:xfrm flipV="1">
            <a:off x="7855753" y="1841256"/>
            <a:ext cx="750478" cy="2809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746253" y="2688567"/>
            <a:ext cx="939424" cy="368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60" dirty="0">
                <a:solidFill>
                  <a:schemeClr val="tx1"/>
                </a:solidFill>
              </a:rPr>
              <a:t>Turn </a:t>
            </a:r>
            <a:r>
              <a:rPr lang="en-US" sz="1260" dirty="0" smtClean="0">
                <a:solidFill>
                  <a:schemeClr val="tx1"/>
                </a:solidFill>
              </a:rPr>
              <a:t>off fan</a:t>
            </a:r>
            <a:endParaRPr lang="en-US" sz="1260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>
            <a:stCxn id="16" idx="3"/>
            <a:endCxn id="21" idx="0"/>
          </p:cNvCxnSpPr>
          <p:nvPr/>
        </p:nvCxnSpPr>
        <p:spPr>
          <a:xfrm>
            <a:off x="7855755" y="1211451"/>
            <a:ext cx="750476" cy="2616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11363" y="1016099"/>
            <a:ext cx="42775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/>
              <a:t>Yes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51590" y="1559702"/>
            <a:ext cx="40556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/>
              <a:t>No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24211" y="2429684"/>
            <a:ext cx="40556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/>
              <a:t>No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111361" y="2180111"/>
            <a:ext cx="42775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/>
              <a:t>Yes</a:t>
            </a:r>
          </a:p>
        </p:txBody>
      </p:sp>
      <p:cxnSp>
        <p:nvCxnSpPr>
          <p:cNvPr id="49" name="Straight Arrow Connector 48"/>
          <p:cNvCxnSpPr>
            <a:stCxn id="19" idx="2"/>
            <a:endCxn id="35" idx="0"/>
          </p:cNvCxnSpPr>
          <p:nvPr/>
        </p:nvCxnSpPr>
        <p:spPr>
          <a:xfrm>
            <a:off x="7192035" y="2416246"/>
            <a:ext cx="23930" cy="27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704810" y="45781"/>
            <a:ext cx="1506246" cy="680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60" dirty="0" smtClean="0">
                <a:solidFill>
                  <a:schemeClr val="tx1"/>
                </a:solidFill>
              </a:rPr>
              <a:t>1.OLED display : “Welcome”</a:t>
            </a:r>
          </a:p>
          <a:p>
            <a:r>
              <a:rPr lang="en-US" sz="1260" dirty="0" smtClean="0">
                <a:solidFill>
                  <a:schemeClr val="tx1"/>
                </a:solidFill>
              </a:rPr>
              <a:t>2.QR reader waiting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1777351" y="1180184"/>
            <a:ext cx="1327437" cy="532228"/>
            <a:chOff x="1232013" y="1633192"/>
            <a:chExt cx="1381645" cy="670560"/>
          </a:xfrm>
        </p:grpSpPr>
        <p:sp>
          <p:nvSpPr>
            <p:cNvPr id="77" name="Flowchart: Decision 76"/>
            <p:cNvSpPr/>
            <p:nvPr/>
          </p:nvSpPr>
          <p:spPr>
            <a:xfrm>
              <a:off x="1232013" y="1633192"/>
              <a:ext cx="1381645" cy="67056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3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401602" y="1829972"/>
              <a:ext cx="1031445" cy="326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60" dirty="0" smtClean="0"/>
                <a:t>QR verified?</a:t>
              </a:r>
              <a:endParaRPr lang="en-US" sz="1260" dirty="0"/>
            </a:p>
          </p:txBody>
        </p:sp>
      </p:grpSp>
      <p:sp>
        <p:nvSpPr>
          <p:cNvPr id="79" name="Rectangle 78"/>
          <p:cNvSpPr/>
          <p:nvPr/>
        </p:nvSpPr>
        <p:spPr>
          <a:xfrm>
            <a:off x="1777350" y="776622"/>
            <a:ext cx="1327437" cy="2914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60" dirty="0" smtClean="0">
                <a:solidFill>
                  <a:schemeClr val="tx1"/>
                </a:solidFill>
              </a:rPr>
              <a:t>Reading QR code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1777352" y="119712"/>
            <a:ext cx="1327437" cy="532228"/>
            <a:chOff x="1232013" y="1633192"/>
            <a:chExt cx="1381645" cy="670560"/>
          </a:xfrm>
        </p:grpSpPr>
        <p:sp>
          <p:nvSpPr>
            <p:cNvPr id="81" name="Flowchart: Decision 80"/>
            <p:cNvSpPr/>
            <p:nvPr/>
          </p:nvSpPr>
          <p:spPr>
            <a:xfrm>
              <a:off x="1232013" y="1633192"/>
              <a:ext cx="1381645" cy="67056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3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401602" y="1829972"/>
              <a:ext cx="1122008" cy="326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60" dirty="0" smtClean="0"/>
                <a:t>QR detected?</a:t>
              </a:r>
              <a:endParaRPr lang="en-US" sz="1260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132346" y="1251348"/>
            <a:ext cx="1263418" cy="382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60" dirty="0" smtClean="0">
                <a:solidFill>
                  <a:schemeClr val="tx1"/>
                </a:solidFill>
              </a:rPr>
              <a:t>OLED display: Incorrect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777460" y="3166813"/>
            <a:ext cx="1327437" cy="382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60" dirty="0" smtClean="0">
                <a:solidFill>
                  <a:schemeClr val="tx1"/>
                </a:solidFill>
              </a:rPr>
              <a:t>L298 model signal:</a:t>
            </a:r>
          </a:p>
          <a:p>
            <a:pPr algn="ctr"/>
            <a:r>
              <a:rPr lang="en-US" sz="1260" dirty="0" smtClean="0">
                <a:solidFill>
                  <a:schemeClr val="tx1"/>
                </a:solidFill>
              </a:rPr>
              <a:t>Door up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1772054" y="1897692"/>
            <a:ext cx="1327437" cy="532228"/>
            <a:chOff x="1232013" y="1633192"/>
            <a:chExt cx="1381645" cy="670560"/>
          </a:xfrm>
        </p:grpSpPr>
        <p:sp>
          <p:nvSpPr>
            <p:cNvPr id="86" name="Flowchart: Decision 85"/>
            <p:cNvSpPr/>
            <p:nvPr/>
          </p:nvSpPr>
          <p:spPr>
            <a:xfrm>
              <a:off x="1232013" y="1633192"/>
              <a:ext cx="1381645" cy="67056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3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476656" y="1715603"/>
              <a:ext cx="982925" cy="547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60" dirty="0" err="1" smtClean="0"/>
                <a:t>Prox</a:t>
              </a:r>
              <a:r>
                <a:rPr lang="en-US" sz="1260" dirty="0" smtClean="0"/>
                <a:t>’ sen#1</a:t>
              </a:r>
            </a:p>
            <a:p>
              <a:r>
                <a:rPr lang="en-US" sz="1260" dirty="0" smtClean="0"/>
                <a:t>detected?</a:t>
              </a:r>
              <a:endParaRPr lang="en-US" sz="1260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772054" y="3689265"/>
            <a:ext cx="1327437" cy="532228"/>
            <a:chOff x="1232013" y="1633192"/>
            <a:chExt cx="1381645" cy="670560"/>
          </a:xfrm>
        </p:grpSpPr>
        <p:sp>
          <p:nvSpPr>
            <p:cNvPr id="89" name="Flowchart: Decision 88"/>
            <p:cNvSpPr/>
            <p:nvPr/>
          </p:nvSpPr>
          <p:spPr>
            <a:xfrm>
              <a:off x="1232013" y="1633192"/>
              <a:ext cx="1381645" cy="67056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3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76656" y="1715603"/>
              <a:ext cx="982925" cy="547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60" dirty="0" err="1" smtClean="0"/>
                <a:t>Prox</a:t>
              </a:r>
              <a:r>
                <a:rPr lang="en-US" sz="1260" dirty="0" smtClean="0"/>
                <a:t>’ sen#2</a:t>
              </a:r>
            </a:p>
            <a:p>
              <a:r>
                <a:rPr lang="en-US" sz="1260" dirty="0" smtClean="0"/>
                <a:t>detected?</a:t>
              </a:r>
              <a:endParaRPr lang="en-US" sz="126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772054" y="4363394"/>
            <a:ext cx="1327437" cy="532228"/>
            <a:chOff x="1232013" y="1633192"/>
            <a:chExt cx="1381645" cy="670560"/>
          </a:xfrm>
        </p:grpSpPr>
        <p:sp>
          <p:nvSpPr>
            <p:cNvPr id="92" name="Flowchart: Decision 91"/>
            <p:cNvSpPr/>
            <p:nvPr/>
          </p:nvSpPr>
          <p:spPr>
            <a:xfrm>
              <a:off x="1232013" y="1633192"/>
              <a:ext cx="1381645" cy="67056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3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476656" y="1715603"/>
              <a:ext cx="982925" cy="547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60" dirty="0" err="1" smtClean="0"/>
                <a:t>Prox</a:t>
              </a:r>
              <a:r>
                <a:rPr lang="en-US" sz="1260" dirty="0" smtClean="0"/>
                <a:t>’ sen#3</a:t>
              </a:r>
            </a:p>
            <a:p>
              <a:r>
                <a:rPr lang="en-US" sz="1260" dirty="0" smtClean="0"/>
                <a:t>detected?</a:t>
              </a:r>
              <a:endParaRPr lang="en-US" sz="1260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3484633" y="4801141"/>
            <a:ext cx="1327437" cy="382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60" dirty="0" smtClean="0">
                <a:solidFill>
                  <a:schemeClr val="tx1"/>
                </a:solidFill>
              </a:rPr>
              <a:t>OLED display : Door failure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777460" y="4995762"/>
            <a:ext cx="1327437" cy="382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60" dirty="0" smtClean="0">
                <a:solidFill>
                  <a:schemeClr val="tx1"/>
                </a:solidFill>
              </a:rPr>
              <a:t>L298 model signal:</a:t>
            </a:r>
          </a:p>
          <a:p>
            <a:pPr algn="ctr"/>
            <a:r>
              <a:rPr lang="en-US" sz="1260" dirty="0" smtClean="0">
                <a:solidFill>
                  <a:schemeClr val="tx1"/>
                </a:solidFill>
              </a:rPr>
              <a:t>Door rot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1782126" y="5507317"/>
            <a:ext cx="1327437" cy="532228"/>
            <a:chOff x="1232013" y="1633192"/>
            <a:chExt cx="1381645" cy="670560"/>
          </a:xfrm>
        </p:grpSpPr>
        <p:sp>
          <p:nvSpPr>
            <p:cNvPr id="97" name="Flowchart: Decision 96"/>
            <p:cNvSpPr/>
            <p:nvPr/>
          </p:nvSpPr>
          <p:spPr>
            <a:xfrm>
              <a:off x="1232013" y="1633192"/>
              <a:ext cx="1381645" cy="67056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3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476656" y="1715603"/>
              <a:ext cx="982925" cy="547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60" dirty="0" err="1" smtClean="0"/>
                <a:t>Prox</a:t>
              </a:r>
              <a:r>
                <a:rPr lang="en-US" sz="1260" dirty="0" smtClean="0"/>
                <a:t>’ sen#2</a:t>
              </a:r>
            </a:p>
            <a:p>
              <a:r>
                <a:rPr lang="en-US" sz="1260" dirty="0" smtClean="0"/>
                <a:t>detected?</a:t>
              </a:r>
              <a:endParaRPr lang="en-US" sz="1260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782126" y="6169711"/>
            <a:ext cx="1327437" cy="532228"/>
            <a:chOff x="1232013" y="1633192"/>
            <a:chExt cx="1381645" cy="670560"/>
          </a:xfrm>
        </p:grpSpPr>
        <p:sp>
          <p:nvSpPr>
            <p:cNvPr id="100" name="Flowchart: Decision 99"/>
            <p:cNvSpPr/>
            <p:nvPr/>
          </p:nvSpPr>
          <p:spPr>
            <a:xfrm>
              <a:off x="1232013" y="1633192"/>
              <a:ext cx="1381645" cy="67056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3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76656" y="1715603"/>
              <a:ext cx="982925" cy="547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60" dirty="0" err="1" smtClean="0"/>
                <a:t>Prox</a:t>
              </a:r>
              <a:r>
                <a:rPr lang="en-US" sz="1260" dirty="0" smtClean="0"/>
                <a:t>’ sen#4</a:t>
              </a:r>
            </a:p>
            <a:p>
              <a:r>
                <a:rPr lang="en-US" sz="1260" dirty="0" smtClean="0"/>
                <a:t>detected?</a:t>
              </a:r>
              <a:endParaRPr lang="en-US" sz="1260" dirty="0"/>
            </a:p>
          </p:txBody>
        </p:sp>
      </p:grpSp>
      <p:cxnSp>
        <p:nvCxnSpPr>
          <p:cNvPr id="3" name="Straight Arrow Connector 2"/>
          <p:cNvCxnSpPr>
            <a:stCxn id="81" idx="3"/>
            <a:endCxn id="74" idx="1"/>
          </p:cNvCxnSpPr>
          <p:nvPr/>
        </p:nvCxnSpPr>
        <p:spPr>
          <a:xfrm flipV="1">
            <a:off x="3104789" y="385826"/>
            <a:ext cx="600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1" idx="2"/>
            <a:endCxn id="79" idx="0"/>
          </p:cNvCxnSpPr>
          <p:nvPr/>
        </p:nvCxnSpPr>
        <p:spPr>
          <a:xfrm flipH="1">
            <a:off x="2441069" y="651940"/>
            <a:ext cx="2" cy="12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9" idx="2"/>
            <a:endCxn id="77" idx="0"/>
          </p:cNvCxnSpPr>
          <p:nvPr/>
        </p:nvCxnSpPr>
        <p:spPr>
          <a:xfrm>
            <a:off x="2441069" y="1068040"/>
            <a:ext cx="1" cy="11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7" idx="2"/>
            <a:endCxn id="86" idx="0"/>
          </p:cNvCxnSpPr>
          <p:nvPr/>
        </p:nvCxnSpPr>
        <p:spPr>
          <a:xfrm flipH="1">
            <a:off x="2435773" y="1712412"/>
            <a:ext cx="5297" cy="18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84" idx="2"/>
            <a:endCxn id="89" idx="0"/>
          </p:cNvCxnSpPr>
          <p:nvPr/>
        </p:nvCxnSpPr>
        <p:spPr>
          <a:xfrm flipH="1">
            <a:off x="2435773" y="3549652"/>
            <a:ext cx="5406" cy="13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9" idx="2"/>
            <a:endCxn id="92" idx="0"/>
          </p:cNvCxnSpPr>
          <p:nvPr/>
        </p:nvCxnSpPr>
        <p:spPr>
          <a:xfrm>
            <a:off x="2435773" y="4221493"/>
            <a:ext cx="0" cy="14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2" idx="2"/>
            <a:endCxn id="95" idx="0"/>
          </p:cNvCxnSpPr>
          <p:nvPr/>
        </p:nvCxnSpPr>
        <p:spPr>
          <a:xfrm>
            <a:off x="2435773" y="4895622"/>
            <a:ext cx="5406" cy="10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5" idx="2"/>
            <a:endCxn id="97" idx="0"/>
          </p:cNvCxnSpPr>
          <p:nvPr/>
        </p:nvCxnSpPr>
        <p:spPr>
          <a:xfrm>
            <a:off x="2441179" y="5378601"/>
            <a:ext cx="4666" cy="12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7" idx="2"/>
            <a:endCxn id="100" idx="0"/>
          </p:cNvCxnSpPr>
          <p:nvPr/>
        </p:nvCxnSpPr>
        <p:spPr>
          <a:xfrm>
            <a:off x="2445845" y="6039545"/>
            <a:ext cx="0" cy="13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97" idx="3"/>
            <a:endCxn id="94" idx="2"/>
          </p:cNvCxnSpPr>
          <p:nvPr/>
        </p:nvCxnSpPr>
        <p:spPr>
          <a:xfrm flipV="1">
            <a:off x="3109563" y="5183980"/>
            <a:ext cx="1038789" cy="5894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100" idx="3"/>
            <a:endCxn id="94" idx="2"/>
          </p:cNvCxnSpPr>
          <p:nvPr/>
        </p:nvCxnSpPr>
        <p:spPr>
          <a:xfrm flipV="1">
            <a:off x="3109563" y="5183980"/>
            <a:ext cx="1038789" cy="1251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92" idx="3"/>
            <a:endCxn id="94" idx="0"/>
          </p:cNvCxnSpPr>
          <p:nvPr/>
        </p:nvCxnSpPr>
        <p:spPr>
          <a:xfrm>
            <a:off x="3099491" y="4629508"/>
            <a:ext cx="1048861" cy="1716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89" idx="3"/>
            <a:endCxn id="94" idx="0"/>
          </p:cNvCxnSpPr>
          <p:nvPr/>
        </p:nvCxnSpPr>
        <p:spPr>
          <a:xfrm>
            <a:off x="3099491" y="3955379"/>
            <a:ext cx="1048861" cy="845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77" idx="1"/>
            <a:endCxn id="83" idx="3"/>
          </p:cNvCxnSpPr>
          <p:nvPr/>
        </p:nvCxnSpPr>
        <p:spPr>
          <a:xfrm flipH="1" flipV="1">
            <a:off x="1395764" y="1442767"/>
            <a:ext cx="381587" cy="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533778" y="545957"/>
            <a:ext cx="427754" cy="25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/>
              <a:t>Yes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459098" y="1665155"/>
            <a:ext cx="427754" cy="25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/>
              <a:t>Yes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435772" y="2386737"/>
            <a:ext cx="427754" cy="25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/>
              <a:t>Yes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475132" y="4122772"/>
            <a:ext cx="427754" cy="25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/>
              <a:t>Yes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533778" y="4808768"/>
            <a:ext cx="427754" cy="25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/>
              <a:t>Yes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443512" y="5980445"/>
            <a:ext cx="427754" cy="25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/>
              <a:t>Yes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158527" y="146395"/>
            <a:ext cx="405562" cy="25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/>
              <a:t>No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361308" y="3676801"/>
            <a:ext cx="405562" cy="25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/>
              <a:t>No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371029" y="4341533"/>
            <a:ext cx="405562" cy="25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/>
              <a:t>No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371029" y="5535690"/>
            <a:ext cx="405562" cy="25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/>
              <a:t>No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361308" y="6169128"/>
            <a:ext cx="405562" cy="25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/>
              <a:t>No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466324" y="1185415"/>
            <a:ext cx="405562" cy="25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/>
              <a:t>No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780655" y="6842829"/>
            <a:ext cx="1328908" cy="340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60" dirty="0" smtClean="0">
                <a:solidFill>
                  <a:schemeClr val="tx1"/>
                </a:solidFill>
              </a:rPr>
              <a:t>OLED display:</a:t>
            </a:r>
          </a:p>
          <a:p>
            <a:r>
              <a:rPr lang="en-US" sz="1260" dirty="0" smtClean="0">
                <a:solidFill>
                  <a:schemeClr val="tx1"/>
                </a:solidFill>
              </a:rPr>
              <a:t>Input your waste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1777517" y="2657482"/>
            <a:ext cx="1327437" cy="382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60" dirty="0" smtClean="0">
                <a:solidFill>
                  <a:schemeClr val="tx1"/>
                </a:solidFill>
              </a:rPr>
              <a:t>OLED display:</a:t>
            </a:r>
          </a:p>
          <a:p>
            <a:pPr algn="ctr"/>
            <a:r>
              <a:rPr lang="en-US" sz="1260" dirty="0" smtClean="0">
                <a:solidFill>
                  <a:schemeClr val="tx1"/>
                </a:solidFill>
              </a:rPr>
              <a:t>Door is opening</a:t>
            </a:r>
          </a:p>
        </p:txBody>
      </p:sp>
      <p:cxnSp>
        <p:nvCxnSpPr>
          <p:cNvPr id="143" name="Straight Arrow Connector 142"/>
          <p:cNvCxnSpPr>
            <a:stCxn id="86" idx="2"/>
            <a:endCxn id="142" idx="0"/>
          </p:cNvCxnSpPr>
          <p:nvPr/>
        </p:nvCxnSpPr>
        <p:spPr>
          <a:xfrm>
            <a:off x="2435773" y="2429920"/>
            <a:ext cx="5463" cy="22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2" idx="2"/>
            <a:endCxn id="84" idx="0"/>
          </p:cNvCxnSpPr>
          <p:nvPr/>
        </p:nvCxnSpPr>
        <p:spPr>
          <a:xfrm flipH="1">
            <a:off x="2441179" y="3040321"/>
            <a:ext cx="57" cy="12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00" idx="2"/>
            <a:endCxn id="141" idx="0"/>
          </p:cNvCxnSpPr>
          <p:nvPr/>
        </p:nvCxnSpPr>
        <p:spPr>
          <a:xfrm flipH="1">
            <a:off x="2445109" y="6701939"/>
            <a:ext cx="736" cy="14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1" idx="2"/>
          </p:cNvCxnSpPr>
          <p:nvPr/>
        </p:nvCxnSpPr>
        <p:spPr>
          <a:xfrm>
            <a:off x="2445109" y="7182873"/>
            <a:ext cx="4464" cy="14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1772053" y="8487150"/>
            <a:ext cx="1327437" cy="382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60" dirty="0" smtClean="0">
                <a:solidFill>
                  <a:schemeClr val="tx1"/>
                </a:solidFill>
              </a:rPr>
              <a:t>L298 model signal:</a:t>
            </a:r>
          </a:p>
          <a:p>
            <a:pPr algn="ctr"/>
            <a:r>
              <a:rPr lang="en-US" sz="1260" dirty="0" smtClean="0">
                <a:solidFill>
                  <a:schemeClr val="tx1"/>
                </a:solidFill>
              </a:rPr>
              <a:t>Door </a:t>
            </a:r>
            <a:r>
              <a:rPr lang="en-US" sz="1260" dirty="0" err="1" smtClean="0">
                <a:solidFill>
                  <a:schemeClr val="tx1"/>
                </a:solidFill>
              </a:rPr>
              <a:t>rot_close</a:t>
            </a:r>
            <a:endParaRPr lang="en-US" sz="1260" dirty="0" smtClean="0">
              <a:solidFill>
                <a:schemeClr val="tx1"/>
              </a:solidFill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1762907" y="7343344"/>
            <a:ext cx="1327437" cy="545541"/>
            <a:chOff x="1232013" y="1633192"/>
            <a:chExt cx="1381645" cy="687333"/>
          </a:xfrm>
        </p:grpSpPr>
        <p:sp>
          <p:nvSpPr>
            <p:cNvPr id="265" name="Flowchart: Decision 264"/>
            <p:cNvSpPr/>
            <p:nvPr/>
          </p:nvSpPr>
          <p:spPr>
            <a:xfrm>
              <a:off x="1232013" y="1633192"/>
              <a:ext cx="1381645" cy="67056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3"/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1476656" y="1715603"/>
              <a:ext cx="982925" cy="604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60" dirty="0" err="1" smtClean="0"/>
                <a:t>Prox</a:t>
              </a:r>
              <a:r>
                <a:rPr lang="en-US" sz="1260" dirty="0" smtClean="0"/>
                <a:t>’ sen#4</a:t>
              </a:r>
            </a:p>
            <a:p>
              <a:r>
                <a:rPr lang="en-US" sz="1260" dirty="0" smtClean="0"/>
                <a:t>detected?</a:t>
              </a:r>
              <a:endParaRPr lang="en-US" sz="1260" dirty="0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1766647" y="9009602"/>
            <a:ext cx="1327437" cy="545541"/>
            <a:chOff x="1232013" y="1633192"/>
            <a:chExt cx="1381645" cy="687333"/>
          </a:xfrm>
        </p:grpSpPr>
        <p:sp>
          <p:nvSpPr>
            <p:cNvPr id="268" name="Flowchart: Decision 267"/>
            <p:cNvSpPr/>
            <p:nvPr/>
          </p:nvSpPr>
          <p:spPr>
            <a:xfrm>
              <a:off x="1232013" y="1633192"/>
              <a:ext cx="1381645" cy="67056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3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1476656" y="1715603"/>
              <a:ext cx="982925" cy="604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60" dirty="0" err="1" smtClean="0"/>
                <a:t>Prox</a:t>
              </a:r>
              <a:r>
                <a:rPr lang="en-US" sz="1260" dirty="0" smtClean="0"/>
                <a:t>’ sen#3</a:t>
              </a:r>
            </a:p>
            <a:p>
              <a:r>
                <a:rPr lang="en-US" sz="1260" dirty="0" smtClean="0"/>
                <a:t>detected?</a:t>
              </a:r>
              <a:endParaRPr lang="en-US" sz="1260" dirty="0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1766647" y="9683731"/>
            <a:ext cx="1327437" cy="545541"/>
            <a:chOff x="1232013" y="1633192"/>
            <a:chExt cx="1381645" cy="687333"/>
          </a:xfrm>
        </p:grpSpPr>
        <p:sp>
          <p:nvSpPr>
            <p:cNvPr id="271" name="Flowchart: Decision 270"/>
            <p:cNvSpPr/>
            <p:nvPr/>
          </p:nvSpPr>
          <p:spPr>
            <a:xfrm>
              <a:off x="1232013" y="1633192"/>
              <a:ext cx="1381645" cy="67056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3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1476656" y="1715603"/>
              <a:ext cx="982925" cy="604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60" dirty="0" err="1" smtClean="0"/>
                <a:t>Prox</a:t>
              </a:r>
              <a:r>
                <a:rPr lang="en-US" sz="1260" dirty="0" smtClean="0"/>
                <a:t>’ sen#2</a:t>
              </a:r>
            </a:p>
            <a:p>
              <a:r>
                <a:rPr lang="en-US" sz="1260" dirty="0" smtClean="0"/>
                <a:t>detected?</a:t>
              </a:r>
              <a:endParaRPr lang="en-US" sz="1260" dirty="0"/>
            </a:p>
          </p:txBody>
        </p:sp>
      </p:grpSp>
      <p:sp>
        <p:nvSpPr>
          <p:cNvPr id="273" name="Rectangle 272"/>
          <p:cNvSpPr/>
          <p:nvPr/>
        </p:nvSpPr>
        <p:spPr>
          <a:xfrm>
            <a:off x="3479226" y="10121478"/>
            <a:ext cx="1327437" cy="382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60" dirty="0" smtClean="0">
                <a:solidFill>
                  <a:schemeClr val="tx1"/>
                </a:solidFill>
              </a:rPr>
              <a:t>OLED display : Door failure</a:t>
            </a:r>
          </a:p>
        </p:txBody>
      </p:sp>
      <p:sp>
        <p:nvSpPr>
          <p:cNvPr id="274" name="Rectangle 273"/>
          <p:cNvSpPr/>
          <p:nvPr/>
        </p:nvSpPr>
        <p:spPr>
          <a:xfrm>
            <a:off x="1772053" y="10316099"/>
            <a:ext cx="1327437" cy="382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60" dirty="0" smtClean="0">
                <a:solidFill>
                  <a:schemeClr val="tx1"/>
                </a:solidFill>
              </a:rPr>
              <a:t>L298 model signal:</a:t>
            </a:r>
          </a:p>
          <a:p>
            <a:pPr algn="ctr"/>
            <a:r>
              <a:rPr lang="en-US" sz="1260" dirty="0" smtClean="0">
                <a:solidFill>
                  <a:schemeClr val="tx1"/>
                </a:solidFill>
              </a:rPr>
              <a:t>Door down</a:t>
            </a:r>
          </a:p>
        </p:txBody>
      </p:sp>
      <p:grpSp>
        <p:nvGrpSpPr>
          <p:cNvPr id="275" name="Group 274"/>
          <p:cNvGrpSpPr/>
          <p:nvPr/>
        </p:nvGrpSpPr>
        <p:grpSpPr>
          <a:xfrm>
            <a:off x="1776719" y="10827654"/>
            <a:ext cx="1327437" cy="545541"/>
            <a:chOff x="1232013" y="1633192"/>
            <a:chExt cx="1381645" cy="687333"/>
          </a:xfrm>
        </p:grpSpPr>
        <p:sp>
          <p:nvSpPr>
            <p:cNvPr id="276" name="Flowchart: Decision 275"/>
            <p:cNvSpPr/>
            <p:nvPr/>
          </p:nvSpPr>
          <p:spPr>
            <a:xfrm>
              <a:off x="1232013" y="1633192"/>
              <a:ext cx="1381645" cy="67056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23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1476656" y="1715603"/>
              <a:ext cx="982925" cy="604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60" dirty="0" err="1" smtClean="0"/>
                <a:t>Prox</a:t>
              </a:r>
              <a:r>
                <a:rPr lang="en-US" sz="1260" dirty="0" smtClean="0"/>
                <a:t>’ sen#1</a:t>
              </a:r>
            </a:p>
            <a:p>
              <a:r>
                <a:rPr lang="en-US" sz="1260" dirty="0" smtClean="0"/>
                <a:t>detected?</a:t>
              </a:r>
              <a:endParaRPr lang="en-US" sz="1260" dirty="0"/>
            </a:p>
          </p:txBody>
        </p:sp>
      </p:grpSp>
      <p:cxnSp>
        <p:nvCxnSpPr>
          <p:cNvPr id="281" name="Straight Arrow Connector 280"/>
          <p:cNvCxnSpPr>
            <a:stCxn id="263" idx="2"/>
            <a:endCxn id="268" idx="0"/>
          </p:cNvCxnSpPr>
          <p:nvPr/>
        </p:nvCxnSpPr>
        <p:spPr>
          <a:xfrm flipH="1">
            <a:off x="2430366" y="8869989"/>
            <a:ext cx="5406" cy="13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stCxn id="268" idx="2"/>
            <a:endCxn id="271" idx="0"/>
          </p:cNvCxnSpPr>
          <p:nvPr/>
        </p:nvCxnSpPr>
        <p:spPr>
          <a:xfrm>
            <a:off x="2430366" y="9541830"/>
            <a:ext cx="0" cy="14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271" idx="2"/>
            <a:endCxn id="274" idx="0"/>
          </p:cNvCxnSpPr>
          <p:nvPr/>
        </p:nvCxnSpPr>
        <p:spPr>
          <a:xfrm>
            <a:off x="2430366" y="10215959"/>
            <a:ext cx="5406" cy="10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74" idx="2"/>
            <a:endCxn id="276" idx="0"/>
          </p:cNvCxnSpPr>
          <p:nvPr/>
        </p:nvCxnSpPr>
        <p:spPr>
          <a:xfrm>
            <a:off x="2435772" y="10698938"/>
            <a:ext cx="4666" cy="12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>
            <a:stCxn id="276" idx="2"/>
          </p:cNvCxnSpPr>
          <p:nvPr/>
        </p:nvCxnSpPr>
        <p:spPr>
          <a:xfrm>
            <a:off x="2440438" y="11359882"/>
            <a:ext cx="0" cy="13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285"/>
          <p:cNvCxnSpPr>
            <a:stCxn id="276" idx="3"/>
            <a:endCxn id="273" idx="2"/>
          </p:cNvCxnSpPr>
          <p:nvPr/>
        </p:nvCxnSpPr>
        <p:spPr>
          <a:xfrm flipV="1">
            <a:off x="3104156" y="10504317"/>
            <a:ext cx="1038789" cy="5894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Elbow Connector 287"/>
          <p:cNvCxnSpPr>
            <a:stCxn id="271" idx="3"/>
            <a:endCxn id="273" idx="0"/>
          </p:cNvCxnSpPr>
          <p:nvPr/>
        </p:nvCxnSpPr>
        <p:spPr>
          <a:xfrm>
            <a:off x="3094084" y="9949845"/>
            <a:ext cx="1048861" cy="1716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Elbow Connector 288"/>
          <p:cNvCxnSpPr>
            <a:stCxn id="268" idx="3"/>
            <a:endCxn id="273" idx="0"/>
          </p:cNvCxnSpPr>
          <p:nvPr/>
        </p:nvCxnSpPr>
        <p:spPr>
          <a:xfrm>
            <a:off x="3094084" y="9275716"/>
            <a:ext cx="1048861" cy="845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2469725" y="7744324"/>
            <a:ext cx="427754" cy="25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/>
              <a:t>Yes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2469725" y="9443109"/>
            <a:ext cx="427754" cy="25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/>
              <a:t>Yes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2528371" y="10129105"/>
            <a:ext cx="427754" cy="25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/>
              <a:t>Yes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2447341" y="11275647"/>
            <a:ext cx="427754" cy="25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/>
              <a:t>Yes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3355901" y="8997138"/>
            <a:ext cx="405562" cy="25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/>
              <a:t>No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3365622" y="9661870"/>
            <a:ext cx="405562" cy="25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/>
              <a:t>No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3365622" y="10856027"/>
            <a:ext cx="405562" cy="25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/>
              <a:t>No</a:t>
            </a:r>
          </a:p>
        </p:txBody>
      </p:sp>
      <p:sp>
        <p:nvSpPr>
          <p:cNvPr id="298" name="Rectangle 297"/>
          <p:cNvSpPr/>
          <p:nvPr/>
        </p:nvSpPr>
        <p:spPr>
          <a:xfrm>
            <a:off x="1770582" y="11508159"/>
            <a:ext cx="1328908" cy="340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60" dirty="0" smtClean="0">
                <a:solidFill>
                  <a:schemeClr val="tx1"/>
                </a:solidFill>
              </a:rPr>
              <a:t>Load cell: read weight</a:t>
            </a:r>
          </a:p>
        </p:txBody>
      </p:sp>
      <p:sp>
        <p:nvSpPr>
          <p:cNvPr id="299" name="Rectangle 298"/>
          <p:cNvSpPr/>
          <p:nvPr/>
        </p:nvSpPr>
        <p:spPr>
          <a:xfrm>
            <a:off x="1772110" y="7977819"/>
            <a:ext cx="1327437" cy="382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60" dirty="0" smtClean="0">
                <a:solidFill>
                  <a:schemeClr val="tx1"/>
                </a:solidFill>
              </a:rPr>
              <a:t>OLED display:</a:t>
            </a:r>
          </a:p>
          <a:p>
            <a:pPr algn="ctr"/>
            <a:r>
              <a:rPr lang="en-US" sz="1260" dirty="0" smtClean="0">
                <a:solidFill>
                  <a:schemeClr val="tx1"/>
                </a:solidFill>
              </a:rPr>
              <a:t>Door is closing</a:t>
            </a:r>
          </a:p>
        </p:txBody>
      </p:sp>
      <p:cxnSp>
        <p:nvCxnSpPr>
          <p:cNvPr id="300" name="Straight Arrow Connector 299"/>
          <p:cNvCxnSpPr>
            <a:stCxn id="265" idx="2"/>
            <a:endCxn id="299" idx="0"/>
          </p:cNvCxnSpPr>
          <p:nvPr/>
        </p:nvCxnSpPr>
        <p:spPr>
          <a:xfrm>
            <a:off x="2426626" y="7875572"/>
            <a:ext cx="9203" cy="10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>
            <a:stCxn id="299" idx="2"/>
            <a:endCxn id="263" idx="0"/>
          </p:cNvCxnSpPr>
          <p:nvPr/>
        </p:nvCxnSpPr>
        <p:spPr>
          <a:xfrm flipH="1">
            <a:off x="2435772" y="8360658"/>
            <a:ext cx="57" cy="12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>
            <a:stCxn id="298" idx="2"/>
          </p:cNvCxnSpPr>
          <p:nvPr/>
        </p:nvCxnSpPr>
        <p:spPr>
          <a:xfrm>
            <a:off x="2435036" y="11848203"/>
            <a:ext cx="4464" cy="14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/>
          <p:cNvSpPr/>
          <p:nvPr/>
        </p:nvSpPr>
        <p:spPr>
          <a:xfrm>
            <a:off x="1770582" y="11983168"/>
            <a:ext cx="1328908" cy="340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60" dirty="0" smtClean="0">
                <a:solidFill>
                  <a:schemeClr val="tx1"/>
                </a:solidFill>
              </a:rPr>
              <a:t>Load cell: </a:t>
            </a:r>
            <a:r>
              <a:rPr lang="en-US" sz="1260" dirty="0" err="1" smtClean="0">
                <a:solidFill>
                  <a:schemeClr val="tx1"/>
                </a:solidFill>
              </a:rPr>
              <a:t>avg</a:t>
            </a:r>
            <a:r>
              <a:rPr lang="en-US" sz="1260" dirty="0" smtClean="0">
                <a:solidFill>
                  <a:schemeClr val="tx1"/>
                </a:solidFill>
              </a:rPr>
              <a:t> weight</a:t>
            </a:r>
          </a:p>
        </p:txBody>
      </p:sp>
    </p:spTree>
    <p:extLst>
      <p:ext uri="{BB962C8B-B14F-4D97-AF65-F5344CB8AC3E}">
        <p14:creationId xmlns:p14="http://schemas.microsoft.com/office/powerpoint/2010/main" val="154041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175</Words>
  <Application>Microsoft Office PowerPoint</Application>
  <PresentationFormat>A3 Paper (297x420 mm)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 Kyungmin, Paul</dc:creator>
  <cp:lastModifiedBy>KANG Kyungmin, Paul</cp:lastModifiedBy>
  <cp:revision>11</cp:revision>
  <dcterms:created xsi:type="dcterms:W3CDTF">2022-04-25T07:57:16Z</dcterms:created>
  <dcterms:modified xsi:type="dcterms:W3CDTF">2022-04-25T10:02:39Z</dcterms:modified>
</cp:coreProperties>
</file>