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6" r:id="rId3"/>
    <p:sldId id="257" r:id="rId4"/>
    <p:sldId id="269" r:id="rId5"/>
    <p:sldId id="270" r:id="rId6"/>
    <p:sldId id="273" r:id="rId7"/>
    <p:sldId id="261" r:id="rId8"/>
    <p:sldId id="272" r:id="rId9"/>
    <p:sldId id="284" r:id="rId10"/>
    <p:sldId id="268" r:id="rId11"/>
    <p:sldId id="286" r:id="rId12"/>
    <p:sldId id="274" r:id="rId13"/>
    <p:sldId id="287" r:id="rId14"/>
    <p:sldId id="288" r:id="rId15"/>
    <p:sldId id="289" r:id="rId16"/>
    <p:sldId id="290" r:id="rId17"/>
    <p:sldId id="264" r:id="rId18"/>
    <p:sldId id="275" r:id="rId19"/>
    <p:sldId id="260" r:id="rId20"/>
    <p:sldId id="291" r:id="rId21"/>
    <p:sldId id="276" r:id="rId22"/>
    <p:sldId id="278" r:id="rId23"/>
    <p:sldId id="279" r:id="rId24"/>
    <p:sldId id="281" r:id="rId25"/>
    <p:sldId id="292" r:id="rId26"/>
    <p:sldId id="282" r:id="rId27"/>
    <p:sldId id="293" r:id="rId28"/>
    <p:sldId id="283" r:id="rId29"/>
    <p:sldId id="280" r:id="rId30"/>
    <p:sldId id="297" r:id="rId31"/>
    <p:sldId id="294" r:id="rId32"/>
    <p:sldId id="295" r:id="rId33"/>
    <p:sldId id="296"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73004" autoAdjust="0"/>
  </p:normalViewPr>
  <p:slideViewPr>
    <p:cSldViewPr snapToGrid="0" snapToObjects="1">
      <p:cViewPr varScale="1">
        <p:scale>
          <a:sx n="62" d="100"/>
          <a:sy n="62" d="100"/>
        </p:scale>
        <p:origin x="-1888"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4" Type="http://schemas.openxmlformats.org/officeDocument/2006/relationships/slide" Target="slides/slide28.xml"/><Relationship Id="rId1" Type="http://schemas.openxmlformats.org/officeDocument/2006/relationships/slide" Target="slides/slide20.xml"/><Relationship Id="rId2"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BB8140-7226-2945-8011-96FD86FA6124}" type="datetimeFigureOut">
              <a:rPr lang="en-US" smtClean="0"/>
              <a:t>17-10-30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5ED3A-AB45-9A40-AEA5-0B1B82E37055}" type="slidenum">
              <a:rPr lang="en-US" smtClean="0"/>
              <a:t>‹#›</a:t>
            </a:fld>
            <a:endParaRPr lang="en-US"/>
          </a:p>
        </p:txBody>
      </p:sp>
    </p:spTree>
    <p:extLst>
      <p:ext uri="{BB962C8B-B14F-4D97-AF65-F5344CB8AC3E}">
        <p14:creationId xmlns:p14="http://schemas.microsoft.com/office/powerpoint/2010/main" val="19554891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‘organize’ and ‘store’ information.</a:t>
            </a:r>
          </a:p>
          <a:p>
            <a:r>
              <a:rPr lang="en-US" baseline="0" dirty="0" smtClean="0"/>
              <a:t>It is a logical way of storing data, hence every data structure has its unique ‘logical mechanism’ to retrieve data. </a:t>
            </a:r>
          </a:p>
          <a:p>
            <a:r>
              <a:rPr lang="en-US" baseline="0" dirty="0" smtClean="0"/>
              <a:t> </a:t>
            </a:r>
            <a:r>
              <a:rPr lang="en-US" baseline="0" dirty="0" smtClean="0"/>
              <a:t>its simply to help people to capture/ access the information easily. </a:t>
            </a:r>
            <a:endParaRPr lang="en-US" baseline="0" dirty="0" smtClean="0"/>
          </a:p>
          <a:p>
            <a:r>
              <a:rPr lang="en-US" baseline="0" dirty="0" smtClean="0"/>
              <a:t>For example, we want to ‘organize’ 10 numbers. Create 10 boxes! </a:t>
            </a:r>
          </a:p>
          <a:p>
            <a:r>
              <a:rPr lang="en-US" baseline="0" dirty="0" smtClean="0"/>
              <a:t>that’s why index number is important.</a:t>
            </a:r>
          </a:p>
          <a:p>
            <a:r>
              <a:rPr lang="en-US" baseline="0" dirty="0" smtClean="0"/>
              <a:t>In computer Science, we call this storing boxes as ‘array’. </a:t>
            </a:r>
          </a:p>
        </p:txBody>
      </p:sp>
      <p:sp>
        <p:nvSpPr>
          <p:cNvPr id="4" name="Slide Number Placeholder 3"/>
          <p:cNvSpPr>
            <a:spLocks noGrp="1"/>
          </p:cNvSpPr>
          <p:nvPr>
            <p:ph type="sldNum" sz="quarter" idx="10"/>
          </p:nvPr>
        </p:nvSpPr>
        <p:spPr/>
        <p:txBody>
          <a:bodyPr/>
          <a:lstStyle/>
          <a:p>
            <a:fld id="{8AC5ED3A-AB45-9A40-AEA5-0B1B82E37055}" type="slidenum">
              <a:rPr lang="en-US" smtClean="0"/>
              <a:t>3</a:t>
            </a:fld>
            <a:endParaRPr lang="en-US"/>
          </a:p>
        </p:txBody>
      </p:sp>
    </p:spTree>
    <p:extLst>
      <p:ext uri="{BB962C8B-B14F-4D97-AF65-F5344CB8AC3E}">
        <p14:creationId xmlns:p14="http://schemas.microsoft.com/office/powerpoint/2010/main" val="12229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22</a:t>
            </a:fld>
            <a:endParaRPr lang="en-US"/>
          </a:p>
        </p:txBody>
      </p:sp>
    </p:spTree>
    <p:extLst>
      <p:ext uri="{BB962C8B-B14F-4D97-AF65-F5344CB8AC3E}">
        <p14:creationId xmlns:p14="http://schemas.microsoft.com/office/powerpoint/2010/main" val="2857876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to its non-linear structure of data, we can have more than one way to traverse the data.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23</a:t>
            </a:fld>
            <a:endParaRPr lang="en-US"/>
          </a:p>
        </p:txBody>
      </p:sp>
    </p:spTree>
    <p:extLst>
      <p:ext uri="{BB962C8B-B14F-4D97-AF65-F5344CB8AC3E}">
        <p14:creationId xmlns:p14="http://schemas.microsoft.com/office/powerpoint/2010/main" val="249571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Dictionaries</a:t>
            </a:r>
          </a:p>
        </p:txBody>
      </p:sp>
      <p:sp>
        <p:nvSpPr>
          <p:cNvPr id="13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3876E69-1E72-6749-BA48-D87B1B3E631C}" type="datetime8">
              <a:rPr lang="en-US" sz="1300"/>
              <a:pPr eaLnBrk="1" hangingPunct="1"/>
              <a:t>17-11-02 14:04</a:t>
            </a:fld>
            <a:endParaRPr lang="en-US" sz="1300"/>
          </a:p>
        </p:txBody>
      </p:sp>
      <p:sp>
        <p:nvSpPr>
          <p:cNvPr id="13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5A33F82-DE38-9E40-BAF5-3115EDEE14F8}" type="slidenum">
              <a:rPr lang="en-US" sz="1300"/>
              <a:pPr eaLnBrk="1" hangingPunct="1"/>
              <a:t>31</a:t>
            </a:fld>
            <a:endParaRPr lang="en-US" sz="1300"/>
          </a:p>
        </p:txBody>
      </p:sp>
      <p:sp>
        <p:nvSpPr>
          <p:cNvPr id="13317" name="Rectangle 2"/>
          <p:cNvSpPr>
            <a:spLocks noChangeArrowheads="1" noTextEdit="1"/>
          </p:cNvSpPr>
          <p:nvPr>
            <p:ph type="sldImg"/>
          </p:nvPr>
        </p:nvSpPr>
        <p:spPr>
          <a:ln/>
        </p:spPr>
      </p:sp>
      <p:sp>
        <p:nvSpPr>
          <p:cNvPr id="13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34</a:t>
            </a:fld>
            <a:endParaRPr lang="en-US"/>
          </a:p>
        </p:txBody>
      </p:sp>
    </p:spTree>
    <p:extLst>
      <p:ext uri="{BB962C8B-B14F-4D97-AF65-F5344CB8AC3E}">
        <p14:creationId xmlns:p14="http://schemas.microsoft.com/office/powerpoint/2010/main" val="309040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‘organize’ and ‘store’ information.</a:t>
            </a:r>
          </a:p>
          <a:p>
            <a:r>
              <a:rPr lang="en-US" baseline="0" dirty="0" smtClean="0"/>
              <a:t>It is a logical way of storing data, hence every data structure has its unique ‘logical mechanism’ to retrieve data. </a:t>
            </a:r>
          </a:p>
          <a:p>
            <a:r>
              <a:rPr lang="en-US" baseline="0" dirty="0" smtClean="0"/>
              <a:t> </a:t>
            </a:r>
            <a:r>
              <a:rPr lang="en-US" baseline="0" dirty="0" smtClean="0"/>
              <a:t>its simply to help people to capture/ access the information easily. </a:t>
            </a:r>
            <a:endParaRPr lang="en-US" baseline="0" dirty="0" smtClean="0"/>
          </a:p>
          <a:p>
            <a:r>
              <a:rPr lang="en-US" baseline="0" dirty="0" smtClean="0"/>
              <a:t>For example, we want to ‘organize’ 10 numbers. Create 10 boxes! </a:t>
            </a:r>
          </a:p>
          <a:p>
            <a:r>
              <a:rPr lang="en-US" baseline="0" dirty="0" smtClean="0"/>
              <a:t>that’s why index number is important.</a:t>
            </a:r>
          </a:p>
          <a:p>
            <a:r>
              <a:rPr lang="en-US" baseline="0" dirty="0" smtClean="0"/>
              <a:t>In computer Science, we call this storing boxes as ‘array’. </a:t>
            </a:r>
          </a:p>
        </p:txBody>
      </p:sp>
      <p:sp>
        <p:nvSpPr>
          <p:cNvPr id="4" name="Slide Number Placeholder 3"/>
          <p:cNvSpPr>
            <a:spLocks noGrp="1"/>
          </p:cNvSpPr>
          <p:nvPr>
            <p:ph type="sldNum" sz="quarter" idx="10"/>
          </p:nvPr>
        </p:nvSpPr>
        <p:spPr/>
        <p:txBody>
          <a:bodyPr/>
          <a:lstStyle/>
          <a:p>
            <a:fld id="{8AC5ED3A-AB45-9A40-AEA5-0B1B82E37055}" type="slidenum">
              <a:rPr lang="en-US" smtClean="0"/>
              <a:t>4</a:t>
            </a:fld>
            <a:endParaRPr lang="en-US"/>
          </a:p>
        </p:txBody>
      </p:sp>
    </p:spTree>
    <p:extLst>
      <p:ext uri="{BB962C8B-B14F-4D97-AF65-F5344CB8AC3E}">
        <p14:creationId xmlns:p14="http://schemas.microsoft.com/office/powerpoint/2010/main" val="12229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array is a container object that holds a fixed number of values of a single type.</a:t>
            </a:r>
          </a:p>
          <a:p>
            <a:r>
              <a:rPr lang="en-US" dirty="0" smtClean="0"/>
              <a:t>The length of an array is established when the array is created. After</a:t>
            </a:r>
            <a:r>
              <a:rPr lang="en-US" baseline="0" dirty="0" smtClean="0"/>
              <a:t> creation, its length is fixed.</a:t>
            </a:r>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5</a:t>
            </a:fld>
            <a:endParaRPr lang="en-US"/>
          </a:p>
        </p:txBody>
      </p:sp>
    </p:spTree>
    <p:extLst>
      <p:ext uri="{BB962C8B-B14F-4D97-AF65-F5344CB8AC3E}">
        <p14:creationId xmlns:p14="http://schemas.microsoft.com/office/powerpoint/2010/main" val="342257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Binary search compares the target value to the middle element of the array; if they are unequal, the half in which the target</a:t>
            </a:r>
            <a:r>
              <a:rPr lang="en-US" baseline="0" dirty="0" smtClean="0"/>
              <a:t> cannot lie is eliminated and the search continues on the remaining half until the middle value of the array fragment is equal to the target value. If the search ends with the remaining half being empty, the target is not in the array.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maintain the time efficiency, placing the data in ascending or descending order is critical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Therefore, search algorithm and sorting algorithm goes hand in hand to maximize this time efficiency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 sorting algorithm is not part of data structure, so I will not explain sorting algorithm today. So we will presume every data structure we deal today is sorted in order.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the data does not have any integer index, but only a string value, a sorting algorithm establishes an index order based on its index type. Let say, the data has string values only, it should place all the data based on ‘alphabet order’ before we implement the search algorithm.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7</a:t>
            </a:fld>
            <a:endParaRPr lang="en-US"/>
          </a:p>
        </p:txBody>
      </p:sp>
    </p:spTree>
    <p:extLst>
      <p:ext uri="{BB962C8B-B14F-4D97-AF65-F5344CB8AC3E}">
        <p14:creationId xmlns:p14="http://schemas.microsoft.com/office/powerpoint/2010/main" val="32650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‘organize’ and ‘store’ information.</a:t>
            </a:r>
          </a:p>
          <a:p>
            <a:r>
              <a:rPr lang="en-US" baseline="0" dirty="0" smtClean="0"/>
              <a:t>It is a logical way of storing data, hence every data structure has its unique ‘logical mechanism’ to retrieve data. </a:t>
            </a:r>
          </a:p>
          <a:p>
            <a:r>
              <a:rPr lang="en-US" baseline="0" dirty="0" smtClean="0"/>
              <a:t> </a:t>
            </a:r>
            <a:r>
              <a:rPr lang="en-US" baseline="0" dirty="0" smtClean="0"/>
              <a:t>its simply to help people to capture/ access the information easily. </a:t>
            </a:r>
            <a:endParaRPr lang="en-US" baseline="0" dirty="0" smtClean="0"/>
          </a:p>
          <a:p>
            <a:r>
              <a:rPr lang="en-US" baseline="0" dirty="0" smtClean="0"/>
              <a:t>For example, we want to ‘organize’ 10 numbers. Create 10 boxes! </a:t>
            </a:r>
          </a:p>
          <a:p>
            <a:r>
              <a:rPr lang="en-US" baseline="0" dirty="0" smtClean="0"/>
              <a:t>that’s why index number is important.</a:t>
            </a:r>
          </a:p>
          <a:p>
            <a:r>
              <a:rPr lang="en-US" baseline="0" dirty="0" smtClean="0"/>
              <a:t>In computer Science, we call this storing boxes as ‘array’. </a:t>
            </a:r>
          </a:p>
        </p:txBody>
      </p:sp>
      <p:sp>
        <p:nvSpPr>
          <p:cNvPr id="4" name="Slide Number Placeholder 3"/>
          <p:cNvSpPr>
            <a:spLocks noGrp="1"/>
          </p:cNvSpPr>
          <p:nvPr>
            <p:ph type="sldNum" sz="quarter" idx="10"/>
          </p:nvPr>
        </p:nvSpPr>
        <p:spPr/>
        <p:txBody>
          <a:bodyPr/>
          <a:lstStyle/>
          <a:p>
            <a:fld id="{8AC5ED3A-AB45-9A40-AEA5-0B1B82E37055}" type="slidenum">
              <a:rPr lang="en-US" smtClean="0"/>
              <a:t>8</a:t>
            </a:fld>
            <a:endParaRPr lang="en-US"/>
          </a:p>
        </p:txBody>
      </p:sp>
    </p:spTree>
    <p:extLst>
      <p:ext uri="{BB962C8B-B14F-4D97-AF65-F5344CB8AC3E}">
        <p14:creationId xmlns:p14="http://schemas.microsoft.com/office/powerpoint/2010/main" val="12229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Size of an array must be predetermined.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Inserting new information may erase pre-existing data or take long time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Finding a specific data is easy when the index is 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(each node has pointer to the next node)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(modification of previous/</a:t>
            </a:r>
            <a:r>
              <a:rPr lang="en-US" baseline="0" dirty="0" smtClean="0"/>
              <a:t> next node’s pointer is required)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(needs to go through each node until the right node is found, or search algorithm is needed)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17</a:t>
            </a:fld>
            <a:endParaRPr lang="en-US"/>
          </a:p>
        </p:txBody>
      </p:sp>
    </p:spTree>
    <p:extLst>
      <p:ext uri="{BB962C8B-B14F-4D97-AF65-F5344CB8AC3E}">
        <p14:creationId xmlns:p14="http://schemas.microsoft.com/office/powerpoint/2010/main" val="310381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‘organize’ and ‘store’ information.</a:t>
            </a:r>
          </a:p>
          <a:p>
            <a:r>
              <a:rPr lang="en-US" baseline="0" dirty="0" smtClean="0"/>
              <a:t>It is a logical way of storing data, hence every data structure has its unique ‘logical mechanism’ to retrieve data. </a:t>
            </a:r>
          </a:p>
          <a:p>
            <a:r>
              <a:rPr lang="en-US" baseline="0" dirty="0" smtClean="0"/>
              <a:t> </a:t>
            </a:r>
            <a:r>
              <a:rPr lang="en-US" baseline="0" dirty="0" smtClean="0"/>
              <a:t>its simply to help people to capture/ access the information easily. </a:t>
            </a:r>
            <a:endParaRPr lang="en-US" baseline="0" dirty="0" smtClean="0"/>
          </a:p>
          <a:p>
            <a:r>
              <a:rPr lang="en-US" baseline="0" dirty="0" smtClean="0"/>
              <a:t>For example, we want to ‘organize’ 10 numbers. Create 10 boxes! </a:t>
            </a:r>
          </a:p>
          <a:p>
            <a:r>
              <a:rPr lang="en-US" baseline="0" dirty="0" smtClean="0"/>
              <a:t>that’s why index number is important.</a:t>
            </a:r>
          </a:p>
          <a:p>
            <a:r>
              <a:rPr lang="en-US" baseline="0" dirty="0" smtClean="0"/>
              <a:t>In computer Science, we call this storing boxes as ‘array’. </a:t>
            </a:r>
          </a:p>
        </p:txBody>
      </p:sp>
      <p:sp>
        <p:nvSpPr>
          <p:cNvPr id="4" name="Slide Number Placeholder 3"/>
          <p:cNvSpPr>
            <a:spLocks noGrp="1"/>
          </p:cNvSpPr>
          <p:nvPr>
            <p:ph type="sldNum" sz="quarter" idx="10"/>
          </p:nvPr>
        </p:nvSpPr>
        <p:spPr/>
        <p:txBody>
          <a:bodyPr/>
          <a:lstStyle/>
          <a:p>
            <a:fld id="{8AC5ED3A-AB45-9A40-AEA5-0B1B82E37055}" type="slidenum">
              <a:rPr lang="en-US" smtClean="0"/>
              <a:t>18</a:t>
            </a:fld>
            <a:endParaRPr lang="en-US"/>
          </a:p>
        </p:txBody>
      </p:sp>
    </p:spTree>
    <p:extLst>
      <p:ext uri="{BB962C8B-B14F-4D97-AF65-F5344CB8AC3E}">
        <p14:creationId xmlns:p14="http://schemas.microsoft.com/office/powerpoint/2010/main" val="122299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Linked</a:t>
            </a:r>
            <a:r>
              <a:rPr lang="en-US" baseline="0" dirty="0" smtClean="0"/>
              <a:t> List can allow non-linear structure as to each node can have more than one pointer. </a:t>
            </a:r>
          </a:p>
          <a:p>
            <a:r>
              <a:rPr lang="en-US" baseline="0" dirty="0" smtClean="0"/>
              <a:t>Using this structural flexibility, binary search mechanism can be implemented on Linked List</a:t>
            </a:r>
          </a:p>
          <a:p>
            <a:r>
              <a:rPr lang="en-US" baseline="0" dirty="0" smtClean="0"/>
              <a:t>Left node and right node</a:t>
            </a:r>
          </a:p>
          <a:p>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19</a:t>
            </a:fld>
            <a:endParaRPr lang="en-US"/>
          </a:p>
        </p:txBody>
      </p:sp>
    </p:spTree>
    <p:extLst>
      <p:ext uri="{BB962C8B-B14F-4D97-AF65-F5344CB8AC3E}">
        <p14:creationId xmlns:p14="http://schemas.microsoft.com/office/powerpoint/2010/main" val="1129824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Binary search algorithm can be brought into linked</a:t>
            </a:r>
            <a:r>
              <a:rPr lang="en-US" baseline="0" dirty="0" smtClean="0"/>
              <a:t> list. Thanks to structural modification of linked list, which is binary tree!</a:t>
            </a:r>
            <a:endParaRPr lang="en-US" dirty="0" smtClean="0"/>
          </a:p>
          <a:p>
            <a:endParaRPr lang="en-US" dirty="0" smtClean="0"/>
          </a:p>
          <a:p>
            <a:r>
              <a:rPr lang="en-US" dirty="0" smtClean="0"/>
              <a:t>Let</a:t>
            </a:r>
            <a:r>
              <a:rPr lang="en-US" baseline="0" dirty="0" smtClean="0"/>
              <a:t> say, each node has its index value, and based on the binary search tree, characteristic</a:t>
            </a:r>
          </a:p>
          <a:p>
            <a:r>
              <a:rPr lang="en-US" baseline="0" dirty="0" smtClean="0"/>
              <a:t>Left must be smaller than the root, right node must be bigger,</a:t>
            </a:r>
          </a:p>
          <a:p>
            <a:r>
              <a:rPr lang="en-US" baseline="0" dirty="0" smtClean="0"/>
              <a:t>In other words, the ultimate root node must be the middle index node in this data structure</a:t>
            </a:r>
          </a:p>
          <a:p>
            <a:r>
              <a:rPr lang="en-US" baseline="0" dirty="0" smtClean="0"/>
              <a:t>It guarantees the binary search mechanism.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C5ED3A-AB45-9A40-AEA5-0B1B82E37055}" type="slidenum">
              <a:rPr lang="en-US" smtClean="0"/>
              <a:t>21</a:t>
            </a:fld>
            <a:endParaRPr lang="en-US"/>
          </a:p>
        </p:txBody>
      </p:sp>
    </p:spTree>
    <p:extLst>
      <p:ext uri="{BB962C8B-B14F-4D97-AF65-F5344CB8AC3E}">
        <p14:creationId xmlns:p14="http://schemas.microsoft.com/office/powerpoint/2010/main" val="55359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778F24D-EB19-4AE0-B015-2BEA6D5224F2}" type="datetimeFigureOut">
              <a:rPr lang="en-US" smtClean="0"/>
              <a:t>17-10-30</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17-10-30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17-10-30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17-10-30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Linked Lists &amp; Iterators</a:t>
            </a:r>
          </a:p>
        </p:txBody>
      </p:sp>
      <p:sp>
        <p:nvSpPr>
          <p:cNvPr id="7" name="Rectangle 67"/>
          <p:cNvSpPr>
            <a:spLocks noGrp="1" noChangeArrowheads="1"/>
          </p:cNvSpPr>
          <p:nvPr>
            <p:ph type="sldNum" sz="quarter" idx="12"/>
          </p:nvPr>
        </p:nvSpPr>
        <p:spPr>
          <a:ln/>
        </p:spPr>
        <p:txBody>
          <a:bodyPr/>
          <a:lstStyle>
            <a:lvl1pPr>
              <a:defRPr/>
            </a:lvl1pPr>
          </a:lstStyle>
          <a:p>
            <a:fld id="{BCC7A527-31C7-3841-BAF2-99C6B9D637C5}" type="slidenum">
              <a:rPr lang="en-US"/>
              <a:pPr/>
              <a:t>‹#›</a:t>
            </a:fld>
            <a:endParaRPr lang="en-US"/>
          </a:p>
        </p:txBody>
      </p:sp>
    </p:spTree>
    <p:extLst>
      <p:ext uri="{BB962C8B-B14F-4D97-AF65-F5344CB8AC3E}">
        <p14:creationId xmlns:p14="http://schemas.microsoft.com/office/powerpoint/2010/main" val="371520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17-10-30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78F24D-EB19-4AE0-B015-2BEA6D5224F2}" type="datetimeFigureOut">
              <a:rPr lang="en-US" smtClean="0"/>
              <a:t>17-10-30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778F24D-EB19-4AE0-B015-2BEA6D5224F2}" type="datetimeFigureOut">
              <a:rPr lang="en-US" smtClean="0"/>
              <a:t>17-10-30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778F24D-EB19-4AE0-B015-2BEA6D5224F2}" type="datetimeFigureOut">
              <a:rPr lang="en-US" smtClean="0"/>
              <a:t>17-10-30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778F24D-EB19-4AE0-B015-2BEA6D5224F2}" type="datetimeFigureOut">
              <a:rPr lang="en-US" smtClean="0"/>
              <a:t>17-10-30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F24D-EB19-4AE0-B015-2BEA6D5224F2}" type="datetimeFigureOut">
              <a:rPr lang="en-US" smtClean="0"/>
              <a:t>17-10-30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17-10-30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17-10-30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90D9BD3-E57B-4194-A545-2804EB95D970}"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8F24D-EB19-4AE0-B015-2BEA6D5224F2}" type="datetimeFigureOut">
              <a:rPr lang="en-US" smtClean="0"/>
              <a:t>17-10-30</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2.w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5147"/>
            <a:ext cx="7772400" cy="1283216"/>
          </a:xfrm>
        </p:spPr>
        <p:txBody>
          <a:bodyPr/>
          <a:lstStyle/>
          <a:p>
            <a:r>
              <a:rPr lang="en-US" dirty="0" smtClean="0"/>
              <a:t>Data Structure101</a:t>
            </a:r>
            <a:endParaRPr lang="en-US" dirty="0"/>
          </a:p>
        </p:txBody>
      </p:sp>
      <p:sp>
        <p:nvSpPr>
          <p:cNvPr id="3" name="Subtitle 2"/>
          <p:cNvSpPr>
            <a:spLocks noGrp="1"/>
          </p:cNvSpPr>
          <p:nvPr>
            <p:ph type="subTitle" idx="1"/>
          </p:nvPr>
        </p:nvSpPr>
        <p:spPr>
          <a:xfrm>
            <a:off x="685801" y="3443731"/>
            <a:ext cx="7770812" cy="2618806"/>
          </a:xfrm>
        </p:spPr>
        <p:txBody>
          <a:bodyPr>
            <a:normAutofit/>
          </a:bodyPr>
          <a:lstStyle/>
          <a:p>
            <a:endParaRPr kumimoji="1" lang="en-US" sz="2500" b="1" dirty="0">
              <a:solidFill>
                <a:srgbClr val="202346"/>
              </a:solidFill>
              <a:latin typeface="Times New Roman" charset="0"/>
            </a:endParaRPr>
          </a:p>
          <a:p>
            <a:r>
              <a:rPr kumimoji="1" lang="en-US" sz="2500" b="1" dirty="0" err="1" smtClean="0">
                <a:solidFill>
                  <a:schemeClr val="tx1"/>
                </a:solidFill>
                <a:latin typeface="Times New Roman" charset="0"/>
                <a:cs typeface="Times New Roman" charset="0"/>
              </a:rPr>
              <a:t>Byoung</a:t>
            </a:r>
            <a:r>
              <a:rPr kumimoji="1" lang="en-US" sz="2500" b="1" dirty="0" smtClean="0">
                <a:solidFill>
                  <a:schemeClr val="tx1"/>
                </a:solidFill>
                <a:latin typeface="Times New Roman" charset="0"/>
                <a:cs typeface="Times New Roman" charset="0"/>
              </a:rPr>
              <a:t> Kang &amp; Jack </a:t>
            </a:r>
            <a:r>
              <a:rPr kumimoji="1" lang="en-US" sz="2500" b="1" dirty="0" err="1" smtClean="0">
                <a:solidFill>
                  <a:schemeClr val="tx1"/>
                </a:solidFill>
                <a:latin typeface="Times New Roman" charset="0"/>
                <a:cs typeface="Times New Roman" charset="0"/>
              </a:rPr>
              <a:t>Araz</a:t>
            </a:r>
            <a:r>
              <a:rPr kumimoji="1" lang="en-US" sz="2500" b="1" dirty="0" smtClean="0">
                <a:solidFill>
                  <a:schemeClr val="tx1"/>
                </a:solidFill>
                <a:latin typeface="Times New Roman" charset="0"/>
                <a:cs typeface="Times New Roman" charset="0"/>
              </a:rPr>
              <a:t> &amp; Li Sun</a:t>
            </a:r>
          </a:p>
          <a:p>
            <a:r>
              <a:rPr kumimoji="1" lang="en-US" b="1" dirty="0" smtClean="0">
                <a:solidFill>
                  <a:schemeClr val="tx1"/>
                </a:solidFill>
                <a:latin typeface="Times New Roman" charset="0"/>
                <a:cs typeface="Times New Roman" charset="0"/>
              </a:rPr>
              <a:t>These </a:t>
            </a:r>
            <a:r>
              <a:rPr kumimoji="1" lang="en-US" b="1" dirty="0">
                <a:solidFill>
                  <a:schemeClr val="tx1"/>
                </a:solidFill>
                <a:latin typeface="Times New Roman" charset="0"/>
                <a:cs typeface="Times New Roman" charset="0"/>
              </a:rPr>
              <a:t>slides has been extracted, modified and updated from original slides of :</a:t>
            </a:r>
            <a:br>
              <a:rPr kumimoji="1" lang="en-US" b="1" dirty="0">
                <a:solidFill>
                  <a:schemeClr val="tx1"/>
                </a:solidFill>
                <a:latin typeface="Times New Roman" charset="0"/>
                <a:cs typeface="Times New Roman" charset="0"/>
              </a:rPr>
            </a:br>
            <a:r>
              <a:rPr kumimoji="1" lang="en-US" b="1" dirty="0" smtClean="0">
                <a:solidFill>
                  <a:schemeClr val="tx1"/>
                </a:solidFill>
                <a:latin typeface="Times New Roman" charset="0"/>
                <a:cs typeface="Times New Roman" charset="0"/>
              </a:rPr>
              <a:t>Comp 352 </a:t>
            </a:r>
            <a:r>
              <a:rPr kumimoji="1" lang="en-US" b="1" dirty="0" err="1" smtClean="0">
                <a:solidFill>
                  <a:schemeClr val="tx1"/>
                </a:solidFill>
                <a:latin typeface="Times New Roman" charset="0"/>
                <a:cs typeface="Times New Roman" charset="0"/>
              </a:rPr>
              <a:t>Aiman</a:t>
            </a:r>
            <a:r>
              <a:rPr kumimoji="1" lang="en-US" b="1" dirty="0" smtClean="0">
                <a:solidFill>
                  <a:schemeClr val="tx1"/>
                </a:solidFill>
                <a:latin typeface="Times New Roman" charset="0"/>
                <a:cs typeface="Times New Roman" charset="0"/>
              </a:rPr>
              <a:t> Hanna</a:t>
            </a:r>
          </a:p>
          <a:p>
            <a:r>
              <a:rPr kumimoji="1" lang="en-US" b="1" dirty="0" smtClean="0">
                <a:solidFill>
                  <a:schemeClr val="tx1"/>
                </a:solidFill>
                <a:latin typeface="Times New Roman" charset="0"/>
              </a:rPr>
              <a:t>Copyright </a:t>
            </a:r>
            <a:r>
              <a:rPr kumimoji="1" lang="en-US" b="1" dirty="0">
                <a:solidFill>
                  <a:schemeClr val="tx1"/>
                </a:solidFill>
                <a:latin typeface="Times New Roman" charset="0"/>
              </a:rPr>
              <a:t>© 2011-2016 </a:t>
            </a:r>
            <a:r>
              <a:rPr kumimoji="1" lang="en-US" b="1" dirty="0" err="1">
                <a:solidFill>
                  <a:schemeClr val="tx1"/>
                </a:solidFill>
                <a:latin typeface="Times New Roman" charset="0"/>
              </a:rPr>
              <a:t>Aiman</a:t>
            </a:r>
            <a:r>
              <a:rPr kumimoji="1" lang="en-US" b="1" dirty="0">
                <a:solidFill>
                  <a:schemeClr val="tx1"/>
                </a:solidFill>
                <a:latin typeface="Times New Roman" charset="0"/>
              </a:rPr>
              <a:t> </a:t>
            </a:r>
            <a:r>
              <a:rPr kumimoji="1" lang="en-US" b="1" dirty="0" smtClean="0">
                <a:solidFill>
                  <a:schemeClr val="tx1"/>
                </a:solidFill>
                <a:latin typeface="Times New Roman" charset="0"/>
              </a:rPr>
              <a:t>Han</a:t>
            </a:r>
            <a:endParaRPr kumimoji="1" lang="en-US" b="1" dirty="0">
              <a:solidFill>
                <a:schemeClr val="tx1"/>
              </a:solidFill>
              <a:latin typeface="Times New Roman" charset="0"/>
            </a:endParaRPr>
          </a:p>
          <a:p>
            <a:endParaRPr kumimoji="1" lang="en-US" sz="2500" b="1" dirty="0">
              <a:solidFill>
                <a:schemeClr val="tx1"/>
              </a:solidFill>
              <a:latin typeface="Times New Roman" charset="0"/>
            </a:endParaRPr>
          </a:p>
          <a:p>
            <a:endParaRPr lang="en-US" dirty="0"/>
          </a:p>
        </p:txBody>
      </p:sp>
    </p:spTree>
    <p:extLst>
      <p:ext uri="{BB962C8B-B14F-4D97-AF65-F5344CB8AC3E}">
        <p14:creationId xmlns:p14="http://schemas.microsoft.com/office/powerpoint/2010/main" val="36740657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10-30 at 11.30.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06" y="429846"/>
            <a:ext cx="6584462" cy="5082346"/>
          </a:xfrm>
          <a:prstGeom prst="rect">
            <a:avLst/>
          </a:prstGeom>
        </p:spPr>
      </p:pic>
      <p:sp>
        <p:nvSpPr>
          <p:cNvPr id="3" name="TextBox 2"/>
          <p:cNvSpPr txBox="1"/>
          <p:nvPr/>
        </p:nvSpPr>
        <p:spPr>
          <a:xfrm>
            <a:off x="664306" y="5746653"/>
            <a:ext cx="4788490" cy="369332"/>
          </a:xfrm>
          <a:prstGeom prst="rect">
            <a:avLst/>
          </a:prstGeom>
          <a:noFill/>
        </p:spPr>
        <p:txBody>
          <a:bodyPr wrap="none" rtlCol="0">
            <a:spAutoFit/>
          </a:bodyPr>
          <a:lstStyle/>
          <a:p>
            <a:r>
              <a:rPr lang="en-US" dirty="0" smtClean="0"/>
              <a:t>Figure 1-2: Linked List implementation in Java</a:t>
            </a:r>
            <a:endParaRPr lang="en-US" dirty="0"/>
          </a:p>
        </p:txBody>
      </p:sp>
    </p:spTree>
    <p:extLst>
      <p:ext uri="{BB962C8B-B14F-4D97-AF65-F5344CB8AC3E}">
        <p14:creationId xmlns:p14="http://schemas.microsoft.com/office/powerpoint/2010/main" val="9419443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8873" y="676069"/>
            <a:ext cx="184666" cy="369332"/>
          </a:xfrm>
          <a:prstGeom prst="rect">
            <a:avLst/>
          </a:prstGeom>
          <a:noFill/>
        </p:spPr>
        <p:txBody>
          <a:bodyPr wrap="none" rtlCol="0">
            <a:spAutoFit/>
          </a:bodyPr>
          <a:lstStyle/>
          <a:p>
            <a:endParaRPr lang="en-US" dirty="0"/>
          </a:p>
        </p:txBody>
      </p:sp>
      <p:sp>
        <p:nvSpPr>
          <p:cNvPr id="3" name="TextBox 2"/>
          <p:cNvSpPr txBox="1"/>
          <p:nvPr/>
        </p:nvSpPr>
        <p:spPr>
          <a:xfrm>
            <a:off x="614551" y="286817"/>
            <a:ext cx="7853758" cy="6795706"/>
          </a:xfrm>
          <a:prstGeom prst="rect">
            <a:avLst/>
          </a:prstGeom>
          <a:noFill/>
        </p:spPr>
        <p:txBody>
          <a:bodyPr wrap="none" rtlCol="0">
            <a:spAutoFit/>
          </a:bodyPr>
          <a:lstStyle/>
          <a:p>
            <a:pPr>
              <a:lnSpc>
                <a:spcPct val="80000"/>
              </a:lnSpc>
              <a:buFont typeface="Wingdings" charset="0"/>
              <a:buNone/>
            </a:pPr>
            <a:r>
              <a:rPr lang="en-US" b="1" dirty="0">
                <a:latin typeface="Tahoma" charset="0"/>
              </a:rPr>
              <a:t>public class	</a:t>
            </a:r>
            <a:r>
              <a:rPr lang="en-US" dirty="0">
                <a:latin typeface="Tahoma" charset="0"/>
              </a:rPr>
              <a:t>Node	{</a:t>
            </a:r>
          </a:p>
          <a:p>
            <a:pPr>
              <a:lnSpc>
                <a:spcPct val="80000"/>
              </a:lnSpc>
              <a:buFont typeface="Wingdings" charset="0"/>
              <a:buNone/>
            </a:pPr>
            <a:r>
              <a:rPr lang="en-US" dirty="0">
                <a:latin typeface="Tahoma" charset="0"/>
              </a:rPr>
              <a:t>    // Instance variables:</a:t>
            </a:r>
          </a:p>
          <a:p>
            <a:pPr>
              <a:lnSpc>
                <a:spcPct val="80000"/>
              </a:lnSpc>
              <a:buFont typeface="Wingdings" charset="0"/>
              <a:buNone/>
            </a:pPr>
            <a:r>
              <a:rPr lang="en-US" b="1" dirty="0">
                <a:latin typeface="Tahoma" charset="0"/>
              </a:rPr>
              <a:t>    private  </a:t>
            </a:r>
            <a:r>
              <a:rPr lang="en-US" dirty="0">
                <a:latin typeface="Tahoma" charset="0"/>
              </a:rPr>
              <a:t>Object element;</a:t>
            </a:r>
          </a:p>
          <a:p>
            <a:pPr>
              <a:lnSpc>
                <a:spcPct val="80000"/>
              </a:lnSpc>
              <a:buFont typeface="Wingdings" charset="0"/>
              <a:buNone/>
            </a:pPr>
            <a:r>
              <a:rPr lang="en-US" b="1" dirty="0">
                <a:latin typeface="Tahoma" charset="0"/>
              </a:rPr>
              <a:t>    private  </a:t>
            </a:r>
            <a:r>
              <a:rPr lang="en-US" dirty="0">
                <a:latin typeface="Tahoma" charset="0"/>
              </a:rPr>
              <a:t>Node next;</a:t>
            </a:r>
          </a:p>
          <a:p>
            <a:pPr>
              <a:lnSpc>
                <a:spcPct val="80000"/>
              </a:lnSpc>
              <a:buFont typeface="Wingdings" charset="0"/>
              <a:buNone/>
            </a:pPr>
            <a:r>
              <a:rPr lang="en-US" dirty="0">
                <a:latin typeface="Tahoma" charset="0"/>
              </a:rPr>
              <a:t>    /** Creates a node with null references to its element and next node. */</a:t>
            </a:r>
          </a:p>
          <a:p>
            <a:pPr>
              <a:lnSpc>
                <a:spcPct val="80000"/>
              </a:lnSpc>
              <a:buFont typeface="Wingdings" charset="0"/>
              <a:buNone/>
            </a:pPr>
            <a:r>
              <a:rPr lang="en-US" b="1" dirty="0">
                <a:latin typeface="Tahoma" charset="0"/>
              </a:rPr>
              <a:t>    public  </a:t>
            </a:r>
            <a:r>
              <a:rPr lang="en-US" dirty="0">
                <a:latin typeface="Tahoma" charset="0"/>
              </a:rPr>
              <a:t>Node()	{</a:t>
            </a:r>
          </a:p>
          <a:p>
            <a:pPr>
              <a:lnSpc>
                <a:spcPct val="80000"/>
              </a:lnSpc>
              <a:buFont typeface="Wingdings" charset="0"/>
              <a:buNone/>
            </a:pPr>
            <a:r>
              <a:rPr lang="en-US" b="1" dirty="0">
                <a:latin typeface="Tahoma" charset="0"/>
              </a:rPr>
              <a:t>       this</a:t>
            </a:r>
            <a:r>
              <a:rPr lang="en-US" dirty="0">
                <a:latin typeface="Tahoma" charset="0"/>
              </a:rPr>
              <a:t>(</a:t>
            </a:r>
            <a:r>
              <a:rPr lang="en-US" b="1" dirty="0">
                <a:latin typeface="Tahoma" charset="0"/>
              </a:rPr>
              <a:t>null</a:t>
            </a:r>
            <a:r>
              <a:rPr lang="en-US" dirty="0">
                <a:latin typeface="Tahoma" charset="0"/>
              </a:rPr>
              <a:t>,  </a:t>
            </a:r>
            <a:r>
              <a:rPr lang="en-US" b="1" dirty="0">
                <a:latin typeface="Tahoma" charset="0"/>
              </a:rPr>
              <a:t>null</a:t>
            </a:r>
            <a:r>
              <a:rPr lang="en-US" dirty="0">
                <a:latin typeface="Tahoma" charset="0"/>
              </a:rPr>
              <a:t>);</a:t>
            </a:r>
          </a:p>
          <a:p>
            <a:pPr>
              <a:lnSpc>
                <a:spcPct val="80000"/>
              </a:lnSpc>
              <a:buFont typeface="Wingdings" charset="0"/>
              <a:buNone/>
            </a:pPr>
            <a:r>
              <a:rPr lang="en-US" dirty="0">
                <a:latin typeface="Tahoma" charset="0"/>
              </a:rPr>
              <a:t>   }</a:t>
            </a:r>
          </a:p>
          <a:p>
            <a:pPr>
              <a:lnSpc>
                <a:spcPct val="80000"/>
              </a:lnSpc>
              <a:buFont typeface="Wingdings" charset="0"/>
              <a:buNone/>
            </a:pPr>
            <a:r>
              <a:rPr lang="en-US" dirty="0">
                <a:latin typeface="Tahoma" charset="0"/>
              </a:rPr>
              <a:t>    /** Creates a node with the given element and next node. */</a:t>
            </a:r>
          </a:p>
          <a:p>
            <a:pPr>
              <a:lnSpc>
                <a:spcPct val="80000"/>
              </a:lnSpc>
              <a:buFont typeface="Wingdings" charset="0"/>
              <a:buNone/>
            </a:pPr>
            <a:r>
              <a:rPr lang="en-US" b="1" dirty="0">
                <a:latin typeface="Tahoma" charset="0"/>
              </a:rPr>
              <a:t>    public  </a:t>
            </a:r>
            <a:r>
              <a:rPr lang="en-US" dirty="0">
                <a:latin typeface="Tahoma" charset="0"/>
              </a:rPr>
              <a:t>Node(Object e,  Node n)  {</a:t>
            </a:r>
          </a:p>
          <a:p>
            <a:pPr>
              <a:lnSpc>
                <a:spcPct val="80000"/>
              </a:lnSpc>
              <a:buFont typeface="Wingdings" charset="0"/>
              <a:buNone/>
            </a:pPr>
            <a:r>
              <a:rPr lang="en-US" dirty="0">
                <a:latin typeface="Tahoma" charset="0"/>
              </a:rPr>
              <a:t>         element  =  e;</a:t>
            </a:r>
          </a:p>
          <a:p>
            <a:pPr>
              <a:lnSpc>
                <a:spcPct val="80000"/>
              </a:lnSpc>
              <a:buFont typeface="Wingdings" charset="0"/>
              <a:buNone/>
            </a:pPr>
            <a:r>
              <a:rPr lang="en-US" dirty="0">
                <a:latin typeface="Tahoma" charset="0"/>
              </a:rPr>
              <a:t>         next  =  n;</a:t>
            </a:r>
          </a:p>
          <a:p>
            <a:pPr>
              <a:lnSpc>
                <a:spcPct val="80000"/>
              </a:lnSpc>
              <a:buFont typeface="Wingdings" charset="0"/>
              <a:buNone/>
            </a:pPr>
            <a:r>
              <a:rPr lang="en-US" dirty="0">
                <a:latin typeface="Tahoma" charset="0"/>
              </a:rPr>
              <a:t>   }</a:t>
            </a:r>
          </a:p>
          <a:p>
            <a:pPr>
              <a:lnSpc>
                <a:spcPct val="80000"/>
              </a:lnSpc>
              <a:buFont typeface="Wingdings" charset="0"/>
              <a:buNone/>
            </a:pPr>
            <a:r>
              <a:rPr lang="en-US" dirty="0">
                <a:latin typeface="Tahoma" charset="0"/>
              </a:rPr>
              <a:t>    // </a:t>
            </a:r>
            <a:r>
              <a:rPr lang="en-US" dirty="0" err="1">
                <a:latin typeface="Tahoma" charset="0"/>
              </a:rPr>
              <a:t>Accessor</a:t>
            </a:r>
            <a:r>
              <a:rPr lang="en-US" dirty="0">
                <a:latin typeface="Tahoma" charset="0"/>
              </a:rPr>
              <a:t> methods:</a:t>
            </a:r>
          </a:p>
          <a:p>
            <a:pPr>
              <a:lnSpc>
                <a:spcPct val="80000"/>
              </a:lnSpc>
              <a:buFont typeface="Wingdings" charset="0"/>
              <a:buNone/>
            </a:pPr>
            <a:r>
              <a:rPr lang="en-US" b="1" dirty="0">
                <a:latin typeface="Tahoma" charset="0"/>
              </a:rPr>
              <a:t>    public  </a:t>
            </a:r>
            <a:r>
              <a:rPr lang="en-US" dirty="0">
                <a:latin typeface="Tahoma" charset="0"/>
              </a:rPr>
              <a:t>Object </a:t>
            </a:r>
            <a:r>
              <a:rPr lang="en-US" dirty="0" err="1">
                <a:latin typeface="Tahoma" charset="0"/>
              </a:rPr>
              <a:t>getElement</a:t>
            </a:r>
            <a:r>
              <a:rPr lang="en-US" dirty="0">
                <a:latin typeface="Tahoma" charset="0"/>
              </a:rPr>
              <a:t>()  {</a:t>
            </a:r>
          </a:p>
          <a:p>
            <a:pPr>
              <a:lnSpc>
                <a:spcPct val="80000"/>
              </a:lnSpc>
              <a:buFont typeface="Wingdings" charset="0"/>
              <a:buNone/>
            </a:pPr>
            <a:r>
              <a:rPr lang="en-US" b="1" dirty="0">
                <a:latin typeface="Tahoma" charset="0"/>
              </a:rPr>
              <a:t>       return  </a:t>
            </a:r>
            <a:r>
              <a:rPr lang="en-US" dirty="0">
                <a:latin typeface="Tahoma" charset="0"/>
              </a:rPr>
              <a:t>element;</a:t>
            </a:r>
          </a:p>
          <a:p>
            <a:pPr>
              <a:lnSpc>
                <a:spcPct val="80000"/>
              </a:lnSpc>
              <a:buFont typeface="Wingdings" charset="0"/>
              <a:buNone/>
            </a:pPr>
            <a:r>
              <a:rPr lang="en-US" dirty="0">
                <a:latin typeface="Tahoma" charset="0"/>
              </a:rPr>
              <a:t>   }</a:t>
            </a:r>
          </a:p>
          <a:p>
            <a:pPr>
              <a:lnSpc>
                <a:spcPct val="80000"/>
              </a:lnSpc>
              <a:buFont typeface="Wingdings" charset="0"/>
              <a:buNone/>
            </a:pPr>
            <a:r>
              <a:rPr lang="en-US" b="1" dirty="0">
                <a:latin typeface="Tahoma" charset="0"/>
              </a:rPr>
              <a:t>    public  </a:t>
            </a:r>
            <a:r>
              <a:rPr lang="en-US" dirty="0">
                <a:latin typeface="Tahoma" charset="0"/>
              </a:rPr>
              <a:t>Node </a:t>
            </a:r>
            <a:r>
              <a:rPr lang="en-US" dirty="0" err="1">
                <a:latin typeface="Tahoma" charset="0"/>
              </a:rPr>
              <a:t>getNext</a:t>
            </a:r>
            <a:r>
              <a:rPr lang="en-US" dirty="0">
                <a:latin typeface="Tahoma" charset="0"/>
              </a:rPr>
              <a:t>()  {</a:t>
            </a:r>
          </a:p>
          <a:p>
            <a:pPr>
              <a:lnSpc>
                <a:spcPct val="80000"/>
              </a:lnSpc>
              <a:buFont typeface="Wingdings" charset="0"/>
              <a:buNone/>
            </a:pPr>
            <a:r>
              <a:rPr lang="en-US" b="1" dirty="0">
                <a:latin typeface="Tahoma" charset="0"/>
              </a:rPr>
              <a:t>       return  </a:t>
            </a:r>
            <a:r>
              <a:rPr lang="en-US" dirty="0">
                <a:latin typeface="Tahoma" charset="0"/>
              </a:rPr>
              <a:t>next;</a:t>
            </a:r>
          </a:p>
          <a:p>
            <a:pPr>
              <a:lnSpc>
                <a:spcPct val="80000"/>
              </a:lnSpc>
              <a:buFont typeface="Wingdings" charset="0"/>
              <a:buNone/>
            </a:pPr>
            <a:r>
              <a:rPr lang="en-US" dirty="0">
                <a:latin typeface="Tahoma" charset="0"/>
              </a:rPr>
              <a:t>   }</a:t>
            </a:r>
          </a:p>
          <a:p>
            <a:pPr>
              <a:lnSpc>
                <a:spcPct val="80000"/>
              </a:lnSpc>
              <a:buFont typeface="Wingdings" charset="0"/>
              <a:buNone/>
            </a:pPr>
            <a:r>
              <a:rPr lang="en-US" dirty="0">
                <a:latin typeface="Tahoma" charset="0"/>
              </a:rPr>
              <a:t>    // Modifier methods:</a:t>
            </a:r>
          </a:p>
          <a:p>
            <a:pPr>
              <a:lnSpc>
                <a:spcPct val="80000"/>
              </a:lnSpc>
              <a:buFont typeface="Wingdings" charset="0"/>
              <a:buNone/>
            </a:pPr>
            <a:r>
              <a:rPr lang="en-US" b="1" dirty="0">
                <a:latin typeface="Tahoma" charset="0"/>
              </a:rPr>
              <a:t>    public void  </a:t>
            </a:r>
            <a:r>
              <a:rPr lang="en-US" dirty="0" err="1">
                <a:latin typeface="Tahoma" charset="0"/>
              </a:rPr>
              <a:t>setElement</a:t>
            </a:r>
            <a:r>
              <a:rPr lang="en-US" dirty="0">
                <a:latin typeface="Tahoma" charset="0"/>
              </a:rPr>
              <a:t>(Object </a:t>
            </a:r>
            <a:r>
              <a:rPr lang="en-US" dirty="0" err="1">
                <a:latin typeface="Tahoma" charset="0"/>
              </a:rPr>
              <a:t>newElem</a:t>
            </a:r>
            <a:r>
              <a:rPr lang="en-US" dirty="0">
                <a:latin typeface="Tahoma" charset="0"/>
              </a:rPr>
              <a:t>)  {</a:t>
            </a:r>
          </a:p>
          <a:p>
            <a:pPr>
              <a:lnSpc>
                <a:spcPct val="80000"/>
              </a:lnSpc>
              <a:buFont typeface="Wingdings" charset="0"/>
              <a:buNone/>
            </a:pPr>
            <a:r>
              <a:rPr lang="en-US" dirty="0">
                <a:latin typeface="Tahoma" charset="0"/>
              </a:rPr>
              <a:t>         element  =  </a:t>
            </a:r>
            <a:r>
              <a:rPr lang="en-US" dirty="0" err="1">
                <a:latin typeface="Tahoma" charset="0"/>
              </a:rPr>
              <a:t>newElem</a:t>
            </a:r>
            <a:r>
              <a:rPr lang="en-US" dirty="0">
                <a:latin typeface="Tahoma" charset="0"/>
              </a:rPr>
              <a:t>;</a:t>
            </a:r>
          </a:p>
          <a:p>
            <a:pPr>
              <a:lnSpc>
                <a:spcPct val="80000"/>
              </a:lnSpc>
              <a:buFont typeface="Wingdings" charset="0"/>
              <a:buNone/>
            </a:pPr>
            <a:r>
              <a:rPr lang="en-US" dirty="0">
                <a:latin typeface="Tahoma" charset="0"/>
              </a:rPr>
              <a:t>   }</a:t>
            </a:r>
          </a:p>
          <a:p>
            <a:pPr>
              <a:lnSpc>
                <a:spcPct val="80000"/>
              </a:lnSpc>
              <a:buFont typeface="Wingdings" charset="0"/>
              <a:buNone/>
            </a:pPr>
            <a:r>
              <a:rPr lang="en-US" b="1" dirty="0">
                <a:latin typeface="Tahoma" charset="0"/>
              </a:rPr>
              <a:t>    public void  </a:t>
            </a:r>
            <a:r>
              <a:rPr lang="en-US" dirty="0" err="1">
                <a:latin typeface="Tahoma" charset="0"/>
              </a:rPr>
              <a:t>setNext</a:t>
            </a:r>
            <a:r>
              <a:rPr lang="en-US" dirty="0">
                <a:latin typeface="Tahoma" charset="0"/>
              </a:rPr>
              <a:t>(Node </a:t>
            </a:r>
            <a:r>
              <a:rPr lang="en-US" dirty="0" err="1">
                <a:latin typeface="Tahoma" charset="0"/>
              </a:rPr>
              <a:t>newNext</a:t>
            </a:r>
            <a:r>
              <a:rPr lang="en-US" dirty="0">
                <a:latin typeface="Tahoma" charset="0"/>
              </a:rPr>
              <a:t>)  {</a:t>
            </a:r>
          </a:p>
          <a:p>
            <a:pPr>
              <a:lnSpc>
                <a:spcPct val="80000"/>
              </a:lnSpc>
              <a:buFont typeface="Wingdings" charset="0"/>
              <a:buNone/>
            </a:pPr>
            <a:r>
              <a:rPr lang="en-US" dirty="0">
                <a:latin typeface="Tahoma" charset="0"/>
              </a:rPr>
              <a:t>         next  =  </a:t>
            </a:r>
            <a:r>
              <a:rPr lang="en-US" dirty="0" err="1">
                <a:latin typeface="Tahoma" charset="0"/>
              </a:rPr>
              <a:t>newNext</a:t>
            </a:r>
            <a:r>
              <a:rPr lang="en-US" dirty="0">
                <a:latin typeface="Tahoma" charset="0"/>
              </a:rPr>
              <a:t>;</a:t>
            </a:r>
          </a:p>
          <a:p>
            <a:pPr>
              <a:lnSpc>
                <a:spcPct val="80000"/>
              </a:lnSpc>
              <a:buFont typeface="Wingdings" charset="0"/>
              <a:buNone/>
            </a:pPr>
            <a:r>
              <a:rPr lang="en-US" dirty="0">
                <a:latin typeface="Tahoma" charset="0"/>
              </a:rPr>
              <a:t>   }</a:t>
            </a:r>
          </a:p>
          <a:p>
            <a:pPr>
              <a:lnSpc>
                <a:spcPct val="80000"/>
              </a:lnSpc>
              <a:buFont typeface="Wingdings" charset="0"/>
              <a:buNone/>
            </a:pPr>
            <a:r>
              <a:rPr lang="en-US" dirty="0">
                <a:latin typeface="Tahoma" charset="0"/>
              </a:rPr>
              <a:t>}</a:t>
            </a:r>
          </a:p>
          <a:p>
            <a:pPr>
              <a:lnSpc>
                <a:spcPct val="80000"/>
              </a:lnSpc>
              <a:buFont typeface="Wingdings" charset="0"/>
              <a:buNone/>
            </a:pPr>
            <a:endParaRPr lang="en-US" dirty="0">
              <a:latin typeface="Tahoma" charset="0"/>
            </a:endParaRPr>
          </a:p>
          <a:p>
            <a:endParaRPr lang="en-US" dirty="0"/>
          </a:p>
        </p:txBody>
      </p:sp>
    </p:spTree>
    <p:extLst>
      <p:ext uri="{BB962C8B-B14F-4D97-AF65-F5344CB8AC3E}">
        <p14:creationId xmlns:p14="http://schemas.microsoft.com/office/powerpoint/2010/main" val="240929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 of Data Structure (in Linked List)</a:t>
            </a:r>
            <a:endParaRPr lang="en-US" sz="4400" dirty="0"/>
          </a:p>
        </p:txBody>
      </p:sp>
      <p:sp>
        <p:nvSpPr>
          <p:cNvPr id="3" name="Content Placeholder 2"/>
          <p:cNvSpPr>
            <a:spLocks noGrp="1"/>
          </p:cNvSpPr>
          <p:nvPr>
            <p:ph idx="1"/>
          </p:nvPr>
        </p:nvSpPr>
        <p:spPr/>
        <p:txBody>
          <a:bodyPr/>
          <a:lstStyle/>
          <a:p>
            <a:r>
              <a:rPr lang="en-US" dirty="0" smtClean="0"/>
              <a:t>Basic Data Structure operations:</a:t>
            </a:r>
          </a:p>
          <a:p>
            <a:pPr lvl="1"/>
            <a:r>
              <a:rPr lang="en-US" sz="3000" b="1" dirty="0" smtClean="0"/>
              <a:t>Traversing</a:t>
            </a:r>
            <a:r>
              <a:rPr lang="en-US" dirty="0" smtClean="0"/>
              <a:t>: accessing each record exactly once so that certain item in the record can be processed</a:t>
            </a:r>
          </a:p>
          <a:p>
            <a:pPr lvl="1"/>
            <a:r>
              <a:rPr lang="en-US" sz="3000" b="1" dirty="0" smtClean="0"/>
              <a:t>Searching</a:t>
            </a:r>
            <a:r>
              <a:rPr lang="en-US" dirty="0" smtClean="0"/>
              <a:t>: finding the location of the record with a given key value</a:t>
            </a:r>
          </a:p>
          <a:p>
            <a:pPr lvl="1"/>
            <a:r>
              <a:rPr lang="en-US" sz="3000" b="1" dirty="0" smtClean="0"/>
              <a:t>Insertion</a:t>
            </a:r>
            <a:r>
              <a:rPr lang="en-US" dirty="0" smtClean="0"/>
              <a:t>: add a new record to the structure</a:t>
            </a:r>
          </a:p>
          <a:p>
            <a:pPr lvl="1"/>
            <a:r>
              <a:rPr lang="en-US" sz="3000" b="1" dirty="0" smtClean="0"/>
              <a:t>Deletion</a:t>
            </a:r>
            <a:r>
              <a:rPr lang="en-US" dirty="0" smtClean="0"/>
              <a:t>: removing a record from the structure</a:t>
            </a:r>
            <a:endParaRPr lang="en-US" dirty="0"/>
          </a:p>
        </p:txBody>
      </p:sp>
    </p:spTree>
    <p:extLst>
      <p:ext uri="{BB962C8B-B14F-4D97-AF65-F5344CB8AC3E}">
        <p14:creationId xmlns:p14="http://schemas.microsoft.com/office/powerpoint/2010/main" val="28468681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Linked Lists &amp; Iterators</a:t>
            </a:r>
          </a:p>
        </p:txBody>
      </p:sp>
      <p:sp>
        <p:nvSpPr>
          <p:cNvPr id="71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855AEAD-B3D5-1848-83C9-24BD42A87AB7}" type="slidenum">
              <a:rPr lang="en-US" sz="1400"/>
              <a:pPr eaLnBrk="1" hangingPunct="1"/>
              <a:t>13</a:t>
            </a:fld>
            <a:endParaRPr lang="en-US" sz="1400"/>
          </a:p>
        </p:txBody>
      </p:sp>
      <p:sp>
        <p:nvSpPr>
          <p:cNvPr id="7172" name="Rectangle 2"/>
          <p:cNvSpPr>
            <a:spLocks noGrp="1" noChangeArrowheads="1"/>
          </p:cNvSpPr>
          <p:nvPr>
            <p:ph type="title"/>
          </p:nvPr>
        </p:nvSpPr>
        <p:spPr/>
        <p:txBody>
          <a:bodyPr/>
          <a:lstStyle/>
          <a:p>
            <a:r>
              <a:rPr lang="en-US">
                <a:latin typeface="Tahoma" charset="0"/>
              </a:rPr>
              <a:t>Inserting at the Head</a:t>
            </a:r>
          </a:p>
        </p:txBody>
      </p:sp>
      <p:pic>
        <p:nvPicPr>
          <p:cNvPr id="7173" name="Picture 3"/>
          <p:cNvPicPr>
            <a:picLocks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4418013" y="1462088"/>
            <a:ext cx="4268787" cy="4862512"/>
          </a:xfrm>
        </p:spPr>
      </p:pic>
      <p:sp>
        <p:nvSpPr>
          <p:cNvPr id="7174" name="Rectangle 5" descr="Rectangle: Click to edit Master text styles&#10;Second level&#10;Third level&#10;Fourth level&#10;Fifth level"/>
          <p:cNvSpPr>
            <a:spLocks noGrp="1" noChangeArrowheads="1"/>
          </p:cNvSpPr>
          <p:nvPr>
            <p:ph type="body" sz="half" idx="2"/>
          </p:nvPr>
        </p:nvSpPr>
        <p:spPr>
          <a:xfrm>
            <a:off x="685800" y="1676400"/>
            <a:ext cx="3810000" cy="4648200"/>
          </a:xfrm>
        </p:spPr>
        <p:txBody>
          <a:bodyPr/>
          <a:lstStyle/>
          <a:p>
            <a:pPr marL="533400" indent="-533400">
              <a:buFont typeface="Wingdings" charset="0"/>
              <a:buAutoNum type="arabicPeriod"/>
            </a:pPr>
            <a:r>
              <a:rPr lang="en-US">
                <a:latin typeface="Tahoma" charset="0"/>
              </a:rPr>
              <a:t>Allocate a new node</a:t>
            </a:r>
          </a:p>
          <a:p>
            <a:pPr marL="533400" indent="-533400">
              <a:buFont typeface="Wingdings" charset="0"/>
              <a:buAutoNum type="arabicPeriod"/>
            </a:pPr>
            <a:endParaRPr lang="en-US">
              <a:latin typeface="Tahoma" charset="0"/>
            </a:endParaRPr>
          </a:p>
          <a:p>
            <a:pPr marL="533400" indent="-533400">
              <a:buFont typeface="Wingdings" charset="0"/>
              <a:buAutoNum type="arabicPeriod"/>
            </a:pPr>
            <a:r>
              <a:rPr lang="en-US">
                <a:latin typeface="Tahoma" charset="0"/>
              </a:rPr>
              <a:t>Insert new element</a:t>
            </a:r>
          </a:p>
          <a:p>
            <a:pPr marL="533400" indent="-533400">
              <a:buFont typeface="Wingdings" charset="0"/>
              <a:buAutoNum type="arabicPeriod"/>
            </a:pPr>
            <a:endParaRPr lang="en-US">
              <a:latin typeface="Tahoma" charset="0"/>
            </a:endParaRPr>
          </a:p>
          <a:p>
            <a:pPr marL="533400" indent="-533400">
              <a:buFont typeface="Wingdings" charset="0"/>
              <a:buAutoNum type="arabicPeriod"/>
            </a:pPr>
            <a:r>
              <a:rPr lang="en-US">
                <a:latin typeface="Tahoma" charset="0"/>
              </a:rPr>
              <a:t>Have new node point to old head</a:t>
            </a:r>
          </a:p>
          <a:p>
            <a:pPr marL="533400" indent="-533400">
              <a:buFont typeface="Wingdings" charset="0"/>
              <a:buAutoNum type="arabicPeriod"/>
            </a:pPr>
            <a:endParaRPr lang="en-US">
              <a:latin typeface="Tahoma" charset="0"/>
            </a:endParaRPr>
          </a:p>
          <a:p>
            <a:pPr marL="533400" indent="-533400">
              <a:buFont typeface="Wingdings" charset="0"/>
              <a:buAutoNum type="arabicPeriod"/>
            </a:pPr>
            <a:r>
              <a:rPr lang="en-US">
                <a:latin typeface="Tahoma" charset="0"/>
              </a:rPr>
              <a:t>Update head to point to new node</a:t>
            </a:r>
          </a:p>
        </p:txBody>
      </p:sp>
    </p:spTree>
    <p:extLst>
      <p:ext uri="{BB962C8B-B14F-4D97-AF65-F5344CB8AC3E}">
        <p14:creationId xmlns:p14="http://schemas.microsoft.com/office/powerpoint/2010/main" val="358876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Linked Lists &amp; Iterators</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8D78EE3-AC89-8E48-987D-0E7DDC4A5F47}" type="slidenum">
              <a:rPr lang="en-US" sz="1400"/>
              <a:pPr eaLnBrk="1" hangingPunct="1"/>
              <a:t>14</a:t>
            </a:fld>
            <a:endParaRPr lang="en-US" sz="1400"/>
          </a:p>
        </p:txBody>
      </p:sp>
      <p:sp>
        <p:nvSpPr>
          <p:cNvPr id="8196" name="Rectangle 2"/>
          <p:cNvSpPr>
            <a:spLocks noGrp="1" noChangeArrowheads="1"/>
          </p:cNvSpPr>
          <p:nvPr>
            <p:ph type="title"/>
          </p:nvPr>
        </p:nvSpPr>
        <p:spPr/>
        <p:txBody>
          <a:bodyPr/>
          <a:lstStyle/>
          <a:p>
            <a:r>
              <a:rPr lang="en-US">
                <a:latin typeface="Tahoma" charset="0"/>
              </a:rPr>
              <a:t>Removing at the Head</a:t>
            </a:r>
          </a:p>
        </p:txBody>
      </p:sp>
      <p:sp>
        <p:nvSpPr>
          <p:cNvPr id="8197" name="Rectangle 11" descr="Rectangle: Click to edit Master text styles&#10;Second level&#10;Third level&#10;Fourth level&#10;Fifth level"/>
          <p:cNvSpPr>
            <a:spLocks noGrp="1" noChangeArrowheads="1"/>
          </p:cNvSpPr>
          <p:nvPr>
            <p:ph type="body" sz="half" idx="1"/>
          </p:nvPr>
        </p:nvSpPr>
        <p:spPr/>
        <p:txBody>
          <a:bodyPr/>
          <a:lstStyle/>
          <a:p>
            <a:pPr marL="533400" indent="-533400">
              <a:buFont typeface="Wingdings" charset="0"/>
              <a:buAutoNum type="arabicPeriod"/>
            </a:pPr>
            <a:r>
              <a:rPr lang="en-US" sz="2800">
                <a:latin typeface="Tahoma" charset="0"/>
              </a:rPr>
              <a:t>Update head to point to next node in the list</a:t>
            </a:r>
          </a:p>
          <a:p>
            <a:pPr marL="533400" indent="-533400">
              <a:buFont typeface="Wingdings" charset="0"/>
              <a:buAutoNum type="arabicPeriod"/>
            </a:pPr>
            <a:endParaRPr lang="en-US" sz="2800">
              <a:latin typeface="Tahoma" charset="0"/>
            </a:endParaRPr>
          </a:p>
          <a:p>
            <a:pPr marL="533400" indent="-533400">
              <a:buFont typeface="Wingdings" charset="0"/>
              <a:buAutoNum type="arabicPeriod"/>
            </a:pPr>
            <a:r>
              <a:rPr lang="en-US" sz="2800">
                <a:latin typeface="Tahoma" charset="0"/>
              </a:rPr>
              <a:t>Allow garbage collector to reclaim the former first node</a:t>
            </a:r>
          </a:p>
        </p:txBody>
      </p:sp>
      <p:pic>
        <p:nvPicPr>
          <p:cNvPr id="8198" name="Picture 5"/>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05400" y="4635500"/>
            <a:ext cx="3082925" cy="1384300"/>
          </a:xfrm>
        </p:spPr>
      </p:pic>
      <p:pic>
        <p:nvPicPr>
          <p:cNvPr id="8199" name="Picture 8"/>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514850" y="3079750"/>
            <a:ext cx="3663950" cy="1339850"/>
          </a:xfrm>
        </p:spPr>
      </p:pic>
      <p:pic>
        <p:nvPicPr>
          <p:cNvPr id="8200" name="Picture 9"/>
          <p:cNvPicPr>
            <a:picLocks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438650" y="1565275"/>
            <a:ext cx="3663950" cy="1268413"/>
          </a:xfrm>
          <a:noFill/>
        </p:spPr>
      </p:pic>
    </p:spTree>
    <p:extLst>
      <p:ext uri="{BB962C8B-B14F-4D97-AF65-F5344CB8AC3E}">
        <p14:creationId xmlns:p14="http://schemas.microsoft.com/office/powerpoint/2010/main" val="29822939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Linked Lists &amp; Iterators</a:t>
            </a:r>
          </a:p>
        </p:txBody>
      </p:sp>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C7D2C94-D74A-284B-BC42-D720859498D2}" type="slidenum">
              <a:rPr lang="en-US" sz="1400"/>
              <a:pPr eaLnBrk="1" hangingPunct="1"/>
              <a:t>15</a:t>
            </a:fld>
            <a:endParaRPr lang="en-US" sz="1400"/>
          </a:p>
        </p:txBody>
      </p:sp>
      <p:sp>
        <p:nvSpPr>
          <p:cNvPr id="9220" name="Rectangle 4"/>
          <p:cNvSpPr>
            <a:spLocks noGrp="1" noChangeArrowheads="1"/>
          </p:cNvSpPr>
          <p:nvPr>
            <p:ph type="title"/>
          </p:nvPr>
        </p:nvSpPr>
        <p:spPr/>
        <p:txBody>
          <a:bodyPr/>
          <a:lstStyle/>
          <a:p>
            <a:r>
              <a:rPr lang="en-US">
                <a:latin typeface="Tahoma" charset="0"/>
              </a:rPr>
              <a:t>Inserting at the Tail</a:t>
            </a:r>
          </a:p>
        </p:txBody>
      </p:sp>
      <p:pic>
        <p:nvPicPr>
          <p:cNvPr id="9221" name="Picture 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0" y="1447800"/>
            <a:ext cx="4089400" cy="4416425"/>
          </a:xfrm>
        </p:spPr>
      </p:pic>
      <p:sp>
        <p:nvSpPr>
          <p:cNvPr id="9222" name="Rectangle 7" descr="Rectangle: Click to edit Master text styles&#10;Second level&#10;Third level&#10;Fourth level&#10;Fifth level"/>
          <p:cNvSpPr>
            <a:spLocks noChangeArrowheads="1"/>
          </p:cNvSpPr>
          <p:nvPr/>
        </p:nvSpPr>
        <p:spPr bwMode="auto">
          <a:xfrm>
            <a:off x="685800" y="16764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Clr>
                <a:schemeClr val="hlink"/>
              </a:buClr>
              <a:buSzPct val="110000"/>
              <a:buFont typeface="Wingdings" charset="0"/>
              <a:buAutoNum type="arabicPeriod"/>
            </a:pPr>
            <a:r>
              <a:rPr lang="en-US" sz="2800"/>
              <a:t>Allocate a new node</a:t>
            </a:r>
          </a:p>
          <a:p>
            <a:pPr marL="533400" indent="-533400">
              <a:spcBef>
                <a:spcPct val="20000"/>
              </a:spcBef>
              <a:buClr>
                <a:schemeClr val="hlink"/>
              </a:buClr>
              <a:buSzPct val="110000"/>
              <a:buFont typeface="Wingdings" charset="0"/>
              <a:buAutoNum type="arabicPeriod"/>
            </a:pPr>
            <a:r>
              <a:rPr lang="en-US" sz="2800"/>
              <a:t>Insert new element</a:t>
            </a:r>
          </a:p>
          <a:p>
            <a:pPr marL="533400" indent="-533400">
              <a:spcBef>
                <a:spcPct val="20000"/>
              </a:spcBef>
              <a:buClr>
                <a:schemeClr val="hlink"/>
              </a:buClr>
              <a:buSzPct val="110000"/>
              <a:buFont typeface="Wingdings" charset="0"/>
              <a:buAutoNum type="arabicPeriod"/>
            </a:pPr>
            <a:r>
              <a:rPr lang="en-US" sz="2800"/>
              <a:t>Have new node point to null</a:t>
            </a:r>
          </a:p>
          <a:p>
            <a:pPr marL="533400" indent="-533400">
              <a:spcBef>
                <a:spcPct val="20000"/>
              </a:spcBef>
              <a:buClr>
                <a:schemeClr val="hlink"/>
              </a:buClr>
              <a:buSzPct val="110000"/>
              <a:buFont typeface="Wingdings" charset="0"/>
              <a:buAutoNum type="arabicPeriod"/>
            </a:pPr>
            <a:r>
              <a:rPr lang="en-US" sz="2800"/>
              <a:t>Have old last node point to new node</a:t>
            </a:r>
          </a:p>
          <a:p>
            <a:pPr marL="533400" indent="-533400">
              <a:spcBef>
                <a:spcPct val="20000"/>
              </a:spcBef>
              <a:buClr>
                <a:schemeClr val="hlink"/>
              </a:buClr>
              <a:buSzPct val="110000"/>
              <a:buFont typeface="Wingdings" charset="0"/>
              <a:buAutoNum type="arabicPeriod"/>
            </a:pPr>
            <a:r>
              <a:rPr lang="en-US" sz="2800"/>
              <a:t>Update tail to point to new node</a:t>
            </a:r>
          </a:p>
        </p:txBody>
      </p:sp>
    </p:spTree>
    <p:extLst>
      <p:ext uri="{BB962C8B-B14F-4D97-AF65-F5344CB8AC3E}">
        <p14:creationId xmlns:p14="http://schemas.microsoft.com/office/powerpoint/2010/main" val="36261294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Linked Lists &amp; Iterators</a:t>
            </a:r>
          </a:p>
        </p:txBody>
      </p:sp>
      <p:sp>
        <p:nvSpPr>
          <p:cNvPr id="102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14F37C-8680-6B4C-A689-EC23FD038A16}" type="slidenum">
              <a:rPr lang="en-US" sz="1400"/>
              <a:pPr eaLnBrk="1" hangingPunct="1"/>
              <a:t>16</a:t>
            </a:fld>
            <a:endParaRPr lang="en-US" sz="1400"/>
          </a:p>
        </p:txBody>
      </p:sp>
      <p:sp>
        <p:nvSpPr>
          <p:cNvPr id="10244" name="Rectangle 2"/>
          <p:cNvSpPr>
            <a:spLocks noGrp="1" noChangeArrowheads="1"/>
          </p:cNvSpPr>
          <p:nvPr>
            <p:ph type="title"/>
          </p:nvPr>
        </p:nvSpPr>
        <p:spPr/>
        <p:txBody>
          <a:bodyPr/>
          <a:lstStyle/>
          <a:p>
            <a:r>
              <a:rPr lang="en-US">
                <a:latin typeface="Tahoma" charset="0"/>
              </a:rPr>
              <a:t>Removing at the Tail</a:t>
            </a:r>
          </a:p>
        </p:txBody>
      </p:sp>
      <p:sp>
        <p:nvSpPr>
          <p:cNvPr id="10245" name="Rectangle 3" descr="Rectangle: Click to edit Master text styles&#10;Second level&#10;Third level&#10;Fourth level&#10;Fifth level"/>
          <p:cNvSpPr>
            <a:spLocks noGrp="1" noChangeArrowheads="1"/>
          </p:cNvSpPr>
          <p:nvPr>
            <p:ph type="body" sz="half" idx="1"/>
          </p:nvPr>
        </p:nvSpPr>
        <p:spPr/>
        <p:txBody>
          <a:bodyPr/>
          <a:lstStyle/>
          <a:p>
            <a:r>
              <a:rPr lang="en-US" sz="2400">
                <a:latin typeface="Tahoma" charset="0"/>
              </a:rPr>
              <a:t>Removing at the tail of a singly linked list is not efficient!</a:t>
            </a:r>
          </a:p>
          <a:p>
            <a:endParaRPr lang="en-US" sz="2400">
              <a:latin typeface="Tahoma" charset="0"/>
            </a:endParaRPr>
          </a:p>
          <a:p>
            <a:r>
              <a:rPr lang="en-US" sz="2400">
                <a:latin typeface="Tahoma" charset="0"/>
              </a:rPr>
              <a:t>There is no constant-time way to update the tail to point to the previous node</a:t>
            </a:r>
          </a:p>
        </p:txBody>
      </p:sp>
      <p:pic>
        <p:nvPicPr>
          <p:cNvPr id="10246" name="Picture 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19600" y="2667000"/>
            <a:ext cx="4389438" cy="1931988"/>
          </a:xfrm>
        </p:spPr>
      </p:pic>
    </p:spTree>
    <p:extLst>
      <p:ext uri="{BB962C8B-B14F-4D97-AF65-F5344CB8AC3E}">
        <p14:creationId xmlns:p14="http://schemas.microsoft.com/office/powerpoint/2010/main" val="19563752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(Recap)Pros &amp; Cons</a:t>
            </a:r>
            <a:endParaRPr lang="en-US" dirty="0"/>
          </a:p>
        </p:txBody>
      </p:sp>
      <p:sp>
        <p:nvSpPr>
          <p:cNvPr id="3" name="Text Placeholder 2"/>
          <p:cNvSpPr>
            <a:spLocks noGrp="1"/>
          </p:cNvSpPr>
          <p:nvPr>
            <p:ph type="body" idx="1"/>
          </p:nvPr>
        </p:nvSpPr>
        <p:spPr/>
        <p:txBody>
          <a:bodyPr/>
          <a:lstStyle/>
          <a:p>
            <a:r>
              <a:rPr lang="en-US" dirty="0" smtClean="0"/>
              <a:t>Array</a:t>
            </a:r>
            <a:endParaRPr lang="en-US" dirty="0"/>
          </a:p>
        </p:txBody>
      </p:sp>
      <p:sp>
        <p:nvSpPr>
          <p:cNvPr id="4" name="Content Placeholder 3"/>
          <p:cNvSpPr>
            <a:spLocks noGrp="1"/>
          </p:cNvSpPr>
          <p:nvPr>
            <p:ph sz="half" idx="2"/>
          </p:nvPr>
        </p:nvSpPr>
        <p:spPr/>
        <p:txBody>
          <a:bodyPr/>
          <a:lstStyle/>
          <a:p>
            <a:r>
              <a:rPr lang="en-US" dirty="0" smtClean="0"/>
              <a:t>Memory consumption is minimal</a:t>
            </a:r>
          </a:p>
          <a:p>
            <a:r>
              <a:rPr lang="en-US" dirty="0" smtClean="0"/>
              <a:t>Insertion and deletion is complicated</a:t>
            </a:r>
          </a:p>
          <a:p>
            <a:r>
              <a:rPr lang="en-US" dirty="0" smtClean="0"/>
              <a:t>Fast access</a:t>
            </a:r>
          </a:p>
          <a:p>
            <a:endParaRPr lang="en-US" dirty="0"/>
          </a:p>
        </p:txBody>
      </p:sp>
      <p:sp>
        <p:nvSpPr>
          <p:cNvPr id="5" name="Text Placeholder 4"/>
          <p:cNvSpPr>
            <a:spLocks noGrp="1"/>
          </p:cNvSpPr>
          <p:nvPr>
            <p:ph type="body" sz="quarter" idx="3"/>
          </p:nvPr>
        </p:nvSpPr>
        <p:spPr/>
        <p:txBody>
          <a:bodyPr/>
          <a:lstStyle/>
          <a:p>
            <a:r>
              <a:rPr lang="en-US" dirty="0" smtClean="0"/>
              <a:t>Linked List</a:t>
            </a:r>
            <a:endParaRPr lang="en-US" dirty="0"/>
          </a:p>
        </p:txBody>
      </p:sp>
      <p:sp>
        <p:nvSpPr>
          <p:cNvPr id="6" name="Content Placeholder 5"/>
          <p:cNvSpPr>
            <a:spLocks noGrp="1"/>
          </p:cNvSpPr>
          <p:nvPr>
            <p:ph sz="quarter" idx="4"/>
          </p:nvPr>
        </p:nvSpPr>
        <p:spPr/>
        <p:txBody>
          <a:bodyPr>
            <a:normAutofit fontScale="92500" lnSpcReduction="10000"/>
          </a:bodyPr>
          <a:lstStyle/>
          <a:p>
            <a:r>
              <a:rPr lang="en-US" dirty="0" smtClean="0"/>
              <a:t>Extra space is needed for the links</a:t>
            </a:r>
          </a:p>
          <a:p>
            <a:r>
              <a:rPr lang="en-US" dirty="0" smtClean="0"/>
              <a:t>Insertions and deletions are easy</a:t>
            </a:r>
          </a:p>
          <a:p>
            <a:r>
              <a:rPr lang="en-US" dirty="0" smtClean="0"/>
              <a:t>Finding a specific data is slow</a:t>
            </a:r>
          </a:p>
          <a:p>
            <a:r>
              <a:rPr lang="en-US" dirty="0" smtClean="0"/>
              <a:t>Binary Search can NOT be used. But…</a:t>
            </a:r>
            <a:endParaRPr lang="en-US" dirty="0"/>
          </a:p>
        </p:txBody>
      </p:sp>
    </p:spTree>
    <p:extLst>
      <p:ext uri="{BB962C8B-B14F-4D97-AF65-F5344CB8AC3E}">
        <p14:creationId xmlns:p14="http://schemas.microsoft.com/office/powerpoint/2010/main" val="32499588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71" y="216661"/>
            <a:ext cx="7770813" cy="1371600"/>
          </a:xfrm>
        </p:spPr>
        <p:txBody>
          <a:bodyPr/>
          <a:lstStyle/>
          <a:p>
            <a:pPr algn="l"/>
            <a:r>
              <a:rPr lang="en-US" sz="4400" dirty="0" smtClean="0"/>
              <a:t>Introduction of Data Structure</a:t>
            </a:r>
            <a:endParaRPr lang="en-US" sz="4400" dirty="0"/>
          </a:p>
        </p:txBody>
      </p:sp>
      <p:sp>
        <p:nvSpPr>
          <p:cNvPr id="3" name="Content Placeholder 2"/>
          <p:cNvSpPr>
            <a:spLocks noGrp="1"/>
          </p:cNvSpPr>
          <p:nvPr>
            <p:ph idx="1"/>
          </p:nvPr>
        </p:nvSpPr>
        <p:spPr>
          <a:xfrm>
            <a:off x="685800" y="1960757"/>
            <a:ext cx="7770813" cy="4486935"/>
          </a:xfrm>
        </p:spPr>
        <p:txBody>
          <a:bodyPr>
            <a:normAutofit fontScale="92500" lnSpcReduction="10000"/>
          </a:bodyPr>
          <a:lstStyle/>
          <a:p>
            <a:r>
              <a:rPr lang="en-US" dirty="0" smtClean="0"/>
              <a:t>- What is Data Structure?</a:t>
            </a:r>
          </a:p>
          <a:p>
            <a:pPr lvl="1"/>
            <a:r>
              <a:rPr lang="en-US" dirty="0" smtClean="0"/>
              <a:t>any kind of arrangement or rules to ‘organize’ and ‘store’ information. </a:t>
            </a:r>
          </a:p>
          <a:p>
            <a:r>
              <a:rPr lang="en-US" dirty="0" smtClean="0"/>
              <a:t>- Linear Data Structure</a:t>
            </a:r>
          </a:p>
          <a:p>
            <a:pPr lvl="1"/>
            <a:r>
              <a:rPr lang="en-US" dirty="0" smtClean="0"/>
              <a:t>Array</a:t>
            </a:r>
          </a:p>
          <a:p>
            <a:pPr lvl="1"/>
            <a:r>
              <a:rPr lang="en-US" dirty="0" smtClean="0"/>
              <a:t>Linked List</a:t>
            </a:r>
          </a:p>
          <a:p>
            <a:pPr lvl="1"/>
            <a:r>
              <a:rPr lang="en-US" dirty="0" smtClean="0"/>
              <a:t>Stack</a:t>
            </a:r>
          </a:p>
          <a:p>
            <a:pPr lvl="1"/>
            <a:r>
              <a:rPr lang="en-US" dirty="0" smtClean="0"/>
              <a:t>Queue</a:t>
            </a:r>
          </a:p>
          <a:p>
            <a:r>
              <a:rPr lang="en-US" dirty="0" smtClean="0"/>
              <a:t>Non-Linear Data Structure</a:t>
            </a:r>
          </a:p>
          <a:p>
            <a:pPr lvl="1"/>
            <a:r>
              <a:rPr lang="en-US" dirty="0" smtClean="0">
                <a:solidFill>
                  <a:srgbClr val="FF0000"/>
                </a:solidFill>
              </a:rPr>
              <a:t>Tree</a:t>
            </a:r>
          </a:p>
          <a:p>
            <a:pPr lvl="1"/>
            <a:r>
              <a:rPr lang="en-US" dirty="0" smtClean="0"/>
              <a:t>Graph</a:t>
            </a:r>
          </a:p>
          <a:p>
            <a:pPr lvl="2"/>
            <a:endParaRPr lang="en-US" dirty="0" smtClean="0"/>
          </a:p>
          <a:p>
            <a:pPr marL="914400" lvl="2" indent="0">
              <a:buNone/>
            </a:pPr>
            <a:endParaRPr lang="en-US" dirty="0"/>
          </a:p>
        </p:txBody>
      </p:sp>
    </p:spTree>
    <p:extLst>
      <p:ext uri="{BB962C8B-B14F-4D97-AF65-F5344CB8AC3E}">
        <p14:creationId xmlns:p14="http://schemas.microsoft.com/office/powerpoint/2010/main" val="31849900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Tree</a:t>
            </a:r>
            <a:endParaRPr lang="en-US" sz="4400" dirty="0"/>
          </a:p>
        </p:txBody>
      </p:sp>
      <p:pic>
        <p:nvPicPr>
          <p:cNvPr id="5" name="Content Placeholder 4" descr="Screen Shot 2017-10-30 at 8.37.5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780" b="3488"/>
          <a:stretch/>
        </p:blipFill>
        <p:spPr>
          <a:xfrm>
            <a:off x="3701211" y="2263048"/>
            <a:ext cx="5062677" cy="3780598"/>
          </a:xfrm>
        </p:spPr>
      </p:pic>
      <p:sp>
        <p:nvSpPr>
          <p:cNvPr id="6" name="TextBox 5"/>
          <p:cNvSpPr txBox="1"/>
          <p:nvPr/>
        </p:nvSpPr>
        <p:spPr>
          <a:xfrm>
            <a:off x="389216" y="1438836"/>
            <a:ext cx="2688694" cy="430887"/>
          </a:xfrm>
          <a:prstGeom prst="rect">
            <a:avLst/>
          </a:prstGeom>
          <a:noFill/>
        </p:spPr>
        <p:txBody>
          <a:bodyPr wrap="none" rtlCol="0">
            <a:spAutoFit/>
          </a:bodyPr>
          <a:lstStyle/>
          <a:p>
            <a:r>
              <a:rPr lang="en-US" sz="2200" b="1" dirty="0" smtClean="0"/>
              <a:t>Tree Terminologies:</a:t>
            </a:r>
            <a:endParaRPr lang="en-US" sz="2200" b="1" dirty="0"/>
          </a:p>
        </p:txBody>
      </p:sp>
      <p:sp>
        <p:nvSpPr>
          <p:cNvPr id="7" name="TextBox 6"/>
          <p:cNvSpPr txBox="1"/>
          <p:nvPr/>
        </p:nvSpPr>
        <p:spPr>
          <a:xfrm>
            <a:off x="389217" y="2078666"/>
            <a:ext cx="3052266" cy="4833631"/>
          </a:xfrm>
          <a:prstGeom prst="rect">
            <a:avLst/>
          </a:prstGeom>
          <a:noFill/>
        </p:spPr>
        <p:txBody>
          <a:bodyPr wrap="square" rtlCol="0">
            <a:spAutoFit/>
          </a:bodyPr>
          <a:lstStyle/>
          <a:p>
            <a:pPr>
              <a:lnSpc>
                <a:spcPct val="90000"/>
              </a:lnSpc>
              <a:buFont typeface="Wingdings" charset="0"/>
              <a:buChar char="q"/>
            </a:pPr>
            <a:r>
              <a:rPr lang="en-US" b="1" dirty="0">
                <a:latin typeface="Tahoma" charset="0"/>
              </a:rPr>
              <a:t>Root</a:t>
            </a:r>
            <a:r>
              <a:rPr lang="en-US" dirty="0">
                <a:latin typeface="Tahoma" charset="0"/>
              </a:rPr>
              <a:t>: node without parent </a:t>
            </a:r>
            <a:r>
              <a:rPr lang="en-US" dirty="0" smtClean="0">
                <a:latin typeface="Tahoma" charset="0"/>
              </a:rPr>
              <a:t>(1)</a:t>
            </a:r>
            <a:endParaRPr lang="en-US" dirty="0">
              <a:latin typeface="Tahoma" charset="0"/>
            </a:endParaRPr>
          </a:p>
          <a:p>
            <a:pPr>
              <a:lnSpc>
                <a:spcPct val="90000"/>
              </a:lnSpc>
            </a:pPr>
            <a:endParaRPr lang="en-US" dirty="0">
              <a:latin typeface="Tahoma" charset="0"/>
            </a:endParaRPr>
          </a:p>
          <a:p>
            <a:pPr>
              <a:lnSpc>
                <a:spcPct val="90000"/>
              </a:lnSpc>
              <a:buFont typeface="Wingdings" charset="0"/>
              <a:buChar char="q"/>
            </a:pPr>
            <a:r>
              <a:rPr lang="en-US" b="1" dirty="0">
                <a:latin typeface="Tahoma" charset="0"/>
              </a:rPr>
              <a:t>Internal node</a:t>
            </a:r>
            <a:r>
              <a:rPr lang="en-US" dirty="0">
                <a:latin typeface="Tahoma" charset="0"/>
              </a:rPr>
              <a:t>: node with at least one child </a:t>
            </a:r>
            <a:r>
              <a:rPr lang="en-US" dirty="0" smtClean="0">
                <a:latin typeface="Tahoma" charset="0"/>
              </a:rPr>
              <a:t>(1,2,3)</a:t>
            </a:r>
          </a:p>
          <a:p>
            <a:pPr>
              <a:lnSpc>
                <a:spcPct val="90000"/>
              </a:lnSpc>
            </a:pPr>
            <a:endParaRPr lang="en-US" dirty="0">
              <a:latin typeface="Tahoma" charset="0"/>
            </a:endParaRPr>
          </a:p>
          <a:p>
            <a:pPr>
              <a:lnSpc>
                <a:spcPct val="90000"/>
              </a:lnSpc>
              <a:buFont typeface="Wingdings" charset="0"/>
              <a:buChar char="q"/>
            </a:pPr>
            <a:r>
              <a:rPr lang="en-US" b="1" dirty="0">
                <a:latin typeface="Tahoma" charset="0"/>
              </a:rPr>
              <a:t>External node </a:t>
            </a:r>
            <a:r>
              <a:rPr lang="en-US" dirty="0">
                <a:latin typeface="Tahoma" charset="0"/>
              </a:rPr>
              <a:t>(</a:t>
            </a:r>
            <a:r>
              <a:rPr lang="en-US" b="1" dirty="0">
                <a:latin typeface="Tahoma" charset="0"/>
              </a:rPr>
              <a:t>leaf</a:t>
            </a:r>
            <a:r>
              <a:rPr lang="en-US" dirty="0">
                <a:latin typeface="Tahoma" charset="0"/>
              </a:rPr>
              <a:t> ): node without children </a:t>
            </a:r>
            <a:r>
              <a:rPr lang="en-US" dirty="0" smtClean="0">
                <a:latin typeface="Tahoma" charset="0"/>
              </a:rPr>
              <a:t>(4,5,6,7)</a:t>
            </a:r>
          </a:p>
          <a:p>
            <a:pPr>
              <a:lnSpc>
                <a:spcPct val="90000"/>
              </a:lnSpc>
            </a:pPr>
            <a:endParaRPr lang="en-US" dirty="0" smtClean="0">
              <a:latin typeface="Tahoma" charset="0"/>
            </a:endParaRPr>
          </a:p>
          <a:p>
            <a:pPr>
              <a:lnSpc>
                <a:spcPct val="90000"/>
              </a:lnSpc>
              <a:buFont typeface="Wingdings" charset="0"/>
              <a:buChar char="q"/>
            </a:pPr>
            <a:r>
              <a:rPr lang="en-US" b="1" dirty="0" smtClean="0">
                <a:latin typeface="Tahoma" charset="0"/>
              </a:rPr>
              <a:t>Height </a:t>
            </a:r>
            <a:r>
              <a:rPr lang="en-US" b="1" dirty="0">
                <a:latin typeface="Tahoma" charset="0"/>
              </a:rPr>
              <a:t>of a tree</a:t>
            </a:r>
            <a:r>
              <a:rPr lang="en-US" dirty="0">
                <a:latin typeface="Tahoma" charset="0"/>
              </a:rPr>
              <a:t>: maximum depth of any node (3, in the shown tree</a:t>
            </a:r>
            <a:r>
              <a:rPr lang="en-US" dirty="0" smtClean="0">
                <a:latin typeface="Tahoma" charset="0"/>
              </a:rPr>
              <a:t>)</a:t>
            </a:r>
          </a:p>
          <a:p>
            <a:pPr>
              <a:lnSpc>
                <a:spcPct val="90000"/>
              </a:lnSpc>
              <a:buFont typeface="Wingdings" charset="0"/>
              <a:buChar char="q"/>
            </a:pPr>
            <a:endParaRPr lang="en-US" dirty="0">
              <a:latin typeface="Tahoma" charset="0"/>
            </a:endParaRPr>
          </a:p>
          <a:p>
            <a:pPr>
              <a:lnSpc>
                <a:spcPct val="90000"/>
              </a:lnSpc>
              <a:buFont typeface="Wingdings" charset="0"/>
              <a:buChar char="q"/>
            </a:pPr>
            <a:r>
              <a:rPr lang="en-US" b="1" dirty="0" err="1" smtClean="0">
                <a:latin typeface="Tahoma" charset="0"/>
              </a:rPr>
              <a:t>Subtree</a:t>
            </a:r>
            <a:r>
              <a:rPr lang="en-US" dirty="0" smtClean="0">
                <a:latin typeface="Tahoma" charset="0"/>
              </a:rPr>
              <a:t>: tree consisting of a node and its descendants.(in the bracket)</a:t>
            </a:r>
          </a:p>
        </p:txBody>
      </p:sp>
      <p:sp>
        <p:nvSpPr>
          <p:cNvPr id="8" name="Left Bracket 7"/>
          <p:cNvSpPr/>
          <p:nvPr/>
        </p:nvSpPr>
        <p:spPr>
          <a:xfrm>
            <a:off x="3912638" y="3933491"/>
            <a:ext cx="676006" cy="235599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ket 8"/>
          <p:cNvSpPr/>
          <p:nvPr/>
        </p:nvSpPr>
        <p:spPr>
          <a:xfrm>
            <a:off x="5940655" y="3933491"/>
            <a:ext cx="676006" cy="2355997"/>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0248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79" y="518440"/>
            <a:ext cx="1739955" cy="769441"/>
          </a:xfrm>
          <a:prstGeom prst="rect">
            <a:avLst/>
          </a:prstGeom>
          <a:noFill/>
        </p:spPr>
        <p:txBody>
          <a:bodyPr wrap="none" rtlCol="0">
            <a:spAutoFit/>
          </a:bodyPr>
          <a:lstStyle/>
          <a:p>
            <a:r>
              <a:rPr lang="en-US" sz="4400" dirty="0" smtClean="0"/>
              <a:t>Topics</a:t>
            </a:r>
            <a:endParaRPr lang="en-US" sz="4400" dirty="0"/>
          </a:p>
        </p:txBody>
      </p:sp>
      <p:sp>
        <p:nvSpPr>
          <p:cNvPr id="3" name="TextBox 2"/>
          <p:cNvSpPr txBox="1"/>
          <p:nvPr/>
        </p:nvSpPr>
        <p:spPr>
          <a:xfrm>
            <a:off x="859146" y="1412110"/>
            <a:ext cx="3722971" cy="369332"/>
          </a:xfrm>
          <a:prstGeom prst="rect">
            <a:avLst/>
          </a:prstGeom>
          <a:noFill/>
        </p:spPr>
        <p:txBody>
          <a:bodyPr wrap="square" rtlCol="0">
            <a:spAutoFit/>
          </a:bodyPr>
          <a:lstStyle/>
          <a:p>
            <a:r>
              <a:rPr lang="en-US" dirty="0" smtClean="0"/>
              <a:t>&gt; Data Structure</a:t>
            </a:r>
            <a:endParaRPr lang="en-US" dirty="0"/>
          </a:p>
        </p:txBody>
      </p:sp>
      <p:sp>
        <p:nvSpPr>
          <p:cNvPr id="4" name="TextBox 3"/>
          <p:cNvSpPr txBox="1"/>
          <p:nvPr/>
        </p:nvSpPr>
        <p:spPr>
          <a:xfrm>
            <a:off x="2386797" y="2935702"/>
            <a:ext cx="3722971" cy="369332"/>
          </a:xfrm>
          <a:prstGeom prst="rect">
            <a:avLst/>
          </a:prstGeom>
          <a:noFill/>
        </p:spPr>
        <p:txBody>
          <a:bodyPr wrap="square" rtlCol="0">
            <a:spAutoFit/>
          </a:bodyPr>
          <a:lstStyle/>
          <a:p>
            <a:r>
              <a:rPr lang="en-US" dirty="0" smtClean="0"/>
              <a:t>1-c Basic operation in data Structure</a:t>
            </a:r>
            <a:endParaRPr lang="en-US" dirty="0"/>
          </a:p>
        </p:txBody>
      </p:sp>
      <p:sp>
        <p:nvSpPr>
          <p:cNvPr id="5" name="TextBox 4"/>
          <p:cNvSpPr txBox="1"/>
          <p:nvPr/>
        </p:nvSpPr>
        <p:spPr>
          <a:xfrm>
            <a:off x="1593780" y="1832781"/>
            <a:ext cx="3437284" cy="369332"/>
          </a:xfrm>
          <a:prstGeom prst="rect">
            <a:avLst/>
          </a:prstGeom>
          <a:noFill/>
        </p:spPr>
        <p:txBody>
          <a:bodyPr wrap="none" rtlCol="0">
            <a:spAutoFit/>
          </a:bodyPr>
          <a:lstStyle/>
          <a:p>
            <a:r>
              <a:rPr lang="en-US" dirty="0" smtClean="0">
                <a:solidFill>
                  <a:srgbClr val="FF0000"/>
                </a:solidFill>
              </a:rPr>
              <a:t>1. Introduction of Data Structure</a:t>
            </a:r>
            <a:endParaRPr lang="en-US" dirty="0">
              <a:solidFill>
                <a:srgbClr val="FF0000"/>
              </a:solidFill>
            </a:endParaRPr>
          </a:p>
        </p:txBody>
      </p:sp>
      <p:sp>
        <p:nvSpPr>
          <p:cNvPr id="7" name="TextBox 6"/>
          <p:cNvSpPr txBox="1"/>
          <p:nvPr/>
        </p:nvSpPr>
        <p:spPr>
          <a:xfrm>
            <a:off x="2386797" y="2190206"/>
            <a:ext cx="1110588" cy="369332"/>
          </a:xfrm>
          <a:prstGeom prst="rect">
            <a:avLst/>
          </a:prstGeom>
          <a:noFill/>
        </p:spPr>
        <p:txBody>
          <a:bodyPr wrap="none" rtlCol="0">
            <a:spAutoFit/>
          </a:bodyPr>
          <a:lstStyle/>
          <a:p>
            <a:r>
              <a:rPr lang="en-US" dirty="0" smtClean="0"/>
              <a:t>1-a Array</a:t>
            </a:r>
          </a:p>
        </p:txBody>
      </p:sp>
      <p:sp>
        <p:nvSpPr>
          <p:cNvPr id="9" name="TextBox 8"/>
          <p:cNvSpPr txBox="1"/>
          <p:nvPr/>
        </p:nvSpPr>
        <p:spPr>
          <a:xfrm>
            <a:off x="2386797" y="2566370"/>
            <a:ext cx="1685077" cy="369332"/>
          </a:xfrm>
          <a:prstGeom prst="rect">
            <a:avLst/>
          </a:prstGeom>
          <a:noFill/>
        </p:spPr>
        <p:txBody>
          <a:bodyPr wrap="none" rtlCol="0">
            <a:spAutoFit/>
          </a:bodyPr>
          <a:lstStyle/>
          <a:p>
            <a:r>
              <a:rPr lang="en-US" dirty="0" smtClean="0"/>
              <a:t>1-b Linked List</a:t>
            </a:r>
            <a:endParaRPr lang="en-US" dirty="0"/>
          </a:p>
        </p:txBody>
      </p:sp>
      <p:sp>
        <p:nvSpPr>
          <p:cNvPr id="10" name="TextBox 9"/>
          <p:cNvSpPr txBox="1"/>
          <p:nvPr/>
        </p:nvSpPr>
        <p:spPr>
          <a:xfrm>
            <a:off x="1593780" y="3382621"/>
            <a:ext cx="2930535" cy="369332"/>
          </a:xfrm>
          <a:prstGeom prst="rect">
            <a:avLst/>
          </a:prstGeom>
          <a:noFill/>
        </p:spPr>
        <p:txBody>
          <a:bodyPr wrap="none" rtlCol="0">
            <a:spAutoFit/>
          </a:bodyPr>
          <a:lstStyle/>
          <a:p>
            <a:r>
              <a:rPr lang="en-US" dirty="0" smtClean="0"/>
              <a:t>2. non-linear Data Structure</a:t>
            </a:r>
            <a:endParaRPr lang="en-US" dirty="0"/>
          </a:p>
        </p:txBody>
      </p:sp>
      <p:sp>
        <p:nvSpPr>
          <p:cNvPr id="11" name="TextBox 10"/>
          <p:cNvSpPr txBox="1"/>
          <p:nvPr/>
        </p:nvSpPr>
        <p:spPr>
          <a:xfrm>
            <a:off x="2502034" y="3823472"/>
            <a:ext cx="977927" cy="369332"/>
          </a:xfrm>
          <a:prstGeom prst="rect">
            <a:avLst/>
          </a:prstGeom>
          <a:noFill/>
        </p:spPr>
        <p:txBody>
          <a:bodyPr wrap="none" rtlCol="0">
            <a:spAutoFit/>
          </a:bodyPr>
          <a:lstStyle/>
          <a:p>
            <a:r>
              <a:rPr lang="en-US" dirty="0" smtClean="0"/>
              <a:t>2-a Tree</a:t>
            </a:r>
          </a:p>
        </p:txBody>
      </p:sp>
      <p:sp>
        <p:nvSpPr>
          <p:cNvPr id="13" name="TextBox 12"/>
          <p:cNvSpPr txBox="1"/>
          <p:nvPr/>
        </p:nvSpPr>
        <p:spPr>
          <a:xfrm>
            <a:off x="2502034" y="4241939"/>
            <a:ext cx="2419164" cy="369332"/>
          </a:xfrm>
          <a:prstGeom prst="rect">
            <a:avLst/>
          </a:prstGeom>
          <a:noFill/>
        </p:spPr>
        <p:txBody>
          <a:bodyPr wrap="none" rtlCol="0">
            <a:spAutoFit/>
          </a:bodyPr>
          <a:lstStyle/>
          <a:p>
            <a:r>
              <a:rPr lang="en-US" dirty="0" smtClean="0"/>
              <a:t>2-b Binary Search Tree</a:t>
            </a:r>
            <a:endParaRPr lang="en-US" dirty="0"/>
          </a:p>
        </p:txBody>
      </p:sp>
    </p:spTree>
    <p:extLst>
      <p:ext uri="{BB962C8B-B14F-4D97-AF65-F5344CB8AC3E}">
        <p14:creationId xmlns:p14="http://schemas.microsoft.com/office/powerpoint/2010/main" val="17331085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Trees</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90EC932-9667-8241-A030-B6092394300F}" type="slidenum">
              <a:rPr lang="en-US" sz="1400"/>
              <a:pPr eaLnBrk="1" hangingPunct="1"/>
              <a:t>20</a:t>
            </a:fld>
            <a:endParaRPr lang="en-US" sz="1400"/>
          </a:p>
        </p:txBody>
      </p:sp>
      <p:sp>
        <p:nvSpPr>
          <p:cNvPr id="17412" name="Rectangle 2"/>
          <p:cNvSpPr>
            <a:spLocks noGrp="1" noChangeArrowheads="1"/>
          </p:cNvSpPr>
          <p:nvPr>
            <p:ph type="title"/>
          </p:nvPr>
        </p:nvSpPr>
        <p:spPr/>
        <p:txBody>
          <a:bodyPr/>
          <a:lstStyle/>
          <a:p>
            <a:pPr eaLnBrk="1" hangingPunct="1"/>
            <a:r>
              <a:rPr lang="en-US">
                <a:latin typeface="Tahoma" charset="0"/>
              </a:rPr>
              <a:t>Binary Trees</a:t>
            </a:r>
            <a:endParaRPr lang="en-US">
              <a:latin typeface="Tahoma" charset="0"/>
              <a:cs typeface="Tahoma" charset="0"/>
            </a:endParaRPr>
          </a:p>
        </p:txBody>
      </p:sp>
      <p:sp>
        <p:nvSpPr>
          <p:cNvPr id="80899" name="Rectangle 3" descr="Rectangle: Click to edit Master text styles&#10;Second level&#10;Third level&#10;Fourth level&#10;Fifth level"/>
          <p:cNvSpPr>
            <a:spLocks noGrp="1" noChangeArrowheads="1"/>
          </p:cNvSpPr>
          <p:nvPr>
            <p:ph type="body" idx="1"/>
          </p:nvPr>
        </p:nvSpPr>
        <p:spPr>
          <a:xfrm>
            <a:off x="685800" y="1600200"/>
            <a:ext cx="4648200" cy="4724400"/>
          </a:xfrm>
        </p:spPr>
        <p:txBody>
          <a:bodyPr>
            <a:normAutofit fontScale="92500" lnSpcReduction="20000"/>
          </a:bodyPr>
          <a:lstStyle/>
          <a:p>
            <a:pPr eaLnBrk="1" hangingPunct="1">
              <a:defRPr/>
            </a:pPr>
            <a:r>
              <a:rPr lang="en-US" sz="2000" dirty="0" smtClean="0">
                <a:ea typeface="+mn-ea"/>
              </a:rPr>
              <a:t>A binary tree is a tree with the following properties:</a:t>
            </a:r>
          </a:p>
          <a:p>
            <a:pPr lvl="1" eaLnBrk="1" hangingPunct="1">
              <a:buFont typeface="Wingdings" pitchFamily="2" charset="2"/>
              <a:buChar char="n"/>
              <a:defRPr/>
            </a:pPr>
            <a:r>
              <a:rPr lang="en-US" sz="1800" dirty="0" smtClean="0">
                <a:solidFill>
                  <a:schemeClr val="tx1"/>
                </a:solidFill>
              </a:rPr>
              <a:t>Each internal node has at most two children (exactly two for proper binary trees; otherwise the tree is improper )</a:t>
            </a:r>
          </a:p>
          <a:p>
            <a:pPr eaLnBrk="1" hangingPunct="1">
              <a:defRPr/>
            </a:pPr>
            <a:r>
              <a:rPr lang="en-US" sz="2000" dirty="0" smtClean="0">
                <a:ea typeface="+mn-ea"/>
              </a:rPr>
              <a:t>We call the children of an internal node </a:t>
            </a:r>
            <a:r>
              <a:rPr lang="en-US" sz="2000" dirty="0" smtClean="0">
                <a:solidFill>
                  <a:schemeClr val="tx2"/>
                </a:solidFill>
                <a:ea typeface="+mn-ea"/>
              </a:rPr>
              <a:t>left child</a:t>
            </a:r>
            <a:r>
              <a:rPr lang="en-US" sz="2000" dirty="0" smtClean="0">
                <a:ea typeface="+mn-ea"/>
              </a:rPr>
              <a:t> and </a:t>
            </a:r>
            <a:r>
              <a:rPr lang="en-US" sz="2000" dirty="0" smtClean="0">
                <a:solidFill>
                  <a:schemeClr val="tx2"/>
                </a:solidFill>
                <a:ea typeface="+mn-ea"/>
              </a:rPr>
              <a:t>right child</a:t>
            </a:r>
          </a:p>
          <a:p>
            <a:pPr lvl="1" eaLnBrk="1" hangingPunct="1">
              <a:buFont typeface="Wingdings" pitchFamily="2" charset="2"/>
              <a:buChar char="n"/>
              <a:defRPr/>
            </a:pPr>
            <a:r>
              <a:rPr lang="en-US" sz="1600" dirty="0" smtClean="0"/>
              <a:t>The children of a node are an ordered pair, where the left child precedes the right one</a:t>
            </a:r>
          </a:p>
          <a:p>
            <a:pPr lvl="1" eaLnBrk="1" hangingPunct="1">
              <a:buFont typeface="Wingdings" pitchFamily="2" charset="2"/>
              <a:buChar char="n"/>
              <a:defRPr/>
            </a:pPr>
            <a:endParaRPr lang="en-US" sz="1600" dirty="0" smtClean="0">
              <a:solidFill>
                <a:schemeClr val="tx2"/>
              </a:solidFill>
            </a:endParaRPr>
          </a:p>
          <a:p>
            <a:pPr eaLnBrk="1" hangingPunct="1">
              <a:defRPr/>
            </a:pPr>
            <a:r>
              <a:rPr lang="en-US" sz="2000" dirty="0" smtClean="0">
                <a:ea typeface="+mn-ea"/>
              </a:rPr>
              <a:t> A binary tree can be defined recursively as either</a:t>
            </a:r>
          </a:p>
          <a:p>
            <a:pPr lvl="1" eaLnBrk="1" hangingPunct="1">
              <a:buFont typeface="Wingdings" pitchFamily="2" charset="2"/>
              <a:buChar char="n"/>
              <a:defRPr/>
            </a:pPr>
            <a:r>
              <a:rPr lang="en-US" sz="1800" dirty="0" smtClean="0"/>
              <a:t>a tree consisting of a single node, or</a:t>
            </a:r>
          </a:p>
          <a:p>
            <a:pPr lvl="1" eaLnBrk="1" hangingPunct="1">
              <a:buFont typeface="Wingdings" pitchFamily="2" charset="2"/>
              <a:buChar char="n"/>
              <a:defRPr/>
            </a:pPr>
            <a:r>
              <a:rPr lang="en-US" sz="1800" dirty="0" smtClean="0"/>
              <a:t>a tree whose root has an ordered pair of children, each of which is a binary tree</a:t>
            </a:r>
          </a:p>
        </p:txBody>
      </p:sp>
      <p:sp>
        <p:nvSpPr>
          <p:cNvPr id="17414" name="Rectangle 4" descr="Rectangle: Click to edit Master text styles&#10;Second level&#10;Third level&#10;Fourth level&#10;Fifth level"/>
          <p:cNvSpPr>
            <a:spLocks noChangeArrowheads="1"/>
          </p:cNvSpPr>
          <p:nvPr/>
        </p:nvSpPr>
        <p:spPr bwMode="auto">
          <a:xfrm>
            <a:off x="5410200" y="1651000"/>
            <a:ext cx="32766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40458C"/>
              </a:buClr>
              <a:buSzPct val="60000"/>
              <a:buFont typeface="Wingdings" charset="0"/>
              <a:buChar char="q"/>
            </a:pPr>
            <a:r>
              <a:rPr lang="en-US" sz="2000"/>
              <a:t>Applications:</a:t>
            </a:r>
          </a:p>
          <a:p>
            <a:pPr marL="742950" lvl="1" indent="-285750">
              <a:lnSpc>
                <a:spcPct val="90000"/>
              </a:lnSpc>
              <a:spcBef>
                <a:spcPct val="20000"/>
              </a:spcBef>
              <a:buClr>
                <a:schemeClr val="tx1"/>
              </a:buClr>
              <a:buSzPct val="60000"/>
              <a:buFont typeface="Wingdings" charset="0"/>
              <a:buChar char="n"/>
            </a:pPr>
            <a:r>
              <a:rPr lang="en-US" sz="1800"/>
              <a:t>arithmetic expressions</a:t>
            </a:r>
          </a:p>
          <a:p>
            <a:pPr marL="742950" lvl="1" indent="-285750">
              <a:lnSpc>
                <a:spcPct val="90000"/>
              </a:lnSpc>
              <a:spcBef>
                <a:spcPct val="20000"/>
              </a:spcBef>
              <a:buClr>
                <a:schemeClr val="tx1"/>
              </a:buClr>
              <a:buSzPct val="60000"/>
              <a:buFont typeface="Wingdings" charset="0"/>
              <a:buChar char="n"/>
            </a:pPr>
            <a:r>
              <a:rPr lang="en-US" sz="1800"/>
              <a:t>decision processes</a:t>
            </a:r>
          </a:p>
          <a:p>
            <a:pPr marL="742950" lvl="1" indent="-285750">
              <a:lnSpc>
                <a:spcPct val="90000"/>
              </a:lnSpc>
              <a:spcBef>
                <a:spcPct val="20000"/>
              </a:spcBef>
              <a:buClr>
                <a:schemeClr val="tx1"/>
              </a:buClr>
              <a:buSzPct val="60000"/>
              <a:buFont typeface="Wingdings" charset="0"/>
              <a:buChar char="n"/>
            </a:pPr>
            <a:r>
              <a:rPr lang="en-US" sz="1800"/>
              <a:t>searching</a:t>
            </a:r>
          </a:p>
        </p:txBody>
      </p:sp>
      <p:sp>
        <p:nvSpPr>
          <p:cNvPr id="17415" name="AutoShape 7"/>
          <p:cNvSpPr>
            <a:spLocks noChangeAspect="1" noChangeArrowheads="1"/>
          </p:cNvSpPr>
          <p:nvPr/>
        </p:nvSpPr>
        <p:spPr bwMode="auto">
          <a:xfrm>
            <a:off x="6924675" y="3117850"/>
            <a:ext cx="341313" cy="37782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A</a:t>
            </a:r>
          </a:p>
        </p:txBody>
      </p:sp>
      <p:sp>
        <p:nvSpPr>
          <p:cNvPr id="17416" name="AutoShape 8"/>
          <p:cNvSpPr>
            <a:spLocks noChangeAspect="1" noChangeArrowheads="1"/>
          </p:cNvSpPr>
          <p:nvPr/>
        </p:nvSpPr>
        <p:spPr bwMode="auto">
          <a:xfrm>
            <a:off x="5938838" y="4032250"/>
            <a:ext cx="338137" cy="37782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B</a:t>
            </a:r>
          </a:p>
        </p:txBody>
      </p:sp>
      <p:sp>
        <p:nvSpPr>
          <p:cNvPr id="17417" name="AutoShape 10"/>
          <p:cNvSpPr>
            <a:spLocks noChangeAspect="1" noChangeArrowheads="1"/>
          </p:cNvSpPr>
          <p:nvPr/>
        </p:nvSpPr>
        <p:spPr bwMode="auto">
          <a:xfrm>
            <a:off x="7905750" y="4030663"/>
            <a:ext cx="341313" cy="38100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C</a:t>
            </a:r>
          </a:p>
        </p:txBody>
      </p:sp>
      <p:sp>
        <p:nvSpPr>
          <p:cNvPr id="17418" name="AutoShape 11"/>
          <p:cNvSpPr>
            <a:spLocks noChangeAspect="1" noChangeArrowheads="1"/>
          </p:cNvSpPr>
          <p:nvPr/>
        </p:nvSpPr>
        <p:spPr bwMode="auto">
          <a:xfrm>
            <a:off x="7424738" y="4945063"/>
            <a:ext cx="322262" cy="38100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F</a:t>
            </a:r>
          </a:p>
        </p:txBody>
      </p:sp>
      <p:sp>
        <p:nvSpPr>
          <p:cNvPr id="17419" name="AutoShape 12"/>
          <p:cNvSpPr>
            <a:spLocks noChangeAspect="1" noChangeArrowheads="1"/>
          </p:cNvSpPr>
          <p:nvPr/>
        </p:nvSpPr>
        <p:spPr bwMode="auto">
          <a:xfrm>
            <a:off x="8407400" y="4945063"/>
            <a:ext cx="355600" cy="38100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G</a:t>
            </a:r>
          </a:p>
        </p:txBody>
      </p:sp>
      <p:sp>
        <p:nvSpPr>
          <p:cNvPr id="17420" name="AutoShape 13"/>
          <p:cNvSpPr>
            <a:spLocks noChangeAspect="1" noChangeArrowheads="1"/>
          </p:cNvSpPr>
          <p:nvPr/>
        </p:nvSpPr>
        <p:spPr bwMode="auto">
          <a:xfrm>
            <a:off x="5422900" y="4943475"/>
            <a:ext cx="357188" cy="38100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D</a:t>
            </a:r>
          </a:p>
        </p:txBody>
      </p:sp>
      <p:sp>
        <p:nvSpPr>
          <p:cNvPr id="17421" name="AutoShape 14"/>
          <p:cNvSpPr>
            <a:spLocks noChangeAspect="1" noChangeArrowheads="1"/>
          </p:cNvSpPr>
          <p:nvPr/>
        </p:nvSpPr>
        <p:spPr bwMode="auto">
          <a:xfrm>
            <a:off x="6450013" y="4945063"/>
            <a:ext cx="330200" cy="38100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E</a:t>
            </a:r>
          </a:p>
        </p:txBody>
      </p:sp>
      <p:cxnSp>
        <p:nvCxnSpPr>
          <p:cNvPr id="17422" name="AutoShape 15"/>
          <p:cNvCxnSpPr>
            <a:cxnSpLocks noChangeShapeType="1"/>
            <a:stCxn id="17415" idx="2"/>
            <a:endCxn id="17416" idx="0"/>
          </p:cNvCxnSpPr>
          <p:nvPr/>
        </p:nvCxnSpPr>
        <p:spPr bwMode="auto">
          <a:xfrm flipH="1">
            <a:off x="6108700" y="3505200"/>
            <a:ext cx="987425" cy="5175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3" name="AutoShape 16"/>
          <p:cNvCxnSpPr>
            <a:cxnSpLocks noChangeShapeType="1"/>
            <a:stCxn id="17415" idx="2"/>
            <a:endCxn id="17417" idx="0"/>
          </p:cNvCxnSpPr>
          <p:nvPr/>
        </p:nvCxnSpPr>
        <p:spPr bwMode="auto">
          <a:xfrm>
            <a:off x="7096125" y="3505200"/>
            <a:ext cx="981075" cy="5159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4" name="AutoShape 18"/>
          <p:cNvCxnSpPr>
            <a:cxnSpLocks noChangeShapeType="1"/>
            <a:stCxn id="17417" idx="2"/>
            <a:endCxn id="17419" idx="0"/>
          </p:cNvCxnSpPr>
          <p:nvPr/>
        </p:nvCxnSpPr>
        <p:spPr bwMode="auto">
          <a:xfrm>
            <a:off x="8077200" y="4421188"/>
            <a:ext cx="508000" cy="514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5" name="AutoShape 19"/>
          <p:cNvCxnSpPr>
            <a:cxnSpLocks noChangeShapeType="1"/>
            <a:stCxn id="17417" idx="2"/>
            <a:endCxn id="17418" idx="0"/>
          </p:cNvCxnSpPr>
          <p:nvPr/>
        </p:nvCxnSpPr>
        <p:spPr bwMode="auto">
          <a:xfrm flipH="1">
            <a:off x="7586663" y="4421188"/>
            <a:ext cx="490537" cy="514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6" name="AutoShape 20"/>
          <p:cNvCxnSpPr>
            <a:cxnSpLocks noChangeShapeType="1"/>
            <a:stCxn id="17416" idx="2"/>
            <a:endCxn id="17421" idx="0"/>
          </p:cNvCxnSpPr>
          <p:nvPr/>
        </p:nvCxnSpPr>
        <p:spPr bwMode="auto">
          <a:xfrm>
            <a:off x="6108700" y="4419600"/>
            <a:ext cx="506413" cy="5159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7" name="AutoShape 21"/>
          <p:cNvCxnSpPr>
            <a:cxnSpLocks noChangeShapeType="1"/>
            <a:stCxn id="17416" idx="2"/>
            <a:endCxn id="17420" idx="0"/>
          </p:cNvCxnSpPr>
          <p:nvPr/>
        </p:nvCxnSpPr>
        <p:spPr bwMode="auto">
          <a:xfrm flipH="1">
            <a:off x="5602288" y="4419600"/>
            <a:ext cx="506412" cy="514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7428" name="AutoShape 22"/>
          <p:cNvSpPr>
            <a:spLocks noChangeAspect="1" noChangeArrowheads="1"/>
          </p:cNvSpPr>
          <p:nvPr/>
        </p:nvSpPr>
        <p:spPr bwMode="auto">
          <a:xfrm>
            <a:off x="6069013" y="5865813"/>
            <a:ext cx="355600" cy="37782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H</a:t>
            </a:r>
          </a:p>
        </p:txBody>
      </p:sp>
      <p:cxnSp>
        <p:nvCxnSpPr>
          <p:cNvPr id="17429" name="AutoShape 25"/>
          <p:cNvCxnSpPr>
            <a:cxnSpLocks noChangeShapeType="1"/>
            <a:stCxn id="17421" idx="2"/>
            <a:endCxn id="17428" idx="0"/>
          </p:cNvCxnSpPr>
          <p:nvPr/>
        </p:nvCxnSpPr>
        <p:spPr bwMode="auto">
          <a:xfrm flipH="1">
            <a:off x="6246813" y="5335588"/>
            <a:ext cx="368300" cy="520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7430" name="AutoShape 26"/>
          <p:cNvSpPr>
            <a:spLocks noChangeAspect="1" noChangeArrowheads="1"/>
          </p:cNvSpPr>
          <p:nvPr/>
        </p:nvSpPr>
        <p:spPr bwMode="auto">
          <a:xfrm>
            <a:off x="6805613" y="5864225"/>
            <a:ext cx="288925" cy="38100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I</a:t>
            </a:r>
          </a:p>
        </p:txBody>
      </p:sp>
      <p:cxnSp>
        <p:nvCxnSpPr>
          <p:cNvPr id="17431" name="AutoShape 27"/>
          <p:cNvCxnSpPr>
            <a:cxnSpLocks noChangeShapeType="1"/>
            <a:stCxn id="17421" idx="2"/>
            <a:endCxn id="17430" idx="0"/>
          </p:cNvCxnSpPr>
          <p:nvPr/>
        </p:nvCxnSpPr>
        <p:spPr bwMode="auto">
          <a:xfrm>
            <a:off x="6615113" y="5335588"/>
            <a:ext cx="334962" cy="5191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173243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10-31 at 10.21.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253" y="2108081"/>
            <a:ext cx="3612059" cy="3016992"/>
          </a:xfrm>
          <a:prstGeom prst="rect">
            <a:avLst/>
          </a:prstGeom>
        </p:spPr>
      </p:pic>
      <p:sp>
        <p:nvSpPr>
          <p:cNvPr id="3" name="TextBox 2"/>
          <p:cNvSpPr txBox="1"/>
          <p:nvPr/>
        </p:nvSpPr>
        <p:spPr>
          <a:xfrm>
            <a:off x="456357" y="634528"/>
            <a:ext cx="7198342" cy="369332"/>
          </a:xfrm>
          <a:prstGeom prst="rect">
            <a:avLst/>
          </a:prstGeom>
          <a:noFill/>
        </p:spPr>
        <p:txBody>
          <a:bodyPr wrap="none" rtlCol="0">
            <a:spAutoFit/>
          </a:bodyPr>
          <a:lstStyle/>
          <a:p>
            <a:r>
              <a:rPr lang="en-US" dirty="0" smtClean="0"/>
              <a:t>In computer science, a tree is an abstract model of hierarchical structure</a:t>
            </a:r>
            <a:endParaRPr lang="en-US" dirty="0"/>
          </a:p>
        </p:txBody>
      </p:sp>
      <p:sp>
        <p:nvSpPr>
          <p:cNvPr id="4" name="TextBox 3"/>
          <p:cNvSpPr txBox="1"/>
          <p:nvPr/>
        </p:nvSpPr>
        <p:spPr>
          <a:xfrm>
            <a:off x="456357" y="1208445"/>
            <a:ext cx="5215866" cy="369332"/>
          </a:xfrm>
          <a:prstGeom prst="rect">
            <a:avLst/>
          </a:prstGeom>
          <a:noFill/>
        </p:spPr>
        <p:txBody>
          <a:bodyPr wrap="none" rtlCol="0">
            <a:spAutoFit/>
          </a:bodyPr>
          <a:lstStyle/>
          <a:p>
            <a:r>
              <a:rPr lang="en-US" dirty="0" smtClean="0"/>
              <a:t>A tree consists of nodes with a parent-child relation</a:t>
            </a:r>
            <a:endParaRPr lang="en-US" dirty="0"/>
          </a:p>
        </p:txBody>
      </p:sp>
      <p:sp>
        <p:nvSpPr>
          <p:cNvPr id="5" name="TextBox 4"/>
          <p:cNvSpPr txBox="1"/>
          <p:nvPr/>
        </p:nvSpPr>
        <p:spPr>
          <a:xfrm>
            <a:off x="456357" y="5078594"/>
            <a:ext cx="3343283" cy="1477328"/>
          </a:xfrm>
          <a:prstGeom prst="rect">
            <a:avLst/>
          </a:prstGeom>
          <a:noFill/>
        </p:spPr>
        <p:txBody>
          <a:bodyPr wrap="none" rtlCol="0">
            <a:spAutoFit/>
          </a:bodyPr>
          <a:lstStyle/>
          <a:p>
            <a:r>
              <a:rPr lang="en-US" dirty="0" smtClean="0"/>
              <a:t>Applications include:</a:t>
            </a:r>
          </a:p>
          <a:p>
            <a:r>
              <a:rPr lang="en-US" dirty="0"/>
              <a:t>	</a:t>
            </a:r>
            <a:r>
              <a:rPr lang="en-US" dirty="0" smtClean="0"/>
              <a:t>Organization charts</a:t>
            </a:r>
          </a:p>
          <a:p>
            <a:r>
              <a:rPr lang="en-US" dirty="0"/>
              <a:t>	</a:t>
            </a:r>
            <a:r>
              <a:rPr lang="en-US" dirty="0" smtClean="0"/>
              <a:t>File systems</a:t>
            </a:r>
          </a:p>
          <a:p>
            <a:r>
              <a:rPr lang="en-US" dirty="0" smtClean="0"/>
              <a:t>	Arithmetic expressions</a:t>
            </a:r>
          </a:p>
          <a:p>
            <a:r>
              <a:rPr lang="en-US" dirty="0"/>
              <a:t>	</a:t>
            </a:r>
            <a:r>
              <a:rPr lang="en-US" dirty="0" smtClean="0"/>
              <a:t>Searching</a:t>
            </a:r>
            <a:endParaRPr lang="en-US" dirty="0"/>
          </a:p>
        </p:txBody>
      </p:sp>
      <p:sp>
        <p:nvSpPr>
          <p:cNvPr id="6" name="TextBox 5"/>
          <p:cNvSpPr txBox="1"/>
          <p:nvPr/>
        </p:nvSpPr>
        <p:spPr>
          <a:xfrm>
            <a:off x="305149" y="1858266"/>
            <a:ext cx="4543104" cy="1200329"/>
          </a:xfrm>
          <a:prstGeom prst="rect">
            <a:avLst/>
          </a:prstGeom>
          <a:noFill/>
        </p:spPr>
        <p:txBody>
          <a:bodyPr wrap="square" rtlCol="0">
            <a:spAutoFit/>
          </a:bodyPr>
          <a:lstStyle/>
          <a:p>
            <a:r>
              <a:rPr lang="en-US" dirty="0" smtClean="0"/>
              <a:t>A binary search tree is a rooted binary tree, whose internal nodes each store a key( and each have two distinguished sub-trees, commonly denoted </a:t>
            </a:r>
            <a:r>
              <a:rPr lang="en-US" dirty="0" smtClean="0">
                <a:solidFill>
                  <a:srgbClr val="FF0000"/>
                </a:solidFill>
              </a:rPr>
              <a:t>left</a:t>
            </a:r>
            <a:r>
              <a:rPr lang="en-US" dirty="0" smtClean="0"/>
              <a:t> and </a:t>
            </a:r>
            <a:r>
              <a:rPr lang="en-US" dirty="0" smtClean="0">
                <a:solidFill>
                  <a:srgbClr val="FF0000"/>
                </a:solidFill>
              </a:rPr>
              <a:t>right</a:t>
            </a:r>
            <a:r>
              <a:rPr lang="en-US" dirty="0" smtClean="0"/>
              <a:t>.</a:t>
            </a:r>
            <a:endParaRPr lang="en-US" dirty="0"/>
          </a:p>
        </p:txBody>
      </p:sp>
      <p:sp>
        <p:nvSpPr>
          <p:cNvPr id="7" name="TextBox 6"/>
          <p:cNvSpPr txBox="1"/>
          <p:nvPr/>
        </p:nvSpPr>
        <p:spPr>
          <a:xfrm>
            <a:off x="305149" y="3058595"/>
            <a:ext cx="4336128" cy="2031325"/>
          </a:xfrm>
          <a:prstGeom prst="rect">
            <a:avLst/>
          </a:prstGeom>
          <a:noFill/>
        </p:spPr>
        <p:txBody>
          <a:bodyPr wrap="square" rtlCol="0">
            <a:spAutoFit/>
          </a:bodyPr>
          <a:lstStyle/>
          <a:p>
            <a:r>
              <a:rPr lang="en-US" dirty="0" smtClean="0"/>
              <a:t>The tree additionally </a:t>
            </a:r>
            <a:r>
              <a:rPr lang="en-US" dirty="0" err="1" smtClean="0"/>
              <a:t>staisfies</a:t>
            </a:r>
            <a:r>
              <a:rPr lang="en-US" dirty="0" smtClean="0"/>
              <a:t> the binary search tree property, which states that the key in each node must </a:t>
            </a:r>
            <a:r>
              <a:rPr lang="en-US" dirty="0" smtClean="0">
                <a:solidFill>
                  <a:srgbClr val="FF0000"/>
                </a:solidFill>
              </a:rPr>
              <a:t>be greater than or equal to </a:t>
            </a:r>
            <a:r>
              <a:rPr lang="en-US" dirty="0" smtClean="0"/>
              <a:t>any key stored in the left sub-tree, and </a:t>
            </a:r>
            <a:r>
              <a:rPr lang="en-US" dirty="0" smtClean="0">
                <a:solidFill>
                  <a:srgbClr val="FF0000"/>
                </a:solidFill>
              </a:rPr>
              <a:t>less than or equal to </a:t>
            </a:r>
            <a:r>
              <a:rPr lang="en-US" dirty="0" smtClean="0"/>
              <a:t>an key stored in the right sub-tree</a:t>
            </a:r>
          </a:p>
          <a:p>
            <a:endParaRPr lang="en-US" dirty="0"/>
          </a:p>
        </p:txBody>
      </p:sp>
    </p:spTree>
    <p:extLst>
      <p:ext uri="{BB962C8B-B14F-4D97-AF65-F5344CB8AC3E}">
        <p14:creationId xmlns:p14="http://schemas.microsoft.com/office/powerpoint/2010/main" val="28407260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 of Data Structure (Binary Search Tree)</a:t>
            </a:r>
            <a:endParaRPr lang="en-US" sz="4400" dirty="0"/>
          </a:p>
        </p:txBody>
      </p:sp>
      <p:sp>
        <p:nvSpPr>
          <p:cNvPr id="3" name="Content Placeholder 2"/>
          <p:cNvSpPr>
            <a:spLocks noGrp="1"/>
          </p:cNvSpPr>
          <p:nvPr>
            <p:ph idx="1"/>
          </p:nvPr>
        </p:nvSpPr>
        <p:spPr/>
        <p:txBody>
          <a:bodyPr/>
          <a:lstStyle/>
          <a:p>
            <a:r>
              <a:rPr lang="en-US" dirty="0" smtClean="0"/>
              <a:t>Basic Data Structure operations:</a:t>
            </a:r>
          </a:p>
          <a:p>
            <a:pPr lvl="1"/>
            <a:r>
              <a:rPr lang="en-US" sz="3000" b="1" dirty="0" smtClean="0">
                <a:solidFill>
                  <a:srgbClr val="FF0000"/>
                </a:solidFill>
              </a:rPr>
              <a:t>Traversing</a:t>
            </a:r>
            <a:r>
              <a:rPr lang="en-US" dirty="0" smtClean="0"/>
              <a:t>: accessing each record exactly once so that certain item in the record can be processed</a:t>
            </a:r>
          </a:p>
          <a:p>
            <a:pPr lvl="1"/>
            <a:r>
              <a:rPr lang="en-US" sz="3000" b="1" dirty="0" smtClean="0"/>
              <a:t>Searching</a:t>
            </a:r>
            <a:r>
              <a:rPr lang="en-US" dirty="0" smtClean="0"/>
              <a:t>: finding the location of the record with a given key value</a:t>
            </a:r>
          </a:p>
          <a:p>
            <a:pPr lvl="1"/>
            <a:r>
              <a:rPr lang="en-US" sz="3000" b="1" dirty="0" smtClean="0"/>
              <a:t>Insertion</a:t>
            </a:r>
            <a:r>
              <a:rPr lang="en-US" dirty="0" smtClean="0"/>
              <a:t>: add a new record to the structure</a:t>
            </a:r>
          </a:p>
          <a:p>
            <a:pPr lvl="1"/>
            <a:r>
              <a:rPr lang="en-US" sz="3000" b="1" dirty="0" smtClean="0"/>
              <a:t>Deletion</a:t>
            </a:r>
            <a:r>
              <a:rPr lang="en-US" dirty="0" smtClean="0"/>
              <a:t>: removing a record from the structure</a:t>
            </a:r>
            <a:endParaRPr lang="en-US" dirty="0"/>
          </a:p>
        </p:txBody>
      </p:sp>
    </p:spTree>
    <p:extLst>
      <p:ext uri="{BB962C8B-B14F-4D97-AF65-F5344CB8AC3E}">
        <p14:creationId xmlns:p14="http://schemas.microsoft.com/office/powerpoint/2010/main" val="25747722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10-31 at 10.37.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385" y="707886"/>
            <a:ext cx="6486769" cy="2209778"/>
          </a:xfrm>
          <a:prstGeom prst="rect">
            <a:avLst/>
          </a:prstGeom>
        </p:spPr>
      </p:pic>
      <p:sp>
        <p:nvSpPr>
          <p:cNvPr id="3" name="TextBox 2"/>
          <p:cNvSpPr txBox="1"/>
          <p:nvPr/>
        </p:nvSpPr>
        <p:spPr>
          <a:xfrm>
            <a:off x="527538" y="0"/>
            <a:ext cx="7756770" cy="707886"/>
          </a:xfrm>
          <a:prstGeom prst="rect">
            <a:avLst/>
          </a:prstGeom>
          <a:noFill/>
        </p:spPr>
        <p:txBody>
          <a:bodyPr wrap="square" rtlCol="0">
            <a:spAutoFit/>
          </a:bodyPr>
          <a:lstStyle/>
          <a:p>
            <a:r>
              <a:rPr lang="en-US" sz="4000" dirty="0" smtClean="0"/>
              <a:t>Traversing in Binary Search Tree</a:t>
            </a:r>
            <a:endParaRPr lang="en-US" sz="4000" dirty="0"/>
          </a:p>
        </p:txBody>
      </p:sp>
      <p:pic>
        <p:nvPicPr>
          <p:cNvPr id="5" name="Picture 4" descr="Screen Shot 2017-11-01 at 1.40.4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384" y="2917664"/>
            <a:ext cx="6486769" cy="3455197"/>
          </a:xfrm>
          <a:prstGeom prst="rect">
            <a:avLst/>
          </a:prstGeom>
        </p:spPr>
      </p:pic>
    </p:spTree>
    <p:extLst>
      <p:ext uri="{BB962C8B-B14F-4D97-AF65-F5344CB8AC3E}">
        <p14:creationId xmlns:p14="http://schemas.microsoft.com/office/powerpoint/2010/main" val="38619868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Trees</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A3F9CCD-2D3A-1E46-82F2-58EC93681406}" type="slidenum">
              <a:rPr lang="en-US" sz="1400"/>
              <a:pPr eaLnBrk="1" hangingPunct="1"/>
              <a:t>24</a:t>
            </a:fld>
            <a:endParaRPr lang="en-US" sz="1400"/>
          </a:p>
        </p:txBody>
      </p:sp>
      <p:sp>
        <p:nvSpPr>
          <p:cNvPr id="14340" name="Rectangle 2"/>
          <p:cNvSpPr>
            <a:spLocks noGrp="1" noChangeArrowheads="1"/>
          </p:cNvSpPr>
          <p:nvPr>
            <p:ph type="title"/>
          </p:nvPr>
        </p:nvSpPr>
        <p:spPr/>
        <p:txBody>
          <a:bodyPr/>
          <a:lstStyle/>
          <a:p>
            <a:pPr eaLnBrk="1" hangingPunct="1"/>
            <a:r>
              <a:rPr lang="en-US">
                <a:latin typeface="Tahoma" charset="0"/>
              </a:rPr>
              <a:t>Preorder Traversal</a:t>
            </a:r>
          </a:p>
        </p:txBody>
      </p:sp>
      <p:sp>
        <p:nvSpPr>
          <p:cNvPr id="14341" name="Rectangle 3" descr="Rectangle: Click to edit Master text styles&#10;Second level&#10;Third level&#10;Fourth level&#10;Fifth level"/>
          <p:cNvSpPr>
            <a:spLocks noGrp="1" noChangeArrowheads="1"/>
          </p:cNvSpPr>
          <p:nvPr>
            <p:ph type="body" idx="1"/>
          </p:nvPr>
        </p:nvSpPr>
        <p:spPr>
          <a:xfrm>
            <a:off x="357160" y="1438836"/>
            <a:ext cx="4267200" cy="2286000"/>
          </a:xfrm>
        </p:spPr>
        <p:txBody>
          <a:bodyPr>
            <a:normAutofit fontScale="92500" lnSpcReduction="20000"/>
          </a:bodyPr>
          <a:lstStyle/>
          <a:p>
            <a:pPr eaLnBrk="1" hangingPunct="1">
              <a:buFont typeface="Wingdings" charset="0"/>
              <a:buChar char="q"/>
            </a:pPr>
            <a:r>
              <a:rPr lang="en-US" sz="1800" dirty="0">
                <a:latin typeface="Tahoma" charset="0"/>
              </a:rPr>
              <a:t>A traversal visits the nodes of a tree in a systematic manner</a:t>
            </a:r>
          </a:p>
          <a:p>
            <a:pPr eaLnBrk="1" hangingPunct="1">
              <a:buFont typeface="Wingdings" charset="0"/>
              <a:buChar char="q"/>
            </a:pPr>
            <a:r>
              <a:rPr lang="en-US" sz="1800" dirty="0">
                <a:latin typeface="Tahoma" charset="0"/>
              </a:rPr>
              <a:t>In a preorder traversal, the root is visited first and then </a:t>
            </a:r>
            <a:r>
              <a:rPr lang="en-US" sz="1800" dirty="0" err="1">
                <a:latin typeface="Tahoma" charset="0"/>
              </a:rPr>
              <a:t>subtrees</a:t>
            </a:r>
            <a:r>
              <a:rPr lang="en-US" sz="1800" dirty="0">
                <a:latin typeface="Tahoma" charset="0"/>
              </a:rPr>
              <a:t> rooted as its children are traversed recursively in the same manner. </a:t>
            </a:r>
          </a:p>
          <a:p>
            <a:pPr eaLnBrk="1" hangingPunct="1">
              <a:buFont typeface="Wingdings" charset="0"/>
              <a:buChar char="q"/>
            </a:pPr>
            <a:r>
              <a:rPr lang="en-US" sz="1800" dirty="0">
                <a:latin typeface="Tahoma" charset="0"/>
              </a:rPr>
              <a:t>That is, a node is visited before its descendants. </a:t>
            </a:r>
          </a:p>
        </p:txBody>
      </p:sp>
      <p:sp>
        <p:nvSpPr>
          <p:cNvPr id="14342" name="AutoShape 5"/>
          <p:cNvSpPr>
            <a:spLocks noChangeAspect="1" noChangeArrowheads="1"/>
          </p:cNvSpPr>
          <p:nvPr/>
        </p:nvSpPr>
        <p:spPr bwMode="auto">
          <a:xfrm>
            <a:off x="3960813" y="3886200"/>
            <a:ext cx="1865312"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Make Money Fast!</a:t>
            </a:r>
          </a:p>
        </p:txBody>
      </p:sp>
      <p:sp>
        <p:nvSpPr>
          <p:cNvPr id="14343" name="AutoShape 6"/>
          <p:cNvSpPr>
            <a:spLocks noChangeAspect="1" noChangeArrowheads="1"/>
          </p:cNvSpPr>
          <p:nvPr/>
        </p:nvSpPr>
        <p:spPr bwMode="auto">
          <a:xfrm>
            <a:off x="1306513" y="4800600"/>
            <a:ext cx="1493837"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1. Motivations</a:t>
            </a:r>
          </a:p>
        </p:txBody>
      </p:sp>
      <p:sp>
        <p:nvSpPr>
          <p:cNvPr id="14344" name="AutoShape 7"/>
          <p:cNvSpPr>
            <a:spLocks noChangeAspect="1" noChangeArrowheads="1"/>
          </p:cNvSpPr>
          <p:nvPr/>
        </p:nvSpPr>
        <p:spPr bwMode="auto">
          <a:xfrm>
            <a:off x="7543800" y="4800600"/>
            <a:ext cx="122396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References</a:t>
            </a:r>
          </a:p>
        </p:txBody>
      </p:sp>
      <p:sp>
        <p:nvSpPr>
          <p:cNvPr id="14345" name="AutoShape 8"/>
          <p:cNvSpPr>
            <a:spLocks noChangeAspect="1" noChangeArrowheads="1"/>
          </p:cNvSpPr>
          <p:nvPr/>
        </p:nvSpPr>
        <p:spPr bwMode="auto">
          <a:xfrm>
            <a:off x="5368925" y="4800600"/>
            <a:ext cx="1233488"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2. Methods</a:t>
            </a:r>
          </a:p>
        </p:txBody>
      </p:sp>
      <p:sp>
        <p:nvSpPr>
          <p:cNvPr id="14346" name="AutoShape 9"/>
          <p:cNvSpPr>
            <a:spLocks noChangeAspect="1" noChangeArrowheads="1"/>
          </p:cNvSpPr>
          <p:nvPr/>
        </p:nvSpPr>
        <p:spPr bwMode="auto">
          <a:xfrm>
            <a:off x="3886200" y="5572125"/>
            <a:ext cx="1092200"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2.1 Stock</a:t>
            </a:r>
            <a:br>
              <a:rPr lang="en-US" sz="1600"/>
            </a:br>
            <a:r>
              <a:rPr lang="en-US" sz="1600"/>
              <a:t>Fraud</a:t>
            </a:r>
          </a:p>
        </p:txBody>
      </p:sp>
      <p:sp>
        <p:nvSpPr>
          <p:cNvPr id="14347" name="AutoShape 10"/>
          <p:cNvSpPr>
            <a:spLocks noChangeAspect="1" noChangeArrowheads="1"/>
          </p:cNvSpPr>
          <p:nvPr/>
        </p:nvSpPr>
        <p:spPr bwMode="auto">
          <a:xfrm>
            <a:off x="5451475" y="5572125"/>
            <a:ext cx="1077913"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2.2 Ponzi</a:t>
            </a:r>
            <a:br>
              <a:rPr lang="en-US" sz="1600"/>
            </a:br>
            <a:r>
              <a:rPr lang="en-US" sz="1600"/>
              <a:t>Scheme</a:t>
            </a:r>
          </a:p>
        </p:txBody>
      </p:sp>
      <p:sp>
        <p:nvSpPr>
          <p:cNvPr id="14348" name="AutoShape 11"/>
          <p:cNvSpPr>
            <a:spLocks noChangeAspect="1" noChangeArrowheads="1"/>
          </p:cNvSpPr>
          <p:nvPr/>
        </p:nvSpPr>
        <p:spPr bwMode="auto">
          <a:xfrm>
            <a:off x="762000" y="5707063"/>
            <a:ext cx="1119188"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1.1 Greed</a:t>
            </a:r>
          </a:p>
        </p:txBody>
      </p:sp>
      <p:sp>
        <p:nvSpPr>
          <p:cNvPr id="14349" name="AutoShape 12"/>
          <p:cNvSpPr>
            <a:spLocks noChangeAspect="1" noChangeArrowheads="1"/>
          </p:cNvSpPr>
          <p:nvPr/>
        </p:nvSpPr>
        <p:spPr bwMode="auto">
          <a:xfrm>
            <a:off x="2266950" y="5707063"/>
            <a:ext cx="1184275"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1.2 Avidity</a:t>
            </a:r>
          </a:p>
        </p:txBody>
      </p:sp>
      <p:cxnSp>
        <p:nvCxnSpPr>
          <p:cNvPr id="14350" name="AutoShape 13"/>
          <p:cNvCxnSpPr>
            <a:cxnSpLocks noChangeShapeType="1"/>
            <a:stCxn id="14342" idx="2"/>
            <a:endCxn id="14343" idx="0"/>
          </p:cNvCxnSpPr>
          <p:nvPr/>
        </p:nvCxnSpPr>
        <p:spPr bwMode="auto">
          <a:xfrm flipH="1">
            <a:off x="2054225" y="4279900"/>
            <a:ext cx="2840038"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1" name="AutoShape 14"/>
          <p:cNvCxnSpPr>
            <a:cxnSpLocks noChangeShapeType="1"/>
            <a:stCxn id="14342" idx="2"/>
            <a:endCxn id="14345" idx="0"/>
          </p:cNvCxnSpPr>
          <p:nvPr/>
        </p:nvCxnSpPr>
        <p:spPr bwMode="auto">
          <a:xfrm>
            <a:off x="4894263" y="4279900"/>
            <a:ext cx="1092200"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2" name="AutoShape 15"/>
          <p:cNvCxnSpPr>
            <a:cxnSpLocks noChangeShapeType="1"/>
            <a:stCxn id="14342" idx="2"/>
            <a:endCxn id="14344" idx="0"/>
          </p:cNvCxnSpPr>
          <p:nvPr/>
        </p:nvCxnSpPr>
        <p:spPr bwMode="auto">
          <a:xfrm>
            <a:off x="4894263" y="4279900"/>
            <a:ext cx="3262312"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3" name="AutoShape 16"/>
          <p:cNvCxnSpPr>
            <a:cxnSpLocks noChangeShapeType="1"/>
            <a:stCxn id="14345" idx="2"/>
            <a:endCxn id="14347" idx="0"/>
          </p:cNvCxnSpPr>
          <p:nvPr/>
        </p:nvCxnSpPr>
        <p:spPr bwMode="auto">
          <a:xfrm>
            <a:off x="5986463" y="5194300"/>
            <a:ext cx="4762" cy="3683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4" name="AutoShape 17"/>
          <p:cNvCxnSpPr>
            <a:cxnSpLocks noChangeShapeType="1"/>
            <a:stCxn id="14345" idx="2"/>
            <a:endCxn id="14346" idx="0"/>
          </p:cNvCxnSpPr>
          <p:nvPr/>
        </p:nvCxnSpPr>
        <p:spPr bwMode="auto">
          <a:xfrm flipH="1">
            <a:off x="4432300" y="5194300"/>
            <a:ext cx="1554163" cy="3683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5" name="AutoShape 18"/>
          <p:cNvCxnSpPr>
            <a:cxnSpLocks noChangeShapeType="1"/>
            <a:stCxn id="14343" idx="2"/>
            <a:endCxn id="14349" idx="0"/>
          </p:cNvCxnSpPr>
          <p:nvPr/>
        </p:nvCxnSpPr>
        <p:spPr bwMode="auto">
          <a:xfrm>
            <a:off x="2054225" y="5194300"/>
            <a:ext cx="804863" cy="503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356" name="AutoShape 19"/>
          <p:cNvCxnSpPr>
            <a:cxnSpLocks noChangeShapeType="1"/>
            <a:stCxn id="14343" idx="2"/>
            <a:endCxn id="14348" idx="0"/>
          </p:cNvCxnSpPr>
          <p:nvPr/>
        </p:nvCxnSpPr>
        <p:spPr bwMode="auto">
          <a:xfrm flipH="1">
            <a:off x="1322388" y="5194300"/>
            <a:ext cx="731837" cy="503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57" name="AutoShape 27"/>
          <p:cNvSpPr>
            <a:spLocks noChangeAspect="1" noChangeArrowheads="1"/>
          </p:cNvSpPr>
          <p:nvPr/>
        </p:nvSpPr>
        <p:spPr bwMode="auto">
          <a:xfrm>
            <a:off x="6838950" y="5570538"/>
            <a:ext cx="1044575" cy="654050"/>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2.3 Bank</a:t>
            </a:r>
            <a:br>
              <a:rPr lang="en-US" sz="1600"/>
            </a:br>
            <a:r>
              <a:rPr lang="en-US" sz="1600"/>
              <a:t>Robbery</a:t>
            </a:r>
          </a:p>
        </p:txBody>
      </p:sp>
      <p:cxnSp>
        <p:nvCxnSpPr>
          <p:cNvPr id="14358" name="AutoShape 28"/>
          <p:cNvCxnSpPr>
            <a:cxnSpLocks noChangeShapeType="1"/>
            <a:stCxn id="14345" idx="2"/>
            <a:endCxn id="14357" idx="0"/>
          </p:cNvCxnSpPr>
          <p:nvPr/>
        </p:nvCxnSpPr>
        <p:spPr bwMode="auto">
          <a:xfrm>
            <a:off x="5986463" y="5194300"/>
            <a:ext cx="1374775" cy="3667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359" name="Text Box 29"/>
          <p:cNvSpPr txBox="1">
            <a:spLocks noChangeArrowheads="1"/>
          </p:cNvSpPr>
          <p:nvPr/>
        </p:nvSpPr>
        <p:spPr bwMode="auto">
          <a:xfrm>
            <a:off x="3581400" y="36576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1</a:t>
            </a:r>
          </a:p>
        </p:txBody>
      </p:sp>
      <p:sp>
        <p:nvSpPr>
          <p:cNvPr id="14360" name="Text Box 30"/>
          <p:cNvSpPr txBox="1">
            <a:spLocks noChangeArrowheads="1"/>
          </p:cNvSpPr>
          <p:nvPr/>
        </p:nvSpPr>
        <p:spPr bwMode="auto">
          <a:xfrm>
            <a:off x="18589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2</a:t>
            </a:r>
          </a:p>
        </p:txBody>
      </p:sp>
      <p:sp>
        <p:nvSpPr>
          <p:cNvPr id="14361" name="Text Box 31"/>
          <p:cNvSpPr txBox="1">
            <a:spLocks noChangeArrowheads="1"/>
          </p:cNvSpPr>
          <p:nvPr/>
        </p:nvSpPr>
        <p:spPr bwMode="auto">
          <a:xfrm>
            <a:off x="1125538" y="53467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3</a:t>
            </a:r>
          </a:p>
        </p:txBody>
      </p:sp>
      <p:sp>
        <p:nvSpPr>
          <p:cNvPr id="14362" name="Text Box 32"/>
          <p:cNvSpPr txBox="1">
            <a:spLocks noChangeArrowheads="1"/>
          </p:cNvSpPr>
          <p:nvPr/>
        </p:nvSpPr>
        <p:spPr bwMode="auto">
          <a:xfrm>
            <a:off x="51355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5</a:t>
            </a:r>
          </a:p>
        </p:txBody>
      </p:sp>
      <p:sp>
        <p:nvSpPr>
          <p:cNvPr id="14363" name="Text Box 33"/>
          <p:cNvSpPr txBox="1">
            <a:spLocks noChangeArrowheads="1"/>
          </p:cNvSpPr>
          <p:nvPr/>
        </p:nvSpPr>
        <p:spPr bwMode="auto">
          <a:xfrm>
            <a:off x="2725738" y="53467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4</a:t>
            </a:r>
          </a:p>
        </p:txBody>
      </p:sp>
      <p:sp>
        <p:nvSpPr>
          <p:cNvPr id="14364" name="Text Box 34"/>
          <p:cNvSpPr txBox="1">
            <a:spLocks noChangeArrowheads="1"/>
          </p:cNvSpPr>
          <p:nvPr/>
        </p:nvSpPr>
        <p:spPr bwMode="auto">
          <a:xfrm>
            <a:off x="40306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6</a:t>
            </a:r>
          </a:p>
        </p:txBody>
      </p:sp>
      <p:sp>
        <p:nvSpPr>
          <p:cNvPr id="14365" name="Text Box 35"/>
          <p:cNvSpPr txBox="1">
            <a:spLocks noChangeArrowheads="1"/>
          </p:cNvSpPr>
          <p:nvPr/>
        </p:nvSpPr>
        <p:spPr bwMode="auto">
          <a:xfrm>
            <a:off x="56308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7</a:t>
            </a:r>
          </a:p>
        </p:txBody>
      </p:sp>
      <p:sp>
        <p:nvSpPr>
          <p:cNvPr id="14366" name="Text Box 36"/>
          <p:cNvSpPr txBox="1">
            <a:spLocks noChangeArrowheads="1"/>
          </p:cNvSpPr>
          <p:nvPr/>
        </p:nvSpPr>
        <p:spPr bwMode="auto">
          <a:xfrm>
            <a:off x="7231063" y="521335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8</a:t>
            </a:r>
          </a:p>
        </p:txBody>
      </p:sp>
      <p:sp>
        <p:nvSpPr>
          <p:cNvPr id="14367" name="Text Box 37"/>
          <p:cNvSpPr txBox="1">
            <a:spLocks noChangeArrowheads="1"/>
          </p:cNvSpPr>
          <p:nvPr/>
        </p:nvSpPr>
        <p:spPr bwMode="auto">
          <a:xfrm>
            <a:off x="8031163" y="44704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9</a:t>
            </a:r>
          </a:p>
        </p:txBody>
      </p:sp>
      <p:sp>
        <p:nvSpPr>
          <p:cNvPr id="14368" name="Text Box 38"/>
          <p:cNvSpPr txBox="1">
            <a:spLocks noChangeArrowheads="1"/>
          </p:cNvSpPr>
          <p:nvPr/>
        </p:nvSpPr>
        <p:spPr bwMode="auto">
          <a:xfrm>
            <a:off x="5181600" y="1676400"/>
            <a:ext cx="3352800" cy="1635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charset="0"/>
                <a:ea typeface="ＭＳ Ｐゴシック" charset="0"/>
              </a:defRPr>
            </a:lvl1pPr>
            <a:lvl2pPr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lnSpc>
                <a:spcPct val="90000"/>
              </a:lnSpc>
              <a:spcBef>
                <a:spcPct val="20000"/>
              </a:spcBef>
              <a:buClr>
                <a:schemeClr val="hlink"/>
              </a:buClr>
              <a:buSzPct val="110000"/>
              <a:buFont typeface="Wingdings" charset="0"/>
              <a:buNone/>
            </a:pPr>
            <a:r>
              <a:rPr lang="en-US" b="1">
                <a:solidFill>
                  <a:srgbClr val="000000"/>
                </a:solidFill>
                <a:latin typeface="Times New Roman" charset="0"/>
              </a:rPr>
              <a:t>Algorithm</a:t>
            </a:r>
            <a:r>
              <a:rPr lang="en-US">
                <a:latin typeface="Times New Roman" charset="0"/>
              </a:rPr>
              <a:t> </a:t>
            </a:r>
            <a:r>
              <a:rPr lang="en-US" b="1" i="1">
                <a:solidFill>
                  <a:schemeClr val="tx2"/>
                </a:solidFill>
                <a:latin typeface="Times New Roman" charset="0"/>
              </a:rPr>
              <a:t>preOrder</a:t>
            </a:r>
            <a:r>
              <a:rPr lang="en-US">
                <a:solidFill>
                  <a:schemeClr val="tx2"/>
                </a:solidFill>
                <a:latin typeface="Times New Roman" charset="0"/>
              </a:rPr>
              <a:t>(</a:t>
            </a:r>
            <a:r>
              <a:rPr lang="en-US" b="1" i="1">
                <a:solidFill>
                  <a:schemeClr val="tx2"/>
                </a:solidFill>
                <a:latin typeface="Times New Roman" charset="0"/>
              </a:rPr>
              <a:t>v</a:t>
            </a:r>
            <a:r>
              <a:rPr lang="en-US">
                <a:solidFill>
                  <a:schemeClr val="tx2"/>
                </a:solidFill>
                <a:latin typeface="Times New Roman" charset="0"/>
              </a:rPr>
              <a:t>)</a:t>
            </a:r>
            <a:endParaRPr lang="en-US">
              <a:latin typeface="Times New Roman" charset="0"/>
            </a:endParaRPr>
          </a:p>
          <a:p>
            <a:pPr lvl="1" eaLnBrk="1" hangingPunct="1">
              <a:lnSpc>
                <a:spcPct val="90000"/>
              </a:lnSpc>
              <a:spcBef>
                <a:spcPct val="20000"/>
              </a:spcBef>
              <a:buClr>
                <a:schemeClr val="tx1"/>
              </a:buClr>
              <a:buSzPct val="60000"/>
              <a:buFont typeface="Wingdings" charset="0"/>
              <a:buNone/>
            </a:pPr>
            <a:r>
              <a:rPr lang="en-US" b="1" i="1">
                <a:solidFill>
                  <a:schemeClr val="accent2"/>
                </a:solidFill>
                <a:latin typeface="Times New Roman" charset="0"/>
              </a:rPr>
              <a:t>visit</a:t>
            </a:r>
            <a:r>
              <a:rPr lang="en-US">
                <a:solidFill>
                  <a:schemeClr val="accent2"/>
                </a:solidFill>
                <a:latin typeface="Times New Roman" charset="0"/>
              </a:rPr>
              <a:t>(</a:t>
            </a:r>
            <a:r>
              <a:rPr lang="en-US" b="1" i="1">
                <a:solidFill>
                  <a:schemeClr val="accent2"/>
                </a:solidFill>
                <a:latin typeface="Times New Roman" charset="0"/>
              </a:rPr>
              <a:t>v</a:t>
            </a:r>
            <a:r>
              <a:rPr lang="en-US">
                <a:solidFill>
                  <a:schemeClr val="accent2"/>
                </a:solidFill>
                <a:latin typeface="Times New Roman" charset="0"/>
              </a:rPr>
              <a:t>)</a:t>
            </a:r>
            <a:endParaRPr lang="en-US" b="1" i="1">
              <a:solidFill>
                <a:schemeClr val="accent2"/>
              </a:solidFill>
              <a:latin typeface="Times New Roman" charset="0"/>
            </a:endParaRPr>
          </a:p>
          <a:p>
            <a:pPr lvl="1" eaLnBrk="1" hangingPunct="1">
              <a:lnSpc>
                <a:spcPct val="90000"/>
              </a:lnSpc>
              <a:spcBef>
                <a:spcPct val="20000"/>
              </a:spcBef>
              <a:buClr>
                <a:schemeClr val="tx1"/>
              </a:buClr>
              <a:buSzPct val="60000"/>
              <a:buFont typeface="Wingdings" charset="0"/>
              <a:buNone/>
            </a:pPr>
            <a:r>
              <a:rPr lang="en-US" b="1">
                <a:solidFill>
                  <a:srgbClr val="000000"/>
                </a:solidFill>
                <a:latin typeface="Times New Roman" charset="0"/>
              </a:rPr>
              <a:t>for</a:t>
            </a:r>
            <a:r>
              <a:rPr lang="en-US">
                <a:solidFill>
                  <a:srgbClr val="000000"/>
                </a:solidFill>
                <a:latin typeface="Times New Roman" charset="0"/>
              </a:rPr>
              <a:t> </a:t>
            </a:r>
            <a:r>
              <a:rPr lang="en-US" b="1">
                <a:solidFill>
                  <a:srgbClr val="000000"/>
                </a:solidFill>
                <a:latin typeface="Times New Roman" charset="0"/>
              </a:rPr>
              <a:t>each</a:t>
            </a:r>
            <a:r>
              <a:rPr lang="en-US">
                <a:latin typeface="Times New Roman" charset="0"/>
              </a:rPr>
              <a:t> </a:t>
            </a:r>
            <a:r>
              <a:rPr lang="en-US">
                <a:solidFill>
                  <a:schemeClr val="accent2"/>
                </a:solidFill>
                <a:latin typeface="Times New Roman" charset="0"/>
              </a:rPr>
              <a:t>child </a:t>
            </a:r>
            <a:r>
              <a:rPr lang="en-US" b="1" i="1">
                <a:solidFill>
                  <a:schemeClr val="accent2"/>
                </a:solidFill>
                <a:latin typeface="Times New Roman" charset="0"/>
              </a:rPr>
              <a:t>w</a:t>
            </a:r>
            <a:r>
              <a:rPr lang="en-US">
                <a:solidFill>
                  <a:schemeClr val="accent2"/>
                </a:solidFill>
                <a:latin typeface="Times New Roman" charset="0"/>
              </a:rPr>
              <a:t> of </a:t>
            </a:r>
            <a:r>
              <a:rPr lang="en-US" b="1" i="1">
                <a:solidFill>
                  <a:schemeClr val="accent2"/>
                </a:solidFill>
                <a:latin typeface="Times New Roman" charset="0"/>
              </a:rPr>
              <a:t>v</a:t>
            </a:r>
          </a:p>
          <a:p>
            <a:pPr lvl="1" eaLnBrk="1" hangingPunct="1">
              <a:lnSpc>
                <a:spcPct val="90000"/>
              </a:lnSpc>
              <a:spcBef>
                <a:spcPct val="20000"/>
              </a:spcBef>
              <a:buClr>
                <a:schemeClr val="tx1"/>
              </a:buClr>
              <a:buSzPct val="60000"/>
              <a:buFont typeface="Wingdings" charset="0"/>
              <a:buNone/>
            </a:pPr>
            <a:r>
              <a:rPr lang="en-US" b="1" i="1">
                <a:solidFill>
                  <a:schemeClr val="accent2"/>
                </a:solidFill>
                <a:latin typeface="Times New Roman" charset="0"/>
              </a:rPr>
              <a:t>	preorder</a:t>
            </a:r>
            <a:r>
              <a:rPr lang="en-US">
                <a:solidFill>
                  <a:schemeClr val="accent2"/>
                </a:solidFill>
                <a:latin typeface="Times New Roman" charset="0"/>
              </a:rPr>
              <a:t> (</a:t>
            </a:r>
            <a:r>
              <a:rPr lang="en-US" b="1" i="1">
                <a:solidFill>
                  <a:schemeClr val="accent2"/>
                </a:solidFill>
                <a:latin typeface="Times New Roman" charset="0"/>
              </a:rPr>
              <a:t>w</a:t>
            </a:r>
            <a:r>
              <a:rPr lang="en-US">
                <a:solidFill>
                  <a:schemeClr val="accent2"/>
                </a:solidFill>
                <a:latin typeface="Times New Roman" charset="0"/>
              </a:rPr>
              <a:t>)</a:t>
            </a:r>
          </a:p>
        </p:txBody>
      </p:sp>
    </p:spTree>
    <p:extLst>
      <p:ext uri="{BB962C8B-B14F-4D97-AF65-F5344CB8AC3E}">
        <p14:creationId xmlns:p14="http://schemas.microsoft.com/office/powerpoint/2010/main" val="35577716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1265" y="532659"/>
            <a:ext cx="3326894" cy="3970318"/>
          </a:xfrm>
          <a:prstGeom prst="rect">
            <a:avLst/>
          </a:prstGeom>
        </p:spPr>
        <p:txBody>
          <a:bodyPr wrap="square">
            <a:spAutoFit/>
          </a:bodyPr>
          <a:lstStyle/>
          <a:p>
            <a:r>
              <a:rPr lang="en-CA" dirty="0" err="1"/>
              <a:t>iterativePreorder</a:t>
            </a:r>
            <a:r>
              <a:rPr lang="en-CA" dirty="0"/>
              <a:t>(node) </a:t>
            </a:r>
            <a:endParaRPr lang="en-CA" dirty="0" smtClean="0"/>
          </a:p>
          <a:p>
            <a:r>
              <a:rPr lang="en-CA" dirty="0" smtClean="0"/>
              <a:t>  </a:t>
            </a:r>
            <a:r>
              <a:rPr lang="en-CA" dirty="0"/>
              <a:t>if (node = null)    </a:t>
            </a:r>
            <a:endParaRPr lang="en-CA" dirty="0" smtClean="0"/>
          </a:p>
          <a:p>
            <a:r>
              <a:rPr lang="en-CA" dirty="0" smtClean="0"/>
              <a:t> </a:t>
            </a:r>
            <a:r>
              <a:rPr lang="en-CA" dirty="0"/>
              <a:t>return  </a:t>
            </a:r>
            <a:endParaRPr lang="en-CA" dirty="0" smtClean="0"/>
          </a:p>
          <a:p>
            <a:r>
              <a:rPr lang="en-CA" dirty="0" smtClean="0"/>
              <a:t> </a:t>
            </a:r>
            <a:r>
              <a:rPr lang="en-CA" dirty="0"/>
              <a:t>s </a:t>
            </a:r>
            <a:r>
              <a:rPr lang="en-US" dirty="0"/>
              <a:t>←</a:t>
            </a:r>
            <a:r>
              <a:rPr lang="en-CA" dirty="0"/>
              <a:t> empty stack </a:t>
            </a:r>
            <a:endParaRPr lang="en-CA" dirty="0" smtClean="0"/>
          </a:p>
          <a:p>
            <a:r>
              <a:rPr lang="en-CA" dirty="0" smtClean="0"/>
              <a:t>  </a:t>
            </a:r>
            <a:r>
              <a:rPr lang="en-CA" dirty="0" err="1"/>
              <a:t>s.push</a:t>
            </a:r>
            <a:r>
              <a:rPr lang="en-CA" dirty="0"/>
              <a:t>(node)   </a:t>
            </a:r>
            <a:endParaRPr lang="en-CA" dirty="0" smtClean="0"/>
          </a:p>
          <a:p>
            <a:r>
              <a:rPr lang="en-CA" dirty="0" smtClean="0"/>
              <a:t>while </a:t>
            </a:r>
            <a:r>
              <a:rPr lang="en-CA" dirty="0"/>
              <a:t>(not </a:t>
            </a:r>
            <a:r>
              <a:rPr lang="en-CA" dirty="0" err="1"/>
              <a:t>s.isEmpty</a:t>
            </a:r>
            <a:r>
              <a:rPr lang="en-CA" dirty="0"/>
              <a:t>()) </a:t>
            </a:r>
            <a:endParaRPr lang="en-CA" dirty="0" smtClean="0"/>
          </a:p>
          <a:p>
            <a:r>
              <a:rPr lang="en-CA" dirty="0" smtClean="0"/>
              <a:t>    </a:t>
            </a:r>
            <a:r>
              <a:rPr lang="en-CA" dirty="0"/>
              <a:t>node </a:t>
            </a:r>
            <a:r>
              <a:rPr lang="en-US" dirty="0"/>
              <a:t>←</a:t>
            </a:r>
            <a:r>
              <a:rPr lang="en-CA" dirty="0"/>
              <a:t> </a:t>
            </a:r>
            <a:r>
              <a:rPr lang="en-CA" dirty="0" err="1"/>
              <a:t>s.pop</a:t>
            </a:r>
            <a:r>
              <a:rPr lang="en-CA" dirty="0"/>
              <a:t>()   </a:t>
            </a:r>
            <a:endParaRPr lang="en-CA" dirty="0" smtClean="0"/>
          </a:p>
          <a:p>
            <a:r>
              <a:rPr lang="en-CA" dirty="0" smtClean="0"/>
              <a:t>  </a:t>
            </a:r>
            <a:r>
              <a:rPr lang="en-CA" dirty="0"/>
              <a:t>visit(node)   </a:t>
            </a:r>
            <a:endParaRPr lang="en-CA" dirty="0" smtClean="0"/>
          </a:p>
          <a:p>
            <a:r>
              <a:rPr lang="en-CA" dirty="0" smtClean="0"/>
              <a:t>  </a:t>
            </a:r>
            <a:r>
              <a:rPr lang="en-CA" dirty="0"/>
              <a:t>//right child is pushed </a:t>
            </a:r>
            <a:r>
              <a:rPr lang="en-CA" dirty="0" smtClean="0"/>
              <a:t>first</a:t>
            </a:r>
          </a:p>
          <a:p>
            <a:r>
              <a:rPr lang="en-CA" dirty="0" smtClean="0"/>
              <a:t> </a:t>
            </a:r>
            <a:r>
              <a:rPr lang="en-CA" dirty="0"/>
              <a:t>so that left is processed first    </a:t>
            </a:r>
            <a:endParaRPr lang="en-CA" dirty="0" smtClean="0"/>
          </a:p>
          <a:p>
            <a:r>
              <a:rPr lang="en-CA" dirty="0" smtClean="0"/>
              <a:t> </a:t>
            </a:r>
            <a:r>
              <a:rPr lang="en-CA" dirty="0"/>
              <a:t>if (</a:t>
            </a:r>
            <a:r>
              <a:rPr lang="en-CA" dirty="0" err="1"/>
              <a:t>node.right</a:t>
            </a:r>
            <a:r>
              <a:rPr lang="en-CA" dirty="0"/>
              <a:t> </a:t>
            </a:r>
            <a:r>
              <a:rPr lang="en-US" dirty="0"/>
              <a:t>≠</a:t>
            </a:r>
            <a:r>
              <a:rPr lang="en-CA" dirty="0"/>
              <a:t> null)    </a:t>
            </a:r>
            <a:endParaRPr lang="en-CA" dirty="0" smtClean="0"/>
          </a:p>
          <a:p>
            <a:r>
              <a:rPr lang="en-CA" dirty="0" smtClean="0"/>
              <a:t>   </a:t>
            </a:r>
            <a:r>
              <a:rPr lang="en-CA" dirty="0" err="1"/>
              <a:t>s.push</a:t>
            </a:r>
            <a:r>
              <a:rPr lang="en-CA" dirty="0"/>
              <a:t>(</a:t>
            </a:r>
            <a:r>
              <a:rPr lang="en-CA" dirty="0" err="1"/>
              <a:t>node.right</a:t>
            </a:r>
            <a:r>
              <a:rPr lang="en-CA" dirty="0"/>
              <a:t>)   </a:t>
            </a:r>
            <a:endParaRPr lang="en-CA" dirty="0" smtClean="0"/>
          </a:p>
          <a:p>
            <a:r>
              <a:rPr lang="en-CA" dirty="0" smtClean="0"/>
              <a:t>  </a:t>
            </a:r>
            <a:r>
              <a:rPr lang="en-CA" dirty="0"/>
              <a:t>if (</a:t>
            </a:r>
            <a:r>
              <a:rPr lang="en-CA" dirty="0" err="1"/>
              <a:t>node.left</a:t>
            </a:r>
            <a:r>
              <a:rPr lang="en-CA" dirty="0"/>
              <a:t> </a:t>
            </a:r>
            <a:r>
              <a:rPr lang="en-US" dirty="0"/>
              <a:t>≠</a:t>
            </a:r>
            <a:r>
              <a:rPr lang="en-CA" dirty="0"/>
              <a:t> null)    </a:t>
            </a:r>
            <a:endParaRPr lang="en-CA" dirty="0" smtClean="0"/>
          </a:p>
          <a:p>
            <a:r>
              <a:rPr lang="en-CA" dirty="0" smtClean="0"/>
              <a:t>   </a:t>
            </a:r>
            <a:r>
              <a:rPr lang="en-CA" dirty="0" err="1"/>
              <a:t>s.push</a:t>
            </a:r>
            <a:r>
              <a:rPr lang="en-CA" dirty="0"/>
              <a:t>(</a:t>
            </a:r>
            <a:r>
              <a:rPr lang="en-CA" dirty="0" err="1"/>
              <a:t>node.left</a:t>
            </a:r>
            <a:r>
              <a:rPr lang="en-CA" dirty="0"/>
              <a:t>)</a:t>
            </a:r>
          </a:p>
        </p:txBody>
      </p:sp>
    </p:spTree>
    <p:extLst>
      <p:ext uri="{BB962C8B-B14F-4D97-AF65-F5344CB8AC3E}">
        <p14:creationId xmlns:p14="http://schemas.microsoft.com/office/powerpoint/2010/main" val="208071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Trees</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962B641-235E-6C45-87F3-116D134EDE57}" type="slidenum">
              <a:rPr lang="en-US" sz="1400"/>
              <a:pPr eaLnBrk="1" hangingPunct="1"/>
              <a:t>26</a:t>
            </a:fld>
            <a:endParaRPr lang="en-US" sz="1400"/>
          </a:p>
        </p:txBody>
      </p:sp>
      <p:sp>
        <p:nvSpPr>
          <p:cNvPr id="15364" name="Rectangle 1026"/>
          <p:cNvSpPr>
            <a:spLocks noGrp="1" noChangeArrowheads="1"/>
          </p:cNvSpPr>
          <p:nvPr>
            <p:ph type="title"/>
          </p:nvPr>
        </p:nvSpPr>
        <p:spPr/>
        <p:txBody>
          <a:bodyPr/>
          <a:lstStyle/>
          <a:p>
            <a:pPr eaLnBrk="1" hangingPunct="1"/>
            <a:r>
              <a:rPr lang="en-US">
                <a:latin typeface="Tahoma" charset="0"/>
              </a:rPr>
              <a:t>Postorder Traversal</a:t>
            </a:r>
          </a:p>
        </p:txBody>
      </p:sp>
      <p:sp>
        <p:nvSpPr>
          <p:cNvPr id="15365" name="Rectangle 1027" descr="Rectangle: Click to edit Master text styles&#10;Second level&#10;Third level&#10;Fourth level&#10;Fifth level"/>
          <p:cNvSpPr>
            <a:spLocks noGrp="1" noChangeArrowheads="1"/>
          </p:cNvSpPr>
          <p:nvPr>
            <p:ph type="body" idx="1"/>
          </p:nvPr>
        </p:nvSpPr>
        <p:spPr>
          <a:xfrm>
            <a:off x="514118" y="1378570"/>
            <a:ext cx="4038600" cy="2133600"/>
          </a:xfrm>
        </p:spPr>
        <p:txBody>
          <a:bodyPr>
            <a:normAutofit lnSpcReduction="10000"/>
          </a:bodyPr>
          <a:lstStyle/>
          <a:p>
            <a:pPr eaLnBrk="1" hangingPunct="1">
              <a:buFont typeface="Wingdings" charset="0"/>
              <a:buChar char="q"/>
            </a:pPr>
            <a:r>
              <a:rPr lang="en-US" sz="2000" dirty="0">
                <a:latin typeface="Tahoma" charset="0"/>
              </a:rPr>
              <a:t>In a </a:t>
            </a:r>
            <a:r>
              <a:rPr lang="en-US" sz="2000" dirty="0" err="1">
                <a:latin typeface="Tahoma" charset="0"/>
              </a:rPr>
              <a:t>postorder</a:t>
            </a:r>
            <a:r>
              <a:rPr lang="en-US" sz="2000" dirty="0">
                <a:latin typeface="Tahoma" charset="0"/>
              </a:rPr>
              <a:t> traversal, a node is visited after its descendants</a:t>
            </a:r>
          </a:p>
          <a:p>
            <a:pPr eaLnBrk="1" hangingPunct="1">
              <a:buFont typeface="Wingdings" charset="0"/>
              <a:buChar char="q"/>
            </a:pPr>
            <a:r>
              <a:rPr lang="en-US" sz="2000" dirty="0">
                <a:latin typeface="Tahoma" charset="0"/>
              </a:rPr>
              <a:t>Application: compute space used by files in a directory and its subdirectories</a:t>
            </a:r>
          </a:p>
        </p:txBody>
      </p:sp>
      <p:sp>
        <p:nvSpPr>
          <p:cNvPr id="15366" name="Text Box 1028"/>
          <p:cNvSpPr txBox="1">
            <a:spLocks noChangeArrowheads="1"/>
          </p:cNvSpPr>
          <p:nvPr/>
        </p:nvSpPr>
        <p:spPr bwMode="auto">
          <a:xfrm>
            <a:off x="5181600" y="1676400"/>
            <a:ext cx="3352800" cy="1635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charset="0"/>
                <a:ea typeface="ＭＳ Ｐゴシック" charset="0"/>
              </a:defRPr>
            </a:lvl1pPr>
            <a:lvl2pPr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lnSpc>
                <a:spcPct val="90000"/>
              </a:lnSpc>
              <a:spcBef>
                <a:spcPct val="20000"/>
              </a:spcBef>
              <a:buClr>
                <a:schemeClr val="hlink"/>
              </a:buClr>
              <a:buSzPct val="110000"/>
              <a:buFont typeface="Wingdings" charset="0"/>
              <a:buNone/>
            </a:pPr>
            <a:r>
              <a:rPr lang="en-US" b="1">
                <a:solidFill>
                  <a:srgbClr val="000000"/>
                </a:solidFill>
                <a:latin typeface="Times New Roman" charset="0"/>
              </a:rPr>
              <a:t>Algorithm</a:t>
            </a:r>
            <a:r>
              <a:rPr lang="en-US">
                <a:latin typeface="Times New Roman" charset="0"/>
              </a:rPr>
              <a:t> </a:t>
            </a:r>
            <a:r>
              <a:rPr lang="en-US" b="1" i="1">
                <a:solidFill>
                  <a:schemeClr val="tx2"/>
                </a:solidFill>
                <a:latin typeface="Times New Roman" charset="0"/>
              </a:rPr>
              <a:t>postOrder</a:t>
            </a:r>
            <a:r>
              <a:rPr lang="en-US">
                <a:solidFill>
                  <a:schemeClr val="tx2"/>
                </a:solidFill>
                <a:latin typeface="Times New Roman" charset="0"/>
              </a:rPr>
              <a:t>(</a:t>
            </a:r>
            <a:r>
              <a:rPr lang="en-US" b="1" i="1">
                <a:solidFill>
                  <a:schemeClr val="tx2"/>
                </a:solidFill>
                <a:latin typeface="Times New Roman" charset="0"/>
              </a:rPr>
              <a:t>v</a:t>
            </a:r>
            <a:r>
              <a:rPr lang="en-US">
                <a:solidFill>
                  <a:schemeClr val="tx2"/>
                </a:solidFill>
                <a:latin typeface="Times New Roman" charset="0"/>
              </a:rPr>
              <a:t>)</a:t>
            </a:r>
          </a:p>
          <a:p>
            <a:pPr lvl="1" eaLnBrk="1" hangingPunct="1">
              <a:lnSpc>
                <a:spcPct val="90000"/>
              </a:lnSpc>
              <a:spcBef>
                <a:spcPct val="20000"/>
              </a:spcBef>
              <a:buClr>
                <a:schemeClr val="hlink"/>
              </a:buClr>
              <a:buSzPct val="110000"/>
              <a:buFont typeface="Wingdings" charset="0"/>
              <a:buNone/>
            </a:pPr>
            <a:r>
              <a:rPr lang="en-US" b="1">
                <a:solidFill>
                  <a:srgbClr val="000000"/>
                </a:solidFill>
                <a:latin typeface="Times New Roman" charset="0"/>
              </a:rPr>
              <a:t>for</a:t>
            </a:r>
            <a:r>
              <a:rPr lang="en-US">
                <a:solidFill>
                  <a:srgbClr val="000000"/>
                </a:solidFill>
                <a:latin typeface="Times New Roman" charset="0"/>
              </a:rPr>
              <a:t> </a:t>
            </a:r>
            <a:r>
              <a:rPr lang="en-US" b="1">
                <a:solidFill>
                  <a:srgbClr val="000000"/>
                </a:solidFill>
                <a:latin typeface="Times New Roman" charset="0"/>
              </a:rPr>
              <a:t>each</a:t>
            </a:r>
            <a:r>
              <a:rPr lang="en-US">
                <a:latin typeface="Times New Roman" charset="0"/>
              </a:rPr>
              <a:t> </a:t>
            </a:r>
            <a:r>
              <a:rPr lang="en-US">
                <a:solidFill>
                  <a:schemeClr val="accent2"/>
                </a:solidFill>
                <a:latin typeface="Times New Roman" charset="0"/>
              </a:rPr>
              <a:t>child </a:t>
            </a:r>
            <a:r>
              <a:rPr lang="en-US" b="1" i="1">
                <a:solidFill>
                  <a:schemeClr val="accent2"/>
                </a:solidFill>
                <a:latin typeface="Times New Roman" charset="0"/>
              </a:rPr>
              <a:t>w</a:t>
            </a:r>
            <a:r>
              <a:rPr lang="en-US">
                <a:solidFill>
                  <a:schemeClr val="accent2"/>
                </a:solidFill>
                <a:latin typeface="Times New Roman" charset="0"/>
              </a:rPr>
              <a:t> of </a:t>
            </a:r>
            <a:r>
              <a:rPr lang="en-US" b="1" i="1">
                <a:solidFill>
                  <a:schemeClr val="accent2"/>
                </a:solidFill>
                <a:latin typeface="Times New Roman" charset="0"/>
              </a:rPr>
              <a:t>v</a:t>
            </a:r>
          </a:p>
          <a:p>
            <a:pPr lvl="1" eaLnBrk="1" hangingPunct="1">
              <a:lnSpc>
                <a:spcPct val="90000"/>
              </a:lnSpc>
              <a:spcBef>
                <a:spcPct val="20000"/>
              </a:spcBef>
              <a:buClr>
                <a:schemeClr val="tx1"/>
              </a:buClr>
              <a:buSzPct val="60000"/>
              <a:buFont typeface="Wingdings" charset="0"/>
              <a:buNone/>
            </a:pPr>
            <a:r>
              <a:rPr lang="en-US" b="1" i="1">
                <a:solidFill>
                  <a:schemeClr val="accent2"/>
                </a:solidFill>
                <a:latin typeface="Times New Roman" charset="0"/>
              </a:rPr>
              <a:t>	postOrder</a:t>
            </a:r>
            <a:r>
              <a:rPr lang="en-US">
                <a:solidFill>
                  <a:schemeClr val="accent2"/>
                </a:solidFill>
                <a:latin typeface="Times New Roman" charset="0"/>
              </a:rPr>
              <a:t> (</a:t>
            </a:r>
            <a:r>
              <a:rPr lang="en-US" b="1" i="1">
                <a:solidFill>
                  <a:schemeClr val="accent2"/>
                </a:solidFill>
                <a:latin typeface="Times New Roman" charset="0"/>
              </a:rPr>
              <a:t>w</a:t>
            </a:r>
            <a:r>
              <a:rPr lang="en-US">
                <a:solidFill>
                  <a:schemeClr val="accent2"/>
                </a:solidFill>
                <a:latin typeface="Times New Roman" charset="0"/>
              </a:rPr>
              <a:t>)</a:t>
            </a:r>
            <a:endParaRPr lang="en-US">
              <a:latin typeface="Times New Roman" charset="0"/>
            </a:endParaRPr>
          </a:p>
          <a:p>
            <a:pPr lvl="1" eaLnBrk="1" hangingPunct="1">
              <a:lnSpc>
                <a:spcPct val="90000"/>
              </a:lnSpc>
              <a:spcBef>
                <a:spcPct val="20000"/>
              </a:spcBef>
              <a:buClr>
                <a:schemeClr val="tx1"/>
              </a:buClr>
              <a:buSzPct val="60000"/>
              <a:buFont typeface="Wingdings" charset="0"/>
              <a:buNone/>
            </a:pPr>
            <a:r>
              <a:rPr lang="en-US" b="1" i="1">
                <a:solidFill>
                  <a:schemeClr val="accent2"/>
                </a:solidFill>
                <a:latin typeface="Times New Roman" charset="0"/>
              </a:rPr>
              <a:t>visit</a:t>
            </a:r>
            <a:r>
              <a:rPr lang="en-US">
                <a:solidFill>
                  <a:schemeClr val="accent2"/>
                </a:solidFill>
                <a:latin typeface="Times New Roman" charset="0"/>
              </a:rPr>
              <a:t>(</a:t>
            </a:r>
            <a:r>
              <a:rPr lang="en-US" b="1" i="1">
                <a:solidFill>
                  <a:schemeClr val="accent2"/>
                </a:solidFill>
                <a:latin typeface="Times New Roman" charset="0"/>
              </a:rPr>
              <a:t>v</a:t>
            </a:r>
            <a:r>
              <a:rPr lang="en-US">
                <a:solidFill>
                  <a:schemeClr val="accent2"/>
                </a:solidFill>
                <a:latin typeface="Times New Roman" charset="0"/>
              </a:rPr>
              <a:t>)</a:t>
            </a:r>
          </a:p>
        </p:txBody>
      </p:sp>
      <p:sp>
        <p:nvSpPr>
          <p:cNvPr id="15367" name="AutoShape 1029"/>
          <p:cNvSpPr>
            <a:spLocks noChangeAspect="1" noChangeArrowheads="1"/>
          </p:cNvSpPr>
          <p:nvPr/>
        </p:nvSpPr>
        <p:spPr bwMode="auto">
          <a:xfrm>
            <a:off x="4540250" y="3733800"/>
            <a:ext cx="71596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cs16/</a:t>
            </a:r>
          </a:p>
        </p:txBody>
      </p:sp>
      <p:sp>
        <p:nvSpPr>
          <p:cNvPr id="15368" name="AutoShape 1030"/>
          <p:cNvSpPr>
            <a:spLocks noChangeAspect="1" noChangeArrowheads="1"/>
          </p:cNvSpPr>
          <p:nvPr/>
        </p:nvSpPr>
        <p:spPr bwMode="auto">
          <a:xfrm>
            <a:off x="1384300" y="4648200"/>
            <a:ext cx="134461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homeworks/</a:t>
            </a:r>
          </a:p>
        </p:txBody>
      </p:sp>
      <p:sp>
        <p:nvSpPr>
          <p:cNvPr id="15369" name="AutoShape 1031"/>
          <p:cNvSpPr>
            <a:spLocks noChangeAspect="1" noChangeArrowheads="1"/>
          </p:cNvSpPr>
          <p:nvPr/>
        </p:nvSpPr>
        <p:spPr bwMode="auto">
          <a:xfrm>
            <a:off x="7680325" y="4513263"/>
            <a:ext cx="95885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todo.txt</a:t>
            </a:r>
            <a:br>
              <a:rPr lang="en-US" sz="1600"/>
            </a:br>
            <a:r>
              <a:rPr lang="en-US" sz="1600"/>
              <a:t>1K</a:t>
            </a:r>
          </a:p>
        </p:txBody>
      </p:sp>
      <p:sp>
        <p:nvSpPr>
          <p:cNvPr id="15370" name="AutoShape 1032"/>
          <p:cNvSpPr>
            <a:spLocks noChangeAspect="1" noChangeArrowheads="1"/>
          </p:cNvSpPr>
          <p:nvPr/>
        </p:nvSpPr>
        <p:spPr bwMode="auto">
          <a:xfrm>
            <a:off x="5405438" y="4648200"/>
            <a:ext cx="1166812"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programs/</a:t>
            </a:r>
          </a:p>
        </p:txBody>
      </p:sp>
      <p:sp>
        <p:nvSpPr>
          <p:cNvPr id="15371" name="AutoShape 1033"/>
          <p:cNvSpPr>
            <a:spLocks noChangeAspect="1" noChangeArrowheads="1"/>
          </p:cNvSpPr>
          <p:nvPr/>
        </p:nvSpPr>
        <p:spPr bwMode="auto">
          <a:xfrm>
            <a:off x="3886200" y="5564188"/>
            <a:ext cx="109855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DDR.java</a:t>
            </a:r>
            <a:br>
              <a:rPr lang="en-US" sz="1600"/>
            </a:br>
            <a:r>
              <a:rPr lang="en-US" sz="1600"/>
              <a:t>10K</a:t>
            </a:r>
          </a:p>
        </p:txBody>
      </p:sp>
      <p:sp>
        <p:nvSpPr>
          <p:cNvPr id="15372" name="AutoShape 1034"/>
          <p:cNvSpPr>
            <a:spLocks noChangeAspect="1" noChangeArrowheads="1"/>
          </p:cNvSpPr>
          <p:nvPr/>
        </p:nvSpPr>
        <p:spPr bwMode="auto">
          <a:xfrm>
            <a:off x="5359400" y="5564188"/>
            <a:ext cx="1274763"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Stocks.java</a:t>
            </a:r>
            <a:br>
              <a:rPr lang="en-US" sz="1600"/>
            </a:br>
            <a:r>
              <a:rPr lang="en-US" sz="1600"/>
              <a:t>25K</a:t>
            </a:r>
          </a:p>
        </p:txBody>
      </p:sp>
      <p:sp>
        <p:nvSpPr>
          <p:cNvPr id="15373" name="AutoShape 1035"/>
          <p:cNvSpPr>
            <a:spLocks noChangeAspect="1" noChangeArrowheads="1"/>
          </p:cNvSpPr>
          <p:nvPr/>
        </p:nvSpPr>
        <p:spPr bwMode="auto">
          <a:xfrm>
            <a:off x="846138" y="5564188"/>
            <a:ext cx="957262"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h1c.doc</a:t>
            </a:r>
            <a:br>
              <a:rPr lang="en-US" sz="1600"/>
            </a:br>
            <a:r>
              <a:rPr lang="en-US" sz="1600"/>
              <a:t>3K</a:t>
            </a:r>
          </a:p>
        </p:txBody>
      </p:sp>
      <p:sp>
        <p:nvSpPr>
          <p:cNvPr id="15374" name="AutoShape 1036"/>
          <p:cNvSpPr>
            <a:spLocks noChangeAspect="1" noChangeArrowheads="1"/>
          </p:cNvSpPr>
          <p:nvPr/>
        </p:nvSpPr>
        <p:spPr bwMode="auto">
          <a:xfrm>
            <a:off x="2327275" y="5564188"/>
            <a:ext cx="1069975"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h1nc.doc</a:t>
            </a:r>
            <a:br>
              <a:rPr lang="en-US" sz="1600"/>
            </a:br>
            <a:r>
              <a:rPr lang="en-US" sz="1600"/>
              <a:t>2K</a:t>
            </a:r>
          </a:p>
        </p:txBody>
      </p:sp>
      <p:cxnSp>
        <p:nvCxnSpPr>
          <p:cNvPr id="15375" name="AutoShape 1037"/>
          <p:cNvCxnSpPr>
            <a:cxnSpLocks noChangeShapeType="1"/>
            <a:stCxn id="15367" idx="2"/>
            <a:endCxn id="15368" idx="0"/>
          </p:cNvCxnSpPr>
          <p:nvPr/>
        </p:nvCxnSpPr>
        <p:spPr bwMode="auto">
          <a:xfrm flipH="1">
            <a:off x="2057400" y="4127500"/>
            <a:ext cx="2841625"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6" name="AutoShape 1038"/>
          <p:cNvCxnSpPr>
            <a:cxnSpLocks noChangeShapeType="1"/>
            <a:stCxn id="15367" idx="2"/>
            <a:endCxn id="15370" idx="0"/>
          </p:cNvCxnSpPr>
          <p:nvPr/>
        </p:nvCxnSpPr>
        <p:spPr bwMode="auto">
          <a:xfrm>
            <a:off x="4899025" y="4127500"/>
            <a:ext cx="1090613"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7" name="AutoShape 1039"/>
          <p:cNvCxnSpPr>
            <a:cxnSpLocks noChangeShapeType="1"/>
            <a:stCxn id="15367" idx="2"/>
            <a:endCxn id="15369" idx="0"/>
          </p:cNvCxnSpPr>
          <p:nvPr/>
        </p:nvCxnSpPr>
        <p:spPr bwMode="auto">
          <a:xfrm>
            <a:off x="4899025" y="4127500"/>
            <a:ext cx="3260725" cy="376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8" name="AutoShape 1040"/>
          <p:cNvCxnSpPr>
            <a:cxnSpLocks noChangeShapeType="1"/>
            <a:stCxn id="15370" idx="2"/>
            <a:endCxn id="15372" idx="0"/>
          </p:cNvCxnSpPr>
          <p:nvPr/>
        </p:nvCxnSpPr>
        <p:spPr bwMode="auto">
          <a:xfrm>
            <a:off x="5989638" y="5041900"/>
            <a:ext cx="7937"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79" name="AutoShape 1041"/>
          <p:cNvCxnSpPr>
            <a:cxnSpLocks noChangeShapeType="1"/>
            <a:stCxn id="15370" idx="2"/>
            <a:endCxn id="15371" idx="0"/>
          </p:cNvCxnSpPr>
          <p:nvPr/>
        </p:nvCxnSpPr>
        <p:spPr bwMode="auto">
          <a:xfrm flipH="1">
            <a:off x="4435475" y="5041900"/>
            <a:ext cx="1554163"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0" name="AutoShape 1042"/>
          <p:cNvCxnSpPr>
            <a:cxnSpLocks noChangeShapeType="1"/>
            <a:stCxn id="15368" idx="2"/>
            <a:endCxn id="15374" idx="0"/>
          </p:cNvCxnSpPr>
          <p:nvPr/>
        </p:nvCxnSpPr>
        <p:spPr bwMode="auto">
          <a:xfrm>
            <a:off x="2057400" y="5041900"/>
            <a:ext cx="804863"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381" name="AutoShape 1043"/>
          <p:cNvCxnSpPr>
            <a:cxnSpLocks noChangeShapeType="1"/>
            <a:stCxn id="15368" idx="2"/>
            <a:endCxn id="15373" idx="0"/>
          </p:cNvCxnSpPr>
          <p:nvPr/>
        </p:nvCxnSpPr>
        <p:spPr bwMode="auto">
          <a:xfrm flipH="1">
            <a:off x="1325563" y="5041900"/>
            <a:ext cx="731837"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382" name="AutoShape 1044"/>
          <p:cNvSpPr>
            <a:spLocks noChangeAspect="1" noChangeArrowheads="1"/>
          </p:cNvSpPr>
          <p:nvPr/>
        </p:nvSpPr>
        <p:spPr bwMode="auto">
          <a:xfrm>
            <a:off x="7010400" y="5562600"/>
            <a:ext cx="121920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Robot.java</a:t>
            </a:r>
            <a:br>
              <a:rPr lang="en-US" sz="1600"/>
            </a:br>
            <a:r>
              <a:rPr lang="en-US" sz="1600"/>
              <a:t>20K</a:t>
            </a:r>
          </a:p>
        </p:txBody>
      </p:sp>
      <p:cxnSp>
        <p:nvCxnSpPr>
          <p:cNvPr id="15383" name="AutoShape 1045"/>
          <p:cNvCxnSpPr>
            <a:cxnSpLocks noChangeShapeType="1"/>
            <a:stCxn id="15370" idx="2"/>
            <a:endCxn id="15382" idx="0"/>
          </p:cNvCxnSpPr>
          <p:nvPr/>
        </p:nvCxnSpPr>
        <p:spPr bwMode="auto">
          <a:xfrm>
            <a:off x="5989638" y="5041900"/>
            <a:ext cx="1630362"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384" name="Text Box 1046"/>
          <p:cNvSpPr txBox="1">
            <a:spLocks noChangeArrowheads="1"/>
          </p:cNvSpPr>
          <p:nvPr/>
        </p:nvSpPr>
        <p:spPr bwMode="auto">
          <a:xfrm>
            <a:off x="4191000" y="35052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9</a:t>
            </a:r>
          </a:p>
        </p:txBody>
      </p:sp>
      <p:sp>
        <p:nvSpPr>
          <p:cNvPr id="15385" name="Text Box 1047"/>
          <p:cNvSpPr txBox="1">
            <a:spLocks noChangeArrowheads="1"/>
          </p:cNvSpPr>
          <p:nvPr/>
        </p:nvSpPr>
        <p:spPr bwMode="auto">
          <a:xfrm>
            <a:off x="1858963" y="43180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3</a:t>
            </a:r>
          </a:p>
        </p:txBody>
      </p:sp>
      <p:sp>
        <p:nvSpPr>
          <p:cNvPr id="15386" name="Text Box 1048"/>
          <p:cNvSpPr txBox="1">
            <a:spLocks noChangeArrowheads="1"/>
          </p:cNvSpPr>
          <p:nvPr/>
        </p:nvSpPr>
        <p:spPr bwMode="auto">
          <a:xfrm>
            <a:off x="1125538" y="51943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1</a:t>
            </a:r>
          </a:p>
        </p:txBody>
      </p:sp>
      <p:sp>
        <p:nvSpPr>
          <p:cNvPr id="15387" name="Text Box 1049"/>
          <p:cNvSpPr txBox="1">
            <a:spLocks noChangeArrowheads="1"/>
          </p:cNvSpPr>
          <p:nvPr/>
        </p:nvSpPr>
        <p:spPr bwMode="auto">
          <a:xfrm>
            <a:off x="5181600" y="43180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7</a:t>
            </a:r>
          </a:p>
        </p:txBody>
      </p:sp>
      <p:sp>
        <p:nvSpPr>
          <p:cNvPr id="15388" name="Text Box 1050"/>
          <p:cNvSpPr txBox="1">
            <a:spLocks noChangeArrowheads="1"/>
          </p:cNvSpPr>
          <p:nvPr/>
        </p:nvSpPr>
        <p:spPr bwMode="auto">
          <a:xfrm>
            <a:off x="2725738" y="51943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2</a:t>
            </a:r>
          </a:p>
        </p:txBody>
      </p:sp>
      <p:sp>
        <p:nvSpPr>
          <p:cNvPr id="15389" name="Text Box 1051"/>
          <p:cNvSpPr txBox="1">
            <a:spLocks noChangeArrowheads="1"/>
          </p:cNvSpPr>
          <p:nvPr/>
        </p:nvSpPr>
        <p:spPr bwMode="auto">
          <a:xfrm>
            <a:off x="4030663" y="51816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4</a:t>
            </a:r>
          </a:p>
        </p:txBody>
      </p:sp>
      <p:sp>
        <p:nvSpPr>
          <p:cNvPr id="15390" name="Text Box 1052"/>
          <p:cNvSpPr txBox="1">
            <a:spLocks noChangeArrowheads="1"/>
          </p:cNvSpPr>
          <p:nvPr/>
        </p:nvSpPr>
        <p:spPr bwMode="auto">
          <a:xfrm>
            <a:off x="5630863" y="51816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5</a:t>
            </a:r>
          </a:p>
        </p:txBody>
      </p:sp>
      <p:sp>
        <p:nvSpPr>
          <p:cNvPr id="15391" name="Text Box 1053"/>
          <p:cNvSpPr txBox="1">
            <a:spLocks noChangeArrowheads="1"/>
          </p:cNvSpPr>
          <p:nvPr/>
        </p:nvSpPr>
        <p:spPr bwMode="auto">
          <a:xfrm>
            <a:off x="7486650" y="51816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6</a:t>
            </a:r>
          </a:p>
        </p:txBody>
      </p:sp>
      <p:sp>
        <p:nvSpPr>
          <p:cNvPr id="15392" name="Text Box 1054"/>
          <p:cNvSpPr txBox="1">
            <a:spLocks noChangeArrowheads="1"/>
          </p:cNvSpPr>
          <p:nvPr/>
        </p:nvSpPr>
        <p:spPr bwMode="auto">
          <a:xfrm>
            <a:off x="8031163" y="41148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8</a:t>
            </a:r>
          </a:p>
        </p:txBody>
      </p:sp>
    </p:spTree>
    <p:extLst>
      <p:ext uri="{BB962C8B-B14F-4D97-AF65-F5344CB8AC3E}">
        <p14:creationId xmlns:p14="http://schemas.microsoft.com/office/powerpoint/2010/main" val="14833145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760" y="389251"/>
            <a:ext cx="6825156" cy="5355313"/>
          </a:xfrm>
          <a:prstGeom prst="rect">
            <a:avLst/>
          </a:prstGeom>
          <a:noFill/>
        </p:spPr>
        <p:txBody>
          <a:bodyPr wrap="none" rtlCol="0">
            <a:spAutoFit/>
          </a:bodyPr>
          <a:lstStyle/>
          <a:p>
            <a:r>
              <a:rPr lang="en-CA" dirty="0"/>
              <a:t> </a:t>
            </a:r>
          </a:p>
          <a:p>
            <a:r>
              <a:rPr lang="en-CA" dirty="0" err="1"/>
              <a:t>iterativePostorder</a:t>
            </a:r>
            <a:r>
              <a:rPr lang="en-CA" dirty="0"/>
              <a:t>(node)</a:t>
            </a:r>
          </a:p>
          <a:p>
            <a:r>
              <a:rPr lang="en-CA" dirty="0"/>
              <a:t>  s </a:t>
            </a:r>
            <a:r>
              <a:rPr lang="en-US" dirty="0"/>
              <a:t>←</a:t>
            </a:r>
            <a:r>
              <a:rPr lang="en-CA" dirty="0"/>
              <a:t> empty stack</a:t>
            </a:r>
          </a:p>
          <a:p>
            <a:r>
              <a:rPr lang="en-CA" dirty="0"/>
              <a:t>  </a:t>
            </a:r>
            <a:r>
              <a:rPr lang="en-CA" dirty="0" err="1"/>
              <a:t>lastNodeVisited</a:t>
            </a:r>
            <a:r>
              <a:rPr lang="en-CA" dirty="0"/>
              <a:t> </a:t>
            </a:r>
            <a:r>
              <a:rPr lang="en-US" dirty="0"/>
              <a:t>←</a:t>
            </a:r>
            <a:r>
              <a:rPr lang="en-CA" dirty="0"/>
              <a:t> null</a:t>
            </a:r>
          </a:p>
          <a:p>
            <a:r>
              <a:rPr lang="en-CA" dirty="0"/>
              <a:t>  while (not </a:t>
            </a:r>
            <a:r>
              <a:rPr lang="en-CA" dirty="0" err="1"/>
              <a:t>s.isEmpty</a:t>
            </a:r>
            <a:r>
              <a:rPr lang="en-CA" dirty="0"/>
              <a:t>() or node </a:t>
            </a:r>
            <a:r>
              <a:rPr lang="en-US" dirty="0"/>
              <a:t>≠</a:t>
            </a:r>
            <a:r>
              <a:rPr lang="en-CA" dirty="0"/>
              <a:t> null)</a:t>
            </a:r>
          </a:p>
          <a:p>
            <a:r>
              <a:rPr lang="en-CA" dirty="0"/>
              <a:t>    if (node </a:t>
            </a:r>
            <a:r>
              <a:rPr lang="en-US" dirty="0"/>
              <a:t>≠</a:t>
            </a:r>
            <a:r>
              <a:rPr lang="en-CA" dirty="0"/>
              <a:t> null)</a:t>
            </a:r>
          </a:p>
          <a:p>
            <a:r>
              <a:rPr lang="en-CA" dirty="0"/>
              <a:t>      </a:t>
            </a:r>
            <a:r>
              <a:rPr lang="en-CA" dirty="0" err="1"/>
              <a:t>s.push</a:t>
            </a:r>
            <a:r>
              <a:rPr lang="en-CA" dirty="0"/>
              <a:t>(node)</a:t>
            </a:r>
          </a:p>
          <a:p>
            <a:r>
              <a:rPr lang="en-CA" dirty="0"/>
              <a:t>      node </a:t>
            </a:r>
            <a:r>
              <a:rPr lang="en-US" dirty="0"/>
              <a:t>←</a:t>
            </a:r>
            <a:r>
              <a:rPr lang="en-CA" dirty="0"/>
              <a:t> </a:t>
            </a:r>
            <a:r>
              <a:rPr lang="en-CA" dirty="0" err="1"/>
              <a:t>node.left</a:t>
            </a:r>
            <a:endParaRPr lang="en-CA" dirty="0"/>
          </a:p>
          <a:p>
            <a:r>
              <a:rPr lang="en-CA" dirty="0"/>
              <a:t>    else</a:t>
            </a:r>
          </a:p>
          <a:p>
            <a:r>
              <a:rPr lang="en-CA" dirty="0"/>
              <a:t>      </a:t>
            </a:r>
            <a:r>
              <a:rPr lang="en-CA" dirty="0" err="1"/>
              <a:t>peekNode</a:t>
            </a:r>
            <a:r>
              <a:rPr lang="en-CA" dirty="0"/>
              <a:t> </a:t>
            </a:r>
            <a:r>
              <a:rPr lang="en-US" dirty="0"/>
              <a:t>←</a:t>
            </a:r>
            <a:r>
              <a:rPr lang="en-CA" dirty="0"/>
              <a:t> </a:t>
            </a:r>
            <a:r>
              <a:rPr lang="en-CA" dirty="0" err="1"/>
              <a:t>s.peek</a:t>
            </a:r>
            <a:r>
              <a:rPr lang="en-CA" dirty="0"/>
              <a:t>()</a:t>
            </a:r>
          </a:p>
          <a:p>
            <a:r>
              <a:rPr lang="en-CA" dirty="0"/>
              <a:t>      // if right child exists and traversing node</a:t>
            </a:r>
          </a:p>
          <a:p>
            <a:r>
              <a:rPr lang="en-CA" dirty="0"/>
              <a:t>      // from left child, then move right</a:t>
            </a:r>
          </a:p>
          <a:p>
            <a:r>
              <a:rPr lang="en-CA" dirty="0"/>
              <a:t>      if (</a:t>
            </a:r>
            <a:r>
              <a:rPr lang="en-CA" dirty="0" err="1"/>
              <a:t>peekNode.right</a:t>
            </a:r>
            <a:r>
              <a:rPr lang="en-CA" dirty="0"/>
              <a:t> </a:t>
            </a:r>
            <a:r>
              <a:rPr lang="en-US" dirty="0"/>
              <a:t>≠</a:t>
            </a:r>
            <a:r>
              <a:rPr lang="en-CA" dirty="0"/>
              <a:t> null and </a:t>
            </a:r>
            <a:r>
              <a:rPr lang="en-CA" dirty="0" err="1"/>
              <a:t>lastNodeVisited</a:t>
            </a:r>
            <a:r>
              <a:rPr lang="en-CA" dirty="0"/>
              <a:t> </a:t>
            </a:r>
            <a:r>
              <a:rPr lang="en-US" dirty="0"/>
              <a:t>≠</a:t>
            </a:r>
            <a:r>
              <a:rPr lang="en-CA" dirty="0"/>
              <a:t> </a:t>
            </a:r>
            <a:r>
              <a:rPr lang="en-CA" dirty="0" err="1"/>
              <a:t>peekNode.right</a:t>
            </a:r>
            <a:r>
              <a:rPr lang="en-CA" dirty="0"/>
              <a:t>)</a:t>
            </a:r>
          </a:p>
          <a:p>
            <a:r>
              <a:rPr lang="en-CA" dirty="0"/>
              <a:t>        node </a:t>
            </a:r>
            <a:r>
              <a:rPr lang="en-US" dirty="0"/>
              <a:t>←</a:t>
            </a:r>
            <a:r>
              <a:rPr lang="en-CA" dirty="0"/>
              <a:t> </a:t>
            </a:r>
            <a:r>
              <a:rPr lang="en-CA" dirty="0" err="1"/>
              <a:t>peekNode.right</a:t>
            </a:r>
            <a:endParaRPr lang="en-CA" dirty="0"/>
          </a:p>
          <a:p>
            <a:r>
              <a:rPr lang="en-CA" dirty="0"/>
              <a:t>      else</a:t>
            </a:r>
          </a:p>
          <a:p>
            <a:r>
              <a:rPr lang="en-CA" dirty="0"/>
              <a:t>        visit(</a:t>
            </a:r>
            <a:r>
              <a:rPr lang="en-CA" dirty="0" err="1"/>
              <a:t>peekNode</a:t>
            </a:r>
            <a:r>
              <a:rPr lang="en-CA" dirty="0"/>
              <a:t>)</a:t>
            </a:r>
          </a:p>
          <a:p>
            <a:r>
              <a:rPr lang="en-CA" dirty="0"/>
              <a:t>        </a:t>
            </a:r>
            <a:r>
              <a:rPr lang="en-CA" dirty="0" err="1"/>
              <a:t>lastNodeVisited</a:t>
            </a:r>
            <a:r>
              <a:rPr lang="en-CA" dirty="0"/>
              <a:t> </a:t>
            </a:r>
            <a:r>
              <a:rPr lang="en-US" dirty="0"/>
              <a:t>←</a:t>
            </a:r>
            <a:r>
              <a:rPr lang="en-CA" dirty="0"/>
              <a:t> </a:t>
            </a:r>
            <a:r>
              <a:rPr lang="en-CA" dirty="0" err="1"/>
              <a:t>s.pop</a:t>
            </a:r>
            <a:r>
              <a:rPr lang="en-CA" dirty="0"/>
              <a:t>()</a:t>
            </a:r>
          </a:p>
          <a:p>
            <a:endParaRPr lang="en-US" dirty="0"/>
          </a:p>
          <a:p>
            <a:endParaRPr lang="en-US" dirty="0"/>
          </a:p>
        </p:txBody>
      </p:sp>
    </p:spTree>
    <p:extLst>
      <p:ext uri="{BB962C8B-B14F-4D97-AF65-F5344CB8AC3E}">
        <p14:creationId xmlns:p14="http://schemas.microsoft.com/office/powerpoint/2010/main" val="4278250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Trees</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ED2D9FE-7665-1241-8BB7-C0177F5449F2}" type="slidenum">
              <a:rPr lang="en-US" sz="1400"/>
              <a:pPr eaLnBrk="1" hangingPunct="1"/>
              <a:t>28</a:t>
            </a:fld>
            <a:endParaRPr lang="en-US" sz="1400"/>
          </a:p>
        </p:txBody>
      </p:sp>
      <p:sp>
        <p:nvSpPr>
          <p:cNvPr id="16388" name="Rectangle 1026"/>
          <p:cNvSpPr>
            <a:spLocks noGrp="1" noChangeArrowheads="1"/>
          </p:cNvSpPr>
          <p:nvPr>
            <p:ph type="title"/>
          </p:nvPr>
        </p:nvSpPr>
        <p:spPr/>
        <p:txBody>
          <a:bodyPr/>
          <a:lstStyle/>
          <a:p>
            <a:pPr eaLnBrk="1" hangingPunct="1"/>
            <a:r>
              <a:rPr lang="en-US">
                <a:latin typeface="Tahoma" charset="0"/>
              </a:rPr>
              <a:t>Other Traversals</a:t>
            </a:r>
          </a:p>
        </p:txBody>
      </p:sp>
      <p:sp>
        <p:nvSpPr>
          <p:cNvPr id="16389" name="Rectangle 1027" descr="Rectangle: Click to edit Master text styles&#10;Second level&#10;Third level&#10;Fourth level&#10;Fifth level"/>
          <p:cNvSpPr>
            <a:spLocks noGrp="1" noChangeArrowheads="1"/>
          </p:cNvSpPr>
          <p:nvPr>
            <p:ph type="body" idx="1"/>
          </p:nvPr>
        </p:nvSpPr>
        <p:spPr>
          <a:xfrm>
            <a:off x="838200" y="1371600"/>
            <a:ext cx="7848600" cy="2362200"/>
          </a:xfrm>
        </p:spPr>
        <p:txBody>
          <a:bodyPr>
            <a:normAutofit fontScale="92500" lnSpcReduction="20000"/>
          </a:bodyPr>
          <a:lstStyle/>
          <a:p>
            <a:pPr eaLnBrk="1" hangingPunct="1">
              <a:buFont typeface="Wingdings" charset="0"/>
              <a:buChar char="q"/>
            </a:pPr>
            <a:r>
              <a:rPr lang="en-US" sz="2000" dirty="0">
                <a:latin typeface="Tahoma" charset="0"/>
              </a:rPr>
              <a:t>Preorder and </a:t>
            </a:r>
            <a:r>
              <a:rPr lang="en-US" sz="2000" dirty="0" err="1">
                <a:latin typeface="Tahoma" charset="0"/>
              </a:rPr>
              <a:t>Postorder</a:t>
            </a:r>
            <a:r>
              <a:rPr lang="en-US" sz="2000" dirty="0">
                <a:latin typeface="Tahoma" charset="0"/>
              </a:rPr>
              <a:t> traversals are common but other traversals are possible. </a:t>
            </a:r>
          </a:p>
          <a:p>
            <a:pPr eaLnBrk="1" hangingPunct="1">
              <a:buFont typeface="Wingdings" charset="0"/>
              <a:buChar char="q"/>
            </a:pPr>
            <a:endParaRPr lang="en-US" sz="2000" dirty="0">
              <a:latin typeface="Tahoma" charset="0"/>
            </a:endParaRPr>
          </a:p>
          <a:p>
            <a:pPr eaLnBrk="1" hangingPunct="1">
              <a:buFont typeface="Wingdings" charset="0"/>
              <a:buChar char="q"/>
            </a:pPr>
            <a:r>
              <a:rPr lang="en-US" sz="2000" dirty="0">
                <a:latin typeface="Tahoma" charset="0"/>
              </a:rPr>
              <a:t>For instance, we can visit all the nodes at depth </a:t>
            </a:r>
            <a:r>
              <a:rPr lang="en-US" sz="2000" i="1" dirty="0">
                <a:latin typeface="Times New Roman" charset="0"/>
                <a:cs typeface="Times New Roman" charset="0"/>
              </a:rPr>
              <a:t>d</a:t>
            </a:r>
            <a:r>
              <a:rPr lang="en-US" sz="2000" dirty="0">
                <a:latin typeface="Tahoma" charset="0"/>
              </a:rPr>
              <a:t> before visiting the ones at depth </a:t>
            </a:r>
            <a:r>
              <a:rPr lang="en-US" sz="2000" i="1" dirty="0">
                <a:latin typeface="Times New Roman" charset="0"/>
                <a:cs typeface="Times New Roman" charset="0"/>
              </a:rPr>
              <a:t>d + 1</a:t>
            </a:r>
            <a:r>
              <a:rPr lang="en-US" sz="2000" dirty="0">
                <a:latin typeface="Tahoma" charset="0"/>
              </a:rPr>
              <a:t>. </a:t>
            </a:r>
          </a:p>
          <a:p>
            <a:pPr lvl="1" eaLnBrk="1" hangingPunct="1"/>
            <a:r>
              <a:rPr lang="en-US" sz="1600" dirty="0">
                <a:latin typeface="Tahoma" charset="0"/>
              </a:rPr>
              <a:t>Numbering the nodes as we visit them in such fashion is called</a:t>
            </a:r>
            <a:r>
              <a:rPr lang="en-US" sz="1600" b="1" i="1" dirty="0">
                <a:latin typeface="Tahoma" charset="0"/>
              </a:rPr>
              <a:t> level numbering. </a:t>
            </a:r>
          </a:p>
        </p:txBody>
      </p:sp>
      <p:sp>
        <p:nvSpPr>
          <p:cNvPr id="16390" name="AutoShape 1029"/>
          <p:cNvSpPr>
            <a:spLocks noChangeAspect="1" noChangeArrowheads="1"/>
          </p:cNvSpPr>
          <p:nvPr/>
        </p:nvSpPr>
        <p:spPr bwMode="auto">
          <a:xfrm>
            <a:off x="4540250" y="3733800"/>
            <a:ext cx="71596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cs16/</a:t>
            </a:r>
          </a:p>
        </p:txBody>
      </p:sp>
      <p:sp>
        <p:nvSpPr>
          <p:cNvPr id="16391" name="AutoShape 1030"/>
          <p:cNvSpPr>
            <a:spLocks noChangeAspect="1" noChangeArrowheads="1"/>
          </p:cNvSpPr>
          <p:nvPr/>
        </p:nvSpPr>
        <p:spPr bwMode="auto">
          <a:xfrm>
            <a:off x="1384300" y="4648200"/>
            <a:ext cx="1344613"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homeworks/</a:t>
            </a:r>
          </a:p>
        </p:txBody>
      </p:sp>
      <p:sp>
        <p:nvSpPr>
          <p:cNvPr id="16392" name="AutoShape 1031"/>
          <p:cNvSpPr>
            <a:spLocks noChangeAspect="1" noChangeArrowheads="1"/>
          </p:cNvSpPr>
          <p:nvPr/>
        </p:nvSpPr>
        <p:spPr bwMode="auto">
          <a:xfrm>
            <a:off x="7680325" y="4513263"/>
            <a:ext cx="95885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todo.txt</a:t>
            </a:r>
            <a:br>
              <a:rPr lang="en-US" sz="1600"/>
            </a:br>
            <a:r>
              <a:rPr lang="en-US" sz="1600"/>
              <a:t>1K</a:t>
            </a:r>
          </a:p>
        </p:txBody>
      </p:sp>
      <p:sp>
        <p:nvSpPr>
          <p:cNvPr id="16393" name="AutoShape 1032"/>
          <p:cNvSpPr>
            <a:spLocks noChangeAspect="1" noChangeArrowheads="1"/>
          </p:cNvSpPr>
          <p:nvPr/>
        </p:nvSpPr>
        <p:spPr bwMode="auto">
          <a:xfrm>
            <a:off x="5405438" y="4648200"/>
            <a:ext cx="1166812" cy="384175"/>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a:t>programs/</a:t>
            </a:r>
          </a:p>
        </p:txBody>
      </p:sp>
      <p:sp>
        <p:nvSpPr>
          <p:cNvPr id="16394" name="AutoShape 1033"/>
          <p:cNvSpPr>
            <a:spLocks noChangeAspect="1" noChangeArrowheads="1"/>
          </p:cNvSpPr>
          <p:nvPr/>
        </p:nvSpPr>
        <p:spPr bwMode="auto">
          <a:xfrm>
            <a:off x="3886200" y="5564188"/>
            <a:ext cx="109855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DDR.java</a:t>
            </a:r>
            <a:br>
              <a:rPr lang="en-US" sz="1600"/>
            </a:br>
            <a:r>
              <a:rPr lang="en-US" sz="1600"/>
              <a:t>10K</a:t>
            </a:r>
          </a:p>
        </p:txBody>
      </p:sp>
      <p:sp>
        <p:nvSpPr>
          <p:cNvPr id="16395" name="AutoShape 1034"/>
          <p:cNvSpPr>
            <a:spLocks noChangeAspect="1" noChangeArrowheads="1"/>
          </p:cNvSpPr>
          <p:nvPr/>
        </p:nvSpPr>
        <p:spPr bwMode="auto">
          <a:xfrm>
            <a:off x="5359400" y="5564188"/>
            <a:ext cx="1274763"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Stocks.java</a:t>
            </a:r>
            <a:br>
              <a:rPr lang="en-US" sz="1600"/>
            </a:br>
            <a:r>
              <a:rPr lang="en-US" sz="1600"/>
              <a:t>25K</a:t>
            </a:r>
          </a:p>
        </p:txBody>
      </p:sp>
      <p:sp>
        <p:nvSpPr>
          <p:cNvPr id="16396" name="AutoShape 1035"/>
          <p:cNvSpPr>
            <a:spLocks noChangeAspect="1" noChangeArrowheads="1"/>
          </p:cNvSpPr>
          <p:nvPr/>
        </p:nvSpPr>
        <p:spPr bwMode="auto">
          <a:xfrm>
            <a:off x="846138" y="5564188"/>
            <a:ext cx="957262"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h1c.doc</a:t>
            </a:r>
            <a:br>
              <a:rPr lang="en-US" sz="1600"/>
            </a:br>
            <a:r>
              <a:rPr lang="en-US" sz="1600"/>
              <a:t>3K</a:t>
            </a:r>
          </a:p>
        </p:txBody>
      </p:sp>
      <p:sp>
        <p:nvSpPr>
          <p:cNvPr id="16397" name="AutoShape 1036"/>
          <p:cNvSpPr>
            <a:spLocks noChangeAspect="1" noChangeArrowheads="1"/>
          </p:cNvSpPr>
          <p:nvPr/>
        </p:nvSpPr>
        <p:spPr bwMode="auto">
          <a:xfrm>
            <a:off x="2327275" y="5564188"/>
            <a:ext cx="1069975"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h1nc.doc</a:t>
            </a:r>
            <a:br>
              <a:rPr lang="en-US" sz="1600"/>
            </a:br>
            <a:r>
              <a:rPr lang="en-US" sz="1600"/>
              <a:t>2K</a:t>
            </a:r>
          </a:p>
        </p:txBody>
      </p:sp>
      <p:cxnSp>
        <p:nvCxnSpPr>
          <p:cNvPr id="16398" name="AutoShape 1037"/>
          <p:cNvCxnSpPr>
            <a:cxnSpLocks noChangeShapeType="1"/>
            <a:stCxn id="16390" idx="2"/>
            <a:endCxn id="16391" idx="0"/>
          </p:cNvCxnSpPr>
          <p:nvPr/>
        </p:nvCxnSpPr>
        <p:spPr bwMode="auto">
          <a:xfrm flipH="1">
            <a:off x="2057400" y="4127500"/>
            <a:ext cx="2841625"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399" name="AutoShape 1038"/>
          <p:cNvCxnSpPr>
            <a:cxnSpLocks noChangeShapeType="1"/>
            <a:stCxn id="16390" idx="2"/>
            <a:endCxn id="16393" idx="0"/>
          </p:cNvCxnSpPr>
          <p:nvPr/>
        </p:nvCxnSpPr>
        <p:spPr bwMode="auto">
          <a:xfrm>
            <a:off x="4899025" y="4127500"/>
            <a:ext cx="1090613"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0" name="AutoShape 1039"/>
          <p:cNvCxnSpPr>
            <a:cxnSpLocks noChangeShapeType="1"/>
            <a:stCxn id="16390" idx="2"/>
            <a:endCxn id="16392" idx="0"/>
          </p:cNvCxnSpPr>
          <p:nvPr/>
        </p:nvCxnSpPr>
        <p:spPr bwMode="auto">
          <a:xfrm>
            <a:off x="4899025" y="4127500"/>
            <a:ext cx="3260725" cy="376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1" name="AutoShape 1040"/>
          <p:cNvCxnSpPr>
            <a:cxnSpLocks noChangeShapeType="1"/>
            <a:stCxn id="16393" idx="2"/>
            <a:endCxn id="16395" idx="0"/>
          </p:cNvCxnSpPr>
          <p:nvPr/>
        </p:nvCxnSpPr>
        <p:spPr bwMode="auto">
          <a:xfrm>
            <a:off x="5989638" y="5041900"/>
            <a:ext cx="7937"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2" name="AutoShape 1041"/>
          <p:cNvCxnSpPr>
            <a:cxnSpLocks noChangeShapeType="1"/>
            <a:stCxn id="16393" idx="2"/>
            <a:endCxn id="16394" idx="0"/>
          </p:cNvCxnSpPr>
          <p:nvPr/>
        </p:nvCxnSpPr>
        <p:spPr bwMode="auto">
          <a:xfrm flipH="1">
            <a:off x="4435475" y="5041900"/>
            <a:ext cx="1554163"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3" name="AutoShape 1042"/>
          <p:cNvCxnSpPr>
            <a:cxnSpLocks noChangeShapeType="1"/>
            <a:stCxn id="16391" idx="2"/>
            <a:endCxn id="16397" idx="0"/>
          </p:cNvCxnSpPr>
          <p:nvPr/>
        </p:nvCxnSpPr>
        <p:spPr bwMode="auto">
          <a:xfrm>
            <a:off x="2057400" y="5041900"/>
            <a:ext cx="804863"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4" name="AutoShape 1043"/>
          <p:cNvCxnSpPr>
            <a:cxnSpLocks noChangeShapeType="1"/>
            <a:stCxn id="16391" idx="2"/>
            <a:endCxn id="16396" idx="0"/>
          </p:cNvCxnSpPr>
          <p:nvPr/>
        </p:nvCxnSpPr>
        <p:spPr bwMode="auto">
          <a:xfrm flipH="1">
            <a:off x="1325563" y="5041900"/>
            <a:ext cx="731837" cy="512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5" name="AutoShape 1044"/>
          <p:cNvSpPr>
            <a:spLocks noChangeAspect="1" noChangeArrowheads="1"/>
          </p:cNvSpPr>
          <p:nvPr/>
        </p:nvSpPr>
        <p:spPr bwMode="auto">
          <a:xfrm>
            <a:off x="7010400" y="5562600"/>
            <a:ext cx="1219200" cy="654050"/>
          </a:xfrm>
          <a:prstGeom prst="roundRect">
            <a:avLst>
              <a:gd name="adj" fmla="val 16667"/>
            </a:avLst>
          </a:prstGeom>
          <a:solidFill>
            <a:schemeClr val="folHlink"/>
          </a:solidFill>
          <a:ln w="19050">
            <a:solidFill>
              <a:schemeClr val="tx1"/>
            </a:solidFill>
            <a:round/>
            <a:headEnd/>
            <a:tailEnd/>
          </a:ln>
        </p:spPr>
        <p:txBody>
          <a:bodyPr wrap="none" anchor="ctr">
            <a:spAutoFit/>
          </a:bodyPr>
          <a:lstStyle/>
          <a:p>
            <a:r>
              <a:rPr lang="en-US" sz="1600"/>
              <a:t>Robot.java</a:t>
            </a:r>
            <a:br>
              <a:rPr lang="en-US" sz="1600"/>
            </a:br>
            <a:r>
              <a:rPr lang="en-US" sz="1600"/>
              <a:t>20K</a:t>
            </a:r>
          </a:p>
        </p:txBody>
      </p:sp>
      <p:cxnSp>
        <p:nvCxnSpPr>
          <p:cNvPr id="16406" name="AutoShape 1045"/>
          <p:cNvCxnSpPr>
            <a:cxnSpLocks noChangeShapeType="1"/>
            <a:stCxn id="16393" idx="2"/>
            <a:endCxn id="16405" idx="0"/>
          </p:cNvCxnSpPr>
          <p:nvPr/>
        </p:nvCxnSpPr>
        <p:spPr bwMode="auto">
          <a:xfrm>
            <a:off x="5989638" y="5041900"/>
            <a:ext cx="1630362" cy="511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7" name="Text Box 1046"/>
          <p:cNvSpPr txBox="1">
            <a:spLocks noChangeArrowheads="1"/>
          </p:cNvSpPr>
          <p:nvPr/>
        </p:nvSpPr>
        <p:spPr bwMode="auto">
          <a:xfrm>
            <a:off x="4191000" y="35052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1</a:t>
            </a:r>
          </a:p>
        </p:txBody>
      </p:sp>
      <p:sp>
        <p:nvSpPr>
          <p:cNvPr id="16408" name="Text Box 1047"/>
          <p:cNvSpPr txBox="1">
            <a:spLocks noChangeArrowheads="1"/>
          </p:cNvSpPr>
          <p:nvPr/>
        </p:nvSpPr>
        <p:spPr bwMode="auto">
          <a:xfrm>
            <a:off x="1858963" y="43180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2</a:t>
            </a:r>
          </a:p>
        </p:txBody>
      </p:sp>
      <p:sp>
        <p:nvSpPr>
          <p:cNvPr id="16409" name="Text Box 1048"/>
          <p:cNvSpPr txBox="1">
            <a:spLocks noChangeArrowheads="1"/>
          </p:cNvSpPr>
          <p:nvPr/>
        </p:nvSpPr>
        <p:spPr bwMode="auto">
          <a:xfrm>
            <a:off x="1125538" y="51943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5</a:t>
            </a:r>
          </a:p>
        </p:txBody>
      </p:sp>
      <p:sp>
        <p:nvSpPr>
          <p:cNvPr id="16410" name="Text Box 1049"/>
          <p:cNvSpPr txBox="1">
            <a:spLocks noChangeArrowheads="1"/>
          </p:cNvSpPr>
          <p:nvPr/>
        </p:nvSpPr>
        <p:spPr bwMode="auto">
          <a:xfrm>
            <a:off x="5181600" y="43180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3</a:t>
            </a:r>
          </a:p>
        </p:txBody>
      </p:sp>
      <p:sp>
        <p:nvSpPr>
          <p:cNvPr id="16411" name="Text Box 1050"/>
          <p:cNvSpPr txBox="1">
            <a:spLocks noChangeArrowheads="1"/>
          </p:cNvSpPr>
          <p:nvPr/>
        </p:nvSpPr>
        <p:spPr bwMode="auto">
          <a:xfrm>
            <a:off x="2725738" y="51943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6</a:t>
            </a:r>
          </a:p>
        </p:txBody>
      </p:sp>
      <p:sp>
        <p:nvSpPr>
          <p:cNvPr id="16412" name="Text Box 1051"/>
          <p:cNvSpPr txBox="1">
            <a:spLocks noChangeArrowheads="1"/>
          </p:cNvSpPr>
          <p:nvPr/>
        </p:nvSpPr>
        <p:spPr bwMode="auto">
          <a:xfrm>
            <a:off x="4030663" y="51816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7</a:t>
            </a:r>
          </a:p>
        </p:txBody>
      </p:sp>
      <p:sp>
        <p:nvSpPr>
          <p:cNvPr id="16413" name="Text Box 1052"/>
          <p:cNvSpPr txBox="1">
            <a:spLocks noChangeArrowheads="1"/>
          </p:cNvSpPr>
          <p:nvPr/>
        </p:nvSpPr>
        <p:spPr bwMode="auto">
          <a:xfrm>
            <a:off x="5630863" y="51816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8</a:t>
            </a:r>
          </a:p>
        </p:txBody>
      </p:sp>
      <p:sp>
        <p:nvSpPr>
          <p:cNvPr id="16414" name="Text Box 1053"/>
          <p:cNvSpPr txBox="1">
            <a:spLocks noChangeArrowheads="1"/>
          </p:cNvSpPr>
          <p:nvPr/>
        </p:nvSpPr>
        <p:spPr bwMode="auto">
          <a:xfrm>
            <a:off x="7486650" y="51816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9</a:t>
            </a:r>
          </a:p>
        </p:txBody>
      </p:sp>
      <p:sp>
        <p:nvSpPr>
          <p:cNvPr id="16415" name="Text Box 1054"/>
          <p:cNvSpPr txBox="1">
            <a:spLocks noChangeArrowheads="1"/>
          </p:cNvSpPr>
          <p:nvPr/>
        </p:nvSpPr>
        <p:spPr bwMode="auto">
          <a:xfrm>
            <a:off x="8031163" y="4114800"/>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4</a:t>
            </a:r>
          </a:p>
        </p:txBody>
      </p:sp>
    </p:spTree>
    <p:extLst>
      <p:ext uri="{BB962C8B-B14F-4D97-AF65-F5344CB8AC3E}">
        <p14:creationId xmlns:p14="http://schemas.microsoft.com/office/powerpoint/2010/main" val="13817054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 of Data Structure (Binary Search Tree)</a:t>
            </a:r>
            <a:endParaRPr lang="en-US" sz="4400" dirty="0"/>
          </a:p>
        </p:txBody>
      </p:sp>
      <p:sp>
        <p:nvSpPr>
          <p:cNvPr id="3" name="Content Placeholder 2"/>
          <p:cNvSpPr>
            <a:spLocks noGrp="1"/>
          </p:cNvSpPr>
          <p:nvPr>
            <p:ph idx="1"/>
          </p:nvPr>
        </p:nvSpPr>
        <p:spPr/>
        <p:txBody>
          <a:bodyPr/>
          <a:lstStyle/>
          <a:p>
            <a:r>
              <a:rPr lang="en-US" dirty="0" smtClean="0"/>
              <a:t>Basic Data Structure operations:</a:t>
            </a:r>
          </a:p>
          <a:p>
            <a:pPr lvl="1"/>
            <a:r>
              <a:rPr lang="en-US" sz="3000" b="1" dirty="0" smtClean="0">
                <a:solidFill>
                  <a:schemeClr val="tx1"/>
                </a:solidFill>
              </a:rPr>
              <a:t>Traversing</a:t>
            </a:r>
            <a:r>
              <a:rPr lang="en-US" dirty="0" smtClean="0"/>
              <a:t>: accessing each record exactly once so that certain item in the record can be processed</a:t>
            </a:r>
          </a:p>
          <a:p>
            <a:pPr lvl="1"/>
            <a:r>
              <a:rPr lang="en-US" sz="3000" b="1" dirty="0" smtClean="0">
                <a:solidFill>
                  <a:srgbClr val="FF0000"/>
                </a:solidFill>
              </a:rPr>
              <a:t>Searching</a:t>
            </a:r>
            <a:r>
              <a:rPr lang="en-US" dirty="0" smtClean="0"/>
              <a:t>: finding the location of the record with a given key value</a:t>
            </a:r>
          </a:p>
          <a:p>
            <a:pPr lvl="1"/>
            <a:r>
              <a:rPr lang="en-US" sz="3000" b="1" dirty="0" smtClean="0">
                <a:solidFill>
                  <a:srgbClr val="FF0000"/>
                </a:solidFill>
              </a:rPr>
              <a:t>Insertion</a:t>
            </a:r>
            <a:r>
              <a:rPr lang="en-US" dirty="0" smtClean="0"/>
              <a:t>: add a new record to the structure</a:t>
            </a:r>
          </a:p>
          <a:p>
            <a:pPr lvl="1"/>
            <a:r>
              <a:rPr lang="en-US" sz="3000" b="1" dirty="0" smtClean="0">
                <a:solidFill>
                  <a:srgbClr val="FF0000"/>
                </a:solidFill>
              </a:rPr>
              <a:t>Deletion</a:t>
            </a:r>
            <a:r>
              <a:rPr lang="en-US" dirty="0" smtClean="0"/>
              <a:t>: removing a record from the structure</a:t>
            </a:r>
            <a:endParaRPr lang="en-US" dirty="0"/>
          </a:p>
        </p:txBody>
      </p:sp>
    </p:spTree>
    <p:extLst>
      <p:ext uri="{BB962C8B-B14F-4D97-AF65-F5344CB8AC3E}">
        <p14:creationId xmlns:p14="http://schemas.microsoft.com/office/powerpoint/2010/main" val="36431537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71" y="216661"/>
            <a:ext cx="7770813" cy="1371600"/>
          </a:xfrm>
        </p:spPr>
        <p:txBody>
          <a:bodyPr/>
          <a:lstStyle/>
          <a:p>
            <a:pPr algn="l"/>
            <a:r>
              <a:rPr lang="en-US" sz="4400" dirty="0" smtClean="0"/>
              <a:t>Introduction of Data Structure</a:t>
            </a:r>
            <a:endParaRPr lang="en-US" sz="4400" dirty="0"/>
          </a:p>
        </p:txBody>
      </p:sp>
      <p:sp>
        <p:nvSpPr>
          <p:cNvPr id="3" name="Content Placeholder 2"/>
          <p:cNvSpPr>
            <a:spLocks noGrp="1"/>
          </p:cNvSpPr>
          <p:nvPr>
            <p:ph idx="1"/>
          </p:nvPr>
        </p:nvSpPr>
        <p:spPr>
          <a:xfrm>
            <a:off x="685800" y="1960757"/>
            <a:ext cx="7770813" cy="4486935"/>
          </a:xfrm>
        </p:spPr>
        <p:txBody>
          <a:bodyPr>
            <a:normAutofit fontScale="92500" lnSpcReduction="10000"/>
          </a:bodyPr>
          <a:lstStyle/>
          <a:p>
            <a:r>
              <a:rPr lang="en-US" dirty="0" smtClean="0"/>
              <a:t>- What is Data Structure?</a:t>
            </a:r>
          </a:p>
          <a:p>
            <a:pPr lvl="1"/>
            <a:r>
              <a:rPr lang="en-US" dirty="0" smtClean="0"/>
              <a:t>any kind of arrangement or rules to ‘organize’ and ‘store’ information. </a:t>
            </a:r>
          </a:p>
          <a:p>
            <a:r>
              <a:rPr lang="en-US" dirty="0" smtClean="0"/>
              <a:t>- Linear Data Structure</a:t>
            </a:r>
          </a:p>
          <a:p>
            <a:pPr lvl="1"/>
            <a:r>
              <a:rPr lang="en-US" dirty="0" smtClean="0"/>
              <a:t>Array</a:t>
            </a:r>
          </a:p>
          <a:p>
            <a:pPr lvl="1"/>
            <a:r>
              <a:rPr lang="en-US" dirty="0" smtClean="0"/>
              <a:t>Linked List</a:t>
            </a:r>
          </a:p>
          <a:p>
            <a:pPr lvl="1"/>
            <a:r>
              <a:rPr lang="en-US" dirty="0" smtClean="0"/>
              <a:t>Stack</a:t>
            </a:r>
          </a:p>
          <a:p>
            <a:pPr lvl="1"/>
            <a:r>
              <a:rPr lang="en-US" dirty="0" smtClean="0"/>
              <a:t>Queue</a:t>
            </a:r>
          </a:p>
          <a:p>
            <a:r>
              <a:rPr lang="en-US" dirty="0" smtClean="0"/>
              <a:t>Non-Linear Data Structure</a:t>
            </a:r>
          </a:p>
          <a:p>
            <a:pPr lvl="1"/>
            <a:r>
              <a:rPr lang="en-US" dirty="0" smtClean="0"/>
              <a:t>Tree</a:t>
            </a:r>
          </a:p>
          <a:p>
            <a:pPr lvl="1"/>
            <a:r>
              <a:rPr lang="en-US" dirty="0" smtClean="0"/>
              <a:t>Graph</a:t>
            </a:r>
          </a:p>
          <a:p>
            <a:pPr lvl="2"/>
            <a:endParaRPr lang="en-US" dirty="0" smtClean="0"/>
          </a:p>
          <a:p>
            <a:pPr marL="914400" lvl="2" indent="0">
              <a:buNone/>
            </a:pPr>
            <a:endParaRPr lang="en-US" dirty="0"/>
          </a:p>
        </p:txBody>
      </p:sp>
    </p:spTree>
    <p:extLst>
      <p:ext uri="{BB962C8B-B14F-4D97-AF65-F5344CB8AC3E}">
        <p14:creationId xmlns:p14="http://schemas.microsoft.com/office/powerpoint/2010/main" val="2504009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102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9649435-3949-6B42-9A5F-C4327C645EA0}" type="slidenum">
              <a:rPr lang="en-US" sz="1400"/>
              <a:pPr eaLnBrk="1" hangingPunct="1"/>
              <a:t>30</a:t>
            </a:fld>
            <a:endParaRPr lang="en-US" sz="1400"/>
          </a:p>
        </p:txBody>
      </p:sp>
      <p:sp>
        <p:nvSpPr>
          <p:cNvPr id="1029" name="Rectangle 2"/>
          <p:cNvSpPr>
            <a:spLocks noGrp="1" noChangeArrowheads="1"/>
          </p:cNvSpPr>
          <p:nvPr>
            <p:ph type="title"/>
          </p:nvPr>
        </p:nvSpPr>
        <p:spPr>
          <a:xfrm>
            <a:off x="914400" y="381000"/>
            <a:ext cx="5791200" cy="1143000"/>
          </a:xfrm>
        </p:spPr>
        <p:txBody>
          <a:bodyPr/>
          <a:lstStyle/>
          <a:p>
            <a:pPr eaLnBrk="1" hangingPunct="1"/>
            <a:r>
              <a:rPr lang="en-US" dirty="0">
                <a:latin typeface="Tahoma" charset="0"/>
              </a:rPr>
              <a:t>Binary Search Trees</a:t>
            </a:r>
            <a:endParaRPr lang="en-US" sz="4000" dirty="0">
              <a:latin typeface="Tahoma" charset="0"/>
            </a:endParaRPr>
          </a:p>
        </p:txBody>
      </p:sp>
      <p:sp>
        <p:nvSpPr>
          <p:cNvPr id="1030" name="Rectangle 3" descr="Rectangle: Click to edit Master text styles&#10;Second level&#10;Third level&#10;Fourth level&#10;Fifth level"/>
          <p:cNvSpPr>
            <a:spLocks noGrp="1" noChangeArrowheads="1"/>
          </p:cNvSpPr>
          <p:nvPr>
            <p:ph type="body" sz="half" idx="1"/>
          </p:nvPr>
        </p:nvSpPr>
        <p:spPr>
          <a:xfrm>
            <a:off x="762000" y="1828800"/>
            <a:ext cx="7924800" cy="4572000"/>
          </a:xfrm>
        </p:spPr>
        <p:txBody>
          <a:bodyPr/>
          <a:lstStyle/>
          <a:p>
            <a:pPr eaLnBrk="1" hangingPunct="1">
              <a:lnSpc>
                <a:spcPct val="90000"/>
              </a:lnSpc>
            </a:pPr>
            <a:r>
              <a:rPr lang="en-US" sz="2400">
                <a:latin typeface="Tahoma" charset="0"/>
              </a:rPr>
              <a:t>A binary search tree is a binary tree storing keys (or key-value entries) at its internal nodes and satisfying the following property:</a:t>
            </a:r>
          </a:p>
          <a:p>
            <a:pPr eaLnBrk="1" hangingPunct="1">
              <a:lnSpc>
                <a:spcPct val="90000"/>
              </a:lnSpc>
            </a:pPr>
            <a:endParaRPr lang="en-US" sz="2400">
              <a:latin typeface="Tahoma" charset="0"/>
            </a:endParaRPr>
          </a:p>
          <a:p>
            <a:pPr lvl="1" eaLnBrk="1" hangingPunct="1">
              <a:lnSpc>
                <a:spcPct val="90000"/>
              </a:lnSpc>
            </a:pPr>
            <a:r>
              <a:rPr lang="en-US" sz="2000">
                <a:latin typeface="Tahoma" charset="0"/>
              </a:rPr>
              <a:t>Let </a:t>
            </a:r>
            <a:r>
              <a:rPr lang="en-US" sz="2000" b="1" i="1">
                <a:latin typeface="Times New Roman" charset="0"/>
              </a:rPr>
              <a:t>u</a:t>
            </a:r>
            <a:r>
              <a:rPr lang="en-US" sz="2000">
                <a:latin typeface="Tahoma" charset="0"/>
              </a:rPr>
              <a:t>, </a:t>
            </a:r>
            <a:r>
              <a:rPr lang="en-US" sz="2000" b="1" i="1">
                <a:latin typeface="Times New Roman" charset="0"/>
              </a:rPr>
              <a:t>t</a:t>
            </a:r>
            <a:r>
              <a:rPr lang="en-US" sz="2000">
                <a:latin typeface="Tahoma" charset="0"/>
              </a:rPr>
              <a:t>, and </a:t>
            </a:r>
            <a:r>
              <a:rPr lang="en-US" sz="2000" b="1" i="1">
                <a:latin typeface="Times New Roman" charset="0"/>
              </a:rPr>
              <a:t>w</a:t>
            </a:r>
            <a:r>
              <a:rPr lang="en-US" sz="2000">
                <a:latin typeface="Tahoma" charset="0"/>
              </a:rPr>
              <a:t> be three nodes such that </a:t>
            </a:r>
            <a:r>
              <a:rPr lang="en-US" sz="2000" b="1" i="1">
                <a:latin typeface="Times New Roman" charset="0"/>
              </a:rPr>
              <a:t>u</a:t>
            </a:r>
            <a:r>
              <a:rPr lang="en-US" sz="2000">
                <a:latin typeface="Tahoma" charset="0"/>
              </a:rPr>
              <a:t> is in the left subtree of </a:t>
            </a:r>
            <a:r>
              <a:rPr lang="en-US" sz="2000" b="1" i="1">
                <a:latin typeface="Times New Roman" charset="0"/>
              </a:rPr>
              <a:t>t</a:t>
            </a:r>
            <a:r>
              <a:rPr lang="en-US" sz="2000">
                <a:latin typeface="Tahoma" charset="0"/>
              </a:rPr>
              <a:t> and </a:t>
            </a:r>
            <a:r>
              <a:rPr lang="en-US" sz="2000" b="1" i="1">
                <a:latin typeface="Times New Roman" charset="0"/>
              </a:rPr>
              <a:t>w</a:t>
            </a:r>
            <a:r>
              <a:rPr lang="en-US" sz="2000">
                <a:latin typeface="Tahoma" charset="0"/>
              </a:rPr>
              <a:t> is in the right subtree of </a:t>
            </a:r>
            <a:r>
              <a:rPr lang="en-US" sz="2000" b="1" i="1">
                <a:latin typeface="Times New Roman" charset="0"/>
              </a:rPr>
              <a:t>t</a:t>
            </a:r>
            <a:r>
              <a:rPr lang="en-US" sz="2000">
                <a:latin typeface="Tahoma" charset="0"/>
              </a:rPr>
              <a:t>. We have </a:t>
            </a:r>
            <a:br>
              <a:rPr lang="en-US" sz="2000">
                <a:latin typeface="Tahoma" charset="0"/>
              </a:rPr>
            </a:br>
            <a:r>
              <a:rPr lang="en-US" sz="2000" b="1" i="1">
                <a:latin typeface="Times New Roman" charset="0"/>
              </a:rPr>
              <a:t>key</a:t>
            </a:r>
            <a:r>
              <a:rPr lang="en-US" sz="2000">
                <a:latin typeface="Times New Roman" charset="0"/>
              </a:rPr>
              <a:t>(</a:t>
            </a:r>
            <a:r>
              <a:rPr lang="en-US" sz="2000" b="1" i="1">
                <a:latin typeface="Times New Roman" charset="0"/>
              </a:rPr>
              <a:t>u</a:t>
            </a:r>
            <a:r>
              <a:rPr lang="en-US" sz="2000">
                <a:latin typeface="Times New Roman" charset="0"/>
              </a:rPr>
              <a:t>)</a:t>
            </a:r>
            <a:r>
              <a:rPr lang="en-US" sz="2000">
                <a:latin typeface="Tahoma"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t</a:t>
            </a:r>
            <a:r>
              <a:rPr lang="en-US" sz="2000">
                <a:latin typeface="Times New Roman" charset="0"/>
              </a:rPr>
              <a:t>) </a:t>
            </a:r>
            <a:r>
              <a:rPr lang="en-US" sz="2000">
                <a:latin typeface="Symbol" charset="0"/>
                <a:sym typeface="Symbol" charset="0"/>
              </a:rPr>
              <a:t></a:t>
            </a:r>
            <a:r>
              <a:rPr lang="en-US" sz="2000">
                <a:latin typeface="Tahoma" charset="0"/>
              </a:rPr>
              <a:t> </a:t>
            </a:r>
            <a:r>
              <a:rPr lang="en-US" sz="2000" b="1" i="1">
                <a:latin typeface="Times New Roman" charset="0"/>
              </a:rPr>
              <a:t>key</a:t>
            </a:r>
            <a:r>
              <a:rPr lang="en-US" sz="2000">
                <a:latin typeface="Times New Roman" charset="0"/>
              </a:rPr>
              <a:t>(</a:t>
            </a:r>
            <a:r>
              <a:rPr lang="en-US" sz="2000" b="1" i="1">
                <a:latin typeface="Times New Roman" charset="0"/>
              </a:rPr>
              <a:t>w</a:t>
            </a:r>
            <a:r>
              <a:rPr lang="en-US" sz="2000">
                <a:latin typeface="Times New Roman" charset="0"/>
              </a:rPr>
              <a:t>)</a:t>
            </a:r>
          </a:p>
          <a:p>
            <a:pPr lvl="1" eaLnBrk="1" hangingPunct="1">
              <a:lnSpc>
                <a:spcPct val="90000"/>
              </a:lnSpc>
            </a:pPr>
            <a:endParaRPr lang="en-US" sz="2000">
              <a:latin typeface="Times New Roman" charset="0"/>
            </a:endParaRPr>
          </a:p>
          <a:p>
            <a:pPr eaLnBrk="1" hangingPunct="1">
              <a:lnSpc>
                <a:spcPct val="90000"/>
              </a:lnSpc>
            </a:pPr>
            <a:r>
              <a:rPr lang="en-US" sz="2400">
                <a:latin typeface="Tahoma" charset="0"/>
              </a:rPr>
              <a:t>External nodes do not store items. They are there to guarantees that the tree is a proper binary tree, which simplifies other operations. </a:t>
            </a:r>
            <a:endParaRPr lang="en-US">
              <a:latin typeface="Tahoma" charset="0"/>
            </a:endParaRPr>
          </a:p>
        </p:txBody>
      </p:sp>
      <p:graphicFrame>
        <p:nvGraphicFramePr>
          <p:cNvPr id="1026" name="Object 31"/>
          <p:cNvGraphicFramePr>
            <a:graphicFrameLocks noChangeAspect="1"/>
          </p:cNvGraphicFramePr>
          <p:nvPr/>
        </p:nvGraphicFramePr>
        <p:xfrm>
          <a:off x="7162800" y="222250"/>
          <a:ext cx="1562100" cy="1530350"/>
        </p:xfrm>
        <a:graphic>
          <a:graphicData uri="http://schemas.openxmlformats.org/presentationml/2006/ole">
            <mc:AlternateContent xmlns:mc="http://schemas.openxmlformats.org/markup-compatibility/2006">
              <mc:Choice xmlns:v="urn:schemas-microsoft-com:vml" Requires="v">
                <p:oleObj spid="_x0000_s19457" name="Clip" r:id="rId3" imgW="1867680" imgH="1828440" progId="MS_ClipArt_Gallery.2">
                  <p:embed/>
                </p:oleObj>
              </mc:Choice>
              <mc:Fallback>
                <p:oleObj name="Clip" r:id="rId3" imgW="1867680" imgH="18284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22250"/>
                        <a:ext cx="156210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8202206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DD6EEBD-028C-324A-9526-2A17304E0CD6}" type="slidenum">
              <a:rPr lang="en-US" sz="1400"/>
              <a:pPr eaLnBrk="1" hangingPunct="1"/>
              <a:t>31</a:t>
            </a:fld>
            <a:endParaRPr lang="en-US" sz="1400"/>
          </a:p>
        </p:txBody>
      </p:sp>
      <p:sp>
        <p:nvSpPr>
          <p:cNvPr id="7172" name="Rectangle 1026"/>
          <p:cNvSpPr>
            <a:spLocks noGrp="1" noChangeArrowheads="1"/>
          </p:cNvSpPr>
          <p:nvPr>
            <p:ph type="title"/>
          </p:nvPr>
        </p:nvSpPr>
        <p:spPr/>
        <p:txBody>
          <a:bodyPr/>
          <a:lstStyle/>
          <a:p>
            <a:pPr eaLnBrk="1" hangingPunct="1"/>
            <a:r>
              <a:rPr lang="en-US">
                <a:latin typeface="Tahoma" charset="0"/>
              </a:rPr>
              <a:t>Search</a:t>
            </a:r>
            <a:endParaRPr lang="en-US" sz="4000">
              <a:latin typeface="Tahoma" charset="0"/>
            </a:endParaRPr>
          </a:p>
        </p:txBody>
      </p:sp>
      <p:sp>
        <p:nvSpPr>
          <p:cNvPr id="7173" name="Rectangle 1027" descr="Rectangle: Click to edit Master text styles&#10;Second level&#10;Third level&#10;Fourth level&#10;Fifth level"/>
          <p:cNvSpPr>
            <a:spLocks noGrp="1" noChangeArrowheads="1"/>
          </p:cNvSpPr>
          <p:nvPr>
            <p:ph type="body" idx="1"/>
          </p:nvPr>
        </p:nvSpPr>
        <p:spPr>
          <a:xfrm>
            <a:off x="704850" y="1676400"/>
            <a:ext cx="3638550" cy="4724400"/>
          </a:xfrm>
        </p:spPr>
        <p:txBody>
          <a:bodyPr>
            <a:normAutofit fontScale="92500" lnSpcReduction="20000"/>
          </a:bodyPr>
          <a:lstStyle/>
          <a:p>
            <a:pPr eaLnBrk="1" hangingPunct="1">
              <a:buFont typeface="Wingdings" charset="0"/>
              <a:buChar char="q"/>
            </a:pPr>
            <a:r>
              <a:rPr lang="en-US" sz="2000">
                <a:latin typeface="Tahoma" charset="0"/>
              </a:rPr>
              <a:t>To search for a key </a:t>
            </a:r>
            <a:r>
              <a:rPr lang="en-US" sz="2000" b="1" i="1">
                <a:latin typeface="Times New Roman" charset="0"/>
              </a:rPr>
              <a:t>k</a:t>
            </a:r>
            <a:r>
              <a:rPr lang="en-US" sz="2000">
                <a:latin typeface="Tahoma" charset="0"/>
              </a:rPr>
              <a:t>, we trace a downward path starting at the root</a:t>
            </a:r>
          </a:p>
          <a:p>
            <a:pPr eaLnBrk="1" hangingPunct="1">
              <a:buFont typeface="Wingdings" charset="0"/>
              <a:buChar char="q"/>
            </a:pPr>
            <a:r>
              <a:rPr lang="en-US" sz="2000">
                <a:latin typeface="Tahoma" charset="0"/>
              </a:rPr>
              <a:t>The next node visited depends on the comparison of </a:t>
            </a:r>
            <a:r>
              <a:rPr lang="en-US" sz="2000" b="1" i="1">
                <a:latin typeface="Times New Roman" charset="0"/>
              </a:rPr>
              <a:t>k</a:t>
            </a:r>
            <a:r>
              <a:rPr lang="en-US" sz="2000">
                <a:latin typeface="Tahoma" charset="0"/>
              </a:rPr>
              <a:t> with the key of the current node</a:t>
            </a:r>
          </a:p>
          <a:p>
            <a:pPr eaLnBrk="1" hangingPunct="1">
              <a:buFont typeface="Wingdings" charset="0"/>
              <a:buChar char="q"/>
            </a:pPr>
            <a:r>
              <a:rPr lang="en-US" sz="2000">
                <a:latin typeface="Tahoma" charset="0"/>
              </a:rPr>
              <a:t>If we reach a leaf, the key is not found</a:t>
            </a:r>
          </a:p>
          <a:p>
            <a:pPr eaLnBrk="1" hangingPunct="1">
              <a:buFont typeface="Wingdings" charset="0"/>
              <a:buChar char="q"/>
            </a:pPr>
            <a:r>
              <a:rPr lang="en-US" sz="2000">
                <a:latin typeface="Tahoma" charset="0"/>
              </a:rPr>
              <a:t>Example: </a:t>
            </a:r>
            <a:r>
              <a:rPr lang="en-US" sz="2000">
                <a:solidFill>
                  <a:schemeClr val="tx2"/>
                </a:solidFill>
                <a:latin typeface="Tahoma" charset="0"/>
              </a:rPr>
              <a:t>get</a:t>
            </a:r>
            <a:r>
              <a:rPr lang="en-US" sz="2000">
                <a:latin typeface="Tahoma" charset="0"/>
              </a:rPr>
              <a:t>(</a:t>
            </a:r>
            <a:r>
              <a:rPr lang="en-US" sz="2000">
                <a:latin typeface="Tahoma" charset="0"/>
                <a:sym typeface="Symbol" charset="0"/>
              </a:rPr>
              <a:t>4</a:t>
            </a:r>
            <a:r>
              <a:rPr lang="en-US" sz="2000">
                <a:latin typeface="Tahoma" charset="0"/>
              </a:rPr>
              <a:t>):</a:t>
            </a:r>
          </a:p>
          <a:p>
            <a:pPr lvl="1" eaLnBrk="1" hangingPunct="1"/>
            <a:r>
              <a:rPr lang="en-US" sz="1800">
                <a:latin typeface="Tahoma" charset="0"/>
              </a:rPr>
              <a:t>Call TreeSearch(4,root)</a:t>
            </a:r>
          </a:p>
          <a:p>
            <a:pPr eaLnBrk="1" hangingPunct="1">
              <a:buFont typeface="Wingdings" charset="0"/>
              <a:buChar char="q"/>
            </a:pPr>
            <a:r>
              <a:rPr lang="en-US" sz="2000">
                <a:latin typeface="Tahoma" charset="0"/>
              </a:rPr>
              <a:t>The algorithms for </a:t>
            </a:r>
            <a:r>
              <a:rPr lang="en-US" sz="2000">
                <a:solidFill>
                  <a:schemeClr val="tx2"/>
                </a:solidFill>
                <a:latin typeface="Tahoma" charset="0"/>
              </a:rPr>
              <a:t>floorEntry</a:t>
            </a:r>
            <a:r>
              <a:rPr lang="en-US" sz="2000">
                <a:latin typeface="Tahoma" charset="0"/>
              </a:rPr>
              <a:t> and </a:t>
            </a:r>
            <a:r>
              <a:rPr lang="en-US" sz="2000">
                <a:solidFill>
                  <a:schemeClr val="tx2"/>
                </a:solidFill>
                <a:latin typeface="Tahoma" charset="0"/>
              </a:rPr>
              <a:t>ceilingEntry </a:t>
            </a:r>
            <a:r>
              <a:rPr lang="en-US" sz="2000">
                <a:latin typeface="Tahoma" charset="0"/>
              </a:rPr>
              <a:t>are similar</a:t>
            </a:r>
          </a:p>
        </p:txBody>
      </p:sp>
      <p:sp>
        <p:nvSpPr>
          <p:cNvPr id="7174" name="Text Box 1028"/>
          <p:cNvSpPr txBox="1">
            <a:spLocks noChangeArrowheads="1"/>
          </p:cNvSpPr>
          <p:nvPr/>
        </p:nvSpPr>
        <p:spPr bwMode="auto">
          <a:xfrm>
            <a:off x="4648200" y="1524000"/>
            <a:ext cx="4152900" cy="2806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charset="0"/>
                <a:ea typeface="ＭＳ Ｐゴシック" charset="0"/>
              </a:defRPr>
            </a:lvl1pPr>
            <a:lvl2pPr marL="285750" defTabSz="285750" eaLnBrk="0" hangingPunct="0">
              <a:defRPr sz="2400">
                <a:solidFill>
                  <a:schemeClr val="tx1"/>
                </a:solidFill>
                <a:latin typeface="Tahoma" charset="0"/>
                <a:ea typeface="ＭＳ Ｐゴシック" charset="0"/>
              </a:defRPr>
            </a:lvl2pPr>
            <a:lvl3pPr marL="1143000" indent="-228600" defTabSz="285750" eaLnBrk="0" hangingPunct="0">
              <a:defRPr sz="2400">
                <a:solidFill>
                  <a:schemeClr val="tx1"/>
                </a:solidFill>
                <a:latin typeface="Tahoma" charset="0"/>
                <a:ea typeface="ＭＳ Ｐゴシック" charset="0"/>
              </a:defRPr>
            </a:lvl3pPr>
            <a:lvl4pPr marL="1600200" indent="-228600" defTabSz="285750" eaLnBrk="0" hangingPunct="0">
              <a:defRPr sz="2400">
                <a:solidFill>
                  <a:schemeClr val="tx1"/>
                </a:solidFill>
                <a:latin typeface="Tahoma" charset="0"/>
                <a:ea typeface="ＭＳ Ｐゴシック" charset="0"/>
              </a:defRPr>
            </a:lvl4pPr>
            <a:lvl5pPr marL="2057400" indent="-228600" defTabSz="285750" eaLnBrk="0" hangingPunct="0">
              <a:defRPr sz="2400">
                <a:solidFill>
                  <a:schemeClr val="tx1"/>
                </a:solidFill>
                <a:latin typeface="Tahoma" charset="0"/>
                <a:ea typeface="ＭＳ Ｐゴシック" charset="0"/>
              </a:defRPr>
            </a:lvl5pPr>
            <a:lvl6pPr marL="2514600" indent="-228600" defTabSz="28575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28575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28575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28575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lnSpc>
                <a:spcPct val="90000"/>
              </a:lnSpc>
              <a:spcBef>
                <a:spcPct val="20000"/>
              </a:spcBef>
              <a:buClr>
                <a:schemeClr val="hlink"/>
              </a:buClr>
              <a:buSzPct val="110000"/>
              <a:buFont typeface="Wingdings" charset="0"/>
              <a:buNone/>
            </a:pPr>
            <a:r>
              <a:rPr lang="en-US" sz="1800" b="1">
                <a:solidFill>
                  <a:srgbClr val="000000"/>
                </a:solidFill>
                <a:latin typeface="Times New Roman" charset="0"/>
              </a:rPr>
              <a:t>Algorithm</a:t>
            </a:r>
            <a:r>
              <a:rPr lang="en-US" sz="1800">
                <a:latin typeface="Times New Roman" charset="0"/>
              </a:rPr>
              <a:t> </a:t>
            </a:r>
            <a:r>
              <a:rPr lang="en-US" sz="1800" b="1" i="1">
                <a:solidFill>
                  <a:schemeClr val="tx2"/>
                </a:solidFill>
                <a:latin typeface="Times New Roman" charset="0"/>
              </a:rPr>
              <a:t>TreeSearch</a:t>
            </a:r>
            <a:r>
              <a:rPr lang="en-US" sz="1800">
                <a:solidFill>
                  <a:schemeClr val="tx2"/>
                </a:solidFill>
                <a:latin typeface="Times New Roman" charset="0"/>
              </a:rPr>
              <a:t>(</a:t>
            </a:r>
            <a:r>
              <a:rPr lang="en-US" sz="1800" b="1" i="1">
                <a:solidFill>
                  <a:schemeClr val="tx2"/>
                </a:solidFill>
                <a:latin typeface="Times New Roman" charset="0"/>
              </a:rPr>
              <a:t>k</a:t>
            </a:r>
            <a:r>
              <a:rPr lang="en-US" sz="1800">
                <a:solidFill>
                  <a:schemeClr val="tx2"/>
                </a:solidFill>
                <a:latin typeface="Times New Roman" charset="0"/>
              </a:rPr>
              <a:t>,</a:t>
            </a:r>
            <a:r>
              <a:rPr lang="en-US" sz="1800" b="1" i="1">
                <a:solidFill>
                  <a:schemeClr val="tx2"/>
                </a:solidFill>
                <a:latin typeface="Times New Roman" charset="0"/>
              </a:rPr>
              <a:t> </a:t>
            </a:r>
            <a:r>
              <a:rPr lang="en-US" sz="2000" b="1" i="1">
                <a:latin typeface="Times New Roman" charset="0"/>
              </a:rPr>
              <a:t>w</a:t>
            </a:r>
            <a:r>
              <a:rPr lang="en-US" sz="1800">
                <a:solidFill>
                  <a:schemeClr val="tx2"/>
                </a:solidFill>
                <a:latin typeface="Times New Roman" charset="0"/>
              </a:rPr>
              <a:t>)	</a:t>
            </a:r>
          </a:p>
          <a:p>
            <a:pPr eaLnBrk="1" hangingPunct="1">
              <a:lnSpc>
                <a:spcPct val="90000"/>
              </a:lnSpc>
              <a:spcBef>
                <a:spcPct val="20000"/>
              </a:spcBef>
              <a:buClr>
                <a:schemeClr val="hlink"/>
              </a:buClr>
              <a:buSzPct val="110000"/>
              <a:buFont typeface="Wingdings" charset="0"/>
              <a:buNone/>
            </a:pPr>
            <a:r>
              <a:rPr lang="en-US" sz="1800">
                <a:solidFill>
                  <a:schemeClr val="tx2"/>
                </a:solidFill>
                <a:latin typeface="Times New Roman" charset="0"/>
              </a:rPr>
              <a:t>	</a:t>
            </a:r>
            <a:r>
              <a:rPr lang="en-US" sz="1800" b="1">
                <a:solidFill>
                  <a:srgbClr val="000000"/>
                </a:solidFill>
                <a:latin typeface="Times New Roman" charset="0"/>
              </a:rPr>
              <a:t>if</a:t>
            </a:r>
            <a:r>
              <a:rPr lang="en-US" sz="1800">
                <a:solidFill>
                  <a:schemeClr val="tx2"/>
                </a:solidFill>
                <a:latin typeface="Times New Roman" charset="0"/>
              </a:rPr>
              <a:t> </a:t>
            </a:r>
            <a:r>
              <a:rPr lang="en-US" sz="1800" b="1" i="1">
                <a:solidFill>
                  <a:schemeClr val="accent2"/>
                </a:solidFill>
                <a:latin typeface="Times New Roman" charset="0"/>
              </a:rPr>
              <a:t>T.isExternal </a:t>
            </a:r>
            <a:r>
              <a:rPr lang="en-US" sz="1800">
                <a:solidFill>
                  <a:schemeClr val="accent2"/>
                </a:solidFill>
                <a:latin typeface="Times New Roman" charset="0"/>
              </a:rPr>
              <a:t>(</a:t>
            </a:r>
            <a:r>
              <a:rPr lang="en-US" sz="1800" b="1" i="1">
                <a:solidFill>
                  <a:schemeClr val="accent2"/>
                </a:solidFill>
                <a:latin typeface="Times New Roman" charset="0"/>
              </a:rPr>
              <a:t>w</a:t>
            </a:r>
            <a:r>
              <a:rPr lang="en-US" sz="1800">
                <a:solidFill>
                  <a:schemeClr val="accent2"/>
                </a:solidFill>
                <a:latin typeface="Times New Roman" charset="0"/>
              </a:rPr>
              <a:t>)</a:t>
            </a:r>
          </a:p>
          <a:p>
            <a:pPr lvl="1" eaLnBrk="1" hangingPunct="1">
              <a:lnSpc>
                <a:spcPct val="90000"/>
              </a:lnSpc>
              <a:spcBef>
                <a:spcPct val="20000"/>
              </a:spcBef>
              <a:buClr>
                <a:schemeClr val="hlink"/>
              </a:buClr>
              <a:buSzPct val="110000"/>
              <a:buFont typeface="Wingdings" charset="0"/>
              <a:buNone/>
            </a:pPr>
            <a:r>
              <a:rPr lang="en-US" sz="1800" b="1">
                <a:solidFill>
                  <a:srgbClr val="000000"/>
                </a:solidFill>
                <a:latin typeface="Times New Roman" charset="0"/>
              </a:rPr>
              <a:t>	return</a:t>
            </a:r>
            <a:r>
              <a:rPr lang="en-US" sz="1800">
                <a:solidFill>
                  <a:schemeClr val="accent2"/>
                </a:solidFill>
                <a:latin typeface="Times New Roman" charset="0"/>
              </a:rPr>
              <a:t> </a:t>
            </a:r>
            <a:r>
              <a:rPr lang="en-US" sz="1800" b="1" i="1">
                <a:solidFill>
                  <a:schemeClr val="accent2"/>
                </a:solidFill>
                <a:latin typeface="Times New Roman" charset="0"/>
              </a:rPr>
              <a:t>null</a:t>
            </a:r>
          </a:p>
          <a:p>
            <a:pPr lvl="1" eaLnBrk="1" hangingPunct="1">
              <a:lnSpc>
                <a:spcPct val="90000"/>
              </a:lnSpc>
              <a:spcBef>
                <a:spcPct val="20000"/>
              </a:spcBef>
              <a:buClr>
                <a:schemeClr val="hlink"/>
              </a:buClr>
              <a:buSzPct val="110000"/>
              <a:buFont typeface="Wingdings" charset="0"/>
              <a:buNone/>
            </a:pPr>
            <a:r>
              <a:rPr lang="en-US" sz="1800" b="1">
                <a:solidFill>
                  <a:srgbClr val="000000"/>
                </a:solidFill>
                <a:latin typeface="Times New Roman" charset="0"/>
              </a:rPr>
              <a:t>if </a:t>
            </a:r>
            <a:r>
              <a:rPr lang="en-US" sz="1800" b="1" i="1">
                <a:solidFill>
                  <a:schemeClr val="accent2"/>
                </a:solidFill>
                <a:latin typeface="Times New Roman" charset="0"/>
              </a:rPr>
              <a:t>k</a:t>
            </a:r>
            <a:r>
              <a:rPr lang="en-US" sz="1800">
                <a:solidFill>
                  <a:schemeClr val="accent2"/>
                </a:solidFill>
                <a:latin typeface="Times New Roman" charset="0"/>
              </a:rPr>
              <a:t> </a:t>
            </a:r>
            <a:r>
              <a:rPr lang="en-US" sz="1800">
                <a:solidFill>
                  <a:schemeClr val="accent2"/>
                </a:solidFill>
                <a:latin typeface="Symbol" charset="0"/>
                <a:sym typeface="Symbol" charset="0"/>
              </a:rPr>
              <a:t>&lt;</a:t>
            </a:r>
            <a:r>
              <a:rPr lang="en-US" sz="1800">
                <a:solidFill>
                  <a:schemeClr val="accent2"/>
                </a:solidFill>
                <a:latin typeface="Times New Roman" charset="0"/>
              </a:rPr>
              <a:t> </a:t>
            </a:r>
            <a:r>
              <a:rPr lang="en-US" sz="1800" b="1" i="1">
                <a:solidFill>
                  <a:schemeClr val="accent2"/>
                </a:solidFill>
                <a:latin typeface="Times New Roman" charset="0"/>
              </a:rPr>
              <a:t>key</a:t>
            </a:r>
            <a:r>
              <a:rPr lang="en-US" sz="1800">
                <a:solidFill>
                  <a:schemeClr val="accent2"/>
                </a:solidFill>
                <a:latin typeface="Times New Roman" charset="0"/>
              </a:rPr>
              <a:t>(</a:t>
            </a:r>
            <a:r>
              <a:rPr lang="en-US" sz="1800" b="1" i="1">
                <a:solidFill>
                  <a:schemeClr val="accent2"/>
                </a:solidFill>
                <a:latin typeface="Times New Roman" charset="0"/>
              </a:rPr>
              <a:t>w</a:t>
            </a:r>
            <a:r>
              <a:rPr lang="en-US" sz="1800">
                <a:solidFill>
                  <a:schemeClr val="accent2"/>
                </a:solidFill>
                <a:latin typeface="Times New Roman" charset="0"/>
              </a:rPr>
              <a:t>)</a:t>
            </a:r>
          </a:p>
          <a:p>
            <a:pPr lvl="1" eaLnBrk="1" hangingPunct="1">
              <a:lnSpc>
                <a:spcPct val="90000"/>
              </a:lnSpc>
              <a:spcBef>
                <a:spcPct val="20000"/>
              </a:spcBef>
              <a:buClr>
                <a:schemeClr val="hlink"/>
              </a:buClr>
              <a:buSzPct val="110000"/>
              <a:buFont typeface="Wingdings" charset="0"/>
              <a:buNone/>
            </a:pPr>
            <a:r>
              <a:rPr lang="en-US" sz="1800">
                <a:solidFill>
                  <a:schemeClr val="accent2"/>
                </a:solidFill>
                <a:latin typeface="Times New Roman" charset="0"/>
              </a:rPr>
              <a:t>	</a:t>
            </a:r>
            <a:r>
              <a:rPr lang="en-US" sz="1800" b="1">
                <a:solidFill>
                  <a:srgbClr val="000000"/>
                </a:solidFill>
                <a:latin typeface="Times New Roman" charset="0"/>
              </a:rPr>
              <a:t>return</a:t>
            </a:r>
            <a:r>
              <a:rPr lang="en-US" sz="1800">
                <a:solidFill>
                  <a:schemeClr val="accent2"/>
                </a:solidFill>
                <a:latin typeface="Times New Roman" charset="0"/>
              </a:rPr>
              <a:t> </a:t>
            </a:r>
            <a:r>
              <a:rPr lang="en-US" sz="1800" b="1" i="1">
                <a:solidFill>
                  <a:schemeClr val="accent2"/>
                </a:solidFill>
                <a:latin typeface="Times New Roman" charset="0"/>
              </a:rPr>
              <a:t>TreeSearch</a:t>
            </a:r>
            <a:r>
              <a:rPr lang="en-US" sz="1800">
                <a:solidFill>
                  <a:schemeClr val="accent2"/>
                </a:solidFill>
                <a:latin typeface="Times New Roman" charset="0"/>
              </a:rPr>
              <a:t>(</a:t>
            </a:r>
            <a:r>
              <a:rPr lang="en-US" sz="1800" b="1" i="1">
                <a:solidFill>
                  <a:schemeClr val="accent2"/>
                </a:solidFill>
                <a:latin typeface="Times New Roman" charset="0"/>
              </a:rPr>
              <a:t>k</a:t>
            </a:r>
            <a:r>
              <a:rPr lang="en-US" sz="1800">
                <a:solidFill>
                  <a:schemeClr val="accent2"/>
                </a:solidFill>
                <a:latin typeface="Times New Roman" charset="0"/>
              </a:rPr>
              <a:t>,</a:t>
            </a:r>
            <a:r>
              <a:rPr lang="en-US" sz="1800" b="1" i="1">
                <a:solidFill>
                  <a:schemeClr val="accent2"/>
                </a:solidFill>
                <a:latin typeface="Times New Roman" charset="0"/>
              </a:rPr>
              <a:t> T.left</a:t>
            </a:r>
            <a:r>
              <a:rPr lang="en-US" sz="1800">
                <a:solidFill>
                  <a:schemeClr val="accent2"/>
                </a:solidFill>
                <a:latin typeface="Times New Roman" charset="0"/>
              </a:rPr>
              <a:t>(</a:t>
            </a:r>
            <a:r>
              <a:rPr lang="en-US" sz="1800" b="1" i="1">
                <a:solidFill>
                  <a:schemeClr val="accent2"/>
                </a:solidFill>
                <a:latin typeface="Times New Roman" charset="0"/>
              </a:rPr>
              <a:t>w</a:t>
            </a:r>
            <a:r>
              <a:rPr lang="en-US" sz="1800">
                <a:solidFill>
                  <a:schemeClr val="accent2"/>
                </a:solidFill>
                <a:latin typeface="Times New Roman" charset="0"/>
              </a:rPr>
              <a:t>))</a:t>
            </a:r>
          </a:p>
          <a:p>
            <a:pPr lvl="1" eaLnBrk="1" hangingPunct="1">
              <a:lnSpc>
                <a:spcPct val="90000"/>
              </a:lnSpc>
              <a:spcBef>
                <a:spcPct val="20000"/>
              </a:spcBef>
              <a:buClr>
                <a:schemeClr val="hlink"/>
              </a:buClr>
              <a:buSzPct val="110000"/>
              <a:buFont typeface="Wingdings" charset="0"/>
              <a:buNone/>
            </a:pPr>
            <a:r>
              <a:rPr lang="en-US" sz="1800" b="1">
                <a:solidFill>
                  <a:srgbClr val="000000"/>
                </a:solidFill>
                <a:latin typeface="Times New Roman" charset="0"/>
              </a:rPr>
              <a:t>else if </a:t>
            </a:r>
            <a:r>
              <a:rPr lang="en-US" sz="1800" b="1" i="1">
                <a:solidFill>
                  <a:schemeClr val="accent2"/>
                </a:solidFill>
                <a:latin typeface="Times New Roman" charset="0"/>
              </a:rPr>
              <a:t>k</a:t>
            </a:r>
            <a:r>
              <a:rPr lang="en-US" sz="1800">
                <a:solidFill>
                  <a:schemeClr val="accent2"/>
                </a:solidFill>
                <a:latin typeface="Times New Roman" charset="0"/>
              </a:rPr>
              <a:t> </a:t>
            </a:r>
            <a:r>
              <a:rPr lang="en-US" sz="1800">
                <a:solidFill>
                  <a:schemeClr val="accent2"/>
                </a:solidFill>
                <a:latin typeface="Symbol" charset="0"/>
                <a:sym typeface="Symbol" charset="0"/>
              </a:rPr>
              <a:t>=</a:t>
            </a:r>
            <a:r>
              <a:rPr lang="en-US" sz="1800">
                <a:solidFill>
                  <a:schemeClr val="accent2"/>
                </a:solidFill>
                <a:latin typeface="Times New Roman" charset="0"/>
              </a:rPr>
              <a:t> </a:t>
            </a:r>
            <a:r>
              <a:rPr lang="en-US" sz="1800" b="1" i="1">
                <a:solidFill>
                  <a:schemeClr val="accent2"/>
                </a:solidFill>
                <a:latin typeface="Times New Roman" charset="0"/>
              </a:rPr>
              <a:t>key</a:t>
            </a:r>
            <a:r>
              <a:rPr lang="en-US" sz="1800">
                <a:solidFill>
                  <a:schemeClr val="accent2"/>
                </a:solidFill>
                <a:latin typeface="Times New Roman" charset="0"/>
              </a:rPr>
              <a:t>(</a:t>
            </a:r>
            <a:r>
              <a:rPr lang="en-US" sz="1800" b="1" i="1">
                <a:solidFill>
                  <a:schemeClr val="accent2"/>
                </a:solidFill>
                <a:latin typeface="Times New Roman" charset="0"/>
              </a:rPr>
              <a:t>w</a:t>
            </a:r>
            <a:r>
              <a:rPr lang="en-US" sz="1800">
                <a:solidFill>
                  <a:schemeClr val="accent2"/>
                </a:solidFill>
                <a:latin typeface="Times New Roman" charset="0"/>
              </a:rPr>
              <a:t>)</a:t>
            </a:r>
          </a:p>
          <a:p>
            <a:pPr lvl="1" eaLnBrk="1" hangingPunct="1">
              <a:lnSpc>
                <a:spcPct val="90000"/>
              </a:lnSpc>
              <a:spcBef>
                <a:spcPct val="20000"/>
              </a:spcBef>
              <a:buClr>
                <a:schemeClr val="hlink"/>
              </a:buClr>
              <a:buSzPct val="110000"/>
              <a:buFont typeface="Wingdings" charset="0"/>
              <a:buNone/>
            </a:pPr>
            <a:r>
              <a:rPr lang="en-US" sz="1800">
                <a:solidFill>
                  <a:schemeClr val="accent2"/>
                </a:solidFill>
                <a:latin typeface="Times New Roman" charset="0"/>
              </a:rPr>
              <a:t>	</a:t>
            </a:r>
            <a:r>
              <a:rPr lang="en-US" sz="1800" b="1">
                <a:solidFill>
                  <a:srgbClr val="000000"/>
                </a:solidFill>
                <a:latin typeface="Times New Roman" charset="0"/>
              </a:rPr>
              <a:t>return</a:t>
            </a:r>
            <a:r>
              <a:rPr lang="en-US" sz="1800">
                <a:solidFill>
                  <a:schemeClr val="accent2"/>
                </a:solidFill>
                <a:latin typeface="Times New Roman" charset="0"/>
              </a:rPr>
              <a:t> </a:t>
            </a:r>
            <a:r>
              <a:rPr lang="en-US" sz="1800" b="1" i="1">
                <a:solidFill>
                  <a:schemeClr val="accent2"/>
                </a:solidFill>
                <a:latin typeface="Times New Roman" charset="0"/>
              </a:rPr>
              <a:t>w</a:t>
            </a:r>
            <a:endParaRPr lang="en-US" sz="1800">
              <a:solidFill>
                <a:schemeClr val="accent2"/>
              </a:solidFill>
              <a:latin typeface="Times New Roman" charset="0"/>
            </a:endParaRPr>
          </a:p>
          <a:p>
            <a:pPr lvl="1" eaLnBrk="1" hangingPunct="1">
              <a:lnSpc>
                <a:spcPct val="90000"/>
              </a:lnSpc>
              <a:spcBef>
                <a:spcPct val="20000"/>
              </a:spcBef>
              <a:buClr>
                <a:schemeClr val="hlink"/>
              </a:buClr>
              <a:buSzPct val="110000"/>
              <a:buFont typeface="Wingdings" charset="0"/>
              <a:buNone/>
            </a:pPr>
            <a:r>
              <a:rPr lang="en-US" sz="1800" b="1">
                <a:solidFill>
                  <a:srgbClr val="000000"/>
                </a:solidFill>
                <a:latin typeface="Times New Roman" charset="0"/>
              </a:rPr>
              <a:t>else</a:t>
            </a:r>
            <a:r>
              <a:rPr lang="en-US" sz="1800">
                <a:solidFill>
                  <a:schemeClr val="accent2"/>
                </a:solidFill>
                <a:latin typeface="Times New Roman" charset="0"/>
              </a:rPr>
              <a:t> </a:t>
            </a:r>
            <a:r>
              <a:rPr lang="en-US" sz="1800">
                <a:solidFill>
                  <a:schemeClr val="hlink"/>
                </a:solidFill>
                <a:latin typeface="Times New Roman" charset="0"/>
              </a:rPr>
              <a:t>{ </a:t>
            </a:r>
            <a:r>
              <a:rPr lang="en-US" sz="1800" b="1" i="1">
                <a:solidFill>
                  <a:schemeClr val="hlink"/>
                </a:solidFill>
                <a:latin typeface="Times New Roman" charset="0"/>
              </a:rPr>
              <a:t>k</a:t>
            </a:r>
            <a:r>
              <a:rPr lang="en-US" sz="1800">
                <a:solidFill>
                  <a:schemeClr val="hlink"/>
                </a:solidFill>
                <a:latin typeface="Times New Roman" charset="0"/>
              </a:rPr>
              <a:t> </a:t>
            </a:r>
            <a:r>
              <a:rPr lang="en-US" sz="1800">
                <a:solidFill>
                  <a:schemeClr val="hlink"/>
                </a:solidFill>
                <a:latin typeface="Symbol" charset="0"/>
                <a:sym typeface="Symbol" charset="0"/>
              </a:rPr>
              <a:t>&gt;</a:t>
            </a:r>
            <a:r>
              <a:rPr lang="en-US" sz="1800">
                <a:solidFill>
                  <a:schemeClr val="hlink"/>
                </a:solidFill>
                <a:latin typeface="Times New Roman" charset="0"/>
              </a:rPr>
              <a:t> </a:t>
            </a:r>
            <a:r>
              <a:rPr lang="en-US" sz="1800" b="1" i="1">
                <a:solidFill>
                  <a:schemeClr val="hlink"/>
                </a:solidFill>
                <a:latin typeface="Times New Roman" charset="0"/>
              </a:rPr>
              <a:t>key</a:t>
            </a:r>
            <a:r>
              <a:rPr lang="en-US" sz="1800">
                <a:solidFill>
                  <a:schemeClr val="hlink"/>
                </a:solidFill>
                <a:latin typeface="Times New Roman" charset="0"/>
              </a:rPr>
              <a:t>(</a:t>
            </a:r>
            <a:r>
              <a:rPr lang="en-US" sz="1800" b="1" i="1">
                <a:solidFill>
                  <a:schemeClr val="hlink"/>
                </a:solidFill>
                <a:latin typeface="Times New Roman" charset="0"/>
              </a:rPr>
              <a:t>w</a:t>
            </a:r>
            <a:r>
              <a:rPr lang="en-US" sz="1800">
                <a:solidFill>
                  <a:schemeClr val="hlink"/>
                </a:solidFill>
                <a:latin typeface="Times New Roman" charset="0"/>
              </a:rPr>
              <a:t>) }</a:t>
            </a:r>
          </a:p>
          <a:p>
            <a:pPr lvl="1" eaLnBrk="1" hangingPunct="1">
              <a:lnSpc>
                <a:spcPct val="90000"/>
              </a:lnSpc>
              <a:spcBef>
                <a:spcPct val="20000"/>
              </a:spcBef>
              <a:buClr>
                <a:schemeClr val="hlink"/>
              </a:buClr>
              <a:buSzPct val="110000"/>
              <a:buFont typeface="Wingdings" charset="0"/>
              <a:buNone/>
            </a:pPr>
            <a:r>
              <a:rPr lang="en-US" sz="1800">
                <a:solidFill>
                  <a:schemeClr val="accent2"/>
                </a:solidFill>
                <a:latin typeface="Times New Roman" charset="0"/>
              </a:rPr>
              <a:t>	</a:t>
            </a:r>
            <a:r>
              <a:rPr lang="en-US" sz="1800" b="1">
                <a:solidFill>
                  <a:srgbClr val="000000"/>
                </a:solidFill>
                <a:latin typeface="Times New Roman" charset="0"/>
              </a:rPr>
              <a:t>return</a:t>
            </a:r>
            <a:r>
              <a:rPr lang="en-US" sz="1800">
                <a:solidFill>
                  <a:schemeClr val="accent2"/>
                </a:solidFill>
                <a:latin typeface="Times New Roman" charset="0"/>
              </a:rPr>
              <a:t> </a:t>
            </a:r>
            <a:r>
              <a:rPr lang="en-US" sz="1800" b="1" i="1">
                <a:solidFill>
                  <a:schemeClr val="accent2"/>
                </a:solidFill>
                <a:latin typeface="Times New Roman" charset="0"/>
              </a:rPr>
              <a:t>TreeSearch</a:t>
            </a:r>
            <a:r>
              <a:rPr lang="en-US" sz="1800">
                <a:solidFill>
                  <a:schemeClr val="accent2"/>
                </a:solidFill>
                <a:latin typeface="Times New Roman" charset="0"/>
              </a:rPr>
              <a:t>(</a:t>
            </a:r>
            <a:r>
              <a:rPr lang="en-US" sz="1800" b="1" i="1">
                <a:solidFill>
                  <a:schemeClr val="accent2"/>
                </a:solidFill>
                <a:latin typeface="Times New Roman" charset="0"/>
              </a:rPr>
              <a:t>k</a:t>
            </a:r>
            <a:r>
              <a:rPr lang="en-US" sz="1800">
                <a:solidFill>
                  <a:schemeClr val="accent2"/>
                </a:solidFill>
                <a:latin typeface="Times New Roman" charset="0"/>
              </a:rPr>
              <a:t>,</a:t>
            </a:r>
            <a:r>
              <a:rPr lang="en-US" sz="1800" b="1" i="1">
                <a:solidFill>
                  <a:schemeClr val="accent2"/>
                </a:solidFill>
                <a:latin typeface="Times New Roman" charset="0"/>
              </a:rPr>
              <a:t> T.right</a:t>
            </a:r>
            <a:r>
              <a:rPr lang="en-US" sz="1800">
                <a:solidFill>
                  <a:schemeClr val="accent2"/>
                </a:solidFill>
                <a:latin typeface="Times New Roman" charset="0"/>
              </a:rPr>
              <a:t>(</a:t>
            </a:r>
            <a:r>
              <a:rPr lang="en-US" sz="1800" b="1" i="1">
                <a:solidFill>
                  <a:schemeClr val="accent2"/>
                </a:solidFill>
                <a:latin typeface="Times New Roman" charset="0"/>
              </a:rPr>
              <a:t>w</a:t>
            </a:r>
            <a:r>
              <a:rPr lang="en-US" sz="1800">
                <a:solidFill>
                  <a:schemeClr val="accent2"/>
                </a:solidFill>
                <a:latin typeface="Times New Roman" charset="0"/>
              </a:rPr>
              <a:t>))</a:t>
            </a:r>
          </a:p>
        </p:txBody>
      </p:sp>
      <p:sp>
        <p:nvSpPr>
          <p:cNvPr id="7175" name="Oval 1031"/>
          <p:cNvSpPr>
            <a:spLocks noChangeArrowheads="1"/>
          </p:cNvSpPr>
          <p:nvPr/>
        </p:nvSpPr>
        <p:spPr bwMode="auto">
          <a:xfrm>
            <a:off x="6361113"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7176" name="Oval 1032"/>
          <p:cNvSpPr>
            <a:spLocks noChangeArrowheads="1"/>
          </p:cNvSpPr>
          <p:nvPr/>
        </p:nvSpPr>
        <p:spPr bwMode="auto">
          <a:xfrm>
            <a:off x="7772400" y="49466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7177" name="Oval 1033"/>
          <p:cNvSpPr>
            <a:spLocks noChangeArrowheads="1"/>
          </p:cNvSpPr>
          <p:nvPr/>
        </p:nvSpPr>
        <p:spPr bwMode="auto">
          <a:xfrm>
            <a:off x="5408613" y="4946650"/>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7178" name="Oval 1034"/>
          <p:cNvSpPr>
            <a:spLocks noChangeArrowheads="1"/>
          </p:cNvSpPr>
          <p:nvPr/>
        </p:nvSpPr>
        <p:spPr bwMode="auto">
          <a:xfrm>
            <a:off x="5995988" y="544195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7179" name="Rectangle 1035"/>
          <p:cNvSpPr>
            <a:spLocks noChangeAspect="1" noChangeArrowheads="1"/>
          </p:cNvSpPr>
          <p:nvPr/>
        </p:nvSpPr>
        <p:spPr bwMode="auto">
          <a:xfrm>
            <a:off x="5748338" y="601821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80" name="Rectangle 1036"/>
          <p:cNvSpPr>
            <a:spLocks noChangeAspect="1" noChangeArrowheads="1"/>
          </p:cNvSpPr>
          <p:nvPr/>
        </p:nvSpPr>
        <p:spPr bwMode="auto">
          <a:xfrm>
            <a:off x="6334125" y="601821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81" name="Rectangle 1037"/>
          <p:cNvSpPr>
            <a:spLocks noChangeAspect="1" noChangeArrowheads="1"/>
          </p:cNvSpPr>
          <p:nvPr/>
        </p:nvSpPr>
        <p:spPr bwMode="auto">
          <a:xfrm>
            <a:off x="8304213" y="5486400"/>
            <a:ext cx="230187"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82" name="AutoShape 1038"/>
          <p:cNvCxnSpPr>
            <a:cxnSpLocks noChangeShapeType="1"/>
            <a:stCxn id="7175" idx="3"/>
            <a:endCxn id="7177" idx="7"/>
          </p:cNvCxnSpPr>
          <p:nvPr/>
        </p:nvCxnSpPr>
        <p:spPr bwMode="auto">
          <a:xfrm flipH="1">
            <a:off x="5681663"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7183" name="AutoShape 1039"/>
          <p:cNvCxnSpPr>
            <a:cxnSpLocks noChangeShapeType="1"/>
            <a:stCxn id="7176" idx="1"/>
            <a:endCxn id="7175" idx="5"/>
          </p:cNvCxnSpPr>
          <p:nvPr/>
        </p:nvCxnSpPr>
        <p:spPr bwMode="auto">
          <a:xfrm flipH="1" flipV="1">
            <a:off x="6634163"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1040"/>
          <p:cNvCxnSpPr>
            <a:cxnSpLocks noChangeShapeType="1"/>
            <a:stCxn id="7181" idx="0"/>
            <a:endCxn id="7176" idx="5"/>
          </p:cNvCxnSpPr>
          <p:nvPr/>
        </p:nvCxnSpPr>
        <p:spPr bwMode="auto">
          <a:xfrm flipH="1" flipV="1">
            <a:off x="8045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5" name="AutoShape 1041"/>
          <p:cNvCxnSpPr>
            <a:cxnSpLocks noChangeShapeType="1"/>
            <a:stCxn id="7195" idx="7"/>
            <a:endCxn id="7176" idx="3"/>
          </p:cNvCxnSpPr>
          <p:nvPr/>
        </p:nvCxnSpPr>
        <p:spPr bwMode="auto">
          <a:xfrm flipV="1">
            <a:off x="7588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1042"/>
          <p:cNvCxnSpPr>
            <a:cxnSpLocks noChangeShapeType="1"/>
            <a:stCxn id="7180" idx="0"/>
            <a:endCxn id="7178" idx="5"/>
          </p:cNvCxnSpPr>
          <p:nvPr/>
        </p:nvCxnSpPr>
        <p:spPr bwMode="auto">
          <a:xfrm flipH="1" flipV="1">
            <a:off x="6269038" y="574357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1043"/>
          <p:cNvCxnSpPr>
            <a:cxnSpLocks noChangeShapeType="1"/>
            <a:stCxn id="7179" idx="0"/>
            <a:endCxn id="7178" idx="3"/>
          </p:cNvCxnSpPr>
          <p:nvPr/>
        </p:nvCxnSpPr>
        <p:spPr bwMode="auto">
          <a:xfrm flipV="1">
            <a:off x="5864225" y="5743575"/>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8" name="AutoShape 1044"/>
          <p:cNvCxnSpPr>
            <a:cxnSpLocks noChangeShapeType="1"/>
            <a:stCxn id="7190" idx="7"/>
            <a:endCxn id="7177" idx="3"/>
          </p:cNvCxnSpPr>
          <p:nvPr/>
        </p:nvCxnSpPr>
        <p:spPr bwMode="auto">
          <a:xfrm flipV="1">
            <a:off x="5094288" y="5248275"/>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9" name="AutoShape 1045"/>
          <p:cNvCxnSpPr>
            <a:cxnSpLocks noChangeShapeType="1"/>
            <a:stCxn id="7178" idx="1"/>
            <a:endCxn id="7177" idx="5"/>
          </p:cNvCxnSpPr>
          <p:nvPr/>
        </p:nvCxnSpPr>
        <p:spPr bwMode="auto">
          <a:xfrm flipH="1" flipV="1">
            <a:off x="5681663" y="524827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7190" name="Oval 1046"/>
          <p:cNvSpPr>
            <a:spLocks noChangeArrowheads="1"/>
          </p:cNvSpPr>
          <p:nvPr/>
        </p:nvSpPr>
        <p:spPr bwMode="auto">
          <a:xfrm>
            <a:off x="4821238" y="5441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7191" name="Rectangle 1047"/>
          <p:cNvSpPr>
            <a:spLocks noChangeAspect="1" noChangeArrowheads="1"/>
          </p:cNvSpPr>
          <p:nvPr/>
        </p:nvSpPr>
        <p:spPr bwMode="auto">
          <a:xfrm>
            <a:off x="4572000" y="60182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92" name="Rectangle 1048"/>
          <p:cNvSpPr>
            <a:spLocks noChangeAspect="1" noChangeArrowheads="1"/>
          </p:cNvSpPr>
          <p:nvPr/>
        </p:nvSpPr>
        <p:spPr bwMode="auto">
          <a:xfrm>
            <a:off x="5159375" y="601821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93" name="AutoShape 1049"/>
          <p:cNvCxnSpPr>
            <a:cxnSpLocks noChangeShapeType="1"/>
            <a:stCxn id="7192" idx="0"/>
            <a:endCxn id="7190" idx="5"/>
          </p:cNvCxnSpPr>
          <p:nvPr/>
        </p:nvCxnSpPr>
        <p:spPr bwMode="auto">
          <a:xfrm flipH="1" flipV="1">
            <a:off x="5094288" y="572452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4" name="AutoShape 1050"/>
          <p:cNvCxnSpPr>
            <a:cxnSpLocks noChangeShapeType="1"/>
            <a:stCxn id="7191" idx="0"/>
            <a:endCxn id="7190" idx="3"/>
          </p:cNvCxnSpPr>
          <p:nvPr/>
        </p:nvCxnSpPr>
        <p:spPr bwMode="auto">
          <a:xfrm flipV="1">
            <a:off x="4687888" y="5724525"/>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5" name="Oval 1051"/>
          <p:cNvSpPr>
            <a:spLocks noChangeArrowheads="1"/>
          </p:cNvSpPr>
          <p:nvPr/>
        </p:nvSpPr>
        <p:spPr bwMode="auto">
          <a:xfrm>
            <a:off x="7315200" y="54260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7196" name="Rectangle 1052"/>
          <p:cNvSpPr>
            <a:spLocks noChangeAspect="1" noChangeArrowheads="1"/>
          </p:cNvSpPr>
          <p:nvPr/>
        </p:nvSpPr>
        <p:spPr bwMode="auto">
          <a:xfrm>
            <a:off x="7031038" y="601821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7197" name="Rectangle 1053"/>
          <p:cNvSpPr>
            <a:spLocks noChangeAspect="1" noChangeArrowheads="1"/>
          </p:cNvSpPr>
          <p:nvPr/>
        </p:nvSpPr>
        <p:spPr bwMode="auto">
          <a:xfrm>
            <a:off x="7616825" y="601821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7198" name="AutoShape 1054"/>
          <p:cNvCxnSpPr>
            <a:cxnSpLocks noChangeShapeType="1"/>
            <a:stCxn id="7197" idx="0"/>
            <a:endCxn id="7195" idx="5"/>
          </p:cNvCxnSpPr>
          <p:nvPr/>
        </p:nvCxnSpPr>
        <p:spPr bwMode="auto">
          <a:xfrm flipH="1" flipV="1">
            <a:off x="7588250"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99" name="AutoShape 1055"/>
          <p:cNvCxnSpPr>
            <a:cxnSpLocks noChangeShapeType="1"/>
            <a:stCxn id="7196" idx="0"/>
            <a:endCxn id="7195" idx="3"/>
          </p:cNvCxnSpPr>
          <p:nvPr/>
        </p:nvCxnSpPr>
        <p:spPr bwMode="auto">
          <a:xfrm flipV="1">
            <a:off x="7146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00" name="Text Box 1056"/>
          <p:cNvSpPr txBox="1">
            <a:spLocks noChangeArrowheads="1"/>
          </p:cNvSpPr>
          <p:nvPr/>
        </p:nvSpPr>
        <p:spPr bwMode="auto">
          <a:xfrm>
            <a:off x="5810250" y="44672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7201" name="Text Box 1057"/>
          <p:cNvSpPr txBox="1">
            <a:spLocks noChangeArrowheads="1"/>
          </p:cNvSpPr>
          <p:nvPr/>
        </p:nvSpPr>
        <p:spPr bwMode="auto">
          <a:xfrm>
            <a:off x="5810250" y="50006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7202" name="Text Box 1058"/>
          <p:cNvSpPr txBox="1">
            <a:spLocks noChangeArrowheads="1"/>
          </p:cNvSpPr>
          <p:nvPr/>
        </p:nvSpPr>
        <p:spPr bwMode="auto">
          <a:xfrm>
            <a:off x="6324600" y="53943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a:t>
            </a:r>
          </a:p>
        </p:txBody>
      </p:sp>
    </p:spTree>
    <p:extLst>
      <p:ext uri="{BB962C8B-B14F-4D97-AF65-F5344CB8AC3E}">
        <p14:creationId xmlns:p14="http://schemas.microsoft.com/office/powerpoint/2010/main" val="36195481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9C01F86-8989-E94B-A4E6-21BC915C4C4A}" type="slidenum">
              <a:rPr lang="en-US" sz="1400"/>
              <a:pPr eaLnBrk="1" hangingPunct="1"/>
              <a:t>32</a:t>
            </a:fld>
            <a:endParaRPr lang="en-US" sz="1400"/>
          </a:p>
        </p:txBody>
      </p:sp>
      <p:sp>
        <p:nvSpPr>
          <p:cNvPr id="8196" name="Rectangle 2"/>
          <p:cNvSpPr>
            <a:spLocks noGrp="1" noChangeArrowheads="1"/>
          </p:cNvSpPr>
          <p:nvPr>
            <p:ph type="title"/>
          </p:nvPr>
        </p:nvSpPr>
        <p:spPr/>
        <p:txBody>
          <a:bodyPr/>
          <a:lstStyle/>
          <a:p>
            <a:pPr eaLnBrk="1" hangingPunct="1"/>
            <a:r>
              <a:rPr lang="en-US">
                <a:latin typeface="Tahoma" charset="0"/>
              </a:rPr>
              <a:t>Insertion</a:t>
            </a:r>
            <a:endParaRPr lang="en-US" sz="4000">
              <a:latin typeface="Tahoma" charset="0"/>
            </a:endParaRPr>
          </a:p>
        </p:txBody>
      </p:sp>
      <p:sp>
        <p:nvSpPr>
          <p:cNvPr id="9221" name="Rectangle 3" descr="Rectangle: Click to edit Master text styles&#10;Second level&#10;Third level&#10;Fourth level&#10;Fifth level"/>
          <p:cNvSpPr>
            <a:spLocks noGrp="1" noChangeArrowheads="1"/>
          </p:cNvSpPr>
          <p:nvPr>
            <p:ph type="body" idx="1"/>
          </p:nvPr>
        </p:nvSpPr>
        <p:spPr>
          <a:xfrm>
            <a:off x="838200" y="1676400"/>
            <a:ext cx="3657600" cy="4343400"/>
          </a:xfrm>
        </p:spPr>
        <p:txBody>
          <a:bodyPr>
            <a:normAutofit fontScale="85000" lnSpcReduction="20000"/>
          </a:bodyPr>
          <a:lstStyle/>
          <a:p>
            <a:pPr eaLnBrk="1" hangingPunct="1">
              <a:defRPr/>
            </a:pPr>
            <a:r>
              <a:rPr lang="en-US" sz="2000" dirty="0" smtClean="0">
                <a:ea typeface="+mn-ea"/>
              </a:rPr>
              <a:t>To perform operation </a:t>
            </a:r>
            <a:r>
              <a:rPr lang="en-US" sz="2000" dirty="0" smtClean="0">
                <a:solidFill>
                  <a:schemeClr val="tx2"/>
                </a:solidFill>
                <a:ea typeface="+mn-ea"/>
              </a:rPr>
              <a:t>put</a:t>
            </a:r>
            <a:r>
              <a:rPr lang="en-US" sz="2000" dirty="0" smtClean="0">
                <a:ea typeface="+mn-ea"/>
              </a:rPr>
              <a:t>(</a:t>
            </a:r>
            <a:r>
              <a:rPr lang="en-US" sz="1800" b="1" i="1" kern="1200" dirty="0" smtClean="0">
                <a:solidFill>
                  <a:schemeClr val="accent2"/>
                </a:solidFill>
                <a:latin typeface="Times New Roman" pitchFamily="18" charset="0"/>
                <a:ea typeface="+mn-ea"/>
              </a:rPr>
              <a:t>k</a:t>
            </a:r>
            <a:r>
              <a:rPr lang="en-US" sz="2000" dirty="0" smtClean="0">
                <a:ea typeface="+mn-ea"/>
              </a:rPr>
              <a:t>, </a:t>
            </a:r>
            <a:r>
              <a:rPr lang="en-US" sz="1800" b="1" i="1" kern="1200" dirty="0" smtClean="0">
                <a:solidFill>
                  <a:schemeClr val="accent2"/>
                </a:solidFill>
                <a:latin typeface="Times New Roman" pitchFamily="18" charset="0"/>
                <a:ea typeface="+mn-ea"/>
              </a:rPr>
              <a:t>o</a:t>
            </a:r>
            <a:r>
              <a:rPr lang="en-US" sz="2000" dirty="0" smtClean="0">
                <a:ea typeface="+mn-ea"/>
              </a:rPr>
              <a:t>), we search for key k (using </a:t>
            </a:r>
            <a:r>
              <a:rPr lang="en-US" sz="2000" dirty="0" err="1" smtClean="0">
                <a:ea typeface="+mn-ea"/>
              </a:rPr>
              <a:t>TreeSearch</a:t>
            </a:r>
            <a:r>
              <a:rPr lang="en-US" sz="2000" dirty="0" smtClean="0">
                <a:ea typeface="+mn-ea"/>
              </a:rPr>
              <a:t>)</a:t>
            </a:r>
          </a:p>
          <a:p>
            <a:pPr eaLnBrk="1" hangingPunct="1">
              <a:defRPr/>
            </a:pPr>
            <a:endParaRPr lang="en-US" sz="2000" dirty="0" smtClean="0">
              <a:ea typeface="+mn-ea"/>
            </a:endParaRPr>
          </a:p>
          <a:p>
            <a:pPr eaLnBrk="1" hangingPunct="1">
              <a:defRPr/>
            </a:pPr>
            <a:r>
              <a:rPr lang="en-US" sz="2000" dirty="0" smtClean="0">
                <a:ea typeface="+mn-ea"/>
              </a:rPr>
              <a:t>Assume </a:t>
            </a:r>
            <a:r>
              <a:rPr lang="en-US" sz="1800" b="1" i="1" kern="1200" dirty="0" smtClean="0">
                <a:solidFill>
                  <a:schemeClr val="accent2"/>
                </a:solidFill>
                <a:latin typeface="Times New Roman" pitchFamily="18" charset="0"/>
                <a:ea typeface="+mn-ea"/>
              </a:rPr>
              <a:t>k</a:t>
            </a:r>
            <a:r>
              <a:rPr lang="en-US" sz="2000" dirty="0" smtClean="0">
                <a:ea typeface="+mn-ea"/>
              </a:rPr>
              <a:t> is not already in the tree, and let </a:t>
            </a:r>
            <a:r>
              <a:rPr lang="en-US" sz="1800" b="1" i="1" kern="1200" dirty="0" smtClean="0">
                <a:solidFill>
                  <a:schemeClr val="accent2"/>
                </a:solidFill>
                <a:latin typeface="Times New Roman" pitchFamily="18" charset="0"/>
                <a:ea typeface="+mn-ea"/>
              </a:rPr>
              <a:t>w</a:t>
            </a:r>
            <a:r>
              <a:rPr lang="en-US" sz="2000" dirty="0" smtClean="0">
                <a:ea typeface="+mn-ea"/>
              </a:rPr>
              <a:t> be the leaf reached by the search</a:t>
            </a:r>
          </a:p>
          <a:p>
            <a:pPr eaLnBrk="1" hangingPunct="1">
              <a:defRPr/>
            </a:pPr>
            <a:endParaRPr lang="en-US" sz="2000" dirty="0" smtClean="0">
              <a:ea typeface="+mn-ea"/>
            </a:endParaRPr>
          </a:p>
          <a:p>
            <a:pPr eaLnBrk="1" hangingPunct="1">
              <a:defRPr/>
            </a:pPr>
            <a:r>
              <a:rPr lang="en-US" sz="2000" dirty="0" smtClean="0">
                <a:ea typeface="+mn-ea"/>
              </a:rPr>
              <a:t>We insert </a:t>
            </a:r>
            <a:r>
              <a:rPr lang="en-US" sz="1800" b="1" i="1" kern="1200" dirty="0" smtClean="0">
                <a:solidFill>
                  <a:schemeClr val="accent2"/>
                </a:solidFill>
                <a:latin typeface="Times New Roman" pitchFamily="18" charset="0"/>
                <a:ea typeface="+mn-ea"/>
              </a:rPr>
              <a:t>k</a:t>
            </a:r>
            <a:r>
              <a:rPr lang="en-US" sz="2000" dirty="0" smtClean="0">
                <a:ea typeface="+mn-ea"/>
              </a:rPr>
              <a:t> at node </a:t>
            </a:r>
            <a:r>
              <a:rPr lang="en-US" sz="1800" b="1" i="1" kern="1200" dirty="0" smtClean="0">
                <a:solidFill>
                  <a:schemeClr val="accent2"/>
                </a:solidFill>
                <a:latin typeface="Times New Roman" pitchFamily="18" charset="0"/>
                <a:ea typeface="+mn-ea"/>
              </a:rPr>
              <a:t>w</a:t>
            </a:r>
            <a:r>
              <a:rPr lang="en-US" sz="2000" dirty="0" smtClean="0">
                <a:ea typeface="+mn-ea"/>
              </a:rPr>
              <a:t> and expand </a:t>
            </a:r>
            <a:r>
              <a:rPr lang="en-US" sz="1800" b="1" i="1" kern="1200" dirty="0" smtClean="0">
                <a:solidFill>
                  <a:schemeClr val="accent2"/>
                </a:solidFill>
                <a:latin typeface="Times New Roman" pitchFamily="18" charset="0"/>
                <a:ea typeface="+mn-ea"/>
              </a:rPr>
              <a:t>w</a:t>
            </a:r>
            <a:r>
              <a:rPr lang="en-US" sz="2000" dirty="0" smtClean="0">
                <a:ea typeface="+mn-ea"/>
              </a:rPr>
              <a:t> into an internal node</a:t>
            </a:r>
          </a:p>
          <a:p>
            <a:pPr eaLnBrk="1" hangingPunct="1">
              <a:defRPr/>
            </a:pPr>
            <a:endParaRPr lang="en-US" sz="2000" dirty="0" smtClean="0">
              <a:ea typeface="+mn-ea"/>
            </a:endParaRPr>
          </a:p>
          <a:p>
            <a:pPr eaLnBrk="1" hangingPunct="1">
              <a:defRPr/>
            </a:pPr>
            <a:r>
              <a:rPr lang="en-US" sz="2000" dirty="0" smtClean="0">
                <a:ea typeface="+mn-ea"/>
              </a:rPr>
              <a:t>Example: insert (5)</a:t>
            </a:r>
          </a:p>
        </p:txBody>
      </p:sp>
      <p:sp>
        <p:nvSpPr>
          <p:cNvPr id="8198" name="Oval 4"/>
          <p:cNvSpPr>
            <a:spLocks noChangeArrowheads="1"/>
          </p:cNvSpPr>
          <p:nvPr/>
        </p:nvSpPr>
        <p:spPr bwMode="auto">
          <a:xfrm>
            <a:off x="6765925"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8199" name="Oval 5"/>
          <p:cNvSpPr>
            <a:spLocks noChangeArrowheads="1"/>
          </p:cNvSpPr>
          <p:nvPr/>
        </p:nvSpPr>
        <p:spPr bwMode="auto">
          <a:xfrm>
            <a:off x="7964488"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200" name="Oval 6"/>
          <p:cNvSpPr>
            <a:spLocks noChangeArrowheads="1"/>
          </p:cNvSpPr>
          <p:nvPr/>
        </p:nvSpPr>
        <p:spPr bwMode="auto">
          <a:xfrm>
            <a:off x="5408613" y="4397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8201" name="Oval 7"/>
          <p:cNvSpPr>
            <a:spLocks noChangeArrowheads="1"/>
          </p:cNvSpPr>
          <p:nvPr/>
        </p:nvSpPr>
        <p:spPr bwMode="auto">
          <a:xfrm>
            <a:off x="5995988" y="4892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8202" name="Rectangle 8"/>
          <p:cNvSpPr>
            <a:spLocks noChangeAspect="1" noChangeArrowheads="1"/>
          </p:cNvSpPr>
          <p:nvPr/>
        </p:nvSpPr>
        <p:spPr bwMode="auto">
          <a:xfrm>
            <a:off x="5748338" y="54689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03" name="Rectangle 10"/>
          <p:cNvSpPr>
            <a:spLocks noChangeAspect="1" noChangeArrowheads="1"/>
          </p:cNvSpPr>
          <p:nvPr/>
        </p:nvSpPr>
        <p:spPr bwMode="auto">
          <a:xfrm>
            <a:off x="8496300" y="49371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04" name="AutoShape 11"/>
          <p:cNvCxnSpPr>
            <a:cxnSpLocks noChangeShapeType="1"/>
            <a:stCxn id="8198" idx="3"/>
            <a:endCxn id="8200" idx="7"/>
          </p:cNvCxnSpPr>
          <p:nvPr/>
        </p:nvCxnSpPr>
        <p:spPr bwMode="auto">
          <a:xfrm flipH="1">
            <a:off x="5681663"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5" name="AutoShape 12"/>
          <p:cNvCxnSpPr>
            <a:cxnSpLocks noChangeShapeType="1"/>
            <a:stCxn id="8199" idx="1"/>
            <a:endCxn id="8198" idx="5"/>
          </p:cNvCxnSpPr>
          <p:nvPr/>
        </p:nvCxnSpPr>
        <p:spPr bwMode="auto">
          <a:xfrm flipH="1" flipV="1">
            <a:off x="7038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6" name="AutoShape 13"/>
          <p:cNvCxnSpPr>
            <a:cxnSpLocks noChangeShapeType="1"/>
            <a:stCxn id="8203" idx="0"/>
            <a:endCxn id="8199" idx="5"/>
          </p:cNvCxnSpPr>
          <p:nvPr/>
        </p:nvCxnSpPr>
        <p:spPr bwMode="auto">
          <a:xfrm flipH="1" flipV="1">
            <a:off x="8237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7" name="AutoShape 14"/>
          <p:cNvCxnSpPr>
            <a:cxnSpLocks noChangeShapeType="1"/>
            <a:stCxn id="8217" idx="7"/>
            <a:endCxn id="8199" idx="3"/>
          </p:cNvCxnSpPr>
          <p:nvPr/>
        </p:nvCxnSpPr>
        <p:spPr bwMode="auto">
          <a:xfrm flipV="1">
            <a:off x="7743825" y="46799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5"/>
          <p:cNvCxnSpPr>
            <a:cxnSpLocks noChangeShapeType="1"/>
            <a:stCxn id="8247" idx="1"/>
            <a:endCxn id="8201" idx="5"/>
          </p:cNvCxnSpPr>
          <p:nvPr/>
        </p:nvCxnSpPr>
        <p:spPr bwMode="auto">
          <a:xfrm flipH="1" flipV="1">
            <a:off x="6269038"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6"/>
          <p:cNvCxnSpPr>
            <a:cxnSpLocks noChangeShapeType="1"/>
            <a:stCxn id="8202" idx="0"/>
            <a:endCxn id="8201" idx="3"/>
          </p:cNvCxnSpPr>
          <p:nvPr/>
        </p:nvCxnSpPr>
        <p:spPr bwMode="auto">
          <a:xfrm flipV="1">
            <a:off x="5864225" y="51752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7"/>
          <p:cNvCxnSpPr>
            <a:cxnSpLocks noChangeShapeType="1"/>
            <a:stCxn id="8212" idx="7"/>
            <a:endCxn id="8200" idx="3"/>
          </p:cNvCxnSpPr>
          <p:nvPr/>
        </p:nvCxnSpPr>
        <p:spPr bwMode="auto">
          <a:xfrm flipV="1">
            <a:off x="5094288" y="4679950"/>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8"/>
          <p:cNvCxnSpPr>
            <a:cxnSpLocks noChangeShapeType="1"/>
            <a:stCxn id="8201" idx="1"/>
            <a:endCxn id="8200" idx="5"/>
          </p:cNvCxnSpPr>
          <p:nvPr/>
        </p:nvCxnSpPr>
        <p:spPr bwMode="auto">
          <a:xfrm flipH="1" flipV="1">
            <a:off x="5681663" y="4679950"/>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2" name="Oval 19"/>
          <p:cNvSpPr>
            <a:spLocks noChangeArrowheads="1"/>
          </p:cNvSpPr>
          <p:nvPr/>
        </p:nvSpPr>
        <p:spPr bwMode="auto">
          <a:xfrm>
            <a:off x="4821238" y="48926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8213" name="Rectangle 20"/>
          <p:cNvSpPr>
            <a:spLocks noChangeAspect="1" noChangeArrowheads="1"/>
          </p:cNvSpPr>
          <p:nvPr/>
        </p:nvSpPr>
        <p:spPr bwMode="auto">
          <a:xfrm>
            <a:off x="4572000"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14" name="Rectangle 21"/>
          <p:cNvSpPr>
            <a:spLocks noChangeAspect="1" noChangeArrowheads="1"/>
          </p:cNvSpPr>
          <p:nvPr/>
        </p:nvSpPr>
        <p:spPr bwMode="auto">
          <a:xfrm>
            <a:off x="5159375"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15" name="AutoShape 22"/>
          <p:cNvCxnSpPr>
            <a:cxnSpLocks noChangeShapeType="1"/>
            <a:stCxn id="8214" idx="0"/>
            <a:endCxn id="8212" idx="5"/>
          </p:cNvCxnSpPr>
          <p:nvPr/>
        </p:nvCxnSpPr>
        <p:spPr bwMode="auto">
          <a:xfrm flipH="1" flipV="1">
            <a:off x="5094288" y="5175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6" name="AutoShape 23"/>
          <p:cNvCxnSpPr>
            <a:cxnSpLocks noChangeShapeType="1"/>
            <a:stCxn id="8213" idx="0"/>
            <a:endCxn id="8212" idx="3"/>
          </p:cNvCxnSpPr>
          <p:nvPr/>
        </p:nvCxnSpPr>
        <p:spPr bwMode="auto">
          <a:xfrm flipV="1">
            <a:off x="4687888" y="5175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7" name="Oval 24"/>
          <p:cNvSpPr>
            <a:spLocks noChangeArrowheads="1"/>
          </p:cNvSpPr>
          <p:nvPr/>
        </p:nvSpPr>
        <p:spPr bwMode="auto">
          <a:xfrm>
            <a:off x="7470775" y="4892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8218" name="Rectangle 25"/>
          <p:cNvSpPr>
            <a:spLocks noChangeAspect="1" noChangeArrowheads="1"/>
          </p:cNvSpPr>
          <p:nvPr/>
        </p:nvSpPr>
        <p:spPr bwMode="auto">
          <a:xfrm>
            <a:off x="7223125" y="5468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19" name="Rectangle 26"/>
          <p:cNvSpPr>
            <a:spLocks noChangeAspect="1" noChangeArrowheads="1"/>
          </p:cNvSpPr>
          <p:nvPr/>
        </p:nvSpPr>
        <p:spPr bwMode="auto">
          <a:xfrm>
            <a:off x="7808913" y="54689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20" name="AutoShape 27"/>
          <p:cNvCxnSpPr>
            <a:cxnSpLocks noChangeShapeType="1"/>
            <a:stCxn id="8219" idx="0"/>
            <a:endCxn id="8217" idx="5"/>
          </p:cNvCxnSpPr>
          <p:nvPr/>
        </p:nvCxnSpPr>
        <p:spPr bwMode="auto">
          <a:xfrm flipH="1" flipV="1">
            <a:off x="7743825" y="5175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21" name="AutoShape 28"/>
          <p:cNvCxnSpPr>
            <a:cxnSpLocks noChangeShapeType="1"/>
            <a:stCxn id="8218" idx="0"/>
            <a:endCxn id="8217" idx="3"/>
          </p:cNvCxnSpPr>
          <p:nvPr/>
        </p:nvCxnSpPr>
        <p:spPr bwMode="auto">
          <a:xfrm flipV="1">
            <a:off x="7339013" y="5175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22" name="Oval 34"/>
          <p:cNvSpPr>
            <a:spLocks noChangeArrowheads="1"/>
          </p:cNvSpPr>
          <p:nvPr/>
        </p:nvSpPr>
        <p:spPr bwMode="auto">
          <a:xfrm>
            <a:off x="6553200"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8223" name="Oval 35"/>
          <p:cNvSpPr>
            <a:spLocks noChangeArrowheads="1"/>
          </p:cNvSpPr>
          <p:nvPr/>
        </p:nvSpPr>
        <p:spPr bwMode="auto">
          <a:xfrm>
            <a:off x="7964488" y="20351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224" name="Oval 36"/>
          <p:cNvSpPr>
            <a:spLocks noChangeArrowheads="1"/>
          </p:cNvSpPr>
          <p:nvPr/>
        </p:nvSpPr>
        <p:spPr bwMode="auto">
          <a:xfrm>
            <a:off x="5600700" y="2035175"/>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8225" name="Oval 37"/>
          <p:cNvSpPr>
            <a:spLocks noChangeArrowheads="1"/>
          </p:cNvSpPr>
          <p:nvPr/>
        </p:nvSpPr>
        <p:spPr bwMode="auto">
          <a:xfrm>
            <a:off x="6188075" y="25304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8226" name="Rectangle 38"/>
          <p:cNvSpPr>
            <a:spLocks noChangeAspect="1" noChangeArrowheads="1"/>
          </p:cNvSpPr>
          <p:nvPr/>
        </p:nvSpPr>
        <p:spPr bwMode="auto">
          <a:xfrm>
            <a:off x="5940425" y="3106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27" name="Rectangle 39"/>
          <p:cNvSpPr>
            <a:spLocks noChangeAspect="1" noChangeArrowheads="1"/>
          </p:cNvSpPr>
          <p:nvPr/>
        </p:nvSpPr>
        <p:spPr bwMode="auto">
          <a:xfrm>
            <a:off x="6526213" y="3106738"/>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sp>
        <p:nvSpPr>
          <p:cNvPr id="8228" name="Rectangle 40"/>
          <p:cNvSpPr>
            <a:spLocks noChangeAspect="1" noChangeArrowheads="1"/>
          </p:cNvSpPr>
          <p:nvPr/>
        </p:nvSpPr>
        <p:spPr bwMode="auto">
          <a:xfrm>
            <a:off x="8496300" y="25749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29" name="AutoShape 41"/>
          <p:cNvCxnSpPr>
            <a:cxnSpLocks noChangeShapeType="1"/>
            <a:stCxn id="8222" idx="3"/>
            <a:endCxn id="8224" idx="7"/>
          </p:cNvCxnSpPr>
          <p:nvPr/>
        </p:nvCxnSpPr>
        <p:spPr bwMode="auto">
          <a:xfrm flipH="1">
            <a:off x="5873750"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30" name="AutoShape 42"/>
          <p:cNvCxnSpPr>
            <a:cxnSpLocks noChangeShapeType="1"/>
            <a:stCxn id="8223" idx="1"/>
            <a:endCxn id="8222" idx="5"/>
          </p:cNvCxnSpPr>
          <p:nvPr/>
        </p:nvCxnSpPr>
        <p:spPr bwMode="auto">
          <a:xfrm flipH="1" flipV="1">
            <a:off x="6826250"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1" name="AutoShape 43"/>
          <p:cNvCxnSpPr>
            <a:cxnSpLocks noChangeShapeType="1"/>
            <a:stCxn id="8228" idx="0"/>
            <a:endCxn id="8223" idx="5"/>
          </p:cNvCxnSpPr>
          <p:nvPr/>
        </p:nvCxnSpPr>
        <p:spPr bwMode="auto">
          <a:xfrm flipH="1" flipV="1">
            <a:off x="8237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2" name="AutoShape 44"/>
          <p:cNvCxnSpPr>
            <a:cxnSpLocks noChangeShapeType="1"/>
            <a:stCxn id="8242" idx="7"/>
            <a:endCxn id="8223" idx="3"/>
          </p:cNvCxnSpPr>
          <p:nvPr/>
        </p:nvCxnSpPr>
        <p:spPr bwMode="auto">
          <a:xfrm flipV="1">
            <a:off x="7743825" y="23177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3" name="AutoShape 45"/>
          <p:cNvCxnSpPr>
            <a:cxnSpLocks noChangeShapeType="1"/>
            <a:stCxn id="8227" idx="0"/>
            <a:endCxn id="8225" idx="5"/>
          </p:cNvCxnSpPr>
          <p:nvPr/>
        </p:nvCxnSpPr>
        <p:spPr bwMode="auto">
          <a:xfrm flipH="1" flipV="1">
            <a:off x="6461125" y="2832100"/>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34" name="AutoShape 46"/>
          <p:cNvCxnSpPr>
            <a:cxnSpLocks noChangeShapeType="1"/>
            <a:stCxn id="8226" idx="0"/>
            <a:endCxn id="8225" idx="3"/>
          </p:cNvCxnSpPr>
          <p:nvPr/>
        </p:nvCxnSpPr>
        <p:spPr bwMode="auto">
          <a:xfrm flipV="1">
            <a:off x="6056313" y="2832100"/>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5" name="AutoShape 47"/>
          <p:cNvCxnSpPr>
            <a:cxnSpLocks noChangeShapeType="1"/>
            <a:stCxn id="8237" idx="7"/>
            <a:endCxn id="8224" idx="3"/>
          </p:cNvCxnSpPr>
          <p:nvPr/>
        </p:nvCxnSpPr>
        <p:spPr bwMode="auto">
          <a:xfrm flipV="1">
            <a:off x="5286375" y="2336800"/>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36" name="AutoShape 48"/>
          <p:cNvCxnSpPr>
            <a:cxnSpLocks noChangeShapeType="1"/>
            <a:stCxn id="8225" idx="1"/>
            <a:endCxn id="8224" idx="5"/>
          </p:cNvCxnSpPr>
          <p:nvPr/>
        </p:nvCxnSpPr>
        <p:spPr bwMode="auto">
          <a:xfrm flipH="1" flipV="1">
            <a:off x="5873750" y="23368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8237" name="Oval 49"/>
          <p:cNvSpPr>
            <a:spLocks noChangeArrowheads="1"/>
          </p:cNvSpPr>
          <p:nvPr/>
        </p:nvSpPr>
        <p:spPr bwMode="auto">
          <a:xfrm>
            <a:off x="5013325" y="25304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8238" name="Rectangle 50"/>
          <p:cNvSpPr>
            <a:spLocks noChangeAspect="1" noChangeArrowheads="1"/>
          </p:cNvSpPr>
          <p:nvPr/>
        </p:nvSpPr>
        <p:spPr bwMode="auto">
          <a:xfrm>
            <a:off x="4764088" y="3106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39" name="Rectangle 51"/>
          <p:cNvSpPr>
            <a:spLocks noChangeAspect="1" noChangeArrowheads="1"/>
          </p:cNvSpPr>
          <p:nvPr/>
        </p:nvSpPr>
        <p:spPr bwMode="auto">
          <a:xfrm>
            <a:off x="5351463" y="3106738"/>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40" name="AutoShape 52"/>
          <p:cNvCxnSpPr>
            <a:cxnSpLocks noChangeShapeType="1"/>
            <a:stCxn id="8239" idx="0"/>
            <a:endCxn id="8237" idx="5"/>
          </p:cNvCxnSpPr>
          <p:nvPr/>
        </p:nvCxnSpPr>
        <p:spPr bwMode="auto">
          <a:xfrm flipH="1" flipV="1">
            <a:off x="5286375" y="2813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41" name="AutoShape 53"/>
          <p:cNvCxnSpPr>
            <a:cxnSpLocks noChangeShapeType="1"/>
            <a:stCxn id="8238" idx="0"/>
            <a:endCxn id="8237" idx="3"/>
          </p:cNvCxnSpPr>
          <p:nvPr/>
        </p:nvCxnSpPr>
        <p:spPr bwMode="auto">
          <a:xfrm flipV="1">
            <a:off x="4879975" y="2813050"/>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42" name="Oval 54"/>
          <p:cNvSpPr>
            <a:spLocks noChangeArrowheads="1"/>
          </p:cNvSpPr>
          <p:nvPr/>
        </p:nvSpPr>
        <p:spPr bwMode="auto">
          <a:xfrm>
            <a:off x="7470775" y="25304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8243" name="Rectangle 55"/>
          <p:cNvSpPr>
            <a:spLocks noChangeAspect="1" noChangeArrowheads="1"/>
          </p:cNvSpPr>
          <p:nvPr/>
        </p:nvSpPr>
        <p:spPr bwMode="auto">
          <a:xfrm>
            <a:off x="7223125" y="31067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8244" name="Rectangle 56"/>
          <p:cNvSpPr>
            <a:spLocks noChangeAspect="1" noChangeArrowheads="1"/>
          </p:cNvSpPr>
          <p:nvPr/>
        </p:nvSpPr>
        <p:spPr bwMode="auto">
          <a:xfrm>
            <a:off x="7808913" y="31067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8245" name="AutoShape 57"/>
          <p:cNvCxnSpPr>
            <a:cxnSpLocks noChangeShapeType="1"/>
            <a:stCxn id="8244" idx="0"/>
            <a:endCxn id="8242" idx="5"/>
          </p:cNvCxnSpPr>
          <p:nvPr/>
        </p:nvCxnSpPr>
        <p:spPr bwMode="auto">
          <a:xfrm flipH="1" flipV="1">
            <a:off x="7743825" y="28130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46" name="AutoShape 58"/>
          <p:cNvCxnSpPr>
            <a:cxnSpLocks noChangeShapeType="1"/>
            <a:stCxn id="8243" idx="0"/>
            <a:endCxn id="8242" idx="3"/>
          </p:cNvCxnSpPr>
          <p:nvPr/>
        </p:nvCxnSpPr>
        <p:spPr bwMode="auto">
          <a:xfrm flipV="1">
            <a:off x="7339013" y="28130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47" name="Oval 59"/>
          <p:cNvSpPr>
            <a:spLocks noChangeArrowheads="1"/>
          </p:cNvSpPr>
          <p:nvPr/>
        </p:nvSpPr>
        <p:spPr bwMode="auto">
          <a:xfrm>
            <a:off x="6419850" y="54102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5</a:t>
            </a:r>
          </a:p>
        </p:txBody>
      </p:sp>
      <p:sp>
        <p:nvSpPr>
          <p:cNvPr id="8248" name="Rectangle 60"/>
          <p:cNvSpPr>
            <a:spLocks noChangeAspect="1" noChangeArrowheads="1"/>
          </p:cNvSpPr>
          <p:nvPr/>
        </p:nvSpPr>
        <p:spPr bwMode="auto">
          <a:xfrm>
            <a:off x="6172200" y="5986463"/>
            <a:ext cx="230188"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sp>
        <p:nvSpPr>
          <p:cNvPr id="8249" name="Rectangle 61"/>
          <p:cNvSpPr>
            <a:spLocks noChangeAspect="1" noChangeArrowheads="1"/>
          </p:cNvSpPr>
          <p:nvPr/>
        </p:nvSpPr>
        <p:spPr bwMode="auto">
          <a:xfrm>
            <a:off x="6757988" y="5986463"/>
            <a:ext cx="231775" cy="230187"/>
          </a:xfrm>
          <a:prstGeom prst="rect">
            <a:avLst/>
          </a:prstGeom>
          <a:solidFill>
            <a:schemeClr val="folHlink"/>
          </a:solidFill>
          <a:ln w="57150">
            <a:solidFill>
              <a:schemeClr val="tx2"/>
            </a:solidFill>
            <a:miter lim="800000"/>
            <a:headEnd/>
            <a:tailEnd/>
          </a:ln>
        </p:spPr>
        <p:txBody>
          <a:bodyPr wrap="none" anchor="ctr"/>
          <a:lstStyle/>
          <a:p>
            <a:endParaRPr lang="en-US" sz="1800">
              <a:solidFill>
                <a:schemeClr val="tx2"/>
              </a:solidFill>
            </a:endParaRPr>
          </a:p>
        </p:txBody>
      </p:sp>
      <p:cxnSp>
        <p:nvCxnSpPr>
          <p:cNvPr id="8250" name="AutoShape 62"/>
          <p:cNvCxnSpPr>
            <a:cxnSpLocks noChangeShapeType="1"/>
            <a:stCxn id="8249" idx="0"/>
            <a:endCxn id="8247" idx="5"/>
          </p:cNvCxnSpPr>
          <p:nvPr/>
        </p:nvCxnSpPr>
        <p:spPr bwMode="auto">
          <a:xfrm flipH="1" flipV="1">
            <a:off x="6692900" y="5711825"/>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51" name="AutoShape 63"/>
          <p:cNvCxnSpPr>
            <a:cxnSpLocks noChangeShapeType="1"/>
            <a:stCxn id="8248" idx="0"/>
            <a:endCxn id="8247" idx="3"/>
          </p:cNvCxnSpPr>
          <p:nvPr/>
        </p:nvCxnSpPr>
        <p:spPr bwMode="auto">
          <a:xfrm flipV="1">
            <a:off x="6288088" y="5711825"/>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8252" name="Text Box 64"/>
          <p:cNvSpPr txBox="1">
            <a:spLocks noChangeArrowheads="1"/>
          </p:cNvSpPr>
          <p:nvPr/>
        </p:nvSpPr>
        <p:spPr bwMode="auto">
          <a:xfrm>
            <a:off x="6029325" y="15811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8253" name="Text Box 65"/>
          <p:cNvSpPr txBox="1">
            <a:spLocks noChangeArrowheads="1"/>
          </p:cNvSpPr>
          <p:nvPr/>
        </p:nvSpPr>
        <p:spPr bwMode="auto">
          <a:xfrm>
            <a:off x="6029325" y="211455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8254" name="Text Box 66"/>
          <p:cNvSpPr txBox="1">
            <a:spLocks noChangeArrowheads="1"/>
          </p:cNvSpPr>
          <p:nvPr/>
        </p:nvSpPr>
        <p:spPr bwMode="auto">
          <a:xfrm>
            <a:off x="6534150" y="26670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8255" name="Text Box 69"/>
          <p:cNvSpPr txBox="1">
            <a:spLocks noChangeArrowheads="1"/>
          </p:cNvSpPr>
          <p:nvPr/>
        </p:nvSpPr>
        <p:spPr bwMode="auto">
          <a:xfrm>
            <a:off x="6461125" y="3276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8256" name="Text Box 70"/>
          <p:cNvSpPr txBox="1">
            <a:spLocks noChangeArrowheads="1"/>
          </p:cNvSpPr>
          <p:nvPr/>
        </p:nvSpPr>
        <p:spPr bwMode="auto">
          <a:xfrm>
            <a:off x="6629400" y="5105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Tree>
    <p:extLst>
      <p:ext uri="{BB962C8B-B14F-4D97-AF65-F5344CB8AC3E}">
        <p14:creationId xmlns:p14="http://schemas.microsoft.com/office/powerpoint/2010/main" val="33210748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Binary Search Trees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4E4D4C-2DAC-FB43-9610-BD1C08C4E88D}" type="slidenum">
              <a:rPr lang="en-US" sz="1400"/>
              <a:pPr eaLnBrk="1" hangingPunct="1"/>
              <a:t>33</a:t>
            </a:fld>
            <a:endParaRPr lang="en-US" sz="1400"/>
          </a:p>
        </p:txBody>
      </p:sp>
      <p:sp>
        <p:nvSpPr>
          <p:cNvPr id="9220" name="Rectangle 2"/>
          <p:cNvSpPr>
            <a:spLocks noGrp="1" noChangeArrowheads="1"/>
          </p:cNvSpPr>
          <p:nvPr>
            <p:ph type="title"/>
          </p:nvPr>
        </p:nvSpPr>
        <p:spPr/>
        <p:txBody>
          <a:bodyPr/>
          <a:lstStyle/>
          <a:p>
            <a:pPr eaLnBrk="1" hangingPunct="1"/>
            <a:r>
              <a:rPr lang="en-US">
                <a:latin typeface="Tahoma" charset="0"/>
              </a:rPr>
              <a:t>Deletion</a:t>
            </a:r>
            <a:endParaRPr lang="en-US" sz="4000">
              <a:latin typeface="Tahoma" charset="0"/>
            </a:endParaRPr>
          </a:p>
        </p:txBody>
      </p:sp>
      <p:sp>
        <p:nvSpPr>
          <p:cNvPr id="9221" name="Rectangle 3" descr="Rectangle: Click to edit Master text styles&#10;Second level&#10;Third level&#10;Fourth level&#10;Fifth level"/>
          <p:cNvSpPr>
            <a:spLocks noGrp="1" noChangeArrowheads="1"/>
          </p:cNvSpPr>
          <p:nvPr>
            <p:ph type="body" idx="1"/>
          </p:nvPr>
        </p:nvSpPr>
        <p:spPr>
          <a:xfrm>
            <a:off x="609600" y="1676400"/>
            <a:ext cx="3962400" cy="5181600"/>
          </a:xfrm>
        </p:spPr>
        <p:txBody>
          <a:bodyPr>
            <a:normAutofit fontScale="92500" lnSpcReduction="10000"/>
          </a:bodyPr>
          <a:lstStyle/>
          <a:p>
            <a:pPr eaLnBrk="1" hangingPunct="1">
              <a:buFont typeface="Wingdings" charset="0"/>
              <a:buChar char="q"/>
            </a:pPr>
            <a:r>
              <a:rPr lang="en-US" sz="2000">
                <a:latin typeface="Tahoma" charset="0"/>
              </a:rPr>
              <a:t>To perform operation </a:t>
            </a:r>
            <a:r>
              <a:rPr lang="en-US" sz="2000">
                <a:solidFill>
                  <a:schemeClr val="tx2"/>
                </a:solidFill>
                <a:latin typeface="Tahoma" charset="0"/>
              </a:rPr>
              <a:t>remove</a:t>
            </a:r>
            <a:r>
              <a:rPr lang="en-US" sz="2000">
                <a:latin typeface="Tahoma" charset="0"/>
              </a:rPr>
              <a:t>(</a:t>
            </a:r>
            <a:r>
              <a:rPr lang="en-US" sz="2000" b="1" i="1">
                <a:latin typeface="Times New Roman" charset="0"/>
              </a:rPr>
              <a:t>k</a:t>
            </a:r>
            <a:r>
              <a:rPr lang="en-US" sz="2000">
                <a:latin typeface="Tahoma" charset="0"/>
              </a:rPr>
              <a:t>), we search for key </a:t>
            </a:r>
            <a:r>
              <a:rPr lang="en-US" sz="2000" b="1" i="1">
                <a:latin typeface="Times New Roman" charset="0"/>
              </a:rPr>
              <a:t>k</a:t>
            </a:r>
          </a:p>
          <a:p>
            <a:pPr eaLnBrk="1" hangingPunct="1">
              <a:buFont typeface="Wingdings" charset="0"/>
              <a:buChar char="q"/>
            </a:pPr>
            <a:endParaRPr lang="en-US" sz="2000" b="1" i="1">
              <a:latin typeface="Times New Roman" charset="0"/>
            </a:endParaRPr>
          </a:p>
          <a:p>
            <a:pPr eaLnBrk="1" hangingPunct="1">
              <a:buFont typeface="Wingdings" charset="0"/>
              <a:buChar char="q"/>
            </a:pPr>
            <a:r>
              <a:rPr lang="en-US" sz="2000">
                <a:latin typeface="Tahoma" charset="0"/>
              </a:rPr>
              <a:t>Assume key </a:t>
            </a:r>
            <a:r>
              <a:rPr lang="en-US" sz="2000" b="1" i="1">
                <a:latin typeface="Times New Roman" charset="0"/>
              </a:rPr>
              <a:t>k</a:t>
            </a:r>
            <a:r>
              <a:rPr lang="en-US" sz="2000">
                <a:latin typeface="Tahoma" charset="0"/>
              </a:rPr>
              <a:t> is in the tree, and let </a:t>
            </a:r>
            <a:r>
              <a:rPr lang="en-US" sz="2000" b="1" i="1">
                <a:latin typeface="Times New Roman" charset="0"/>
              </a:rPr>
              <a:t>v</a:t>
            </a:r>
            <a:r>
              <a:rPr lang="en-US" sz="2000">
                <a:latin typeface="Tahoma" charset="0"/>
              </a:rPr>
              <a:t> be the node storing </a:t>
            </a:r>
            <a:r>
              <a:rPr lang="en-US" sz="2000" b="1" i="1">
                <a:latin typeface="Times New Roman" charset="0"/>
              </a:rPr>
              <a:t>k</a:t>
            </a:r>
          </a:p>
          <a:p>
            <a:pPr eaLnBrk="1" hangingPunct="1">
              <a:buFont typeface="Wingdings" charset="0"/>
              <a:buChar char="q"/>
            </a:pPr>
            <a:endParaRPr lang="en-US" sz="2000" b="1" i="1">
              <a:latin typeface="Times New Roman" charset="0"/>
            </a:endParaRPr>
          </a:p>
          <a:p>
            <a:pPr eaLnBrk="1" hangingPunct="1">
              <a:buFont typeface="Wingdings" charset="0"/>
              <a:buChar char="q"/>
            </a:pPr>
            <a:r>
              <a:rPr lang="en-US" sz="2000">
                <a:latin typeface="Tahoma" charset="0"/>
              </a:rPr>
              <a:t>If node </a:t>
            </a:r>
            <a:r>
              <a:rPr lang="en-US" sz="2000" b="1" i="1">
                <a:latin typeface="Times New Roman" charset="0"/>
              </a:rPr>
              <a:t>v</a:t>
            </a:r>
            <a:r>
              <a:rPr lang="en-US" sz="2000">
                <a:latin typeface="Tahoma" charset="0"/>
              </a:rPr>
              <a:t> has a leaf child </a:t>
            </a:r>
            <a:r>
              <a:rPr lang="en-US" sz="2000" b="1" i="1">
                <a:latin typeface="Times New Roman" charset="0"/>
              </a:rPr>
              <a:t>w</a:t>
            </a:r>
            <a:r>
              <a:rPr lang="en-US" sz="2000">
                <a:latin typeface="Tahoma" charset="0"/>
              </a:rPr>
              <a:t>, we remove </a:t>
            </a:r>
            <a:r>
              <a:rPr lang="en-US" sz="2000" b="1" i="1">
                <a:latin typeface="Times New Roman" charset="0"/>
              </a:rPr>
              <a:t>v</a:t>
            </a:r>
            <a:r>
              <a:rPr lang="en-US" sz="2000">
                <a:latin typeface="Tahoma" charset="0"/>
              </a:rPr>
              <a:t> and </a:t>
            </a:r>
            <a:r>
              <a:rPr lang="en-US" sz="2000" b="1" i="1">
                <a:latin typeface="Times New Roman" charset="0"/>
              </a:rPr>
              <a:t>w</a:t>
            </a:r>
            <a:r>
              <a:rPr lang="en-US" sz="2000">
                <a:latin typeface="Tahoma" charset="0"/>
              </a:rPr>
              <a:t> from the tree with operation </a:t>
            </a:r>
            <a:r>
              <a:rPr lang="en-US" sz="2000">
                <a:solidFill>
                  <a:schemeClr val="tx2"/>
                </a:solidFill>
                <a:latin typeface="Tahoma" charset="0"/>
              </a:rPr>
              <a:t>removeExternal</a:t>
            </a:r>
            <a:r>
              <a:rPr lang="en-US" sz="2000">
                <a:latin typeface="Tahoma" charset="0"/>
              </a:rPr>
              <a:t>(</a:t>
            </a:r>
            <a:r>
              <a:rPr lang="en-US" sz="2000" b="1" i="1">
                <a:latin typeface="Times New Roman" charset="0"/>
              </a:rPr>
              <a:t>w</a:t>
            </a:r>
            <a:r>
              <a:rPr lang="en-US" sz="2000">
                <a:latin typeface="Tahoma" charset="0"/>
              </a:rPr>
              <a:t>), which removes </a:t>
            </a:r>
            <a:r>
              <a:rPr lang="en-US" sz="2000" b="1" i="1">
                <a:latin typeface="Times New Roman" charset="0"/>
              </a:rPr>
              <a:t>w</a:t>
            </a:r>
            <a:r>
              <a:rPr lang="en-US" sz="2000">
                <a:latin typeface="Tahoma" charset="0"/>
              </a:rPr>
              <a:t> and its parent</a:t>
            </a:r>
          </a:p>
          <a:p>
            <a:pPr eaLnBrk="1" hangingPunct="1">
              <a:buFont typeface="Wingdings" charset="0"/>
              <a:buChar char="q"/>
            </a:pPr>
            <a:endParaRPr lang="en-US" sz="2000">
              <a:latin typeface="Tahoma" charset="0"/>
            </a:endParaRPr>
          </a:p>
          <a:p>
            <a:pPr eaLnBrk="1" hangingPunct="1">
              <a:buFont typeface="Wingdings" charset="0"/>
              <a:buChar char="q"/>
            </a:pPr>
            <a:r>
              <a:rPr lang="en-US" sz="2000">
                <a:latin typeface="Tahoma" charset="0"/>
              </a:rPr>
              <a:t>Example: remove (4)</a:t>
            </a:r>
          </a:p>
        </p:txBody>
      </p:sp>
      <p:sp>
        <p:nvSpPr>
          <p:cNvPr id="9222" name="Oval 4"/>
          <p:cNvSpPr>
            <a:spLocks noChangeArrowheads="1"/>
          </p:cNvSpPr>
          <p:nvPr/>
        </p:nvSpPr>
        <p:spPr bwMode="auto">
          <a:xfrm>
            <a:off x="6781800"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6</a:t>
            </a:r>
          </a:p>
        </p:txBody>
      </p:sp>
      <p:sp>
        <p:nvSpPr>
          <p:cNvPr id="9223" name="Oval 5"/>
          <p:cNvSpPr>
            <a:spLocks noChangeArrowheads="1"/>
          </p:cNvSpPr>
          <p:nvPr/>
        </p:nvSpPr>
        <p:spPr bwMode="auto">
          <a:xfrm>
            <a:off x="7980363" y="21113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9224" name="Oval 6"/>
          <p:cNvSpPr>
            <a:spLocks noChangeArrowheads="1"/>
          </p:cNvSpPr>
          <p:nvPr/>
        </p:nvSpPr>
        <p:spPr bwMode="auto">
          <a:xfrm>
            <a:off x="5424488" y="2111375"/>
            <a:ext cx="319087"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a:t>
            </a:r>
          </a:p>
        </p:txBody>
      </p:sp>
      <p:sp>
        <p:nvSpPr>
          <p:cNvPr id="9225" name="Oval 7"/>
          <p:cNvSpPr>
            <a:spLocks noChangeArrowheads="1"/>
          </p:cNvSpPr>
          <p:nvPr/>
        </p:nvSpPr>
        <p:spPr bwMode="auto">
          <a:xfrm>
            <a:off x="6011863" y="2606675"/>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9226" name="Rectangle 8"/>
          <p:cNvSpPr>
            <a:spLocks noChangeAspect="1" noChangeArrowheads="1"/>
          </p:cNvSpPr>
          <p:nvPr/>
        </p:nvSpPr>
        <p:spPr bwMode="auto">
          <a:xfrm>
            <a:off x="5764213" y="3182938"/>
            <a:ext cx="230187" cy="230187"/>
          </a:xfrm>
          <a:prstGeom prst="rect">
            <a:avLst/>
          </a:prstGeom>
          <a:solidFill>
            <a:schemeClr val="folHlink"/>
          </a:solidFill>
          <a:ln w="57150">
            <a:solidFill>
              <a:schemeClr val="tx2"/>
            </a:solidFill>
            <a:miter lim="800000"/>
            <a:headEnd/>
            <a:tailEnd/>
          </a:ln>
        </p:spPr>
        <p:txBody>
          <a:bodyPr wrap="none" anchor="ctr"/>
          <a:lstStyle/>
          <a:p>
            <a:endParaRPr lang="en-US" sz="1800"/>
          </a:p>
        </p:txBody>
      </p:sp>
      <p:sp>
        <p:nvSpPr>
          <p:cNvPr id="9227" name="Rectangle 9"/>
          <p:cNvSpPr>
            <a:spLocks noChangeAspect="1" noChangeArrowheads="1"/>
          </p:cNvSpPr>
          <p:nvPr/>
        </p:nvSpPr>
        <p:spPr bwMode="auto">
          <a:xfrm>
            <a:off x="8512175" y="2651125"/>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28" name="AutoShape 10"/>
          <p:cNvCxnSpPr>
            <a:cxnSpLocks noChangeShapeType="1"/>
            <a:stCxn id="9222" idx="3"/>
            <a:endCxn id="9224" idx="7"/>
          </p:cNvCxnSpPr>
          <p:nvPr/>
        </p:nvCxnSpPr>
        <p:spPr bwMode="auto">
          <a:xfrm flipH="1">
            <a:off x="5697538"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29" name="AutoShape 11"/>
          <p:cNvCxnSpPr>
            <a:cxnSpLocks noChangeShapeType="1"/>
            <a:stCxn id="9223" idx="1"/>
            <a:endCxn id="9222" idx="5"/>
          </p:cNvCxnSpPr>
          <p:nvPr/>
        </p:nvCxnSpPr>
        <p:spPr bwMode="auto">
          <a:xfrm flipH="1" flipV="1">
            <a:off x="7054850"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2"/>
          <p:cNvCxnSpPr>
            <a:cxnSpLocks noChangeShapeType="1"/>
            <a:stCxn id="9227" idx="0"/>
            <a:endCxn id="9223" idx="5"/>
          </p:cNvCxnSpPr>
          <p:nvPr/>
        </p:nvCxnSpPr>
        <p:spPr bwMode="auto">
          <a:xfrm flipH="1" flipV="1">
            <a:off x="8253413"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3"/>
          <p:cNvCxnSpPr>
            <a:cxnSpLocks noChangeShapeType="1"/>
            <a:stCxn id="9241" idx="7"/>
            <a:endCxn id="9223" idx="3"/>
          </p:cNvCxnSpPr>
          <p:nvPr/>
        </p:nvCxnSpPr>
        <p:spPr bwMode="auto">
          <a:xfrm flipV="1">
            <a:off x="7759700" y="2393950"/>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4"/>
          <p:cNvCxnSpPr>
            <a:cxnSpLocks noChangeShapeType="1"/>
            <a:stCxn id="9246" idx="1"/>
            <a:endCxn id="9225" idx="5"/>
          </p:cNvCxnSpPr>
          <p:nvPr/>
        </p:nvCxnSpPr>
        <p:spPr bwMode="auto">
          <a:xfrm flipH="1" flipV="1">
            <a:off x="6284913"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33" name="AutoShape 15"/>
          <p:cNvCxnSpPr>
            <a:cxnSpLocks noChangeShapeType="1"/>
            <a:stCxn id="9226" idx="0"/>
            <a:endCxn id="9225" idx="3"/>
          </p:cNvCxnSpPr>
          <p:nvPr/>
        </p:nvCxnSpPr>
        <p:spPr bwMode="auto">
          <a:xfrm flipV="1">
            <a:off x="5880100" y="2908300"/>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34" name="AutoShape 16"/>
          <p:cNvCxnSpPr>
            <a:cxnSpLocks noChangeShapeType="1"/>
            <a:stCxn id="9236" idx="7"/>
            <a:endCxn id="9224" idx="3"/>
          </p:cNvCxnSpPr>
          <p:nvPr/>
        </p:nvCxnSpPr>
        <p:spPr bwMode="auto">
          <a:xfrm flipV="1">
            <a:off x="5110163" y="2413000"/>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7"/>
          <p:cNvCxnSpPr>
            <a:cxnSpLocks noChangeShapeType="1"/>
            <a:stCxn id="9225" idx="1"/>
            <a:endCxn id="9224" idx="5"/>
          </p:cNvCxnSpPr>
          <p:nvPr/>
        </p:nvCxnSpPr>
        <p:spPr bwMode="auto">
          <a:xfrm flipH="1" flipV="1">
            <a:off x="5697538" y="2413000"/>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36" name="Oval 18"/>
          <p:cNvSpPr>
            <a:spLocks noChangeArrowheads="1"/>
          </p:cNvSpPr>
          <p:nvPr/>
        </p:nvSpPr>
        <p:spPr bwMode="auto">
          <a:xfrm>
            <a:off x="4837113" y="26066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9237" name="Rectangle 19"/>
          <p:cNvSpPr>
            <a:spLocks noChangeAspect="1" noChangeArrowheads="1"/>
          </p:cNvSpPr>
          <p:nvPr/>
        </p:nvSpPr>
        <p:spPr bwMode="auto">
          <a:xfrm>
            <a:off x="4587875"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38" name="Rectangle 20"/>
          <p:cNvSpPr>
            <a:spLocks noChangeAspect="1" noChangeArrowheads="1"/>
          </p:cNvSpPr>
          <p:nvPr/>
        </p:nvSpPr>
        <p:spPr bwMode="auto">
          <a:xfrm>
            <a:off x="5175250"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39" name="AutoShape 21"/>
          <p:cNvCxnSpPr>
            <a:cxnSpLocks noChangeShapeType="1"/>
            <a:stCxn id="9238" idx="0"/>
            <a:endCxn id="9236" idx="5"/>
          </p:cNvCxnSpPr>
          <p:nvPr/>
        </p:nvCxnSpPr>
        <p:spPr bwMode="auto">
          <a:xfrm flipH="1" flipV="1">
            <a:off x="5110163" y="2889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0" name="AutoShape 22"/>
          <p:cNvCxnSpPr>
            <a:cxnSpLocks noChangeShapeType="1"/>
            <a:stCxn id="9237" idx="0"/>
            <a:endCxn id="9236" idx="3"/>
          </p:cNvCxnSpPr>
          <p:nvPr/>
        </p:nvCxnSpPr>
        <p:spPr bwMode="auto">
          <a:xfrm flipV="1">
            <a:off x="4703763" y="2889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1" name="Oval 23"/>
          <p:cNvSpPr>
            <a:spLocks noChangeArrowheads="1"/>
          </p:cNvSpPr>
          <p:nvPr/>
        </p:nvSpPr>
        <p:spPr bwMode="auto">
          <a:xfrm>
            <a:off x="7486650" y="26066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9242" name="Rectangle 24"/>
          <p:cNvSpPr>
            <a:spLocks noChangeAspect="1" noChangeArrowheads="1"/>
          </p:cNvSpPr>
          <p:nvPr/>
        </p:nvSpPr>
        <p:spPr bwMode="auto">
          <a:xfrm>
            <a:off x="7239000" y="3182938"/>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43" name="Rectangle 25"/>
          <p:cNvSpPr>
            <a:spLocks noChangeAspect="1" noChangeArrowheads="1"/>
          </p:cNvSpPr>
          <p:nvPr/>
        </p:nvSpPr>
        <p:spPr bwMode="auto">
          <a:xfrm>
            <a:off x="7824788" y="3182938"/>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44" name="AutoShape 26"/>
          <p:cNvCxnSpPr>
            <a:cxnSpLocks noChangeShapeType="1"/>
            <a:stCxn id="9243" idx="0"/>
            <a:endCxn id="9241" idx="5"/>
          </p:cNvCxnSpPr>
          <p:nvPr/>
        </p:nvCxnSpPr>
        <p:spPr bwMode="auto">
          <a:xfrm flipH="1" flipV="1">
            <a:off x="7759700" y="2889250"/>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27"/>
          <p:cNvCxnSpPr>
            <a:cxnSpLocks noChangeShapeType="1"/>
            <a:stCxn id="9242" idx="0"/>
            <a:endCxn id="9241" idx="3"/>
          </p:cNvCxnSpPr>
          <p:nvPr/>
        </p:nvCxnSpPr>
        <p:spPr bwMode="auto">
          <a:xfrm flipV="1">
            <a:off x="7354888" y="2889250"/>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6" name="Oval 28"/>
          <p:cNvSpPr>
            <a:spLocks noChangeArrowheads="1"/>
          </p:cNvSpPr>
          <p:nvPr/>
        </p:nvSpPr>
        <p:spPr bwMode="auto">
          <a:xfrm>
            <a:off x="6435725" y="31242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9247" name="Rectangle 29"/>
          <p:cNvSpPr>
            <a:spLocks noChangeAspect="1" noChangeArrowheads="1"/>
          </p:cNvSpPr>
          <p:nvPr/>
        </p:nvSpPr>
        <p:spPr bwMode="auto">
          <a:xfrm>
            <a:off x="6188075" y="37004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48" name="Rectangle 30"/>
          <p:cNvSpPr>
            <a:spLocks noChangeAspect="1" noChangeArrowheads="1"/>
          </p:cNvSpPr>
          <p:nvPr/>
        </p:nvSpPr>
        <p:spPr bwMode="auto">
          <a:xfrm>
            <a:off x="6773863" y="37004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49" name="AutoShape 31"/>
          <p:cNvCxnSpPr>
            <a:cxnSpLocks noChangeShapeType="1"/>
            <a:stCxn id="9248" idx="0"/>
            <a:endCxn id="9246" idx="5"/>
          </p:cNvCxnSpPr>
          <p:nvPr/>
        </p:nvCxnSpPr>
        <p:spPr bwMode="auto">
          <a:xfrm flipH="1" flipV="1">
            <a:off x="6708775" y="3425825"/>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0" name="AutoShape 32"/>
          <p:cNvCxnSpPr>
            <a:cxnSpLocks noChangeShapeType="1"/>
            <a:stCxn id="9247" idx="0"/>
            <a:endCxn id="9246" idx="3"/>
          </p:cNvCxnSpPr>
          <p:nvPr/>
        </p:nvCxnSpPr>
        <p:spPr bwMode="auto">
          <a:xfrm flipV="1">
            <a:off x="6303963" y="3425825"/>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51" name="Text Box 33"/>
          <p:cNvSpPr txBox="1">
            <a:spLocks noChangeArrowheads="1"/>
          </p:cNvSpPr>
          <p:nvPr/>
        </p:nvSpPr>
        <p:spPr bwMode="auto">
          <a:xfrm>
            <a:off x="6324600" y="2498725"/>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v</a:t>
            </a:r>
          </a:p>
        </p:txBody>
      </p:sp>
      <p:sp>
        <p:nvSpPr>
          <p:cNvPr id="9252" name="Text Box 34"/>
          <p:cNvSpPr txBox="1">
            <a:spLocks noChangeArrowheads="1"/>
          </p:cNvSpPr>
          <p:nvPr/>
        </p:nvSpPr>
        <p:spPr bwMode="auto">
          <a:xfrm>
            <a:off x="5589588" y="281940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solidFill>
                  <a:schemeClr val="tx2"/>
                </a:solidFill>
                <a:latin typeface="Times New Roman" charset="0"/>
                <a:sym typeface="Symbol" charset="0"/>
              </a:rPr>
              <a:t>w</a:t>
            </a:r>
          </a:p>
        </p:txBody>
      </p:sp>
      <p:sp>
        <p:nvSpPr>
          <p:cNvPr id="9253" name="Oval 66"/>
          <p:cNvSpPr>
            <a:spLocks noChangeArrowheads="1"/>
          </p:cNvSpPr>
          <p:nvPr/>
        </p:nvSpPr>
        <p:spPr bwMode="auto">
          <a:xfrm>
            <a:off x="6553200"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9254" name="Oval 67"/>
          <p:cNvSpPr>
            <a:spLocks noChangeArrowheads="1"/>
          </p:cNvSpPr>
          <p:nvPr/>
        </p:nvSpPr>
        <p:spPr bwMode="auto">
          <a:xfrm>
            <a:off x="7964488" y="476250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9255" name="Oval 68"/>
          <p:cNvSpPr>
            <a:spLocks noChangeArrowheads="1"/>
          </p:cNvSpPr>
          <p:nvPr/>
        </p:nvSpPr>
        <p:spPr bwMode="auto">
          <a:xfrm>
            <a:off x="5600700" y="4762500"/>
            <a:ext cx="319088"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2</a:t>
            </a:r>
          </a:p>
        </p:txBody>
      </p:sp>
      <p:sp>
        <p:nvSpPr>
          <p:cNvPr id="9256" name="Oval 69"/>
          <p:cNvSpPr>
            <a:spLocks noChangeArrowheads="1"/>
          </p:cNvSpPr>
          <p:nvPr/>
        </p:nvSpPr>
        <p:spPr bwMode="auto">
          <a:xfrm>
            <a:off x="6188075" y="5257800"/>
            <a:ext cx="320675" cy="320675"/>
          </a:xfrm>
          <a:prstGeom prst="ellipse">
            <a:avLst/>
          </a:prstGeom>
          <a:solidFill>
            <a:schemeClr val="accent1"/>
          </a:solidFill>
          <a:ln w="57150">
            <a:solidFill>
              <a:schemeClr val="tx2"/>
            </a:solidFill>
            <a:round/>
            <a:headEnd/>
            <a:tailEnd/>
          </a:ln>
        </p:spPr>
        <p:txBody>
          <a:bodyPr wrap="none" lIns="0" tIns="0" rIns="0" anchor="ctr" anchorCtr="1"/>
          <a:lstStyle/>
          <a:p>
            <a:r>
              <a:rPr lang="en-US" sz="1800">
                <a:latin typeface="Times New Roman" charset="0"/>
                <a:sym typeface="Symbol" charset="0"/>
              </a:rPr>
              <a:t>5</a:t>
            </a:r>
          </a:p>
        </p:txBody>
      </p:sp>
      <p:sp>
        <p:nvSpPr>
          <p:cNvPr id="9257" name="Rectangle 70"/>
          <p:cNvSpPr>
            <a:spLocks noChangeAspect="1" noChangeArrowheads="1"/>
          </p:cNvSpPr>
          <p:nvPr/>
        </p:nvSpPr>
        <p:spPr bwMode="auto">
          <a:xfrm>
            <a:off x="5940425" y="58340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58" name="Rectangle 71"/>
          <p:cNvSpPr>
            <a:spLocks noChangeAspect="1" noChangeArrowheads="1"/>
          </p:cNvSpPr>
          <p:nvPr/>
        </p:nvSpPr>
        <p:spPr bwMode="auto">
          <a:xfrm>
            <a:off x="6553200" y="58340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59" name="Rectangle 72"/>
          <p:cNvSpPr>
            <a:spLocks noChangeAspect="1" noChangeArrowheads="1"/>
          </p:cNvSpPr>
          <p:nvPr/>
        </p:nvSpPr>
        <p:spPr bwMode="auto">
          <a:xfrm>
            <a:off x="8496300" y="5302250"/>
            <a:ext cx="230188"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60" name="AutoShape 73"/>
          <p:cNvCxnSpPr>
            <a:cxnSpLocks noChangeShapeType="1"/>
            <a:stCxn id="9253" idx="3"/>
            <a:endCxn id="9255" idx="7"/>
          </p:cNvCxnSpPr>
          <p:nvPr/>
        </p:nvCxnSpPr>
        <p:spPr bwMode="auto">
          <a:xfrm flipH="1">
            <a:off x="5873750"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1" name="AutoShape 74"/>
          <p:cNvCxnSpPr>
            <a:cxnSpLocks noChangeShapeType="1"/>
            <a:stCxn id="9254" idx="1"/>
            <a:endCxn id="9253" idx="5"/>
          </p:cNvCxnSpPr>
          <p:nvPr/>
        </p:nvCxnSpPr>
        <p:spPr bwMode="auto">
          <a:xfrm flipH="1" flipV="1">
            <a:off x="6826250"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2" name="AutoShape 75"/>
          <p:cNvCxnSpPr>
            <a:cxnSpLocks noChangeShapeType="1"/>
            <a:stCxn id="9259" idx="0"/>
            <a:endCxn id="9254" idx="5"/>
          </p:cNvCxnSpPr>
          <p:nvPr/>
        </p:nvCxnSpPr>
        <p:spPr bwMode="auto">
          <a:xfrm flipH="1" flipV="1">
            <a:off x="8237538"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3" name="AutoShape 76"/>
          <p:cNvCxnSpPr>
            <a:cxnSpLocks noChangeShapeType="1"/>
            <a:stCxn id="9273" idx="7"/>
            <a:endCxn id="9254" idx="3"/>
          </p:cNvCxnSpPr>
          <p:nvPr/>
        </p:nvCxnSpPr>
        <p:spPr bwMode="auto">
          <a:xfrm flipV="1">
            <a:off x="7743825" y="5045075"/>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4" name="AutoShape 77"/>
          <p:cNvCxnSpPr>
            <a:cxnSpLocks noChangeShapeType="1"/>
            <a:stCxn id="9258" idx="0"/>
            <a:endCxn id="9256" idx="5"/>
          </p:cNvCxnSpPr>
          <p:nvPr/>
        </p:nvCxnSpPr>
        <p:spPr bwMode="auto">
          <a:xfrm flipH="1" flipV="1">
            <a:off x="6461125" y="5559425"/>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78"/>
          <p:cNvCxnSpPr>
            <a:cxnSpLocks noChangeShapeType="1"/>
            <a:stCxn id="9257" idx="0"/>
            <a:endCxn id="9256" idx="3"/>
          </p:cNvCxnSpPr>
          <p:nvPr/>
        </p:nvCxnSpPr>
        <p:spPr bwMode="auto">
          <a:xfrm flipV="1">
            <a:off x="6056313" y="5559425"/>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6" name="AutoShape 79"/>
          <p:cNvCxnSpPr>
            <a:cxnSpLocks noChangeShapeType="1"/>
            <a:stCxn id="9268" idx="7"/>
            <a:endCxn id="9255" idx="3"/>
          </p:cNvCxnSpPr>
          <p:nvPr/>
        </p:nvCxnSpPr>
        <p:spPr bwMode="auto">
          <a:xfrm flipV="1">
            <a:off x="5286375" y="5064125"/>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7" name="AutoShape 80"/>
          <p:cNvCxnSpPr>
            <a:cxnSpLocks noChangeShapeType="1"/>
            <a:stCxn id="9256" idx="1"/>
            <a:endCxn id="9255" idx="5"/>
          </p:cNvCxnSpPr>
          <p:nvPr/>
        </p:nvCxnSpPr>
        <p:spPr bwMode="auto">
          <a:xfrm flipH="1" flipV="1">
            <a:off x="5873750" y="5064125"/>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68" name="Oval 81"/>
          <p:cNvSpPr>
            <a:spLocks noChangeArrowheads="1"/>
          </p:cNvSpPr>
          <p:nvPr/>
        </p:nvSpPr>
        <p:spPr bwMode="auto">
          <a:xfrm>
            <a:off x="5013325" y="525780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1</a:t>
            </a:r>
          </a:p>
        </p:txBody>
      </p:sp>
      <p:sp>
        <p:nvSpPr>
          <p:cNvPr id="9269" name="Rectangle 82"/>
          <p:cNvSpPr>
            <a:spLocks noChangeAspect="1" noChangeArrowheads="1"/>
          </p:cNvSpPr>
          <p:nvPr/>
        </p:nvSpPr>
        <p:spPr bwMode="auto">
          <a:xfrm>
            <a:off x="4764088" y="58340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70" name="Rectangle 83"/>
          <p:cNvSpPr>
            <a:spLocks noChangeAspect="1" noChangeArrowheads="1"/>
          </p:cNvSpPr>
          <p:nvPr/>
        </p:nvSpPr>
        <p:spPr bwMode="auto">
          <a:xfrm>
            <a:off x="5351463" y="5834063"/>
            <a:ext cx="230187"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71" name="AutoShape 84"/>
          <p:cNvCxnSpPr>
            <a:cxnSpLocks noChangeShapeType="1"/>
            <a:stCxn id="9270" idx="0"/>
            <a:endCxn id="9268" idx="5"/>
          </p:cNvCxnSpPr>
          <p:nvPr/>
        </p:nvCxnSpPr>
        <p:spPr bwMode="auto">
          <a:xfrm flipH="1" flipV="1">
            <a:off x="5286375" y="554037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2" name="AutoShape 85"/>
          <p:cNvCxnSpPr>
            <a:cxnSpLocks noChangeShapeType="1"/>
            <a:stCxn id="9269" idx="0"/>
            <a:endCxn id="9268" idx="3"/>
          </p:cNvCxnSpPr>
          <p:nvPr/>
        </p:nvCxnSpPr>
        <p:spPr bwMode="auto">
          <a:xfrm flipV="1">
            <a:off x="4879975" y="5540375"/>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3" name="Oval 86"/>
          <p:cNvSpPr>
            <a:spLocks noChangeArrowheads="1"/>
          </p:cNvSpPr>
          <p:nvPr/>
        </p:nvSpPr>
        <p:spPr bwMode="auto">
          <a:xfrm>
            <a:off x="7470775" y="525780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9274" name="Rectangle 87"/>
          <p:cNvSpPr>
            <a:spLocks noChangeAspect="1" noChangeArrowheads="1"/>
          </p:cNvSpPr>
          <p:nvPr/>
        </p:nvSpPr>
        <p:spPr bwMode="auto">
          <a:xfrm>
            <a:off x="7223125" y="5834063"/>
            <a:ext cx="230188"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sp>
        <p:nvSpPr>
          <p:cNvPr id="9275" name="Rectangle 88"/>
          <p:cNvSpPr>
            <a:spLocks noChangeAspect="1" noChangeArrowheads="1"/>
          </p:cNvSpPr>
          <p:nvPr/>
        </p:nvSpPr>
        <p:spPr bwMode="auto">
          <a:xfrm>
            <a:off x="7808913" y="5834063"/>
            <a:ext cx="231775" cy="230187"/>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9276" name="AutoShape 89"/>
          <p:cNvCxnSpPr>
            <a:cxnSpLocks noChangeShapeType="1"/>
            <a:stCxn id="9275" idx="0"/>
            <a:endCxn id="9273" idx="5"/>
          </p:cNvCxnSpPr>
          <p:nvPr/>
        </p:nvCxnSpPr>
        <p:spPr bwMode="auto">
          <a:xfrm flipH="1" flipV="1">
            <a:off x="7743825" y="5540375"/>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7" name="AutoShape 90"/>
          <p:cNvCxnSpPr>
            <a:cxnSpLocks noChangeShapeType="1"/>
            <a:stCxn id="9274" idx="0"/>
            <a:endCxn id="9273" idx="3"/>
          </p:cNvCxnSpPr>
          <p:nvPr/>
        </p:nvCxnSpPr>
        <p:spPr bwMode="auto">
          <a:xfrm flipV="1">
            <a:off x="7339013" y="5540375"/>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8" name="Text Box 91"/>
          <p:cNvSpPr txBox="1">
            <a:spLocks noChangeArrowheads="1"/>
          </p:cNvSpPr>
          <p:nvPr/>
        </p:nvSpPr>
        <p:spPr bwMode="auto">
          <a:xfrm>
            <a:off x="6019800" y="16605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&lt;</a:t>
            </a:r>
          </a:p>
        </p:txBody>
      </p:sp>
      <p:sp>
        <p:nvSpPr>
          <p:cNvPr id="9279" name="Text Box 92"/>
          <p:cNvSpPr txBox="1">
            <a:spLocks noChangeArrowheads="1"/>
          </p:cNvSpPr>
          <p:nvPr/>
        </p:nvSpPr>
        <p:spPr bwMode="auto">
          <a:xfrm>
            <a:off x="5791200" y="21939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latin typeface="Symbol" charset="0"/>
                <a:sym typeface="Symbol" charset="0"/>
              </a:rPr>
              <a:t>&gt;</a:t>
            </a:r>
          </a:p>
        </p:txBody>
      </p:sp>
      <p:sp>
        <p:nvSpPr>
          <p:cNvPr id="9280" name="AutoShape 96"/>
          <p:cNvSpPr>
            <a:spLocks noChangeArrowheads="1"/>
          </p:cNvSpPr>
          <p:nvPr/>
        </p:nvSpPr>
        <p:spPr bwMode="auto">
          <a:xfrm rot="18601582" flipH="1">
            <a:off x="5442744" y="2667794"/>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158148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9231" y="781538"/>
            <a:ext cx="5943867" cy="369332"/>
          </a:xfrm>
          <a:prstGeom prst="rect">
            <a:avLst/>
          </a:prstGeom>
          <a:noFill/>
        </p:spPr>
        <p:txBody>
          <a:bodyPr wrap="none" rtlCol="0">
            <a:spAutoFit/>
          </a:bodyPr>
          <a:lstStyle/>
          <a:p>
            <a:r>
              <a:rPr lang="en-US" dirty="0"/>
              <a:t>https://</a:t>
            </a:r>
            <a:r>
              <a:rPr lang="en-US" dirty="0" err="1"/>
              <a:t>www.cs.usfca.edu</a:t>
            </a:r>
            <a:r>
              <a:rPr lang="en-US" dirty="0"/>
              <a:t>/~</a:t>
            </a:r>
            <a:r>
              <a:rPr lang="en-US" dirty="0" err="1"/>
              <a:t>galles</a:t>
            </a:r>
            <a:r>
              <a:rPr lang="en-US" dirty="0"/>
              <a:t>/visualization/</a:t>
            </a:r>
            <a:r>
              <a:rPr lang="en-US" dirty="0" err="1"/>
              <a:t>BST.html</a:t>
            </a:r>
            <a:endParaRPr lang="en-US" dirty="0"/>
          </a:p>
        </p:txBody>
      </p:sp>
    </p:spTree>
    <p:extLst>
      <p:ext uri="{BB962C8B-B14F-4D97-AF65-F5344CB8AC3E}">
        <p14:creationId xmlns:p14="http://schemas.microsoft.com/office/powerpoint/2010/main" val="1585851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71" y="216661"/>
            <a:ext cx="7770813" cy="1371600"/>
          </a:xfrm>
        </p:spPr>
        <p:txBody>
          <a:bodyPr/>
          <a:lstStyle/>
          <a:p>
            <a:pPr algn="l"/>
            <a:r>
              <a:rPr lang="en-US" sz="4400" dirty="0" smtClean="0"/>
              <a:t>Introduction of Data Structure</a:t>
            </a:r>
            <a:endParaRPr lang="en-US" sz="4400" dirty="0"/>
          </a:p>
        </p:txBody>
      </p:sp>
      <p:sp>
        <p:nvSpPr>
          <p:cNvPr id="3" name="Content Placeholder 2"/>
          <p:cNvSpPr>
            <a:spLocks noGrp="1"/>
          </p:cNvSpPr>
          <p:nvPr>
            <p:ph idx="1"/>
          </p:nvPr>
        </p:nvSpPr>
        <p:spPr>
          <a:xfrm>
            <a:off x="685800" y="1960757"/>
            <a:ext cx="7770813" cy="4486935"/>
          </a:xfrm>
        </p:spPr>
        <p:txBody>
          <a:bodyPr>
            <a:normAutofit fontScale="92500" lnSpcReduction="10000"/>
          </a:bodyPr>
          <a:lstStyle/>
          <a:p>
            <a:r>
              <a:rPr lang="en-US" dirty="0" smtClean="0"/>
              <a:t>- What is Data Structure?</a:t>
            </a:r>
          </a:p>
          <a:p>
            <a:pPr lvl="1"/>
            <a:r>
              <a:rPr lang="en-US" dirty="0" smtClean="0"/>
              <a:t>any kind of arrangement or rules to ‘organize’ and ‘store’ information. </a:t>
            </a:r>
          </a:p>
          <a:p>
            <a:r>
              <a:rPr lang="en-US" dirty="0" smtClean="0"/>
              <a:t>- Linear Data Structure</a:t>
            </a:r>
          </a:p>
          <a:p>
            <a:pPr lvl="1"/>
            <a:r>
              <a:rPr lang="en-US" dirty="0" smtClean="0">
                <a:solidFill>
                  <a:srgbClr val="FF0000"/>
                </a:solidFill>
              </a:rPr>
              <a:t>Array</a:t>
            </a:r>
          </a:p>
          <a:p>
            <a:pPr lvl="1"/>
            <a:r>
              <a:rPr lang="en-US" dirty="0" smtClean="0"/>
              <a:t>Linked List</a:t>
            </a:r>
          </a:p>
          <a:p>
            <a:pPr lvl="1"/>
            <a:r>
              <a:rPr lang="en-US" strike="sngStrike" dirty="0" smtClean="0"/>
              <a:t>Stack</a:t>
            </a:r>
          </a:p>
          <a:p>
            <a:pPr lvl="1"/>
            <a:r>
              <a:rPr lang="en-US" strike="sngStrike" dirty="0" smtClean="0"/>
              <a:t>Queue</a:t>
            </a:r>
          </a:p>
          <a:p>
            <a:r>
              <a:rPr lang="en-US" dirty="0" smtClean="0"/>
              <a:t>Non-Linear Data Structure</a:t>
            </a:r>
          </a:p>
          <a:p>
            <a:pPr lvl="1"/>
            <a:r>
              <a:rPr lang="en-US" dirty="0" smtClean="0"/>
              <a:t>Tree</a:t>
            </a:r>
          </a:p>
          <a:p>
            <a:pPr lvl="1"/>
            <a:r>
              <a:rPr lang="en-US" strike="sngStrike" dirty="0" smtClean="0"/>
              <a:t>Graph</a:t>
            </a:r>
          </a:p>
          <a:p>
            <a:pPr lvl="2"/>
            <a:endParaRPr lang="en-US" dirty="0" smtClean="0"/>
          </a:p>
          <a:p>
            <a:pPr marL="914400" lvl="2" indent="0">
              <a:buNone/>
            </a:pPr>
            <a:endParaRPr lang="en-US" dirty="0"/>
          </a:p>
        </p:txBody>
      </p:sp>
    </p:spTree>
    <p:extLst>
      <p:ext uri="{BB962C8B-B14F-4D97-AF65-F5344CB8AC3E}">
        <p14:creationId xmlns:p14="http://schemas.microsoft.com/office/powerpoint/2010/main" val="58926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pic>
        <p:nvPicPr>
          <p:cNvPr id="4" name="Content Placeholder 3" descr="Screen Shot 2017-10-30 at 8.09.18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54" r="32"/>
          <a:stretch/>
        </p:blipFill>
        <p:spPr>
          <a:xfrm>
            <a:off x="685799" y="2131645"/>
            <a:ext cx="8211043" cy="3124201"/>
          </a:xfrm>
        </p:spPr>
      </p:pic>
    </p:spTree>
    <p:extLst>
      <p:ext uri="{BB962C8B-B14F-4D97-AF65-F5344CB8AC3E}">
        <p14:creationId xmlns:p14="http://schemas.microsoft.com/office/powerpoint/2010/main" val="3275154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 of Data Structure (in Array)</a:t>
            </a:r>
            <a:endParaRPr lang="en-US" sz="4400" dirty="0"/>
          </a:p>
        </p:txBody>
      </p:sp>
      <p:sp>
        <p:nvSpPr>
          <p:cNvPr id="3" name="Content Placeholder 2"/>
          <p:cNvSpPr>
            <a:spLocks noGrp="1"/>
          </p:cNvSpPr>
          <p:nvPr>
            <p:ph idx="1"/>
          </p:nvPr>
        </p:nvSpPr>
        <p:spPr/>
        <p:txBody>
          <a:bodyPr/>
          <a:lstStyle/>
          <a:p>
            <a:r>
              <a:rPr lang="en-US" dirty="0" smtClean="0"/>
              <a:t>Basic Data Structure operations:</a:t>
            </a:r>
          </a:p>
          <a:p>
            <a:pPr lvl="1"/>
            <a:r>
              <a:rPr lang="en-US" sz="3000" b="1" dirty="0" smtClean="0"/>
              <a:t>Traversing</a:t>
            </a:r>
            <a:r>
              <a:rPr lang="en-US" dirty="0" smtClean="0"/>
              <a:t>: accessing each record exactly once so that certain item in the record can be processed</a:t>
            </a:r>
          </a:p>
          <a:p>
            <a:pPr lvl="1"/>
            <a:r>
              <a:rPr lang="en-US" sz="3000" b="1" dirty="0" smtClean="0"/>
              <a:t>Searching</a:t>
            </a:r>
            <a:r>
              <a:rPr lang="en-US" dirty="0" smtClean="0"/>
              <a:t>: finding the location of the record with a given key value</a:t>
            </a:r>
          </a:p>
          <a:p>
            <a:pPr lvl="1"/>
            <a:r>
              <a:rPr lang="en-US" sz="3000" b="1" dirty="0" smtClean="0"/>
              <a:t>Insertion</a:t>
            </a:r>
            <a:r>
              <a:rPr lang="en-US" dirty="0" smtClean="0"/>
              <a:t>: add a new record to the structure</a:t>
            </a:r>
          </a:p>
          <a:p>
            <a:pPr lvl="1"/>
            <a:r>
              <a:rPr lang="en-US" sz="3000" b="1" dirty="0" smtClean="0"/>
              <a:t>Deletion</a:t>
            </a:r>
            <a:r>
              <a:rPr lang="en-US" dirty="0" smtClean="0"/>
              <a:t>: removing a record from the structure</a:t>
            </a:r>
            <a:endParaRPr lang="en-US" dirty="0"/>
          </a:p>
        </p:txBody>
      </p:sp>
    </p:spTree>
    <p:extLst>
      <p:ext uri="{BB962C8B-B14F-4D97-AF65-F5344CB8AC3E}">
        <p14:creationId xmlns:p14="http://schemas.microsoft.com/office/powerpoint/2010/main" val="20817621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10-30 at 8.2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42" y="1409757"/>
            <a:ext cx="8813800" cy="3987800"/>
          </a:xfrm>
          <a:prstGeom prst="rect">
            <a:avLst/>
          </a:prstGeom>
        </p:spPr>
      </p:pic>
      <p:sp>
        <p:nvSpPr>
          <p:cNvPr id="3" name="TextBox 2"/>
          <p:cNvSpPr txBox="1"/>
          <p:nvPr/>
        </p:nvSpPr>
        <p:spPr>
          <a:xfrm>
            <a:off x="233042" y="5441598"/>
            <a:ext cx="2685351" cy="369332"/>
          </a:xfrm>
          <a:prstGeom prst="rect">
            <a:avLst/>
          </a:prstGeom>
          <a:noFill/>
        </p:spPr>
        <p:txBody>
          <a:bodyPr wrap="none" rtlCol="0">
            <a:spAutoFit/>
          </a:bodyPr>
          <a:lstStyle/>
          <a:p>
            <a:r>
              <a:rPr lang="en-US" dirty="0" smtClean="0"/>
              <a:t>Figure 1-1: Binary Search</a:t>
            </a:r>
            <a:endParaRPr lang="en-US" dirty="0"/>
          </a:p>
        </p:txBody>
      </p:sp>
      <p:sp>
        <p:nvSpPr>
          <p:cNvPr id="4" name="TextBox 3"/>
          <p:cNvSpPr txBox="1"/>
          <p:nvPr/>
        </p:nvSpPr>
        <p:spPr>
          <a:xfrm>
            <a:off x="233042" y="5932917"/>
            <a:ext cx="5590067" cy="369332"/>
          </a:xfrm>
          <a:prstGeom prst="rect">
            <a:avLst/>
          </a:prstGeom>
          <a:noFill/>
        </p:spPr>
        <p:txBody>
          <a:bodyPr wrap="none" rtlCol="0">
            <a:spAutoFit/>
          </a:bodyPr>
          <a:lstStyle/>
          <a:p>
            <a:r>
              <a:rPr lang="en-US" dirty="0" smtClean="0"/>
              <a:t>A.K.A “Half Interval Search” or “Logarithmic Search”</a:t>
            </a:r>
            <a:endParaRPr lang="en-US" dirty="0"/>
          </a:p>
        </p:txBody>
      </p:sp>
      <p:sp>
        <p:nvSpPr>
          <p:cNvPr id="5" name="TextBox 4"/>
          <p:cNvSpPr txBox="1"/>
          <p:nvPr/>
        </p:nvSpPr>
        <p:spPr>
          <a:xfrm>
            <a:off x="233042" y="481540"/>
            <a:ext cx="6349402" cy="369332"/>
          </a:xfrm>
          <a:prstGeom prst="rect">
            <a:avLst/>
          </a:prstGeom>
          <a:noFill/>
        </p:spPr>
        <p:txBody>
          <a:bodyPr wrap="none" rtlCol="0">
            <a:spAutoFit/>
          </a:bodyPr>
          <a:lstStyle/>
          <a:p>
            <a:r>
              <a:rPr lang="en-US" dirty="0" smtClean="0"/>
              <a:t>What if we do not know the index number of the target value? </a:t>
            </a:r>
            <a:endParaRPr lang="en-US" dirty="0"/>
          </a:p>
        </p:txBody>
      </p:sp>
      <p:sp>
        <p:nvSpPr>
          <p:cNvPr id="6" name="TextBox 5"/>
          <p:cNvSpPr txBox="1"/>
          <p:nvPr/>
        </p:nvSpPr>
        <p:spPr>
          <a:xfrm>
            <a:off x="683847" y="909488"/>
            <a:ext cx="5089630" cy="369332"/>
          </a:xfrm>
          <a:prstGeom prst="rect">
            <a:avLst/>
          </a:prstGeom>
          <a:noFill/>
        </p:spPr>
        <p:txBody>
          <a:bodyPr wrap="none" rtlCol="0">
            <a:spAutoFit/>
          </a:bodyPr>
          <a:lstStyle/>
          <a:p>
            <a:r>
              <a:rPr lang="en-US" dirty="0" smtClean="0"/>
              <a:t>- We can search  the index number by target value!</a:t>
            </a:r>
            <a:endParaRPr lang="en-US" dirty="0"/>
          </a:p>
        </p:txBody>
      </p:sp>
    </p:spTree>
    <p:extLst>
      <p:ext uri="{BB962C8B-B14F-4D97-AF65-F5344CB8AC3E}">
        <p14:creationId xmlns:p14="http://schemas.microsoft.com/office/powerpoint/2010/main" val="33705077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71" y="216661"/>
            <a:ext cx="7770813" cy="1371600"/>
          </a:xfrm>
        </p:spPr>
        <p:txBody>
          <a:bodyPr/>
          <a:lstStyle/>
          <a:p>
            <a:pPr algn="l"/>
            <a:r>
              <a:rPr lang="en-US" sz="4400" dirty="0" smtClean="0"/>
              <a:t>Introduction of Data Structure</a:t>
            </a:r>
            <a:endParaRPr lang="en-US" sz="4400" dirty="0"/>
          </a:p>
        </p:txBody>
      </p:sp>
      <p:sp>
        <p:nvSpPr>
          <p:cNvPr id="3" name="Content Placeholder 2"/>
          <p:cNvSpPr>
            <a:spLocks noGrp="1"/>
          </p:cNvSpPr>
          <p:nvPr>
            <p:ph idx="1"/>
          </p:nvPr>
        </p:nvSpPr>
        <p:spPr>
          <a:xfrm>
            <a:off x="685800" y="1960757"/>
            <a:ext cx="7770813" cy="4486935"/>
          </a:xfrm>
        </p:spPr>
        <p:txBody>
          <a:bodyPr>
            <a:normAutofit fontScale="92500" lnSpcReduction="10000"/>
          </a:bodyPr>
          <a:lstStyle/>
          <a:p>
            <a:r>
              <a:rPr lang="en-US" dirty="0" smtClean="0"/>
              <a:t>- What is Data Structure?</a:t>
            </a:r>
          </a:p>
          <a:p>
            <a:pPr lvl="1"/>
            <a:r>
              <a:rPr lang="en-US" dirty="0" smtClean="0"/>
              <a:t>any kind of arrangement or rules to ‘organize’ and ‘store’ information. </a:t>
            </a:r>
          </a:p>
          <a:p>
            <a:r>
              <a:rPr lang="en-US" dirty="0" smtClean="0"/>
              <a:t>- Linear Data Structure</a:t>
            </a:r>
          </a:p>
          <a:p>
            <a:pPr lvl="1"/>
            <a:r>
              <a:rPr lang="en-US" dirty="0" smtClean="0">
                <a:solidFill>
                  <a:schemeClr val="tx1"/>
                </a:solidFill>
              </a:rPr>
              <a:t>Array</a:t>
            </a:r>
          </a:p>
          <a:p>
            <a:pPr lvl="1"/>
            <a:r>
              <a:rPr lang="en-US" dirty="0" smtClean="0">
                <a:solidFill>
                  <a:srgbClr val="FF0000"/>
                </a:solidFill>
              </a:rPr>
              <a:t>Linked List</a:t>
            </a:r>
          </a:p>
          <a:p>
            <a:pPr lvl="1"/>
            <a:r>
              <a:rPr lang="en-US" dirty="0" smtClean="0"/>
              <a:t>Stack</a:t>
            </a:r>
          </a:p>
          <a:p>
            <a:pPr lvl="1"/>
            <a:r>
              <a:rPr lang="en-US" dirty="0" smtClean="0"/>
              <a:t>Queue</a:t>
            </a:r>
          </a:p>
          <a:p>
            <a:r>
              <a:rPr lang="en-US" dirty="0" smtClean="0"/>
              <a:t>Non-Linear Data Structure</a:t>
            </a:r>
          </a:p>
          <a:p>
            <a:pPr lvl="1"/>
            <a:r>
              <a:rPr lang="en-US" dirty="0" smtClean="0"/>
              <a:t>Tree</a:t>
            </a:r>
          </a:p>
          <a:p>
            <a:pPr lvl="1"/>
            <a:r>
              <a:rPr lang="en-US" dirty="0" smtClean="0"/>
              <a:t>Graph</a:t>
            </a:r>
          </a:p>
          <a:p>
            <a:pPr lvl="2"/>
            <a:endParaRPr lang="en-US" dirty="0" smtClean="0"/>
          </a:p>
          <a:p>
            <a:pPr marL="914400" lvl="2" indent="0">
              <a:buNone/>
            </a:pPr>
            <a:endParaRPr lang="en-US" dirty="0"/>
          </a:p>
        </p:txBody>
      </p:sp>
    </p:spTree>
    <p:extLst>
      <p:ext uri="{BB962C8B-B14F-4D97-AF65-F5344CB8AC3E}">
        <p14:creationId xmlns:p14="http://schemas.microsoft.com/office/powerpoint/2010/main" val="25672729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Linked Lists &amp; Iterators</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870A7D2-4873-BC48-A65B-3D5B85385CE0}" type="slidenum">
              <a:rPr lang="en-US" sz="1400"/>
              <a:pPr eaLnBrk="1" hangingPunct="1"/>
              <a:t>9</a:t>
            </a:fld>
            <a:endParaRPr lang="en-US" sz="1400"/>
          </a:p>
        </p:txBody>
      </p:sp>
      <p:sp>
        <p:nvSpPr>
          <p:cNvPr id="5124" name="Rectangle 2"/>
          <p:cNvSpPr>
            <a:spLocks noGrp="1" noChangeArrowheads="1"/>
          </p:cNvSpPr>
          <p:nvPr>
            <p:ph type="title"/>
          </p:nvPr>
        </p:nvSpPr>
        <p:spPr/>
        <p:txBody>
          <a:bodyPr/>
          <a:lstStyle/>
          <a:p>
            <a:r>
              <a:rPr lang="en-US">
                <a:latin typeface="Tahoma" charset="0"/>
              </a:rPr>
              <a:t>Singly Linked List</a:t>
            </a:r>
            <a:endParaRPr lang="en-US">
              <a:latin typeface="Tahoma" charset="0"/>
              <a:cs typeface="Tahoma" charset="0"/>
            </a:endParaRPr>
          </a:p>
        </p:txBody>
      </p:sp>
      <p:sp>
        <p:nvSpPr>
          <p:cNvPr id="5125" name="Rectangle 3" descr="Rectangle: Click to edit Master text styles&#10;Second level&#10;Third level&#10;Fourth level&#10;Fifth level"/>
          <p:cNvSpPr>
            <a:spLocks noGrp="1" noChangeArrowheads="1"/>
          </p:cNvSpPr>
          <p:nvPr>
            <p:ph type="body" idx="1"/>
          </p:nvPr>
        </p:nvSpPr>
        <p:spPr>
          <a:xfrm>
            <a:off x="762000" y="1676400"/>
            <a:ext cx="4114800" cy="2514600"/>
          </a:xfrm>
        </p:spPr>
        <p:txBody>
          <a:bodyPr>
            <a:normAutofit lnSpcReduction="10000"/>
          </a:bodyPr>
          <a:lstStyle/>
          <a:p>
            <a:pPr>
              <a:lnSpc>
                <a:spcPct val="90000"/>
              </a:lnSpc>
              <a:buFont typeface="Wingdings" charset="0"/>
              <a:buChar char="q"/>
            </a:pPr>
            <a:r>
              <a:rPr lang="en-US" sz="2400">
                <a:latin typeface="Tahoma" charset="0"/>
              </a:rPr>
              <a:t>A singly linked list is a concrete data structure consisting of a sequence of nodes</a:t>
            </a:r>
          </a:p>
          <a:p>
            <a:pPr>
              <a:lnSpc>
                <a:spcPct val="90000"/>
              </a:lnSpc>
              <a:buFont typeface="Wingdings" charset="0"/>
              <a:buChar char="q"/>
            </a:pPr>
            <a:r>
              <a:rPr lang="en-US" sz="2400">
                <a:latin typeface="Tahoma" charset="0"/>
              </a:rPr>
              <a:t>Each node stores</a:t>
            </a:r>
          </a:p>
          <a:p>
            <a:pPr lvl="1">
              <a:lnSpc>
                <a:spcPct val="90000"/>
              </a:lnSpc>
            </a:pPr>
            <a:r>
              <a:rPr lang="en-US" sz="2000">
                <a:latin typeface="Tahoma" charset="0"/>
              </a:rPr>
              <a:t>element</a:t>
            </a:r>
          </a:p>
          <a:p>
            <a:pPr lvl="1">
              <a:lnSpc>
                <a:spcPct val="90000"/>
              </a:lnSpc>
            </a:pPr>
            <a:r>
              <a:rPr lang="en-US" sz="2000">
                <a:latin typeface="Tahoma" charset="0"/>
              </a:rPr>
              <a:t>link to the next node</a:t>
            </a:r>
          </a:p>
        </p:txBody>
      </p:sp>
      <p:sp>
        <p:nvSpPr>
          <p:cNvPr id="5126" name="Rectangle 5"/>
          <p:cNvSpPr>
            <a:spLocks noChangeArrowheads="1"/>
          </p:cNvSpPr>
          <p:nvPr/>
        </p:nvSpPr>
        <p:spPr bwMode="auto">
          <a:xfrm>
            <a:off x="5486400" y="21336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27" name="Text Box 11"/>
          <p:cNvSpPr txBox="1">
            <a:spLocks noChangeArrowheads="1"/>
          </p:cNvSpPr>
          <p:nvPr/>
        </p:nvSpPr>
        <p:spPr bwMode="auto">
          <a:xfrm>
            <a:off x="6934200" y="1981200"/>
            <a:ext cx="669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next</a:t>
            </a:r>
          </a:p>
        </p:txBody>
      </p:sp>
      <p:sp>
        <p:nvSpPr>
          <p:cNvPr id="5128" name="Text Box 12"/>
          <p:cNvSpPr txBox="1">
            <a:spLocks noChangeArrowheads="1"/>
          </p:cNvSpPr>
          <p:nvPr/>
        </p:nvSpPr>
        <p:spPr bwMode="auto">
          <a:xfrm>
            <a:off x="5429250" y="3438525"/>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solidFill>
                  <a:schemeClr val="tx2"/>
                </a:solidFill>
              </a:rPr>
              <a:t>elem</a:t>
            </a:r>
          </a:p>
        </p:txBody>
      </p:sp>
      <p:sp>
        <p:nvSpPr>
          <p:cNvPr id="5129" name="Text Box 13"/>
          <p:cNvSpPr txBox="1">
            <a:spLocks noChangeArrowheads="1"/>
          </p:cNvSpPr>
          <p:nvPr/>
        </p:nvSpPr>
        <p:spPr bwMode="auto">
          <a:xfrm>
            <a:off x="6858000" y="3352800"/>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t>node</a:t>
            </a:r>
          </a:p>
        </p:txBody>
      </p:sp>
      <p:sp>
        <p:nvSpPr>
          <p:cNvPr id="5130" name="AutoShape 14"/>
          <p:cNvSpPr>
            <a:spLocks noChangeArrowheads="1"/>
          </p:cNvSpPr>
          <p:nvPr/>
        </p:nvSpPr>
        <p:spPr bwMode="auto">
          <a:xfrm>
            <a:off x="5181600" y="1828800"/>
            <a:ext cx="2590800" cy="21336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1" name="Rectangle 17"/>
          <p:cNvSpPr>
            <a:spLocks noChangeArrowheads="1"/>
          </p:cNvSpPr>
          <p:nvPr/>
        </p:nvSpPr>
        <p:spPr bwMode="auto">
          <a:xfrm>
            <a:off x="6096000" y="21336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32" name="Line 18"/>
          <p:cNvSpPr>
            <a:spLocks noChangeShapeType="1"/>
          </p:cNvSpPr>
          <p:nvPr/>
        </p:nvSpPr>
        <p:spPr bwMode="auto">
          <a:xfrm>
            <a:off x="5791200" y="24384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3" name="Line 19"/>
          <p:cNvSpPr>
            <a:spLocks noChangeShapeType="1"/>
          </p:cNvSpPr>
          <p:nvPr/>
        </p:nvSpPr>
        <p:spPr bwMode="auto">
          <a:xfrm flipV="1">
            <a:off x="6400800" y="24384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4" name="Rectangle 20"/>
          <p:cNvSpPr>
            <a:spLocks noChangeArrowheads="1"/>
          </p:cNvSpPr>
          <p:nvPr/>
        </p:nvSpPr>
        <p:spPr bwMode="auto">
          <a:xfrm>
            <a:off x="9144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35" name="Text Box 22"/>
          <p:cNvSpPr txBox="1">
            <a:spLocks noChangeArrowheads="1"/>
          </p:cNvSpPr>
          <p:nvPr/>
        </p:nvSpPr>
        <p:spPr bwMode="auto">
          <a:xfrm>
            <a:off x="1058863" y="5781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solidFill>
                  <a:schemeClr val="tx2"/>
                </a:solidFill>
              </a:rPr>
              <a:t>A</a:t>
            </a:r>
          </a:p>
        </p:txBody>
      </p:sp>
      <p:sp>
        <p:nvSpPr>
          <p:cNvPr id="5136" name="Rectangle 24"/>
          <p:cNvSpPr>
            <a:spLocks noChangeArrowheads="1"/>
          </p:cNvSpPr>
          <p:nvPr/>
        </p:nvSpPr>
        <p:spPr bwMode="auto">
          <a:xfrm>
            <a:off x="15240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37" name="Line 25"/>
          <p:cNvSpPr>
            <a:spLocks noChangeShapeType="1"/>
          </p:cNvSpPr>
          <p:nvPr/>
        </p:nvSpPr>
        <p:spPr bwMode="auto">
          <a:xfrm>
            <a:off x="12192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8" name="Line 26"/>
          <p:cNvSpPr>
            <a:spLocks noChangeShapeType="1"/>
          </p:cNvSpPr>
          <p:nvPr/>
        </p:nvSpPr>
        <p:spPr bwMode="auto">
          <a:xfrm flipV="1">
            <a:off x="18288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9" name="Rectangle 27"/>
          <p:cNvSpPr>
            <a:spLocks noChangeArrowheads="1"/>
          </p:cNvSpPr>
          <p:nvPr/>
        </p:nvSpPr>
        <p:spPr bwMode="auto">
          <a:xfrm>
            <a:off x="27432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40" name="Rectangle 28"/>
          <p:cNvSpPr>
            <a:spLocks noChangeArrowheads="1"/>
          </p:cNvSpPr>
          <p:nvPr/>
        </p:nvSpPr>
        <p:spPr bwMode="auto">
          <a:xfrm>
            <a:off x="33528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41" name="Line 29"/>
          <p:cNvSpPr>
            <a:spLocks noChangeShapeType="1"/>
          </p:cNvSpPr>
          <p:nvPr/>
        </p:nvSpPr>
        <p:spPr bwMode="auto">
          <a:xfrm flipV="1">
            <a:off x="36576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42" name="Rectangle 30"/>
          <p:cNvSpPr>
            <a:spLocks noChangeArrowheads="1"/>
          </p:cNvSpPr>
          <p:nvPr/>
        </p:nvSpPr>
        <p:spPr bwMode="auto">
          <a:xfrm>
            <a:off x="45720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43" name="Rectangle 31"/>
          <p:cNvSpPr>
            <a:spLocks noChangeArrowheads="1"/>
          </p:cNvSpPr>
          <p:nvPr/>
        </p:nvSpPr>
        <p:spPr bwMode="auto">
          <a:xfrm>
            <a:off x="51816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44" name="Line 32"/>
          <p:cNvSpPr>
            <a:spLocks noChangeShapeType="1"/>
          </p:cNvSpPr>
          <p:nvPr/>
        </p:nvSpPr>
        <p:spPr bwMode="auto">
          <a:xfrm flipV="1">
            <a:off x="54864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45" name="Rectangle 33"/>
          <p:cNvSpPr>
            <a:spLocks noChangeArrowheads="1"/>
          </p:cNvSpPr>
          <p:nvPr/>
        </p:nvSpPr>
        <p:spPr bwMode="auto">
          <a:xfrm>
            <a:off x="64008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46" name="Rectangle 34"/>
          <p:cNvSpPr>
            <a:spLocks noChangeArrowheads="1"/>
          </p:cNvSpPr>
          <p:nvPr/>
        </p:nvSpPr>
        <p:spPr bwMode="auto">
          <a:xfrm>
            <a:off x="7010400" y="4572000"/>
            <a:ext cx="609600" cy="6096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5147" name="Line 35"/>
          <p:cNvSpPr>
            <a:spLocks noChangeShapeType="1"/>
          </p:cNvSpPr>
          <p:nvPr/>
        </p:nvSpPr>
        <p:spPr bwMode="auto">
          <a:xfrm flipV="1">
            <a:off x="73152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48" name="Text Box 37"/>
          <p:cNvSpPr txBox="1">
            <a:spLocks noChangeArrowheads="1"/>
          </p:cNvSpPr>
          <p:nvPr/>
        </p:nvSpPr>
        <p:spPr bwMode="auto">
          <a:xfrm>
            <a:off x="2887663" y="5781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solidFill>
                  <a:schemeClr val="tx2"/>
                </a:solidFill>
              </a:rPr>
              <a:t>B</a:t>
            </a:r>
          </a:p>
        </p:txBody>
      </p:sp>
      <p:sp>
        <p:nvSpPr>
          <p:cNvPr id="5149" name="Line 38"/>
          <p:cNvSpPr>
            <a:spLocks noChangeShapeType="1"/>
          </p:cNvSpPr>
          <p:nvPr/>
        </p:nvSpPr>
        <p:spPr bwMode="auto">
          <a:xfrm>
            <a:off x="30480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50" name="Text Box 39"/>
          <p:cNvSpPr txBox="1">
            <a:spLocks noChangeArrowheads="1"/>
          </p:cNvSpPr>
          <p:nvPr/>
        </p:nvSpPr>
        <p:spPr bwMode="auto">
          <a:xfrm>
            <a:off x="4716463" y="5781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solidFill>
                  <a:schemeClr val="tx2"/>
                </a:solidFill>
              </a:rPr>
              <a:t>C</a:t>
            </a:r>
          </a:p>
        </p:txBody>
      </p:sp>
      <p:sp>
        <p:nvSpPr>
          <p:cNvPr id="5151" name="Line 40"/>
          <p:cNvSpPr>
            <a:spLocks noChangeShapeType="1"/>
          </p:cNvSpPr>
          <p:nvPr/>
        </p:nvSpPr>
        <p:spPr bwMode="auto">
          <a:xfrm>
            <a:off x="48768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52" name="Text Box 41"/>
          <p:cNvSpPr txBox="1">
            <a:spLocks noChangeArrowheads="1"/>
          </p:cNvSpPr>
          <p:nvPr/>
        </p:nvSpPr>
        <p:spPr bwMode="auto">
          <a:xfrm>
            <a:off x="6535738" y="5781675"/>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a:solidFill>
                  <a:schemeClr val="tx2"/>
                </a:solidFill>
              </a:rPr>
              <a:t>D</a:t>
            </a:r>
          </a:p>
        </p:txBody>
      </p:sp>
      <p:sp>
        <p:nvSpPr>
          <p:cNvPr id="5153" name="Line 42"/>
          <p:cNvSpPr>
            <a:spLocks noChangeShapeType="1"/>
          </p:cNvSpPr>
          <p:nvPr/>
        </p:nvSpPr>
        <p:spPr bwMode="auto">
          <a:xfrm>
            <a:off x="67056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54" name="Text Box 43"/>
          <p:cNvSpPr txBox="1">
            <a:spLocks noChangeArrowheads="1"/>
          </p:cNvSpPr>
          <p:nvPr/>
        </p:nvSpPr>
        <p:spPr bwMode="auto">
          <a:xfrm>
            <a:off x="8202613" y="4678363"/>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b="1">
                <a:sym typeface="Symbol" charset="0"/>
              </a:rPr>
              <a:t></a:t>
            </a:r>
            <a:endParaRPr lang="en-US" sz="2000" b="1"/>
          </a:p>
        </p:txBody>
      </p:sp>
    </p:spTree>
    <p:extLst>
      <p:ext uri="{BB962C8B-B14F-4D97-AF65-F5344CB8AC3E}">
        <p14:creationId xmlns:p14="http://schemas.microsoft.com/office/powerpoint/2010/main" val="186836760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3991</TotalTime>
  <Words>2510</Words>
  <Application>Microsoft Macintosh PowerPoint</Application>
  <PresentationFormat>On-screen Show (4:3)</PresentationFormat>
  <Paragraphs>487</Paragraphs>
  <Slides>34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Folio</vt:lpstr>
      <vt:lpstr>Microsoft Clip Gallery</vt:lpstr>
      <vt:lpstr>Data Structure101</vt:lpstr>
      <vt:lpstr>PowerPoint Presentation</vt:lpstr>
      <vt:lpstr>Introduction of Data Structure</vt:lpstr>
      <vt:lpstr>Introduction of Data Structure</vt:lpstr>
      <vt:lpstr>Array</vt:lpstr>
      <vt:lpstr>Introduction of Data Structure (in Array)</vt:lpstr>
      <vt:lpstr>PowerPoint Presentation</vt:lpstr>
      <vt:lpstr>Introduction of Data Structure</vt:lpstr>
      <vt:lpstr>Singly Linked List</vt:lpstr>
      <vt:lpstr>PowerPoint Presentation</vt:lpstr>
      <vt:lpstr>PowerPoint Presentation</vt:lpstr>
      <vt:lpstr>Introduction of Data Structure (in Linked List)</vt:lpstr>
      <vt:lpstr>Inserting at the Head</vt:lpstr>
      <vt:lpstr>Removing at the Head</vt:lpstr>
      <vt:lpstr>Inserting at the Tail</vt:lpstr>
      <vt:lpstr>Removing at the Tail</vt:lpstr>
      <vt:lpstr>(Recap)Pros &amp; Cons</vt:lpstr>
      <vt:lpstr>Introduction of Data Structure</vt:lpstr>
      <vt:lpstr>Tree</vt:lpstr>
      <vt:lpstr>Binary Trees</vt:lpstr>
      <vt:lpstr>PowerPoint Presentation</vt:lpstr>
      <vt:lpstr>Introduction of Data Structure (Binary Search Tree)</vt:lpstr>
      <vt:lpstr>PowerPoint Presentation</vt:lpstr>
      <vt:lpstr>Preorder Traversal</vt:lpstr>
      <vt:lpstr>PowerPoint Presentation</vt:lpstr>
      <vt:lpstr>Postorder Traversal</vt:lpstr>
      <vt:lpstr>PowerPoint Presentation</vt:lpstr>
      <vt:lpstr>Other Traversals</vt:lpstr>
      <vt:lpstr>Introduction of Data Structure (Binary Search Tree)</vt:lpstr>
      <vt:lpstr>Binary Search Trees</vt:lpstr>
      <vt:lpstr>Search</vt:lpstr>
      <vt:lpstr>Insertion</vt:lpstr>
      <vt:lpstr>Deletion</vt:lpstr>
      <vt:lpstr>PowerPoint Presentation</vt:lpstr>
    </vt:vector>
  </TitlesOfParts>
  <Company>concordia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Structure101</dc:title>
  <dc:creator>Byoungwoo Kang</dc:creator>
  <cp:lastModifiedBy>Byoungwoo Kang</cp:lastModifiedBy>
  <cp:revision>32</cp:revision>
  <dcterms:created xsi:type="dcterms:W3CDTF">2017-10-30T23:33:18Z</dcterms:created>
  <dcterms:modified xsi:type="dcterms:W3CDTF">2017-11-02T18:04:44Z</dcterms:modified>
</cp:coreProperties>
</file>