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3" r:id="rId4"/>
    <p:sldId id="257" r:id="rId5"/>
    <p:sldId id="258" r:id="rId6"/>
    <p:sldId id="271" r:id="rId7"/>
    <p:sldId id="259" r:id="rId8"/>
    <p:sldId id="260" r:id="rId9"/>
    <p:sldId id="261" r:id="rId10"/>
    <p:sldId id="272" r:id="rId11"/>
    <p:sldId id="263" r:id="rId12"/>
    <p:sldId id="264" r:id="rId13"/>
    <p:sldId id="277" r:id="rId14"/>
    <p:sldId id="276" r:id="rId15"/>
    <p:sldId id="278" r:id="rId16"/>
    <p:sldId id="279" r:id="rId17"/>
    <p:sldId id="280" r:id="rId18"/>
    <p:sldId id="273" r:id="rId19"/>
    <p:sldId id="281" r:id="rId20"/>
    <p:sldId id="269" r:id="rId21"/>
    <p:sldId id="270" r:id="rId22"/>
    <p:sldId id="282" r:id="rId23"/>
    <p:sldId id="283" r:id="rId24"/>
    <p:sldId id="284" r:id="rId25"/>
    <p:sldId id="285" r:id="rId26"/>
    <p:sldId id="292" r:id="rId27"/>
    <p:sldId id="294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F9F"/>
    <a:srgbClr val="17BF6F"/>
    <a:srgbClr val="26B0AD"/>
    <a:srgbClr val="7CFCED"/>
    <a:srgbClr val="9DFDF2"/>
    <a:srgbClr val="9BFFCD"/>
    <a:srgbClr val="BDFFDE"/>
    <a:srgbClr val="20B095"/>
    <a:srgbClr val="1D9F86"/>
    <a:srgbClr val="155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1BB8-11F0-4F53-8E2A-78D307756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A36823-4BC8-4801-89FE-546F728B3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E02D7-392A-4516-B364-1F677D5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5FBF-BDDB-4AD0-A9BD-9238E670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02136-0BAF-425B-AE47-17803A4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855FA-15B4-43AD-B822-2545D91F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D15AA-B852-4108-AD68-251C3A2B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45647-343F-43F3-AE2A-0852250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2093B-1CEB-43C0-997C-5E09909F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093D1-8960-483D-BF1D-A6E7F549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2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42BDD-7D77-421B-A20D-4C118D70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D1F3F-C688-4101-B746-AAA4D1FE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F5A51-1158-41EC-BA3B-6EEA6BE8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9606D-D72C-4A2F-AA37-120C2FD6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4AD7A-C846-4AD8-9ABA-05E9E3D1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43EFB-6783-4CD5-96EC-74C57C57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6F63C-B180-4DF7-BD6C-94459025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C64CD-BEDA-4D95-8261-3F85EE36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999E1-E82A-4C29-81A3-CE76C693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AB883-A865-4FCB-8F49-5A7E52EB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B4377-9840-4504-B520-8D57F006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BB16D-6E0D-4925-8B1C-AC8DBC86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54509-2F73-4643-9031-ED1EA875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A8C1A-9D9E-4F58-9C94-02F5423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51BA0-BCED-4FCD-B963-303E5EBB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F5BC-168A-4ABC-A92B-A22F6E7D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10C67-0E2B-4C1B-A88A-2E002B88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86871-4521-4960-A618-C368D9A8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92B71-2D36-480C-AA84-858C7E3E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2FCFA-DB23-451E-8593-95E495C6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EBF3E-7686-48C8-AB01-F12ED5B9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3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702E-8DED-4B64-B324-B598FE54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8F0B2-D125-40B2-AA5A-80D49D41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F8B11-9493-4827-B848-E1C09966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CDAA3E-46DA-4E9E-876C-DD02D5CDF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ECD67-E399-44D8-9E9F-45495279C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409BEA-5CA3-4BC6-9B9C-ED8E670D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1AAE97-0684-40E4-9ECF-73228B78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8B2F95-D3BA-401E-941B-3123EC8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887C-E4D9-469E-961D-5CE14B4C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F70FF5-5ED8-40A8-9BAD-973307D0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40A8C4-2D23-44DD-935D-74840B94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1617B-632F-4CCC-A491-7FC22BE5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AA22B7-E3C7-4D74-8703-0F09272B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FE45DA-5527-459A-99E4-0DC73DAD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24252-7AAF-475B-AD75-5A48EAB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A2259-0355-4687-BE85-CC0667AD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0177-815E-49B8-A97B-F0786F84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FF14D-6361-4F11-B2DF-6FB41C7DF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1044B-6A29-4926-A121-8A9DCE4D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3EC7D-E85E-476B-BC5C-10B39A35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9AB5A-EA56-40D9-B509-ED9EB5FC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E077-666A-470D-BA96-43A75608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19947-4E6C-49B8-93D8-0079863F1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05474-4EA3-471E-9C33-8AF8958D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71CF3-17B9-471C-967B-44FC4381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294E6-DC89-4009-8880-E35614C0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53073-E5EC-4F7B-8657-113FECCD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EC56BE-2B12-480D-9864-81871476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72A99-24B3-4BB2-BACD-B9E277A9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B664E-3063-4D78-B4C3-267A5E9C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7CAD-C4DA-4B42-A000-0E725B40A4D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2904B-59E0-4679-8E0F-72F0D660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856D1-7B89-4254-A217-CB0FB62EC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3905-D922-4D8F-B6D9-18A0BC69F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5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datahub.co.kr/product/view.do?pid=1001997" TargetMode="External"/><Relationship Id="rId7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www.data.go.kr/dataset/15007847/fileData.do" TargetMode="External"/><Relationship Id="rId4" Type="http://schemas.openxmlformats.org/officeDocument/2006/relationships/hyperlink" Target="https://data.kma.go.kr/climate/RankState/selectRankStatisticsDivisionList.do?pgmNo=17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F518F539-3F0F-467F-95B0-0ABCD4E9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39" y="1958724"/>
            <a:ext cx="4357395" cy="4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C1A06-5390-44A3-9D43-AD3BBE0CE42B}"/>
              </a:ext>
            </a:extLst>
          </p:cNvPr>
          <p:cNvSpPr txBox="1"/>
          <p:nvPr/>
        </p:nvSpPr>
        <p:spPr>
          <a:xfrm>
            <a:off x="1084062" y="934148"/>
            <a:ext cx="6212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기반 </a:t>
            </a:r>
            <a:endParaRPr lang="en-US" altLang="ko-KR" sz="7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7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창업 도우미 </a:t>
            </a:r>
            <a:endParaRPr lang="en-US" altLang="ko-KR" sz="7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7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9F15B-D812-478D-B8DE-DA4F0B3A21A5}"/>
              </a:ext>
            </a:extLst>
          </p:cNvPr>
          <p:cNvSpPr txBox="1"/>
          <p:nvPr/>
        </p:nvSpPr>
        <p:spPr>
          <a:xfrm>
            <a:off x="1195173" y="4891972"/>
            <a:ext cx="2995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글로벌미디어학과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20152442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강건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20152493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안현철</a:t>
            </a:r>
          </a:p>
        </p:txBody>
      </p:sp>
    </p:spTree>
    <p:extLst>
      <p:ext uri="{BB962C8B-B14F-4D97-AF65-F5344CB8AC3E}">
        <p14:creationId xmlns:p14="http://schemas.microsoft.com/office/powerpoint/2010/main" val="185244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D2BC7721-F2AD-4C41-BF6D-3E3FB0E9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D8784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5EBF-4E88-4F31-BB27-DF43D73595F7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pic>
        <p:nvPicPr>
          <p:cNvPr id="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DFF04AF3-E0EE-4893-82CA-E9D40FA2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83" y="4358311"/>
            <a:ext cx="2104451" cy="22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E323-BCF0-4ADB-A80F-61CA2F31C1EE}"/>
              </a:ext>
            </a:extLst>
          </p:cNvPr>
          <p:cNvSpPr txBox="1"/>
          <p:nvPr/>
        </p:nvSpPr>
        <p:spPr>
          <a:xfrm>
            <a:off x="2596529" y="2142758"/>
            <a:ext cx="744626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결과</a:t>
            </a:r>
            <a:endParaRPr lang="en-US" altLang="ko-KR" sz="3200" dirty="0">
              <a:solidFill>
                <a:srgbClr val="6BDFD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알고 있는 것과는 달리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메뉴들에 비해 </a:t>
            </a:r>
            <a:r>
              <a:rPr lang="ko-KR" altLang="en-US" sz="16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피자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평균 월 매출이</a:t>
            </a:r>
            <a:endParaRPr lang="en-US" altLang="ko-KR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비정상적으로 높은 것으로 분석됨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조사해 본 결과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피자 </a:t>
            </a:r>
            <a:r>
              <a:rPr lang="ko-KR" altLang="en-US" sz="16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업소 숫자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음식점들에 비해 </a:t>
            </a:r>
            <a:r>
              <a:rPr lang="ko-KR" altLang="en-US" sz="16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많이 적다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것을 알게 됨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숫자가 적다 보니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업소 하나하나의 평균 월 매출이 그만큼 높은 것으로 보임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피자 다음으로는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중국 음식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ko-KR" altLang="en-US" sz="16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보쌈</a:t>
            </a:r>
            <a:r>
              <a:rPr lang="en-US" altLang="ko-KR" sz="16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 err="1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족발</a:t>
            </a:r>
            <a:r>
              <a:rPr lang="ko-KR" altLang="en-US" sz="16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거의 비슷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평균 월 매출을 보임</a:t>
            </a:r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한계점으로는</a:t>
            </a:r>
            <a:r>
              <a:rPr lang="en-US" altLang="ko-KR" sz="16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음식의 가격을 정하는 방식에 개선이 필요해 보임</a:t>
            </a:r>
            <a:r>
              <a:rPr lang="en-US" altLang="ko-KR" sz="16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55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4CFE0AED-8F7C-4792-AE5A-6D044701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D8784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99B46-9EA2-4C88-88DA-F25936F5712D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pic>
        <p:nvPicPr>
          <p:cNvPr id="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B7FD9C27-BAAD-461E-AA53-BAB109C1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83" y="4358311"/>
            <a:ext cx="2104451" cy="22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0B6D5-8EF2-49E0-85A6-83479E71E139}"/>
              </a:ext>
            </a:extLst>
          </p:cNvPr>
          <p:cNvSpPr txBox="1"/>
          <p:nvPr/>
        </p:nvSpPr>
        <p:spPr>
          <a:xfrm>
            <a:off x="2596529" y="2142758"/>
            <a:ext cx="736291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연도별</a:t>
            </a:r>
            <a:r>
              <a:rPr lang="en-US" altLang="ko-KR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월별</a:t>
            </a:r>
            <a:r>
              <a:rPr lang="en-US" altLang="ko-KR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일별</a:t>
            </a:r>
            <a:r>
              <a:rPr lang="en-US" altLang="ko-KR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시간별 인기 메뉴</a:t>
            </a:r>
            <a:endParaRPr lang="en-US" altLang="ko-KR" sz="3200" dirty="0">
              <a:solidFill>
                <a:srgbClr val="6BDFD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연도별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월별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일별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시간대 별로 어떤 음식을 많이 시켜 먹는지를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평균 낸 값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최대값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최소값 등으로 분석해본다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바탕으로 배달 음식의 대략적인 </a:t>
            </a:r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트렌드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</a:t>
            </a:r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선정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도움이 될 만한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 뽑아내는 것이 목적이다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08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6D10FF6B-B6BC-4FC3-AF7A-5A198458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-214604" y="447091"/>
            <a:ext cx="12736286" cy="585723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FBC3CC-410C-4D17-8825-D94623CF8686}"/>
              </a:ext>
            </a:extLst>
          </p:cNvPr>
          <p:cNvSpPr/>
          <p:nvPr/>
        </p:nvSpPr>
        <p:spPr>
          <a:xfrm>
            <a:off x="-214604" y="553673"/>
            <a:ext cx="12736285" cy="564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121BE-AF69-45A7-97B3-F61AC438F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14" y="663250"/>
            <a:ext cx="6914372" cy="55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6D10FF6B-B6BC-4FC3-AF7A-5A198458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-214604" y="447091"/>
            <a:ext cx="12736286" cy="585723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FBC3CC-410C-4D17-8825-D94623CF8686}"/>
              </a:ext>
            </a:extLst>
          </p:cNvPr>
          <p:cNvSpPr/>
          <p:nvPr/>
        </p:nvSpPr>
        <p:spPr>
          <a:xfrm>
            <a:off x="-214604" y="553673"/>
            <a:ext cx="12736285" cy="564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903B5-BBE8-488A-9DA2-3FFB2FB51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" y="1061512"/>
            <a:ext cx="11837437" cy="47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6D10FF6B-B6BC-4FC3-AF7A-5A198458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-214604" y="447091"/>
            <a:ext cx="12736286" cy="585723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50E32-117D-4A62-9C7F-CC21B4E51388}"/>
              </a:ext>
            </a:extLst>
          </p:cNvPr>
          <p:cNvSpPr/>
          <p:nvPr/>
        </p:nvSpPr>
        <p:spPr>
          <a:xfrm>
            <a:off x="-214604" y="553673"/>
            <a:ext cx="12736285" cy="564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920B7-9DFA-44A7-80D1-9B18E75B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65" y="749093"/>
            <a:ext cx="6807069" cy="54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6D10FF6B-B6BC-4FC3-AF7A-5A198458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-214604" y="447091"/>
            <a:ext cx="12736286" cy="585723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FBC3CC-410C-4D17-8825-D94623CF8686}"/>
              </a:ext>
            </a:extLst>
          </p:cNvPr>
          <p:cNvSpPr/>
          <p:nvPr/>
        </p:nvSpPr>
        <p:spPr>
          <a:xfrm>
            <a:off x="-214604" y="553673"/>
            <a:ext cx="12736285" cy="564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9DC08A-EADC-4A4C-8B1F-B374F78B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" y="1122472"/>
            <a:ext cx="11532637" cy="46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2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D2BC7721-F2AD-4C41-BF6D-3E3FB0E9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D8784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5EBF-4E88-4F31-BB27-DF43D73595F7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pic>
        <p:nvPicPr>
          <p:cNvPr id="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DFF04AF3-E0EE-4893-82CA-E9D40FA2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83" y="4358311"/>
            <a:ext cx="2104451" cy="22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E323-BCF0-4ADB-A80F-61CA2F31C1EE}"/>
              </a:ext>
            </a:extLst>
          </p:cNvPr>
          <p:cNvSpPr txBox="1"/>
          <p:nvPr/>
        </p:nvSpPr>
        <p:spPr>
          <a:xfrm>
            <a:off x="2596529" y="2142758"/>
            <a:ext cx="829105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결과</a:t>
            </a:r>
            <a:endParaRPr lang="en-US" altLang="ko-KR" sz="3200" dirty="0">
              <a:solidFill>
                <a:srgbClr val="6BDFD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족발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보쌈이나 피자보다는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치킨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중국음식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배달량이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훨씬 많은 것으로 보임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요일별로 봤을 때는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주말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가까워지면서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배달량이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점점 늘어나는 것으로 보이고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시간대 별로 봤을 때는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오후</a:t>
            </a:r>
            <a:r>
              <a:rPr lang="en-US" altLang="ko-KR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저녁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시간대에는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중국 음식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밤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시간대에는 </a:t>
            </a:r>
            <a:r>
              <a:rPr lang="ko-KR" altLang="en-US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치킨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주문량이 많은 것으로 드러남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40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4CFE0AED-8F7C-4792-AE5A-6D044701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D8784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99B46-9EA2-4C88-88DA-F25936F5712D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pic>
        <p:nvPicPr>
          <p:cNvPr id="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B7FD9C27-BAAD-461E-AA53-BAB109C1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83" y="4358311"/>
            <a:ext cx="2104451" cy="22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0B6D5-8EF2-49E0-85A6-83479E71E139}"/>
              </a:ext>
            </a:extLst>
          </p:cNvPr>
          <p:cNvSpPr txBox="1"/>
          <p:nvPr/>
        </p:nvSpPr>
        <p:spPr>
          <a:xfrm>
            <a:off x="2596529" y="2142758"/>
            <a:ext cx="765466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 변화에 따른 메뉴 별 </a:t>
            </a:r>
            <a:r>
              <a:rPr lang="ko-KR" altLang="en-US" sz="3200" dirty="0" err="1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변화</a:t>
            </a:r>
            <a:endParaRPr lang="en-US" altLang="ko-KR" sz="3200" dirty="0">
              <a:solidFill>
                <a:srgbClr val="6BDFD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 startAt="3"/>
            </a:pP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날씨가 변함에 따라 사람들의 </a:t>
            </a:r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 선호에 변화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있을 것이라 생각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기온이 높아지거나 낮아지면 특정 음식이 먹고 싶어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진다거나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비가 오면 특정 음식이 생각나는 경우가 있을 것이라는 예상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 데이터는 평균 기온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강수량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풍속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적설량 등을 이용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각종 날씨 변화 데이터와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변화 데이터를 비교하여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둘 사이의 </a:t>
            </a:r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 관계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도출해내고자 함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46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BE504C65-A335-4525-BD4E-5D9DE38D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0"/>
            <a:ext cx="12192000" cy="6858000"/>
          </a:xfrm>
          <a:prstGeom prst="rect">
            <a:avLst/>
          </a:prstGeom>
          <a:solidFill>
            <a:srgbClr val="1D8784"/>
          </a:solidFill>
          <a:ex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95E9EB-62DB-44A0-B780-9E729806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765" y="716042"/>
            <a:ext cx="3442554" cy="2297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32985F-5CBA-49C0-B932-FCC78E920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8" y="727472"/>
            <a:ext cx="3435581" cy="22932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92FFDC-567A-4B05-B174-46926C3E5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08" y="3853456"/>
            <a:ext cx="3428468" cy="22885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E9E0D1-42B2-43FC-96D2-B1210C3B0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07" y="732220"/>
            <a:ext cx="3428468" cy="22885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75F226-667E-469F-A2AF-443C34829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" y="3853456"/>
            <a:ext cx="3428468" cy="22885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FA66E2-C7C9-445D-AC44-18FD7907F1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14" y="3853456"/>
            <a:ext cx="3440961" cy="22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6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D2BC7721-F2AD-4C41-BF6D-3E3FB0E9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D8784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5EBF-4E88-4F31-BB27-DF43D73595F7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pic>
        <p:nvPicPr>
          <p:cNvPr id="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DFF04AF3-E0EE-4893-82CA-E9D40FA2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83" y="4358311"/>
            <a:ext cx="2104451" cy="22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E323-BCF0-4ADB-A80F-61CA2F31C1EE}"/>
              </a:ext>
            </a:extLst>
          </p:cNvPr>
          <p:cNvSpPr txBox="1"/>
          <p:nvPr/>
        </p:nvSpPr>
        <p:spPr>
          <a:xfrm>
            <a:off x="2641823" y="1949524"/>
            <a:ext cx="815159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결과</a:t>
            </a:r>
            <a:endParaRPr lang="en-US" altLang="ko-KR" sz="3200" dirty="0">
              <a:solidFill>
                <a:srgbClr val="6BDFD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 변화와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배달량의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변화는 크게 유의미한 관계는 없는 것으로 드러남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변화 </a:t>
            </a:r>
            <a:r>
              <a:rPr lang="ko-KR" altLang="en-US" sz="20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그래프를 보면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일정한 패턴을 반복하는 것을 볼 수 있음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패턴은 </a:t>
            </a:r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요일의 변화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따른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배달량의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변화인데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주말이 가까워질 수록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점점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배달량이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늘어난다는 것을 알 수 있음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가끔씩 치킨만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배달량이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비정상적으로 높아지는 날이 있는데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</a:t>
            </a:r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공휴일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스포츠 경기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있는 날인 것으로 드러남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16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C1A06-5390-44A3-9D43-AD3BBE0CE42B}"/>
              </a:ext>
            </a:extLst>
          </p:cNvPr>
          <p:cNvSpPr txBox="1"/>
          <p:nvPr/>
        </p:nvSpPr>
        <p:spPr>
          <a:xfrm>
            <a:off x="979628" y="2670837"/>
            <a:ext cx="6212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FC0EA-F978-402F-80C9-0176F1641F70}"/>
              </a:ext>
            </a:extLst>
          </p:cNvPr>
          <p:cNvSpPr txBox="1"/>
          <p:nvPr/>
        </p:nvSpPr>
        <p:spPr>
          <a:xfrm>
            <a:off x="1064954" y="4592199"/>
            <a:ext cx="257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모듈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B3C27-A262-4951-AB16-1A2977A92031}"/>
              </a:ext>
            </a:extLst>
          </p:cNvPr>
          <p:cNvSpPr txBox="1"/>
          <p:nvPr/>
        </p:nvSpPr>
        <p:spPr>
          <a:xfrm>
            <a:off x="1064955" y="5136895"/>
            <a:ext cx="288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데이터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9DF6A-4989-4FF5-9B2B-6C377A82D2AE}"/>
              </a:ext>
            </a:extLst>
          </p:cNvPr>
          <p:cNvSpPr txBox="1"/>
          <p:nvPr/>
        </p:nvSpPr>
        <p:spPr>
          <a:xfrm>
            <a:off x="4558531" y="4047502"/>
            <a:ext cx="210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867AB-75D4-46CF-8F46-591DCCB9A356}"/>
              </a:ext>
            </a:extLst>
          </p:cNvPr>
          <p:cNvSpPr txBox="1"/>
          <p:nvPr/>
        </p:nvSpPr>
        <p:spPr>
          <a:xfrm>
            <a:off x="4558530" y="4592199"/>
            <a:ext cx="343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학습 인공지능</a:t>
            </a:r>
          </a:p>
        </p:txBody>
      </p:sp>
      <p:pic>
        <p:nvPicPr>
          <p:cNvPr id="10244" name="Picture 4" descr="배달의 민족에 대한 이미지 검색결과">
            <a:extLst>
              <a:ext uri="{FF2B5EF4-FFF2-40B4-BE49-F238E27FC236}">
                <a16:creationId xmlns:a16="http://schemas.microsoft.com/office/drawing/2014/main" id="{CF1B275B-D2C3-498F-812A-649644F2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40" y="829976"/>
            <a:ext cx="2177132" cy="24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25EBE-EEDC-43D4-81E0-20B06E1DDBE1}"/>
              </a:ext>
            </a:extLst>
          </p:cNvPr>
          <p:cNvSpPr txBox="1"/>
          <p:nvPr/>
        </p:nvSpPr>
        <p:spPr>
          <a:xfrm>
            <a:off x="1064955" y="404750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24A00-DBE2-48B8-8DEF-5B67A25A6C67}"/>
              </a:ext>
            </a:extLst>
          </p:cNvPr>
          <p:cNvSpPr txBox="1"/>
          <p:nvPr/>
        </p:nvSpPr>
        <p:spPr>
          <a:xfrm>
            <a:off x="4558531" y="5136894"/>
            <a:ext cx="336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마무리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199E1C-CEF6-4891-BA71-179E942D9C01}"/>
              </a:ext>
            </a:extLst>
          </p:cNvPr>
          <p:cNvCxnSpPr>
            <a:cxnSpLocks/>
          </p:cNvCxnSpPr>
          <p:nvPr/>
        </p:nvCxnSpPr>
        <p:spPr>
          <a:xfrm>
            <a:off x="3945909" y="4179219"/>
            <a:ext cx="0" cy="1287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5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img.donga.com/ugc/CDB/SHINDONGA/Article/5c/33/f3/46/5c33f34603b9d2738de6.jpg">
            <a:extLst>
              <a:ext uri="{FF2B5EF4-FFF2-40B4-BE49-F238E27FC236}">
                <a16:creationId xmlns:a16="http://schemas.microsoft.com/office/drawing/2014/main" id="{FAA55FBC-8A56-4FC0-A771-815A62E35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447871"/>
            <a:ext cx="12192000" cy="8121748"/>
          </a:xfrm>
          <a:prstGeom prst="rect">
            <a:avLst/>
          </a:prstGeom>
          <a:solidFill>
            <a:srgbClr val="26B1B8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881D0-B187-4C85-B452-F7320FDDE240}"/>
              </a:ext>
            </a:extLst>
          </p:cNvPr>
          <p:cNvSpPr txBox="1"/>
          <p:nvPr/>
        </p:nvSpPr>
        <p:spPr>
          <a:xfrm>
            <a:off x="1084062" y="934148"/>
            <a:ext cx="8571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학습 인공지능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C1B849-5F5A-414D-84EF-24C693AA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63" b="99510" l="9764" r="91024">
                        <a14:foregroundMark x1="33858" y1="73775" x2="28189" y2="84069"/>
                        <a14:foregroundMark x1="28189" y1="84069" x2="27402" y2="88235"/>
                        <a14:foregroundMark x1="29449" y1="74510" x2="25039" y2="86275"/>
                        <a14:foregroundMark x1="25039" y1="86275" x2="25669" y2="94363"/>
                        <a14:foregroundMark x1="25827" y1="85784" x2="24252" y2="96324"/>
                        <a14:foregroundMark x1="24882" y1="90686" x2="25354" y2="99020"/>
                        <a14:foregroundMark x1="29134" y1="82353" x2="27402" y2="97059"/>
                        <a14:foregroundMark x1="31496" y1="82843" x2="37165" y2="91422"/>
                        <a14:foregroundMark x1="37165" y1="91422" x2="37480" y2="91422"/>
                        <a14:foregroundMark x1="51969" y1="81127" x2="61575" y2="87010"/>
                        <a14:foregroundMark x1="58583" y1="86275" x2="67559" y2="84314"/>
                        <a14:foregroundMark x1="67559" y1="84314" x2="70079" y2="84314"/>
                        <a14:foregroundMark x1="65197" y1="80882" x2="73701" y2="79412"/>
                        <a14:foregroundMark x1="73701" y1="79412" x2="76063" y2="81127"/>
                        <a14:foregroundMark x1="88819" y1="94118" x2="88504" y2="97059"/>
                        <a14:foregroundMark x1="36535" y1="24510" x2="31024" y2="34069"/>
                        <a14:foregroundMark x1="31024" y1="34069" x2="30236" y2="46814"/>
                        <a14:foregroundMark x1="31969" y1="31863" x2="31811" y2="48529"/>
                        <a14:foregroundMark x1="34803" y1="26471" x2="44409" y2="14461"/>
                        <a14:foregroundMark x1="42309" y1="15030" x2="50236" y2="12745"/>
                        <a14:foregroundMark x1="53228" y1="12745" x2="61260" y2="13480"/>
                        <a14:foregroundMark x1="61260" y1="13480" x2="64989" y2="15777"/>
                        <a14:foregroundMark x1="74376" y1="33357" x2="75118" y2="38235"/>
                        <a14:foregroundMark x1="90394" y1="92892" x2="91181" y2="99510"/>
                        <a14:foregroundMark x1="28504" y1="47304" x2="28976" y2="50000"/>
                        <a14:foregroundMark x1="69449" y1="18627" x2="69736" y2="19129"/>
                        <a14:backgroundMark x1="39370" y1="81127" x2="41732" y2="80392"/>
                        <a14:backgroundMark x1="38740" y1="79167" x2="42205" y2="81127"/>
                        <a14:backgroundMark x1="38898" y1="81127" x2="38583" y2="84314"/>
                        <a14:backgroundMark x1="38425" y1="82353" x2="38268" y2="86029"/>
                        <a14:backgroundMark x1="38425" y1="84314" x2="37953" y2="85294"/>
                        <a14:backgroundMark x1="37638" y1="84804" x2="37795" y2="86275"/>
                        <a14:backgroundMark x1="41890" y1="82598" x2="45039" y2="80147"/>
                        <a14:backgroundMark x1="42205" y1="80637" x2="45354" y2="78922"/>
                        <a14:backgroundMark x1="45354" y1="78431" x2="45984" y2="79412"/>
                        <a14:backgroundMark x1="43937" y1="76716" x2="44409" y2="78431"/>
                        <a14:backgroundMark x1="36093" y1="13471" x2="36535" y2="12745"/>
                        <a14:backgroundMark x1="42516" y1="7368" x2="43622" y2="6373"/>
                        <a14:backgroundMark x1="36535" y1="12745" x2="38902" y2="10617"/>
                        <a14:backgroundMark x1="43622" y1="6373" x2="51654" y2="3922"/>
                        <a14:backgroundMark x1="53801" y1="3922" x2="60000" y2="3922"/>
                        <a14:backgroundMark x1="51654" y1="3922" x2="53643" y2="3922"/>
                        <a14:backgroundMark x1="60000" y1="3922" x2="68189" y2="8088"/>
                        <a14:backgroundMark x1="68189" y1="8088" x2="74488" y2="16176"/>
                        <a14:backgroundMark x1="74488" y1="16176" x2="77165" y2="24020"/>
                        <a14:backgroundMark x1="67717" y1="12010" x2="62064" y2="7994"/>
                        <a14:backgroundMark x1="50945" y1="5711" x2="44252" y2="4902"/>
                        <a14:backgroundMark x1="59155" y1="6704" x2="58074" y2="6573"/>
                        <a14:backgroundMark x1="31046" y1="18685" x2="30866" y2="18873"/>
                        <a14:backgroundMark x1="44252" y1="4902" x2="34197" y2="15397"/>
                        <a14:backgroundMark x1="29307" y1="21906" x2="28346" y2="23775"/>
                        <a14:backgroundMark x1="30347" y1="19883" x2="30107" y2="20349"/>
                        <a14:backgroundMark x1="30573" y1="20160" x2="30236" y2="20588"/>
                        <a14:backgroundMark x1="36220" y1="12990" x2="34836" y2="14747"/>
                        <a14:backgroundMark x1="27550" y1="46735" x2="27958" y2="47530"/>
                        <a14:backgroundMark x1="27087" y1="45833" x2="27371" y2="46386"/>
                        <a14:backgroundMark x1="69449" y1="16912" x2="69693" y2="17303"/>
                        <a14:backgroundMark x1="74349" y1="28303" x2="74462" y2="28646"/>
                        <a14:backgroundMark x1="39687" y1="10807" x2="43465" y2="6618"/>
                        <a14:backgroundMark x1="31969" y1="19363" x2="35375" y2="15586"/>
                        <a14:backgroundMark x1="34844" y1="17382" x2="31972" y2="20120"/>
                        <a14:backgroundMark x1="43307" y1="9314" x2="42496" y2="10087"/>
                        <a14:backgroundMark x1="34803" y1="16422" x2="32286" y2="20503"/>
                        <a14:backgroundMark x1="27436" y1="34769" x2="27244" y2="35539"/>
                        <a14:backgroundMark x1="30080" y1="24154" x2="28535" y2="30355"/>
                        <a14:backgroundMark x1="27244" y1="35539" x2="26636" y2="48078"/>
                        <a14:backgroundMark x1="27559" y1="46324" x2="27559" y2="34840"/>
                        <a14:backgroundMark x1="49764" y1="7353" x2="42520" y2="9559"/>
                        <a14:backgroundMark x1="49134" y1="8088" x2="52283" y2="6863"/>
                        <a14:backgroundMark x1="41732" y1="9804" x2="34016" y2="16176"/>
                        <a14:backgroundMark x1="42362" y1="9804" x2="33701" y2="18382"/>
                        <a14:backgroundMark x1="33071" y1="19363" x2="26457" y2="36275"/>
                        <a14:backgroundMark x1="52126" y1="6618" x2="60472" y2="7598"/>
                        <a14:backgroundMark x1="60472" y1="7598" x2="67402" y2="11765"/>
                        <a14:backgroundMark x1="66299" y1="12010" x2="70192" y2="17787"/>
                        <a14:backgroundMark x1="74760" y1="27970" x2="76378" y2="31373"/>
                        <a14:backgroundMark x1="73071" y1="23039" x2="76378" y2="31618"/>
                        <a14:backgroundMark x1="74331" y1="27941" x2="71595" y2="19831"/>
                        <a14:backgroundMark x1="70236" y1="18382" x2="73386" y2="218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88941" y="4451286"/>
            <a:ext cx="3430923" cy="2204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E9B3C-8B87-4BC2-AD4C-3D68CED98014}"/>
              </a:ext>
            </a:extLst>
          </p:cNvPr>
          <p:cNvSpPr txBox="1"/>
          <p:nvPr/>
        </p:nvSpPr>
        <p:spPr>
          <a:xfrm>
            <a:off x="2633186" y="2170825"/>
            <a:ext cx="926407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학습 인공지능을 통한 </a:t>
            </a:r>
            <a:endParaRPr lang="en-US" altLang="ko-KR" sz="3200" dirty="0">
              <a:solidFill>
                <a:srgbClr val="85F7E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dirty="0" err="1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sz="32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예측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모델의 인공지능을 이용해 예측을 해볼 예정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Facebook prophet</a:t>
            </a:r>
          </a:p>
          <a:p>
            <a:pPr marL="457200" indent="-457200"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Keras</a:t>
            </a: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배달량을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미리 예측함으로써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남는 재고량을 </a:t>
            </a:r>
            <a:r>
              <a:rPr lang="ko-KR" altLang="en-US" sz="24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줄인다거나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하는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식으로</a:t>
            </a: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창업 후에 도움이 될 만한 용도로 쓰일 수 있게끔 하는 것이 목표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45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img.donga.com/ugc/CDB/SHINDONGA/Article/5c/33/f3/46/5c33f34603b9d2738de6.jpg">
            <a:extLst>
              <a:ext uri="{FF2B5EF4-FFF2-40B4-BE49-F238E27FC236}">
                <a16:creationId xmlns:a16="http://schemas.microsoft.com/office/drawing/2014/main" id="{89527039-C81C-4CFD-8838-ECCF561A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447871"/>
            <a:ext cx="12192000" cy="8121748"/>
          </a:xfrm>
          <a:prstGeom prst="rect">
            <a:avLst/>
          </a:prstGeom>
          <a:solidFill>
            <a:srgbClr val="26B1B8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5D5A0-79C9-42D5-9AD0-FFBE24E25EFC}"/>
              </a:ext>
            </a:extLst>
          </p:cNvPr>
          <p:cNvSpPr txBox="1"/>
          <p:nvPr/>
        </p:nvSpPr>
        <p:spPr>
          <a:xfrm>
            <a:off x="1084062" y="934148"/>
            <a:ext cx="8319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학습 인공지능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5E8F72-D9B0-4767-AFF5-03B5B41B1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63" b="99510" l="9764" r="91024">
                        <a14:foregroundMark x1="33858" y1="73775" x2="28189" y2="84069"/>
                        <a14:foregroundMark x1="28189" y1="84069" x2="27402" y2="88235"/>
                        <a14:foregroundMark x1="29449" y1="74510" x2="25039" y2="86275"/>
                        <a14:foregroundMark x1="25039" y1="86275" x2="25669" y2="94363"/>
                        <a14:foregroundMark x1="25827" y1="85784" x2="24252" y2="96324"/>
                        <a14:foregroundMark x1="24882" y1="90686" x2="25354" y2="99020"/>
                        <a14:foregroundMark x1="29134" y1="82353" x2="27402" y2="97059"/>
                        <a14:foregroundMark x1="31496" y1="82843" x2="37165" y2="91422"/>
                        <a14:foregroundMark x1="37165" y1="91422" x2="37480" y2="91422"/>
                        <a14:foregroundMark x1="51969" y1="81127" x2="61575" y2="87010"/>
                        <a14:foregroundMark x1="58583" y1="86275" x2="67559" y2="84314"/>
                        <a14:foregroundMark x1="67559" y1="84314" x2="70079" y2="84314"/>
                        <a14:foregroundMark x1="65197" y1="80882" x2="73701" y2="79412"/>
                        <a14:foregroundMark x1="73701" y1="79412" x2="76063" y2="81127"/>
                        <a14:foregroundMark x1="88819" y1="94118" x2="88504" y2="97059"/>
                        <a14:foregroundMark x1="36535" y1="24510" x2="31024" y2="34069"/>
                        <a14:foregroundMark x1="31024" y1="34069" x2="30236" y2="46814"/>
                        <a14:foregroundMark x1="31969" y1="31863" x2="31811" y2="48529"/>
                        <a14:foregroundMark x1="34803" y1="26471" x2="44409" y2="14461"/>
                        <a14:foregroundMark x1="42309" y1="15030" x2="50236" y2="12745"/>
                        <a14:foregroundMark x1="53228" y1="12745" x2="61260" y2="13480"/>
                        <a14:foregroundMark x1="61260" y1="13480" x2="64989" y2="15777"/>
                        <a14:foregroundMark x1="74376" y1="33357" x2="75118" y2="38235"/>
                        <a14:foregroundMark x1="90394" y1="92892" x2="91181" y2="99510"/>
                        <a14:foregroundMark x1="28504" y1="47304" x2="28976" y2="50000"/>
                        <a14:foregroundMark x1="69449" y1="18627" x2="69736" y2="19129"/>
                        <a14:backgroundMark x1="39370" y1="81127" x2="41732" y2="80392"/>
                        <a14:backgroundMark x1="38740" y1="79167" x2="42205" y2="81127"/>
                        <a14:backgroundMark x1="38898" y1="81127" x2="38583" y2="84314"/>
                        <a14:backgroundMark x1="38425" y1="82353" x2="38268" y2="86029"/>
                        <a14:backgroundMark x1="38425" y1="84314" x2="37953" y2="85294"/>
                        <a14:backgroundMark x1="37638" y1="84804" x2="37795" y2="86275"/>
                        <a14:backgroundMark x1="41890" y1="82598" x2="45039" y2="80147"/>
                        <a14:backgroundMark x1="42205" y1="80637" x2="45354" y2="78922"/>
                        <a14:backgroundMark x1="45354" y1="78431" x2="45984" y2="79412"/>
                        <a14:backgroundMark x1="43937" y1="76716" x2="44409" y2="78431"/>
                        <a14:backgroundMark x1="36093" y1="13471" x2="36535" y2="12745"/>
                        <a14:backgroundMark x1="42516" y1="7368" x2="43622" y2="6373"/>
                        <a14:backgroundMark x1="36535" y1="12745" x2="38902" y2="10617"/>
                        <a14:backgroundMark x1="43622" y1="6373" x2="51654" y2="3922"/>
                        <a14:backgroundMark x1="53801" y1="3922" x2="60000" y2="3922"/>
                        <a14:backgroundMark x1="51654" y1="3922" x2="53643" y2="3922"/>
                        <a14:backgroundMark x1="60000" y1="3922" x2="68189" y2="8088"/>
                        <a14:backgroundMark x1="68189" y1="8088" x2="74488" y2="16176"/>
                        <a14:backgroundMark x1="74488" y1="16176" x2="77165" y2="24020"/>
                        <a14:backgroundMark x1="67717" y1="12010" x2="62064" y2="7994"/>
                        <a14:backgroundMark x1="50945" y1="5711" x2="44252" y2="4902"/>
                        <a14:backgroundMark x1="59155" y1="6704" x2="58074" y2="6573"/>
                        <a14:backgroundMark x1="31046" y1="18685" x2="30866" y2="18873"/>
                        <a14:backgroundMark x1="44252" y1="4902" x2="34197" y2="15397"/>
                        <a14:backgroundMark x1="29307" y1="21906" x2="28346" y2="23775"/>
                        <a14:backgroundMark x1="30347" y1="19883" x2="30107" y2="20349"/>
                        <a14:backgroundMark x1="30573" y1="20160" x2="30236" y2="20588"/>
                        <a14:backgroundMark x1="36220" y1="12990" x2="34836" y2="14747"/>
                        <a14:backgroundMark x1="27550" y1="46735" x2="27958" y2="47530"/>
                        <a14:backgroundMark x1="27087" y1="45833" x2="27371" y2="46386"/>
                        <a14:backgroundMark x1="69449" y1="16912" x2="69693" y2="17303"/>
                        <a14:backgroundMark x1="74349" y1="28303" x2="74462" y2="28646"/>
                        <a14:backgroundMark x1="39687" y1="10807" x2="43465" y2="6618"/>
                        <a14:backgroundMark x1="31969" y1="19363" x2="35375" y2="15586"/>
                        <a14:backgroundMark x1="34844" y1="17382" x2="31972" y2="20120"/>
                        <a14:backgroundMark x1="43307" y1="9314" x2="42496" y2="10087"/>
                        <a14:backgroundMark x1="34803" y1="16422" x2="32286" y2="20503"/>
                        <a14:backgroundMark x1="27436" y1="34769" x2="27244" y2="35539"/>
                        <a14:backgroundMark x1="30080" y1="24154" x2="28535" y2="30355"/>
                        <a14:backgroundMark x1="27244" y1="35539" x2="26636" y2="48078"/>
                        <a14:backgroundMark x1="27559" y1="46324" x2="27559" y2="34840"/>
                        <a14:backgroundMark x1="49764" y1="7353" x2="42520" y2="9559"/>
                        <a14:backgroundMark x1="49134" y1="8088" x2="52283" y2="6863"/>
                        <a14:backgroundMark x1="41732" y1="9804" x2="34016" y2="16176"/>
                        <a14:backgroundMark x1="42362" y1="9804" x2="33701" y2="18382"/>
                        <a14:backgroundMark x1="33071" y1="19363" x2="26457" y2="36275"/>
                        <a14:backgroundMark x1="52126" y1="6618" x2="60472" y2="7598"/>
                        <a14:backgroundMark x1="60472" y1="7598" x2="67402" y2="11765"/>
                        <a14:backgroundMark x1="66299" y1="12010" x2="70192" y2="17787"/>
                        <a14:backgroundMark x1="74760" y1="27970" x2="76378" y2="31373"/>
                        <a14:backgroundMark x1="73071" y1="23039" x2="76378" y2="31618"/>
                        <a14:backgroundMark x1="74331" y1="27941" x2="71595" y2="19831"/>
                        <a14:backgroundMark x1="70236" y1="18382" x2="73386" y2="218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88941" y="4451286"/>
            <a:ext cx="3430923" cy="2204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D3C99-9F60-4773-9991-DE69FDDB5E11}"/>
              </a:ext>
            </a:extLst>
          </p:cNvPr>
          <p:cNvSpPr txBox="1"/>
          <p:nvPr/>
        </p:nvSpPr>
        <p:spPr>
          <a:xfrm>
            <a:off x="2596529" y="2142758"/>
            <a:ext cx="82541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Facebook prophet</a:t>
            </a:r>
          </a:p>
          <a:p>
            <a:pPr marL="457200" indent="-457200">
              <a:buAutoNum type="arabicPeriod"/>
            </a:pPr>
            <a:endParaRPr lang="en-US" altLang="ko-KR" sz="1000" dirty="0">
              <a:solidFill>
                <a:srgbClr val="85F7E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Facebook prophet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페이스북에서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만든 시계열 예측 라이브러리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 알고리즘이 공개되지 않았으므로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자세한 내용은 다루지 않고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간단하게 한 번 예측해보는 정도로만 사용할 예정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데이터로는 업소 하나하나의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데이터를 구할 방법이 없으므로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서울시 전체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데이터를 활용함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 데이터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관측치가 시간적 순서를 가진 데이터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90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img.donga.com/ugc/CDB/SHINDONGA/Article/5c/33/f3/46/5c33f34603b9d2738de6.jpg">
            <a:extLst>
              <a:ext uri="{FF2B5EF4-FFF2-40B4-BE49-F238E27FC236}">
                <a16:creationId xmlns:a16="http://schemas.microsoft.com/office/drawing/2014/main" id="{89527039-C81C-4CFD-8838-ECCF561A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447871"/>
            <a:ext cx="12192000" cy="8121748"/>
          </a:xfrm>
          <a:prstGeom prst="rect">
            <a:avLst/>
          </a:prstGeom>
          <a:solidFill>
            <a:srgbClr val="26B1B8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D6E2A3-AC8A-4372-BDD6-92C10AEA0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0" y="578500"/>
            <a:ext cx="4786689" cy="2850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C24B29-27FA-4DB6-AE28-730FA71F7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08" y="578500"/>
            <a:ext cx="4302642" cy="285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3E9FD0-6FB6-4AFD-A11E-CE4ED442A694}"/>
              </a:ext>
            </a:extLst>
          </p:cNvPr>
          <p:cNvSpPr txBox="1"/>
          <p:nvPr/>
        </p:nvSpPr>
        <p:spPr>
          <a:xfrm>
            <a:off x="718771" y="3659657"/>
            <a:ext cx="108286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왼쪽의 그래프 설명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축은 날짜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y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축은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검은색 점은 </a:t>
            </a:r>
            <a:r>
              <a:rPr lang="ko-KR" altLang="en-US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판매량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의미하고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파란색 선은 </a:t>
            </a:r>
            <a:r>
              <a:rPr lang="ko-KR" altLang="en-US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판매량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하늘색 선은 예측의 최대 최소 </a:t>
            </a:r>
            <a:r>
              <a:rPr lang="ko-KR" altLang="en-US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의미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오른쪽의 그래프 설명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위의 그래프는 전체 날짜를 범위로 </a:t>
            </a:r>
            <a:r>
              <a:rPr lang="ko-KR" altLang="en-US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트렌드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분석한 것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최근에 </a:t>
            </a:r>
            <a:r>
              <a:rPr lang="ko-KR" altLang="en-US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 어플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보편적으로 이용되기 시작하면서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전화를 통한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데이터는 점점 줄어드는 것을 볼 수 있음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아래의 그래프는 </a:t>
            </a:r>
            <a:r>
              <a:rPr lang="ko-KR" altLang="en-US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주간 트렌드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주말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될수록 판매량이 급격하게 높아지는 것을 알 수 있음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28B3F0-417E-4301-B5C7-1186F601958E}"/>
              </a:ext>
            </a:extLst>
          </p:cNvPr>
          <p:cNvCxnSpPr>
            <a:cxnSpLocks/>
          </p:cNvCxnSpPr>
          <p:nvPr/>
        </p:nvCxnSpPr>
        <p:spPr>
          <a:xfrm>
            <a:off x="6344818" y="569169"/>
            <a:ext cx="0" cy="28505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7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img.donga.com/ugc/CDB/SHINDONGA/Article/5c/33/f3/46/5c33f34603b9d2738de6.jpg">
            <a:extLst>
              <a:ext uri="{FF2B5EF4-FFF2-40B4-BE49-F238E27FC236}">
                <a16:creationId xmlns:a16="http://schemas.microsoft.com/office/drawing/2014/main" id="{89527039-C81C-4CFD-8838-ECCF561A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447871"/>
            <a:ext cx="12192000" cy="8121748"/>
          </a:xfrm>
          <a:prstGeom prst="rect">
            <a:avLst/>
          </a:prstGeom>
          <a:solidFill>
            <a:srgbClr val="26B1B8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5D5A0-79C9-42D5-9AD0-FFBE24E25EFC}"/>
              </a:ext>
            </a:extLst>
          </p:cNvPr>
          <p:cNvSpPr txBox="1"/>
          <p:nvPr/>
        </p:nvSpPr>
        <p:spPr>
          <a:xfrm>
            <a:off x="1084062" y="934148"/>
            <a:ext cx="8680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학습 인공지능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5E8F72-D9B0-4767-AFF5-03B5B41B1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63" b="99510" l="9764" r="91024">
                        <a14:foregroundMark x1="33858" y1="73775" x2="28189" y2="84069"/>
                        <a14:foregroundMark x1="28189" y1="84069" x2="27402" y2="88235"/>
                        <a14:foregroundMark x1="29449" y1="74510" x2="25039" y2="86275"/>
                        <a14:foregroundMark x1="25039" y1="86275" x2="25669" y2="94363"/>
                        <a14:foregroundMark x1="25827" y1="85784" x2="24252" y2="96324"/>
                        <a14:foregroundMark x1="24882" y1="90686" x2="25354" y2="99020"/>
                        <a14:foregroundMark x1="29134" y1="82353" x2="27402" y2="97059"/>
                        <a14:foregroundMark x1="31496" y1="82843" x2="37165" y2="91422"/>
                        <a14:foregroundMark x1="37165" y1="91422" x2="37480" y2="91422"/>
                        <a14:foregroundMark x1="51969" y1="81127" x2="61575" y2="87010"/>
                        <a14:foregroundMark x1="58583" y1="86275" x2="67559" y2="84314"/>
                        <a14:foregroundMark x1="67559" y1="84314" x2="70079" y2="84314"/>
                        <a14:foregroundMark x1="65197" y1="80882" x2="73701" y2="79412"/>
                        <a14:foregroundMark x1="73701" y1="79412" x2="76063" y2="81127"/>
                        <a14:foregroundMark x1="88819" y1="94118" x2="88504" y2="97059"/>
                        <a14:foregroundMark x1="36535" y1="24510" x2="31024" y2="34069"/>
                        <a14:foregroundMark x1="31024" y1="34069" x2="30236" y2="46814"/>
                        <a14:foregroundMark x1="31969" y1="31863" x2="31811" y2="48529"/>
                        <a14:foregroundMark x1="34803" y1="26471" x2="44409" y2="14461"/>
                        <a14:foregroundMark x1="42309" y1="15030" x2="50236" y2="12745"/>
                        <a14:foregroundMark x1="53228" y1="12745" x2="61260" y2="13480"/>
                        <a14:foregroundMark x1="61260" y1="13480" x2="64989" y2="15777"/>
                        <a14:foregroundMark x1="74376" y1="33357" x2="75118" y2="38235"/>
                        <a14:foregroundMark x1="90394" y1="92892" x2="91181" y2="99510"/>
                        <a14:foregroundMark x1="28504" y1="47304" x2="28976" y2="50000"/>
                        <a14:foregroundMark x1="69449" y1="18627" x2="69736" y2="19129"/>
                        <a14:backgroundMark x1="39370" y1="81127" x2="41732" y2="80392"/>
                        <a14:backgroundMark x1="38740" y1="79167" x2="42205" y2="81127"/>
                        <a14:backgroundMark x1="38898" y1="81127" x2="38583" y2="84314"/>
                        <a14:backgroundMark x1="38425" y1="82353" x2="38268" y2="86029"/>
                        <a14:backgroundMark x1="38425" y1="84314" x2="37953" y2="85294"/>
                        <a14:backgroundMark x1="37638" y1="84804" x2="37795" y2="86275"/>
                        <a14:backgroundMark x1="41890" y1="82598" x2="45039" y2="80147"/>
                        <a14:backgroundMark x1="42205" y1="80637" x2="45354" y2="78922"/>
                        <a14:backgroundMark x1="45354" y1="78431" x2="45984" y2="79412"/>
                        <a14:backgroundMark x1="43937" y1="76716" x2="44409" y2="78431"/>
                        <a14:backgroundMark x1="36093" y1="13471" x2="36535" y2="12745"/>
                        <a14:backgroundMark x1="42516" y1="7368" x2="43622" y2="6373"/>
                        <a14:backgroundMark x1="36535" y1="12745" x2="38902" y2="10617"/>
                        <a14:backgroundMark x1="43622" y1="6373" x2="51654" y2="3922"/>
                        <a14:backgroundMark x1="53801" y1="3922" x2="60000" y2="3922"/>
                        <a14:backgroundMark x1="51654" y1="3922" x2="53643" y2="3922"/>
                        <a14:backgroundMark x1="60000" y1="3922" x2="68189" y2="8088"/>
                        <a14:backgroundMark x1="68189" y1="8088" x2="74488" y2="16176"/>
                        <a14:backgroundMark x1="74488" y1="16176" x2="77165" y2="24020"/>
                        <a14:backgroundMark x1="67717" y1="12010" x2="62064" y2="7994"/>
                        <a14:backgroundMark x1="50945" y1="5711" x2="44252" y2="4902"/>
                        <a14:backgroundMark x1="59155" y1="6704" x2="58074" y2="6573"/>
                        <a14:backgroundMark x1="31046" y1="18685" x2="30866" y2="18873"/>
                        <a14:backgroundMark x1="44252" y1="4902" x2="34197" y2="15397"/>
                        <a14:backgroundMark x1="29307" y1="21906" x2="28346" y2="23775"/>
                        <a14:backgroundMark x1="30347" y1="19883" x2="30107" y2="20349"/>
                        <a14:backgroundMark x1="30573" y1="20160" x2="30236" y2="20588"/>
                        <a14:backgroundMark x1="36220" y1="12990" x2="34836" y2="14747"/>
                        <a14:backgroundMark x1="27550" y1="46735" x2="27958" y2="47530"/>
                        <a14:backgroundMark x1="27087" y1="45833" x2="27371" y2="46386"/>
                        <a14:backgroundMark x1="69449" y1="16912" x2="69693" y2="17303"/>
                        <a14:backgroundMark x1="74349" y1="28303" x2="74462" y2="28646"/>
                        <a14:backgroundMark x1="39687" y1="10807" x2="43465" y2="6618"/>
                        <a14:backgroundMark x1="31969" y1="19363" x2="35375" y2="15586"/>
                        <a14:backgroundMark x1="34844" y1="17382" x2="31972" y2="20120"/>
                        <a14:backgroundMark x1="43307" y1="9314" x2="42496" y2="10087"/>
                        <a14:backgroundMark x1="34803" y1="16422" x2="32286" y2="20503"/>
                        <a14:backgroundMark x1="27436" y1="34769" x2="27244" y2="35539"/>
                        <a14:backgroundMark x1="30080" y1="24154" x2="28535" y2="30355"/>
                        <a14:backgroundMark x1="27244" y1="35539" x2="26636" y2="48078"/>
                        <a14:backgroundMark x1="27559" y1="46324" x2="27559" y2="34840"/>
                        <a14:backgroundMark x1="49764" y1="7353" x2="42520" y2="9559"/>
                        <a14:backgroundMark x1="49134" y1="8088" x2="52283" y2="6863"/>
                        <a14:backgroundMark x1="41732" y1="9804" x2="34016" y2="16176"/>
                        <a14:backgroundMark x1="42362" y1="9804" x2="33701" y2="18382"/>
                        <a14:backgroundMark x1="33071" y1="19363" x2="26457" y2="36275"/>
                        <a14:backgroundMark x1="52126" y1="6618" x2="60472" y2="7598"/>
                        <a14:backgroundMark x1="60472" y1="7598" x2="67402" y2="11765"/>
                        <a14:backgroundMark x1="66299" y1="12010" x2="70192" y2="17787"/>
                        <a14:backgroundMark x1="74760" y1="27970" x2="76378" y2="31373"/>
                        <a14:backgroundMark x1="73071" y1="23039" x2="76378" y2="31618"/>
                        <a14:backgroundMark x1="74331" y1="27941" x2="71595" y2="19831"/>
                        <a14:backgroundMark x1="70236" y1="18382" x2="73386" y2="218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88941" y="4451286"/>
            <a:ext cx="3430923" cy="2204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D3C99-9F60-4773-9991-DE69FDDB5E11}"/>
              </a:ext>
            </a:extLst>
          </p:cNvPr>
          <p:cNvSpPr txBox="1"/>
          <p:nvPr/>
        </p:nvSpPr>
        <p:spPr>
          <a:xfrm>
            <a:off x="2596529" y="2142758"/>
            <a:ext cx="8927444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sz="3200" dirty="0" err="1">
                <a:solidFill>
                  <a:srgbClr val="85F7E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Keras</a:t>
            </a:r>
            <a:endParaRPr lang="en-US" altLang="ko-KR" sz="3200" dirty="0">
              <a:solidFill>
                <a:srgbClr val="85F7E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solidFill>
                <a:srgbClr val="85F7E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파이썬으로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작성된 오픈 소스 신경망 라이브러리인 </a:t>
            </a:r>
            <a:r>
              <a:rPr lang="en-US" altLang="ko-KR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Keras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알고리즘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 기법 중에서도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LSTM(Long Short Term Memory)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기법을 활용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기본 개념은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최근 몇일 간의 데이터를 가지고 내일을 예측한다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생각하면 됨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알고리즘에는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50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일의 데이터를 바탕으로 그 다음의 하루를 예측하는 식으로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과정을 진행할 예정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22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img.donga.com/ugc/CDB/SHINDONGA/Article/5c/33/f3/46/5c33f34603b9d2738de6.jpg">
            <a:extLst>
              <a:ext uri="{FF2B5EF4-FFF2-40B4-BE49-F238E27FC236}">
                <a16:creationId xmlns:a16="http://schemas.microsoft.com/office/drawing/2014/main" id="{89527039-C81C-4CFD-8838-ECCF561A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447871"/>
            <a:ext cx="12192000" cy="8121748"/>
          </a:xfrm>
          <a:prstGeom prst="rect">
            <a:avLst/>
          </a:prstGeom>
          <a:solidFill>
            <a:srgbClr val="26B1B8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5D5A0-79C9-42D5-9AD0-FFBE24E25EFC}"/>
              </a:ext>
            </a:extLst>
          </p:cNvPr>
          <p:cNvSpPr txBox="1"/>
          <p:nvPr/>
        </p:nvSpPr>
        <p:spPr>
          <a:xfrm>
            <a:off x="1084062" y="934148"/>
            <a:ext cx="8454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학습 인공지능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5E8F72-D9B0-4767-AFF5-03B5B41B1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63" b="99510" l="9764" r="91024">
                        <a14:foregroundMark x1="33858" y1="73775" x2="28189" y2="84069"/>
                        <a14:foregroundMark x1="28189" y1="84069" x2="27402" y2="88235"/>
                        <a14:foregroundMark x1="29449" y1="74510" x2="25039" y2="86275"/>
                        <a14:foregroundMark x1="25039" y1="86275" x2="25669" y2="94363"/>
                        <a14:foregroundMark x1="25827" y1="85784" x2="24252" y2="96324"/>
                        <a14:foregroundMark x1="24882" y1="90686" x2="25354" y2="99020"/>
                        <a14:foregroundMark x1="29134" y1="82353" x2="27402" y2="97059"/>
                        <a14:foregroundMark x1="31496" y1="82843" x2="37165" y2="91422"/>
                        <a14:foregroundMark x1="37165" y1="91422" x2="37480" y2="91422"/>
                        <a14:foregroundMark x1="51969" y1="81127" x2="61575" y2="87010"/>
                        <a14:foregroundMark x1="58583" y1="86275" x2="67559" y2="84314"/>
                        <a14:foregroundMark x1="67559" y1="84314" x2="70079" y2="84314"/>
                        <a14:foregroundMark x1="65197" y1="80882" x2="73701" y2="79412"/>
                        <a14:foregroundMark x1="73701" y1="79412" x2="76063" y2="81127"/>
                        <a14:foregroundMark x1="88819" y1="94118" x2="88504" y2="97059"/>
                        <a14:foregroundMark x1="36535" y1="24510" x2="31024" y2="34069"/>
                        <a14:foregroundMark x1="31024" y1="34069" x2="30236" y2="46814"/>
                        <a14:foregroundMark x1="31969" y1="31863" x2="31811" y2="48529"/>
                        <a14:foregroundMark x1="34803" y1="26471" x2="44409" y2="14461"/>
                        <a14:foregroundMark x1="42309" y1="15030" x2="50236" y2="12745"/>
                        <a14:foregroundMark x1="53228" y1="12745" x2="61260" y2="13480"/>
                        <a14:foregroundMark x1="61260" y1="13480" x2="64989" y2="15777"/>
                        <a14:foregroundMark x1="74376" y1="33357" x2="75118" y2="38235"/>
                        <a14:foregroundMark x1="90394" y1="92892" x2="91181" y2="99510"/>
                        <a14:foregroundMark x1="28504" y1="47304" x2="28976" y2="50000"/>
                        <a14:foregroundMark x1="69449" y1="18627" x2="69736" y2="19129"/>
                        <a14:backgroundMark x1="39370" y1="81127" x2="41732" y2="80392"/>
                        <a14:backgroundMark x1="38740" y1="79167" x2="42205" y2="81127"/>
                        <a14:backgroundMark x1="38898" y1="81127" x2="38583" y2="84314"/>
                        <a14:backgroundMark x1="38425" y1="82353" x2="38268" y2="86029"/>
                        <a14:backgroundMark x1="38425" y1="84314" x2="37953" y2="85294"/>
                        <a14:backgroundMark x1="37638" y1="84804" x2="37795" y2="86275"/>
                        <a14:backgroundMark x1="41890" y1="82598" x2="45039" y2="80147"/>
                        <a14:backgroundMark x1="42205" y1="80637" x2="45354" y2="78922"/>
                        <a14:backgroundMark x1="45354" y1="78431" x2="45984" y2="79412"/>
                        <a14:backgroundMark x1="43937" y1="76716" x2="44409" y2="78431"/>
                        <a14:backgroundMark x1="36093" y1="13471" x2="36535" y2="12745"/>
                        <a14:backgroundMark x1="42516" y1="7368" x2="43622" y2="6373"/>
                        <a14:backgroundMark x1="36535" y1="12745" x2="38902" y2="10617"/>
                        <a14:backgroundMark x1="43622" y1="6373" x2="51654" y2="3922"/>
                        <a14:backgroundMark x1="53801" y1="3922" x2="60000" y2="3922"/>
                        <a14:backgroundMark x1="51654" y1="3922" x2="53643" y2="3922"/>
                        <a14:backgroundMark x1="60000" y1="3922" x2="68189" y2="8088"/>
                        <a14:backgroundMark x1="68189" y1="8088" x2="74488" y2="16176"/>
                        <a14:backgroundMark x1="74488" y1="16176" x2="77165" y2="24020"/>
                        <a14:backgroundMark x1="67717" y1="12010" x2="62064" y2="7994"/>
                        <a14:backgroundMark x1="50945" y1="5711" x2="44252" y2="4902"/>
                        <a14:backgroundMark x1="59155" y1="6704" x2="58074" y2="6573"/>
                        <a14:backgroundMark x1="31046" y1="18685" x2="30866" y2="18873"/>
                        <a14:backgroundMark x1="44252" y1="4902" x2="34197" y2="15397"/>
                        <a14:backgroundMark x1="29307" y1="21906" x2="28346" y2="23775"/>
                        <a14:backgroundMark x1="30347" y1="19883" x2="30107" y2="20349"/>
                        <a14:backgroundMark x1="30573" y1="20160" x2="30236" y2="20588"/>
                        <a14:backgroundMark x1="36220" y1="12990" x2="34836" y2="14747"/>
                        <a14:backgroundMark x1="27550" y1="46735" x2="27958" y2="47530"/>
                        <a14:backgroundMark x1="27087" y1="45833" x2="27371" y2="46386"/>
                        <a14:backgroundMark x1="69449" y1="16912" x2="69693" y2="17303"/>
                        <a14:backgroundMark x1="74349" y1="28303" x2="74462" y2="28646"/>
                        <a14:backgroundMark x1="39687" y1="10807" x2="43465" y2="6618"/>
                        <a14:backgroundMark x1="31969" y1="19363" x2="35375" y2="15586"/>
                        <a14:backgroundMark x1="34844" y1="17382" x2="31972" y2="20120"/>
                        <a14:backgroundMark x1="43307" y1="9314" x2="42496" y2="10087"/>
                        <a14:backgroundMark x1="34803" y1="16422" x2="32286" y2="20503"/>
                        <a14:backgroundMark x1="27436" y1="34769" x2="27244" y2="35539"/>
                        <a14:backgroundMark x1="30080" y1="24154" x2="28535" y2="30355"/>
                        <a14:backgroundMark x1="27244" y1="35539" x2="26636" y2="48078"/>
                        <a14:backgroundMark x1="27559" y1="46324" x2="27559" y2="34840"/>
                        <a14:backgroundMark x1="49764" y1="7353" x2="42520" y2="9559"/>
                        <a14:backgroundMark x1="49134" y1="8088" x2="52283" y2="6863"/>
                        <a14:backgroundMark x1="41732" y1="9804" x2="34016" y2="16176"/>
                        <a14:backgroundMark x1="42362" y1="9804" x2="33701" y2="18382"/>
                        <a14:backgroundMark x1="33071" y1="19363" x2="26457" y2="36275"/>
                        <a14:backgroundMark x1="52126" y1="6618" x2="60472" y2="7598"/>
                        <a14:backgroundMark x1="60472" y1="7598" x2="67402" y2="11765"/>
                        <a14:backgroundMark x1="66299" y1="12010" x2="70192" y2="17787"/>
                        <a14:backgroundMark x1="74760" y1="27970" x2="76378" y2="31373"/>
                        <a14:backgroundMark x1="73071" y1="23039" x2="76378" y2="31618"/>
                        <a14:backgroundMark x1="74331" y1="27941" x2="71595" y2="19831"/>
                        <a14:backgroundMark x1="70236" y1="18382" x2="73386" y2="218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88941" y="4451286"/>
            <a:ext cx="3430923" cy="220443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EBE18F-B8A9-4ED2-AE6F-950B043AA8C9}"/>
              </a:ext>
            </a:extLst>
          </p:cNvPr>
          <p:cNvSpPr/>
          <p:nvPr/>
        </p:nvSpPr>
        <p:spPr>
          <a:xfrm>
            <a:off x="3259222" y="2215151"/>
            <a:ext cx="4413380" cy="475861"/>
          </a:xfrm>
          <a:prstGeom prst="roundRect">
            <a:avLst/>
          </a:prstGeom>
          <a:solidFill>
            <a:srgbClr val="17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Training set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A7D6CC-AD01-4887-AB18-5C7A9695C028}"/>
              </a:ext>
            </a:extLst>
          </p:cNvPr>
          <p:cNvSpPr/>
          <p:nvPr/>
        </p:nvSpPr>
        <p:spPr>
          <a:xfrm>
            <a:off x="8118602" y="2215151"/>
            <a:ext cx="1129332" cy="475861"/>
          </a:xfrm>
          <a:prstGeom prst="roundRect">
            <a:avLst/>
          </a:prstGeom>
          <a:solidFill>
            <a:srgbClr val="0F4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 set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EB43C-9970-4F95-B192-BD9083A4D0A7}"/>
              </a:ext>
            </a:extLst>
          </p:cNvPr>
          <p:cNvSpPr txBox="1"/>
          <p:nvPr/>
        </p:nvSpPr>
        <p:spPr>
          <a:xfrm>
            <a:off x="4804513" y="273798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611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(90%)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3D3CA-E111-468F-941D-BD889BDC4C56}"/>
              </a:ext>
            </a:extLst>
          </p:cNvPr>
          <p:cNvSpPr txBox="1"/>
          <p:nvPr/>
        </p:nvSpPr>
        <p:spPr>
          <a:xfrm>
            <a:off x="8086632" y="273798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68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(10%)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BDE4DD4-FB8F-48AE-B104-BC4AD7670B41}"/>
              </a:ext>
            </a:extLst>
          </p:cNvPr>
          <p:cNvSpPr/>
          <p:nvPr/>
        </p:nvSpPr>
        <p:spPr>
          <a:xfrm>
            <a:off x="3889310" y="3895493"/>
            <a:ext cx="4413380" cy="475861"/>
          </a:xfrm>
          <a:prstGeom prst="roundRect">
            <a:avLst/>
          </a:prstGeom>
          <a:solidFill>
            <a:srgbClr val="17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Training set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E5D37B04-1BFD-48E1-97F5-15E7833C10C3}"/>
              </a:ext>
            </a:extLst>
          </p:cNvPr>
          <p:cNvSpPr/>
          <p:nvPr/>
        </p:nvSpPr>
        <p:spPr>
          <a:xfrm rot="16200000">
            <a:off x="4052451" y="3816156"/>
            <a:ext cx="398667" cy="632479"/>
          </a:xfrm>
          <a:prstGeom prst="round2SameRect">
            <a:avLst/>
          </a:prstGeom>
          <a:solidFill>
            <a:srgbClr val="85F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403CE77B-47BC-4B1E-B7AE-C8EC087545B4}"/>
              </a:ext>
            </a:extLst>
          </p:cNvPr>
          <p:cNvSpPr/>
          <p:nvPr/>
        </p:nvSpPr>
        <p:spPr>
          <a:xfrm rot="5400000">
            <a:off x="4466329" y="4072083"/>
            <a:ext cx="398666" cy="120630"/>
          </a:xfrm>
          <a:prstGeom prst="round2SameRect">
            <a:avLst/>
          </a:prstGeom>
          <a:solidFill>
            <a:srgbClr val="26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CE360-49A0-46B9-B30D-F10DCC6E8C28}"/>
              </a:ext>
            </a:extLst>
          </p:cNvPr>
          <p:cNvSpPr txBox="1"/>
          <p:nvPr/>
        </p:nvSpPr>
        <p:spPr>
          <a:xfrm>
            <a:off x="3927155" y="365920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E1BAF-92FF-412A-8777-EC21D2400234}"/>
              </a:ext>
            </a:extLst>
          </p:cNvPr>
          <p:cNvSpPr txBox="1"/>
          <p:nvPr/>
        </p:nvSpPr>
        <p:spPr>
          <a:xfrm>
            <a:off x="4434441" y="3661064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45219-E6B7-428C-8EEE-C98F5FB5E1DB}"/>
              </a:ext>
            </a:extLst>
          </p:cNvPr>
          <p:cNvSpPr txBox="1"/>
          <p:nvPr/>
        </p:nvSpPr>
        <p:spPr>
          <a:xfrm>
            <a:off x="3845515" y="36748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7DC9B-7646-4C49-A8D3-0665B5B2D941}"/>
              </a:ext>
            </a:extLst>
          </p:cNvPr>
          <p:cNvSpPr txBox="1"/>
          <p:nvPr/>
        </p:nvSpPr>
        <p:spPr>
          <a:xfrm>
            <a:off x="8183739" y="366912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611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0602CB-07A6-49A3-A8BA-F46B8F2A0906}"/>
              </a:ext>
            </a:extLst>
          </p:cNvPr>
          <p:cNvSpPr/>
          <p:nvPr/>
        </p:nvSpPr>
        <p:spPr>
          <a:xfrm>
            <a:off x="3889310" y="4760717"/>
            <a:ext cx="4413380" cy="475861"/>
          </a:xfrm>
          <a:prstGeom prst="roundRect">
            <a:avLst/>
          </a:prstGeom>
          <a:solidFill>
            <a:srgbClr val="17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Training set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BC498-753C-45BF-AB0D-9565FFFAE80F}"/>
              </a:ext>
            </a:extLst>
          </p:cNvPr>
          <p:cNvSpPr txBox="1"/>
          <p:nvPr/>
        </p:nvSpPr>
        <p:spPr>
          <a:xfrm>
            <a:off x="3960176" y="455673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86C89-3A20-4B6D-9BAA-9F7B5821C3BC}"/>
              </a:ext>
            </a:extLst>
          </p:cNvPr>
          <p:cNvSpPr txBox="1"/>
          <p:nvPr/>
        </p:nvSpPr>
        <p:spPr>
          <a:xfrm>
            <a:off x="8183739" y="453434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611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4B8B7C-8D59-43CD-8F98-E53687E8443C}"/>
              </a:ext>
            </a:extLst>
          </p:cNvPr>
          <p:cNvCxnSpPr/>
          <p:nvPr/>
        </p:nvCxnSpPr>
        <p:spPr>
          <a:xfrm>
            <a:off x="6096000" y="4451286"/>
            <a:ext cx="0" cy="198040"/>
          </a:xfrm>
          <a:prstGeom prst="straightConnector1">
            <a:avLst/>
          </a:prstGeom>
          <a:ln>
            <a:solidFill>
              <a:srgbClr val="0F454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9DCB3E-F008-4FBF-9B81-00806BA8B177}"/>
              </a:ext>
            </a:extLst>
          </p:cNvPr>
          <p:cNvCxnSpPr/>
          <p:nvPr/>
        </p:nvCxnSpPr>
        <p:spPr>
          <a:xfrm>
            <a:off x="6105331" y="5350134"/>
            <a:ext cx="0" cy="198040"/>
          </a:xfrm>
          <a:prstGeom prst="straightConnector1">
            <a:avLst/>
          </a:prstGeom>
          <a:ln>
            <a:solidFill>
              <a:srgbClr val="0F454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624D54-A0AC-4B0F-B0D2-B7698C698CB6}"/>
              </a:ext>
            </a:extLst>
          </p:cNvPr>
          <p:cNvSpPr txBox="1"/>
          <p:nvPr/>
        </p:nvSpPr>
        <p:spPr>
          <a:xfrm>
            <a:off x="5856216" y="5454511"/>
            <a:ext cx="72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. .  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890DF-F0F4-4E72-92E5-03C5FAF181C1}"/>
              </a:ext>
            </a:extLst>
          </p:cNvPr>
          <p:cNvSpPr txBox="1"/>
          <p:nvPr/>
        </p:nvSpPr>
        <p:spPr>
          <a:xfrm>
            <a:off x="5466866" y="338912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과정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191C1808-81F5-4047-AA6E-A74D55A578A8}"/>
              </a:ext>
            </a:extLst>
          </p:cNvPr>
          <p:cNvSpPr/>
          <p:nvPr/>
        </p:nvSpPr>
        <p:spPr>
          <a:xfrm rot="16200000">
            <a:off x="4177437" y="4678415"/>
            <a:ext cx="398667" cy="632479"/>
          </a:xfrm>
          <a:prstGeom prst="round2SameRect">
            <a:avLst/>
          </a:prstGeom>
          <a:solidFill>
            <a:srgbClr val="85F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5043F74-023B-42AE-BD38-9BD280562F9D}"/>
              </a:ext>
            </a:extLst>
          </p:cNvPr>
          <p:cNvSpPr/>
          <p:nvPr/>
        </p:nvSpPr>
        <p:spPr>
          <a:xfrm rot="5400000">
            <a:off x="4582926" y="4934342"/>
            <a:ext cx="398666" cy="120630"/>
          </a:xfrm>
          <a:prstGeom prst="round2SameRect">
            <a:avLst/>
          </a:prstGeom>
          <a:solidFill>
            <a:srgbClr val="26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img.donga.com/ugc/CDB/SHINDONGA/Article/5c/33/f3/46/5c33f34603b9d2738de6.jpg">
            <a:extLst>
              <a:ext uri="{FF2B5EF4-FFF2-40B4-BE49-F238E27FC236}">
                <a16:creationId xmlns:a16="http://schemas.microsoft.com/office/drawing/2014/main" id="{89527039-C81C-4CFD-8838-ECCF561A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447871"/>
            <a:ext cx="12192000" cy="8121748"/>
          </a:xfrm>
          <a:prstGeom prst="rect">
            <a:avLst/>
          </a:prstGeom>
          <a:solidFill>
            <a:srgbClr val="26B1B8"/>
          </a:solidFill>
          <a:ex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6CCA-EE36-4F31-816A-9E68B3436A54}"/>
              </a:ext>
            </a:extLst>
          </p:cNvPr>
          <p:cNvSpPr/>
          <p:nvPr/>
        </p:nvSpPr>
        <p:spPr>
          <a:xfrm>
            <a:off x="-214604" y="553673"/>
            <a:ext cx="12736285" cy="564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-135467" y="410547"/>
            <a:ext cx="12598400" cy="62670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DA904-D34C-4FFF-B0F5-036DC9FEC33D}"/>
              </a:ext>
            </a:extLst>
          </p:cNvPr>
          <p:cNvSpPr txBox="1"/>
          <p:nvPr/>
        </p:nvSpPr>
        <p:spPr>
          <a:xfrm>
            <a:off x="5173516" y="626278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치킨 예측 그래프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43C685-87C0-4C6A-9714-88C41409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8" y="663252"/>
            <a:ext cx="10037283" cy="53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img.donga.com/ugc/CDB/SHINDONGA/Article/5c/33/f3/46/5c33f34603b9d2738de6.jpg">
            <a:extLst>
              <a:ext uri="{FF2B5EF4-FFF2-40B4-BE49-F238E27FC236}">
                <a16:creationId xmlns:a16="http://schemas.microsoft.com/office/drawing/2014/main" id="{89527039-C81C-4CFD-8838-ECCF561A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447871"/>
            <a:ext cx="12192000" cy="8121748"/>
          </a:xfrm>
          <a:prstGeom prst="rect">
            <a:avLst/>
          </a:prstGeom>
          <a:solidFill>
            <a:srgbClr val="26B1B8"/>
          </a:solidFill>
          <a:ex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6CCA-EE36-4F31-816A-9E68B3436A54}"/>
              </a:ext>
            </a:extLst>
          </p:cNvPr>
          <p:cNvSpPr/>
          <p:nvPr/>
        </p:nvSpPr>
        <p:spPr>
          <a:xfrm>
            <a:off x="-214604" y="553673"/>
            <a:ext cx="12736285" cy="5641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-135467" y="410547"/>
            <a:ext cx="12598400" cy="62670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DA904-D34C-4FFF-B0F5-036DC9FEC33D}"/>
              </a:ext>
            </a:extLst>
          </p:cNvPr>
          <p:cNvSpPr txBox="1"/>
          <p:nvPr/>
        </p:nvSpPr>
        <p:spPr>
          <a:xfrm>
            <a:off x="5173516" y="6262787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피자 예측 그래프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5414C-0C9C-4DAC-850E-F9434E108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" y="664845"/>
            <a:ext cx="10094375" cy="53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1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배달의 민족 빙수에 대한 이미지 검색결과">
            <a:extLst>
              <a:ext uri="{FF2B5EF4-FFF2-40B4-BE49-F238E27FC236}">
                <a16:creationId xmlns:a16="http://schemas.microsoft.com/office/drawing/2014/main" id="{DA83F2AD-DCFA-4EB4-A348-46F593B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8597"/>
            <a:ext cx="12258869" cy="12258869"/>
          </a:xfrm>
          <a:prstGeom prst="rect">
            <a:avLst/>
          </a:prstGeom>
          <a:solidFill>
            <a:srgbClr val="1D9F86"/>
          </a:solidFill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5D5A0-79C9-42D5-9AD0-FFBE24E25EFC}"/>
              </a:ext>
            </a:extLst>
          </p:cNvPr>
          <p:cNvSpPr txBox="1"/>
          <p:nvPr/>
        </p:nvSpPr>
        <p:spPr>
          <a:xfrm>
            <a:off x="1084062" y="934148"/>
            <a:ext cx="794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마무리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E857-4A20-48AE-8370-53EE9ABDFF2C}"/>
              </a:ext>
            </a:extLst>
          </p:cNvPr>
          <p:cNvSpPr txBox="1"/>
          <p:nvPr/>
        </p:nvSpPr>
        <p:spPr>
          <a:xfrm>
            <a:off x="2517340" y="2013903"/>
            <a:ext cx="90508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9BFFC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향후 활용 계획</a:t>
            </a:r>
            <a:endParaRPr lang="en-US" altLang="ko-KR" sz="2800" dirty="0">
              <a:solidFill>
                <a:srgbClr val="9BFFCD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solidFill>
                <a:srgbClr val="85F7E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 지속적인 개선을 통해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창업을 시도하는 사람들에게 실질적으로 도움을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 수 있을 만한 수준의 프로젝트를 만드는 것이 목표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주변에 창업을 시도하려는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사람들에게 먼저 적용해보고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점차 확대 가능성을 엿볼 예정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287A-16C2-49C4-B644-627C88F729F7}"/>
              </a:ext>
            </a:extLst>
          </p:cNvPr>
          <p:cNvSpPr txBox="1"/>
          <p:nvPr/>
        </p:nvSpPr>
        <p:spPr>
          <a:xfrm>
            <a:off x="2517340" y="3770767"/>
            <a:ext cx="546495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9BFFC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 방향</a:t>
            </a:r>
            <a:endParaRPr lang="en-US" altLang="ko-KR" sz="2800" dirty="0">
              <a:solidFill>
                <a:srgbClr val="9BFFCD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solidFill>
                <a:srgbClr val="85F7E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 어플 사용 데이터의 추가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정제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데이터량의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확장 필요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실질적으로 좀 더 쓸모 있는 분석 결과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월 매출을 구하는 과정에서의 개선 필요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배달의 민족 캐릭터에 대한 이미지 검색결과">
            <a:extLst>
              <a:ext uri="{FF2B5EF4-FFF2-40B4-BE49-F238E27FC236}">
                <a16:creationId xmlns:a16="http://schemas.microsoft.com/office/drawing/2014/main" id="{4B79C296-D94B-4C3B-B912-36698C1D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77" y="4372410"/>
            <a:ext cx="2274855" cy="22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6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5D5A0-79C9-42D5-9AD0-FFBE24E25EFC}"/>
              </a:ext>
            </a:extLst>
          </p:cNvPr>
          <p:cNvSpPr txBox="1"/>
          <p:nvPr/>
        </p:nvSpPr>
        <p:spPr>
          <a:xfrm>
            <a:off x="2969274" y="2604340"/>
            <a:ext cx="67703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내용은 </a:t>
            </a:r>
            <a:r>
              <a:rPr lang="en-US" altLang="ko-KR" sz="2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		 </a:t>
            </a:r>
            <a:r>
              <a:rPr lang="ko-KR" altLang="en-US" sz="2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여기까지</a:t>
            </a:r>
            <a:endParaRPr lang="en-US" altLang="ko-KR" sz="2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9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</a:p>
        </p:txBody>
      </p:sp>
      <p:pic>
        <p:nvPicPr>
          <p:cNvPr id="10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01E12831-8534-4573-A14E-72617B5E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21" y="1436446"/>
            <a:ext cx="1568391" cy="16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6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B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보쌈에 대한 이미지 검색결과">
            <a:extLst>
              <a:ext uri="{FF2B5EF4-FFF2-40B4-BE49-F238E27FC236}">
                <a16:creationId xmlns:a16="http://schemas.microsoft.com/office/drawing/2014/main" id="{A5E46FE0-D738-44D9-AF27-1C5FE9DA6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" y="-84802"/>
            <a:ext cx="12192000" cy="7215673"/>
          </a:xfrm>
          <a:prstGeom prst="rect">
            <a:avLst/>
          </a:prstGeom>
          <a:solidFill>
            <a:srgbClr val="45B4C3">
              <a:alpha val="10000"/>
            </a:srgbClr>
          </a:solidFill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19C41-8E46-456B-9CD7-C4C98F4A0B23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0B687-7CFF-4316-87D0-9B6A985A8320}"/>
              </a:ext>
            </a:extLst>
          </p:cNvPr>
          <p:cNvSpPr txBox="1"/>
          <p:nvPr/>
        </p:nvSpPr>
        <p:spPr>
          <a:xfrm>
            <a:off x="8638784" y="227404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5556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A5A54-5B1A-4DC0-ACA2-ECEA7E3E0DB4}"/>
              </a:ext>
            </a:extLst>
          </p:cNvPr>
          <p:cNvSpPr txBox="1"/>
          <p:nvPr/>
        </p:nvSpPr>
        <p:spPr>
          <a:xfrm>
            <a:off x="7589694" y="2733029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요식업 창업 시 적절한</a:t>
            </a:r>
            <a:r>
              <a:rPr lang="ko-KR" altLang="en-US" dirty="0">
                <a:solidFill>
                  <a:srgbClr val="9BFFC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7CFC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선택</a:t>
            </a:r>
            <a:endParaRPr lang="en-US" altLang="ko-KR" dirty="0">
              <a:solidFill>
                <a:srgbClr val="7CFCED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595781-F1DA-4025-B6F3-A34DEA62ACAC}"/>
              </a:ext>
            </a:extLst>
          </p:cNvPr>
          <p:cNvCxnSpPr>
            <a:cxnSpLocks/>
          </p:cNvCxnSpPr>
          <p:nvPr/>
        </p:nvCxnSpPr>
        <p:spPr>
          <a:xfrm>
            <a:off x="6096000" y="2256732"/>
            <a:ext cx="0" cy="337637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D8E00D-4EB4-4B40-B14F-3A8FD388BF12}"/>
              </a:ext>
            </a:extLst>
          </p:cNvPr>
          <p:cNvSpPr txBox="1"/>
          <p:nvPr/>
        </p:nvSpPr>
        <p:spPr>
          <a:xfrm>
            <a:off x="7414165" y="3426276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5556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선정 배경 및 동기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35409-6DFB-4C18-BDA5-8FFEB7BE9ECB}"/>
              </a:ext>
            </a:extLst>
          </p:cNvPr>
          <p:cNvSpPr txBox="1"/>
          <p:nvPr/>
        </p:nvSpPr>
        <p:spPr>
          <a:xfrm>
            <a:off x="6888306" y="3885015"/>
            <a:ext cx="4275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멤버의 가족 구성원이 식당을 차리고 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접기를 반복하던 경험이 있음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경험을 바탕으로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7CFC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요식업 창업을 </a:t>
            </a:r>
            <a:endParaRPr lang="en-US" altLang="ko-KR" dirty="0">
              <a:solidFill>
                <a:srgbClr val="7CFCED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7CFC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도전하는</a:t>
            </a:r>
            <a:r>
              <a:rPr lang="en-US" altLang="ko-KR" dirty="0">
                <a:solidFill>
                  <a:srgbClr val="7CFC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7CFC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사람들에게 도움이 될 만한 </a:t>
            </a:r>
            <a:endParaRPr lang="en-US" altLang="ko-KR" dirty="0">
              <a:solidFill>
                <a:srgbClr val="7CFCED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7CFC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진행해보자는 목표를 가지고 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주제를 선정하게 됨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72C06F-3659-46BA-AB56-9DC4318EA65F}"/>
              </a:ext>
            </a:extLst>
          </p:cNvPr>
          <p:cNvSpPr txBox="1"/>
          <p:nvPr/>
        </p:nvSpPr>
        <p:spPr>
          <a:xfrm>
            <a:off x="1888035" y="2823748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5556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구성 및 역할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616B6B-3735-4DB9-A14A-674F372BEE6B}"/>
              </a:ext>
            </a:extLst>
          </p:cNvPr>
          <p:cNvSpPr txBox="1"/>
          <p:nvPr/>
        </p:nvSpPr>
        <p:spPr>
          <a:xfrm>
            <a:off x="1260460" y="3285413"/>
            <a:ext cx="37978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강건</a:t>
            </a: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수집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ppt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안현철</a:t>
            </a: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수집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ppt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1379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배달의 민족 족발에 대한 이미지 검색결과">
            <a:extLst>
              <a:ext uri="{FF2B5EF4-FFF2-40B4-BE49-F238E27FC236}">
                <a16:creationId xmlns:a16="http://schemas.microsoft.com/office/drawing/2014/main" id="{387ADBE7-80BC-4557-9F69-F8A46DB9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19C41-8E46-456B-9CD7-C4C98F4A0B23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모듈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6AEE6-0D0F-43C8-AD53-7DB28DB03073}"/>
              </a:ext>
            </a:extLst>
          </p:cNvPr>
          <p:cNvSpPr txBox="1"/>
          <p:nvPr/>
        </p:nvSpPr>
        <p:spPr>
          <a:xfrm>
            <a:off x="2709206" y="4414450"/>
            <a:ext cx="97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Pandas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EE60D-1DC9-4429-AAF9-3F523A7531CD}"/>
              </a:ext>
            </a:extLst>
          </p:cNvPr>
          <p:cNvSpPr txBox="1"/>
          <p:nvPr/>
        </p:nvSpPr>
        <p:spPr>
          <a:xfrm>
            <a:off x="5099711" y="4414450"/>
            <a:ext cx="9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0B687-7CFF-4316-87D0-9B6A985A8320}"/>
              </a:ext>
            </a:extLst>
          </p:cNvPr>
          <p:cNvSpPr txBox="1"/>
          <p:nvPr/>
        </p:nvSpPr>
        <p:spPr>
          <a:xfrm>
            <a:off x="4922428" y="5210461"/>
            <a:ext cx="270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Datetime(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 패키지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7D51-A6C9-47B6-A1EF-BA98EDD37A3B}"/>
              </a:ext>
            </a:extLst>
          </p:cNvPr>
          <p:cNvSpPr txBox="1"/>
          <p:nvPr/>
        </p:nvSpPr>
        <p:spPr>
          <a:xfrm>
            <a:off x="9301399" y="4414450"/>
            <a:ext cx="125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Pyecharts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F5805-BAE7-4F41-A830-2E4818E935E4}"/>
              </a:ext>
            </a:extLst>
          </p:cNvPr>
          <p:cNvSpPr txBox="1"/>
          <p:nvPr/>
        </p:nvSpPr>
        <p:spPr>
          <a:xfrm>
            <a:off x="7049328" y="4414450"/>
            <a:ext cx="12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3CF7B-726F-4E84-8749-6C47932D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76" y="2433435"/>
            <a:ext cx="1857375" cy="1819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21FA33-25BF-4CFF-A18C-23EF3CC6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063" y="2433435"/>
            <a:ext cx="1857375" cy="1821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2" name="Picture 2" descr="관련 이미지">
            <a:extLst>
              <a:ext uri="{FF2B5EF4-FFF2-40B4-BE49-F238E27FC236}">
                <a16:creationId xmlns:a16="http://schemas.microsoft.com/office/drawing/2014/main" id="{7DE25FA8-1CA0-4783-BF9D-6FA0B3F5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51" y="2436052"/>
            <a:ext cx="1857376" cy="1816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2761AE-764D-420F-AF97-4AF5E44B6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640" y="2431708"/>
            <a:ext cx="1857375" cy="1816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6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배달의 민족 치킨에 대한 이미지 검색결과">
            <a:extLst>
              <a:ext uri="{FF2B5EF4-FFF2-40B4-BE49-F238E27FC236}">
                <a16:creationId xmlns:a16="http://schemas.microsoft.com/office/drawing/2014/main" id="{DBCFCCA0-2AAD-4D93-8D9D-290CB72F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57"/>
            <a:ext cx="12192000" cy="73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6BEF3-13F1-4A60-96EE-85E73868608E}"/>
              </a:ext>
            </a:extLst>
          </p:cNvPr>
          <p:cNvSpPr txBox="1"/>
          <p:nvPr/>
        </p:nvSpPr>
        <p:spPr>
          <a:xfrm>
            <a:off x="1084062" y="934148"/>
            <a:ext cx="6986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데이터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E8D94-2DBD-4FB3-92C7-77ADA73E5EB6}"/>
              </a:ext>
            </a:extLst>
          </p:cNvPr>
          <p:cNvSpPr txBox="1"/>
          <p:nvPr/>
        </p:nvSpPr>
        <p:spPr>
          <a:xfrm>
            <a:off x="2642517" y="2320114"/>
            <a:ext cx="735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2018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배달 통화량 데이터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(SKT Data Hub)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https://www.bigdatahub.co.kr/product/view.do?pid=1001997</a:t>
            </a:r>
            <a:endParaRPr lang="ko-KR" altLang="en-US" sz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0F5D2-ECD8-4AD7-AE06-A472F16EA14C}"/>
              </a:ext>
            </a:extLst>
          </p:cNvPr>
          <p:cNvSpPr txBox="1"/>
          <p:nvPr/>
        </p:nvSpPr>
        <p:spPr>
          <a:xfrm>
            <a:off x="2642517" y="3345031"/>
            <a:ext cx="6675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2018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날씨 데이터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기상청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https://data.kma.go.kr/climate/RankState/selectRankStatisticsDivisionList.do?pgmNo=179</a:t>
            </a:r>
            <a:endParaRPr lang="ko-KR" altLang="en-US" sz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937E1-820E-4BEC-8751-7161B35CF851}"/>
              </a:ext>
            </a:extLst>
          </p:cNvPr>
          <p:cNvSpPr txBox="1"/>
          <p:nvPr/>
        </p:nvSpPr>
        <p:spPr>
          <a:xfrm>
            <a:off x="2642517" y="4369948"/>
            <a:ext cx="790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서울시 자치구별 일반음식점 현황 데이터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공공데이터포털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https://www.data.go.kr/dataset/15007847/fileData.do</a:t>
            </a:r>
            <a:endParaRPr lang="ko-KR" altLang="en-US" sz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9595D5-9FBF-4F1A-B700-24C3321D2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099" l="9924" r="96183">
                        <a14:foregroundMark x1="4658" y1="83204" x2="3461" y2="88106"/>
                        <a14:foregroundMark x1="13379" y1="95289" x2="19466" y2="99620"/>
                        <a14:foregroundMark x1="19466" y1="99620" x2="78626" y2="99620"/>
                        <a14:foregroundMark x1="78626" y1="99620" x2="84066" y2="93916"/>
                        <a14:foregroundMark x1="94617" y1="49707" x2="94646" y2="49028"/>
                        <a14:foregroundMark x1="77863" y1="76046" x2="57634" y2="77947"/>
                        <a14:foregroundMark x1="57634" y1="77947" x2="39695" y2="87833"/>
                        <a14:foregroundMark x1="39695" y1="87833" x2="36641" y2="92015"/>
                        <a14:foregroundMark x1="72901" y1="77567" x2="56870" y2="90494"/>
                        <a14:foregroundMark x1="56870" y1="90494" x2="43893" y2="94677"/>
                        <a14:foregroundMark x1="69084" y1="80228" x2="35878" y2="93916"/>
                        <a14:foregroundMark x1="82824" y1="80608" x2="67557" y2="93156"/>
                        <a14:foregroundMark x1="67557" y1="93156" x2="54198" y2="98479"/>
                        <a14:foregroundMark x1="74809" y1="80989" x2="59542" y2="93156"/>
                        <a14:foregroundMark x1="59542" y1="93156" x2="62214" y2="90494"/>
                        <a14:foregroundMark x1="70611" y1="13308" x2="79008" y2="21293"/>
                        <a14:foregroundMark x1="67557" y1="14068" x2="79177" y2="20022"/>
                        <a14:foregroundMark x1="64122" y1="11407" x2="76122" y2="14315"/>
                        <a14:foregroundMark x1="75030" y1="15102" x2="66848" y2="9669"/>
                        <a14:foregroundMark x1="71751" y1="11010" x2="62146" y2="10196"/>
                        <a14:foregroundMark x1="80153" y1="18251" x2="83588" y2="21673"/>
                        <a14:foregroundMark x1="79389" y1="15589" x2="83206" y2="19772"/>
                        <a14:backgroundMark x1="87405" y1="65019" x2="87405" y2="65019"/>
                        <a14:backgroundMark x1="12214" y1="58175" x2="12214" y2="58175"/>
                        <a14:backgroundMark x1="16412" y1="55894" x2="14122" y2="35741"/>
                        <a14:backgroundMark x1="14122" y1="35741" x2="14885" y2="31939"/>
                        <a14:backgroundMark x1="18702" y1="23574" x2="11832" y2="41445"/>
                        <a14:backgroundMark x1="11832" y1="41445" x2="11450" y2="42205"/>
                        <a14:backgroundMark x1="30916" y1="13308" x2="24427" y2="21293"/>
                        <a14:backgroundMark x1="93306" y1="32632" x2="94275" y2="49049"/>
                        <a14:backgroundMark x1="93511" y1="53232" x2="90840" y2="61977"/>
                        <a14:backgroundMark x1="92748" y1="50951" x2="91603" y2="58555"/>
                        <a14:backgroundMark x1="91221" y1="50570" x2="90458" y2="49430"/>
                        <a14:backgroundMark x1="30927" y1="12800" x2="25573" y2="16730"/>
                        <a14:backgroundMark x1="18702" y1="14829" x2="23282" y2="25095"/>
                        <a14:backgroundMark x1="31679" y1="5323" x2="24046" y2="11027"/>
                        <a14:backgroundMark x1="42366" y1="7224" x2="72901" y2="3802"/>
                        <a14:backgroundMark x1="40076" y1="4183" x2="29008" y2="10266"/>
                        <a14:backgroundMark x1="41603" y1="5323" x2="35878" y2="8745"/>
                        <a14:backgroundMark x1="44275" y1="5323" x2="34351" y2="7605"/>
                        <a14:backgroundMark x1="55725" y1="1521" x2="32443" y2="760"/>
                        <a14:backgroundMark x1="72137" y1="4563" x2="88550" y2="11027"/>
                        <a14:backgroundMark x1="88550" y1="11407" x2="95038" y2="22814"/>
                        <a14:backgroundMark x1="91603" y1="16730" x2="94656" y2="31939"/>
                        <a14:backgroundMark x1="87405" y1="9886" x2="95038" y2="16350"/>
                        <a14:backgroundMark x1="87786" y1="9125" x2="90076" y2="17871"/>
                        <a14:backgroundMark x1="86940" y1="19051" x2="88931" y2="21293"/>
                        <a14:backgroundMark x1="80153" y1="11407" x2="82099" y2="13598"/>
                        <a14:backgroundMark x1="92748" y1="50570" x2="96183" y2="57414"/>
                        <a14:backgroundMark x1="94275" y1="49810" x2="87023" y2="55133"/>
                        <a14:backgroundMark x1="93893" y1="50570" x2="95038" y2="58555"/>
                        <a14:backgroundMark x1="92748" y1="67300" x2="94656" y2="87452"/>
                        <a14:backgroundMark x1="94656" y1="60456" x2="91221" y2="82510"/>
                        <a14:backgroundMark x1="89695" y1="85171" x2="89695" y2="93916"/>
                        <a14:backgroundMark x1="5344" y1="51331" x2="12595" y2="59316"/>
                        <a14:backgroundMark x1="10687" y1="47529" x2="15649" y2="52852"/>
                        <a14:backgroundMark x1="17176" y1="56274" x2="20992" y2="60837"/>
                        <a14:backgroundMark x1="19847" y1="52471" x2="17176" y2="60076"/>
                        <a14:backgroundMark x1="18702" y1="53992" x2="16412" y2="48289"/>
                        <a14:backgroundMark x1="18702" y1="52852" x2="16794" y2="49810"/>
                        <a14:backgroundMark x1="19466" y1="58175" x2="25954" y2="67300"/>
                        <a14:backgroundMark x1="28626" y1="60456" x2="34351" y2="65399"/>
                        <a14:backgroundMark x1="11069" y1="64639" x2="4198" y2="65399"/>
                        <a14:backgroundMark x1="12595" y1="61977" x2="4580" y2="64259"/>
                        <a14:backgroundMark x1="8779" y1="67681" x2="6107" y2="77186"/>
                        <a14:backgroundMark x1="6107" y1="77186" x2="5725" y2="83270"/>
                        <a14:backgroundMark x1="7634" y1="88593" x2="6870" y2="950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9267" y="4220961"/>
            <a:ext cx="2418084" cy="24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6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배달의 민족 치킨에 대한 이미지 검색결과">
            <a:extLst>
              <a:ext uri="{FF2B5EF4-FFF2-40B4-BE49-F238E27FC236}">
                <a16:creationId xmlns:a16="http://schemas.microsoft.com/office/drawing/2014/main" id="{DBCFCCA0-2AAD-4D93-8D9D-290CB72F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57"/>
            <a:ext cx="12192000" cy="7332617"/>
          </a:xfrm>
          <a:prstGeom prst="rect">
            <a:avLst/>
          </a:prstGeom>
          <a:solidFill>
            <a:srgbClr val="2AC1BC"/>
          </a:solidFill>
          <a:ex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6BEF3-13F1-4A60-96EE-85E73868608E}"/>
              </a:ext>
            </a:extLst>
          </p:cNvPr>
          <p:cNvSpPr txBox="1"/>
          <p:nvPr/>
        </p:nvSpPr>
        <p:spPr>
          <a:xfrm>
            <a:off x="1084062" y="934148"/>
            <a:ext cx="6868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데이터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E8D94-2DBD-4FB3-92C7-77ADA73E5EB6}"/>
              </a:ext>
            </a:extLst>
          </p:cNvPr>
          <p:cNvSpPr txBox="1"/>
          <p:nvPr/>
        </p:nvSpPr>
        <p:spPr>
          <a:xfrm>
            <a:off x="4682990" y="4425917"/>
            <a:ext cx="282321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68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기상청 날씨 데이터</a:t>
            </a:r>
            <a:endParaRPr lang="en-US" altLang="ko-KR" sz="2400" dirty="0">
              <a:solidFill>
                <a:srgbClr val="1668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 지점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기온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강수량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풍속 등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2017~2018 2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년치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9595D5-9FBF-4F1A-B700-24C3321D2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099" l="9924" r="96183">
                        <a14:foregroundMark x1="4658" y1="83204" x2="3461" y2="88106"/>
                        <a14:foregroundMark x1="13379" y1="95289" x2="19466" y2="99620"/>
                        <a14:foregroundMark x1="19466" y1="99620" x2="78626" y2="99620"/>
                        <a14:foregroundMark x1="78626" y1="99620" x2="84066" y2="93916"/>
                        <a14:foregroundMark x1="94617" y1="49707" x2="94646" y2="49028"/>
                        <a14:foregroundMark x1="77863" y1="76046" x2="57634" y2="77947"/>
                        <a14:foregroundMark x1="57634" y1="77947" x2="39695" y2="87833"/>
                        <a14:foregroundMark x1="39695" y1="87833" x2="36641" y2="92015"/>
                        <a14:foregroundMark x1="72901" y1="77567" x2="56870" y2="90494"/>
                        <a14:foregroundMark x1="56870" y1="90494" x2="43893" y2="94677"/>
                        <a14:foregroundMark x1="69084" y1="80228" x2="35878" y2="93916"/>
                        <a14:foregroundMark x1="82824" y1="80608" x2="67557" y2="93156"/>
                        <a14:foregroundMark x1="67557" y1="93156" x2="54198" y2="98479"/>
                        <a14:foregroundMark x1="74809" y1="80989" x2="59542" y2="93156"/>
                        <a14:foregroundMark x1="59542" y1="93156" x2="62214" y2="90494"/>
                        <a14:foregroundMark x1="70611" y1="13308" x2="79008" y2="21293"/>
                        <a14:foregroundMark x1="67557" y1="14068" x2="79177" y2="20022"/>
                        <a14:foregroundMark x1="64122" y1="11407" x2="76122" y2="14315"/>
                        <a14:foregroundMark x1="75030" y1="15102" x2="66848" y2="9669"/>
                        <a14:foregroundMark x1="71751" y1="11010" x2="62146" y2="10196"/>
                        <a14:foregroundMark x1="80153" y1="18251" x2="83588" y2="21673"/>
                        <a14:foregroundMark x1="79389" y1="15589" x2="83206" y2="19772"/>
                        <a14:backgroundMark x1="87405" y1="65019" x2="87405" y2="65019"/>
                        <a14:backgroundMark x1="12214" y1="58175" x2="12214" y2="58175"/>
                        <a14:backgroundMark x1="16412" y1="55894" x2="14122" y2="35741"/>
                        <a14:backgroundMark x1="14122" y1="35741" x2="14885" y2="31939"/>
                        <a14:backgroundMark x1="18702" y1="23574" x2="11832" y2="41445"/>
                        <a14:backgroundMark x1="11832" y1="41445" x2="11450" y2="42205"/>
                        <a14:backgroundMark x1="30916" y1="13308" x2="24427" y2="21293"/>
                        <a14:backgroundMark x1="93306" y1="32632" x2="94275" y2="49049"/>
                        <a14:backgroundMark x1="93511" y1="53232" x2="90840" y2="61977"/>
                        <a14:backgroundMark x1="92748" y1="50951" x2="91603" y2="58555"/>
                        <a14:backgroundMark x1="91221" y1="50570" x2="90458" y2="49430"/>
                        <a14:backgroundMark x1="30927" y1="12800" x2="25573" y2="16730"/>
                        <a14:backgroundMark x1="18702" y1="14829" x2="23282" y2="25095"/>
                        <a14:backgroundMark x1="31679" y1="5323" x2="24046" y2="11027"/>
                        <a14:backgroundMark x1="42366" y1="7224" x2="72901" y2="3802"/>
                        <a14:backgroundMark x1="40076" y1="4183" x2="29008" y2="10266"/>
                        <a14:backgroundMark x1="41603" y1="5323" x2="35878" y2="8745"/>
                        <a14:backgroundMark x1="44275" y1="5323" x2="34351" y2="7605"/>
                        <a14:backgroundMark x1="55725" y1="1521" x2="32443" y2="760"/>
                        <a14:backgroundMark x1="72137" y1="4563" x2="88550" y2="11027"/>
                        <a14:backgroundMark x1="88550" y1="11407" x2="95038" y2="22814"/>
                        <a14:backgroundMark x1="91603" y1="16730" x2="94656" y2="31939"/>
                        <a14:backgroundMark x1="87405" y1="9886" x2="95038" y2="16350"/>
                        <a14:backgroundMark x1="87786" y1="9125" x2="90076" y2="17871"/>
                        <a14:backgroundMark x1="86940" y1="19051" x2="88931" y2="21293"/>
                        <a14:backgroundMark x1="80153" y1="11407" x2="82099" y2="13598"/>
                        <a14:backgroundMark x1="92748" y1="50570" x2="96183" y2="57414"/>
                        <a14:backgroundMark x1="94275" y1="49810" x2="87023" y2="55133"/>
                        <a14:backgroundMark x1="93893" y1="50570" x2="95038" y2="58555"/>
                        <a14:backgroundMark x1="92748" y1="67300" x2="94656" y2="87452"/>
                        <a14:backgroundMark x1="94656" y1="60456" x2="91221" y2="82510"/>
                        <a14:backgroundMark x1="89695" y1="85171" x2="89695" y2="93916"/>
                        <a14:backgroundMark x1="5344" y1="51331" x2="12595" y2="59316"/>
                        <a14:backgroundMark x1="10687" y1="47529" x2="15649" y2="52852"/>
                        <a14:backgroundMark x1="17176" y1="56274" x2="20992" y2="60837"/>
                        <a14:backgroundMark x1="19847" y1="52471" x2="17176" y2="60076"/>
                        <a14:backgroundMark x1="18702" y1="53992" x2="16412" y2="48289"/>
                        <a14:backgroundMark x1="18702" y1="52852" x2="16794" y2="49810"/>
                        <a14:backgroundMark x1="19466" y1="58175" x2="25954" y2="67300"/>
                        <a14:backgroundMark x1="28626" y1="60456" x2="34351" y2="65399"/>
                        <a14:backgroundMark x1="11069" y1="64639" x2="4198" y2="65399"/>
                        <a14:backgroundMark x1="12595" y1="61977" x2="4580" y2="64259"/>
                        <a14:backgroundMark x1="8779" y1="67681" x2="6107" y2="77186"/>
                        <a14:backgroundMark x1="6107" y1="77186" x2="5725" y2="83270"/>
                        <a14:backgroundMark x1="7634" y1="88593" x2="6870" y2="950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7388" y="3730153"/>
            <a:ext cx="2913777" cy="2924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E94F5-AE17-4D1F-AEE0-F020FBA897DB}"/>
              </a:ext>
            </a:extLst>
          </p:cNvPr>
          <p:cNvSpPr txBox="1"/>
          <p:nvPr/>
        </p:nvSpPr>
        <p:spPr>
          <a:xfrm>
            <a:off x="4404873" y="2124766"/>
            <a:ext cx="3379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68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 통화 건수 데이터</a:t>
            </a:r>
            <a:endParaRPr lang="en-US" altLang="ko-KR" sz="2400" dirty="0">
              <a:solidFill>
                <a:srgbClr val="1668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자치구 별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별 분류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2017~2018 2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년치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A6DCE-60D7-4302-A59F-002A5F7C5AD3}"/>
              </a:ext>
            </a:extLst>
          </p:cNvPr>
          <p:cNvSpPr txBox="1"/>
          <p:nvPr/>
        </p:nvSpPr>
        <p:spPr>
          <a:xfrm>
            <a:off x="3729204" y="3410792"/>
            <a:ext cx="473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68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자치구별 일반음식점 현황 데이터 </a:t>
            </a:r>
            <a:endParaRPr lang="en-US" altLang="ko-KR" sz="2400" dirty="0">
              <a:solidFill>
                <a:srgbClr val="1668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자치구 별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업태명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별 분류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CE4C4-51A5-4149-B52D-7AE4F48EC6C7}"/>
              </a:ext>
            </a:extLst>
          </p:cNvPr>
          <p:cNvSpPr txBox="1"/>
          <p:nvPr/>
        </p:nvSpPr>
        <p:spPr>
          <a:xfrm>
            <a:off x="5939745" y="3059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A1CD6-A5C1-4224-8F1E-88BE00C01ECF}"/>
              </a:ext>
            </a:extLst>
          </p:cNvPr>
          <p:cNvSpPr txBox="1"/>
          <p:nvPr/>
        </p:nvSpPr>
        <p:spPr>
          <a:xfrm>
            <a:off x="5939745" y="41189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33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F550238B-637B-4BAA-948E-82EA8066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F518F539-3F0F-467F-95B0-0ABCD4E9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83" y="4358311"/>
            <a:ext cx="2104451" cy="22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547DF-6998-40E4-9B45-BF138303AAA2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9727A-987E-4208-B142-3F8744EB1866}"/>
              </a:ext>
            </a:extLst>
          </p:cNvPr>
          <p:cNvSpPr txBox="1"/>
          <p:nvPr/>
        </p:nvSpPr>
        <p:spPr>
          <a:xfrm>
            <a:off x="2642517" y="2320114"/>
            <a:ext cx="6904454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사용 계획</a:t>
            </a:r>
            <a:r>
              <a:rPr lang="en-US" altLang="ko-KR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정보를 통계에 기반하여 도출해 낼 예정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서울시 자치구 별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동안의 월 매출</a:t>
            </a: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연도별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월별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일별</a:t>
            </a:r>
            <a:r>
              <a:rPr lang="en-US" altLang="ko-KR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별로 인기가 많은 메뉴</a:t>
            </a: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 변화에 따른 메뉴 별 </a:t>
            </a:r>
            <a:r>
              <a:rPr lang="ko-KR" altLang="en-US" sz="24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배달량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변화</a:t>
            </a: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분석은 통화 건수를 바탕으로 한 분석임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58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D2BC7721-F2AD-4C41-BF6D-3E3FB0E9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16A613-9718-42EF-BCE9-2D450F9C4398}"/>
              </a:ext>
            </a:extLst>
          </p:cNvPr>
          <p:cNvSpPr/>
          <p:nvPr/>
        </p:nvSpPr>
        <p:spPr>
          <a:xfrm>
            <a:off x="226503" y="192947"/>
            <a:ext cx="11736198" cy="648469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5EBF-4E88-4F31-BB27-DF43D73595F7}"/>
              </a:ext>
            </a:extLst>
          </p:cNvPr>
          <p:cNvSpPr txBox="1"/>
          <p:nvPr/>
        </p:nvSpPr>
        <p:spPr>
          <a:xfrm>
            <a:off x="1084062" y="934148"/>
            <a:ext cx="621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6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</a:t>
            </a:r>
          </a:p>
        </p:txBody>
      </p:sp>
      <p:pic>
        <p:nvPicPr>
          <p:cNvPr id="8" name="Picture 4" descr="배달의 민족 캐릭터에 대한 이미지 검색결과">
            <a:extLst>
              <a:ext uri="{FF2B5EF4-FFF2-40B4-BE49-F238E27FC236}">
                <a16:creationId xmlns:a16="http://schemas.microsoft.com/office/drawing/2014/main" id="{DFF04AF3-E0EE-4893-82CA-E9D40FA2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83" y="4358311"/>
            <a:ext cx="2104451" cy="22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E323-BCF0-4ADB-A80F-61CA2F31C1EE}"/>
              </a:ext>
            </a:extLst>
          </p:cNvPr>
          <p:cNvSpPr txBox="1"/>
          <p:nvPr/>
        </p:nvSpPr>
        <p:spPr>
          <a:xfrm>
            <a:off x="2596529" y="1949811"/>
            <a:ext cx="7768473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서울시 자치구 별 </a:t>
            </a:r>
            <a:r>
              <a:rPr lang="en-US" altLang="ko-KR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2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동안의 월 매출</a:t>
            </a:r>
            <a:endParaRPr lang="en-US" altLang="ko-KR" sz="3200" dirty="0">
              <a:solidFill>
                <a:srgbClr val="6BDFD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lphaUcPeriod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자치구 별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별 월 통화 건수를 구한다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514350" indent="-514350">
              <a:buAutoNum type="alphaUcPeriod"/>
            </a:pPr>
            <a:endParaRPr lang="en-US" altLang="ko-KR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lphaUcPeriod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통화 건수를 자치구 별 일반음식점 수로 나눈다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lphaUcPeriod"/>
            </a:pP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별로 임의로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기준 가격을 정한다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sz="20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족발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만원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중국 음식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만원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치킨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만원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피자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b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buAutoNum type="alphaUcPeriod"/>
            </a:pP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곱하여 대략적인 평균 매출을 구한다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통해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메뉴를 선택했을 때 대략적으로 어느 정도의 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rgbClr val="6BDFD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매출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나올 지를 예상해본다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55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피자, 음식, 패스트 푸드, Muzarella, 이탈리아 요리, 가정 요리">
            <a:extLst>
              <a:ext uri="{FF2B5EF4-FFF2-40B4-BE49-F238E27FC236}">
                <a16:creationId xmlns:a16="http://schemas.microsoft.com/office/drawing/2014/main" id="{CEAD8A16-D476-4323-90B4-0461B0FC5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BC89E07-2EC2-49D1-BCB4-01C8A9143B26}"/>
              </a:ext>
            </a:extLst>
          </p:cNvPr>
          <p:cNvSpPr/>
          <p:nvPr/>
        </p:nvSpPr>
        <p:spPr>
          <a:xfrm>
            <a:off x="-124178" y="754398"/>
            <a:ext cx="12451645" cy="533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EB23EC-3F85-453B-B3D4-B51C6DA5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" y="1050316"/>
            <a:ext cx="11893420" cy="47573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26DEA9-32FB-48ED-B476-E41B61DE701F}"/>
              </a:ext>
            </a:extLst>
          </p:cNvPr>
          <p:cNvSpPr/>
          <p:nvPr/>
        </p:nvSpPr>
        <p:spPr>
          <a:xfrm>
            <a:off x="-124178" y="615820"/>
            <a:ext cx="12451645" cy="5598368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2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1028</Words>
  <Application>Microsoft Office PowerPoint</Application>
  <PresentationFormat>와이드스크린</PresentationFormat>
  <Paragraphs>199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배달의민족 주아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현철</dc:creator>
  <cp:lastModifiedBy>현철</cp:lastModifiedBy>
  <cp:revision>42</cp:revision>
  <dcterms:created xsi:type="dcterms:W3CDTF">2019-11-30T08:57:07Z</dcterms:created>
  <dcterms:modified xsi:type="dcterms:W3CDTF">2019-12-03T04:34:26Z</dcterms:modified>
</cp:coreProperties>
</file>