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3" r:id="rId15"/>
    <p:sldId id="271" r:id="rId16"/>
    <p:sldId id="272" r:id="rId17"/>
    <p:sldId id="403" r:id="rId18"/>
    <p:sldId id="404" r:id="rId19"/>
    <p:sldId id="273" r:id="rId20"/>
    <p:sldId id="275" r:id="rId21"/>
    <p:sldId id="276" r:id="rId22"/>
    <p:sldId id="27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84" r:id="rId40"/>
    <p:sldId id="285" r:id="rId41"/>
    <p:sldId id="305" r:id="rId42"/>
    <p:sldId id="270" r:id="rId43"/>
    <p:sldId id="257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278" r:id="rId52"/>
    <p:sldId id="279" r:id="rId53"/>
    <p:sldId id="280" r:id="rId54"/>
    <p:sldId id="281" r:id="rId55"/>
    <p:sldId id="282" r:id="rId56"/>
    <p:sldId id="320" r:id="rId57"/>
    <p:sldId id="355" r:id="rId58"/>
    <p:sldId id="356" r:id="rId59"/>
    <p:sldId id="357" r:id="rId60"/>
    <p:sldId id="358" r:id="rId61"/>
    <p:sldId id="286" r:id="rId62"/>
    <p:sldId id="345" r:id="rId63"/>
    <p:sldId id="346" r:id="rId64"/>
    <p:sldId id="287" r:id="rId65"/>
    <p:sldId id="288" r:id="rId66"/>
    <p:sldId id="342" r:id="rId67"/>
    <p:sldId id="343" r:id="rId68"/>
    <p:sldId id="344" r:id="rId69"/>
    <p:sldId id="388" r:id="rId70"/>
    <p:sldId id="389" r:id="rId71"/>
    <p:sldId id="324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19" r:id="rId86"/>
    <p:sldId id="323" r:id="rId87"/>
    <p:sldId id="348" r:id="rId88"/>
    <p:sldId id="349" r:id="rId89"/>
    <p:sldId id="350" r:id="rId90"/>
    <p:sldId id="351" r:id="rId91"/>
    <p:sldId id="352" r:id="rId92"/>
    <p:sldId id="347" r:id="rId93"/>
    <p:sldId id="359" r:id="rId94"/>
    <p:sldId id="360" r:id="rId95"/>
    <p:sldId id="361" r:id="rId96"/>
    <p:sldId id="362" r:id="rId97"/>
    <p:sldId id="353" r:id="rId98"/>
    <p:sldId id="354" r:id="rId99"/>
    <p:sldId id="321" r:id="rId100"/>
    <p:sldId id="32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75" r:id="rId121"/>
    <p:sldId id="376" r:id="rId122"/>
    <p:sldId id="377" r:id="rId123"/>
    <p:sldId id="378" r:id="rId124"/>
    <p:sldId id="379" r:id="rId125"/>
    <p:sldId id="38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1" autoAdjust="0"/>
    <p:restoredTop sz="93461" autoAdjust="0"/>
  </p:normalViewPr>
  <p:slideViewPr>
    <p:cSldViewPr>
      <p:cViewPr varScale="1">
        <p:scale>
          <a:sx n="106" d="100"/>
          <a:sy n="106" d="100"/>
        </p:scale>
        <p:origin x="21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F61D1-6FB9-466C-A01D-8FB7BD778585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3ADD8-9C30-4CD7-8DBF-59C8587E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0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054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50846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6197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913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98518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06451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720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600" b="0" i="0" kern="120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767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600" b="0" i="0" kern="120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7187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7187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5814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5814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3132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479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94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767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1400"/>
              <a:t>상수 </a:t>
            </a:r>
            <a:r>
              <a:rPr lang="en-US" altLang="ko-KR" sz="1400"/>
              <a:t>: </a:t>
            </a:r>
            <a:r>
              <a:rPr lang="ko-KR" altLang="en-US" sz="1400"/>
              <a:t>항상 일정한 값을 유지하는 데이터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Static final : </a:t>
            </a:r>
            <a:r>
              <a:rPr lang="ko-KR" altLang="en-US" sz="1400"/>
              <a:t>상수로 선언된 값은 변하지 않는다</a:t>
            </a:r>
            <a:r>
              <a:rPr lang="en-US" altLang="ko-KR" sz="1400"/>
              <a:t>.(</a:t>
            </a:r>
            <a:r>
              <a:rPr lang="ko-KR" altLang="en-US" sz="1400"/>
              <a:t>전부 대문자로 기록</a:t>
            </a:r>
            <a:r>
              <a:rPr lang="en-US" altLang="ko-KR" sz="1400"/>
              <a:t>)</a:t>
            </a:r>
          </a:p>
          <a:p>
            <a:pPr marL="514350" indent="-514350">
              <a:defRPr lang="ko-KR"/>
            </a:pPr>
            <a:r>
              <a:rPr lang="en-US" altLang="ko-KR" sz="1400"/>
              <a:t>Ex) </a:t>
            </a:r>
            <a:r>
              <a:rPr kumimoji="0" lang="en-US" altLang="ko-KR" sz="1400">
                <a:solidFill>
                  <a:schemeClr val="tx1"/>
                </a:solidFill>
              </a:rPr>
              <a:t>public static final double ME=5.34;</a:t>
            </a:r>
          </a:p>
          <a:p>
            <a:pPr marL="514350" indent="-514350">
              <a:defRPr lang="ko-KR"/>
            </a:pPr>
            <a:r>
              <a:rPr kumimoji="0" lang="en-US" altLang="ko-KR" sz="1400">
                <a:solidFill>
                  <a:schemeClr val="tx1"/>
                </a:solidFill>
              </a:rPr>
              <a:t>	Math.PI, Math.E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1400"/>
              <a:t>상수 </a:t>
            </a:r>
            <a:r>
              <a:rPr lang="en-US" altLang="ko-KR" sz="1400"/>
              <a:t>: </a:t>
            </a:r>
            <a:r>
              <a:rPr lang="ko-KR" altLang="en-US" sz="1400"/>
              <a:t>항상 일정한 값을 유지하는 데이터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Static final : </a:t>
            </a:r>
            <a:r>
              <a:rPr lang="ko-KR" altLang="en-US" sz="1400"/>
              <a:t>상수로 선언된 값은 변하지 않는다</a:t>
            </a:r>
            <a:r>
              <a:rPr lang="en-US" altLang="ko-KR" sz="1400"/>
              <a:t>.(</a:t>
            </a:r>
            <a:r>
              <a:rPr lang="ko-KR" altLang="en-US" sz="1400"/>
              <a:t>전부 대문자로 기록</a:t>
            </a:r>
            <a:r>
              <a:rPr lang="en-US" altLang="ko-KR" sz="1400"/>
              <a:t>)</a:t>
            </a:r>
          </a:p>
          <a:p>
            <a:pPr marL="514350" indent="-514350">
              <a:defRPr lang="ko-KR"/>
            </a:pPr>
            <a:r>
              <a:rPr lang="en-US" altLang="ko-KR" sz="1400"/>
              <a:t>Ex) </a:t>
            </a:r>
            <a:r>
              <a:rPr kumimoji="0" lang="en-US" altLang="ko-KR" sz="1400">
                <a:solidFill>
                  <a:schemeClr val="tx1"/>
                </a:solidFill>
              </a:rPr>
              <a:t>public static final double ME=5.34;</a:t>
            </a:r>
          </a:p>
          <a:p>
            <a:pPr marL="514350" indent="-514350">
              <a:defRPr lang="ko-KR"/>
            </a:pPr>
            <a:r>
              <a:rPr kumimoji="0" lang="en-US" altLang="ko-KR" sz="1400">
                <a:solidFill>
                  <a:schemeClr val="tx1"/>
                </a:solidFill>
              </a:rPr>
              <a:t>	Math.PI, Math.E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67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3218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43901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- OOP </a:t>
            </a:r>
            <a:r>
              <a:rPr lang="ko-KR" altLang="en-US" sz="1400"/>
              <a:t>특징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기능별로 프로그램</a:t>
            </a:r>
            <a:r>
              <a:rPr lang="en-US" altLang="ko-KR" sz="1400"/>
              <a:t>(</a:t>
            </a:r>
            <a:r>
              <a:rPr lang="ko-KR" altLang="en-US" sz="1400"/>
              <a:t>시스템</a:t>
            </a:r>
            <a:r>
              <a:rPr lang="en-US" altLang="ko-KR" sz="1400"/>
              <a:t>)</a:t>
            </a:r>
            <a:r>
              <a:rPr lang="ko-KR" altLang="en-US" sz="1400"/>
              <a:t>을 나눔 </a:t>
            </a:r>
            <a:r>
              <a:rPr lang="en-US" altLang="ko-KR" sz="1400"/>
              <a:t>: </a:t>
            </a:r>
            <a:r>
              <a:rPr lang="ko-KR" altLang="en-US" sz="1400"/>
              <a:t>컴포넌트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객체</a:t>
            </a:r>
            <a:r>
              <a:rPr lang="en-US" altLang="ko-KR" sz="1400"/>
              <a:t>/</a:t>
            </a:r>
            <a:r>
              <a:rPr lang="ko-KR" altLang="en-US" sz="1400"/>
              <a:t>개체 </a:t>
            </a:r>
            <a:r>
              <a:rPr lang="en-US" altLang="ko-KR" sz="1400"/>
              <a:t>: </a:t>
            </a:r>
            <a:r>
              <a:rPr lang="ko-KR" altLang="en-US" sz="1400"/>
              <a:t>객체간의 관계성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선언과 구현을 분리 </a:t>
            </a:r>
            <a:r>
              <a:rPr lang="en-US" altLang="ko-KR" sz="1400"/>
              <a:t>-&gt; </a:t>
            </a:r>
            <a:r>
              <a:rPr lang="ko-KR" altLang="en-US" sz="1400"/>
              <a:t>인터페이스 필요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컴포넌트를 여러 개 붙여서 원하는 시스템을 구축 </a:t>
            </a:r>
            <a:r>
              <a:rPr lang="en-US" altLang="ko-KR" sz="1400"/>
              <a:t>-&gt; </a:t>
            </a:r>
            <a:r>
              <a:rPr lang="ko-KR" altLang="en-US" sz="1400"/>
              <a:t>빌딩블록</a:t>
            </a:r>
            <a:r>
              <a:rPr lang="en-US" altLang="ko-KR" sz="1400"/>
              <a:t>(</a:t>
            </a:r>
            <a:r>
              <a:rPr lang="ko-KR" altLang="en-US" sz="1400"/>
              <a:t>배포와 조립</a:t>
            </a:r>
            <a:r>
              <a:rPr lang="en-US" altLang="ko-KR" sz="1400"/>
              <a:t>)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명세서와 문서화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480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46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5158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5148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2191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4463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4463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package com.hk;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public class Test {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public static void main(Strings() args) {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Parent P = new Child();	// </a:t>
            </a:r>
            <a:r>
              <a:rPr lang="ko-KR" altLang="en-US" sz="1400"/>
              <a:t>부타자생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p.aa();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p.bb();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p.cc();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system.out.println();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Child c = (Child)p;	// </a:t>
            </a:r>
            <a:r>
              <a:rPr lang="ko-KR" altLang="en-US" sz="1400"/>
              <a:t>부타자참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c.aa();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c.bb();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c.cc();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}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}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0571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462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982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7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9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9F12DD7-EE54-4E1D-9E45-BC72A30078AA}" type="datetime1">
              <a:rPr lang="ko-KR" altLang="en-US"/>
              <a:pPr lvl="0">
                <a:defRPr lang="ko-KR" altLang="en-US"/>
              </a:pPr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-672752" y="1196752"/>
            <a:ext cx="3348372" cy="0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rot="16200000" flipH="1" flipV="1">
            <a:off x="-487448" y="950007"/>
            <a:ext cx="1861640" cy="0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614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7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2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C14F-ABC4-4EE5-AA3E-44D2051FE8A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Object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oracle.com/javase/7/docs/api/java/util/HashMap.html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강병진</a:t>
            </a:r>
          </a:p>
        </p:txBody>
      </p:sp>
    </p:spTree>
    <p:extLst>
      <p:ext uri="{BB962C8B-B14F-4D97-AF65-F5344CB8AC3E}">
        <p14:creationId xmlns:p14="http://schemas.microsoft.com/office/powerpoint/2010/main" val="41001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8229600" cy="5073650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결과 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pic>
        <p:nvPicPr>
          <p:cNvPr id="31" name="그림 30" descr="javac -d(B)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13048" y="1412776"/>
            <a:ext cx="4590864" cy="238440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70BF56B-1F9C-A8FF-D360-8AD831F85C04}"/>
              </a:ext>
            </a:extLst>
          </p:cNvPr>
          <p:cNvGrpSpPr/>
          <p:nvPr/>
        </p:nvGrpSpPr>
        <p:grpSpPr>
          <a:xfrm>
            <a:off x="4043772" y="4045096"/>
            <a:ext cx="4608512" cy="2372028"/>
            <a:chOff x="4043772" y="4077072"/>
            <a:chExt cx="4608512" cy="2372028"/>
          </a:xfrm>
        </p:grpSpPr>
        <p:pic>
          <p:nvPicPr>
            <p:cNvPr id="32" name="그림 31" descr="javac -d(A).JPG"/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4043772" y="4077072"/>
              <a:ext cx="4608512" cy="2372028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5" name="직사각형 14"/>
            <p:cNvSpPr/>
            <p:nvPr/>
          </p:nvSpPr>
          <p:spPr>
            <a:xfrm>
              <a:off x="6957317" y="5499126"/>
              <a:ext cx="792088" cy="1440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</p:grpSp>
      <p:sp>
        <p:nvSpPr>
          <p:cNvPr id="18" name="원형 화살표 17"/>
          <p:cNvSpPr/>
          <p:nvPr/>
        </p:nvSpPr>
        <p:spPr>
          <a:xfrm rot="3295849">
            <a:off x="5119810" y="2282466"/>
            <a:ext cx="1728000" cy="1944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C000"/>
          </a:solidFill>
          <a:ln w="12700" algn="ctr">
            <a:solidFill>
              <a:schemeClr val="tx1"/>
            </a:solidFill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7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 Compile </a:t>
            </a:r>
            <a:r>
              <a:rPr kumimoji="0" lang="en-US" altLang="ko-KR" sz="22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돋움"/>
                <a:cs typeface="+mj-cs"/>
              </a:rPr>
              <a:t>(3/3)</a:t>
            </a:r>
            <a:endParaRPr kumimoji="0" lang="ko-KR" altLang="en-US" sz="2200" b="1" i="0" u="none" strike="noStrike" kern="1200" cap="none" spc="0" normalizeH="0"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429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49291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클래스 다이어그램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ko-KR" altLang="en-US" sz="1400" dirty="0">
                <a:solidFill>
                  <a:srgbClr val="132E66"/>
                </a:solidFill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</a:rPr>
              <a:t>부모클래스</a:t>
            </a:r>
            <a:r>
              <a:rPr lang="en-US" altLang="ko-KR" sz="1400" dirty="0">
                <a:solidFill>
                  <a:srgbClr val="132E66"/>
                </a:solidFill>
              </a:rPr>
              <a:t>(Parent)</a:t>
            </a:r>
            <a:r>
              <a:rPr lang="ko-KR" altLang="en-US" sz="1400" dirty="0">
                <a:solidFill>
                  <a:srgbClr val="132E66"/>
                </a:solidFill>
              </a:rPr>
              <a:t>에서 </a:t>
            </a:r>
            <a:r>
              <a:rPr lang="en-US" altLang="ko-KR" sz="1400" dirty="0">
                <a:solidFill>
                  <a:srgbClr val="132E66"/>
                </a:solidFill>
              </a:rPr>
              <a:t>print()</a:t>
            </a:r>
            <a:r>
              <a:rPr lang="ko-KR" altLang="en-US" sz="1400" dirty="0">
                <a:solidFill>
                  <a:srgbClr val="132E66"/>
                </a:solidFill>
              </a:rPr>
              <a:t>를 구현하고 자식클래스</a:t>
            </a:r>
            <a:r>
              <a:rPr lang="en-US" altLang="ko-KR" sz="1400" dirty="0">
                <a:solidFill>
                  <a:srgbClr val="132E66"/>
                </a:solidFill>
              </a:rPr>
              <a:t>(Child)</a:t>
            </a:r>
            <a:r>
              <a:rPr lang="ko-KR" altLang="en-US" sz="1400" dirty="0">
                <a:solidFill>
                  <a:srgbClr val="132E66"/>
                </a:solidFill>
              </a:rPr>
              <a:t>에서 부모의 메소드를 재정의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</a:t>
            </a:r>
            <a:r>
              <a:rPr lang="ko-KR" altLang="en-US" sz="1400" dirty="0">
                <a:solidFill>
                  <a:srgbClr val="132E66"/>
                </a:solidFill>
              </a:rPr>
              <a:t> 하는 구조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소스코드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(Parent)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604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147650"/>
            <a:ext cx="1505763" cy="204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642909" y="4545124"/>
            <a:ext cx="7858180" cy="1785950"/>
            <a:chOff x="714348" y="4143380"/>
            <a:chExt cx="7858180" cy="1785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둥근 직사각형 9"/>
            <p:cNvSpPr/>
            <p:nvPr/>
          </p:nvSpPr>
          <p:spPr>
            <a:xfrm>
              <a:off x="714348" y="4143380"/>
              <a:ext cx="392909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endPara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public class Parent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public void print(){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("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부모에서 출력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");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}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643438" y="4143380"/>
              <a:ext cx="392909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public class Child extends Parent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@Override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public void print()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("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자식 클래스에서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overried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하여 실행된다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.");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}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41. Override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(2/2)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132E66"/>
              </a:solidFill>
              <a:effectLst/>
              <a:uLnTx/>
              <a:uFillTx/>
              <a:latin typeface="+mj-lt"/>
              <a:ea typeface="돋움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63546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136457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부타자생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타입으로 자식을 생성할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부타자참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타입으로 자식을 참조할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 err="1">
                <a:solidFill>
                  <a:schemeClr val="tx2"/>
                </a:solidFill>
                <a:latin typeface="+mj-lt"/>
                <a:ea typeface="돋움" pitchFamily="50" charset="-127"/>
              </a:rPr>
              <a:t>부메자호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메소드로 자식의 메소드를 호출할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1116013" y="404813"/>
            <a:ext cx="529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돋움" pitchFamily="50" charset="-127"/>
                <a:ea typeface="굴림" pitchFamily="50" charset="-127"/>
              </a:rPr>
              <a:t> </a:t>
            </a:r>
            <a:endParaRPr lang="ko-KR" altLang="en-US" dirty="0">
              <a:latin typeface="돋움" pitchFamily="50" charset="-127"/>
              <a:ea typeface="굴림" pitchFamily="50" charset="-127"/>
            </a:endParaRPr>
          </a:p>
        </p:txBody>
      </p:sp>
      <p:sp>
        <p:nvSpPr>
          <p:cNvPr id="24" name="슬라이드 번호 개체 틀 5"/>
          <p:cNvSpPr txBox="1">
            <a:spLocks/>
          </p:cNvSpPr>
          <p:nvPr/>
        </p:nvSpPr>
        <p:spPr>
          <a:xfrm>
            <a:off x="6911975" y="65119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556" y="2852936"/>
            <a:ext cx="8316924" cy="3456384"/>
            <a:chOff x="575556" y="2780928"/>
            <a:chExt cx="8316924" cy="3456384"/>
          </a:xfrm>
        </p:grpSpPr>
        <p:grpSp>
          <p:nvGrpSpPr>
            <p:cNvPr id="11" name="그룹 10"/>
            <p:cNvGrpSpPr/>
            <p:nvPr/>
          </p:nvGrpSpPr>
          <p:grpSpPr>
            <a:xfrm>
              <a:off x="1908970" y="2780928"/>
              <a:ext cx="5576670" cy="3384376"/>
              <a:chOff x="1908970" y="2780928"/>
              <a:chExt cx="5576670" cy="338437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08970" y="3717032"/>
                <a:ext cx="1402456" cy="936625"/>
                <a:chOff x="1908970" y="3717032"/>
                <a:chExt cx="1402456" cy="936625"/>
              </a:xfrm>
            </p:grpSpPr>
            <p:cxnSp>
              <p:nvCxnSpPr>
                <p:cNvPr id="27" name="직선 화살표 연결선 26"/>
                <p:cNvCxnSpPr/>
                <p:nvPr/>
              </p:nvCxnSpPr>
              <p:spPr bwMode="auto">
                <a:xfrm flipV="1">
                  <a:off x="2555776" y="3717032"/>
                  <a:ext cx="755650" cy="936625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908970" y="3861048"/>
                  <a:ext cx="104285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132E66"/>
                      </a:solidFill>
                      <a:latin typeface="+mj-lt"/>
                      <a:ea typeface="굴림" pitchFamily="50" charset="-127"/>
                    </a:rPr>
                    <a:t>extends</a:t>
                  </a:r>
                  <a:endParaRPr lang="ko-KR" altLang="en-US" b="1" dirty="0">
                    <a:solidFill>
                      <a:srgbClr val="132E66"/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580112" y="3717032"/>
                <a:ext cx="1905528" cy="935038"/>
                <a:chOff x="5580112" y="3717032"/>
                <a:chExt cx="1905528" cy="935038"/>
              </a:xfrm>
            </p:grpSpPr>
            <p:cxnSp>
              <p:nvCxnSpPr>
                <p:cNvPr id="28" name="직선 화살표 연결선 27"/>
                <p:cNvCxnSpPr/>
                <p:nvPr/>
              </p:nvCxnSpPr>
              <p:spPr bwMode="auto">
                <a:xfrm flipH="1" flipV="1">
                  <a:off x="5580112" y="3717032"/>
                  <a:ext cx="900112" cy="935038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6012160" y="3789040"/>
                  <a:ext cx="147348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132E66"/>
                      </a:solidFill>
                      <a:latin typeface="+mj-lt"/>
                      <a:ea typeface="굴림" pitchFamily="50" charset="-127"/>
                    </a:rPr>
                    <a:t>implements</a:t>
                  </a:r>
                  <a:endParaRPr lang="ko-KR" altLang="en-US" b="1" dirty="0">
                    <a:solidFill>
                      <a:srgbClr val="132E66"/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1916769" y="2780928"/>
                <a:ext cx="5247520" cy="3384376"/>
                <a:chOff x="1916769" y="2780928"/>
                <a:chExt cx="5247520" cy="338437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3347864" y="2780928"/>
                  <a:ext cx="2212277" cy="1474851"/>
                  <a:chOff x="4392496" y="0"/>
                  <a:chExt cx="2212277" cy="1474851"/>
                </a:xfrm>
              </p:grpSpPr>
              <p:sp>
                <p:nvSpPr>
                  <p:cNvPr id="19" name="모서리가 둥근 직사각형 18"/>
                  <p:cNvSpPr/>
                  <p:nvPr/>
                </p:nvSpPr>
                <p:spPr>
                  <a:xfrm>
                    <a:off x="4392496" y="0"/>
                    <a:ext cx="2212277" cy="1474851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0" name="모서리가 둥근 직사각형 4"/>
                  <p:cNvSpPr/>
                  <p:nvPr/>
                </p:nvSpPr>
                <p:spPr>
                  <a:xfrm>
                    <a:off x="4435693" y="43197"/>
                    <a:ext cx="2125883" cy="138845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ko-KR" sz="2000" b="1" kern="1200" dirty="0">
                        <a:latin typeface="+mj-lt"/>
                        <a:ea typeface="돋움" pitchFamily="50" charset="-127"/>
                      </a:rPr>
                      <a:t>super, parent, base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1916769" y="4653136"/>
                  <a:ext cx="2367199" cy="1512168"/>
                  <a:chOff x="5121632" y="1656185"/>
                  <a:chExt cx="2367199" cy="1578132"/>
                </a:xfrm>
              </p:grpSpPr>
              <p:sp>
                <p:nvSpPr>
                  <p:cNvPr id="23" name="모서리가 둥근 직사각형 22"/>
                  <p:cNvSpPr/>
                  <p:nvPr/>
                </p:nvSpPr>
                <p:spPr>
                  <a:xfrm>
                    <a:off x="5121632" y="1656185"/>
                    <a:ext cx="2367199" cy="1578132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5" name="모서리가 둥근 직사각형 4"/>
                  <p:cNvSpPr/>
                  <p:nvPr/>
                </p:nvSpPr>
                <p:spPr>
                  <a:xfrm>
                    <a:off x="5167854" y="1702407"/>
                    <a:ext cx="2274755" cy="14856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18110" tIns="118110" rIns="118110" bIns="118110" numCol="1" spcCol="1270" anchor="ctr" anchorCtr="0">
                    <a:noAutofit/>
                  </a:bodyPr>
                  <a:lstStyle/>
                  <a:p>
                    <a:pPr lvl="0" algn="ctr" defTabSz="13779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2000" b="1" kern="1200" dirty="0">
                        <a:latin typeface="+mj-lt"/>
                      </a:rPr>
                      <a:t>sub, child, </a:t>
                    </a:r>
                  </a:p>
                  <a:p>
                    <a:pPr lvl="0" algn="ctr" defTabSz="13779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2000" b="1" kern="1200" dirty="0">
                        <a:latin typeface="+mj-lt"/>
                      </a:rPr>
                      <a:t>derived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4716017" y="4653136"/>
                  <a:ext cx="2448272" cy="1512168"/>
                  <a:chOff x="2712621" y="1146929"/>
                  <a:chExt cx="3519751" cy="1039000"/>
                </a:xfrm>
              </p:grpSpPr>
              <p:sp>
                <p:nvSpPr>
                  <p:cNvPr id="32" name="모서리가 둥근 직사각형 31"/>
                  <p:cNvSpPr/>
                  <p:nvPr/>
                </p:nvSpPr>
                <p:spPr>
                  <a:xfrm>
                    <a:off x="2712621" y="1146929"/>
                    <a:ext cx="3519751" cy="1039000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3" name="모서리가 둥근 직사각형 4"/>
                  <p:cNvSpPr/>
                  <p:nvPr/>
                </p:nvSpPr>
                <p:spPr>
                  <a:xfrm>
                    <a:off x="2743052" y="1177360"/>
                    <a:ext cx="3458889" cy="97813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33350" tIns="133350" rIns="133350" bIns="133350" numCol="1" spcCol="1270" anchor="ctr" anchorCtr="0">
                    <a:noAutofit/>
                  </a:bodyPr>
                  <a:lstStyle/>
                  <a:p>
                    <a:pPr lvl="0" algn="ctr" defTabSz="15557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3500" kern="1200" dirty="0">
                        <a:latin typeface="돋움" pitchFamily="50" charset="-127"/>
                      </a:rPr>
                      <a:t> </a:t>
                    </a:r>
                    <a:r>
                      <a:rPr lang="en-US" altLang="en-US" sz="2000" b="1" kern="1200" dirty="0">
                        <a:latin typeface="+mj-lt"/>
                      </a:rPr>
                      <a:t>interface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5" name="그룹 4"/>
            <p:cNvGrpSpPr/>
            <p:nvPr/>
          </p:nvGrpSpPr>
          <p:grpSpPr>
            <a:xfrm>
              <a:off x="575556" y="2924944"/>
              <a:ext cx="1115616" cy="3312368"/>
              <a:chOff x="575556" y="2924944"/>
              <a:chExt cx="1115616" cy="3312368"/>
            </a:xfrm>
          </p:grpSpPr>
          <p:cxnSp>
            <p:nvCxnSpPr>
              <p:cNvPr id="17" name="직선 화살표 연결선 16"/>
              <p:cNvCxnSpPr/>
              <p:nvPr/>
            </p:nvCxnSpPr>
            <p:spPr>
              <a:xfrm flipV="1">
                <a:off x="1403648" y="2924944"/>
                <a:ext cx="0" cy="3312368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75556" y="4078813"/>
                <a:ext cx="111561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추상화</a:t>
                </a:r>
                <a:endParaRPr lang="en-US" altLang="ko-KR" sz="1600" b="1" dirty="0">
                  <a:solidFill>
                    <a:srgbClr val="132E66"/>
                  </a:solidFill>
                  <a:latin typeface="+mn-ea"/>
                </a:endParaRPr>
              </a:p>
              <a:p>
                <a:endParaRPr lang="en-US" altLang="ko-KR" sz="600" b="1" dirty="0">
                  <a:solidFill>
                    <a:srgbClr val="132E66"/>
                  </a:solidFill>
                  <a:latin typeface="+mn-ea"/>
                </a:endParaRPr>
              </a:p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일반화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40352" y="2924944"/>
              <a:ext cx="1152128" cy="3312368"/>
              <a:chOff x="7740352" y="2924944"/>
              <a:chExt cx="1152128" cy="3312368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>
                <a:off x="7740352" y="2924944"/>
                <a:ext cx="0" cy="3312368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776864" y="4084040"/>
                <a:ext cx="111561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구체화</a:t>
                </a:r>
                <a:endParaRPr lang="en-US" altLang="ko-KR" sz="1600" b="1" dirty="0">
                  <a:solidFill>
                    <a:srgbClr val="132E66"/>
                  </a:solidFill>
                  <a:latin typeface="+mn-ea"/>
                </a:endParaRPr>
              </a:p>
              <a:p>
                <a:endParaRPr lang="en-US" altLang="ko-KR" sz="600" b="1" dirty="0">
                  <a:solidFill>
                    <a:srgbClr val="132E66"/>
                  </a:solidFill>
                  <a:latin typeface="+mn-ea"/>
                </a:endParaRPr>
              </a:p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상세화</a:t>
                </a:r>
              </a:p>
            </p:txBody>
          </p:sp>
        </p:grpSp>
      </p:grpSp>
      <p:sp>
        <p:nvSpPr>
          <p:cNvPr id="3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58.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참조타입 형 변환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7349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02611"/>
            <a:ext cx="79626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this, super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의 사용법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ex)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this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.meber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field or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this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.member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method</a:t>
            </a:r>
          </a:p>
          <a:p>
            <a:endParaRPr lang="en-US" altLang="ko-KR" sz="7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ex)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super.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meber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field or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super.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member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method</a:t>
            </a:r>
          </a:p>
          <a:p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this();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자기 자신의 생성자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자기 멤버필드 초기화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super();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 멤버필드 초기화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super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가장 상위에 작성해야 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70761" y="3749298"/>
            <a:ext cx="6202478" cy="2127974"/>
            <a:chOff x="1187082" y="3573016"/>
            <a:chExt cx="6202478" cy="2127974"/>
          </a:xfrm>
        </p:grpSpPr>
        <p:sp>
          <p:nvSpPr>
            <p:cNvPr id="8" name="직사각형 7"/>
            <p:cNvSpPr/>
            <p:nvPr/>
          </p:nvSpPr>
          <p:spPr>
            <a:xfrm>
              <a:off x="1187082" y="3983623"/>
              <a:ext cx="2161152" cy="17173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public class  A {</a:t>
              </a:r>
            </a:p>
            <a:p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600" b="1" dirty="0" err="1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b;  </a:t>
              </a: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   public void c() {}</a:t>
              </a:r>
            </a:p>
            <a:p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dirty="0">
                  <a:latin typeface="돋움" pitchFamily="50" charset="-127"/>
                  <a:ea typeface="돋움" pitchFamily="50" charset="-127"/>
                </a:rPr>
                <a:t> </a:t>
              </a:r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778070" y="4521660"/>
              <a:ext cx="4611490" cy="941965"/>
              <a:chOff x="2778070" y="4521660"/>
              <a:chExt cx="4611490" cy="941965"/>
            </a:xfrm>
          </p:grpSpPr>
          <p:sp>
            <p:nvSpPr>
              <p:cNvPr id="11" name="아래로 구부러진 화살표 10"/>
              <p:cNvSpPr/>
              <p:nvPr/>
            </p:nvSpPr>
            <p:spPr>
              <a:xfrm flipH="1">
                <a:off x="2778070" y="4521660"/>
                <a:ext cx="1285884" cy="357190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849640" y="4561383"/>
                <a:ext cx="3539920" cy="902242"/>
                <a:chOff x="3849640" y="4561383"/>
                <a:chExt cx="3539920" cy="90224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849640" y="4878850"/>
                  <a:ext cx="1805302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•</a:t>
                  </a:r>
                  <a:r>
                    <a:rPr lang="ko-KR" alt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 </a:t>
                  </a:r>
                  <a:r>
                    <a:rPr lang="en-US" altLang="ko-KR" sz="16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 = new  A();</a:t>
                  </a:r>
                </a:p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  </a:t>
                  </a:r>
                  <a:r>
                    <a:rPr lang="en-US" altLang="ko-KR" sz="16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a.c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();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39952" y="4561383"/>
                  <a:ext cx="3249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외부클래스에서 멤버필드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메소드 접근</a:t>
                  </a:r>
                </a:p>
              </p:txBody>
            </p:sp>
          </p:grpSp>
        </p:grpSp>
        <p:grpSp>
          <p:nvGrpSpPr>
            <p:cNvPr id="20" name="그룹 19"/>
            <p:cNvGrpSpPr/>
            <p:nvPr/>
          </p:nvGrpSpPr>
          <p:grpSpPr>
            <a:xfrm>
              <a:off x="2231740" y="3573016"/>
              <a:ext cx="4356484" cy="338554"/>
              <a:chOff x="2231740" y="3573016"/>
              <a:chExt cx="4356484" cy="3385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31740" y="3573016"/>
                <a:ext cx="1098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this.b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= b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48234" y="3603793"/>
                <a:ext cx="3239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내부클래스에서 멤버필드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,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메소드 접근</a:t>
                </a:r>
              </a:p>
            </p:txBody>
          </p:sp>
        </p:grpSp>
      </p:grpSp>
      <p:sp>
        <p:nvSpPr>
          <p:cNvPr id="1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2425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52836"/>
            <a:ext cx="8496944" cy="4176464"/>
            <a:chOff x="323528" y="1952836"/>
            <a:chExt cx="8496944" cy="417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모서리가 둥근 직사각형 16"/>
            <p:cNvSpPr/>
            <p:nvPr/>
          </p:nvSpPr>
          <p:spPr>
            <a:xfrm>
              <a:off x="323528" y="1952836"/>
              <a:ext cx="4176464" cy="4176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class Person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String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age;</a:t>
              </a:r>
            </a:p>
            <a:p>
              <a:endParaRPr lang="ko-KR" altLang="en-US" sz="1400" dirty="0">
                <a:solidFill>
                  <a:srgbClr val="1A418E"/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Person(String name)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this(name, 19);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Person(String name,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age)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this.name =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this.age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= age;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String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getName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return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getAge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return age;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}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16016" y="1952836"/>
              <a:ext cx="4104456" cy="4176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public class Student1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public static void main(String[]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args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Person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= new Person("</a:t>
              </a:r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홍길동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");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stu.getName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+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stu.getAge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());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  <a:endParaRPr lang="ko-KR" altLang="en-US" sz="1400" dirty="0">
                <a:solidFill>
                  <a:srgbClr val="1A418E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1560" y="154227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- this</a:t>
            </a:r>
            <a:endParaRPr lang="ko-KR" altLang="en-US" sz="1600" b="1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600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536" y="1412776"/>
            <a:ext cx="8352928" cy="51125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Mother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protected String name;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Mother(String name)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this.name = name;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void display()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(“name : “ + name);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  <a:p>
            <a:endParaRPr lang="ko-KR" altLang="en-US" sz="1400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Sun extends Mother { 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private String name; 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Sun(String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MotherName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, String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MyName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super(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MotherName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);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Mother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클래스의 </a:t>
            </a:r>
            <a:r>
              <a:rPr lang="ko-KR" altLang="en-US" sz="1400" b="1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생성자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호출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this.name =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MyName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void display()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("mother name : "+ super.name);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super.name </a:t>
            </a:r>
            <a:r>
              <a:rPr lang="en-US" altLang="ko-KR" sz="1400" b="1" dirty="0">
                <a:solidFill>
                  <a:srgbClr val="132E66"/>
                </a:solidFill>
              </a:rPr>
              <a:t>⇒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Mother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name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("my name : "+ name);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name </a:t>
            </a:r>
            <a:r>
              <a:rPr lang="en-US" altLang="ko-KR" sz="1400" b="1" dirty="0">
                <a:solidFill>
                  <a:srgbClr val="132E66"/>
                </a:solidFill>
              </a:rPr>
              <a:t>⇒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Sun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name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10382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- super</a:t>
            </a:r>
            <a:endParaRPr lang="ko-KR" altLang="en-US" sz="1600" b="1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8509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600" y="1628800"/>
            <a:ext cx="7272808" cy="25562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JavaTest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Mother m = new Mother("mom");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m.display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();</a:t>
            </a:r>
          </a:p>
          <a:p>
            <a:endParaRPr lang="en-US" altLang="ko-KR" sz="1400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Sun s = new Sun("mom", "sun");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s.display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(4/4)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54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5760" y="1340768"/>
            <a:ext cx="8892480" cy="388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- Abstract(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추상클래스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ko-KR" sz="1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abstract </a:t>
            </a:r>
            <a:r>
              <a:rPr lang="ko-KR" altLang="en-US" sz="18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예약어를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사용하여 선언한다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Parent p = new Parent() (</a:t>
            </a:r>
            <a:r>
              <a:rPr lang="en-US" altLang="ko-KR" sz="18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X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en-US" altLang="ko-KR" sz="1800" dirty="0">
                <a:solidFill>
                  <a:srgbClr val="132E66"/>
                </a:solidFill>
              </a:rPr>
              <a:t>⇒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new </a:t>
            </a:r>
            <a:r>
              <a:rPr lang="ko-KR" altLang="en-US" sz="18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사용 금지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상속강요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 받는 곳에서 반드시 구현해야 한다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클래스 내에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abstract method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가 한 개 이상 있다면 반드시 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abstract Class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가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되어야 한다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하지만 </a:t>
            </a:r>
            <a:r>
              <a:rPr lang="ko-KR" altLang="en-US" sz="18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상속강요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와 </a:t>
            </a:r>
            <a:r>
              <a:rPr lang="ko-KR" altLang="en-US" sz="18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객체생성을 금지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하기 위해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abstract class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선언하기도 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한다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public abstract void make(); </a:t>
            </a:r>
            <a:r>
              <a:rPr lang="en-US" altLang="ko-KR" sz="1800" dirty="0">
                <a:solidFill>
                  <a:srgbClr val="132E66"/>
                </a:solidFill>
              </a:rPr>
              <a:t>⇒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 받은 자식 클래스에서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override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해야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24486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40622" y="1520788"/>
            <a:ext cx="3639790" cy="4749143"/>
            <a:chOff x="4441838" y="1592796"/>
            <a:chExt cx="3639790" cy="4749143"/>
          </a:xfrm>
        </p:grpSpPr>
        <p:grpSp>
          <p:nvGrpSpPr>
            <p:cNvPr id="43" name="그룹 42"/>
            <p:cNvGrpSpPr/>
            <p:nvPr/>
          </p:nvGrpSpPr>
          <p:grpSpPr>
            <a:xfrm>
              <a:off x="4441838" y="1592796"/>
              <a:ext cx="3478534" cy="2695992"/>
              <a:chOff x="4009790" y="1791449"/>
              <a:chExt cx="3478534" cy="2695992"/>
            </a:xfrm>
          </p:grpSpPr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4009790" y="3873435"/>
                <a:ext cx="115768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826943" y="1791449"/>
                <a:ext cx="2661381" cy="2695992"/>
                <a:chOff x="4826943" y="1791449"/>
                <a:chExt cx="2661381" cy="2695992"/>
              </a:xfrm>
            </p:grpSpPr>
            <p:grpSp>
              <p:nvGrpSpPr>
                <p:cNvPr id="25" name="그룹 34"/>
                <p:cNvGrpSpPr>
                  <a:grpSpLocks/>
                </p:cNvGrpSpPr>
                <p:nvPr/>
              </p:nvGrpSpPr>
              <p:grpSpPr bwMode="auto">
                <a:xfrm>
                  <a:off x="5898505" y="2987253"/>
                  <a:ext cx="214313" cy="711200"/>
                  <a:chOff x="1000100" y="2857496"/>
                  <a:chExt cx="214314" cy="704854"/>
                </a:xfrm>
              </p:grpSpPr>
              <p:sp>
                <p:nvSpPr>
                  <p:cNvPr id="26" name="이등변 삼각형 25"/>
                  <p:cNvSpPr/>
                  <p:nvPr/>
                </p:nvSpPr>
                <p:spPr>
                  <a:xfrm>
                    <a:off x="1000100" y="2855923"/>
                    <a:ext cx="214314" cy="18408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27" name="직선 연결선 26"/>
                  <p:cNvCxnSpPr>
                    <a:stCxn id="26" idx="3"/>
                  </p:cNvCxnSpPr>
                  <p:nvPr/>
                </p:nvCxnSpPr>
                <p:spPr>
                  <a:xfrm rot="5400000">
                    <a:off x="846863" y="3299589"/>
                    <a:ext cx="519200" cy="3175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4826943" y="1791449"/>
                  <a:ext cx="2661381" cy="2695992"/>
                  <a:chOff x="4826943" y="1791449"/>
                  <a:chExt cx="2661381" cy="2695992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826943" y="2201441"/>
                    <a:ext cx="2286000" cy="785812"/>
                  </a:xfrm>
                  <a:prstGeom prst="rect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 void make();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5184130" y="3701628"/>
                    <a:ext cx="1643063" cy="785813"/>
                  </a:xfrm>
                  <a:prstGeom prst="rect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make() { }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28" name="Text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7479" y="1791449"/>
                    <a:ext cx="1604927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 Magic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30" name="Text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4360" y="3915941"/>
                    <a:ext cx="66396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 </a:t>
                    </a:r>
                    <a:r>
                      <a:rPr lang="ko-KR" altLang="en-US" sz="1600" b="1" dirty="0">
                        <a:solidFill>
                          <a:srgbClr val="132E66"/>
                        </a:solidFill>
                        <a:latin typeface="+mn-ea"/>
                      </a:rPr>
                      <a:t>구현</a:t>
                    </a:r>
                  </a:p>
                </p:txBody>
              </p:sp>
            </p:grpSp>
          </p:grpSp>
        </p:grpSp>
        <p:grpSp>
          <p:nvGrpSpPr>
            <p:cNvPr id="40" name="그룹 39"/>
            <p:cNvGrpSpPr/>
            <p:nvPr/>
          </p:nvGrpSpPr>
          <p:grpSpPr>
            <a:xfrm>
              <a:off x="4724065" y="4615012"/>
              <a:ext cx="3357563" cy="1726927"/>
              <a:chOff x="2326630" y="4558878"/>
              <a:chExt cx="3357563" cy="1726927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326630" y="4558878"/>
                <a:ext cx="3357563" cy="642938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Magic m = new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();</a:t>
                </a:r>
              </a:p>
              <a:p>
                <a:pPr algn="ctr">
                  <a:defRPr/>
                </a:pP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m.make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();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32" name="꺾인 연결선 31"/>
              <p:cNvCxnSpPr>
                <a:cxnSpLocks/>
                <a:stCxn id="31" idx="2"/>
                <a:endCxn id="33" idx="0"/>
              </p:cNvCxnSpPr>
              <p:nvPr/>
            </p:nvCxnSpPr>
            <p:spPr>
              <a:xfrm rot="16200000" flipH="1">
                <a:off x="3755827" y="5451400"/>
                <a:ext cx="499214" cy="4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570609" y="5701030"/>
                <a:ext cx="2869696" cy="584775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Magic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make()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가 아니라</a:t>
                </a:r>
                <a:endPara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>
                  <a:defRPr/>
                </a:pP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make()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을 호출</a:t>
                </a:r>
              </a:p>
            </p:txBody>
          </p:sp>
        </p:grpSp>
      </p:grpSp>
      <p:sp>
        <p:nvSpPr>
          <p:cNvPr id="3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3508" y="1880828"/>
            <a:ext cx="4560596" cy="2611747"/>
            <a:chOff x="-96608" y="1772816"/>
            <a:chExt cx="4560596" cy="2611747"/>
          </a:xfrm>
        </p:grpSpPr>
        <p:sp>
          <p:nvSpPr>
            <p:cNvPr id="10" name="직사각형 9"/>
            <p:cNvSpPr/>
            <p:nvPr/>
          </p:nvSpPr>
          <p:spPr>
            <a:xfrm>
              <a:off x="683568" y="1772816"/>
              <a:ext cx="2500312" cy="357187"/>
            </a:xfrm>
            <a:prstGeom prst="rect">
              <a:avLst/>
            </a:prstGeom>
            <a:no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abstract void make();</a:t>
              </a:r>
              <a:endParaRPr lang="ko-KR" altLang="en-US" sz="1600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-96608" y="2312876"/>
              <a:ext cx="4560596" cy="2071687"/>
              <a:chOff x="-36512" y="2344316"/>
              <a:chExt cx="4560596" cy="207168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-36512" y="2344316"/>
                <a:ext cx="4560596" cy="1195804"/>
                <a:chOff x="-36512" y="2344316"/>
                <a:chExt cx="4560596" cy="1195804"/>
              </a:xfrm>
            </p:grpSpPr>
            <p:sp>
              <p:nvSpPr>
                <p:cNvPr id="20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-36512" y="3198458"/>
                  <a:ext cx="144462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Asia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2540943" y="3201566"/>
                  <a:ext cx="1592103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Africa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2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2255193" y="2344316"/>
                  <a:ext cx="226889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 void 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91580" y="2458616"/>
                <a:ext cx="2392300" cy="1957387"/>
                <a:chOff x="791580" y="2458616"/>
                <a:chExt cx="2392300" cy="1957387"/>
              </a:xfrm>
            </p:grpSpPr>
            <p:grpSp>
              <p:nvGrpSpPr>
                <p:cNvPr id="11" name="그룹 33"/>
                <p:cNvGrpSpPr>
                  <a:grpSpLocks/>
                </p:cNvGrpSpPr>
                <p:nvPr/>
              </p:nvGrpSpPr>
              <p:grpSpPr bwMode="auto">
                <a:xfrm rot="2181700">
                  <a:off x="1463940" y="3189711"/>
                  <a:ext cx="149225" cy="495300"/>
                  <a:chOff x="1000100" y="2857496"/>
                  <a:chExt cx="214314" cy="704854"/>
                </a:xfrm>
              </p:grpSpPr>
              <p:sp>
                <p:nvSpPr>
                  <p:cNvPr id="15" name="이등변 삼각형 14"/>
                  <p:cNvSpPr/>
                  <p:nvPr/>
                </p:nvSpPr>
                <p:spPr>
                  <a:xfrm>
                    <a:off x="991548" y="2856458"/>
                    <a:ext cx="214314" cy="18525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16" name="직선 연결선 15"/>
                  <p:cNvCxnSpPr>
                    <a:stCxn id="15" idx="3"/>
                  </p:cNvCxnSpPr>
                  <p:nvPr/>
                </p:nvCxnSpPr>
                <p:spPr>
                  <a:xfrm rot="5400000">
                    <a:off x="843358" y="3302150"/>
                    <a:ext cx="519604" cy="2281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타원 6"/>
                <p:cNvSpPr/>
                <p:nvPr/>
              </p:nvSpPr>
              <p:spPr>
                <a:xfrm>
                  <a:off x="1521768" y="2458616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2326630" y="3558753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ea typeface="돋움" pitchFamily="50" charset="-127"/>
                  </a:endParaRPr>
                </a:p>
              </p:txBody>
            </p:sp>
            <p:grpSp>
              <p:nvGrpSpPr>
                <p:cNvPr id="17" name="그룹 34"/>
                <p:cNvGrpSpPr>
                  <a:grpSpLocks/>
                </p:cNvGrpSpPr>
                <p:nvPr/>
              </p:nvGrpSpPr>
              <p:grpSpPr bwMode="auto">
                <a:xfrm rot="-2160000">
                  <a:off x="2332980" y="3185691"/>
                  <a:ext cx="149225" cy="495300"/>
                  <a:chOff x="1000100" y="2857496"/>
                  <a:chExt cx="214314" cy="704854"/>
                </a:xfrm>
              </p:grpSpPr>
              <p:sp>
                <p:nvSpPr>
                  <p:cNvPr id="18" name="이등변 삼각형 17"/>
                  <p:cNvSpPr/>
                  <p:nvPr/>
                </p:nvSpPr>
                <p:spPr>
                  <a:xfrm>
                    <a:off x="996451" y="2849388"/>
                    <a:ext cx="214314" cy="18525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19" name="직선 연결선 18"/>
                  <p:cNvCxnSpPr>
                    <a:stCxn id="18" idx="3"/>
                  </p:cNvCxnSpPr>
                  <p:nvPr/>
                </p:nvCxnSpPr>
                <p:spPr>
                  <a:xfrm rot="5400000">
                    <a:off x="846577" y="3300302"/>
                    <a:ext cx="519604" cy="2281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타원 8"/>
                <p:cNvSpPr/>
                <p:nvPr/>
              </p:nvSpPr>
              <p:spPr>
                <a:xfrm>
                  <a:off x="791580" y="3537012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36517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536" y="1052736"/>
            <a:ext cx="8352928" cy="54726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abstract class Test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 = 10;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Test( ) {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void sum(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(a + b);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추상멤버가 있으면 그 클래스는 추상클래스가 되어야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</a:t>
            </a:r>
            <a:r>
              <a:rPr lang="en-US" altLang="ko-KR" sz="1400" b="1" dirty="0">
                <a:solidFill>
                  <a:srgbClr val="14395E"/>
                </a:solidFill>
                <a:ea typeface="돋움" pitchFamily="50" charset="-127"/>
              </a:rPr>
              <a:t>abstract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void hap(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c);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extends Test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추상클래스는 추상멤버를 </a:t>
            </a:r>
            <a:r>
              <a:rPr lang="ko-KR" altLang="en-US" sz="1400" b="1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오버라이딩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재정의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해서 사용해야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void hap(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c)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(a + b + c);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Test t = new Test();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at = new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at.sum(10, 20);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at.hap(100, 200, 300);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공통적인 요소들을 상위로 끌어 올리고 하위들은 상속받게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하위에서 내용이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다른 것은 추상적인 것들로 </a:t>
            </a:r>
            <a:r>
              <a:rPr lang="ko-KR" altLang="en-US" sz="1400" b="1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오버라이딩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하여 사용한다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  <a:endParaRPr lang="ko-KR" altLang="en-US" sz="1400" b="1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25108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8924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  - Interface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endParaRPr lang="en-US" altLang="ko-KR" sz="1200" b="1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변수는 자동으로 상수가 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 = 1;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은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public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final static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 = 1;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이 된다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private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사용이 불가능하기 때문에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protected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접근 제한자를 사용해야 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void show();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600" b="1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abstract void show();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void show();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같이 바디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({})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붙이지 않는다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메소드 이름을 나열한다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인터페이스의 추상 메서드를 구현하지 않으면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자식 클래스는 추상 클래스가 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상속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(extends)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먼저 선언한 후에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선언해야 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상속이 우선 선언되야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.)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Penguin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extends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Animal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Ifish</a:t>
            </a:r>
            <a:endParaRPr lang="en-US" altLang="ko-KR" sz="1600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인터페이스는 여러 개의 인터페이스를 상속할 수 있다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Ipenguin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IAnimal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IFish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Ibird</a:t>
            </a:r>
            <a:endParaRPr lang="en-US" altLang="ko-KR" sz="1600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6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4. </a:t>
            </a:r>
            <a:r>
              <a:rPr lang="ko-KR" altLang="en-US" sz="2400" b="1" dirty="0" err="1">
                <a:latin typeface="맑은 고딕"/>
                <a:ea typeface="맑은 고딕"/>
              </a:rPr>
              <a:t>명명법</a:t>
            </a:r>
            <a:endParaRPr lang="ko-KR" altLang="en-US" sz="2400" b="1" dirty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692696"/>
            <a:ext cx="8640762" cy="5761038"/>
          </a:xfrm>
        </p:spPr>
        <p:txBody>
          <a:bodyPr anchor="t">
            <a:normAutofit lnSpcReduction="10000"/>
          </a:bodyPr>
          <a:lstStyle/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Pascal : </a:t>
            </a:r>
            <a:r>
              <a:rPr lang="ko-KR" altLang="en-US" sz="1600" b="1" dirty="0" err="1">
                <a:latin typeface="맑은 고딕"/>
                <a:ea typeface="맑은 고딕"/>
              </a:rPr>
              <a:t>클래스명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Interface, </a:t>
            </a:r>
            <a:r>
              <a:rPr lang="ko-KR" altLang="en-US" sz="1600" b="1" dirty="0" err="1">
                <a:latin typeface="맑은 고딕"/>
                <a:ea typeface="맑은 고딕"/>
              </a:rPr>
              <a:t>생성자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(Constructor)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600" dirty="0"/>
              <a:t>    *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글자는 대문자</a:t>
            </a:r>
            <a:r>
              <a:rPr lang="en-US" altLang="ko-KR" sz="1400" dirty="0"/>
              <a:t>, </a:t>
            </a:r>
            <a:r>
              <a:rPr lang="ko-KR" altLang="en-US" sz="1400" dirty="0"/>
              <a:t>그 뒤는 소문자 의미가 있으면 중간에도 대문자 사용</a:t>
            </a:r>
            <a:r>
              <a:rPr lang="en-US" altLang="ko-KR" sz="1400" dirty="0"/>
              <a:t> (</a:t>
            </a:r>
            <a:r>
              <a:rPr lang="ko-KR" altLang="en-US" sz="1400" dirty="0"/>
              <a:t>대 → 소 → 대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5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  </a:t>
            </a:r>
            <a:r>
              <a:rPr lang="en-US" altLang="ko-KR" sz="1400" dirty="0"/>
              <a:t>ex) </a:t>
            </a:r>
            <a:r>
              <a:rPr lang="en-US" altLang="ko-KR" sz="1400" dirty="0" err="1"/>
              <a:t>JavaProgramming</a:t>
            </a:r>
            <a:endParaRPr lang="en-US" altLang="ko-KR" sz="1400" dirty="0"/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Camel : </a:t>
            </a:r>
            <a:r>
              <a:rPr lang="ko-KR" altLang="en-US" sz="1600" b="1" dirty="0">
                <a:latin typeface="맑은 고딕"/>
                <a:ea typeface="맑은 고딕"/>
              </a:rPr>
              <a:t>변수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 dirty="0" err="1">
                <a:latin typeface="맑은 고딕"/>
                <a:ea typeface="맑은 고딕"/>
              </a:rPr>
              <a:t>메서드명</a:t>
            </a:r>
            <a:endParaRPr lang="ko-KR" altLang="en-US" sz="16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dirty="0"/>
              <a:t>	</a:t>
            </a:r>
            <a:r>
              <a:rPr lang="ko-KR" altLang="en-US" sz="1600" dirty="0"/>
              <a:t>* </a:t>
            </a:r>
            <a:r>
              <a:rPr lang="ko-KR" altLang="en-US" sz="1400" dirty="0"/>
              <a:t>소문자로 시작해서 </a:t>
            </a:r>
            <a:r>
              <a:rPr lang="ko-KR" altLang="en-US" sz="1400" dirty="0" err="1"/>
              <a:t>의미있는</a:t>
            </a:r>
            <a:r>
              <a:rPr lang="ko-KR" altLang="en-US" sz="1400" dirty="0"/>
              <a:t> 문자 대문자 그 다음은 다시 소문자</a:t>
            </a:r>
            <a:r>
              <a:rPr lang="en-US" altLang="ko-KR" sz="1400" dirty="0"/>
              <a:t> (</a:t>
            </a:r>
            <a:r>
              <a:rPr lang="ko-KR" altLang="en-US" sz="1400" dirty="0"/>
              <a:t>소 → 대 → 소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4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   </a:t>
            </a:r>
            <a:r>
              <a:rPr lang="en-US" altLang="ko-KR" sz="1400" dirty="0"/>
              <a:t>ex)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(O),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(X), </a:t>
            </a:r>
            <a:r>
              <a:rPr lang="en-US" altLang="ko-KR" sz="1400" dirty="0" err="1"/>
              <a:t>printKey</a:t>
            </a:r>
            <a:r>
              <a:rPr lang="en-US" altLang="ko-KR" sz="1400" dirty="0"/>
              <a:t> (O)</a:t>
            </a:r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Hungarian : Camel</a:t>
            </a:r>
            <a:r>
              <a:rPr lang="ko-KR" altLang="en-US" sz="1600" b="1" dirty="0">
                <a:latin typeface="맑은 고딕"/>
                <a:ea typeface="맑은 고딕"/>
              </a:rPr>
              <a:t>과 방식은 같지만 </a:t>
            </a:r>
            <a:r>
              <a:rPr lang="ko-KR" altLang="en-US" sz="1600" b="1" dirty="0" err="1">
                <a:latin typeface="맑은 고딕"/>
                <a:ea typeface="맑은 고딕"/>
              </a:rPr>
              <a:t>축약어</a:t>
            </a:r>
            <a:r>
              <a:rPr lang="ko-KR" altLang="en-US" sz="1600" b="1" dirty="0">
                <a:latin typeface="맑은 고딕"/>
                <a:ea typeface="맑은 고딕"/>
              </a:rPr>
              <a:t> 때문에 사용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* </a:t>
            </a:r>
            <a:r>
              <a:rPr lang="en-US" altLang="ko-KR" sz="1400" dirty="0"/>
              <a:t>Text</a:t>
            </a:r>
            <a:r>
              <a:rPr lang="ko-KR" altLang="en-US" sz="1400" dirty="0"/>
              <a:t> →</a:t>
            </a:r>
            <a:r>
              <a:rPr lang="en-US" altLang="ko-KR" sz="1400" dirty="0"/>
              <a:t> txt , Button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, Function</a:t>
            </a:r>
            <a:r>
              <a:rPr lang="ko-KR" altLang="en-US" sz="1400" dirty="0"/>
              <a:t> 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fnc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소대소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5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   ex) </a:t>
            </a:r>
            <a:r>
              <a:rPr lang="en-US" altLang="ko-KR" sz="1400" dirty="0" err="1"/>
              <a:t>btnTest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fnKey</a:t>
            </a:r>
            <a:endParaRPr lang="en-US" altLang="ko-KR" sz="1400" dirty="0"/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Upper : </a:t>
            </a:r>
            <a:r>
              <a:rPr lang="ko-KR" altLang="en-US" sz="1600" b="1" dirty="0">
                <a:latin typeface="맑은 고딕"/>
                <a:ea typeface="맑은 고딕"/>
              </a:rPr>
              <a:t>상수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 b="1" dirty="0">
                <a:latin typeface="맑은 고딕"/>
                <a:ea typeface="맑은 고딕"/>
              </a:rPr>
              <a:t>대문자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ex) PI, E</a:t>
            </a:r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Lower : </a:t>
            </a:r>
            <a:r>
              <a:rPr lang="ko-KR" altLang="en-US" sz="1600" b="1" dirty="0">
                <a:latin typeface="맑은 고딕"/>
                <a:ea typeface="맑은 고딕"/>
              </a:rPr>
              <a:t>패키지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 dirty="0" err="1">
                <a:latin typeface="맑은 고딕"/>
                <a:ea typeface="맑은 고딕"/>
              </a:rPr>
              <a:t>예약어</a:t>
            </a:r>
            <a:r>
              <a:rPr lang="ko-KR" altLang="en-US" sz="1600" b="1" dirty="0"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 b="1" dirty="0">
                <a:latin typeface="맑은 고딕"/>
                <a:ea typeface="맑은 고딕"/>
              </a:rPr>
              <a:t>소문자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ex) package, public static void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689661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04907" y="1634209"/>
            <a:ext cx="7227533" cy="4567099"/>
            <a:chOff x="1214414" y="1429876"/>
            <a:chExt cx="7227533" cy="4567099"/>
          </a:xfrm>
        </p:grpSpPr>
        <p:sp>
          <p:nvSpPr>
            <p:cNvPr id="65" name="직사각형 64"/>
            <p:cNvSpPr/>
            <p:nvPr/>
          </p:nvSpPr>
          <p:spPr>
            <a:xfrm>
              <a:off x="2957508" y="5477516"/>
              <a:ext cx="2938065" cy="519459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A </a:t>
              </a:r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a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 = new B( );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14414" y="1429876"/>
              <a:ext cx="7227533" cy="3714776"/>
              <a:chOff x="1214414" y="1429876"/>
              <a:chExt cx="7227533" cy="3714776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5500695" y="1430446"/>
                <a:ext cx="2941252" cy="3642768"/>
                <a:chOff x="5500695" y="1430446"/>
                <a:chExt cx="2941252" cy="3642768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5715008" y="1430446"/>
                  <a:ext cx="1714512" cy="3642768"/>
                  <a:chOff x="5715008" y="1430446"/>
                  <a:chExt cx="1714512" cy="3642768"/>
                </a:xfrm>
              </p:grpSpPr>
              <p:sp>
                <p:nvSpPr>
                  <p:cNvPr id="79" name="모서리가 둥근 직사각형 78"/>
                  <p:cNvSpPr/>
                  <p:nvPr/>
                </p:nvSpPr>
                <p:spPr>
                  <a:xfrm>
                    <a:off x="5715008" y="1572752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2" name="모서리가 둥근 직사각형 81"/>
                  <p:cNvSpPr/>
                  <p:nvPr/>
                </p:nvSpPr>
                <p:spPr>
                  <a:xfrm>
                    <a:off x="5980182" y="1430446"/>
                    <a:ext cx="1220110" cy="48638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heap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5500695" y="2960948"/>
                  <a:ext cx="2941252" cy="1683617"/>
                  <a:chOff x="5500695" y="2960948"/>
                  <a:chExt cx="2941252" cy="1683617"/>
                </a:xfrm>
              </p:grpSpPr>
              <p:sp>
                <p:nvSpPr>
                  <p:cNvPr id="76" name="Text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133" y="3930190"/>
                    <a:ext cx="58381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VMI</a:t>
                    </a:r>
                    <a:endParaRPr lang="ko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5500695" y="2960948"/>
                    <a:ext cx="2357438" cy="1683617"/>
                    <a:chOff x="5500695" y="2960948"/>
                    <a:chExt cx="2357438" cy="1683617"/>
                  </a:xfrm>
                </p:grpSpPr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5500695" y="3504431"/>
                      <a:ext cx="428625" cy="428625"/>
                      <a:chOff x="5500695" y="3430127"/>
                      <a:chExt cx="428625" cy="428625"/>
                    </a:xfrm>
                  </p:grpSpPr>
                  <p:sp>
                    <p:nvSpPr>
                      <p:cNvPr id="68" name="직사각형 67"/>
                      <p:cNvSpPr/>
                      <p:nvPr/>
                    </p:nvSpPr>
                    <p:spPr>
                      <a:xfrm>
                        <a:off x="5715008" y="3430127"/>
                        <a:ext cx="214312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69" name="직사각형 68"/>
                      <p:cNvSpPr/>
                      <p:nvPr/>
                    </p:nvSpPr>
                    <p:spPr>
                      <a:xfrm>
                        <a:off x="5500695" y="3430127"/>
                        <a:ext cx="214313" cy="42862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</p:grpSp>
                <p:sp>
                  <p:nvSpPr>
                    <p:cNvPr id="75" name="왼쪽으로 구부러진 화살표 74"/>
                    <p:cNvSpPr/>
                    <p:nvPr/>
                  </p:nvSpPr>
                  <p:spPr>
                    <a:xfrm>
                      <a:off x="7358070" y="3644440"/>
                      <a:ext cx="500063" cy="1000125"/>
                    </a:xfrm>
                    <a:prstGeom prst="curvedLef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grpSp>
                  <p:nvGrpSpPr>
                    <p:cNvPr id="20" name="그룹 19"/>
                    <p:cNvGrpSpPr/>
                    <p:nvPr/>
                  </p:nvGrpSpPr>
                  <p:grpSpPr>
                    <a:xfrm>
                      <a:off x="5655878" y="2960948"/>
                      <a:ext cx="2048470" cy="1044116"/>
                      <a:chOff x="5655878" y="2888940"/>
                      <a:chExt cx="2048470" cy="1044116"/>
                    </a:xfrm>
                  </p:grpSpPr>
                  <p:grpSp>
                    <p:nvGrpSpPr>
                      <p:cNvPr id="18" name="그룹 17"/>
                      <p:cNvGrpSpPr/>
                      <p:nvPr/>
                    </p:nvGrpSpPr>
                    <p:grpSpPr>
                      <a:xfrm>
                        <a:off x="5655878" y="2888940"/>
                        <a:ext cx="896342" cy="469750"/>
                        <a:chOff x="5655878" y="2888940"/>
                        <a:chExt cx="896342" cy="469750"/>
                      </a:xfrm>
                    </p:grpSpPr>
                    <p:sp>
                      <p:nvSpPr>
                        <p:cNvPr id="70" name="타원 69"/>
                        <p:cNvSpPr/>
                        <p:nvPr/>
                      </p:nvSpPr>
                      <p:spPr>
                        <a:xfrm>
                          <a:off x="6143633" y="3144377"/>
                          <a:ext cx="214312" cy="214313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 b="1" dirty="0">
                            <a:solidFill>
                              <a:schemeClr val="tx1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73" name="Text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55878" y="2888940"/>
                          <a:ext cx="896342" cy="307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400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  <a:ea typeface="돋움" pitchFamily="50" charset="-127"/>
                            </a:rPr>
                            <a:t>reference</a:t>
                          </a:r>
                          <a:endParaRPr lang="ko-KR" altLang="en-US" sz="1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7" name="그룹 16"/>
                      <p:cNvGrpSpPr/>
                      <p:nvPr/>
                    </p:nvGrpSpPr>
                    <p:grpSpPr>
                      <a:xfrm>
                        <a:off x="6710165" y="2888940"/>
                        <a:ext cx="994183" cy="469750"/>
                        <a:chOff x="6710165" y="2888940"/>
                        <a:chExt cx="994183" cy="469750"/>
                      </a:xfrm>
                    </p:grpSpPr>
                    <p:sp>
                      <p:nvSpPr>
                        <p:cNvPr id="71" name="타원 70"/>
                        <p:cNvSpPr/>
                        <p:nvPr/>
                      </p:nvSpPr>
                      <p:spPr>
                        <a:xfrm>
                          <a:off x="6929445" y="3144377"/>
                          <a:ext cx="214313" cy="214313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 b="1" dirty="0">
                            <a:solidFill>
                              <a:schemeClr val="tx1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74" name="Text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10165" y="2888940"/>
                          <a:ext cx="994183" cy="307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400" b="1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  <a:ea typeface="돋움" pitchFamily="50" charset="-127"/>
                            </a:rPr>
                            <a:t>hashcode</a:t>
                          </a:r>
                          <a:endParaRPr lang="ko-KR" altLang="en-US" sz="1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88" name="직사각형 87"/>
                      <p:cNvSpPr/>
                      <p:nvPr/>
                    </p:nvSpPr>
                    <p:spPr>
                      <a:xfrm>
                        <a:off x="6084168" y="3356992"/>
                        <a:ext cx="1224136" cy="576064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rgbClr val="14395E"/>
                            </a:solidFill>
                            <a:latin typeface="+mj-lt"/>
                            <a:ea typeface="돋움" pitchFamily="50" charset="-127"/>
                          </a:rPr>
                          <a:t>객체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6" name="그룹 15"/>
              <p:cNvGrpSpPr/>
              <p:nvPr/>
            </p:nvGrpSpPr>
            <p:grpSpPr>
              <a:xfrm>
                <a:off x="3500430" y="1429876"/>
                <a:ext cx="1714512" cy="3714776"/>
                <a:chOff x="3500430" y="1429876"/>
                <a:chExt cx="1714512" cy="3714776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3500430" y="1429876"/>
                  <a:ext cx="1714512" cy="3714776"/>
                  <a:chOff x="3500430" y="1429876"/>
                  <a:chExt cx="1714512" cy="3714776"/>
                </a:xfrm>
              </p:grpSpPr>
              <p:sp>
                <p:nvSpPr>
                  <p:cNvPr id="78" name="모서리가 둥근 직사각형 77"/>
                  <p:cNvSpPr/>
                  <p:nvPr/>
                </p:nvSpPr>
                <p:spPr>
                  <a:xfrm>
                    <a:off x="3500430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1" name="모서리가 둥근 직사각형 80"/>
                  <p:cNvSpPr/>
                  <p:nvPr/>
                </p:nvSpPr>
                <p:spPr>
                  <a:xfrm>
                    <a:off x="3747934" y="1429876"/>
                    <a:ext cx="1220110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stack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sp>
              <p:nvSpPr>
                <p:cNvPr id="89" name="직사각형 88"/>
                <p:cNvSpPr/>
                <p:nvPr/>
              </p:nvSpPr>
              <p:spPr>
                <a:xfrm>
                  <a:off x="3743908" y="3429000"/>
                  <a:ext cx="1224136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14395E"/>
                      </a:solidFill>
                      <a:latin typeface="+mj-lt"/>
                      <a:ea typeface="돋움" pitchFamily="50" charset="-127"/>
                    </a:rPr>
                    <a:t>a</a:t>
                  </a:r>
                  <a:endParaRPr lang="ko-KR" altLang="en-US" sz="1600" b="1" dirty="0">
                    <a:solidFill>
                      <a:srgbClr val="14395E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214414" y="1429876"/>
                <a:ext cx="1714512" cy="3714776"/>
                <a:chOff x="1214414" y="1429876"/>
                <a:chExt cx="1714512" cy="3714776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214414" y="1429876"/>
                  <a:ext cx="1714512" cy="3714776"/>
                  <a:chOff x="1214414" y="1429876"/>
                  <a:chExt cx="1714512" cy="3714776"/>
                </a:xfrm>
              </p:grpSpPr>
              <p:sp>
                <p:nvSpPr>
                  <p:cNvPr id="77" name="모서리가 둥근 직사각형 76"/>
                  <p:cNvSpPr/>
                  <p:nvPr/>
                </p:nvSpPr>
                <p:spPr>
                  <a:xfrm>
                    <a:off x="1214414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0" name="모서리가 둥근 직사각형 79"/>
                  <p:cNvSpPr/>
                  <p:nvPr/>
                </p:nvSpPr>
                <p:spPr>
                  <a:xfrm>
                    <a:off x="1259632" y="1429876"/>
                    <a:ext cx="1584176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Method Area</a:t>
                    </a:r>
                  </a:p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(static)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1259632" y="3193231"/>
                  <a:ext cx="1440160" cy="1634698"/>
                  <a:chOff x="1259632" y="3193231"/>
                  <a:chExt cx="1440160" cy="1634698"/>
                </a:xfrm>
              </p:grpSpPr>
              <p:grpSp>
                <p:nvGrpSpPr>
                  <p:cNvPr id="5" name="그룹 4"/>
                  <p:cNvGrpSpPr/>
                  <p:nvPr/>
                </p:nvGrpSpPr>
                <p:grpSpPr>
                  <a:xfrm>
                    <a:off x="1259632" y="3193231"/>
                    <a:ext cx="1440160" cy="1634698"/>
                    <a:chOff x="1259632" y="3193231"/>
                    <a:chExt cx="1440160" cy="1634698"/>
                  </a:xfrm>
                </p:grpSpPr>
                <p:sp>
                  <p:nvSpPr>
                    <p:cNvPr id="86" name="직사각형 85"/>
                    <p:cNvSpPr/>
                    <p:nvPr/>
                  </p:nvSpPr>
                  <p:spPr>
                    <a:xfrm>
                      <a:off x="1475656" y="3429000"/>
                      <a:ext cx="1224136" cy="57606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Make( )</a:t>
                      </a:r>
                      <a:endParaRPr lang="ko-KR" altLang="en-US" sz="16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87" name="직사각형 86"/>
                    <p:cNvSpPr/>
                    <p:nvPr/>
                  </p:nvSpPr>
                  <p:spPr>
                    <a:xfrm>
                      <a:off x="1475656" y="4005064"/>
                      <a:ext cx="1224136" cy="576064"/>
                    </a:xfrm>
                    <a:prstGeom prst="rect">
                      <a:avLst/>
                    </a:prstGeom>
                    <a:noFill/>
                    <a:ln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91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9632" y="3193231"/>
                      <a:ext cx="31931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돋움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92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9632" y="4489375"/>
                      <a:ext cx="304892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돋움" pitchFamily="50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</p:grpSp>
              <p:cxnSp>
                <p:nvCxnSpPr>
                  <p:cNvPr id="94" name="구부러진 연결선 93"/>
                  <p:cNvCxnSpPr>
                    <a:stCxn id="86" idx="1"/>
                    <a:endCxn id="87" idx="1"/>
                  </p:cNvCxnSpPr>
                  <p:nvPr/>
                </p:nvCxnSpPr>
                <p:spPr>
                  <a:xfrm rot="10800000" flipV="1">
                    <a:off x="1475656" y="3717032"/>
                    <a:ext cx="12700" cy="576064"/>
                  </a:xfrm>
                  <a:prstGeom prst="curvedConnector3">
                    <a:avLst>
                      <a:gd name="adj1" fmla="val 5787695"/>
                    </a:avLst>
                  </a:prstGeom>
                  <a:ln w="25400">
                    <a:solidFill>
                      <a:srgbClr val="14395E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28917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95536" y="4508152"/>
            <a:ext cx="4032250" cy="992202"/>
          </a:xfrm>
          <a:prstGeom prst="rect">
            <a:avLst/>
          </a:prstGeom>
          <a:solidFill>
            <a:srgbClr val="F0C966"/>
          </a:solidFill>
          <a:ln w="31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Bird is Flyer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(Bird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Airplane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은 </a:t>
            </a:r>
            <a:endParaRPr lang="en-US" altLang="ko-KR" sz="1400" b="1" kern="0" dirty="0">
              <a:solidFill>
                <a:schemeClr val="accent1">
                  <a:lumMod val="50000"/>
                </a:schemeClr>
              </a:solidFill>
              <a:latin typeface="+mj-lt"/>
              <a:ea typeface="돋움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공통으로 나는 기능을 갖고 있다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.)</a:t>
            </a: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395536" y="5589240"/>
            <a:ext cx="4032250" cy="339742"/>
          </a:xfrm>
          <a:prstGeom prst="rect">
            <a:avLst/>
          </a:prstGeom>
          <a:solidFill>
            <a:srgbClr val="F0C966"/>
          </a:solidFill>
          <a:ln w="31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Flyer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fl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 = new Bird ( ); 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503548" y="1649963"/>
            <a:ext cx="3955504" cy="2787149"/>
            <a:chOff x="503548" y="1649963"/>
            <a:chExt cx="3955504" cy="2787149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 flipH="1" flipV="1">
              <a:off x="2556124" y="2923827"/>
              <a:ext cx="792162" cy="50482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prstDash val="sysDot"/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V="1">
              <a:off x="1533774" y="2923827"/>
              <a:ext cx="949325" cy="51593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prstDash val="sysDot"/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03548" y="3090123"/>
              <a:ext cx="1792226" cy="1340242"/>
              <a:chOff x="503548" y="3090123"/>
              <a:chExt cx="1792226" cy="1340242"/>
            </a:xfrm>
          </p:grpSpPr>
          <p:sp>
            <p:nvSpPr>
              <p:cNvPr id="21" name="Text Box 37"/>
              <p:cNvSpPr txBox="1">
                <a:spLocks noChangeArrowheads="1"/>
              </p:cNvSpPr>
              <p:nvPr/>
            </p:nvSpPr>
            <p:spPr bwMode="auto">
              <a:xfrm>
                <a:off x="503548" y="3090123"/>
                <a:ext cx="121920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Bird</a:t>
                </a: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924174" y="3439765"/>
                <a:ext cx="1371600" cy="990600"/>
                <a:chOff x="924174" y="3439765"/>
                <a:chExt cx="1371600" cy="990600"/>
              </a:xfrm>
            </p:grpSpPr>
            <p:sp>
              <p:nvSpPr>
                <p:cNvPr id="22" name="Oval 39"/>
                <p:cNvSpPr>
                  <a:spLocks noChangeArrowheads="1"/>
                </p:cNvSpPr>
                <p:nvPr/>
              </p:nvSpPr>
              <p:spPr bwMode="auto">
                <a:xfrm>
                  <a:off x="924174" y="3439765"/>
                  <a:ext cx="1371600" cy="99060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1338300" y="3526829"/>
                  <a:ext cx="533400" cy="774080"/>
                  <a:chOff x="1305174" y="3526829"/>
                  <a:chExt cx="533400" cy="774080"/>
                </a:xfrm>
              </p:grpSpPr>
              <p:sp>
                <p:nvSpPr>
                  <p:cNvPr id="23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381374" y="4077072"/>
                    <a:ext cx="381000" cy="223837"/>
                  </a:xfrm>
                  <a:prstGeom prst="triangle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4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403648" y="3526829"/>
                    <a:ext cx="323850" cy="21773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305174" y="3820765"/>
                    <a:ext cx="533400" cy="228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73" name="그룹 72"/>
            <p:cNvGrpSpPr/>
            <p:nvPr/>
          </p:nvGrpSpPr>
          <p:grpSpPr>
            <a:xfrm>
              <a:off x="2771800" y="3104964"/>
              <a:ext cx="1687252" cy="1332148"/>
              <a:chOff x="2771800" y="3104964"/>
              <a:chExt cx="1687252" cy="1332148"/>
            </a:xfrm>
          </p:grpSpPr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3239852" y="3104964"/>
                <a:ext cx="121920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Airplane</a:t>
                </a: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2771800" y="3465562"/>
                <a:ext cx="1439516" cy="971550"/>
                <a:chOff x="2771800" y="3465562"/>
                <a:chExt cx="1439516" cy="971550"/>
              </a:xfrm>
            </p:grpSpPr>
            <p:sp>
              <p:nvSpPr>
                <p:cNvPr id="27" name="Oval 45"/>
                <p:cNvSpPr>
                  <a:spLocks noChangeArrowheads="1"/>
                </p:cNvSpPr>
                <p:nvPr/>
              </p:nvSpPr>
              <p:spPr bwMode="auto">
                <a:xfrm>
                  <a:off x="2771800" y="3465562"/>
                  <a:ext cx="1439516" cy="97155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67" name="그룹 66"/>
                <p:cNvGrpSpPr/>
                <p:nvPr/>
              </p:nvGrpSpPr>
              <p:grpSpPr>
                <a:xfrm>
                  <a:off x="3239852" y="3537012"/>
                  <a:ext cx="511260" cy="806209"/>
                  <a:chOff x="3254624" y="3509615"/>
                  <a:chExt cx="546100" cy="833437"/>
                </a:xfrm>
              </p:grpSpPr>
              <p:sp>
                <p:nvSpPr>
                  <p:cNvPr id="28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391149" y="4119215"/>
                    <a:ext cx="273050" cy="223837"/>
                  </a:xfrm>
                  <a:custGeom>
                    <a:avLst/>
                    <a:gdLst>
                      <a:gd name="T0" fmla="*/ 137283 w 21600"/>
                      <a:gd name="T1" fmla="*/ 22663 h 21600"/>
                      <a:gd name="T2" fmla="*/ 37013 w 21600"/>
                      <a:gd name="T3" fmla="*/ 111919 h 21600"/>
                      <a:gd name="T4" fmla="*/ 137283 w 21600"/>
                      <a:gd name="T5" fmla="*/ 223837 h 21600"/>
                      <a:gd name="T6" fmla="*/ 236037 w 21600"/>
                      <a:gd name="T7" fmla="*/ 111919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5037 w 21600"/>
                      <a:gd name="T13" fmla="*/ 2277 h 21600"/>
                      <a:gd name="T14" fmla="*/ 16557 w 21600"/>
                      <a:gd name="T15" fmla="*/ 13677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322886" y="3509615"/>
                    <a:ext cx="409575" cy="24923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254624" y="3814415"/>
                    <a:ext cx="546100" cy="22383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1619499" y="1649963"/>
              <a:ext cx="1873250" cy="1273864"/>
              <a:chOff x="1619499" y="1649963"/>
              <a:chExt cx="1873250" cy="1273864"/>
            </a:xfrm>
          </p:grpSpPr>
          <p:grpSp>
            <p:nvGrpSpPr>
              <p:cNvPr id="3" name="Group 75"/>
              <p:cNvGrpSpPr>
                <a:grpSpLocks/>
              </p:cNvGrpSpPr>
              <p:nvPr/>
            </p:nvGrpSpPr>
            <p:grpSpPr bwMode="auto">
              <a:xfrm>
                <a:off x="1979861" y="2060227"/>
                <a:ext cx="1079500" cy="863600"/>
                <a:chOff x="1338" y="1298"/>
                <a:chExt cx="680" cy="544"/>
              </a:xfrm>
            </p:grpSpPr>
            <p:sp>
              <p:nvSpPr>
                <p:cNvPr id="16" name="Rectangle 74"/>
                <p:cNvSpPr>
                  <a:spLocks noChangeArrowheads="1"/>
                </p:cNvSpPr>
                <p:nvPr/>
              </p:nvSpPr>
              <p:spPr bwMode="auto">
                <a:xfrm>
                  <a:off x="1338" y="1298"/>
                  <a:ext cx="680" cy="544"/>
                </a:xfrm>
                <a:prstGeom prst="rect">
                  <a:avLst/>
                </a:prstGeom>
                <a:solidFill>
                  <a:sysClr val="window" lastClr="FFFFFF"/>
                </a:solidFill>
                <a:ln w="38100" algn="ctr">
                  <a:solidFill>
                    <a:sysClr val="windowText" lastClr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7" name="Oval 33"/>
                <p:cNvSpPr>
                  <a:spLocks noChangeArrowheads="1"/>
                </p:cNvSpPr>
                <p:nvPr/>
              </p:nvSpPr>
              <p:spPr bwMode="auto">
                <a:xfrm>
                  <a:off x="1537" y="1374"/>
                  <a:ext cx="288" cy="212"/>
                </a:xfrm>
                <a:prstGeom prst="ellipse">
                  <a:avLst/>
                </a:prstGeom>
                <a:solidFill>
                  <a:srgbClr val="FFCC00"/>
                </a:solidFill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489" y="1621"/>
                  <a:ext cx="384" cy="141"/>
                </a:xfrm>
                <a:prstGeom prst="rect">
                  <a:avLst/>
                </a:prstGeom>
                <a:solidFill>
                  <a:srgbClr val="FFCC00"/>
                </a:solidFill>
                <a:ln w="381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37" name="Text Box 73"/>
              <p:cNvSpPr txBox="1">
                <a:spLocks noChangeArrowheads="1"/>
              </p:cNvSpPr>
              <p:nvPr/>
            </p:nvSpPr>
            <p:spPr bwMode="auto">
              <a:xfrm>
                <a:off x="1619499" y="1649963"/>
                <a:ext cx="187325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&lt;&lt;Flyer&gt;&gt;</a:t>
                </a:r>
              </a:p>
            </p:txBody>
          </p:sp>
        </p:grpSp>
      </p:grpSp>
      <p:sp>
        <p:nvSpPr>
          <p:cNvPr id="6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38924" y="1196752"/>
            <a:ext cx="3857625" cy="4784785"/>
            <a:chOff x="4638924" y="1196752"/>
            <a:chExt cx="3857625" cy="4784785"/>
          </a:xfrm>
        </p:grpSpPr>
        <p:grpSp>
          <p:nvGrpSpPr>
            <p:cNvPr id="78" name="그룹 77"/>
            <p:cNvGrpSpPr/>
            <p:nvPr/>
          </p:nvGrpSpPr>
          <p:grpSpPr>
            <a:xfrm>
              <a:off x="5142166" y="5714668"/>
              <a:ext cx="2743200" cy="266869"/>
              <a:chOff x="5142166" y="5714668"/>
              <a:chExt cx="2743200" cy="266869"/>
            </a:xfrm>
          </p:grpSpPr>
          <p:sp>
            <p:nvSpPr>
              <p:cNvPr id="34" name="Text Box 69"/>
              <p:cNvSpPr txBox="1">
                <a:spLocks noChangeArrowheads="1"/>
              </p:cNvSpPr>
              <p:nvPr/>
            </p:nvSpPr>
            <p:spPr bwMode="auto">
              <a:xfrm>
                <a:off x="5142166" y="5714668"/>
                <a:ext cx="1150938" cy="266869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   fl.  </a:t>
                </a:r>
              </a:p>
            </p:txBody>
          </p:sp>
          <p:sp>
            <p:nvSpPr>
              <p:cNvPr id="35" name="Oval 70"/>
              <p:cNvSpPr>
                <a:spLocks noChangeArrowheads="1"/>
              </p:cNvSpPr>
              <p:nvPr/>
            </p:nvSpPr>
            <p:spPr bwMode="auto">
              <a:xfrm>
                <a:off x="5861304" y="5736893"/>
                <a:ext cx="296862" cy="2159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6" name="Text Box 71"/>
              <p:cNvSpPr txBox="1">
                <a:spLocks noChangeArrowheads="1"/>
              </p:cNvSpPr>
              <p:nvPr/>
            </p:nvSpPr>
            <p:spPr bwMode="auto">
              <a:xfrm>
                <a:off x="6726491" y="5714668"/>
                <a:ext cx="1158875" cy="266869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   fl.  </a:t>
                </a:r>
              </a:p>
            </p:txBody>
          </p:sp>
          <p:sp>
            <p:nvSpPr>
              <p:cNvPr id="58" name="Rectangle 75"/>
              <p:cNvSpPr>
                <a:spLocks noChangeArrowheads="1"/>
              </p:cNvSpPr>
              <p:nvPr/>
            </p:nvSpPr>
            <p:spPr bwMode="auto">
              <a:xfrm>
                <a:off x="7299572" y="5744814"/>
                <a:ext cx="339742" cy="18653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638924" y="1196752"/>
              <a:ext cx="3857625" cy="4392488"/>
              <a:chOff x="4638924" y="1196752"/>
              <a:chExt cx="3857625" cy="4392488"/>
            </a:xfrm>
          </p:grpSpPr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4716016" y="4590702"/>
                <a:ext cx="3756720" cy="623900"/>
              </a:xfrm>
              <a:prstGeom prst="rect">
                <a:avLst/>
              </a:prstGeom>
              <a:solidFill>
                <a:srgbClr val="F0C966"/>
              </a:solidFill>
              <a:ln w="31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  <a:cs typeface="+mn-cs"/>
                  </a:rPr>
                  <a:t> </a:t>
                </a: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interface</a:t>
                </a: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는 메소드 목록을 나열</a:t>
                </a: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.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 </a:t>
                </a: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자식 쪽에서 메소드를 구현</a:t>
                </a:r>
              </a:p>
            </p:txBody>
          </p:sp>
          <p:sp>
            <p:nvSpPr>
              <p:cNvPr id="10" name="Text Box 28"/>
              <p:cNvSpPr txBox="1">
                <a:spLocks noChangeArrowheads="1"/>
              </p:cNvSpPr>
              <p:nvPr/>
            </p:nvSpPr>
            <p:spPr bwMode="auto">
              <a:xfrm>
                <a:off x="6096249" y="3823940"/>
                <a:ext cx="431800" cy="266869"/>
              </a:xfrm>
              <a:prstGeom prst="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27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f</a:t>
                </a: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l</a:t>
                </a:r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4716016" y="5228877"/>
                <a:ext cx="3750370" cy="360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fontAlgn="auto" latinLnBrk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400" b="1" kern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돋움" pitchFamily="50" charset="-127"/>
                  </a:rPr>
                  <a:t>선언과 구현 분리</a:t>
                </a: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859586" y="3141315"/>
                <a:ext cx="792163" cy="649287"/>
                <a:chOff x="4859586" y="3141315"/>
                <a:chExt cx="792163" cy="649287"/>
              </a:xfrm>
            </p:grpSpPr>
            <p:sp>
              <p:nvSpPr>
                <p:cNvPr id="38" name="Rectangle 86"/>
                <p:cNvSpPr>
                  <a:spLocks noChangeArrowheads="1"/>
                </p:cNvSpPr>
                <p:nvPr/>
              </p:nvSpPr>
              <p:spPr bwMode="auto">
                <a:xfrm>
                  <a:off x="4859586" y="3141315"/>
                  <a:ext cx="792163" cy="649287"/>
                </a:xfrm>
                <a:prstGeom prst="rect">
                  <a:avLst/>
                </a:prstGeom>
                <a:solidFill>
                  <a:srgbClr val="FFFFCC"/>
                </a:solidFill>
                <a:ln w="28575" algn="ctr">
                  <a:solidFill>
                    <a:sysClr val="windowText" lastClr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9" name="Oval 87"/>
                <p:cNvSpPr>
                  <a:spLocks noChangeArrowheads="1"/>
                </p:cNvSpPr>
                <p:nvPr/>
              </p:nvSpPr>
              <p:spPr bwMode="auto">
                <a:xfrm>
                  <a:off x="5091410" y="3232024"/>
                  <a:ext cx="335504" cy="2530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ko-KR" altLang="en-US" sz="1600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40" name="Rectangle 88"/>
              <p:cNvSpPr>
                <a:spLocks noChangeArrowheads="1"/>
              </p:cNvSpPr>
              <p:nvPr/>
            </p:nvSpPr>
            <p:spPr bwMode="auto">
              <a:xfrm>
                <a:off x="5035493" y="3526829"/>
                <a:ext cx="447339" cy="168289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 flipH="1" flipV="1">
                <a:off x="5435849" y="3644552"/>
                <a:ext cx="736600" cy="25558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/>
                <a:tailEnd type="triangle" w="sm" len="lg"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 flipH="1" flipV="1">
                <a:off x="5410449" y="3366740"/>
                <a:ext cx="685800" cy="53340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/>
                <a:tailEnd type="triangle" w="sm" len="lg"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3" name="Rectangle 90"/>
              <p:cNvSpPr>
                <a:spLocks noChangeArrowheads="1"/>
              </p:cNvSpPr>
              <p:nvPr/>
            </p:nvSpPr>
            <p:spPr bwMode="auto">
              <a:xfrm>
                <a:off x="7451974" y="2780952"/>
                <a:ext cx="792162" cy="649288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4" name="Oval 91"/>
              <p:cNvSpPr>
                <a:spLocks noChangeArrowheads="1"/>
              </p:cNvSpPr>
              <p:nvPr/>
            </p:nvSpPr>
            <p:spPr bwMode="auto">
              <a:xfrm>
                <a:off x="7683798" y="2871661"/>
                <a:ext cx="335504" cy="25303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5" name="Rectangle 92"/>
              <p:cNvSpPr>
                <a:spLocks noChangeArrowheads="1"/>
              </p:cNvSpPr>
              <p:nvPr/>
            </p:nvSpPr>
            <p:spPr bwMode="auto">
              <a:xfrm>
                <a:off x="7627881" y="3166467"/>
                <a:ext cx="447339" cy="168290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7391649" y="3442940"/>
                <a:ext cx="990600" cy="685800"/>
              </a:xfrm>
              <a:prstGeom prst="ellipse">
                <a:avLst/>
              </a:prstGeom>
              <a:solidFill>
                <a:srgbClr val="FFFFCC"/>
              </a:solidFill>
              <a:ln w="222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7" name="AutoShape 52"/>
              <p:cNvSpPr>
                <a:spLocks noChangeArrowheads="1"/>
              </p:cNvSpPr>
              <p:nvPr/>
            </p:nvSpPr>
            <p:spPr bwMode="auto">
              <a:xfrm>
                <a:off x="7721849" y="3917725"/>
                <a:ext cx="275167" cy="154964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8" name="Oval 53"/>
              <p:cNvSpPr>
                <a:spLocks noChangeArrowheads="1"/>
              </p:cNvSpPr>
              <p:nvPr/>
            </p:nvSpPr>
            <p:spPr bwMode="auto">
              <a:xfrm>
                <a:off x="7698184" y="3495694"/>
                <a:ext cx="330200" cy="158262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7666816" y="3706709"/>
                <a:ext cx="385233" cy="158262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" name="Group 64"/>
              <p:cNvGrpSpPr>
                <a:grpSpLocks/>
              </p:cNvGrpSpPr>
              <p:nvPr/>
            </p:nvGrpSpPr>
            <p:grpSpPr bwMode="auto">
              <a:xfrm>
                <a:off x="8077449" y="3214340"/>
                <a:ext cx="304800" cy="609600"/>
                <a:chOff x="2971" y="240"/>
                <a:chExt cx="341" cy="485"/>
              </a:xfrm>
            </p:grpSpPr>
            <p:cxnSp>
              <p:nvCxnSpPr>
                <p:cNvPr id="51" name="AutoShape 6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71" y="240"/>
                  <a:ext cx="341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2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12" y="240"/>
                  <a:ext cx="0" cy="480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AutoShape 6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19" y="720"/>
                  <a:ext cx="293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8001249" y="2985740"/>
                <a:ext cx="304800" cy="609600"/>
                <a:chOff x="2971" y="240"/>
                <a:chExt cx="341" cy="485"/>
              </a:xfrm>
            </p:grpSpPr>
            <p:cxnSp>
              <p:nvCxnSpPr>
                <p:cNvPr id="55" name="AutoShape 6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71" y="240"/>
                  <a:ext cx="341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6" name="AutoShape 6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12" y="240"/>
                  <a:ext cx="0" cy="480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" name="AutoShape 6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19" y="720"/>
                  <a:ext cx="293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59" name="모서리가 둥근 직사각형 58"/>
              <p:cNvSpPr/>
              <p:nvPr/>
            </p:nvSpPr>
            <p:spPr>
              <a:xfrm>
                <a:off x="4638924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924799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210674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4788024" y="1196752"/>
                <a:ext cx="936104" cy="72008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Method</a:t>
                </a:r>
                <a:r>
                  <a:rPr kumimoji="0" lang="en-US" altLang="ko-KR" sz="1400" b="1" i="0" u="none" strike="noStrike" kern="0" cap="none" spc="0" normalizeH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 Area</a:t>
                </a:r>
                <a:endPara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(static)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6139111" y="1644302"/>
                <a:ext cx="785813" cy="24130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stack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7424986" y="1644302"/>
                <a:ext cx="785813" cy="24130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heap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6656636" y="1991965"/>
                <a:ext cx="781050" cy="2376487"/>
                <a:chOff x="6656636" y="1991965"/>
                <a:chExt cx="781050" cy="2376487"/>
              </a:xfrm>
            </p:grpSpPr>
            <p:sp>
              <p:nvSpPr>
                <p:cNvPr id="7" name="Rectangle 18"/>
                <p:cNvSpPr>
                  <a:spLocks noChangeArrowheads="1"/>
                </p:cNvSpPr>
                <p:nvPr/>
              </p:nvSpPr>
              <p:spPr bwMode="auto">
                <a:xfrm>
                  <a:off x="6656636" y="1991965"/>
                  <a:ext cx="476250" cy="2376487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934449" y="3284190"/>
                  <a:ext cx="503237" cy="677862"/>
                </a:xfrm>
                <a:prstGeom prst="line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" name="Rectangle 21"/>
                <p:cNvSpPr>
                  <a:spLocks noChangeArrowheads="1"/>
                </p:cNvSpPr>
                <p:nvPr/>
              </p:nvSpPr>
              <p:spPr bwMode="auto">
                <a:xfrm>
                  <a:off x="6724899" y="3811240"/>
                  <a:ext cx="279400" cy="21272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ko-KR" altLang="en-US" sz="1600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271868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자바프로그래밍활용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ko-KR" altLang="en-US" dirty="0"/>
              <a:t>컬렉션 프레임워크</a:t>
            </a:r>
            <a:endParaRPr lang="en-US" altLang="ko-KR" dirty="0"/>
          </a:p>
          <a:p>
            <a:r>
              <a:rPr lang="ko-KR" altLang="en-US" dirty="0"/>
              <a:t>예외처리</a:t>
            </a:r>
            <a:endParaRPr lang="en-US" altLang="ko-KR" dirty="0"/>
          </a:p>
          <a:p>
            <a:r>
              <a:rPr lang="ko-KR" altLang="en-US" dirty="0"/>
              <a:t>자바입출력</a:t>
            </a:r>
          </a:p>
        </p:txBody>
      </p:sp>
    </p:spTree>
    <p:extLst>
      <p:ext uri="{BB962C8B-B14F-4D97-AF65-F5344CB8AC3E}">
        <p14:creationId xmlns:p14="http://schemas.microsoft.com/office/powerpoint/2010/main" val="12749126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23528" y="1412776"/>
            <a:ext cx="8496944" cy="4768790"/>
            <a:chOff x="323528" y="1412776"/>
            <a:chExt cx="8496944" cy="476879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87823" y="1428390"/>
              <a:ext cx="1" cy="3152738"/>
            </a:xfrm>
            <a:prstGeom prst="line">
              <a:avLst/>
            </a:prstGeom>
            <a:ln w="28575">
              <a:solidFill>
                <a:srgbClr val="1A41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642654" y="1428390"/>
              <a:ext cx="9466" cy="3152738"/>
            </a:xfrm>
            <a:prstGeom prst="line">
              <a:avLst/>
            </a:prstGeom>
            <a:ln w="28575">
              <a:solidFill>
                <a:srgbClr val="1A41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323528" y="1412776"/>
              <a:ext cx="8496944" cy="4768790"/>
              <a:chOff x="323528" y="1124744"/>
              <a:chExt cx="8496944" cy="4768790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23528" y="1124744"/>
                <a:ext cx="8496944" cy="4768790"/>
                <a:chOff x="323528" y="1124744"/>
                <a:chExt cx="8496944" cy="4768790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323528" y="1124744"/>
                  <a:ext cx="8496944" cy="316835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87" name="그룹 86"/>
                <p:cNvGrpSpPr/>
                <p:nvPr/>
              </p:nvGrpSpPr>
              <p:grpSpPr>
                <a:xfrm>
                  <a:off x="323528" y="1282440"/>
                  <a:ext cx="2664296" cy="4611094"/>
                  <a:chOff x="323528" y="1282440"/>
                  <a:chExt cx="2664296" cy="4611094"/>
                </a:xfrm>
              </p:grpSpPr>
              <p:grpSp>
                <p:nvGrpSpPr>
                  <p:cNvPr id="86" name="그룹 85"/>
                  <p:cNvGrpSpPr/>
                  <p:nvPr/>
                </p:nvGrpSpPr>
                <p:grpSpPr>
                  <a:xfrm>
                    <a:off x="556082" y="1282440"/>
                    <a:ext cx="2083672" cy="2935228"/>
                    <a:chOff x="556082" y="1282440"/>
                    <a:chExt cx="2083672" cy="2935228"/>
                  </a:xfrm>
                </p:grpSpPr>
                <p:sp>
                  <p:nvSpPr>
                    <p:cNvPr id="11" name="직사각형 10"/>
                    <p:cNvSpPr/>
                    <p:nvPr/>
                  </p:nvSpPr>
                  <p:spPr>
                    <a:xfrm>
                      <a:off x="1088162" y="1282440"/>
                      <a:ext cx="1071570" cy="28575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u="sng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Set </a:t>
                      </a:r>
                      <a:r>
                        <a:rPr lang="ko-KR" altLang="en-US" sz="1600" b="1" u="sng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계열</a:t>
                      </a:r>
                    </a:p>
                  </p:txBody>
                </p:sp>
                <p:sp>
                  <p:nvSpPr>
                    <p:cNvPr id="18" name="모서리가 둥근 직사각형 17"/>
                    <p:cNvSpPr/>
                    <p:nvPr/>
                  </p:nvSpPr>
                  <p:spPr>
                    <a:xfrm>
                      <a:off x="556082" y="3861048"/>
                      <a:ext cx="2071702" cy="356620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순서도 없고 중복 못함</a:t>
                      </a:r>
                    </a:p>
                  </p:txBody>
                </p:sp>
                <p:grpSp>
                  <p:nvGrpSpPr>
                    <p:cNvPr id="66" name="그룹 65"/>
                    <p:cNvGrpSpPr/>
                    <p:nvPr/>
                  </p:nvGrpSpPr>
                  <p:grpSpPr>
                    <a:xfrm>
                      <a:off x="710928" y="1592796"/>
                      <a:ext cx="1928826" cy="2196244"/>
                      <a:chOff x="710928" y="1592796"/>
                      <a:chExt cx="1928826" cy="2196244"/>
                    </a:xfrm>
                  </p:grpSpPr>
                  <p:grpSp>
                    <p:nvGrpSpPr>
                      <p:cNvPr id="8" name="그룹 7"/>
                      <p:cNvGrpSpPr/>
                      <p:nvPr/>
                    </p:nvGrpSpPr>
                    <p:grpSpPr>
                      <a:xfrm>
                        <a:off x="710928" y="1592796"/>
                        <a:ext cx="1910016" cy="1814148"/>
                        <a:chOff x="710928" y="1592796"/>
                        <a:chExt cx="1910016" cy="1814148"/>
                      </a:xfrm>
                    </p:grpSpPr>
                    <p:sp>
                      <p:nvSpPr>
                        <p:cNvPr id="17" name="타원 16"/>
                        <p:cNvSpPr/>
                        <p:nvPr/>
                      </p:nvSpPr>
                      <p:spPr>
                        <a:xfrm>
                          <a:off x="710928" y="1906746"/>
                          <a:ext cx="1643074" cy="1500198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grpSp>
                      <p:nvGrpSpPr>
                        <p:cNvPr id="7" name="그룹 6"/>
                        <p:cNvGrpSpPr/>
                        <p:nvPr/>
                      </p:nvGrpSpPr>
                      <p:grpSpPr>
                        <a:xfrm>
                          <a:off x="996680" y="1592796"/>
                          <a:ext cx="1624264" cy="1528396"/>
                          <a:chOff x="996680" y="1592796"/>
                          <a:chExt cx="1624264" cy="1528396"/>
                        </a:xfrm>
                      </p:grpSpPr>
                      <p:grpSp>
                        <p:nvGrpSpPr>
                          <p:cNvPr id="4" name="그룹 3"/>
                          <p:cNvGrpSpPr/>
                          <p:nvPr/>
                        </p:nvGrpSpPr>
                        <p:grpSpPr>
                          <a:xfrm>
                            <a:off x="996680" y="2263936"/>
                            <a:ext cx="1071570" cy="857256"/>
                            <a:chOff x="996680" y="2263936"/>
                            <a:chExt cx="1071570" cy="857256"/>
                          </a:xfrm>
                        </p:grpSpPr>
                        <p:sp>
                          <p:nvSpPr>
                            <p:cNvPr id="19" name="타원 18"/>
                            <p:cNvSpPr/>
                            <p:nvPr/>
                          </p:nvSpPr>
                          <p:spPr>
                            <a:xfrm>
                              <a:off x="996680" y="2335374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0" name="타원 19"/>
                            <p:cNvSpPr/>
                            <p:nvPr/>
                          </p:nvSpPr>
                          <p:spPr>
                            <a:xfrm>
                              <a:off x="1068118" y="2835440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1" name="타원 20"/>
                            <p:cNvSpPr/>
                            <p:nvPr/>
                          </p:nvSpPr>
                          <p:spPr>
                            <a:xfrm>
                              <a:off x="1568184" y="2764002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2" name="타원 21"/>
                            <p:cNvSpPr/>
                            <p:nvPr/>
                          </p:nvSpPr>
                          <p:spPr>
                            <a:xfrm>
                              <a:off x="1782498" y="2263936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3" name="타원 22"/>
                            <p:cNvSpPr/>
                            <p:nvPr/>
                          </p:nvSpPr>
                          <p:spPr>
                            <a:xfrm>
                              <a:off x="1425308" y="2406812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24" name="직선 화살표 연결선 23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279928" y="1852574"/>
                            <a:ext cx="843801" cy="482800"/>
                          </a:xfrm>
                          <a:prstGeom prst="straightConnector1">
                            <a:avLst/>
                          </a:prstGeom>
                          <a:ln w="25400" cmpd="sng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2068250" y="1592796"/>
                            <a:ext cx="552694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ko-KR" sz="1600" dirty="0">
                                <a:solidFill>
                                  <a:srgbClr val="1A418E"/>
                                </a:solidFill>
                                <a:ea typeface="돋움" pitchFamily="50" charset="-127"/>
                              </a:rPr>
                              <a:t>"</a:t>
                            </a:r>
                            <a:r>
                              <a:rPr lang="en-US" altLang="ko-KR" sz="16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a</a:t>
                            </a:r>
                            <a:r>
                              <a:rPr lang="en-US" altLang="ko-KR" sz="1600" dirty="0">
                                <a:solidFill>
                                  <a:srgbClr val="1A418E"/>
                                </a:solidFill>
                                <a:ea typeface="돋움" pitchFamily="50" charset="-127"/>
                              </a:rPr>
                              <a:t>"</a:t>
                            </a: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1496746" y="3501008"/>
                        <a:ext cx="1143008" cy="288032"/>
                        <a:chOff x="1496746" y="3501008"/>
                        <a:chExt cx="1143008" cy="288032"/>
                      </a:xfrm>
                    </p:grpSpPr>
                    <p:sp>
                      <p:nvSpPr>
                        <p:cNvPr id="26" name="타원 25"/>
                        <p:cNvSpPr/>
                        <p:nvPr/>
                      </p:nvSpPr>
                      <p:spPr>
                        <a:xfrm>
                          <a:off x="1496746" y="3503288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1782498" y="3501008"/>
                          <a:ext cx="857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Object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3528" y="4293096"/>
                    <a:ext cx="2664296" cy="1600438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1D489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ConcurrentSkipListSet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CopyOnWriteArraySet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EnumSet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HashSet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JobStateReasons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LinkedHashSet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TreeSet</a:t>
                    </a:r>
                    <a:endPara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  <a:p>
                    <a:endPara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  <p:grpSp>
            <p:nvGrpSpPr>
              <p:cNvPr id="90" name="그룹 89"/>
              <p:cNvGrpSpPr/>
              <p:nvPr/>
            </p:nvGrpSpPr>
            <p:grpSpPr>
              <a:xfrm>
                <a:off x="5652120" y="1340768"/>
                <a:ext cx="3168352" cy="4519708"/>
                <a:chOff x="5652120" y="1343048"/>
                <a:chExt cx="3168352" cy="4519708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6156176" y="1343048"/>
                  <a:ext cx="2071702" cy="2878040"/>
                  <a:chOff x="6156176" y="1343048"/>
                  <a:chExt cx="2071702" cy="2878040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6633918" y="1343048"/>
                    <a:ext cx="1214446" cy="28575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Map </a:t>
                    </a:r>
                    <a:r>
                      <a:rPr lang="ko-KR" altLang="en-US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계열</a:t>
                    </a:r>
                  </a:p>
                </p:txBody>
              </p:sp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6156176" y="3861048"/>
                    <a:ext cx="2071702" cy="360040"/>
                  </a:xfrm>
                  <a:prstGeom prst="roundRect">
                    <a:avLst/>
                  </a:prstGeom>
                  <a:gradFill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</a:gra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순서도 있고 중복 가능</a:t>
                    </a:r>
                  </a:p>
                </p:txBody>
              </p:sp>
              <p:grpSp>
                <p:nvGrpSpPr>
                  <p:cNvPr id="83" name="그룹 82"/>
                  <p:cNvGrpSpPr/>
                  <p:nvPr/>
                </p:nvGrpSpPr>
                <p:grpSpPr>
                  <a:xfrm>
                    <a:off x="6242434" y="1739662"/>
                    <a:ext cx="1785950" cy="1757356"/>
                    <a:chOff x="6242434" y="1739662"/>
                    <a:chExt cx="1785950" cy="1757356"/>
                  </a:xfrm>
                </p:grpSpPr>
                <p:grpSp>
                  <p:nvGrpSpPr>
                    <p:cNvPr id="82" name="그룹 81"/>
                    <p:cNvGrpSpPr/>
                    <p:nvPr/>
                  </p:nvGrpSpPr>
                  <p:grpSpPr>
                    <a:xfrm>
                      <a:off x="6242434" y="2068258"/>
                      <a:ext cx="1785950" cy="1428760"/>
                      <a:chOff x="6242434" y="2068258"/>
                      <a:chExt cx="1785950" cy="1428760"/>
                    </a:xfrm>
                  </p:grpSpPr>
                  <p:sp>
                    <p:nvSpPr>
                      <p:cNvPr id="45" name="모서리가 둥근 직사각형 44"/>
                      <p:cNvSpPr/>
                      <p:nvPr/>
                    </p:nvSpPr>
                    <p:spPr>
                      <a:xfrm>
                        <a:off x="6813938" y="206825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6" name="모서리가 둥근 직사각형 45"/>
                      <p:cNvSpPr/>
                      <p:nvPr/>
                    </p:nvSpPr>
                    <p:spPr>
                      <a:xfrm>
                        <a:off x="6813938" y="242544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7" name="모서리가 둥근 직사각형 46"/>
                      <p:cNvSpPr/>
                      <p:nvPr/>
                    </p:nvSpPr>
                    <p:spPr>
                      <a:xfrm>
                        <a:off x="6813938" y="278263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8" name="모서리가 둥근 직사각형 47"/>
                      <p:cNvSpPr/>
                      <p:nvPr/>
                    </p:nvSpPr>
                    <p:spPr>
                      <a:xfrm>
                        <a:off x="6813938" y="313982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4" name="모서리가 둥근 직사각형 53"/>
                      <p:cNvSpPr/>
                      <p:nvPr/>
                    </p:nvSpPr>
                    <p:spPr>
                      <a:xfrm>
                        <a:off x="6242434" y="206825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a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5" name="모서리가 둥근 직사각형 54"/>
                      <p:cNvSpPr/>
                      <p:nvPr/>
                    </p:nvSpPr>
                    <p:spPr>
                      <a:xfrm>
                        <a:off x="6242434" y="242544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ea typeface="돋움" pitchFamily="50" charset="-127"/>
                          </a:rPr>
                          <a:t>b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6" name="모서리가 둥근 직사각형 55"/>
                      <p:cNvSpPr/>
                      <p:nvPr/>
                    </p:nvSpPr>
                    <p:spPr>
                      <a:xfrm>
                        <a:off x="6242434" y="278263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ea typeface="돋움" pitchFamily="50" charset="-127"/>
                          </a:rPr>
                          <a:t>c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7" name="모서리가 둥근 직사각형 56"/>
                      <p:cNvSpPr/>
                      <p:nvPr/>
                    </p:nvSpPr>
                    <p:spPr>
                      <a:xfrm>
                        <a:off x="6242434" y="313982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d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81" name="그룹 80"/>
                    <p:cNvGrpSpPr/>
                    <p:nvPr/>
                  </p:nvGrpSpPr>
                  <p:grpSpPr>
                    <a:xfrm>
                      <a:off x="6242434" y="1739662"/>
                      <a:ext cx="1785950" cy="1721637"/>
                      <a:chOff x="6242434" y="1739662"/>
                      <a:chExt cx="1785950" cy="1721637"/>
                    </a:xfrm>
                  </p:grpSpPr>
                  <p:grpSp>
                    <p:nvGrpSpPr>
                      <p:cNvPr id="80" name="그룹 79"/>
                      <p:cNvGrpSpPr/>
                      <p:nvPr/>
                    </p:nvGrpSpPr>
                    <p:grpSpPr>
                      <a:xfrm>
                        <a:off x="7278285" y="2103977"/>
                        <a:ext cx="285752" cy="1357322"/>
                        <a:chOff x="7278285" y="2103977"/>
                        <a:chExt cx="285752" cy="1357322"/>
                      </a:xfrm>
                    </p:grpSpPr>
                    <p:sp>
                      <p:nvSpPr>
                        <p:cNvPr id="50" name="타원 49"/>
                        <p:cNvSpPr/>
                        <p:nvPr/>
                      </p:nvSpPr>
                      <p:spPr>
                        <a:xfrm>
                          <a:off x="7278285" y="210397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1" name="타원 50"/>
                        <p:cNvSpPr/>
                        <p:nvPr/>
                      </p:nvSpPr>
                      <p:spPr>
                        <a:xfrm>
                          <a:off x="7278285" y="246116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2" name="타원 51"/>
                        <p:cNvSpPr/>
                        <p:nvPr/>
                      </p:nvSpPr>
                      <p:spPr>
                        <a:xfrm>
                          <a:off x="7278285" y="281835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3" name="타원 52"/>
                        <p:cNvSpPr/>
                        <p:nvPr/>
                      </p:nvSpPr>
                      <p:spPr>
                        <a:xfrm>
                          <a:off x="7278285" y="317554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79" name="그룹 78"/>
                      <p:cNvGrpSpPr/>
                      <p:nvPr/>
                    </p:nvGrpSpPr>
                    <p:grpSpPr>
                      <a:xfrm>
                        <a:off x="6242434" y="1739662"/>
                        <a:ext cx="1785950" cy="357190"/>
                        <a:chOff x="6242434" y="1739662"/>
                        <a:chExt cx="1785950" cy="357190"/>
                      </a:xfrm>
                    </p:grpSpPr>
                    <p:sp>
                      <p:nvSpPr>
                        <p:cNvPr id="58" name="모서리가 둥근 직사각형 57"/>
                        <p:cNvSpPr/>
                        <p:nvPr/>
                      </p:nvSpPr>
                      <p:spPr>
                        <a:xfrm>
                          <a:off x="6813938" y="1739662"/>
                          <a:ext cx="1214446" cy="357190"/>
                        </a:xfrm>
                        <a:prstGeom prst="round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Value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9" name="모서리가 둥근 직사각형 58"/>
                        <p:cNvSpPr/>
                        <p:nvPr/>
                      </p:nvSpPr>
                      <p:spPr>
                        <a:xfrm>
                          <a:off x="6242434" y="1739662"/>
                          <a:ext cx="571504" cy="357190"/>
                        </a:xfrm>
                        <a:prstGeom prst="round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Key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3" name="Rectangle 54"/>
                <p:cNvSpPr>
                  <a:spLocks noChangeArrowheads="1"/>
                </p:cNvSpPr>
                <p:nvPr/>
              </p:nvSpPr>
              <p:spPr bwMode="auto">
                <a:xfrm>
                  <a:off x="5652120" y="4293096"/>
                  <a:ext cx="3168352" cy="15696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1D489F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Attributes,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AuthProvider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ConcurrentHashMap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ConcurrentSkipListMap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EnumMap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Hashtable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IdentityHashMap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LinkedHashMap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PrinterStateReasons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Properties, Provider,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RenderingHints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SimpleBindings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TabularDataSupport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TreeMap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UIDefaults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WeakHashMap</a:t>
                  </a:r>
                  <a:endParaRPr lang="en-US" altLang="ko-KR" sz="12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2987824" y="1343048"/>
                <a:ext cx="2664296" cy="4550486"/>
                <a:chOff x="2987824" y="1343048"/>
                <a:chExt cx="2664296" cy="4550486"/>
              </a:xfrm>
            </p:grpSpPr>
            <p:sp>
              <p:nvSpPr>
                <p:cNvPr id="62" name="Rectangle 54"/>
                <p:cNvSpPr>
                  <a:spLocks noChangeArrowheads="1"/>
                </p:cNvSpPr>
                <p:nvPr/>
              </p:nvSpPr>
              <p:spPr bwMode="auto">
                <a:xfrm>
                  <a:off x="2987824" y="4293096"/>
                  <a:ext cx="2664296" cy="16004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1D489F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AbstractSequentialList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ArrayList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AttributeList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CopyOnWriteArrayList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LinkedList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RoleList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RoleUnresolvedList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</a:t>
                  </a:r>
                </a:p>
                <a:p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Stack, Vector</a:t>
                  </a: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>
                  <a:off x="3173161" y="1343048"/>
                  <a:ext cx="2252675" cy="2878040"/>
                  <a:chOff x="3173161" y="1343048"/>
                  <a:chExt cx="2252675" cy="287804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824466" y="1343048"/>
                    <a:ext cx="1071570" cy="28575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List </a:t>
                    </a:r>
                    <a:r>
                      <a:rPr lang="ko-KR" altLang="en-US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계열</a:t>
                    </a:r>
                  </a:p>
                </p:txBody>
              </p:sp>
              <p:sp>
                <p:nvSpPr>
                  <p:cNvPr id="32" name="모서리가 둥근 직사각형 31"/>
                  <p:cNvSpPr/>
                  <p:nvPr/>
                </p:nvSpPr>
                <p:spPr>
                  <a:xfrm>
                    <a:off x="3292386" y="3861048"/>
                    <a:ext cx="2071702" cy="360040"/>
                  </a:xfrm>
                  <a:prstGeom prst="roundRect">
                    <a:avLst/>
                  </a:prstGeom>
                  <a:gradFill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</a:gra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순서도 있고 중복 가능</a:t>
                    </a:r>
                  </a:p>
                </p:txBody>
              </p: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3173161" y="1568192"/>
                    <a:ext cx="2252675" cy="1932816"/>
                    <a:chOff x="3173161" y="1568192"/>
                    <a:chExt cx="2252675" cy="1932816"/>
                  </a:xfrm>
                </p:grpSpPr>
                <p:grpSp>
                  <p:nvGrpSpPr>
                    <p:cNvPr id="77" name="그룹 76"/>
                    <p:cNvGrpSpPr/>
                    <p:nvPr/>
                  </p:nvGrpSpPr>
                  <p:grpSpPr>
                    <a:xfrm>
                      <a:off x="3782762" y="1568192"/>
                      <a:ext cx="1643074" cy="1928826"/>
                      <a:chOff x="3782762" y="1568192"/>
                      <a:chExt cx="1643074" cy="1928826"/>
                    </a:xfrm>
                  </p:grpSpPr>
                  <p:sp>
                    <p:nvSpPr>
                      <p:cNvPr id="28" name="모서리가 둥근 직사각형 27"/>
                      <p:cNvSpPr/>
                      <p:nvPr/>
                    </p:nvSpPr>
                    <p:spPr>
                      <a:xfrm>
                        <a:off x="3782762" y="206825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9" name="모서리가 둥근 직사각형 28"/>
                      <p:cNvSpPr/>
                      <p:nvPr/>
                    </p:nvSpPr>
                    <p:spPr>
                      <a:xfrm>
                        <a:off x="3782762" y="242544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30" name="모서리가 둥근 직사각형 29"/>
                      <p:cNvSpPr/>
                      <p:nvPr/>
                    </p:nvSpPr>
                    <p:spPr>
                      <a:xfrm>
                        <a:off x="3782762" y="278263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31" name="모서리가 둥근 직사각형 30"/>
                      <p:cNvSpPr/>
                      <p:nvPr/>
                    </p:nvSpPr>
                    <p:spPr>
                      <a:xfrm>
                        <a:off x="3782762" y="313982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grpSp>
                    <p:nvGrpSpPr>
                      <p:cNvPr id="73" name="그룹 72"/>
                      <p:cNvGrpSpPr/>
                      <p:nvPr/>
                    </p:nvGrpSpPr>
                    <p:grpSpPr>
                      <a:xfrm>
                        <a:off x="4247109" y="1568192"/>
                        <a:ext cx="1178727" cy="1893107"/>
                        <a:chOff x="4247109" y="1568192"/>
                        <a:chExt cx="1178727" cy="1893107"/>
                      </a:xfrm>
                    </p:grpSpPr>
                    <p:grpSp>
                      <p:nvGrpSpPr>
                        <p:cNvPr id="72" name="그룹 71"/>
                        <p:cNvGrpSpPr/>
                        <p:nvPr/>
                      </p:nvGrpSpPr>
                      <p:grpSpPr>
                        <a:xfrm>
                          <a:off x="4247109" y="1852574"/>
                          <a:ext cx="714382" cy="1608725"/>
                          <a:chOff x="4247109" y="1852574"/>
                          <a:chExt cx="714382" cy="1608725"/>
                        </a:xfrm>
                      </p:grpSpPr>
                      <p:sp>
                        <p:nvSpPr>
                          <p:cNvPr id="33" name="타원 32"/>
                          <p:cNvSpPr/>
                          <p:nvPr/>
                        </p:nvSpPr>
                        <p:spPr>
                          <a:xfrm>
                            <a:off x="4247109" y="210397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4" name="타원 33"/>
                          <p:cNvSpPr/>
                          <p:nvPr/>
                        </p:nvSpPr>
                        <p:spPr>
                          <a:xfrm>
                            <a:off x="4247109" y="246116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5" name="타원 34"/>
                          <p:cNvSpPr/>
                          <p:nvPr/>
                        </p:nvSpPr>
                        <p:spPr>
                          <a:xfrm>
                            <a:off x="4247109" y="281835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6" name="타원 35"/>
                          <p:cNvSpPr/>
                          <p:nvPr/>
                        </p:nvSpPr>
                        <p:spPr>
                          <a:xfrm>
                            <a:off x="4247109" y="317554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cxnSp>
                        <p:nvCxnSpPr>
                          <p:cNvPr id="37" name="직선 화살표 연결선 36"/>
                          <p:cNvCxnSpPr>
                            <a:cxnSpLocks/>
                            <a:endCxn id="33" idx="6"/>
                          </p:cNvCxnSpPr>
                          <p:nvPr/>
                        </p:nvCxnSpPr>
                        <p:spPr>
                          <a:xfrm flipH="1">
                            <a:off x="4532861" y="1852574"/>
                            <a:ext cx="428630" cy="394279"/>
                          </a:xfrm>
                          <a:prstGeom prst="straightConnector1">
                            <a:avLst/>
                          </a:prstGeom>
                          <a:ln w="25400" cmpd="sng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4854332" y="1568192"/>
                          <a:ext cx="571504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600" dirty="0">
                              <a:solidFill>
                                <a:srgbClr val="1A418E"/>
                              </a:solidFill>
                              <a:ea typeface="돋움" pitchFamily="50" charset="-127"/>
                            </a:rPr>
                            <a:t>"</a:t>
                          </a:r>
                          <a:r>
                            <a:rPr lang="en-US" altLang="ko-KR" sz="1600" b="1" dirty="0">
                              <a:solidFill>
                                <a:srgbClr val="132E66"/>
                              </a:solidFill>
                              <a:ea typeface="돋움" pitchFamily="50" charset="-127"/>
                            </a:rPr>
                            <a:t>a</a:t>
                          </a:r>
                          <a:r>
                            <a:rPr lang="en-US" altLang="ko-KR" sz="1600" dirty="0">
                              <a:solidFill>
                                <a:srgbClr val="1A418E"/>
                              </a:solidFill>
                              <a:ea typeface="돋움" pitchFamily="50" charset="-127"/>
                            </a:rPr>
                            <a:t>"</a:t>
                          </a: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" name="그룹 75"/>
                    <p:cNvGrpSpPr/>
                    <p:nvPr/>
                  </p:nvGrpSpPr>
                  <p:grpSpPr>
                    <a:xfrm>
                      <a:off x="3173161" y="1639630"/>
                      <a:ext cx="785818" cy="1861378"/>
                      <a:chOff x="3173161" y="1639630"/>
                      <a:chExt cx="785818" cy="1861378"/>
                    </a:xfrm>
                  </p:grpSpPr>
                  <p:grpSp>
                    <p:nvGrpSpPr>
                      <p:cNvPr id="75" name="그룹 74"/>
                      <p:cNvGrpSpPr/>
                      <p:nvPr/>
                    </p:nvGrpSpPr>
                    <p:grpSpPr>
                      <a:xfrm>
                        <a:off x="3173161" y="1639630"/>
                        <a:ext cx="785818" cy="1501338"/>
                        <a:chOff x="3173161" y="1639630"/>
                        <a:chExt cx="785818" cy="1501338"/>
                      </a:xfrm>
                    </p:grpSpPr>
                    <p:grpSp>
                      <p:nvGrpSpPr>
                        <p:cNvPr id="74" name="그룹 73"/>
                        <p:cNvGrpSpPr/>
                        <p:nvPr/>
                      </p:nvGrpSpPr>
                      <p:grpSpPr>
                        <a:xfrm>
                          <a:off x="3173161" y="1639630"/>
                          <a:ext cx="785818" cy="1138448"/>
                          <a:chOff x="3173161" y="1639630"/>
                          <a:chExt cx="785818" cy="1138448"/>
                        </a:xfrm>
                      </p:grpSpPr>
                      <p:sp>
                        <p:nvSpPr>
                          <p:cNvPr id="39" name="직사각형 38"/>
                          <p:cNvSpPr/>
                          <p:nvPr/>
                        </p:nvSpPr>
                        <p:spPr>
                          <a:xfrm>
                            <a:off x="3347864" y="2063698"/>
                            <a:ext cx="428628" cy="35719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4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0</a:t>
                            </a:r>
                            <a:endParaRPr lang="ko-KR" altLang="en-US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43" name="직사각형 42"/>
                          <p:cNvSpPr/>
                          <p:nvPr/>
                        </p:nvSpPr>
                        <p:spPr>
                          <a:xfrm>
                            <a:off x="3173161" y="1639630"/>
                            <a:ext cx="785818" cy="214314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2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index</a:t>
                            </a:r>
                            <a:endParaRPr lang="ko-KR" altLang="en-US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  <p:cxnSp>
                        <p:nvCxnSpPr>
                          <p:cNvPr id="44" name="직선 화살표 연결선 43"/>
                          <p:cNvCxnSpPr>
                            <a:stCxn id="43" idx="2"/>
                            <a:endCxn id="39" idx="0"/>
                          </p:cNvCxnSpPr>
                          <p:nvPr/>
                        </p:nvCxnSpPr>
                        <p:spPr>
                          <a:xfrm flipH="1">
                            <a:off x="3562178" y="1853944"/>
                            <a:ext cx="3892" cy="209754"/>
                          </a:xfrm>
                          <a:prstGeom prst="straightConnector1">
                            <a:avLst/>
                          </a:prstGeom>
                          <a:ln w="12700" cmpd="sng">
                            <a:solidFill>
                              <a:schemeClr val="tx1"/>
                            </a:solidFill>
                            <a:prstDash val="sysDot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9" name="직사각형 68"/>
                          <p:cNvSpPr/>
                          <p:nvPr/>
                        </p:nvSpPr>
                        <p:spPr>
                          <a:xfrm>
                            <a:off x="3347864" y="2420888"/>
                            <a:ext cx="428628" cy="35719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4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1</a:t>
                            </a:r>
                            <a:endParaRPr lang="ko-KR" altLang="en-US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</p:grp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3347864" y="2783778"/>
                          <a:ext cx="428628" cy="357190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71" name="직사각형 70"/>
                      <p:cNvSpPr/>
                      <p:nvPr/>
                    </p:nvSpPr>
                    <p:spPr>
                      <a:xfrm>
                        <a:off x="3347864" y="3143818"/>
                        <a:ext cx="428628" cy="35719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3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388774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382" y="2510168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void add(Object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0298" y="2829261"/>
            <a:ext cx="2081209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get(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index)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3382" y="379129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Object[]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toArray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382" y="315311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remove(Object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3382" y="411038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Iterator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iterator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39552" y="1143321"/>
            <a:ext cx="8108259" cy="1230055"/>
            <a:chOff x="539552" y="1143321"/>
            <a:chExt cx="8108259" cy="123005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871700" y="1161632"/>
              <a:ext cx="1486501" cy="32315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Collection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65819" y="1143321"/>
              <a:ext cx="1486501" cy="32315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Map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9552" y="1662441"/>
              <a:ext cx="8108259" cy="710935"/>
              <a:chOff x="539552" y="1662441"/>
              <a:chExt cx="8108259" cy="71093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1691013"/>
                <a:ext cx="4033009" cy="680342"/>
                <a:chOff x="539552" y="1691013"/>
                <a:chExt cx="4033009" cy="680342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539552" y="1700808"/>
                  <a:ext cx="2032745" cy="657867"/>
                  <a:chOff x="539552" y="1700808"/>
                  <a:chExt cx="2032745" cy="657867"/>
                </a:xfrm>
              </p:grpSpPr>
              <p:sp>
                <p:nvSpPr>
                  <p:cNvPr id="10" name="모서리가 둥근 직사각형 9"/>
                  <p:cNvSpPr/>
                  <p:nvPr/>
                </p:nvSpPr>
                <p:spPr>
                  <a:xfrm>
                    <a:off x="776258" y="1700808"/>
                    <a:ext cx="1486501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  <a:prstDash val="sysDot"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Set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539552" y="2057998"/>
                    <a:ext cx="2032745" cy="30067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순서도 없고 중복 못함</a:t>
                    </a:r>
                  </a:p>
                </p:txBody>
              </p: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2633646" y="1691013"/>
                  <a:ext cx="1938915" cy="680342"/>
                  <a:chOff x="2633646" y="1691013"/>
                  <a:chExt cx="1938915" cy="680342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2919398" y="1691013"/>
                    <a:ext cx="1486501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  <a:prstDash val="sysDot"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List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2633646" y="2048203"/>
                    <a:ext cx="1938915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 있고 중복 가능</a:t>
                    </a:r>
                  </a:p>
                </p:txBody>
              </p:sp>
            </p:grpSp>
          </p:grpSp>
          <p:sp>
            <p:nvSpPr>
              <p:cNvPr id="23" name="모서리가 둥근 직사각형 22"/>
              <p:cNvSpPr/>
              <p:nvPr/>
            </p:nvSpPr>
            <p:spPr>
              <a:xfrm>
                <a:off x="4705351" y="1662441"/>
                <a:ext cx="3942460" cy="71093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key, value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를 한 쌍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는 중복될 수 없다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</p:grpSp>
      <p:sp>
        <p:nvSpPr>
          <p:cNvPr id="24" name="모서리가 둥근 직사각형 23"/>
          <p:cNvSpPr/>
          <p:nvPr/>
        </p:nvSpPr>
        <p:spPr>
          <a:xfrm>
            <a:off x="4705351" y="2510168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put(Object key, Object value)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05351" y="282926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get(Object key)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05351" y="314835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remove(Object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05351" y="410562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Set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keySet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3382" y="4429471"/>
            <a:ext cx="8010555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size()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382" y="4748561"/>
            <a:ext cx="8020107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void clear()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3382" y="5067651"/>
            <a:ext cx="8020107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equals(Object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05018" y="5419996"/>
            <a:ext cx="2327927" cy="961332"/>
            <a:chOff x="2205018" y="5419996"/>
            <a:chExt cx="2327927" cy="96133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205018" y="541999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Object remove(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index)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205018" y="573908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indexOf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(Object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obj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205018" y="605817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List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subList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f,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to)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cxnSp>
        <p:nvCxnSpPr>
          <p:cNvPr id="36" name="꺾인 연결선 35"/>
          <p:cNvCxnSpPr>
            <a:stCxn id="8" idx="2"/>
            <a:endCxn id="11" idx="0"/>
          </p:cNvCxnSpPr>
          <p:nvPr/>
        </p:nvCxnSpPr>
        <p:spPr>
          <a:xfrm rot="16200000" flipH="1">
            <a:off x="3035686" y="1064049"/>
            <a:ext cx="206229" cy="1047698"/>
          </a:xfrm>
          <a:prstGeom prst="bentConnector3">
            <a:avLst>
              <a:gd name="adj1" fmla="val 50000"/>
            </a:avLst>
          </a:prstGeom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8" idx="2"/>
            <a:endCxn id="10" idx="0"/>
          </p:cNvCxnSpPr>
          <p:nvPr/>
        </p:nvCxnSpPr>
        <p:spPr>
          <a:xfrm rot="5400000">
            <a:off x="1959218" y="1045075"/>
            <a:ext cx="216024" cy="1095442"/>
          </a:xfrm>
          <a:prstGeom prst="bentConnector3">
            <a:avLst>
              <a:gd name="adj1" fmla="val 50000"/>
            </a:avLst>
          </a:prstGeom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3382" y="347220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contains(Object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05351" y="3789040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containsValue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05351" y="346744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containsKey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557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580" y="1208363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SET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Interface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Interface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구현한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객체를 생성한다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ex)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list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();</a:t>
            </a:r>
          </a:p>
          <a:p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add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메소드를 이용하여 새로운 객체를 추가한다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ko-KR" altLang="en-US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Argument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add(Object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odj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메소드처럼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타입이다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Object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참조타입의 최상위 클래스이므로 참조타입의 모든 객채를 받을 수 있다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1840" y="3739262"/>
            <a:ext cx="4000528" cy="2786082"/>
            <a:chOff x="2771800" y="3645024"/>
            <a:chExt cx="4000528" cy="2786082"/>
          </a:xfrm>
        </p:grpSpPr>
        <p:grpSp>
          <p:nvGrpSpPr>
            <p:cNvPr id="7" name="그룹 6"/>
            <p:cNvGrpSpPr/>
            <p:nvPr/>
          </p:nvGrpSpPr>
          <p:grpSpPr>
            <a:xfrm>
              <a:off x="2914676" y="3716462"/>
              <a:ext cx="2071702" cy="2500330"/>
              <a:chOff x="2914676" y="3716462"/>
              <a:chExt cx="2071702" cy="250033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414742" y="3716462"/>
                <a:ext cx="1071570" cy="28575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u="sng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Set </a:t>
                </a:r>
                <a:r>
                  <a:rPr lang="ko-KR" altLang="en-US" sz="1600" b="1" u="sng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계열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2914676" y="4359404"/>
                <a:ext cx="2071702" cy="1857388"/>
                <a:chOff x="2914676" y="4359404"/>
                <a:chExt cx="2071702" cy="1857388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2914676" y="4359404"/>
                  <a:ext cx="2071702" cy="1857388"/>
                </a:xfrm>
                <a:prstGeom prst="ellipse">
                  <a:avLst/>
                </a:prstGeom>
                <a:solidFill>
                  <a:srgbClr val="FFCC66"/>
                </a:solidFill>
                <a:ln w="57150"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535294" y="4835478"/>
                  <a:ext cx="92869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순서 </a:t>
                  </a:r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</a:t>
                  </a:r>
                </a:p>
                <a:p>
                  <a:pPr algn="ctr"/>
                  <a:endParaRPr lang="en-US" altLang="ko-KR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중복 </a:t>
                  </a:r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2771800" y="3645024"/>
              <a:ext cx="4000528" cy="2786082"/>
              <a:chOff x="5076056" y="3645024"/>
              <a:chExt cx="4000528" cy="278608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5076056" y="3645024"/>
                <a:ext cx="2357454" cy="2786082"/>
              </a:xfrm>
              <a:prstGeom prst="roundRect">
                <a:avLst/>
              </a:prstGeom>
              <a:noFill/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862006" y="4359404"/>
                <a:ext cx="2214578" cy="358778"/>
                <a:chOff x="6862006" y="4359404"/>
                <a:chExt cx="2214578" cy="358778"/>
              </a:xfrm>
            </p:grpSpPr>
            <p:cxnSp>
              <p:nvCxnSpPr>
                <p:cNvPr id="48" name="직선 화살표 연결선 47"/>
                <p:cNvCxnSpPr/>
                <p:nvPr/>
              </p:nvCxnSpPr>
              <p:spPr>
                <a:xfrm rot="10800000">
                  <a:off x="6862006" y="4716594"/>
                  <a:ext cx="1714512" cy="158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504948" y="4359404"/>
                  <a:ext cx="15716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add()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2" name="그룹 1"/>
              <p:cNvGrpSpPr/>
              <p:nvPr/>
            </p:nvGrpSpPr>
            <p:grpSpPr>
              <a:xfrm>
                <a:off x="6862006" y="5359536"/>
                <a:ext cx="2214578" cy="357190"/>
                <a:chOff x="6862006" y="5359536"/>
                <a:chExt cx="2214578" cy="357190"/>
              </a:xfrm>
            </p:grpSpPr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6862006" y="5715138"/>
                  <a:ext cx="1785950" cy="158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7504948" y="5359536"/>
                  <a:ext cx="15716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Iterator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17802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714972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- List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0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Interface 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구현한 클래스이다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</a:t>
            </a:r>
            <a:r>
              <a:rPr lang="en-US" altLang="ko-KR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ArrayList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Vector</a:t>
            </a:r>
          </a:p>
          <a:p>
            <a:endParaRPr lang="en-US" altLang="ko-KR" sz="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Iterator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통해서 대입된 모든 것을 얻는다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20684" y="3551176"/>
            <a:ext cx="7707800" cy="2218084"/>
            <a:chOff x="1214414" y="3229816"/>
            <a:chExt cx="7707800" cy="2218084"/>
          </a:xfrm>
        </p:grpSpPr>
        <p:grpSp>
          <p:nvGrpSpPr>
            <p:cNvPr id="2" name="그룹 1"/>
            <p:cNvGrpSpPr/>
            <p:nvPr/>
          </p:nvGrpSpPr>
          <p:grpSpPr>
            <a:xfrm>
              <a:off x="1214414" y="3233322"/>
              <a:ext cx="1671262" cy="2214578"/>
              <a:chOff x="1214414" y="3233322"/>
              <a:chExt cx="1671262" cy="221457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571603" y="323332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571603" y="359051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71603" y="394770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571603" y="4304892"/>
                <a:ext cx="1314073" cy="78581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71603" y="5090710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…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214414" y="323332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214414" y="359051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214414" y="394770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3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14414" y="5090710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∞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14414" y="4304892"/>
                <a:ext cx="365020" cy="78581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501843" y="3229816"/>
              <a:ext cx="6420371" cy="2215408"/>
              <a:chOff x="2501843" y="3229816"/>
              <a:chExt cx="6420371" cy="221540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239852" y="3229816"/>
                <a:ext cx="56823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  <a:sym typeface="Wingdings" pitchFamily="2" charset="2"/>
                  </a:rPr>
                  <a:t>▶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List list = new Arraylist();</a:t>
                </a:r>
              </a:p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</a:t>
                </a: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list.add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(obj);   // list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에 객체를 차례대로 쌓아 넣는다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2501843" y="5137447"/>
                <a:ext cx="6174613" cy="307777"/>
                <a:chOff x="2501843" y="5137447"/>
                <a:chExt cx="6174613" cy="307777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>
                <a:xfrm>
                  <a:off x="2501843" y="5305024"/>
                  <a:ext cx="1314073" cy="240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858190" y="5137447"/>
                  <a:ext cx="48182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list.get();  // Object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형태로 튀어나온다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.</a:t>
                  </a:r>
                </a:p>
              </p:txBody>
            </p:sp>
          </p:grpSp>
        </p:grpSp>
      </p:grpSp>
      <p:sp>
        <p:nvSpPr>
          <p:cNvPr id="2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(4/5)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1199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72" y="163867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Map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10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6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6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(Key)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와 값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(value)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한 쌍으로 대입한다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Map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계열의 추가는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put(Object key, Object value)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메소드 이용한다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key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중복은 불가능하다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ko-KR" altLang="en-US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Iterator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통해서 대입된 모든 것을 얻는다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22460" y="3681028"/>
            <a:ext cx="5513836" cy="2233214"/>
            <a:chOff x="1223628" y="3553240"/>
            <a:chExt cx="5513836" cy="2233214"/>
          </a:xfrm>
        </p:grpSpPr>
        <p:grpSp>
          <p:nvGrpSpPr>
            <p:cNvPr id="2" name="그룹 1"/>
            <p:cNvGrpSpPr/>
            <p:nvPr/>
          </p:nvGrpSpPr>
          <p:grpSpPr>
            <a:xfrm>
              <a:off x="2357422" y="3877307"/>
              <a:ext cx="2202038" cy="320463"/>
              <a:chOff x="2357422" y="3877307"/>
              <a:chExt cx="2202038" cy="320463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 rot="10800000">
                <a:off x="2357422" y="4196182"/>
                <a:ext cx="1714512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987824" y="3877307"/>
                <a:ext cx="1571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put()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357422" y="4885419"/>
              <a:ext cx="4380042" cy="310895"/>
              <a:chOff x="2357422" y="4885419"/>
              <a:chExt cx="4380042" cy="310895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2357422" y="5194726"/>
                <a:ext cx="1785950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879812" y="4885419"/>
                <a:ext cx="3857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값을 출력하면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value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가 따라 나온다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223628" y="3553240"/>
              <a:ext cx="1665398" cy="2233214"/>
              <a:chOff x="1214414" y="3553240"/>
              <a:chExt cx="1665398" cy="2233214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214414" y="3571876"/>
                <a:ext cx="571504" cy="2214578"/>
                <a:chOff x="1214414" y="3571876"/>
                <a:chExt cx="571504" cy="2214578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214414" y="5429264"/>
                  <a:ext cx="571504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∞</a:t>
                  </a:r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1214414" y="3571876"/>
                  <a:ext cx="571504" cy="1857388"/>
                  <a:chOff x="1214414" y="3571876"/>
                  <a:chExt cx="571504" cy="1857388"/>
                </a:xfrm>
              </p:grpSpPr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1214414" y="3571876"/>
                    <a:ext cx="571504" cy="1071570"/>
                    <a:chOff x="1214414" y="3571876"/>
                    <a:chExt cx="571504" cy="1071570"/>
                  </a:xfrm>
                </p:grpSpPr>
                <p:grpSp>
                  <p:nvGrpSpPr>
                    <p:cNvPr id="9" name="그룹 8"/>
                    <p:cNvGrpSpPr/>
                    <p:nvPr/>
                  </p:nvGrpSpPr>
                  <p:grpSpPr>
                    <a:xfrm>
                      <a:off x="1214414" y="3571876"/>
                      <a:ext cx="571504" cy="714380"/>
                      <a:chOff x="1214414" y="3571876"/>
                      <a:chExt cx="571504" cy="714380"/>
                    </a:xfrm>
                  </p:grpSpPr>
                  <p:sp>
                    <p:nvSpPr>
                      <p:cNvPr id="20" name="직사각형 19"/>
                      <p:cNvSpPr/>
                      <p:nvPr/>
                    </p:nvSpPr>
                    <p:spPr>
                      <a:xfrm>
                        <a:off x="1214414" y="3571876"/>
                        <a:ext cx="571504" cy="3571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key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1" name="직사각형 20"/>
                      <p:cNvSpPr/>
                      <p:nvPr/>
                    </p:nvSpPr>
                    <p:spPr>
                      <a:xfrm>
                        <a:off x="1214414" y="3929066"/>
                        <a:ext cx="571504" cy="3571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1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</p:grpSp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1214414" y="4286256"/>
                      <a:ext cx="571504" cy="3571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</p:grp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214414" y="4643446"/>
                    <a:ext cx="571504" cy="78581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308176" y="3553240"/>
                <a:ext cx="1571636" cy="2233214"/>
                <a:chOff x="1285852" y="3553240"/>
                <a:chExt cx="1571636" cy="2233214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1785918" y="357187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value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785918" y="392906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785918" y="428625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785918" y="4643446"/>
                  <a:ext cx="1071570" cy="785818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.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785918" y="5429264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…</a:t>
                  </a: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5" name="그룹 4"/>
                <p:cNvGrpSpPr/>
                <p:nvPr/>
              </p:nvGrpSpPr>
              <p:grpSpPr>
                <a:xfrm>
                  <a:off x="1285852" y="3553240"/>
                  <a:ext cx="1071570" cy="2214578"/>
                  <a:chOff x="1285852" y="3553240"/>
                  <a:chExt cx="1071570" cy="2214578"/>
                </a:xfrm>
              </p:grpSpPr>
              <p:sp>
                <p:nvSpPr>
                  <p:cNvPr id="29" name="모서리가 둥근 직사각형 28"/>
                  <p:cNvSpPr/>
                  <p:nvPr/>
                </p:nvSpPr>
                <p:spPr>
                  <a:xfrm>
                    <a:off x="1285852" y="3553240"/>
                    <a:ext cx="428628" cy="2214578"/>
                  </a:xfrm>
                  <a:prstGeom prst="roundRect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0" name="직선 화살표 연결선 29"/>
                  <p:cNvCxnSpPr/>
                  <p:nvPr/>
                </p:nvCxnSpPr>
                <p:spPr>
                  <a:xfrm rot="16200000" flipH="1">
                    <a:off x="1500166" y="4339058"/>
                    <a:ext cx="1071570" cy="642942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2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(5/5)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394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9518" y="1592796"/>
            <a:ext cx="8378986" cy="4288353"/>
            <a:chOff x="729518" y="1480907"/>
            <a:chExt cx="8378986" cy="4288353"/>
          </a:xfrm>
        </p:grpSpPr>
        <p:sp>
          <p:nvSpPr>
            <p:cNvPr id="15" name="TextBox 14"/>
            <p:cNvSpPr txBox="1"/>
            <p:nvPr/>
          </p:nvSpPr>
          <p:spPr>
            <a:xfrm>
              <a:off x="729518" y="1480907"/>
              <a:ext cx="8378986" cy="428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kern="0" dirty="0">
                  <a:solidFill>
                    <a:schemeClr val="tx2"/>
                  </a:solidFill>
                  <a:ea typeface="돋움" pitchFamily="50" charset="-127"/>
                </a:rPr>
                <a:t>  - Generic</a:t>
              </a:r>
            </a:p>
            <a:p>
              <a:endParaRPr lang="en-US" altLang="ko-KR" sz="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</a:t>
              </a:r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형 변환을 하지 않고도 클래스를 쓸 수 있게 해주는 기능</a:t>
              </a:r>
              <a:endParaRPr lang="en-US" altLang="ko-KR" sz="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*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Java5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에서 추가되었다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  <a:endPara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프로그래머가 만들고자 하는 의도대로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List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등에 특정한 타입만 들어갈 수 있도록 강제 가능</a:t>
              </a:r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타입을 직관적으로 명시하여 코드의 가독성과 견고함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(robustness)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을 높인다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      * List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는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parameter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화된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Type List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이다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</a:p>
            <a:p>
              <a:endParaRPr lang="en-US" altLang="ko-KR" sz="8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*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&lt;Integer&gt; : type parameter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187624" y="3442150"/>
              <a:ext cx="6840760" cy="1512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ex) List&lt;Integer&gt;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= new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LinkedList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&lt;Integer&gt;();</a:t>
              </a: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    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myIntList.add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(new Integer(0));</a:t>
              </a: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     Integer x =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myIntList.iterator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().next();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70. Generic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2315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14609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- </a:t>
            </a:r>
            <a:r>
              <a:rPr lang="en-US" altLang="ko-KR" sz="1600" b="1" dirty="0" err="1">
                <a:solidFill>
                  <a:schemeClr val="tx2"/>
                </a:solidFill>
                <a:latin typeface="+mj-lt"/>
                <a:ea typeface="돋움" pitchFamily="50" charset="-127"/>
              </a:rPr>
              <a:t>ArrayList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, Vector</a:t>
            </a:r>
          </a:p>
          <a:p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JCF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에 속하며 배열을 통해서 자료를 저장하고 그 주소를 참조하는 참조타입의 클래스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187624" y="2316866"/>
            <a:ext cx="7000924" cy="1184142"/>
            <a:chOff x="1187624" y="2244858"/>
            <a:chExt cx="7000924" cy="1184142"/>
          </a:xfrm>
        </p:grpSpPr>
        <p:sp>
          <p:nvSpPr>
            <p:cNvPr id="10" name="직사각형 9"/>
            <p:cNvSpPr/>
            <p:nvPr/>
          </p:nvSpPr>
          <p:spPr>
            <a:xfrm>
              <a:off x="1187624" y="2244858"/>
              <a:ext cx="7000924" cy="500066"/>
            </a:xfrm>
            <a:prstGeom prst="rect">
              <a:avLst/>
            </a:prstGeom>
            <a:noFill/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- ArrayList :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비동기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(asynch),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동시작업이 가능하고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속도가 빠르다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.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624" y="2928934"/>
              <a:ext cx="7000924" cy="500066"/>
            </a:xfrm>
            <a:prstGeom prst="rect">
              <a:avLst/>
            </a:prstGeom>
            <a:noFill/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- Vector :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동기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(synch),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동시작업이 불가능하고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속도가 느리다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.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71. List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계열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295636" y="3789040"/>
            <a:ext cx="7164796" cy="2628292"/>
            <a:chOff x="1295636" y="3717032"/>
            <a:chExt cx="7164796" cy="2628292"/>
          </a:xfrm>
        </p:grpSpPr>
        <p:grpSp>
          <p:nvGrpSpPr>
            <p:cNvPr id="45" name="그룹 44"/>
            <p:cNvGrpSpPr/>
            <p:nvPr/>
          </p:nvGrpSpPr>
          <p:grpSpPr>
            <a:xfrm>
              <a:off x="1295636" y="3720754"/>
              <a:ext cx="3614744" cy="2624570"/>
              <a:chOff x="618970" y="3411900"/>
              <a:chExt cx="3614744" cy="262457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447764" y="3681028"/>
                <a:ext cx="1785950" cy="731004"/>
                <a:chOff x="2447764" y="3681028"/>
                <a:chExt cx="1785950" cy="731004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>
                <a:xfrm rot="5400000">
                  <a:off x="2721831" y="4019123"/>
                  <a:ext cx="428628" cy="357190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447764" y="3681028"/>
                  <a:ext cx="178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B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접근불가</a:t>
                  </a: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618970" y="3411900"/>
                <a:ext cx="2067142" cy="2624570"/>
                <a:chOff x="618970" y="3411900"/>
                <a:chExt cx="2067142" cy="2624570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618970" y="3681028"/>
                  <a:ext cx="928694" cy="731004"/>
                  <a:chOff x="618970" y="3681028"/>
                  <a:chExt cx="928694" cy="731004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 rot="16200000" flipH="1">
                    <a:off x="1185914" y="4054842"/>
                    <a:ext cx="357190" cy="35719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18970" y="3681028"/>
                    <a:ext cx="928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 </a:t>
                    </a: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접근</a:t>
                    </a: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1614542" y="3411900"/>
                  <a:ext cx="1071570" cy="2624570"/>
                  <a:chOff x="1614542" y="3411900"/>
                  <a:chExt cx="1071570" cy="262457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1614542" y="3411900"/>
                    <a:ext cx="1071570" cy="428628"/>
                  </a:xfrm>
                  <a:prstGeom prst="rect">
                    <a:avLst/>
                  </a:prstGeom>
                  <a:solidFill>
                    <a:srgbClr val="FF66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A[0]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1614542" y="3840528"/>
                    <a:ext cx="1071570" cy="428628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A[1]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1614542" y="4269156"/>
                    <a:ext cx="1071570" cy="42862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A[2]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614542" y="4697784"/>
                    <a:ext cx="1071570" cy="928694"/>
                  </a:xfrm>
                  <a:prstGeom prst="rect">
                    <a:avLst/>
                  </a:prstGeom>
                  <a:noFill/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751517" y="5697916"/>
                    <a:ext cx="80425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Vector</a:t>
                    </a:r>
                    <a:endPara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46" name="그룹 45"/>
            <p:cNvGrpSpPr/>
            <p:nvPr/>
          </p:nvGrpSpPr>
          <p:grpSpPr>
            <a:xfrm>
              <a:off x="4845688" y="3717032"/>
              <a:ext cx="3614744" cy="2624570"/>
              <a:chOff x="618970" y="3411900"/>
              <a:chExt cx="3614744" cy="262457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447764" y="3681028"/>
                <a:ext cx="1785950" cy="731004"/>
                <a:chOff x="2447764" y="3681028"/>
                <a:chExt cx="1785950" cy="731004"/>
              </a:xfrm>
            </p:grpSpPr>
            <p:cxnSp>
              <p:nvCxnSpPr>
                <p:cNvPr id="58" name="직선 화살표 연결선 57"/>
                <p:cNvCxnSpPr/>
                <p:nvPr/>
              </p:nvCxnSpPr>
              <p:spPr>
                <a:xfrm rot="5400000">
                  <a:off x="2721831" y="4019123"/>
                  <a:ext cx="428628" cy="357190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447764" y="3681028"/>
                  <a:ext cx="178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B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접근가능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618970" y="3411900"/>
                <a:ext cx="2069538" cy="2624570"/>
                <a:chOff x="618970" y="3411900"/>
                <a:chExt cx="2069538" cy="2624570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618970" y="3681028"/>
                  <a:ext cx="928694" cy="731004"/>
                  <a:chOff x="618970" y="3681028"/>
                  <a:chExt cx="928694" cy="731004"/>
                </a:xfrm>
              </p:grpSpPr>
              <p:cxnSp>
                <p:nvCxnSpPr>
                  <p:cNvPr id="56" name="직선 화살표 연결선 55"/>
                  <p:cNvCxnSpPr/>
                  <p:nvPr/>
                </p:nvCxnSpPr>
                <p:spPr>
                  <a:xfrm rot="16200000" flipH="1">
                    <a:off x="1185914" y="4054842"/>
                    <a:ext cx="357190" cy="35719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18970" y="3681028"/>
                    <a:ext cx="928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 </a:t>
                    </a: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접근</a:t>
                    </a: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1614542" y="3411900"/>
                  <a:ext cx="1073966" cy="2624570"/>
                  <a:chOff x="1614542" y="3411900"/>
                  <a:chExt cx="1073966" cy="2624570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1614542" y="3411900"/>
                    <a:ext cx="1071570" cy="428628"/>
                  </a:xfrm>
                  <a:prstGeom prst="rect">
                    <a:avLst/>
                  </a:prstGeom>
                  <a:solidFill>
                    <a:srgbClr val="FF66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A[0]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2" name="직사각형 51"/>
                  <p:cNvSpPr/>
                  <p:nvPr/>
                </p:nvSpPr>
                <p:spPr>
                  <a:xfrm>
                    <a:off x="1614542" y="3840528"/>
                    <a:ext cx="1071570" cy="428628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A[1]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1614542" y="4269156"/>
                    <a:ext cx="1071570" cy="42862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A[2]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1614542" y="4697784"/>
                    <a:ext cx="1071570" cy="928694"/>
                  </a:xfrm>
                  <a:prstGeom prst="rect">
                    <a:avLst/>
                  </a:prstGeom>
                  <a:noFill/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641426" y="5697916"/>
                    <a:ext cx="104708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ArrayList</a:t>
                    </a:r>
                    <a:endPara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4432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latin typeface="맑은 고딕"/>
                <a:ea typeface="맑은 고딕"/>
                <a:cs typeface="맑은 고딕"/>
              </a:rPr>
              <a:t>5. </a:t>
            </a:r>
            <a:r>
              <a:rPr lang="ko-KR" altLang="en-US" sz="2400" b="1">
                <a:latin typeface="맑은 고딕"/>
                <a:ea typeface="맑은 고딕"/>
              </a:rPr>
              <a:t>식별자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124744"/>
            <a:ext cx="8231187" cy="5184576"/>
          </a:xfrm>
        </p:spPr>
        <p:txBody>
          <a:bodyPr anchor="t">
            <a:normAutofit fontScale="92500" lnSpcReduction="20000"/>
          </a:bodyPr>
          <a:lstStyle/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공백 사용 금지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</a:t>
            </a:r>
            <a:r>
              <a:rPr lang="en-US" altLang="ko-KR" sz="2000" dirty="0" err="1"/>
              <a:t>hankyung</a:t>
            </a:r>
            <a:r>
              <a:rPr lang="en-US" altLang="ko-KR" sz="2000" dirty="0"/>
              <a:t> (O), </a:t>
            </a:r>
            <a:r>
              <a:rPr lang="en-US" altLang="ko-KR" sz="2000" dirty="0" err="1"/>
              <a:t>han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kyung</a:t>
            </a:r>
            <a:r>
              <a:rPr lang="en-US" altLang="ko-KR" sz="2000" dirty="0"/>
              <a:t> (X)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특수 문자 사용 금지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b="1" dirty="0">
                <a:latin typeface="맑은 고딕"/>
                <a:ea typeface="맑은 고딕"/>
              </a:rPr>
              <a:t>예외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:  _ , $)</a:t>
            </a:r>
          </a:p>
          <a:p>
            <a:pPr lvl="0">
              <a:buNone/>
              <a:defRPr lang="ko-KR" altLang="en-US"/>
            </a:pPr>
            <a:endParaRPr lang="en-US" altLang="ko-KR" sz="20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</a:t>
            </a:r>
            <a:r>
              <a:rPr lang="en-US" altLang="ko-KR" sz="2000" dirty="0" err="1"/>
              <a:t>han_kyung</a:t>
            </a:r>
            <a:r>
              <a:rPr lang="en-US" altLang="ko-KR" sz="2000" dirty="0"/>
              <a:t> (O)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숫자 첫째 자리 금지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둘째 자리부터 사용 가능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h4k (O), 4hk (X)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</a:t>
            </a:r>
            <a:r>
              <a:rPr lang="ko-KR" altLang="en-US" sz="2000" b="1" dirty="0" err="1">
                <a:latin typeface="맑은 고딕"/>
                <a:ea typeface="맑은 고딕"/>
              </a:rPr>
              <a:t>예약어</a:t>
            </a:r>
            <a:r>
              <a:rPr lang="ko-KR" altLang="en-US" sz="2000" b="1" dirty="0">
                <a:latin typeface="맑은 고딕"/>
                <a:ea typeface="맑은 고딕"/>
              </a:rPr>
              <a:t> 사용금지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true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예약어라서</a:t>
            </a:r>
            <a:r>
              <a:rPr lang="ko-KR" altLang="en-US" sz="2000" dirty="0"/>
              <a:t> 사용불가</a:t>
            </a:r>
            <a:r>
              <a:rPr lang="en-US" altLang="ko-KR" sz="2000" dirty="0"/>
              <a:t>, True</a:t>
            </a:r>
            <a:r>
              <a:rPr lang="ko-KR" altLang="en-US" sz="2000" dirty="0"/>
              <a:t>는 사용 가능</a:t>
            </a:r>
          </a:p>
          <a:p>
            <a:pPr>
              <a:buNone/>
              <a:defRPr lang="ko-KR" altLang="en-US"/>
            </a:pPr>
            <a:endParaRPr lang="ko-KR" altLang="en-US" sz="2000" dirty="0"/>
          </a:p>
          <a:p>
            <a:pPr>
              <a:buNone/>
              <a:defRPr lang="ko-KR" altLang="en-US"/>
            </a:pPr>
            <a:r>
              <a:rPr lang="ko-KR" altLang="en-US" sz="2000" dirty="0"/>
              <a:t>   * </a:t>
            </a:r>
            <a:r>
              <a:rPr lang="ko-KR" altLang="en-US" sz="2000" dirty="0" err="1"/>
              <a:t>예약어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java.lang.Object</a:t>
            </a:r>
            <a:r>
              <a:rPr lang="en-US" altLang="ko-KR" sz="2000" dirty="0"/>
              <a:t>, public, void, return, new </a:t>
            </a:r>
            <a:r>
              <a:rPr lang="ko-KR" altLang="en-US" sz="2000" dirty="0"/>
              <a:t>등</a:t>
            </a:r>
            <a:r>
              <a:rPr lang="en-US" altLang="ko-KR" sz="2000" dirty="0"/>
              <a:t> </a:t>
            </a:r>
          </a:p>
          <a:p>
            <a:pPr>
              <a:buNone/>
              <a:defRPr lang="ko-KR" altLang="en-US"/>
            </a:pP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8826444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직사각형 34"/>
          <p:cNvSpPr>
            <a:spLocks noChangeArrowheads="1"/>
          </p:cNvSpPr>
          <p:nvPr/>
        </p:nvSpPr>
        <p:spPr bwMode="auto">
          <a:xfrm>
            <a:off x="755576" y="991175"/>
            <a:ext cx="785812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4395E"/>
                </a:solidFill>
                <a:latin typeface="+mn-ea"/>
              </a:rPr>
              <a:t>  -</a:t>
            </a:r>
            <a:r>
              <a:rPr lang="ko-KR" altLang="en-US" sz="1600" b="1" dirty="0">
                <a:solidFill>
                  <a:srgbClr val="14395E"/>
                </a:solidFill>
                <a:latin typeface="+mn-ea"/>
              </a:rPr>
              <a:t> 예외 </a:t>
            </a:r>
            <a:r>
              <a:rPr lang="en-US" altLang="ko-KR" sz="1600" b="1" dirty="0">
                <a:solidFill>
                  <a:srgbClr val="14395E"/>
                </a:solidFill>
                <a:latin typeface="+mn-ea"/>
              </a:rPr>
              <a:t>(Exception)</a:t>
            </a:r>
          </a:p>
          <a:p>
            <a:endParaRPr lang="en-US" altLang="ko-KR" sz="400" b="1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프로그램 자체적으로 처리할 수 있는 오류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6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문법을 틀리게 작성하면 컴파일 과정에서 예외가 발생하는데 이 경우에는 프로그램을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문법에 맞도록 수정하면 해결 가능하다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프로그램 실행 중에 발생하는 예외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예를 들어 정수를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으로 나누거나 배열의 크기보다 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인덱스로 배열을 참조할 때 발생하는 예외 등은 미리 수정할 수 없기 때문에 프로그램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내에서 예외처리를 이용하여 해결 가능하다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8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try ~ catch ~ final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절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Try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블록에서 에러가 발생하면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catch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블록의 내용이 처리 에러를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상위 에러는 나중에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Multi catch block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</a:t>
            </a:r>
          </a:p>
          <a:p>
            <a:endParaRPr lang="en-US" altLang="ko-KR" sz="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finally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은 에러여부와 관계 없이 무조건 실행한다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반드시 처리해야 하는 행동이 필요할 때 사용한다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83668" y="4833156"/>
            <a:ext cx="5832648" cy="1728192"/>
            <a:chOff x="1691680" y="4725144"/>
            <a:chExt cx="5832648" cy="172819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691680" y="4725144"/>
              <a:ext cx="5832648" cy="17281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try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에러가 발생할 소스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 catch(exception e)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에러를 처리 하는 곳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 finally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무조건 처리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652120" y="5193196"/>
              <a:ext cx="1440160" cy="811833"/>
              <a:chOff x="6012160" y="5301208"/>
              <a:chExt cx="1440160" cy="811833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>
                <a:off x="6012160" y="5373216"/>
                <a:ext cx="0" cy="72008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084168" y="5301208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하위 예외계층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84168" y="5805264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상위 예외계층</a:t>
                </a:r>
              </a:p>
            </p:txBody>
          </p:sp>
        </p:grpSp>
      </p:grp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처리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(1/2)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7835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7524" y="1484784"/>
            <a:ext cx="8424936" cy="4680520"/>
            <a:chOff x="179512" y="1268760"/>
            <a:chExt cx="8424936" cy="4680520"/>
          </a:xfrm>
        </p:grpSpPr>
        <p:grpSp>
          <p:nvGrpSpPr>
            <p:cNvPr id="23" name="그룹 22"/>
            <p:cNvGrpSpPr/>
            <p:nvPr/>
          </p:nvGrpSpPr>
          <p:grpSpPr>
            <a:xfrm>
              <a:off x="179512" y="2780928"/>
              <a:ext cx="1584176" cy="2088232"/>
              <a:chOff x="179512" y="2780928"/>
              <a:chExt cx="1584176" cy="208823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79512" y="3573016"/>
                <a:ext cx="1080120" cy="576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Throwable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547664" y="2780928"/>
                <a:ext cx="0" cy="2088232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endCxn id="19" idx="1"/>
              </p:cNvCxnSpPr>
              <p:nvPr/>
            </p:nvCxnSpPr>
            <p:spPr>
              <a:xfrm>
                <a:off x="1547664" y="4869160"/>
                <a:ext cx="216024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endCxn id="22" idx="1"/>
              </p:cNvCxnSpPr>
              <p:nvPr/>
            </p:nvCxnSpPr>
            <p:spPr>
              <a:xfrm>
                <a:off x="1547664" y="2780928"/>
                <a:ext cx="216024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/>
              <p:cNvCxnSpPr>
                <a:endCxn id="20" idx="3"/>
              </p:cNvCxnSpPr>
              <p:nvPr/>
            </p:nvCxnSpPr>
            <p:spPr>
              <a:xfrm flipH="1">
                <a:off x="1259632" y="3861048"/>
                <a:ext cx="288032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1763688" y="1772816"/>
              <a:ext cx="3600400" cy="1584176"/>
              <a:chOff x="1763688" y="1772816"/>
              <a:chExt cx="3600400" cy="158417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763688" y="2564904"/>
                <a:ext cx="1008112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Exception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2771800" y="1772816"/>
                <a:ext cx="2592288" cy="1584176"/>
                <a:chOff x="2771800" y="1772816"/>
                <a:chExt cx="2592288" cy="1584176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3059832" y="1772816"/>
                  <a:ext cx="2304256" cy="1584176"/>
                  <a:chOff x="3059832" y="1772816"/>
                  <a:chExt cx="2304256" cy="1584176"/>
                </a:xfrm>
              </p:grpSpPr>
              <p:sp>
                <p:nvSpPr>
                  <p:cNvPr id="50" name="직사각형 49"/>
                  <p:cNvSpPr/>
                  <p:nvPr/>
                </p:nvSpPr>
                <p:spPr>
                  <a:xfrm>
                    <a:off x="3491880" y="3068960"/>
                    <a:ext cx="1872208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Runtime Exception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491880" y="1772816"/>
                    <a:ext cx="1872208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Checked Exception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3059832" y="1916832"/>
                    <a:ext cx="0" cy="1296144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>
                    <a:endCxn id="50" idx="1"/>
                  </p:cNvCxnSpPr>
                  <p:nvPr/>
                </p:nvCxnSpPr>
                <p:spPr>
                  <a:xfrm>
                    <a:off x="3059832" y="3212976"/>
                    <a:ext cx="432048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>
                    <a:endCxn id="51" idx="1"/>
                  </p:cNvCxnSpPr>
                  <p:nvPr/>
                </p:nvCxnSpPr>
                <p:spPr>
                  <a:xfrm>
                    <a:off x="3059832" y="1916832"/>
                    <a:ext cx="432048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직선 화살표 연결선 123"/>
                <p:cNvCxnSpPr/>
                <p:nvPr/>
              </p:nvCxnSpPr>
              <p:spPr>
                <a:xfrm flipH="1">
                  <a:off x="2771800" y="2780928"/>
                  <a:ext cx="288032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그룹 15"/>
            <p:cNvGrpSpPr/>
            <p:nvPr/>
          </p:nvGrpSpPr>
          <p:grpSpPr>
            <a:xfrm>
              <a:off x="1763688" y="4653136"/>
              <a:ext cx="3672408" cy="1296144"/>
              <a:chOff x="1763688" y="4653136"/>
              <a:chExt cx="3672408" cy="129614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763688" y="4653136"/>
                <a:ext cx="1008112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Error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2771800" y="4725144"/>
                <a:ext cx="2664296" cy="1224136"/>
                <a:chOff x="2771800" y="4725144"/>
                <a:chExt cx="2664296" cy="1224136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3131840" y="4869160"/>
                  <a:ext cx="0" cy="936104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그룹 9"/>
                <p:cNvGrpSpPr/>
                <p:nvPr/>
              </p:nvGrpSpPr>
              <p:grpSpPr>
                <a:xfrm>
                  <a:off x="3131840" y="5661248"/>
                  <a:ext cx="2304256" cy="288032"/>
                  <a:chOff x="3131840" y="5661248"/>
                  <a:chExt cx="2304256" cy="288032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491880" y="5661248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VirtualMachineError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3" name="직선 연결선 32"/>
                  <p:cNvCxnSpPr>
                    <a:endCxn id="26" idx="1"/>
                  </p:cNvCxnSpPr>
                  <p:nvPr/>
                </p:nvCxnSpPr>
                <p:spPr>
                  <a:xfrm>
                    <a:off x="3131840" y="5805264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3131840" y="5193196"/>
                  <a:ext cx="2304256" cy="288032"/>
                  <a:chOff x="3131840" y="5229200"/>
                  <a:chExt cx="2304256" cy="288032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491880" y="5229200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AssertionError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4" name="직선 연결선 33"/>
                  <p:cNvCxnSpPr>
                    <a:endCxn id="24" idx="1"/>
                  </p:cNvCxnSpPr>
                  <p:nvPr/>
                </p:nvCxnSpPr>
                <p:spPr>
                  <a:xfrm>
                    <a:off x="3131840" y="5373216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131840" y="4725144"/>
                  <a:ext cx="2304256" cy="288032"/>
                  <a:chOff x="3131840" y="4725144"/>
                  <a:chExt cx="2304256" cy="288032"/>
                </a:xfrm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491880" y="4725144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ThreadDeath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3131840" y="4869160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직선 화살표 연결선 124"/>
                <p:cNvCxnSpPr>
                  <a:endCxn id="19" idx="3"/>
                </p:cNvCxnSpPr>
                <p:nvPr/>
              </p:nvCxnSpPr>
              <p:spPr>
                <a:xfrm flipH="1">
                  <a:off x="2771800" y="4869160"/>
                  <a:ext cx="360040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그룹 4"/>
            <p:cNvGrpSpPr/>
            <p:nvPr/>
          </p:nvGrpSpPr>
          <p:grpSpPr>
            <a:xfrm>
              <a:off x="5364088" y="1268760"/>
              <a:ext cx="3240360" cy="1368152"/>
              <a:chOff x="5364088" y="1268760"/>
              <a:chExt cx="3240360" cy="136815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300192" y="2204864"/>
                <a:ext cx="2304256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InterruptedException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300192" y="1268760"/>
                <a:ext cx="2304256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IOException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5868144" y="1484784"/>
                <a:ext cx="0" cy="936104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endCxn id="55" idx="1"/>
              </p:cNvCxnSpPr>
              <p:nvPr/>
            </p:nvCxnSpPr>
            <p:spPr>
              <a:xfrm>
                <a:off x="5868144" y="2420888"/>
                <a:ext cx="432048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endCxn id="56" idx="1"/>
              </p:cNvCxnSpPr>
              <p:nvPr/>
            </p:nvCxnSpPr>
            <p:spPr>
              <a:xfrm>
                <a:off x="5868144" y="1484784"/>
                <a:ext cx="432048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/>
              <p:cNvCxnSpPr/>
              <p:nvPr/>
            </p:nvCxnSpPr>
            <p:spPr>
              <a:xfrm flipH="1">
                <a:off x="5364088" y="1916832"/>
                <a:ext cx="504056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7272300" y="1664804"/>
                <a:ext cx="72008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364088" y="2996952"/>
              <a:ext cx="3240360" cy="1296144"/>
              <a:chOff x="5364088" y="2996952"/>
              <a:chExt cx="3240360" cy="1296144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868144" y="3212976"/>
                <a:ext cx="0" cy="864096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그룹 6"/>
              <p:cNvGrpSpPr/>
              <p:nvPr/>
            </p:nvGrpSpPr>
            <p:grpSpPr>
              <a:xfrm>
                <a:off x="5364088" y="2996952"/>
                <a:ext cx="3240360" cy="1296144"/>
                <a:chOff x="5364088" y="2996952"/>
                <a:chExt cx="3240360" cy="1296144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6300192" y="3861048"/>
                  <a:ext cx="2304256" cy="432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rgbClr val="132E66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ArrayIndexOutOfBoundsException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6300192" y="2996952"/>
                  <a:ext cx="2268760" cy="432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rgbClr val="132E66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NullPointerException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71" name="직선 연결선 70"/>
                <p:cNvCxnSpPr>
                  <a:endCxn id="68" idx="1"/>
                </p:cNvCxnSpPr>
                <p:nvPr/>
              </p:nvCxnSpPr>
              <p:spPr>
                <a:xfrm>
                  <a:off x="5868144" y="4077072"/>
                  <a:ext cx="432048" cy="0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>
                  <a:endCxn id="69" idx="1"/>
                </p:cNvCxnSpPr>
                <p:nvPr/>
              </p:nvCxnSpPr>
              <p:spPr>
                <a:xfrm>
                  <a:off x="5868144" y="3212976"/>
                  <a:ext cx="432048" cy="0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화살표 연결선 134"/>
                <p:cNvCxnSpPr/>
                <p:nvPr/>
              </p:nvCxnSpPr>
              <p:spPr>
                <a:xfrm flipH="1">
                  <a:off x="5364088" y="321297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7308304" y="3356992"/>
                  <a:ext cx="72008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</p:txBody>
            </p:sp>
          </p:grpSp>
        </p:grpSp>
      </p:grpSp>
      <p:sp>
        <p:nvSpPr>
          <p:cNvPr id="4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처리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(2/2)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3724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cxnSp>
        <p:nvCxnSpPr>
          <p:cNvPr id="18" name="직선 화살표 연결선 17"/>
          <p:cNvCxnSpPr>
            <a:cxnSpLocks/>
            <a:stCxn id="8" idx="0"/>
            <a:endCxn id="17" idx="2"/>
          </p:cNvCxnSpPr>
          <p:nvPr/>
        </p:nvCxnSpPr>
        <p:spPr>
          <a:xfrm flipV="1">
            <a:off x="4611518" y="2201444"/>
            <a:ext cx="1857388" cy="642942"/>
          </a:xfrm>
          <a:prstGeom prst="straightConnector1">
            <a:avLst/>
          </a:prstGeom>
          <a:ln w="57150">
            <a:solidFill>
              <a:schemeClr val="accent1">
                <a:shade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63.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계층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1520" y="1772816"/>
            <a:ext cx="8585194" cy="4193658"/>
            <a:chOff x="130210" y="1500174"/>
            <a:chExt cx="8585194" cy="4193658"/>
          </a:xfrm>
        </p:grpSpPr>
        <p:grpSp>
          <p:nvGrpSpPr>
            <p:cNvPr id="37" name="그룹 36"/>
            <p:cNvGrpSpPr/>
            <p:nvPr/>
          </p:nvGrpSpPr>
          <p:grpSpPr>
            <a:xfrm>
              <a:off x="1561250" y="1500174"/>
              <a:ext cx="6215106" cy="1500198"/>
              <a:chOff x="1071538" y="1500174"/>
              <a:chExt cx="6215106" cy="150019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071538" y="1500174"/>
                <a:ext cx="2357454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Java.lang.Object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16" name="직선 화살표 연결선 15"/>
              <p:cNvCxnSpPr>
                <a:cxnSpLocks/>
                <a:stCxn id="8" idx="0"/>
                <a:endCxn id="7" idx="2"/>
              </p:cNvCxnSpPr>
              <p:nvPr/>
            </p:nvCxnSpPr>
            <p:spPr>
              <a:xfrm flipH="1" flipV="1">
                <a:off x="2250265" y="1928802"/>
                <a:ext cx="1750231" cy="642942"/>
              </a:xfrm>
              <a:prstGeom prst="straightConnector1">
                <a:avLst/>
              </a:prstGeom>
              <a:ln w="57150">
                <a:solidFill>
                  <a:schemeClr val="accent1">
                    <a:shade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모서리가 둥근 직사각형 16"/>
              <p:cNvSpPr/>
              <p:nvPr/>
            </p:nvSpPr>
            <p:spPr>
              <a:xfrm>
                <a:off x="4429124" y="1500174"/>
                <a:ext cx="2857520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&lt;&lt;</a:t>
                </a:r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Java.io.Serializable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&gt;&gt;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14546" y="2571744"/>
                <a:ext cx="3571900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Java.lang.Throwable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30210" y="3000372"/>
              <a:ext cx="8585194" cy="2693460"/>
              <a:chOff x="130210" y="3000372"/>
              <a:chExt cx="8585194" cy="269346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223628" y="3000372"/>
                <a:ext cx="6444716" cy="1071570"/>
                <a:chOff x="1223628" y="3000372"/>
                <a:chExt cx="6444716" cy="1071570"/>
              </a:xfrm>
            </p:grpSpPr>
            <p:cxnSp>
              <p:nvCxnSpPr>
                <p:cNvPr id="19" name="직선 화살표 연결선 18"/>
                <p:cNvCxnSpPr>
                  <a:cxnSpLocks/>
                  <a:stCxn id="9" idx="0"/>
                  <a:endCxn id="8" idx="2"/>
                </p:cNvCxnSpPr>
                <p:nvPr/>
              </p:nvCxnSpPr>
              <p:spPr>
                <a:xfrm flipV="1">
                  <a:off x="2701834" y="3000372"/>
                  <a:ext cx="1788374" cy="64294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>
                  <a:cxnSpLocks/>
                  <a:stCxn id="10" idx="0"/>
                  <a:endCxn id="8" idx="2"/>
                </p:cNvCxnSpPr>
                <p:nvPr/>
              </p:nvCxnSpPr>
              <p:spPr>
                <a:xfrm flipH="1" flipV="1">
                  <a:off x="4490208" y="3000372"/>
                  <a:ext cx="1856533" cy="64294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5025138" y="3643314"/>
                  <a:ext cx="2643206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Java.lang.Error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223628" y="3643314"/>
                  <a:ext cx="2956412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130210" y="4071942"/>
                <a:ext cx="8585194" cy="1621890"/>
                <a:chOff x="130210" y="4071942"/>
                <a:chExt cx="8585194" cy="1621890"/>
              </a:xfrm>
            </p:grpSpPr>
            <p:cxnSp>
              <p:nvCxnSpPr>
                <p:cNvPr id="21" name="직선 화살표 연결선 20"/>
                <p:cNvCxnSpPr>
                  <a:cxnSpLocks/>
                  <a:stCxn id="11" idx="0"/>
                  <a:endCxn id="10" idx="2"/>
                </p:cNvCxnSpPr>
                <p:nvPr/>
              </p:nvCxnSpPr>
              <p:spPr>
                <a:xfrm flipH="1" flipV="1">
                  <a:off x="6346741" y="4071942"/>
                  <a:ext cx="1047060" cy="47660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>
                  <a:cxnSpLocks/>
                  <a:stCxn id="15" idx="0"/>
                  <a:endCxn id="9" idx="2"/>
                </p:cNvCxnSpPr>
                <p:nvPr/>
              </p:nvCxnSpPr>
              <p:spPr>
                <a:xfrm flipV="1">
                  <a:off x="1916160" y="4071942"/>
                  <a:ext cx="785674" cy="119326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/>
                <p:cNvCxnSpPr>
                  <a:cxnSpLocks/>
                  <a:stCxn id="23" idx="0"/>
                  <a:endCxn id="9" idx="2"/>
                </p:cNvCxnSpPr>
                <p:nvPr/>
              </p:nvCxnSpPr>
              <p:spPr>
                <a:xfrm flipH="1" flipV="1">
                  <a:off x="2701834" y="4071942"/>
                  <a:ext cx="3000540" cy="119326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3916424" y="5265204"/>
                  <a:ext cx="3571900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Java.lang.CheckedException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30210" y="5265204"/>
                  <a:ext cx="3571900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Java.lang.RuntimeException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6072198" y="4548544"/>
                  <a:ext cx="2643206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xxxError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23233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직사각형 34"/>
          <p:cNvSpPr>
            <a:spLocks noChangeArrowheads="1"/>
          </p:cNvSpPr>
          <p:nvPr/>
        </p:nvSpPr>
        <p:spPr bwMode="auto">
          <a:xfrm>
            <a:off x="755576" y="1268760"/>
            <a:ext cx="78581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java.io, java.net, 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java.sql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8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반드시 예외처리 메소드가 필요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하다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컴파일 할 때 발생한다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64. 3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대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Checked Exception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74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직사각형 34"/>
          <p:cNvSpPr>
            <a:spLocks noChangeArrowheads="1"/>
          </p:cNvSpPr>
          <p:nvPr/>
        </p:nvSpPr>
        <p:spPr bwMode="auto">
          <a:xfrm>
            <a:off x="890339" y="1052736"/>
            <a:ext cx="785812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throw / throws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절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예외 발생 시 출력되는 에러 메시지 형식을 사용자가 정의하여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55776" y="19168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7504" y="1808820"/>
            <a:ext cx="8199556" cy="4656580"/>
            <a:chOff x="338108" y="1772816"/>
            <a:chExt cx="8199556" cy="4656580"/>
          </a:xfrm>
        </p:grpSpPr>
        <p:sp>
          <p:nvSpPr>
            <p:cNvPr id="19" name="왼쪽으로 구부러진 화살표 18"/>
            <p:cNvSpPr/>
            <p:nvPr/>
          </p:nvSpPr>
          <p:spPr>
            <a:xfrm rot="10800000">
              <a:off x="338108" y="2500306"/>
              <a:ext cx="857256" cy="2071702"/>
            </a:xfrm>
            <a:prstGeom prst="curvedLeftArrow">
              <a:avLst/>
            </a:prstGeom>
            <a:solidFill>
              <a:srgbClr val="FFC000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35596" y="1772816"/>
              <a:ext cx="7602068" cy="4656580"/>
              <a:chOff x="935596" y="1772816"/>
              <a:chExt cx="7602068" cy="46565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직사각형 16"/>
              <p:cNvSpPr/>
              <p:nvPr/>
            </p:nvSpPr>
            <p:spPr>
              <a:xfrm>
                <a:off x="935596" y="5805264"/>
                <a:ext cx="7602068" cy="624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B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값이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0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이 들어 온 경우 에러가 발생하면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예외처리는 넘겨서 처리한다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187624" y="1772816"/>
                <a:ext cx="7200800" cy="15121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piblic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Class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extends Exception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(String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messange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) { super(message);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 { this(“0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나누지 마세요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”); }</a:t>
                </a:r>
              </a:p>
              <a:p>
                <a:r>
                  <a:rPr lang="en-US" altLang="ko-KR" sz="14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// Exception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클래스를 상속하여 사용자가 예외를 정의한다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1187624" y="3356992"/>
                <a:ext cx="7200800" cy="23762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public Class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UsingEx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sub(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a,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b) throws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if(b == 0) { throw new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(”0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나누지 마세요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”);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return (a / b);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} 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sub(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a,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b) throws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return sub(a, b);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} </a:t>
                </a: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572000" y="375303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65.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사용자 예외처리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72000" y="472514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5172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4938" y="908720"/>
            <a:ext cx="832157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Stream </a:t>
            </a:r>
          </a:p>
          <a:p>
            <a:pPr marL="285750" indent="-285750">
              <a:buFontTx/>
              <a:buChar char="-"/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연속적인 데이터의 흐름이다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전용단위는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한 방향으로 흐른다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Stream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끼리는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섞이지 않는다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IO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3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대 관점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노드와 필터 구분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- node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필수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Byte, Char, String, File, Piped, Socket, System in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         (node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 아니면 모두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filter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- filter 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없어도 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사용하면 성능향상                               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소스 스트림과 싱크 스트림 구분된다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바이트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(8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비트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단위로 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출력하는 바이트 스트림과 문자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(16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비트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단위로 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출력하는 캐릭터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(Character)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스트림 구분된다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94107" y="4869160"/>
            <a:ext cx="3924436" cy="1737045"/>
            <a:chOff x="2195736" y="4509120"/>
            <a:chExt cx="4392488" cy="1944216"/>
          </a:xfrm>
        </p:grpSpPr>
        <p:grpSp>
          <p:nvGrpSpPr>
            <p:cNvPr id="5" name="그룹 4"/>
            <p:cNvGrpSpPr/>
            <p:nvPr/>
          </p:nvGrpSpPr>
          <p:grpSpPr>
            <a:xfrm>
              <a:off x="2896718" y="4657126"/>
              <a:ext cx="3192659" cy="1643074"/>
              <a:chOff x="2896718" y="4657126"/>
              <a:chExt cx="3192659" cy="1643074"/>
            </a:xfrm>
          </p:grpSpPr>
          <p:grpSp>
            <p:nvGrpSpPr>
              <p:cNvPr id="17" name="그룹 10"/>
              <p:cNvGrpSpPr/>
              <p:nvPr/>
            </p:nvGrpSpPr>
            <p:grpSpPr>
              <a:xfrm>
                <a:off x="3707904" y="5157192"/>
                <a:ext cx="1214446" cy="1143008"/>
                <a:chOff x="5429256" y="3000372"/>
                <a:chExt cx="1214446" cy="114300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이등변 삼각형 17"/>
                <p:cNvSpPr/>
                <p:nvPr/>
              </p:nvSpPr>
              <p:spPr>
                <a:xfrm>
                  <a:off x="5607356" y="3857628"/>
                  <a:ext cx="857256" cy="285752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5429256" y="3000372"/>
                  <a:ext cx="1214446" cy="928694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500694" y="3071810"/>
                  <a:ext cx="1071570" cy="7858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source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896718" y="5481228"/>
                <a:ext cx="6671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input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79540" y="5300068"/>
                <a:ext cx="8098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output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sink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3" name="아래로 구부러진 화살표 22"/>
              <p:cNvSpPr/>
              <p:nvPr/>
            </p:nvSpPr>
            <p:spPr>
              <a:xfrm>
                <a:off x="3203848" y="5085754"/>
                <a:ext cx="1071570" cy="428628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" name="아래로 구부러진 화살표 23"/>
              <p:cNvSpPr/>
              <p:nvPr/>
            </p:nvSpPr>
            <p:spPr>
              <a:xfrm rot="21013296">
                <a:off x="4419492" y="5040658"/>
                <a:ext cx="1266486" cy="369644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07904" y="4657126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모니터기준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195736" y="4509120"/>
              <a:ext cx="4392488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6739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863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 </a:t>
            </a:r>
            <a:r>
              <a:rPr lang="ko-KR" altLang="en-US" dirty="0"/>
              <a:t>이란 자료의 입출력을 도와주는 중간 매개체이다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파일 저장용 디스크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네트워크 등 입출력과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관련된 장치들을 통해 자료를 처리할 때 자바에서 제공하는 </a:t>
            </a:r>
            <a:r>
              <a:rPr lang="en-US" altLang="ko-KR" dirty="0"/>
              <a:t>Stream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하여 간단히 원하는 작업을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용어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흐르는 데이터 혹은 파이프의 구조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데이터를 읽고 쓰는 구조를 프로그램의 구조로 만들어 놓은 것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버퍼</a:t>
            </a:r>
            <a:r>
              <a:rPr lang="en-US" altLang="ko-KR" dirty="0"/>
              <a:t>: </a:t>
            </a:r>
            <a:r>
              <a:rPr lang="ko-KR" altLang="en-US" dirty="0"/>
              <a:t>데이터를 임시적으로 담아두는 공간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067944" y="4599126"/>
            <a:ext cx="108012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40266" y="4631997"/>
            <a:ext cx="1126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 program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Byte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Char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44551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44" y="4473118"/>
            <a:ext cx="122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Input</a:t>
            </a:r>
          </a:p>
          <a:p>
            <a:r>
              <a:rPr lang="en-US" altLang="ko-KR" sz="1200" dirty="0"/>
              <a:t>(keyboard, </a:t>
            </a:r>
            <a:r>
              <a:rPr lang="en-US" altLang="ko-KR" sz="1200" dirty="0" err="1"/>
              <a:t>file,network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4308" y="4468596"/>
            <a:ext cx="1152128" cy="994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08304" y="4486604"/>
            <a:ext cx="12241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Output</a:t>
            </a:r>
          </a:p>
          <a:p>
            <a:r>
              <a:rPr lang="en-US" altLang="ko-KR" sz="1200" dirty="0"/>
              <a:t>(file, </a:t>
            </a:r>
            <a:r>
              <a:rPr lang="en-US" altLang="ko-KR" sz="1200" dirty="0" err="1"/>
              <a:t>console,network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3728" y="4293096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Stream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4311094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Stream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907704" y="4662428"/>
            <a:ext cx="1728192" cy="474138"/>
            <a:chOff x="1907704" y="4626099"/>
            <a:chExt cx="2016224" cy="477083"/>
          </a:xfrm>
        </p:grpSpPr>
        <p:sp>
          <p:nvSpPr>
            <p:cNvPr id="4" name="순서도: 직접 액세스 저장소 3"/>
            <p:cNvSpPr/>
            <p:nvPr/>
          </p:nvSpPr>
          <p:spPr>
            <a:xfrm>
              <a:off x="1907704" y="4626099"/>
              <a:ext cx="2016224" cy="477083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2068312" y="4752852"/>
              <a:ext cx="167418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92080" y="4680426"/>
            <a:ext cx="1728192" cy="474138"/>
            <a:chOff x="5292080" y="4644097"/>
            <a:chExt cx="2016224" cy="477083"/>
          </a:xfrm>
        </p:grpSpPr>
        <p:sp>
          <p:nvSpPr>
            <p:cNvPr id="31" name="순서도: 직접 액세스 저장소 30"/>
            <p:cNvSpPr/>
            <p:nvPr/>
          </p:nvSpPr>
          <p:spPr>
            <a:xfrm>
              <a:off x="5292080" y="4644097"/>
              <a:ext cx="2016224" cy="477083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5463099" y="4774626"/>
              <a:ext cx="167418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08656" y="5229200"/>
            <a:ext cx="162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Byte: </a:t>
            </a:r>
            <a:r>
              <a:rPr lang="en-US" altLang="ko-KR" sz="1400" dirty="0" err="1"/>
              <a:t>InputStream</a:t>
            </a:r>
            <a:endParaRPr lang="en-US" altLang="ko-KR" sz="1400" dirty="0"/>
          </a:p>
          <a:p>
            <a:r>
              <a:rPr lang="en-US" altLang="ko-KR" sz="1400" dirty="0"/>
              <a:t>Char: Reader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5229200"/>
            <a:ext cx="178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Byte: </a:t>
            </a:r>
            <a:r>
              <a:rPr lang="en-US" altLang="ko-KR" sz="1400" dirty="0" err="1"/>
              <a:t>OutputStream</a:t>
            </a:r>
            <a:endParaRPr lang="en-US" altLang="ko-KR" sz="1400" dirty="0"/>
          </a:p>
          <a:p>
            <a:r>
              <a:rPr lang="en-US" altLang="ko-KR" sz="1400" dirty="0"/>
              <a:t>Char: Writer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78926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76522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I/O</a:t>
            </a:r>
            <a:r>
              <a:rPr lang="ko-KR" altLang="en-US" sz="1400" dirty="0"/>
              <a:t>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  - input : </a:t>
            </a:r>
            <a:r>
              <a:rPr lang="ko-KR" altLang="en-US" sz="1400" dirty="0"/>
              <a:t>사용자가 프로그램에 데이터를 전달하는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키보드 입력</a:t>
            </a:r>
            <a:endParaRPr lang="en-US" altLang="ko-KR" sz="1400" dirty="0"/>
          </a:p>
          <a:p>
            <a:r>
              <a:rPr lang="en-US" altLang="ko-KR" sz="1400" dirty="0"/>
              <a:t>   - output : </a:t>
            </a:r>
            <a:r>
              <a:rPr lang="ko-KR" altLang="en-US" sz="1400" dirty="0"/>
              <a:t>프로그램이 결과를 내보내는 것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스트림</a:t>
            </a:r>
            <a:r>
              <a:rPr lang="en-US" altLang="ko-KR" sz="1400" dirty="0"/>
              <a:t>(stream)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흐르는 데이터 혹은 파이프의 구조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데이터를 읽어 들이고 쓰기 위해 데이터가 이동하는 흐름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동영상을 전송할 때 </a:t>
            </a:r>
            <a:r>
              <a:rPr lang="ko-KR" altLang="en-US" sz="1400" dirty="0" err="1"/>
              <a:t>스트리밍</a:t>
            </a:r>
            <a:r>
              <a:rPr lang="en-US" altLang="ko-KR" sz="1400" dirty="0"/>
              <a:t>(streaming): </a:t>
            </a:r>
            <a:r>
              <a:rPr lang="ko-KR" altLang="en-US" sz="1400" dirty="0"/>
              <a:t>실시간으로 데이터를 받으면서 동영상 실행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데이터를 읽고 쓰는 파이프</a:t>
            </a:r>
            <a:r>
              <a:rPr lang="en-US" altLang="ko-KR" sz="1400" dirty="0"/>
              <a:t>(stream)</a:t>
            </a:r>
          </a:p>
          <a:p>
            <a:r>
              <a:rPr lang="en-US" altLang="ko-KR" sz="1400" dirty="0"/>
              <a:t>  - IN, READ </a:t>
            </a:r>
            <a:r>
              <a:rPr lang="ko-KR" altLang="en-US" sz="1400" dirty="0"/>
              <a:t>단어 포함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읽기 전용 파이프 </a:t>
            </a:r>
            <a:r>
              <a:rPr lang="en-US" altLang="ko-KR" sz="1400" dirty="0"/>
              <a:t> (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동영상 등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- OUT, WRITE </a:t>
            </a:r>
            <a:r>
              <a:rPr lang="ko-KR" altLang="en-US" sz="1400" dirty="0"/>
              <a:t>단어 포함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쓰기 전용 파이프</a:t>
            </a:r>
            <a:r>
              <a:rPr lang="en-US" altLang="ko-KR" sz="1400" dirty="0"/>
              <a:t> (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콘솔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전송</a:t>
            </a:r>
            <a:r>
              <a:rPr lang="en-US" altLang="ko-KR" sz="1400" dirty="0"/>
              <a:t>)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2339752" y="4149080"/>
            <a:ext cx="4176464" cy="1944216"/>
            <a:chOff x="2339752" y="4149080"/>
            <a:chExt cx="4176464" cy="194421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39752" y="4365104"/>
              <a:ext cx="1008112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키보드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508104" y="4349754"/>
              <a:ext cx="1008112" cy="1743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program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203848" y="4509120"/>
              <a:ext cx="2516457" cy="360040"/>
              <a:chOff x="1979712" y="4509120"/>
              <a:chExt cx="3251476" cy="36004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979712" y="4509120"/>
                <a:ext cx="360040" cy="36004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159732" y="4509120"/>
                <a:ext cx="2988332" cy="3600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015164" y="4509120"/>
                <a:ext cx="216024" cy="3600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2339752" y="5373216"/>
              <a:ext cx="1008112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콘솔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모니터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203848" y="5517232"/>
              <a:ext cx="2516457" cy="360040"/>
              <a:chOff x="1979712" y="4509120"/>
              <a:chExt cx="3251476" cy="36004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979712" y="4509120"/>
                <a:ext cx="360040" cy="36004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59732" y="4509120"/>
                <a:ext cx="2988332" cy="3600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015164" y="4509120"/>
                <a:ext cx="216024" cy="3600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오른쪽 화살표 9"/>
            <p:cNvSpPr/>
            <p:nvPr/>
          </p:nvSpPr>
          <p:spPr>
            <a:xfrm>
              <a:off x="3491880" y="4869160"/>
              <a:ext cx="187220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 rot="10800000">
              <a:off x="3491880" y="5877272"/>
              <a:ext cx="187220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5896" y="4149080"/>
              <a:ext cx="1708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/ Reader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35896" y="5147900"/>
              <a:ext cx="16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Output/Writer</a:t>
              </a:r>
              <a:endParaRPr lang="ko-KR" altLang="en-US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393140" y="4514471"/>
              <a:ext cx="458780" cy="354689"/>
              <a:chOff x="7146286" y="4514471"/>
              <a:chExt cx="458780" cy="354689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897196" y="4509120"/>
              <a:ext cx="458780" cy="354689"/>
              <a:chOff x="7146286" y="4514471"/>
              <a:chExt cx="458780" cy="35468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401252" y="4503769"/>
              <a:ext cx="458780" cy="354689"/>
              <a:chOff x="7146286" y="4514471"/>
              <a:chExt cx="458780" cy="354689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05308" y="4498418"/>
              <a:ext cx="458780" cy="354689"/>
              <a:chOff x="7146286" y="4514471"/>
              <a:chExt cx="458780" cy="354689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393140" y="5522583"/>
              <a:ext cx="458780" cy="354689"/>
              <a:chOff x="7146286" y="4514471"/>
              <a:chExt cx="458780" cy="354689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897196" y="5517232"/>
              <a:ext cx="458780" cy="354689"/>
              <a:chOff x="7146286" y="4514471"/>
              <a:chExt cx="458780" cy="354689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1252" y="5511881"/>
              <a:ext cx="458780" cy="354689"/>
              <a:chOff x="7146286" y="4514471"/>
              <a:chExt cx="458780" cy="354689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4905308" y="5506530"/>
              <a:ext cx="458780" cy="354689"/>
              <a:chOff x="7146286" y="4514471"/>
              <a:chExt cx="458780" cy="35468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6596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58881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입출력 </a:t>
            </a:r>
            <a:r>
              <a:rPr lang="ko-KR" altLang="en-US" sz="1600" dirty="0" err="1"/>
              <a:t>스트림의</a:t>
            </a:r>
            <a:r>
              <a:rPr lang="ko-KR" altLang="en-US" sz="1600" dirty="0"/>
              <a:t> 개념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단방향이다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버퍼를 가질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FIFO(First In First Out) </a:t>
            </a:r>
            <a:r>
              <a:rPr lang="ko-KR" altLang="en-US" sz="1600" dirty="0"/>
              <a:t>구조이다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데이터를 조작할 경우는 버퍼를 사용하여야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프로그램 안으로 읽어 들이는 </a:t>
            </a:r>
            <a:r>
              <a:rPr lang="ko-KR" altLang="en-US" sz="1600" dirty="0" err="1"/>
              <a:t>스트림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클래스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출력스트림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프로그램 밖으로 출력하는 </a:t>
            </a:r>
            <a:r>
              <a:rPr lang="ko-KR" altLang="en-US" sz="1600" dirty="0" err="1"/>
              <a:t>스트림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69470"/>
              </p:ext>
            </p:extLst>
          </p:nvPr>
        </p:nvGraphicFramePr>
        <p:xfrm>
          <a:off x="477856" y="4808056"/>
          <a:ext cx="8198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처리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Input</a:t>
                      </a:r>
                      <a:r>
                        <a:rPr lang="en-US" altLang="ko-KR" sz="1600" baseline="0" dirty="0"/>
                        <a:t> (</a:t>
                      </a:r>
                      <a:r>
                        <a:rPr lang="ko-KR" altLang="en-US" sz="1600" baseline="0" dirty="0"/>
                        <a:t>입력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Output (</a:t>
                      </a:r>
                      <a:r>
                        <a:rPr lang="ko-KR" altLang="en-US" sz="1600" dirty="0"/>
                        <a:t>출력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1byte</a:t>
                      </a:r>
                      <a:r>
                        <a:rPr lang="ko-KR" altLang="en-US" sz="1200" dirty="0"/>
                        <a:t>단위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java.io.InputStream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java.io.OutputStream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r>
                        <a:rPr lang="ko-KR" altLang="en-US" sz="1200" dirty="0"/>
                        <a:t>기반의 데이터인 이미지나 데이터를 </a:t>
                      </a:r>
                      <a:r>
                        <a:rPr lang="ko-KR" altLang="en-US" sz="1200" dirty="0" err="1"/>
                        <a:t>주고받을때</a:t>
                      </a:r>
                      <a:r>
                        <a:rPr lang="ko-KR" altLang="en-US" sz="1200" dirty="0"/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2byte(char)</a:t>
                      </a:r>
                      <a:r>
                        <a:rPr lang="ko-KR" altLang="en-US" sz="1200" dirty="0"/>
                        <a:t>단위처리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java.io.Reader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java.io.Writer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주로 문자열을 주고받는 프로그래밍에 많이 쓰임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939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23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InputStream</a:t>
            </a:r>
            <a:r>
              <a:rPr lang="ko-KR" altLang="en-US" dirty="0"/>
              <a:t>은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3808" y="324898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ByteArrayInputStream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SequenceInputStream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StringBufferInputStream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43808" y="558924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ObjectInputStream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3" y="303295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LineNumberInputStream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50100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8143" y="396906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3" y="443711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PushbackInputStream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3"/>
            <a:endCxn id="50" idx="1"/>
          </p:cNvCxnSpPr>
          <p:nvPr/>
        </p:nvCxnSpPr>
        <p:spPr>
          <a:xfrm flipV="1">
            <a:off x="2301185" y="3429000"/>
            <a:ext cx="542623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5" idx="1"/>
            <a:endCxn id="4" idx="3"/>
          </p:cNvCxnSpPr>
          <p:nvPr/>
        </p:nvCxnSpPr>
        <p:spPr>
          <a:xfrm flipH="1" flipV="1">
            <a:off x="2301185" y="4329100"/>
            <a:ext cx="542623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51" idx="3"/>
          </p:cNvCxnSpPr>
          <p:nvPr/>
        </p:nvCxnSpPr>
        <p:spPr>
          <a:xfrm flipH="1">
            <a:off x="5292081" y="3212976"/>
            <a:ext cx="576062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681028"/>
            <a:ext cx="57606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1" idx="3"/>
          </p:cNvCxnSpPr>
          <p:nvPr/>
        </p:nvCxnSpPr>
        <p:spPr>
          <a:xfrm flipH="1" flipV="1">
            <a:off x="5292081" y="3897052"/>
            <a:ext cx="576062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59" idx="1"/>
            <a:endCxn id="51" idx="3"/>
          </p:cNvCxnSpPr>
          <p:nvPr/>
        </p:nvCxnSpPr>
        <p:spPr>
          <a:xfrm flipH="1" flipV="1">
            <a:off x="5292081" y="3897052"/>
            <a:ext cx="57606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5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32775" cy="12239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주석 (</a:t>
            </a:r>
            <a:r>
              <a:rPr lang="en-US" altLang="ko-KR" sz="1600" b="1" dirty="0">
                <a:latin typeface="맑은 고딕"/>
                <a:ea typeface="맑은 고딕"/>
              </a:rPr>
              <a:t>comment</a:t>
            </a:r>
            <a:r>
              <a:rPr lang="ko-KR" altLang="en-US" sz="1600" b="1" dirty="0">
                <a:latin typeface="맑은 고딕"/>
                <a:ea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b="1" dirty="0"/>
              <a:t>   </a:t>
            </a:r>
            <a:r>
              <a:rPr lang="ko-KR" altLang="en-US" sz="1400" dirty="0"/>
              <a:t>* 코드를 작성할 때 넣는 설명문</a:t>
            </a:r>
          </a:p>
          <a:p>
            <a:pPr lvl="0">
              <a:buNone/>
              <a:defRPr lang="ko-KR" altLang="en-US"/>
            </a:pPr>
            <a:endParaRPr lang="ko-KR" altLang="en-US" sz="600" dirty="0"/>
          </a:p>
          <a:p>
            <a:pPr lvl="0">
              <a:buNone/>
              <a:defRPr lang="ko-KR" altLang="en-US"/>
            </a:pPr>
            <a:r>
              <a:rPr lang="ko-KR" altLang="en-US" sz="1400" b="1" dirty="0"/>
              <a:t>   </a:t>
            </a:r>
            <a:r>
              <a:rPr lang="ko-KR" altLang="en-US" sz="1400" dirty="0"/>
              <a:t>* 실행에 영향을 미치지 않는다.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00160"/>
              </p:ext>
            </p:extLst>
          </p:nvPr>
        </p:nvGraphicFramePr>
        <p:xfrm>
          <a:off x="659396" y="2276872"/>
          <a:ext cx="7840044" cy="327833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2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명칭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주석표현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줄 주석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//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</a:t>
                      </a:r>
                      <a:r>
                        <a:rPr lang="en-US" altLang="ko-KR" sz="1400" b="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 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// </a:t>
                      </a:r>
                      <a:r>
                        <a:rPr lang="ko-KR" altLang="en-US" sz="1400" b="1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한줄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(Ctrl + Shift + C)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다중 주석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 */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ex)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다중주석입니다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(Ctrl + Shift + /)  */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4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문서 주석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(API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/** */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주석을 이용해서 문서화된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document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를 만드는 도구</a:t>
                      </a: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6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/** 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시작해서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*/ 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끝나게 되며 각 라인은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시작</a:t>
                      </a: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8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ex)  /**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      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(/** + Enter)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       */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>
                <a:latin typeface="맑은 고딕"/>
                <a:ea typeface="맑은 고딕"/>
                <a:cs typeface="맑은 고딕"/>
              </a:rPr>
              <a:t>6. </a:t>
            </a:r>
            <a:r>
              <a:rPr kumimoji="0" lang="ko-KR" altLang="en-US" sz="2400" b="1" i="0" u="none" strike="noStrike" kern="1200" cap="none" normalizeH="0">
                <a:latin typeface="맑은 고딕"/>
                <a:ea typeface="맑은 고딕"/>
              </a:rPr>
              <a:t>주석</a:t>
            </a:r>
            <a:r>
              <a:rPr kumimoji="0" lang="ko-KR" altLang="en-US" sz="2400" b="1" i="0" u="none" strike="noStrike" kern="1200" cap="none" normalizeH="0"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2200" b="1" i="0" u="none" strike="noStrike" kern="1200" cap="none" normalizeH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21414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14" y="773705"/>
            <a:ext cx="9180512" cy="1350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04" y="495395"/>
            <a:ext cx="899592" cy="227217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23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844824"/>
            <a:ext cx="604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작성순서</a:t>
            </a:r>
            <a:endParaRPr lang="en-US" altLang="ko-KR" sz="1600" dirty="0"/>
          </a:p>
          <a:p>
            <a:r>
              <a:rPr lang="en-US" altLang="ko-KR" sz="1600" dirty="0"/>
              <a:t>  ①</a:t>
            </a:r>
            <a:r>
              <a:rPr lang="ko-KR" altLang="en-US" sz="1600" dirty="0"/>
              <a:t>원하는 데이터를 읽기 위한 </a:t>
            </a:r>
            <a:r>
              <a:rPr lang="en-US" altLang="ko-KR" sz="1600" dirty="0" err="1"/>
              <a:t>InputStream</a:t>
            </a:r>
            <a:r>
              <a:rPr lang="ko-KR" altLang="en-US" sz="1600" dirty="0"/>
              <a:t>계열 객체를 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②read()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이용하여 데이터를 읽는다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계열의 멤버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 read() )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12976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1byte</a:t>
            </a:r>
            <a:r>
              <a:rPr lang="ko-KR" altLang="en-US" dirty="0">
                <a:solidFill>
                  <a:schemeClr val="tx1"/>
                </a:solidFill>
              </a:rPr>
              <a:t>씩 읽는다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read(byte b[]) : </a:t>
            </a:r>
            <a:r>
              <a:rPr lang="ko-KR" altLang="en-US" dirty="0">
                <a:solidFill>
                  <a:schemeClr val="tx1"/>
                </a:solidFill>
              </a:rPr>
              <a:t>데이터를 바이트 배열 길이만큼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read(byte b[],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</a:t>
            </a:r>
            <a:r>
              <a:rPr lang="ko-KR" altLang="en-US" dirty="0">
                <a:solidFill>
                  <a:schemeClr val="tx1"/>
                </a:solidFill>
              </a:rPr>
              <a:t>바이트 배열에 원하는 위치와 길이만큼 데이터를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708882"/>
            <a:ext cx="7704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read() </a:t>
            </a:r>
            <a:r>
              <a:rPr lang="ko-KR" altLang="en-US" sz="1400" dirty="0" err="1"/>
              <a:t>메서드의</a:t>
            </a:r>
            <a:r>
              <a:rPr lang="ko-KR" altLang="en-US" sz="1400" dirty="0"/>
              <a:t> 중요 특징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 err="1"/>
              <a:t>추상메서드이다</a:t>
            </a:r>
            <a:r>
              <a:rPr lang="en-US" altLang="ko-KR" sz="1400" dirty="0"/>
              <a:t>. -&gt; </a:t>
            </a:r>
            <a:r>
              <a:rPr lang="ko-KR" altLang="en-US" sz="1400" dirty="0" err="1"/>
              <a:t>읽어들이는</a:t>
            </a:r>
            <a:r>
              <a:rPr lang="ko-KR" altLang="en-US" sz="1400" dirty="0"/>
              <a:t> 대상에 맞추어 구현하기 위해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/>
              <a:t>반환타입은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이다</a:t>
            </a:r>
            <a:r>
              <a:rPr lang="en-US" altLang="ko-KR" sz="1400" dirty="0"/>
              <a:t>. (byte </a:t>
            </a:r>
            <a:r>
              <a:rPr lang="ko-KR" altLang="en-US" sz="1400" dirty="0"/>
              <a:t>범위 </a:t>
            </a:r>
            <a:r>
              <a:rPr lang="en-US" altLang="ko-KR" sz="1400" dirty="0"/>
              <a:t>-128~127 </a:t>
            </a:r>
            <a:r>
              <a:rPr lang="ko-KR" altLang="en-US" sz="1400" dirty="0"/>
              <a:t>에서 음수도 양수로 표현하기 위함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                                         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음수인 경우는 읽어 들일 데이터가 없는 경우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 err="1"/>
              <a:t>반환값</a:t>
            </a:r>
            <a:r>
              <a:rPr lang="en-US" altLang="ko-KR" sz="1400" dirty="0"/>
              <a:t>: read()- </a:t>
            </a:r>
            <a:r>
              <a:rPr lang="ko-KR" altLang="en-US" sz="1400" dirty="0"/>
              <a:t>읽은 값</a:t>
            </a:r>
            <a:r>
              <a:rPr lang="en-US" altLang="ko-KR" sz="1400" dirty="0"/>
              <a:t>, read(byte b[]) – </a:t>
            </a:r>
            <a:r>
              <a:rPr lang="ko-KR" altLang="en-US" sz="1400" dirty="0"/>
              <a:t>읽은 데이터 수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92524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40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OutputStream</a:t>
            </a:r>
            <a:r>
              <a:rPr lang="ko-KR" altLang="en-US" dirty="0"/>
              <a:t>은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861048"/>
            <a:ext cx="1833641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15816" y="321297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15816" y="371703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15816" y="418508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ByteArrayOutputStream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15816" y="465313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ObjectOutputStream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40151" y="324992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40151" y="371797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PrintStream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0151" y="418602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BufferdOutputStream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73193" y="3392996"/>
            <a:ext cx="542623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73193" y="3897052"/>
            <a:ext cx="54262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73193" y="4041068"/>
            <a:ext cx="542623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5" idx="1"/>
            <a:endCxn id="4" idx="3"/>
          </p:cNvCxnSpPr>
          <p:nvPr/>
        </p:nvCxnSpPr>
        <p:spPr>
          <a:xfrm flipH="1" flipV="1">
            <a:off x="2373193" y="4041068"/>
            <a:ext cx="542623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51" idx="3"/>
          </p:cNvCxnSpPr>
          <p:nvPr/>
        </p:nvCxnSpPr>
        <p:spPr>
          <a:xfrm flipH="1">
            <a:off x="5364089" y="3429940"/>
            <a:ext cx="576062" cy="4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 flipV="1">
            <a:off x="5364089" y="389705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1" idx="3"/>
          </p:cNvCxnSpPr>
          <p:nvPr/>
        </p:nvCxnSpPr>
        <p:spPr>
          <a:xfrm flipH="1" flipV="1">
            <a:off x="5364089" y="3897052"/>
            <a:ext cx="576062" cy="46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34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40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700808"/>
            <a:ext cx="6214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작성순서</a:t>
            </a:r>
            <a:endParaRPr lang="en-US" altLang="ko-KR" sz="1600" dirty="0"/>
          </a:p>
          <a:p>
            <a:r>
              <a:rPr lang="en-US" altLang="ko-KR" sz="1600" dirty="0"/>
              <a:t>  ①</a:t>
            </a:r>
            <a:r>
              <a:rPr lang="ko-KR" altLang="en-US" sz="1600" dirty="0"/>
              <a:t>원하는 데이터를 쓰기 위한 </a:t>
            </a:r>
            <a:r>
              <a:rPr lang="en-US" altLang="ko-KR" sz="1600" dirty="0" err="1"/>
              <a:t>OutputStream</a:t>
            </a:r>
            <a:r>
              <a:rPr lang="ko-KR" altLang="en-US" sz="1600" dirty="0"/>
              <a:t>계열 객체를 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②write()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이용하여 데이터를 기록한다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계열의 멤버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 write() )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068960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1byte</a:t>
            </a:r>
            <a:r>
              <a:rPr lang="ko-KR" altLang="en-US" dirty="0">
                <a:solidFill>
                  <a:schemeClr val="tx1"/>
                </a:solidFill>
              </a:rPr>
              <a:t>씩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write(byte b[]) : </a:t>
            </a:r>
            <a:r>
              <a:rPr lang="ko-KR" altLang="en-US" dirty="0">
                <a:solidFill>
                  <a:schemeClr val="tx1"/>
                </a:solidFill>
              </a:rPr>
              <a:t>데이터를 바이트 배열 길이만큼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write(byte b[],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</a:t>
            </a:r>
            <a:r>
              <a:rPr lang="ko-KR" altLang="en-US" dirty="0">
                <a:solidFill>
                  <a:schemeClr val="tx1"/>
                </a:solidFill>
              </a:rPr>
              <a:t>바이트 배열에 원하는 위치와 길이만큼 데이터를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581128"/>
            <a:ext cx="5546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(3) flush()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기록된 데이터를 강제로 모두 비운다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보통은 </a:t>
            </a:r>
            <a:r>
              <a:rPr lang="en-US" altLang="ko-KR" sz="1600" dirty="0" err="1"/>
              <a:t>autoFlush</a:t>
            </a:r>
            <a:r>
              <a:rPr lang="en-US" altLang="ko-KR" sz="1600" dirty="0"/>
              <a:t> </a:t>
            </a:r>
            <a:r>
              <a:rPr lang="ko-KR" altLang="en-US" sz="1600" dirty="0"/>
              <a:t>됨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close() </a:t>
            </a:r>
            <a:r>
              <a:rPr lang="ko-KR" altLang="en-US" sz="1600" dirty="0">
                <a:sym typeface="Wingdings" panose="05000000000000000000" pitchFamily="2" charset="2"/>
              </a:rPr>
              <a:t>사용시 </a:t>
            </a:r>
            <a:r>
              <a:rPr lang="en-US" altLang="ko-KR" sz="1600" dirty="0" err="1">
                <a:sym typeface="Wingdings" panose="05000000000000000000" pitchFamily="2" charset="2"/>
              </a:rPr>
              <a:t>autoFlush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발생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290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465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9. </a:t>
            </a:r>
            <a:r>
              <a:rPr lang="ko-KR" altLang="en-US" sz="1600" dirty="0"/>
              <a:t>입출력 프로그래밍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반드시 </a:t>
            </a:r>
            <a:r>
              <a:rPr lang="en-US" altLang="ko-KR" sz="1600" dirty="0"/>
              <a:t>close()</a:t>
            </a:r>
            <a:r>
              <a:rPr lang="ko-KR" altLang="en-US" sz="1600" dirty="0"/>
              <a:t> 하기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628800"/>
            <a:ext cx="7329251" cy="4898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(1) </a:t>
            </a:r>
            <a:r>
              <a:rPr lang="ko-KR" altLang="en-US" sz="1400" dirty="0"/>
              <a:t>입출력 프로그래밍 사용 후 연결을 종료하는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파일이나 데이터를 읽거나 네트워크 사용 등 외부와의 통신 작업이 이루어질 경우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네트워크가 끊어지거나 하드웨어 고장 등 예상치 못한 상황들로 인해  처리할 수 </a:t>
            </a:r>
            <a:r>
              <a:rPr lang="ko-KR" altLang="en-US" sz="1400" dirty="0" err="1"/>
              <a:t>없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는 상황들이 발생하기 때문에 </a:t>
            </a:r>
            <a:r>
              <a:rPr lang="en-US" altLang="ko-KR" sz="1400" dirty="0"/>
              <a:t>IO</a:t>
            </a:r>
            <a:r>
              <a:rPr lang="ko-KR" altLang="en-US" sz="1400" dirty="0"/>
              <a:t>에서는 무조건 예외처리 하도록 설계 되어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그래서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연결을 한 뒤 원하는 작업이 끝나면 연결을 종료 시켜야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(2) </a:t>
            </a:r>
            <a:r>
              <a:rPr lang="ko-KR" altLang="en-US" sz="1400" dirty="0"/>
              <a:t>모든 연결은 반드시 </a:t>
            </a:r>
            <a:r>
              <a:rPr lang="en-US" altLang="ko-KR" sz="1400" dirty="0"/>
              <a:t>close() </a:t>
            </a:r>
            <a:r>
              <a:rPr lang="ko-KR" altLang="en-US" sz="1400" dirty="0"/>
              <a:t>하기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만약 파일을 연결하여 출력을 하는 작업을 실행 하여</a:t>
            </a:r>
            <a:r>
              <a:rPr lang="en-US" altLang="ko-KR" sz="1400" dirty="0"/>
              <a:t>, </a:t>
            </a:r>
            <a:r>
              <a:rPr lang="ko-KR" altLang="en-US" sz="1400" dirty="0"/>
              <a:t>원하는 파일내용을 출력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하였다고 해도 연결이 종료된 것이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출력된 파일이 사용 중으로 편집이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안될 수 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계속 연결이 유지 되고 있기 때문에 메모리에도 낭비가 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(3) </a:t>
            </a:r>
            <a:r>
              <a:rPr lang="ko-KR" altLang="en-US" sz="1400" dirty="0"/>
              <a:t>연결 종료 시 </a:t>
            </a:r>
            <a:r>
              <a:rPr lang="en-US" altLang="ko-KR" sz="1400" dirty="0"/>
              <a:t>close()</a:t>
            </a:r>
            <a:r>
              <a:rPr lang="ko-KR" altLang="en-US" sz="1400" dirty="0"/>
              <a:t>는 </a:t>
            </a:r>
            <a:r>
              <a:rPr lang="en-US" altLang="ko-KR" sz="1400" dirty="0"/>
              <a:t>finally</a:t>
            </a:r>
            <a:r>
              <a:rPr lang="ko-KR" altLang="en-US" sz="1400" dirty="0"/>
              <a:t>에서 처리하기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close()</a:t>
            </a:r>
            <a:r>
              <a:rPr lang="ko-KR" altLang="en-US" sz="1400" dirty="0"/>
              <a:t>할 때 </a:t>
            </a:r>
            <a:r>
              <a:rPr lang="en-US" altLang="ko-KR" sz="1400" dirty="0"/>
              <a:t>try </a:t>
            </a:r>
            <a:r>
              <a:rPr lang="ko-KR" altLang="en-US" sz="1400" dirty="0"/>
              <a:t>내부에 작성하면</a:t>
            </a:r>
            <a:r>
              <a:rPr lang="en-US" altLang="ko-KR" sz="1400" dirty="0"/>
              <a:t>, close() </a:t>
            </a:r>
            <a:r>
              <a:rPr lang="ko-KR" altLang="en-US" sz="1400" dirty="0"/>
              <a:t>실행 전에 예외가 발생할 경우 실행이 안되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기 때문에 </a:t>
            </a:r>
            <a:r>
              <a:rPr lang="en-US" altLang="ko-KR" sz="1400" dirty="0"/>
              <a:t>try</a:t>
            </a:r>
            <a:r>
              <a:rPr lang="ko-KR" altLang="en-US" sz="1400" dirty="0"/>
              <a:t>내부에 예외발생 여부에 관계없이 종료 될 수 있도록 </a:t>
            </a:r>
            <a:r>
              <a:rPr lang="en-US" altLang="ko-KR" sz="1400" dirty="0"/>
              <a:t>finally</a:t>
            </a:r>
            <a:r>
              <a:rPr lang="ko-KR" altLang="en-US" sz="1400" dirty="0"/>
              <a:t>에 작성한다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작성시 순서는 마지막에 실행된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부터 먼저 닫는다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147383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85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Reader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Reader</a:t>
            </a:r>
            <a:r>
              <a:rPr lang="ko-KR" altLang="en-US" dirty="0"/>
              <a:t>는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3808" y="3248980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CharArrayReader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InputStreamReader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3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LineNumberReader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71609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8143" y="418414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PushbackReader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3"/>
            <a:endCxn id="50" idx="1"/>
          </p:cNvCxnSpPr>
          <p:nvPr/>
        </p:nvCxnSpPr>
        <p:spPr>
          <a:xfrm flipV="1">
            <a:off x="2301185" y="3429000"/>
            <a:ext cx="542623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49" idx="3"/>
          </p:cNvCxnSpPr>
          <p:nvPr/>
        </p:nvCxnSpPr>
        <p:spPr>
          <a:xfrm flipH="1">
            <a:off x="5292081" y="2960948"/>
            <a:ext cx="576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89611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2" idx="3"/>
          </p:cNvCxnSpPr>
          <p:nvPr/>
        </p:nvCxnSpPr>
        <p:spPr>
          <a:xfrm flipH="1">
            <a:off x="5292081" y="4364164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861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85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Reader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7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</a:t>
            </a:r>
            <a:r>
              <a:rPr lang="en-US" altLang="ko-KR" dirty="0"/>
              <a:t>(char) </a:t>
            </a:r>
            <a:r>
              <a:rPr lang="ko-KR" altLang="en-US" dirty="0"/>
              <a:t>기반의 </a:t>
            </a:r>
            <a:r>
              <a:rPr lang="ko-KR" altLang="en-US" dirty="0" err="1"/>
              <a:t>스트림이다</a:t>
            </a:r>
            <a:r>
              <a:rPr lang="en-US" altLang="ko-KR" dirty="0"/>
              <a:t>. (2byte)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read() </a:t>
            </a:r>
            <a:r>
              <a:rPr lang="ko-KR" altLang="en-US" dirty="0" err="1"/>
              <a:t>메서드를</a:t>
            </a:r>
            <a:r>
              <a:rPr lang="ko-KR" altLang="en-US" dirty="0"/>
              <a:t> 통해 </a:t>
            </a:r>
            <a:r>
              <a:rPr lang="en-US" altLang="ko-KR" dirty="0"/>
              <a:t>2byte</a:t>
            </a:r>
            <a:r>
              <a:rPr lang="ko-KR" altLang="en-US" dirty="0"/>
              <a:t>를 읽어낸다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2708920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2byte</a:t>
            </a:r>
            <a:r>
              <a:rPr lang="ko-KR" altLang="en-US" dirty="0">
                <a:solidFill>
                  <a:schemeClr val="tx1"/>
                </a:solidFill>
              </a:rPr>
              <a:t>씩 읽는다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read(char c[])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 배열 길이만큼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read(char c[],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char</a:t>
            </a:r>
            <a:r>
              <a:rPr lang="ko-KR" altLang="en-US" dirty="0">
                <a:solidFill>
                  <a:schemeClr val="tx1"/>
                </a:solidFill>
              </a:rPr>
              <a:t> 배열에 원하는 위치와 길이만큼 데이터를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590" y="4437112"/>
            <a:ext cx="7969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Reader</a:t>
            </a:r>
            <a:r>
              <a:rPr lang="ko-KR" altLang="en-US" dirty="0"/>
              <a:t>클래스는 문자열을 읽어내는 </a:t>
            </a:r>
            <a:r>
              <a:rPr lang="ko-KR" altLang="en-US" dirty="0" err="1"/>
              <a:t>메서드가</a:t>
            </a:r>
            <a:r>
              <a:rPr lang="ko-KR" altLang="en-US" dirty="0"/>
              <a:t> 없다</a:t>
            </a:r>
            <a:r>
              <a:rPr lang="en-US" altLang="ko-KR" dirty="0"/>
              <a:t>. </a:t>
            </a:r>
            <a:r>
              <a:rPr lang="ko-KR" altLang="en-US" dirty="0"/>
              <a:t>문자열을 읽어내려면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하위 클래스 중 </a:t>
            </a:r>
            <a:r>
              <a:rPr lang="en-US" altLang="ko-KR" dirty="0" err="1"/>
              <a:t>BufferedReader</a:t>
            </a:r>
            <a:r>
              <a:rPr lang="ko-KR" altLang="en-US" dirty="0"/>
              <a:t>클래스를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Reader read=new </a:t>
            </a:r>
            <a:r>
              <a:rPr lang="en-US" altLang="ko-KR" dirty="0" err="1"/>
              <a:t>FileReader</a:t>
            </a:r>
            <a:r>
              <a:rPr lang="en-US" altLang="ko-KR" dirty="0"/>
              <a:t>(“test.txt”);</a:t>
            </a:r>
          </a:p>
          <a:p>
            <a:r>
              <a:rPr lang="en-US" altLang="ko-KR" dirty="0" err="1"/>
              <a:t>BufferedReader</a:t>
            </a:r>
            <a:r>
              <a:rPr lang="en-US" altLang="ko-KR" dirty="0"/>
              <a:t> </a:t>
            </a:r>
            <a:r>
              <a:rPr lang="en-US" altLang="ko-KR" dirty="0" err="1"/>
              <a:t>br</a:t>
            </a:r>
            <a:r>
              <a:rPr lang="en-US" altLang="ko-KR" dirty="0"/>
              <a:t>=new </a:t>
            </a:r>
            <a:r>
              <a:rPr lang="en-US" altLang="ko-KR" dirty="0" err="1"/>
              <a:t>BufferedReader</a:t>
            </a:r>
            <a:r>
              <a:rPr lang="en-US" altLang="ko-KR" dirty="0"/>
              <a:t>(read);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br.readline</a:t>
            </a:r>
            <a:r>
              <a:rPr lang="en-US" altLang="ko-KR" dirty="0"/>
              <a:t>(); // </a:t>
            </a:r>
            <a:r>
              <a:rPr lang="ko-KR" altLang="en-US" dirty="0" err="1"/>
              <a:t>한줄씩</a:t>
            </a:r>
            <a:r>
              <a:rPr lang="ko-KR" altLang="en-US" dirty="0"/>
              <a:t> 문자열을 읽어 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3177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78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Writer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Writer</a:t>
            </a:r>
            <a:r>
              <a:rPr lang="ko-KR" altLang="en-US" dirty="0"/>
              <a:t>는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OutputStreamWriter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PrintWriter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71609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89611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843808" y="321297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CharArrayWriter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3808" y="5589240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45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78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Writer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62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</a:t>
            </a:r>
            <a:r>
              <a:rPr lang="en-US" altLang="ko-KR" dirty="0"/>
              <a:t>(char) </a:t>
            </a:r>
            <a:r>
              <a:rPr lang="ko-KR" altLang="en-US" dirty="0"/>
              <a:t>기반의 </a:t>
            </a:r>
            <a:r>
              <a:rPr lang="ko-KR" altLang="en-US" dirty="0" err="1"/>
              <a:t>스트림이다</a:t>
            </a:r>
            <a:r>
              <a:rPr lang="en-US" altLang="ko-KR" dirty="0"/>
              <a:t>. (2byte)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write() </a:t>
            </a:r>
            <a:r>
              <a:rPr lang="ko-KR" altLang="en-US" dirty="0" err="1"/>
              <a:t>메서드를</a:t>
            </a:r>
            <a:r>
              <a:rPr lang="ko-KR" altLang="en-US" dirty="0"/>
              <a:t> 통해 </a:t>
            </a:r>
            <a:r>
              <a:rPr lang="en-US" altLang="ko-KR" dirty="0"/>
              <a:t>2byte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590" y="4437112"/>
            <a:ext cx="416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=“</a:t>
            </a:r>
            <a:r>
              <a:rPr lang="ko-KR" altLang="en-US" dirty="0"/>
              <a:t>문자열을 출력합니다</a:t>
            </a:r>
            <a:r>
              <a:rPr lang="en-US" altLang="ko-KR" dirty="0"/>
              <a:t>.”;</a:t>
            </a:r>
          </a:p>
          <a:p>
            <a:r>
              <a:rPr lang="en-US" altLang="ko-KR" dirty="0"/>
              <a:t>Writer writer=new </a:t>
            </a:r>
            <a:r>
              <a:rPr lang="en-US" altLang="ko-KR" dirty="0" err="1"/>
              <a:t>FileWriter</a:t>
            </a:r>
            <a:r>
              <a:rPr lang="en-US" altLang="ko-KR" dirty="0"/>
              <a:t>(“file.txt”);</a:t>
            </a:r>
          </a:p>
          <a:p>
            <a:r>
              <a:rPr lang="en-US" altLang="ko-KR" dirty="0" err="1"/>
              <a:t>writer.write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writer.close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2708920"/>
            <a:ext cx="756084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c)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2byte</a:t>
            </a:r>
            <a:r>
              <a:rPr lang="ko-KR" altLang="en-US" dirty="0">
                <a:solidFill>
                  <a:schemeClr val="tx1"/>
                </a:solidFill>
              </a:rPr>
              <a:t>씩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write(char c[])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 배열 길이만큼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write(char c[],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char</a:t>
            </a:r>
            <a:r>
              <a:rPr lang="ko-KR" altLang="en-US" dirty="0">
                <a:solidFill>
                  <a:schemeClr val="tx1"/>
                </a:solidFill>
              </a:rPr>
              <a:t> 배열에 원하는 위치와 길이만큼 데이터를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write(String s) : </a:t>
            </a:r>
            <a:r>
              <a:rPr lang="ko-KR" altLang="en-US" dirty="0">
                <a:solidFill>
                  <a:schemeClr val="tx1"/>
                </a:solidFill>
              </a:rPr>
              <a:t>문자열로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 dirty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 dirty="0">
                <a:latin typeface="맑은 고딕"/>
                <a:ea typeface="맑은 고딕"/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55576" y="799901"/>
            <a:ext cx="8231187" cy="320516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변수</a:t>
            </a:r>
          </a:p>
          <a:p>
            <a:pPr lvl="0">
              <a:buNone/>
              <a:defRPr lang="ko-KR" altLang="en-US"/>
            </a:pPr>
            <a:endParaRPr lang="ko-KR" altLang="en-US" sz="4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임시 기억장소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변수에는 단 하나의 값을 저장한다.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값을 여러 번 저장하면 마지막에 저장한 값을 갖게 된다.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오른쪽에 있는 것을 왼쪽에 대입한다.  </a:t>
            </a:r>
            <a:endParaRPr lang="en-US" altLang="ko-KR" sz="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</a:t>
            </a:r>
            <a:r>
              <a:rPr lang="ko-KR" altLang="en-US" sz="1600" b="1" dirty="0" err="1">
                <a:latin typeface="맑은 고딕"/>
                <a:ea typeface="맑은 고딕"/>
              </a:rPr>
              <a:t>블럭변수</a:t>
            </a:r>
            <a:endParaRPr lang="ko-KR" altLang="en-US" sz="16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4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상위 블록에서 정의된 변수는 하위 블록에서 사용할 수 있지만 하위 블록에 정의된 변수는</a:t>
            </a:r>
          </a:p>
          <a:p>
            <a:pPr lvl="0">
              <a:buNone/>
              <a:defRPr lang="ko-KR" altLang="en-US"/>
            </a:pPr>
            <a:r>
              <a:rPr lang="ko-KR" altLang="en-US" sz="1400" dirty="0"/>
              <a:t>      상위 블록에서 사용할 수 없다</a:t>
            </a:r>
            <a:r>
              <a:rPr lang="en-US" altLang="ko-KR" sz="1400" dirty="0"/>
              <a:t>.</a:t>
            </a:r>
          </a:p>
          <a:p>
            <a:pPr lvl="0">
              <a:buNone/>
              <a:defRPr lang="ko-KR" altLang="en-US"/>
            </a:pPr>
            <a:endParaRPr lang="en-US" altLang="ko-KR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</a:t>
            </a:r>
            <a:r>
              <a:rPr lang="en-US" altLang="ko-KR" sz="1400" dirty="0"/>
              <a:t>Block </a:t>
            </a:r>
            <a:r>
              <a:rPr lang="ko-KR" altLang="en-US" sz="1400" dirty="0"/>
              <a:t>안에서 쓴 건 그 안에서만 유효</a:t>
            </a:r>
            <a:r>
              <a:rPr lang="en-US" altLang="ko-KR" sz="1400" dirty="0"/>
              <a:t>, Block</a:t>
            </a:r>
            <a:r>
              <a:rPr lang="ko-KR" altLang="en-US" sz="1400" dirty="0"/>
              <a:t>을 나가면 변수는 </a:t>
            </a:r>
            <a:r>
              <a:rPr lang="ko-KR" altLang="en-US" sz="1400" dirty="0" err="1"/>
              <a:t>스택에서</a:t>
            </a:r>
            <a:r>
              <a:rPr lang="ko-KR" altLang="en-US" sz="1400" dirty="0"/>
              <a:t> 사라진다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3645024"/>
            <a:ext cx="6926400" cy="2736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32E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just">
              <a:defRPr lang="ko-KR"/>
            </a:pP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{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public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//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변수시작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/>
            </a:endParaRP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= true;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for(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j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=2; j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;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j++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j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변수시작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/>
            </a:endParaRP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if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j == 0)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= false;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break;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}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}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j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 끝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(for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문 안에서만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                 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return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}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 끝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 메소드 안에서만 사용 가능하다.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) </a:t>
            </a:r>
          </a:p>
          <a:p>
            <a:pPr algn="just">
              <a:defRPr lang="ko-KR"/>
            </a:pP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7028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 dirty="0">
                <a:solidFill>
                  <a:schemeClr val="tx2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1196975"/>
            <a:ext cx="8231187" cy="3348038"/>
          </a:xfrm>
        </p:spPr>
        <p:txBody>
          <a:bodyPr anchor="t">
            <a:noAutofit/>
          </a:bodyPr>
          <a:lstStyle/>
          <a:p>
            <a:pPr>
              <a:buFontTx/>
              <a:buChar char="-"/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기본타입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(primary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type)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  * Stack</a:t>
            </a:r>
            <a:r>
              <a:rPr lang="ko-KR" altLang="en-US" sz="1400" dirty="0">
                <a:solidFill>
                  <a:schemeClr val="tx2"/>
                </a:solidFill>
              </a:rPr>
              <a:t>에 생성</a:t>
            </a:r>
            <a:r>
              <a:rPr lang="en-US" altLang="ko-KR" sz="1400" dirty="0">
                <a:solidFill>
                  <a:schemeClr val="tx2"/>
                </a:solidFill>
              </a:rPr>
              <a:t> / LIFO ( Last In First Out )</a:t>
            </a:r>
          </a:p>
          <a:p>
            <a:pPr lvl="0">
              <a:buNone/>
              <a:defRPr lang="ko-KR" altLang="en-US"/>
            </a:pPr>
            <a:endParaRPr lang="en-US" altLang="ko-KR" sz="10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  * Immutable </a:t>
            </a:r>
            <a:r>
              <a:rPr lang="ko-KR" altLang="en-US" sz="1400" dirty="0">
                <a:solidFill>
                  <a:schemeClr val="tx2"/>
                </a:solidFill>
              </a:rPr>
              <a:t>하다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</a:rPr>
              <a:t>불변성을 가진다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72588"/>
              </p:ext>
            </p:extLst>
          </p:nvPr>
        </p:nvGraphicFramePr>
        <p:xfrm>
          <a:off x="875416" y="2915786"/>
          <a:ext cx="7272812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{7DF18680-E054-41AD-8BC1-D1AEF772440D}</a:tableStyleId>
              </a:tblPr>
              <a:tblGrid>
                <a:gridCol w="7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8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763">
                <a:tc gridSpan="4"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정수타입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문자형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실수타입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논리형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63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byte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Short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long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float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boolean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46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4byte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8byte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4byte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8byte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1byte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4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5943"/>
              </p:ext>
            </p:extLst>
          </p:nvPr>
        </p:nvGraphicFramePr>
        <p:xfrm>
          <a:off x="4932040" y="2060848"/>
          <a:ext cx="273630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32040" y="1772816"/>
            <a:ext cx="3240360" cy="29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latin typeface="돋움"/>
                <a:ea typeface="돋움"/>
              </a:rPr>
              <a:t> 2</a:t>
            </a:r>
            <a:r>
              <a:rPr lang="en-US" altLang="ko-KR" sz="1400" b="1" baseline="30000">
                <a:latin typeface="돋움"/>
                <a:ea typeface="돋움"/>
              </a:rPr>
              <a:t>7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6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5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4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3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2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1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0</a:t>
            </a:r>
            <a:endParaRPr lang="ko-KR" altLang="en-US" sz="1400" b="1" baseline="30000">
              <a:latin typeface="돋움"/>
              <a:ea typeface="돋움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55940" y="2888940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rgbClr val="1A418E"/>
                </a:solidFill>
                <a:latin typeface="돋움"/>
                <a:ea typeface="돋움"/>
              </a:rPr>
              <a:t>부호 비트</a:t>
            </a:r>
            <a:r>
              <a:rPr lang="en-US" altLang="ko-KR" sz="1600" b="1">
                <a:solidFill>
                  <a:srgbClr val="1A418E"/>
                </a:solidFill>
                <a:latin typeface="돋움"/>
                <a:ea typeface="돋움"/>
              </a:rPr>
              <a:t>(+)</a:t>
            </a:r>
            <a:endParaRPr lang="ko-KR" altLang="en-US" sz="1600" b="1">
              <a:solidFill>
                <a:srgbClr val="1A418E"/>
              </a:solidFill>
              <a:latin typeface="돋움"/>
              <a:ea typeface="돋움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34921"/>
              </p:ext>
            </p:extLst>
          </p:nvPr>
        </p:nvGraphicFramePr>
        <p:xfrm>
          <a:off x="1043608" y="2060848"/>
          <a:ext cx="273630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43608" y="1772816"/>
            <a:ext cx="3240360" cy="29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latin typeface="돋움"/>
                <a:ea typeface="돋움"/>
              </a:rPr>
              <a:t> 2</a:t>
            </a:r>
            <a:r>
              <a:rPr lang="en-US" altLang="ko-KR" sz="1400" b="1" baseline="30000">
                <a:latin typeface="돋움"/>
                <a:ea typeface="돋움"/>
              </a:rPr>
              <a:t>7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6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5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4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3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2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1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0</a:t>
            </a:r>
            <a:endParaRPr lang="ko-KR" altLang="en-US" sz="1400" b="1" baseline="30000">
              <a:latin typeface="돋움"/>
              <a:ea typeface="돋움"/>
            </a:endParaRPr>
          </a:p>
        </p:txBody>
      </p:sp>
      <p:cxnSp>
        <p:nvCxnSpPr>
          <p:cNvPr id="34" name="꺾인 연결선 33"/>
          <p:cNvCxnSpPr/>
          <p:nvPr/>
        </p:nvCxnSpPr>
        <p:spPr>
          <a:xfrm rot="16200000" flipH="1">
            <a:off x="1151620" y="2600908"/>
            <a:ext cx="576064" cy="432048"/>
          </a:xfrm>
          <a:prstGeom prst="bentConnector3">
            <a:avLst>
              <a:gd name="adj1" fmla="val 100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67508" y="2924944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rgbClr val="1A418E"/>
                </a:solidFill>
                <a:latin typeface="돋움"/>
                <a:ea typeface="돋움"/>
              </a:rPr>
              <a:t>부호 비트</a:t>
            </a:r>
            <a:r>
              <a:rPr lang="en-US" altLang="ko-KR" sz="1600" b="1">
                <a:solidFill>
                  <a:srgbClr val="1A418E"/>
                </a:solidFill>
                <a:latin typeface="돋움"/>
                <a:ea typeface="돋움"/>
              </a:rPr>
              <a:t>(-)</a:t>
            </a:r>
            <a:endParaRPr lang="ko-KR" altLang="en-US" sz="1600" b="1">
              <a:solidFill>
                <a:srgbClr val="1A418E"/>
              </a:solidFill>
              <a:latin typeface="돋움"/>
              <a:ea typeface="돋움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576" y="1196752"/>
            <a:ext cx="741682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b="1" dirty="0">
                <a:latin typeface="돋움"/>
                <a:ea typeface="돋움"/>
              </a:rPr>
              <a:t>* 1byte = 8bit ( -128 ~ 127 )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584" y="3501008"/>
            <a:ext cx="7416824" cy="242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600" b="1" dirty="0">
              <a:latin typeface="돋움"/>
              <a:ea typeface="돋움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b="1" dirty="0">
                <a:latin typeface="돋움"/>
                <a:ea typeface="돋움"/>
              </a:rPr>
              <a:t>* 1byte = 8bit ( -128 ~ 127 )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en-US" altLang="ko-KR" sz="500" dirty="0">
              <a:latin typeface="돋움"/>
              <a:ea typeface="돋움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dirty="0">
                <a:latin typeface="+mj-lt"/>
                <a:ea typeface="돋움"/>
              </a:rPr>
              <a:t>   </a:t>
            </a:r>
            <a:r>
              <a:rPr lang="en-US" altLang="ko-KR" sz="1600" b="1" dirty="0">
                <a:latin typeface="+mj-lt"/>
                <a:ea typeface="돋움"/>
              </a:rPr>
              <a:t>ex) 3</a:t>
            </a:r>
            <a:r>
              <a:rPr lang="ko-KR" altLang="en-US" sz="1600" b="1" dirty="0">
                <a:latin typeface="+mj-lt"/>
                <a:ea typeface="돋움"/>
              </a:rPr>
              <a:t>을</a:t>
            </a:r>
            <a:r>
              <a:rPr lang="en-US" altLang="ko-KR" sz="1600" b="1" dirty="0">
                <a:latin typeface="+mj-lt"/>
                <a:ea typeface="돋움"/>
              </a:rPr>
              <a:t> </a:t>
            </a:r>
            <a:r>
              <a:rPr lang="en-US" altLang="ko-KR" sz="1600" b="1" dirty="0" err="1">
                <a:latin typeface="+mj-lt"/>
                <a:ea typeface="돋움"/>
              </a:rPr>
              <a:t>int</a:t>
            </a:r>
            <a:r>
              <a:rPr lang="ko-KR" altLang="en-US" sz="1600" b="1" dirty="0">
                <a:latin typeface="+mj-lt"/>
                <a:ea typeface="돋움"/>
              </a:rPr>
              <a:t>에 담을 때 </a:t>
            </a:r>
            <a:r>
              <a:rPr lang="en-US" altLang="ko-KR" sz="1600" b="1" dirty="0">
                <a:latin typeface="+mj-lt"/>
                <a:ea typeface="돋움"/>
              </a:rPr>
              <a:t>11(</a:t>
            </a:r>
            <a:r>
              <a:rPr lang="ko-KR" altLang="en-US" sz="1600" b="1" dirty="0">
                <a:latin typeface="+mj-lt"/>
                <a:ea typeface="돋움"/>
              </a:rPr>
              <a:t>이진수</a:t>
            </a:r>
            <a:r>
              <a:rPr lang="en-US" altLang="ko-KR" sz="1600" b="1" dirty="0">
                <a:latin typeface="+mj-lt"/>
                <a:ea typeface="돋움"/>
              </a:rPr>
              <a:t>)</a:t>
            </a:r>
            <a:r>
              <a:rPr lang="ko-KR" altLang="en-US" sz="1600" b="1" dirty="0">
                <a:latin typeface="+mj-lt"/>
                <a:ea typeface="돋움"/>
              </a:rPr>
              <a:t>를 </a:t>
            </a:r>
            <a:r>
              <a:rPr lang="en-US" altLang="ko-KR" sz="1600" b="1" dirty="0">
                <a:latin typeface="+mj-lt"/>
                <a:ea typeface="돋움"/>
              </a:rPr>
              <a:t>32bit</a:t>
            </a:r>
            <a:r>
              <a:rPr lang="ko-KR" altLang="en-US" sz="1600" b="1" dirty="0">
                <a:latin typeface="+mj-lt"/>
                <a:ea typeface="돋움"/>
              </a:rPr>
              <a:t>에 담으면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 b="1" dirty="0">
              <a:latin typeface="+mj-lt"/>
              <a:ea typeface="돋움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500" b="1" dirty="0">
              <a:latin typeface="+mj-lt"/>
              <a:ea typeface="돋움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 dirty="0">
                <a:latin typeface="+mj-lt"/>
                <a:ea typeface="돋움"/>
              </a:rPr>
              <a:t>        </a:t>
            </a:r>
            <a:r>
              <a:rPr lang="ko-KR" altLang="en-US" sz="1600" b="1" dirty="0">
                <a:latin typeface="+mj-lt"/>
                <a:ea typeface="돋움"/>
              </a:rPr>
              <a:t>로</a:t>
            </a:r>
            <a:r>
              <a:rPr lang="en-US" altLang="ko-KR" sz="1600" b="1" dirty="0">
                <a:latin typeface="+mj-lt"/>
                <a:ea typeface="돋움"/>
              </a:rPr>
              <a:t> </a:t>
            </a:r>
            <a:r>
              <a:rPr lang="ko-KR" altLang="en-US" sz="1600" b="1" dirty="0">
                <a:latin typeface="+mj-lt"/>
                <a:ea typeface="돋움"/>
              </a:rPr>
              <a:t>저장된다</a:t>
            </a:r>
            <a:r>
              <a:rPr lang="en-US" altLang="ko-KR" sz="1600" b="1" dirty="0">
                <a:latin typeface="+mj-lt"/>
                <a:ea typeface="돋움"/>
              </a:rPr>
              <a:t>.</a:t>
            </a:r>
            <a:r>
              <a:rPr lang="ko-KR" altLang="en-US" sz="1600" b="1" dirty="0">
                <a:latin typeface="+mj-lt"/>
                <a:ea typeface="돋움"/>
              </a:rPr>
              <a:t> </a:t>
            </a:r>
            <a:r>
              <a:rPr lang="en-US" altLang="ko-KR" sz="1600" b="1" dirty="0">
                <a:latin typeface="+mj-lt"/>
                <a:ea typeface="돋움"/>
              </a:rPr>
              <a:t>→ lost</a:t>
            </a:r>
            <a:r>
              <a:rPr lang="ko-KR" altLang="en-US" sz="1600" b="1" dirty="0">
                <a:latin typeface="+mj-lt"/>
                <a:ea typeface="돋움"/>
              </a:rPr>
              <a:t>값이 생긴다.</a:t>
            </a:r>
          </a:p>
          <a:p>
            <a:pPr lvl="0">
              <a:defRPr lang="ko-KR" altLang="en-US"/>
            </a:pPr>
            <a:endParaRPr lang="ko-KR" altLang="en-US" b="1" dirty="0">
              <a:latin typeface="돋움"/>
              <a:ea typeface="돋움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53572"/>
              </p:ext>
            </p:extLst>
          </p:nvPr>
        </p:nvGraphicFramePr>
        <p:xfrm>
          <a:off x="1151620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18940"/>
              </p:ext>
            </p:extLst>
          </p:nvPr>
        </p:nvGraphicFramePr>
        <p:xfrm>
          <a:off x="6336196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19330"/>
              </p:ext>
            </p:extLst>
          </p:nvPr>
        </p:nvGraphicFramePr>
        <p:xfrm>
          <a:off x="2879812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45260"/>
              </p:ext>
            </p:extLst>
          </p:nvPr>
        </p:nvGraphicFramePr>
        <p:xfrm>
          <a:off x="4608004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꺾인 연결선 33"/>
          <p:cNvCxnSpPr/>
          <p:nvPr/>
        </p:nvCxnSpPr>
        <p:spPr>
          <a:xfrm rot="16200000" flipH="1">
            <a:off x="5051884" y="2600908"/>
            <a:ext cx="576064" cy="432048"/>
          </a:xfrm>
          <a:prstGeom prst="bentConnector3">
            <a:avLst>
              <a:gd name="adj1" fmla="val 100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208" y="1220559"/>
            <a:ext cx="75648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표현할 수 있는 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8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부터 </a:t>
            </a:r>
            <a:r>
              <a:rPr lang="en-US" altLang="ko-KR" sz="2000" dirty="0"/>
              <a:t>7</a:t>
            </a:r>
            <a:r>
              <a:rPr lang="ko-KR" altLang="en-US" sz="2000" dirty="0"/>
              <a:t>까지의 수로 표현할 수 있는 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10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까지의 수로 표현할 수 있는 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16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까지의 수와 </a:t>
            </a:r>
            <a:r>
              <a:rPr lang="en-US" altLang="ko-KR" sz="2000" dirty="0"/>
              <a:t>A~F</a:t>
            </a:r>
            <a:r>
              <a:rPr lang="ko-KR" altLang="en-US" sz="2000" dirty="0"/>
              <a:t>까지의 수로 표현할 수 있는 수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3578"/>
              </p:ext>
            </p:extLst>
          </p:nvPr>
        </p:nvGraphicFramePr>
        <p:xfrm>
          <a:off x="827584" y="3645024"/>
          <a:ext cx="34203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39888"/>
              </p:ext>
            </p:extLst>
          </p:nvPr>
        </p:nvGraphicFramePr>
        <p:xfrm>
          <a:off x="827584" y="4355812"/>
          <a:ext cx="102611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54991"/>
              </p:ext>
            </p:extLst>
          </p:nvPr>
        </p:nvGraphicFramePr>
        <p:xfrm>
          <a:off x="827584" y="5085184"/>
          <a:ext cx="136815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3707740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1</a:t>
            </a:r>
            <a:r>
              <a:rPr lang="ko-KR" altLang="en-US" dirty="0"/>
              <a:t>비트는 </a:t>
            </a:r>
            <a:r>
              <a:rPr lang="en-US" altLang="ko-KR" dirty="0"/>
              <a:t>2</a:t>
            </a:r>
            <a:r>
              <a:rPr lang="ko-KR" altLang="en-US" dirty="0"/>
              <a:t>개의 수를 표현할 수 있다 </a:t>
            </a:r>
            <a:r>
              <a:rPr lang="en-US" altLang="ko-KR" dirty="0">
                <a:sym typeface="Wingdings" pitchFamily="2" charset="2"/>
              </a:rPr>
              <a:t> 0</a:t>
            </a:r>
            <a:r>
              <a:rPr lang="ko-KR" altLang="en-US" dirty="0">
                <a:sym typeface="Wingdings" pitchFamily="2" charset="2"/>
              </a:rPr>
              <a:t>과</a:t>
            </a:r>
            <a:r>
              <a:rPr lang="en-US" altLang="ko-KR" dirty="0">
                <a:sym typeface="Wingdings" pitchFamily="2" charset="2"/>
              </a:rPr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84449" y="4427820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8</a:t>
            </a:r>
            <a:r>
              <a:rPr lang="ko-KR" altLang="en-US" dirty="0"/>
              <a:t>진수는 </a:t>
            </a:r>
            <a:r>
              <a:rPr lang="en-US" altLang="ko-KR" dirty="0"/>
              <a:t>2</a:t>
            </a:r>
            <a:r>
              <a:rPr lang="ko-KR" altLang="en-US" dirty="0"/>
              <a:t>진수로 표현하려면 </a:t>
            </a:r>
            <a:r>
              <a:rPr lang="en-US" altLang="ko-KR" dirty="0"/>
              <a:t>3</a:t>
            </a:r>
            <a:r>
              <a:rPr lang="ko-KR" altLang="en-US" dirty="0"/>
              <a:t>개의 비트가 필요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9752" y="5157192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2</a:t>
            </a:r>
            <a:r>
              <a:rPr lang="ko-KR" altLang="en-US" dirty="0"/>
              <a:t>진수로 표현하려면 </a:t>
            </a:r>
            <a:r>
              <a:rPr lang="en-US" altLang="ko-KR" dirty="0"/>
              <a:t>4</a:t>
            </a:r>
            <a:r>
              <a:rPr lang="ko-KR" altLang="en-US" dirty="0"/>
              <a:t>개의 비트가 필요</a:t>
            </a:r>
          </a:p>
        </p:txBody>
      </p:sp>
    </p:spTree>
    <p:extLst>
      <p:ext uri="{BB962C8B-B14F-4D97-AF65-F5344CB8AC3E}">
        <p14:creationId xmlns:p14="http://schemas.microsoft.com/office/powerpoint/2010/main" val="14264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825" y="107040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2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661268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2  10</a:t>
            </a:r>
          </a:p>
          <a:p>
            <a:r>
              <a:rPr lang="en-US" altLang="ko-KR" dirty="0"/>
              <a:t>2    5  ---0</a:t>
            </a:r>
          </a:p>
          <a:p>
            <a:pPr marL="342900" indent="-342900">
              <a:buAutoNum type="arabicPlain" startAt="2"/>
            </a:pPr>
            <a:r>
              <a:rPr lang="en-US" altLang="ko-KR" dirty="0"/>
              <a:t> 2  ---1</a:t>
            </a:r>
          </a:p>
          <a:p>
            <a:r>
              <a:rPr lang="en-US" altLang="ko-KR" dirty="0"/>
              <a:t>     1  ---0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4738" y="1788268"/>
            <a:ext cx="360040" cy="184666"/>
            <a:chOff x="5724128" y="5013176"/>
            <a:chExt cx="360040" cy="184666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474738" y="2063148"/>
            <a:ext cx="360040" cy="184666"/>
            <a:chOff x="5724128" y="5013176"/>
            <a:chExt cx="360040" cy="18466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474738" y="2338028"/>
            <a:ext cx="360040" cy="184666"/>
            <a:chOff x="5724128" y="5013176"/>
            <a:chExt cx="360040" cy="18466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/>
          <p:nvPr/>
        </p:nvCxnSpPr>
        <p:spPr>
          <a:xfrm>
            <a:off x="1654758" y="2861597"/>
            <a:ext cx="799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454444" y="1880601"/>
            <a:ext cx="0" cy="80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3808" y="1674887"/>
            <a:ext cx="6912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1278" y="1661268"/>
            <a:ext cx="973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1010</a:t>
            </a:r>
          </a:p>
          <a:p>
            <a:r>
              <a:rPr lang="en-US" altLang="ko-KR" sz="2800" dirty="0"/>
              <a:t>8421</a:t>
            </a:r>
          </a:p>
          <a:p>
            <a:r>
              <a:rPr lang="en-US" altLang="ko-KR" sz="2800" dirty="0"/>
              <a:t>8020</a:t>
            </a:r>
            <a:endParaRPr lang="ko-KR" altLang="en-US" sz="28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312943" y="2526079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53103" y="2710745"/>
            <a:ext cx="358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1524" y="252607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8+2 =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479588" y="1632560"/>
            <a:ext cx="385744" cy="383686"/>
            <a:chOff x="7818765" y="4782798"/>
            <a:chExt cx="385744" cy="383686"/>
          </a:xfrm>
        </p:grpSpPr>
        <p:sp>
          <p:nvSpPr>
            <p:cNvPr id="53" name="TextBox 52"/>
            <p:cNvSpPr txBox="1"/>
            <p:nvPr/>
          </p:nvSpPr>
          <p:spPr>
            <a:xfrm>
              <a:off x="7818765" y="4797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55723" y="478279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185151" y="1623268"/>
            <a:ext cx="385744" cy="383686"/>
            <a:chOff x="7438282" y="4688724"/>
            <a:chExt cx="385744" cy="383686"/>
          </a:xfrm>
        </p:grpSpPr>
        <p:sp>
          <p:nvSpPr>
            <p:cNvPr id="55" name="TextBox 54"/>
            <p:cNvSpPr txBox="1"/>
            <p:nvPr/>
          </p:nvSpPr>
          <p:spPr>
            <a:xfrm>
              <a:off x="7438282" y="47030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75240" y="468872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871415" y="1623268"/>
            <a:ext cx="385744" cy="383686"/>
            <a:chOff x="7438282" y="4688724"/>
            <a:chExt cx="385744" cy="383686"/>
          </a:xfrm>
        </p:grpSpPr>
        <p:sp>
          <p:nvSpPr>
            <p:cNvPr id="60" name="TextBox 59"/>
            <p:cNvSpPr txBox="1"/>
            <p:nvPr/>
          </p:nvSpPr>
          <p:spPr>
            <a:xfrm>
              <a:off x="7438282" y="47030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5240" y="468872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</p:grpSp>
      <p:cxnSp>
        <p:nvCxnSpPr>
          <p:cNvPr id="63" name="직선 화살표 연결선 62"/>
          <p:cNvCxnSpPr>
            <a:stCxn id="29" idx="3"/>
          </p:cNvCxnSpPr>
          <p:nvPr/>
        </p:nvCxnSpPr>
        <p:spPr>
          <a:xfrm flipV="1">
            <a:off x="5504621" y="1976319"/>
            <a:ext cx="366794" cy="377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09087" y="163762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87310" y="107040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10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61681" y="349171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2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90166" y="349171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8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278" y="41397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320153" y="4534218"/>
            <a:ext cx="241527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11712" y="4534218"/>
            <a:ext cx="269571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49318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52202" y="49318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51520" y="4931876"/>
            <a:ext cx="6912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10095" y="2526079"/>
            <a:ext cx="437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4686" y="4139788"/>
            <a:ext cx="1353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0 0 1 0 0 0</a:t>
            </a:r>
          </a:p>
          <a:p>
            <a:r>
              <a:rPr lang="en-US" altLang="ko-KR" dirty="0"/>
              <a:t>0 0 1 4 2 1</a:t>
            </a:r>
          </a:p>
          <a:p>
            <a:r>
              <a:rPr lang="en-US" altLang="ko-KR" dirty="0"/>
              <a:t>0 0 1 0 0 0</a:t>
            </a:r>
          </a:p>
          <a:p>
            <a:r>
              <a:rPr lang="en-US" altLang="ko-KR" dirty="0"/>
              <a:t>   1      0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962758" y="4211796"/>
            <a:ext cx="0" cy="11207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39626" y="500388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641005" y="5116542"/>
            <a:ext cx="13407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5748" y="4931876"/>
            <a:ext cx="437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38207" y="432445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자리씩 합을 구한다</a:t>
            </a:r>
          </a:p>
        </p:txBody>
      </p:sp>
      <p:cxnSp>
        <p:nvCxnSpPr>
          <p:cNvPr id="39" name="직선 화살표 연결선 38"/>
          <p:cNvCxnSpPr>
            <a:stCxn id="35" idx="1"/>
            <a:endCxn id="18" idx="3"/>
          </p:cNvCxnSpPr>
          <p:nvPr/>
        </p:nvCxnSpPr>
        <p:spPr>
          <a:xfrm flipH="1">
            <a:off x="5667942" y="4509120"/>
            <a:ext cx="470265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39626" y="4745596"/>
            <a:ext cx="1296144" cy="25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50572" y="5795972"/>
            <a:ext cx="617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4</a:t>
            </a:r>
            <a:r>
              <a:rPr lang="ko-KR" altLang="en-US" dirty="0"/>
              <a:t>자리기준이며 </a:t>
            </a:r>
            <a:r>
              <a:rPr lang="en-US" altLang="ko-KR" dirty="0"/>
              <a:t>8</a:t>
            </a:r>
            <a:r>
              <a:rPr lang="ko-KR" altLang="en-US" dirty="0"/>
              <a:t>진수와 동일한 방법으로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823295" y="3264060"/>
            <a:ext cx="763284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(3/4)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41438"/>
            <a:ext cx="8229600" cy="5327650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- 자료형의 크기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범위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초기값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46265"/>
              </p:ext>
            </p:extLst>
          </p:nvPr>
        </p:nvGraphicFramePr>
        <p:xfrm>
          <a:off x="539552" y="1808820"/>
          <a:ext cx="8136904" cy="40765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9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3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자료형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크기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표현 범위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초기값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byte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(1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ko-KR" altLang="en-US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- 1</a:t>
                      </a:r>
                      <a:endParaRPr lang="en-US" altLang="ko-KR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short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int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31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31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long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63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63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0L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57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float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±(1.4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-45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3.4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38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0.0F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double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±(4.9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-324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1.8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308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0.0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char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16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(2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유니코드 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null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boolean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(1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true, false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false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참조형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객체 주소로 범위를 지정할 수 없음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null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latin typeface="+mn-ea"/>
                <a:ea typeface="+mn-ea"/>
              </a:rPr>
              <a:t>1. JDK </a:t>
            </a:r>
            <a:r>
              <a:rPr lang="ko-KR" altLang="en-US" sz="2400" b="1" dirty="0">
                <a:latin typeface="+mn-ea"/>
                <a:ea typeface="+mn-ea"/>
              </a:rPr>
              <a:t>설치 및 </a:t>
            </a:r>
            <a:r>
              <a:rPr lang="en-US" altLang="ko-KR" sz="2400" b="1" dirty="0">
                <a:latin typeface="+mn-ea"/>
                <a:ea typeface="+mn-ea"/>
              </a:rPr>
              <a:t>Eclipse </a:t>
            </a:r>
            <a:r>
              <a:rPr lang="ko-KR" altLang="en-US" sz="2400" b="1" dirty="0">
                <a:latin typeface="+mn-ea"/>
                <a:ea typeface="+mn-ea"/>
              </a:rPr>
              <a:t>설치 </a:t>
            </a:r>
            <a:r>
              <a:rPr lang="en-US" altLang="ko-KR" sz="2200" b="1" dirty="0">
                <a:latin typeface="+mn-ea"/>
                <a:ea typeface="+mn-ea"/>
              </a:rPr>
              <a:t>(1/4)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02840" y="1196975"/>
            <a:ext cx="8229600" cy="49291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JDK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다운로드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JDK</a:t>
            </a:r>
            <a:r>
              <a:rPr lang="ko-KR" altLang="en-US" sz="1400" dirty="0"/>
              <a:t>는 그림과 같이 </a:t>
            </a:r>
            <a:r>
              <a:rPr lang="en-US" altLang="ko-KR" sz="1400" dirty="0"/>
              <a:t>www.oracle.com </a:t>
            </a:r>
            <a:r>
              <a:rPr lang="ko-KR" altLang="en-US" sz="1400" dirty="0"/>
              <a:t>사이트에서 무료료 다운받을 수 있다</a:t>
            </a:r>
            <a:r>
              <a:rPr lang="en-US" altLang="ko-KR" sz="1400" dirty="0"/>
              <a:t>.</a:t>
            </a:r>
          </a:p>
          <a:p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http://www.oracle.com/index.html &gt; </a:t>
            </a:r>
            <a:r>
              <a:rPr lang="ko-KR" altLang="en-US" sz="1400" dirty="0"/>
              <a:t>제품</a:t>
            </a:r>
            <a:r>
              <a:rPr lang="en-US" altLang="ko-KR" sz="1400" dirty="0"/>
              <a:t> &gt; JAVA &gt; Java SE [java </a:t>
            </a:r>
            <a:r>
              <a:rPr lang="ko-KR" altLang="en-US" sz="1400" dirty="0"/>
              <a:t>다운로드</a:t>
            </a:r>
            <a:r>
              <a:rPr lang="en-US" altLang="ko-KR" sz="1400" dirty="0"/>
              <a:t>]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Java SE</a:t>
            </a:r>
            <a:r>
              <a:rPr lang="ko-KR" altLang="en-US" sz="1400" dirty="0"/>
              <a:t>에서 </a:t>
            </a:r>
            <a:r>
              <a:rPr lang="en-US" altLang="ko-KR" sz="1400" dirty="0"/>
              <a:t>Downloads </a:t>
            </a:r>
            <a:r>
              <a:rPr lang="ko-KR" altLang="en-US" sz="1400" dirty="0"/>
              <a:t>클릭 후 다운받기를 원하는 </a:t>
            </a:r>
            <a:r>
              <a:rPr lang="en-US" altLang="ko-KR" sz="1400" dirty="0"/>
              <a:t>Java Platform</a:t>
            </a:r>
            <a:r>
              <a:rPr lang="ko-KR" altLang="en-US" sz="1400" dirty="0"/>
              <a:t>을 클릭한다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</a:t>
            </a:r>
            <a:r>
              <a:rPr lang="ko-KR" altLang="en-US" sz="1400" dirty="0"/>
              <a:t>아래의 그림에서 개발자의 </a:t>
            </a:r>
            <a:r>
              <a:rPr lang="en-US" altLang="ko-KR" sz="1400" dirty="0"/>
              <a:t>OS </a:t>
            </a:r>
            <a:r>
              <a:rPr lang="ko-KR" altLang="en-US" sz="1400" dirty="0"/>
              <a:t>버전에 알맞은 </a:t>
            </a:r>
            <a:r>
              <a:rPr lang="en-US" altLang="ko-KR" sz="1400" dirty="0"/>
              <a:t>JDK</a:t>
            </a:r>
            <a:r>
              <a:rPr lang="ko-KR" altLang="en-US" sz="1400" dirty="0"/>
              <a:t>를 다운 받는다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3" y="4005064"/>
            <a:ext cx="345772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4997028" cy="9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869160"/>
            <a:ext cx="4997028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88518" y="4590260"/>
            <a:ext cx="720080" cy="17298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5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484784"/>
            <a:ext cx="8784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b="1" dirty="0">
                <a:solidFill>
                  <a:schemeClr val="tx2"/>
                </a:solidFill>
              </a:rPr>
              <a:t>기본타입 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en-US" altLang="ko-KR" sz="2800" b="1" dirty="0">
                <a:solidFill>
                  <a:schemeClr val="tx2"/>
                </a:solidFill>
                <a:cs typeface="맑은 고딕"/>
              </a:rPr>
              <a:t>(byte, short, int, long, char, float, double, </a:t>
            </a:r>
            <a:r>
              <a:rPr lang="en-US" altLang="ko-KR" sz="2800" b="1" dirty="0" err="1">
                <a:solidFill>
                  <a:schemeClr val="tx2"/>
                </a:solidFill>
                <a:cs typeface="맑은 고딕"/>
              </a:rPr>
              <a:t>boolean</a:t>
            </a:r>
            <a:r>
              <a:rPr lang="en-US" altLang="ko-KR" sz="2800" b="1" dirty="0">
                <a:solidFill>
                  <a:schemeClr val="tx2"/>
                </a:solidFill>
                <a:cs typeface="맑은 고딕"/>
              </a:rPr>
              <a:t>)</a:t>
            </a:r>
            <a:endParaRPr lang="en-US" altLang="ko-KR" sz="2800" b="1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9087" y="2636912"/>
            <a:ext cx="4224551" cy="20882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132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a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10;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int c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a;</a:t>
            </a:r>
          </a:p>
          <a:p>
            <a:pPr algn="just">
              <a:defRPr lang="ko-KR"/>
            </a:pPr>
            <a:endParaRPr lang="en-US" altLang="ko-KR" sz="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→ 작은 타입에서 큰 타입으로 형 변환</a:t>
            </a:r>
          </a:p>
          <a:p>
            <a:pPr algn="just">
              <a:defRPr lang="ko-KR"/>
            </a:pPr>
            <a:endParaRPr lang="ko-KR" altLang="en-US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byte ⇒</a:t>
            </a: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int </a:t>
            </a:r>
          </a:p>
          <a:p>
            <a:pPr algn="just">
              <a:defRPr lang="ko-KR"/>
            </a:pPr>
            <a:endParaRPr lang="en-US" altLang="ko-KR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sz="1600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up</a:t>
            </a:r>
            <a:r>
              <a:rPr lang="ko-KR" altLang="en-US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casting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98945" y="2636912"/>
            <a:ext cx="4254619" cy="20882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 err="1">
                <a:solidFill>
                  <a:srgbClr val="132E66"/>
                </a:solidFill>
                <a:latin typeface="돋움"/>
                <a:ea typeface="돋움"/>
              </a:rPr>
              <a:t>int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 d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20;    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e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d;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e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(byte)d;</a:t>
            </a:r>
          </a:p>
          <a:p>
            <a:pPr algn="just">
              <a:defRPr lang="ko-KR"/>
            </a:pPr>
            <a:endParaRPr lang="en-US" altLang="ko-KR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 altLang="en-US"/>
            </a:pP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→ 큰 타입에서 작은 타입으로 형 변환</a:t>
            </a:r>
          </a:p>
          <a:p>
            <a:pPr algn="just">
              <a:defRPr lang="ko-KR" altLang="en-US"/>
            </a:pPr>
            <a:endParaRPr lang="ko-KR" altLang="en-US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 altLang="en-US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down casting</a:t>
            </a: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34205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(2/3)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83602"/>
              </p:ext>
            </p:extLst>
          </p:nvPr>
        </p:nvGraphicFramePr>
        <p:xfrm>
          <a:off x="551384" y="1088087"/>
          <a:ext cx="8073350" cy="530828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변환 예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코딩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(char)65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int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 ⇒ 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int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(char)(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2)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int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Character.getNumericValue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Integer.parseInt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소수점 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double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Double.parseDouble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34.5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⇒ 34.5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919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String.valueOf(9) ⇒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038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""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), 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""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9)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15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345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.charAt(0) ⇒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""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), String.valueOf(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[ ]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char[ ]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charArray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};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new String(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charArray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103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6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22</a:t>
            </a:fld>
            <a:endParaRPr lang="en-US" altLang="en-US" b="1">
              <a:solidFill>
                <a:srgbClr val="132E66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76335"/>
              </p:ext>
            </p:extLst>
          </p:nvPr>
        </p:nvGraphicFramePr>
        <p:xfrm>
          <a:off x="515380" y="1052736"/>
          <a:ext cx="8064896" cy="547260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593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변환 예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코딩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→ char [ 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char[ ] charArray=s.toCharArray(); ⇒ {'1', '0', '3'}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2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Integer.toBinaryString(17) ⇒ "10001"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8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Integer.toOctalString(17) ⇒ "21"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16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Integer.toHexString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(17) ⇒ "11"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소문자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대문자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s1 = "hello";</a:t>
                      </a:r>
                    </a:p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s1.toUpperCase() ⇒ "HELLO"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대문자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s2 = "HELLO";</a:t>
                      </a:r>
                    </a:p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s2.toUpperCase() ⇒ "hello"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</a:t>
                      </a:r>
                    </a:p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ii = new Integer(23);   // Java 2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 ac = ii.intValue();   // Java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ik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4;   // 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a =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ik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;   // Unboxing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7092">
                <a:tc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 → Object</a:t>
                      </a:r>
                    </a:p>
                    <a:p>
                      <a:pPr marL="0" indent="0" algn="l" defTabSz="79266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Object → 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a = 10;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Object o = a;   // 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b = (Integer)o;   // Unboxing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273948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334" y="1363124"/>
            <a:ext cx="89431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/>
              <a:buNone/>
              <a:defRPr lang="ko-KR" altLang="en-US"/>
            </a:pPr>
            <a:r>
              <a:rPr lang="ko-KR" altLang="en-US" sz="2000" b="1" dirty="0">
                <a:solidFill>
                  <a:schemeClr val="tx2"/>
                </a:solidFill>
              </a:rPr>
              <a:t>- 관계연산자</a:t>
            </a:r>
            <a:endParaRPr lang="ko-KR" altLang="en-US" sz="2000" b="1" dirty="0">
              <a:solidFill>
                <a:schemeClr val="tx2"/>
              </a:solidFill>
              <a:latin typeface="돋움"/>
              <a:ea typeface="돋움"/>
            </a:endParaRPr>
          </a:p>
          <a:p>
            <a:pPr lvl="1">
              <a:defRPr lang="ko-KR" altLang="en-US"/>
            </a:pPr>
            <a:endParaRPr lang="en-US" altLang="ko-KR" sz="2000" dirty="0">
              <a:solidFill>
                <a:schemeClr val="tx2"/>
              </a:solidFill>
              <a:latin typeface="돋움"/>
              <a:ea typeface="돋움"/>
            </a:endParaRPr>
          </a:p>
          <a:p>
            <a:pPr lvl="1">
              <a:defRPr lang="ko-KR" altLang="en-US"/>
            </a:pP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  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 * 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2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개의 데이터 값과의 관계를 대소로 판단하여 참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(true) 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또는 거짓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(false)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으로 반환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42462"/>
              </p:ext>
            </p:extLst>
          </p:nvPr>
        </p:nvGraphicFramePr>
        <p:xfrm>
          <a:off x="875420" y="2866545"/>
          <a:ext cx="7344815" cy="2270177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81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905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61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&gt; B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크다.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5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&gt;= B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크거나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&lt;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작다.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&lt;=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작거나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==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는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와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5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!=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와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는 같지 않다.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20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관계연산자</a:t>
            </a:r>
          </a:p>
        </p:txBody>
      </p:sp>
    </p:spTree>
    <p:extLst>
      <p:ext uri="{BB962C8B-B14F-4D97-AF65-F5344CB8AC3E}">
        <p14:creationId xmlns:p14="http://schemas.microsoft.com/office/powerpoint/2010/main" val="379504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36" y="1160748"/>
            <a:ext cx="3888432" cy="33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-</a:t>
            </a:r>
            <a:r>
              <a:rPr lang="en-US" altLang="ko-KR" sz="1600" b="1">
                <a:solidFill>
                  <a:schemeClr val="tx2"/>
                </a:solidFill>
                <a:cs typeface="맑은 고딕"/>
              </a:rPr>
              <a:t> </a:t>
            </a:r>
            <a:r>
              <a:rPr lang="ko-KR" altLang="en-US" sz="1600" b="1">
                <a:solidFill>
                  <a:schemeClr val="tx2"/>
                </a:solidFill>
              </a:rPr>
              <a:t>단축연산자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5534"/>
              </p:ext>
            </p:extLst>
          </p:nvPr>
        </p:nvGraphicFramePr>
        <p:xfrm>
          <a:off x="839416" y="1573562"/>
          <a:ext cx="7344815" cy="247166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53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65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연산자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실제계산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*=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*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%=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%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&amp;=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 &amp;t  (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이진수 변환 후 </a:t>
                      </a: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논리곱</a:t>
                      </a: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(and) 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결과 반환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|=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 = x | t  (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이진수 변환 후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논리합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(or)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결과 반환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0930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21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단축연산자</a:t>
            </a:r>
          </a:p>
        </p:txBody>
      </p:sp>
      <p:sp>
        <p:nvSpPr>
          <p:cNvPr id="19" name="모서리가 둥근 직사각형 27"/>
          <p:cNvSpPr/>
          <p:nvPr/>
        </p:nvSpPr>
        <p:spPr>
          <a:xfrm>
            <a:off x="2171564" y="4221088"/>
            <a:ext cx="4716524" cy="22322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public class Test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public 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= 1;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sum = 10;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sum +=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System</a:t>
            </a: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.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out.println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(sum);   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// sum = 11;</a:t>
            </a:r>
            <a:endParaRPr lang="en-US" altLang="ko-KR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2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증감연산자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623" y="1305310"/>
            <a:ext cx="5889625" cy="971550"/>
          </a:xfrm>
        </p:spPr>
        <p:txBody>
          <a:bodyPr anchor="ctr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en-US" altLang="ko-KR" sz="1400" b="1" dirty="0">
                <a:solidFill>
                  <a:srgbClr val="132E66"/>
                </a:solidFill>
              </a:rPr>
              <a:t>++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처리 후 증가</a:t>
            </a:r>
            <a:r>
              <a:rPr lang="en-US" altLang="ko-KR" sz="1400" b="1" dirty="0">
                <a:solidFill>
                  <a:srgbClr val="132E66"/>
                </a:solidFill>
              </a:rPr>
              <a:t>),  ++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증가 후 처리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*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en-US" altLang="ko-KR" sz="1400" b="1" dirty="0">
                <a:solidFill>
                  <a:srgbClr val="132E66"/>
                </a:solidFill>
              </a:rPr>
              <a:t>--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처리 후 감소</a:t>
            </a:r>
            <a:r>
              <a:rPr lang="en-US" altLang="ko-KR" sz="1400" b="1" dirty="0">
                <a:solidFill>
                  <a:srgbClr val="132E66"/>
                </a:solidFill>
              </a:rPr>
              <a:t>),  --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감소 후 처리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68248" y="2276860"/>
            <a:ext cx="7560000" cy="39964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x = 10;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(x++)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;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10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증가 ⇒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11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저장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11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(++x);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증가 후 출력 ⇒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2 출력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12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}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x = 10;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(x--);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10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감소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⇒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9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저장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9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출력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(--x);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-1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감소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8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8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출력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}</a:t>
            </a:r>
          </a:p>
        </p:txBody>
      </p:sp>
      <p:sp>
        <p:nvSpPr>
          <p:cNvPr id="41" name="내용 개체 틀 2"/>
          <p:cNvSpPr>
            <a:spLocks noGrp="1"/>
          </p:cNvSpPr>
          <p:nvPr/>
        </p:nvSpPr>
        <p:spPr>
          <a:xfrm>
            <a:off x="566700" y="980728"/>
            <a:ext cx="8229600" cy="36004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16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 증감연산자</a:t>
            </a:r>
          </a:p>
        </p:txBody>
      </p:sp>
    </p:spTree>
    <p:extLst>
      <p:ext uri="{BB962C8B-B14F-4D97-AF65-F5344CB8AC3E}">
        <p14:creationId xmlns:p14="http://schemas.microsoft.com/office/powerpoint/2010/main" val="297548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24744"/>
            <a:ext cx="8229600" cy="21605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논리연산자</a:t>
            </a:r>
            <a:endParaRPr lang="ko-KR" altLang="en-US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40516"/>
              </p:ext>
            </p:extLst>
          </p:nvPr>
        </p:nvGraphicFramePr>
        <p:xfrm>
          <a:off x="791580" y="1593567"/>
          <a:ext cx="7536667" cy="13313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55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뜻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!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논리부정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(not)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논리식의 진위를 반대로 만든다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&amp;&amp;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논리곱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(and)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두 논리식이 모두 참이어야 참이다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| |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논리합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(or)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두 논리식 중 하나만 참이면 참이다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03412" y="3227137"/>
            <a:ext cx="7560840" cy="27581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Test {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= 1, j = 2, k = 3;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= " +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+ ", j = " + j + ", k = " + k);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&amp;&amp; j &lt;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k의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 + 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&amp;&amp; j &lt; k));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|| j &lt;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k의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 + 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|| j &lt; k));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("!(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j) || !(j &lt; k)의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"+(!(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j) || !(j &lt; k)));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600" dirty="0">
              <a:solidFill>
                <a:srgbClr val="1A418E"/>
              </a:solidFill>
              <a:latin typeface="+mj-lt"/>
              <a:ea typeface="돋움"/>
              <a:sym typeface="Wingdings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0930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23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논리연산자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12206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Short circuit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* </a:t>
            </a:r>
            <a:r>
              <a:rPr lang="en-US" altLang="ko-KR" sz="1400" dirty="0">
                <a:solidFill>
                  <a:srgbClr val="1A418E"/>
                </a:solidFill>
              </a:rPr>
              <a:t>&amp;</a:t>
            </a:r>
            <a:r>
              <a:rPr lang="ko-KR" altLang="en-US" sz="1400" dirty="0">
                <a:solidFill>
                  <a:srgbClr val="1A418E"/>
                </a:solidFill>
              </a:rPr>
              <a:t>와 </a:t>
            </a:r>
            <a:r>
              <a:rPr lang="en-US" altLang="ko-KR" sz="1400" dirty="0">
                <a:solidFill>
                  <a:srgbClr val="1A418E"/>
                </a:solidFill>
              </a:rPr>
              <a:t>|</a:t>
            </a:r>
            <a:r>
              <a:rPr lang="ko-KR" altLang="en-US" sz="1400" dirty="0">
                <a:solidFill>
                  <a:srgbClr val="1A418E"/>
                </a:solidFill>
              </a:rPr>
              <a:t>연산자는 앞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조건식과</a:t>
            </a:r>
            <a:r>
              <a:rPr lang="ko-KR" altLang="en-US" sz="1400" dirty="0">
                <a:solidFill>
                  <a:srgbClr val="1A418E"/>
                </a:solidFill>
              </a:rPr>
              <a:t> 뒤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조건식을</a:t>
            </a:r>
            <a:r>
              <a:rPr lang="ko-KR" altLang="en-US" sz="1400" dirty="0">
                <a:solidFill>
                  <a:srgbClr val="1A418E"/>
                </a:solidFill>
              </a:rPr>
              <a:t> 무조건 둘 다 실행시킨다</a:t>
            </a:r>
            <a:r>
              <a:rPr lang="en-US" altLang="ko-KR" sz="1400" dirty="0">
                <a:solidFill>
                  <a:srgbClr val="1A418E"/>
                </a:solidFill>
              </a:rPr>
              <a:t>. </a:t>
            </a:r>
            <a:r>
              <a:rPr lang="ko-KR" altLang="en-US" sz="1400" dirty="0">
                <a:solidFill>
                  <a:srgbClr val="1A418E"/>
                </a:solidFill>
              </a:rPr>
              <a:t>하지만</a:t>
            </a:r>
            <a:r>
              <a:rPr lang="en-US" altLang="ko-KR" sz="1400" dirty="0">
                <a:solidFill>
                  <a:srgbClr val="1A418E"/>
                </a:solidFill>
              </a:rPr>
              <a:t>, &amp;&amp; </a:t>
            </a:r>
            <a:r>
              <a:rPr lang="ko-KR" altLang="en-US" sz="1400" dirty="0">
                <a:solidFill>
                  <a:srgbClr val="1A418E"/>
                </a:solidFill>
              </a:rPr>
              <a:t>와 </a:t>
            </a:r>
            <a:r>
              <a:rPr lang="en-US" altLang="ko-KR" sz="1400" dirty="0">
                <a:solidFill>
                  <a:srgbClr val="1A418E"/>
                </a:solidFill>
              </a:rPr>
              <a:t>||</a:t>
            </a:r>
            <a:r>
              <a:rPr lang="ko-KR" altLang="en-US" sz="1400" dirty="0">
                <a:solidFill>
                  <a:srgbClr val="1A418E"/>
                </a:solidFill>
              </a:rPr>
              <a:t>는 앞의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 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조건식의</a:t>
            </a:r>
            <a:r>
              <a:rPr lang="ko-KR" altLang="en-US" sz="1400" dirty="0">
                <a:solidFill>
                  <a:srgbClr val="1A418E"/>
                </a:solidFill>
              </a:rPr>
              <a:t> 결과가 어떠하냐에 따라 뒤의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조건식의</a:t>
            </a:r>
            <a:r>
              <a:rPr lang="ko-KR" altLang="en-US" sz="1400" dirty="0">
                <a:solidFill>
                  <a:srgbClr val="1A418E"/>
                </a:solidFill>
              </a:rPr>
              <a:t> 실행 여부를 결정짓는 성질이 있다</a:t>
            </a:r>
            <a:r>
              <a:rPr lang="en-US" altLang="ko-KR" sz="1400" dirty="0">
                <a:solidFill>
                  <a:srgbClr val="1A418E"/>
                </a:solidFill>
              </a:rPr>
              <a:t>. </a:t>
            </a:r>
            <a:r>
              <a:rPr lang="ko-KR" altLang="en-US" sz="1400" dirty="0">
                <a:solidFill>
                  <a:srgbClr val="1A418E"/>
                </a:solidFill>
              </a:rPr>
              <a:t>이러한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  논리 연산자들을 특별히 쇼트</a:t>
            </a:r>
            <a:r>
              <a:rPr lang="en-US" altLang="ko-KR" sz="1400" dirty="0">
                <a:solidFill>
                  <a:srgbClr val="1A418E"/>
                </a:solidFill>
              </a:rPr>
              <a:t>-</a:t>
            </a:r>
            <a:r>
              <a:rPr lang="ko-KR" altLang="en-US" sz="1400" dirty="0">
                <a:solidFill>
                  <a:srgbClr val="1A418E"/>
                </a:solidFill>
              </a:rPr>
              <a:t>서킷</a:t>
            </a:r>
            <a:r>
              <a:rPr lang="en-US" altLang="ko-KR" sz="1400" dirty="0">
                <a:solidFill>
                  <a:srgbClr val="1A418E"/>
                </a:solidFill>
              </a:rPr>
              <a:t>(short-circuit)</a:t>
            </a:r>
            <a:r>
              <a:rPr lang="ko-KR" altLang="en-US" sz="1400" dirty="0">
                <a:solidFill>
                  <a:srgbClr val="1A418E"/>
                </a:solidFill>
              </a:rPr>
              <a:t>이라고 부른다</a:t>
            </a:r>
            <a:r>
              <a:rPr lang="en-US" altLang="ko-KR" sz="1400" dirty="0">
                <a:solidFill>
                  <a:srgbClr val="1A418E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800" dirty="0">
              <a:solidFill>
                <a:srgbClr val="1A418E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* 불필요한 코드의 실행을 막음으로써 프로그램의 속도를 높일 수 있다</a:t>
            </a:r>
            <a:r>
              <a:rPr lang="en-US" altLang="ko-KR" sz="1400" dirty="0">
                <a:solidFill>
                  <a:srgbClr val="1A418E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71364" y="3320988"/>
            <a:ext cx="8388932" cy="2340260"/>
            <a:chOff x="755576" y="2708919"/>
            <a:chExt cx="7920880" cy="1656185"/>
          </a:xfrm>
        </p:grpSpPr>
        <p:sp>
          <p:nvSpPr>
            <p:cNvPr id="11" name="직사각형 10"/>
            <p:cNvSpPr/>
            <p:nvPr/>
          </p:nvSpPr>
          <p:spPr>
            <a:xfrm>
              <a:off x="755576" y="2708920"/>
              <a:ext cx="1152128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AND</a:t>
              </a:r>
            </a:p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연산인 경우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3573015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OR</a:t>
              </a:r>
            </a:p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연산인 경우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2708919"/>
              <a:ext cx="67687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앞 조건식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&amp;&amp; 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endParaRPr lang="ko-KR" altLang="en-US" sz="6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실행함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조건식에 따라 결과값이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또는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가 된다.</a:t>
              </a:r>
            </a:p>
            <a:p>
              <a:pPr lvl="0">
                <a:defRPr lang="ko-KR" altLang="en-US"/>
              </a:pPr>
              <a:endParaRPr lang="ko-KR" altLang="en-US" sz="3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 안함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조건식을 실행하지 않아도 결과는 무조건         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                                           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이다.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7704" y="3573016"/>
              <a:ext cx="676875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앞 조건식 ||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</a:t>
              </a:r>
            </a:p>
            <a:p>
              <a:pPr lvl="0">
                <a:defRPr lang="ko-KR" altLang="en-US"/>
              </a:pPr>
              <a:endParaRPr lang="ko-KR" altLang="en-US" sz="600" b="1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 안함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조건식을 실행하지 않아도 결과는 무조건 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                                          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이다.</a:t>
              </a:r>
            </a:p>
            <a:p>
              <a:pPr lvl="0">
                <a:defRPr lang="ko-KR" altLang="en-US"/>
              </a:pPr>
              <a:endParaRPr lang="ko-KR" altLang="en-US" sz="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실행함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조건식에 따라 결과값이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또는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가 된다.</a:t>
              </a: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68714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23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논리연산자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338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삼항연산자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6634163" cy="1511300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ko-KR" altLang="en-US" sz="1800" b="1" dirty="0" err="1">
                <a:solidFill>
                  <a:srgbClr val="132E66"/>
                </a:solidFill>
                <a:latin typeface="맑은 고딕"/>
                <a:ea typeface="맑은 고딕"/>
              </a:rPr>
              <a:t>삼항연산자</a:t>
            </a: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800" dirty="0">
                <a:solidFill>
                  <a:srgbClr val="132E66"/>
                </a:solidFill>
              </a:rPr>
              <a:t>    </a:t>
            </a:r>
            <a:r>
              <a:rPr lang="ko-KR" altLang="en-US" sz="2000" dirty="0">
                <a:solidFill>
                  <a:srgbClr val="132E66"/>
                </a:solidFill>
              </a:rPr>
              <a:t>* 단순한 조건 처리 절에서 사용한다.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132E66"/>
                </a:solidFill>
              </a:rPr>
              <a:t>    * 무조건 리턴</a:t>
            </a:r>
            <a:r>
              <a:rPr lang="en-US" altLang="ko-KR" sz="2000" dirty="0">
                <a:solidFill>
                  <a:srgbClr val="132E66"/>
                </a:solidFill>
              </a:rPr>
              <a:t>(</a:t>
            </a:r>
            <a:r>
              <a:rPr lang="ko-KR" altLang="en-US" sz="2000" dirty="0">
                <a:solidFill>
                  <a:srgbClr val="132E66"/>
                </a:solidFill>
              </a:rPr>
              <a:t>반환타입이 필요</a:t>
            </a:r>
            <a:r>
              <a:rPr lang="en-US" altLang="ko-KR" sz="2000" dirty="0">
                <a:solidFill>
                  <a:srgbClr val="132E66"/>
                </a:solidFill>
              </a:rPr>
              <a:t>)</a:t>
            </a:r>
            <a:r>
              <a:rPr lang="ko-KR" altLang="en-US" sz="2000" dirty="0">
                <a:solidFill>
                  <a:srgbClr val="132E66"/>
                </a:solidFill>
              </a:rPr>
              <a:t>이 있어야 한다.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132E66"/>
                </a:solidFill>
              </a:rPr>
              <a:t>    * 조건 </a:t>
            </a:r>
            <a:r>
              <a:rPr lang="en-US" altLang="ko-KR" sz="2000" dirty="0">
                <a:solidFill>
                  <a:srgbClr val="132E66"/>
                </a:solidFill>
              </a:rPr>
              <a:t>? </a:t>
            </a:r>
            <a:r>
              <a:rPr lang="ko-KR" altLang="en-US" sz="2000" dirty="0">
                <a:solidFill>
                  <a:srgbClr val="132E66"/>
                </a:solidFill>
              </a:rPr>
              <a:t>참일 때 </a:t>
            </a:r>
            <a:r>
              <a:rPr lang="en-US" altLang="ko-KR" sz="2000" dirty="0">
                <a:solidFill>
                  <a:srgbClr val="132E66"/>
                </a:solidFill>
              </a:rPr>
              <a:t>: </a:t>
            </a:r>
            <a:r>
              <a:rPr lang="ko-KR" altLang="en-US" sz="2000" dirty="0">
                <a:solidFill>
                  <a:srgbClr val="132E66"/>
                </a:solidFill>
              </a:rPr>
              <a:t>거짓일 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9552" y="3140968"/>
            <a:ext cx="7992888" cy="2592288"/>
            <a:chOff x="683568" y="2636912"/>
            <a:chExt cx="7992888" cy="2592288"/>
          </a:xfrm>
        </p:grpSpPr>
        <p:sp>
          <p:nvSpPr>
            <p:cNvPr id="8" name="직사각형 7"/>
            <p:cNvSpPr/>
            <p:nvPr/>
          </p:nvSpPr>
          <p:spPr>
            <a:xfrm>
              <a:off x="683568" y="2852936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or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)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?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A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: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B</a:t>
              </a:r>
              <a:endParaRPr lang="ko-KR" altLang="en-US" sz="1600" b="1">
                <a:solidFill>
                  <a:schemeClr val="accent2">
                    <a:lumMod val="90000"/>
                  </a:schemeClr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79912" y="2852936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조건이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인 경우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A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를 반환</a:t>
              </a:r>
            </a:p>
            <a:p>
              <a:pPr algn="ctr">
                <a:defRPr lang="ko-KR"/>
              </a:pP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조건이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인 경우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B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를 반환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3568" y="3717032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=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(y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&lt;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0) ? 10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: 20;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4581128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x = (y &gt; 0) ? a*b : a/b;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79912" y="3717032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&lt; 0"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10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반환되어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  <a:p>
              <a:pPr algn="ctr">
                <a:defRPr lang="ko-KR"/>
              </a:pP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&lt; 0"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20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반환되어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79912" y="4581128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&gt; 0"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a*b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의 연산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결과를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  <a:p>
              <a:pPr algn="ctr">
                <a:defRPr lang="ko-KR"/>
              </a:pP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&gt; 0"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a/b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의 연산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결과를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203848" y="3068960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3203848" y="3933056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203848" y="4797152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8" name="아래로 구부러진 화살표 27"/>
            <p:cNvSpPr/>
            <p:nvPr/>
          </p:nvSpPr>
          <p:spPr>
            <a:xfrm>
              <a:off x="1115616" y="2636912"/>
              <a:ext cx="1440160" cy="432048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9" name="위로 구부러진 화살표 28"/>
            <p:cNvSpPr/>
            <p:nvPr/>
          </p:nvSpPr>
          <p:spPr>
            <a:xfrm>
              <a:off x="1835696" y="3320988"/>
              <a:ext cx="1080120" cy="36004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3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25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연산자 우선순위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67408" y="1200923"/>
          <a:ext cx="7598000" cy="514439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8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단항 연산자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[ ]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++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-- 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- 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~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!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New(type)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2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산술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*  /  %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+  - 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4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&lt;&lt;  &gt;&gt; 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5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비교 연산자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&lt;  &lt;=  &gt;  &gt;=  Instanceof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6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==  !=  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7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논리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&amp;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8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^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|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&amp;&amp;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| |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12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삼항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? :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13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대입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=  *=  /=  %=  +=  -=  &lt;&lt;=  &gt;&gt;=  &amp;=  ^=  |=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9291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JDK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JDK</a:t>
            </a:r>
            <a:r>
              <a:rPr lang="ko-KR" altLang="en-US" sz="1400" dirty="0"/>
              <a:t>를 다운받은 후 설치를 진행한다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800" dirty="0"/>
          </a:p>
          <a:p>
            <a:pPr>
              <a:buNone/>
            </a:pPr>
            <a:r>
              <a:rPr lang="en-US" altLang="ko-KR" sz="1400" dirty="0"/>
              <a:t>       - </a:t>
            </a:r>
            <a:r>
              <a:rPr lang="ko-KR" altLang="en-US" sz="1400" dirty="0"/>
              <a:t>설치 시 </a:t>
            </a:r>
            <a:r>
              <a:rPr lang="en-US" altLang="ko-KR" sz="1400" dirty="0"/>
              <a:t>JDK</a:t>
            </a:r>
            <a:r>
              <a:rPr lang="ko-KR" altLang="en-US" sz="1400" dirty="0"/>
              <a:t>와 </a:t>
            </a:r>
            <a:r>
              <a:rPr lang="en-US" altLang="ko-KR" sz="1400" dirty="0"/>
              <a:t>JRE</a:t>
            </a:r>
            <a:r>
              <a:rPr lang="ko-KR" altLang="en-US" sz="1400" dirty="0"/>
              <a:t>가 패키지로 설치가 되며</a:t>
            </a:r>
            <a:r>
              <a:rPr lang="en-US" altLang="ko-KR" sz="1400" dirty="0"/>
              <a:t>,</a:t>
            </a:r>
            <a:r>
              <a:rPr lang="ko-KR" altLang="en-US" sz="1400" dirty="0"/>
              <a:t> 설치할 경로는 </a:t>
            </a:r>
            <a:r>
              <a:rPr lang="en-US" altLang="ko-KR" sz="1400" dirty="0"/>
              <a:t>C:\Java\....</a:t>
            </a:r>
            <a:r>
              <a:rPr lang="ko-KR" altLang="en-US" sz="1400" dirty="0"/>
              <a:t>에 설치한다</a:t>
            </a:r>
            <a:r>
              <a:rPr lang="en-US" altLang="ko-KR" sz="1400" dirty="0"/>
              <a:t>.</a:t>
            </a:r>
          </a:p>
          <a:p>
            <a:endParaRPr lang="en-US" altLang="ko-KR" sz="1300" dirty="0"/>
          </a:p>
          <a:p>
            <a:pPr>
              <a:buNone/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환경설정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CLASSPATH : API</a:t>
            </a:r>
            <a:r>
              <a:rPr lang="ko-KR" altLang="en-US" sz="1400" dirty="0"/>
              <a:t> 사용을 위해 설정 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java &gt; </a:t>
            </a:r>
            <a:r>
              <a:rPr lang="en-US" altLang="ko-KR" sz="1400" dirty="0" err="1"/>
              <a:t>jre</a:t>
            </a:r>
            <a:r>
              <a:rPr lang="en-US" altLang="ko-KR" sz="1400" dirty="0"/>
              <a:t> &gt; rt.jar</a:t>
            </a:r>
            <a:r>
              <a:rPr lang="ko-KR" altLang="en-US" sz="1400" dirty="0"/>
              <a:t>에 포함된 여러 클래스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CLASSPATH </a:t>
            </a:r>
            <a:r>
              <a:rPr lang="ko-KR" altLang="en-US" sz="1400" dirty="0"/>
              <a:t>지정 </a:t>
            </a:r>
            <a:r>
              <a:rPr lang="en-US" altLang="ko-KR" sz="1400" dirty="0"/>
              <a:t>:</a:t>
            </a:r>
            <a:r>
              <a:rPr lang="ko-KR" altLang="en-US" sz="1400" dirty="0"/>
              <a:t> 내 컴퓨터 </a:t>
            </a:r>
            <a:r>
              <a:rPr lang="en-US" altLang="ko-KR" sz="1400" dirty="0"/>
              <a:t>&gt; </a:t>
            </a:r>
            <a:r>
              <a:rPr lang="ko-KR" altLang="en-US" sz="1400" dirty="0"/>
              <a:t>속성 </a:t>
            </a:r>
            <a:r>
              <a:rPr lang="en-US" altLang="ko-KR" sz="1400" dirty="0"/>
              <a:t>&gt; </a:t>
            </a:r>
            <a:r>
              <a:rPr lang="ko-KR" altLang="en-US" sz="1400" dirty="0"/>
              <a:t>고급 시스템 설정 </a:t>
            </a:r>
            <a:r>
              <a:rPr lang="en-US" altLang="ko-KR" sz="1400" dirty="0"/>
              <a:t>&gt; </a:t>
            </a:r>
            <a:r>
              <a:rPr lang="ko-KR" altLang="en-US" sz="1400" dirty="0"/>
              <a:t>환경변수 </a:t>
            </a:r>
            <a:r>
              <a:rPr lang="en-US" altLang="ko-KR" sz="1400" dirty="0"/>
              <a:t>&gt;</a:t>
            </a:r>
            <a:r>
              <a:rPr lang="ko-KR" altLang="en-US" sz="1400" dirty="0"/>
              <a:t>시스템 변수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47564" y="4145806"/>
            <a:ext cx="7848872" cy="2019498"/>
            <a:chOff x="683568" y="2636912"/>
            <a:chExt cx="7848872" cy="2019498"/>
          </a:xfrm>
        </p:grpSpPr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2636912"/>
              <a:ext cx="2319644" cy="2019498"/>
            </a:xfrm>
            <a:prstGeom prst="rect">
              <a:avLst/>
            </a:prstGeom>
            <a:ln w="12700">
              <a:solidFill>
                <a:srgbClr val="132E66"/>
              </a:solidFill>
            </a:ln>
          </p:spPr>
        </p:pic>
        <p:sp>
          <p:nvSpPr>
            <p:cNvPr id="55" name="직사각형 54"/>
            <p:cNvSpPr/>
            <p:nvPr/>
          </p:nvSpPr>
          <p:spPr>
            <a:xfrm>
              <a:off x="2116361" y="4247778"/>
              <a:ext cx="205358" cy="76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84783" y="3563789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32954" y="4192439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1217737" y="3645024"/>
              <a:ext cx="473943" cy="605285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6" idx="3"/>
              <a:endCxn id="55" idx="0"/>
            </p:cNvCxnSpPr>
            <p:nvPr/>
          </p:nvCxnSpPr>
          <p:spPr>
            <a:xfrm>
              <a:off x="2169566" y="3621659"/>
              <a:ext cx="49474" cy="626119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5" idx="3"/>
              <a:endCxn id="62" idx="1"/>
            </p:cNvCxnSpPr>
            <p:nvPr/>
          </p:nvCxnSpPr>
          <p:spPr>
            <a:xfrm flipV="1">
              <a:off x="2321719" y="3268168"/>
              <a:ext cx="1126332" cy="101771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3" y="2636913"/>
              <a:ext cx="3816424" cy="2016224"/>
            </a:xfrm>
            <a:prstGeom prst="rect">
              <a:avLst/>
            </a:prstGeom>
            <a:ln w="12700">
              <a:solidFill>
                <a:srgbClr val="132E66"/>
              </a:solidFill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448051" y="3231132"/>
              <a:ext cx="485774" cy="740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176838" y="4013495"/>
              <a:ext cx="542924" cy="1064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032500" y="3966814"/>
              <a:ext cx="492125" cy="117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65" name="직선 화살표 연결선 64"/>
            <p:cNvCxnSpPr>
              <a:stCxn id="62" idx="3"/>
            </p:cNvCxnSpPr>
            <p:nvPr/>
          </p:nvCxnSpPr>
          <p:spPr>
            <a:xfrm>
              <a:off x="3933825" y="3268168"/>
              <a:ext cx="1286247" cy="76864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3" idx="3"/>
              <a:endCxn id="64" idx="1"/>
            </p:cNvCxnSpPr>
            <p:nvPr/>
          </p:nvCxnSpPr>
          <p:spPr>
            <a:xfrm flipV="1">
              <a:off x="5719762" y="4025646"/>
              <a:ext cx="312738" cy="41086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80312" y="2996952"/>
              <a:ext cx="1152128" cy="393143"/>
            </a:xfrm>
            <a:prstGeom prst="rect">
              <a:avLst/>
            </a:prstGeom>
            <a:ln w="9525">
              <a:solidFill>
                <a:srgbClr val="132E66"/>
              </a:solidFill>
            </a:ln>
          </p:spPr>
        </p:pic>
        <p:cxnSp>
          <p:nvCxnSpPr>
            <p:cNvPr id="68" name="직선 화살표 연결선 67"/>
            <p:cNvCxnSpPr>
              <a:stCxn id="64" idx="3"/>
              <a:endCxn id="67" idx="1"/>
            </p:cNvCxnSpPr>
            <p:nvPr/>
          </p:nvCxnSpPr>
          <p:spPr>
            <a:xfrm flipV="1">
              <a:off x="6524625" y="3193524"/>
              <a:ext cx="855687" cy="832122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(2/4)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21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98525" y="873125"/>
            <a:ext cx="8245475" cy="1116013"/>
          </a:xfrm>
        </p:spPr>
        <p:txBody>
          <a:bodyPr anchor="t">
            <a:normAutofit/>
          </a:bodyPr>
          <a:lstStyle/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초기값 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조건 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스텝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끝이 있는 </a:t>
            </a:r>
            <a:r>
              <a:rPr lang="ko-KR" altLang="en-US" sz="1400" dirty="0" err="1">
                <a:solidFill>
                  <a:schemeClr val="tx2"/>
                </a:solidFill>
              </a:rPr>
              <a:t>반복문</a:t>
            </a:r>
            <a:endParaRPr lang="ko-KR" altLang="en-US" sz="1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1220"/>
              </p:ext>
            </p:extLst>
          </p:nvPr>
        </p:nvGraphicFramePr>
        <p:xfrm>
          <a:off x="479376" y="1996832"/>
          <a:ext cx="8136900" cy="64389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for(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0;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&lt;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arg.length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++)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{         }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for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문 빠져 나옴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초기값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조건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스텝증가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719736" y="2816932"/>
            <a:ext cx="1440160" cy="3744416"/>
            <a:chOff x="3719736" y="2708920"/>
            <a:chExt cx="1440160" cy="3744416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4427984" y="4221088"/>
              <a:ext cx="0" cy="432048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3719736" y="2708920"/>
              <a:ext cx="1440160" cy="3744416"/>
              <a:chOff x="3707904" y="2708920"/>
              <a:chExt cx="1440160" cy="374441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51920" y="314096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초기화문</a:t>
                </a:r>
              </a:p>
            </p:txBody>
          </p:sp>
          <p:sp>
            <p:nvSpPr>
              <p:cNvPr id="10" name="다이아몬드 9"/>
              <p:cNvSpPr/>
              <p:nvPr/>
            </p:nvSpPr>
            <p:spPr>
              <a:xfrm>
                <a:off x="3707904" y="3717032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조건식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851920" y="530120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증감식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851920" y="4653136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4427984" y="5013176"/>
                <a:ext cx="0" cy="28803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4427984" y="3501008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4427984" y="2924944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순서도: 연결자 19"/>
              <p:cNvSpPr/>
              <p:nvPr/>
            </p:nvSpPr>
            <p:spPr>
              <a:xfrm>
                <a:off x="4283968" y="2708920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4283968" y="623731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23928" y="4221088"/>
                <a:ext cx="576064" cy="298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cxnSp>
            <p:nvCxnSpPr>
              <p:cNvPr id="23" name="Shape 22"/>
              <p:cNvCxnSpPr>
                <a:stCxn id="11" idx="2"/>
                <a:endCxn id="10" idx="1"/>
              </p:cNvCxnSpPr>
              <p:nvPr/>
            </p:nvCxnSpPr>
            <p:spPr>
              <a:xfrm rot="5400000" flipH="1">
                <a:off x="3239852" y="4437112"/>
                <a:ext cx="1692188" cy="756084"/>
              </a:xfrm>
              <a:prstGeom prst="bentConnector4">
                <a:avLst>
                  <a:gd name="adj1" fmla="val -13509"/>
                  <a:gd name="adj2" fmla="val 130235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hape 23"/>
              <p:cNvCxnSpPr>
                <a:stCxn id="10" idx="3"/>
                <a:endCxn id="21" idx="0"/>
              </p:cNvCxnSpPr>
              <p:nvPr/>
            </p:nvCxnSpPr>
            <p:spPr>
              <a:xfrm flipH="1">
                <a:off x="4427984" y="3969060"/>
                <a:ext cx="720080" cy="2268252"/>
              </a:xfrm>
              <a:prstGeom prst="bentConnector4">
                <a:avLst>
                  <a:gd name="adj1" fmla="val -31746"/>
                  <a:gd name="adj2" fmla="val 90750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1945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if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7786688" cy="13319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 err="1">
                <a:solidFill>
                  <a:srgbClr val="132E66"/>
                </a:solidFill>
              </a:rPr>
              <a:t>조건식의</a:t>
            </a:r>
            <a:r>
              <a:rPr lang="ko-KR" altLang="en-US" sz="1400" dirty="0">
                <a:solidFill>
                  <a:srgbClr val="132E66"/>
                </a:solidFill>
              </a:rPr>
              <a:t> 결과에 따라 주어진 문장을 선택하여 실행한다.</a:t>
            </a:r>
          </a:p>
          <a:p>
            <a:pPr lvl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* 괄호 안의 조건은 반드시 </a:t>
            </a:r>
            <a:r>
              <a:rPr lang="en-US" altLang="ko-KR" sz="1400" dirty="0" err="1">
                <a:solidFill>
                  <a:srgbClr val="132E66"/>
                </a:solidFill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타입이어야 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91703"/>
              </p:ext>
            </p:extLst>
          </p:nvPr>
        </p:nvGraphicFramePr>
        <p:xfrm>
          <a:off x="468000" y="2421287"/>
          <a:ext cx="8279997" cy="359999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7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02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문법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제어의 흐름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문법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제어의 흐름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97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if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조건식) 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문장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ko-KR" altLang="en-US" sz="1400" b="1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if (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조건식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문장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_1;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else 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문장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_2;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1691680" y="2924943"/>
            <a:ext cx="2088232" cy="2952328"/>
            <a:chOff x="1691680" y="2636912"/>
            <a:chExt cx="2088232" cy="2952328"/>
          </a:xfrm>
        </p:grpSpPr>
        <p:sp>
          <p:nvSpPr>
            <p:cNvPr id="10" name="다이아몬드 9"/>
            <p:cNvSpPr/>
            <p:nvPr/>
          </p:nvSpPr>
          <p:spPr>
            <a:xfrm>
              <a:off x="2339752" y="3068960"/>
              <a:ext cx="1440160" cy="50405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조건식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91680" y="4509120"/>
              <a:ext cx="122413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문장</a:t>
              </a:r>
            </a:p>
          </p:txBody>
        </p:sp>
        <p:cxnSp>
          <p:nvCxnSpPr>
            <p:cNvPr id="15" name="직선 화살표 연결선 14"/>
            <p:cNvCxnSpPr>
              <a:endCxn id="18" idx="0"/>
            </p:cNvCxnSpPr>
            <p:nvPr/>
          </p:nvCxnSpPr>
          <p:spPr>
            <a:xfrm>
              <a:off x="3059832" y="3573016"/>
              <a:ext cx="0" cy="1800200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059832" y="2852936"/>
              <a:ext cx="0" cy="216024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연결자 16"/>
            <p:cNvSpPr/>
            <p:nvPr/>
          </p:nvSpPr>
          <p:spPr>
            <a:xfrm>
              <a:off x="2915816" y="2636912"/>
              <a:ext cx="288032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2915816" y="5373216"/>
              <a:ext cx="288032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9731" y="3416865"/>
              <a:ext cx="576064" cy="300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true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23826" y="3594892"/>
              <a:ext cx="684076" cy="29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false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cxnSp>
          <p:nvCxnSpPr>
            <p:cNvPr id="25" name="Shape 24"/>
            <p:cNvCxnSpPr>
              <a:cxnSpLocks/>
              <a:stCxn id="10" idx="1"/>
            </p:cNvCxnSpPr>
            <p:nvPr/>
          </p:nvCxnSpPr>
          <p:spPr>
            <a:xfrm rot="10800000" flipV="1">
              <a:off x="2177736" y="3320988"/>
              <a:ext cx="162017" cy="1199200"/>
            </a:xfrm>
            <a:prstGeom prst="bentConnector2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11" idx="2"/>
            </p:cNvCxnSpPr>
            <p:nvPr/>
          </p:nvCxnSpPr>
          <p:spPr>
            <a:xfrm rot="16200000" flipH="1">
              <a:off x="2573777" y="4599130"/>
              <a:ext cx="216024" cy="756083"/>
            </a:xfrm>
            <a:prstGeom prst="bentConnector2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5616116" y="3068959"/>
            <a:ext cx="2736304" cy="2664296"/>
            <a:chOff x="5580112" y="2636912"/>
            <a:chExt cx="2736304" cy="2664296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948264" y="2852936"/>
              <a:ext cx="0" cy="216024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84168" y="3561836"/>
              <a:ext cx="576064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true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6296" y="3573016"/>
              <a:ext cx="684076" cy="30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false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580112" y="2636912"/>
              <a:ext cx="2736304" cy="2664296"/>
              <a:chOff x="5580112" y="2636912"/>
              <a:chExt cx="2736304" cy="2664296"/>
            </a:xfrm>
          </p:grpSpPr>
          <p:sp>
            <p:nvSpPr>
              <p:cNvPr id="33" name="다이아몬드 32"/>
              <p:cNvSpPr/>
              <p:nvPr/>
            </p:nvSpPr>
            <p:spPr>
              <a:xfrm>
                <a:off x="6228184" y="3068960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조건식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580112" y="422108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_1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6804248" y="263691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8" name="순서도: 연결자 37"/>
              <p:cNvSpPr/>
              <p:nvPr/>
            </p:nvSpPr>
            <p:spPr>
              <a:xfrm>
                <a:off x="6804248" y="5085184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092280" y="422108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_2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cxnSp>
            <p:nvCxnSpPr>
              <p:cNvPr id="48" name="Shape 47"/>
              <p:cNvCxnSpPr>
                <a:stCxn id="34" idx="0"/>
                <a:endCxn id="43" idx="0"/>
              </p:cNvCxnSpPr>
              <p:nvPr/>
            </p:nvCxnSpPr>
            <p:spPr>
              <a:xfrm rot="5400000" flipH="1" flipV="1">
                <a:off x="6948264" y="3465004"/>
                <a:ext cx="12700" cy="1512168"/>
              </a:xfrm>
              <a:prstGeom prst="bentConnector3">
                <a:avLst>
                  <a:gd name="adj1" fmla="val 2714284"/>
                </a:avLst>
              </a:prstGeom>
              <a:ln w="25400">
                <a:solidFill>
                  <a:srgbClr val="1A418E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33" idx="2"/>
              </p:cNvCxnSpPr>
              <p:nvPr/>
            </p:nvCxnSpPr>
            <p:spPr>
              <a:xfrm>
                <a:off x="6948264" y="3573016"/>
                <a:ext cx="0" cy="288032"/>
              </a:xfrm>
              <a:prstGeom prst="line">
                <a:avLst/>
              </a:prstGeom>
              <a:ln w="25400">
                <a:solidFill>
                  <a:srgbClr val="1A4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 59"/>
              <p:cNvCxnSpPr>
                <a:stCxn id="34" idx="2"/>
                <a:endCxn id="43" idx="2"/>
              </p:cNvCxnSpPr>
              <p:nvPr/>
            </p:nvCxnSpPr>
            <p:spPr>
              <a:xfrm rot="16200000" flipH="1">
                <a:off x="6948264" y="3825044"/>
                <a:ext cx="12700" cy="1512168"/>
              </a:xfrm>
              <a:prstGeom prst="bentConnector3">
                <a:avLst>
                  <a:gd name="adj1" fmla="val 1800000"/>
                </a:avLst>
              </a:prstGeom>
              <a:ln w="25400">
                <a:solidFill>
                  <a:srgbClr val="1A4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endCxn id="38" idx="0"/>
              </p:cNvCxnSpPr>
              <p:nvPr/>
            </p:nvCxnSpPr>
            <p:spPr>
              <a:xfrm>
                <a:off x="6948264" y="4797152"/>
                <a:ext cx="0" cy="28803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698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9977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31188" cy="140335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0">
              <a:defRPr lang="ko-KR" altLang="en-US"/>
            </a:pPr>
            <a:endParaRPr lang="en-US" altLang="ko-KR" sz="10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 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* </a:t>
            </a:r>
            <a:r>
              <a:rPr lang="en-US" altLang="ko-KR" sz="1400" dirty="0">
                <a:solidFill>
                  <a:schemeClr val="tx2"/>
                </a:solidFill>
              </a:rPr>
              <a:t>while(</a:t>
            </a:r>
            <a:r>
              <a:rPr lang="en-US" altLang="ko-KR" sz="1400" b="1" dirty="0">
                <a:solidFill>
                  <a:schemeClr val="tx2"/>
                </a:solidFill>
              </a:rPr>
              <a:t>true</a:t>
            </a:r>
            <a:r>
              <a:rPr lang="en-US" altLang="ko-KR" sz="1400" dirty="0">
                <a:solidFill>
                  <a:schemeClr val="tx2"/>
                </a:solidFill>
              </a:rPr>
              <a:t> or </a:t>
            </a:r>
            <a:r>
              <a:rPr lang="en-US" altLang="ko-KR" sz="1400" b="1" dirty="0">
                <a:solidFill>
                  <a:schemeClr val="accent2"/>
                </a:solidFill>
              </a:rPr>
              <a:t>false</a:t>
            </a:r>
            <a:r>
              <a:rPr lang="en-US" altLang="ko-KR" sz="1400" dirty="0">
                <a:solidFill>
                  <a:schemeClr val="tx2"/>
                </a:solidFill>
              </a:rPr>
              <a:t>) {    </a:t>
            </a:r>
            <a:r>
              <a:rPr lang="ko-KR" altLang="en-US" sz="1400" dirty="0">
                <a:solidFill>
                  <a:schemeClr val="tx2"/>
                </a:solidFill>
              </a:rPr>
              <a:t>문장</a:t>
            </a:r>
            <a:r>
              <a:rPr lang="en-US" altLang="ko-KR" sz="1400" dirty="0">
                <a:solidFill>
                  <a:schemeClr val="tx2"/>
                </a:solidFill>
              </a:rPr>
              <a:t>    }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* 조건이 </a:t>
            </a:r>
            <a:r>
              <a:rPr lang="en-US" altLang="ko-KR" sz="1400" dirty="0">
                <a:solidFill>
                  <a:schemeClr val="tx2"/>
                </a:solidFill>
              </a:rPr>
              <a:t>true</a:t>
            </a:r>
            <a:r>
              <a:rPr lang="ko-KR" altLang="en-US" sz="1400" dirty="0">
                <a:solidFill>
                  <a:schemeClr val="tx2"/>
                </a:solidFill>
              </a:rPr>
              <a:t>이면 문장을 실행하고</a:t>
            </a:r>
            <a:r>
              <a:rPr lang="en-US" altLang="ko-KR" sz="1400" dirty="0">
                <a:solidFill>
                  <a:schemeClr val="tx2"/>
                </a:solidFill>
              </a:rPr>
              <a:t>, false</a:t>
            </a:r>
            <a:r>
              <a:rPr lang="ko-KR" altLang="en-US" sz="1400" dirty="0">
                <a:solidFill>
                  <a:schemeClr val="tx2"/>
                </a:solidFill>
              </a:rPr>
              <a:t>이면 </a:t>
            </a:r>
            <a:r>
              <a:rPr lang="en-US" altLang="ko-KR" sz="1400" dirty="0">
                <a:solidFill>
                  <a:schemeClr val="tx2"/>
                </a:solidFill>
              </a:rPr>
              <a:t>while</a:t>
            </a:r>
            <a:r>
              <a:rPr lang="ko-KR" altLang="en-US" sz="1400" dirty="0">
                <a:solidFill>
                  <a:schemeClr val="tx2"/>
                </a:solidFill>
              </a:rPr>
              <a:t>문을 종료한다.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39416" y="2564904"/>
            <a:ext cx="7644680" cy="3204356"/>
            <a:chOff x="839416" y="2492896"/>
            <a:chExt cx="7644680" cy="3204356"/>
          </a:xfrm>
        </p:grpSpPr>
        <p:grpSp>
          <p:nvGrpSpPr>
            <p:cNvPr id="78" name="그룹 77"/>
            <p:cNvGrpSpPr/>
            <p:nvPr/>
          </p:nvGrpSpPr>
          <p:grpSpPr>
            <a:xfrm>
              <a:off x="839416" y="2492896"/>
              <a:ext cx="2100064" cy="3168352"/>
              <a:chOff x="1115616" y="2492896"/>
              <a:chExt cx="2100064" cy="3168352"/>
            </a:xfrm>
          </p:grpSpPr>
          <p:sp>
            <p:nvSpPr>
              <p:cNvPr id="16" name="다이아몬드 15"/>
              <p:cNvSpPr/>
              <p:nvPr/>
            </p:nvSpPr>
            <p:spPr>
              <a:xfrm>
                <a:off x="1115616" y="2924944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조건식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259632" y="4437112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문장</a:t>
                </a: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>
                <a:off x="1835696" y="3429000"/>
                <a:ext cx="0" cy="100811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1835696" y="2708920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순서도: 연결자 60"/>
              <p:cNvSpPr/>
              <p:nvPr/>
            </p:nvSpPr>
            <p:spPr>
              <a:xfrm>
                <a:off x="1691680" y="2492896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62" name="순서도: 연결자 61"/>
              <p:cNvSpPr/>
              <p:nvPr/>
            </p:nvSpPr>
            <p:spPr>
              <a:xfrm>
                <a:off x="1691680" y="5445224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79476" y="3769295"/>
                <a:ext cx="576064" cy="300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cxnSp>
            <p:nvCxnSpPr>
              <p:cNvPr id="70" name="Shape 69"/>
              <p:cNvCxnSpPr>
                <a:stCxn id="17" idx="2"/>
                <a:endCxn id="16" idx="1"/>
              </p:cNvCxnSpPr>
              <p:nvPr/>
            </p:nvCxnSpPr>
            <p:spPr>
              <a:xfrm rot="5400000" flipH="1">
                <a:off x="683568" y="3609020"/>
                <a:ext cx="1620180" cy="756084"/>
              </a:xfrm>
              <a:prstGeom prst="bentConnector4">
                <a:avLst>
                  <a:gd name="adj1" fmla="val -14110"/>
                  <a:gd name="adj2" fmla="val 130235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hape 71"/>
              <p:cNvCxnSpPr>
                <a:stCxn id="16" idx="3"/>
                <a:endCxn id="62" idx="0"/>
              </p:cNvCxnSpPr>
              <p:nvPr/>
            </p:nvCxnSpPr>
            <p:spPr>
              <a:xfrm flipH="1">
                <a:off x="1835696" y="3176972"/>
                <a:ext cx="720080" cy="2268252"/>
              </a:xfrm>
              <a:prstGeom prst="bentConnector4">
                <a:avLst>
                  <a:gd name="adj1" fmla="val -57950"/>
                  <a:gd name="adj2" fmla="val 90750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483768" y="2888940"/>
                <a:ext cx="731912" cy="300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false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071664" y="2492896"/>
              <a:ext cx="5412432" cy="3204356"/>
            </a:xfrm>
            <a:prstGeom prst="roundRect">
              <a:avLst>
                <a:gd name="adj" fmla="val 15042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class WhileEx1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public static void main(String[]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int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r = 1;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while(r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&lt;=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10)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반지름이 "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인 원의 둘레는"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((float)(2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Math.PI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r))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이고 넓이는 "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((float)(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Math.PI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r)));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r++;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endParaRPr lang="ko-KR" altLang="en-US" sz="1400" dirty="0">
                <a:solidFill>
                  <a:srgbClr val="14395E"/>
                </a:solidFill>
                <a:latin typeface="+mj-lt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26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03288" y="1449388"/>
            <a:ext cx="8240712" cy="1295400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do ~ while 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</a:rPr>
              <a:t>do {   </a:t>
            </a:r>
            <a:r>
              <a:rPr lang="ko-KR" altLang="en-US" sz="1400" dirty="0">
                <a:solidFill>
                  <a:schemeClr val="tx2"/>
                </a:solidFill>
              </a:rPr>
              <a:t>문장</a:t>
            </a:r>
            <a:r>
              <a:rPr lang="en-US" altLang="ko-KR" sz="1400" dirty="0">
                <a:solidFill>
                  <a:schemeClr val="tx2"/>
                </a:solidFill>
              </a:rPr>
              <a:t>    }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while(</a:t>
            </a:r>
            <a:r>
              <a:rPr lang="en-US" altLang="ko-KR" sz="1400" b="1" dirty="0">
                <a:solidFill>
                  <a:schemeClr val="tx2"/>
                </a:solidFill>
              </a:rPr>
              <a:t>true</a:t>
            </a:r>
            <a:r>
              <a:rPr lang="en-US" altLang="ko-KR" sz="1400" dirty="0">
                <a:solidFill>
                  <a:schemeClr val="tx2"/>
                </a:solidFill>
              </a:rPr>
              <a:t> or </a:t>
            </a:r>
            <a:r>
              <a:rPr lang="en-US" altLang="ko-KR" sz="1400" b="1" dirty="0">
                <a:solidFill>
                  <a:schemeClr val="accent2"/>
                </a:solidFill>
              </a:rPr>
              <a:t>false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  <a:r>
              <a:rPr lang="ko-KR" altLang="en-US" sz="1400" dirty="0">
                <a:solidFill>
                  <a:schemeClr val="tx2"/>
                </a:solidFill>
              </a:rPr>
              <a:t>;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최소한 한 번은 실행되고</a:t>
            </a:r>
            <a:r>
              <a:rPr lang="en-US" altLang="ko-KR" sz="1400" dirty="0">
                <a:solidFill>
                  <a:schemeClr val="tx2"/>
                </a:solidFill>
              </a:rPr>
              <a:t>,</a:t>
            </a:r>
            <a:r>
              <a:rPr lang="ko-KR" altLang="en-US" sz="1400" dirty="0">
                <a:solidFill>
                  <a:schemeClr val="tx2"/>
                </a:solidFill>
              </a:rPr>
              <a:t> 조건이</a:t>
            </a:r>
            <a:r>
              <a:rPr lang="en-US" altLang="ko-KR" sz="1400" dirty="0">
                <a:solidFill>
                  <a:schemeClr val="tx2"/>
                </a:solidFill>
              </a:rPr>
              <a:t> true</a:t>
            </a:r>
            <a:r>
              <a:rPr lang="ko-KR" altLang="en-US" sz="1400" dirty="0">
                <a:solidFill>
                  <a:schemeClr val="tx2"/>
                </a:solidFill>
              </a:rPr>
              <a:t>인 경우에는 계속해서 반복한다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15752" y="2816932"/>
            <a:ext cx="7801036" cy="2952328"/>
            <a:chOff x="815752" y="2816932"/>
            <a:chExt cx="7801036" cy="2952328"/>
          </a:xfrm>
        </p:grpSpPr>
        <p:grpSp>
          <p:nvGrpSpPr>
            <p:cNvPr id="43" name="그룹 42"/>
            <p:cNvGrpSpPr/>
            <p:nvPr/>
          </p:nvGrpSpPr>
          <p:grpSpPr>
            <a:xfrm>
              <a:off x="815752" y="2816932"/>
              <a:ext cx="2003884" cy="2952328"/>
              <a:chOff x="899592" y="2420888"/>
              <a:chExt cx="2003884" cy="2952328"/>
            </a:xfrm>
          </p:grpSpPr>
          <p:cxnSp>
            <p:nvCxnSpPr>
              <p:cNvPr id="15" name="직선 화살표 연결선 14"/>
              <p:cNvCxnSpPr>
                <a:endCxn id="30" idx="0"/>
              </p:cNvCxnSpPr>
              <p:nvPr/>
            </p:nvCxnSpPr>
            <p:spPr>
              <a:xfrm>
                <a:off x="1619672" y="3212976"/>
                <a:ext cx="0" cy="360040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1619672" y="2636912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순서도: 연결자 16"/>
              <p:cNvSpPr/>
              <p:nvPr/>
            </p:nvSpPr>
            <p:spPr>
              <a:xfrm>
                <a:off x="1475656" y="2420888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18" name="순서도: 연결자 17"/>
              <p:cNvSpPr/>
              <p:nvPr/>
            </p:nvSpPr>
            <p:spPr>
              <a:xfrm>
                <a:off x="1403648" y="515719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4273351"/>
                <a:ext cx="576064" cy="30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cxnSp>
            <p:nvCxnSpPr>
              <p:cNvPr id="20" name="Shape 19"/>
              <p:cNvCxnSpPr>
                <a:stCxn id="30" idx="2"/>
                <a:endCxn id="37" idx="1"/>
              </p:cNvCxnSpPr>
              <p:nvPr/>
            </p:nvCxnSpPr>
            <p:spPr>
              <a:xfrm rot="5400000" flipH="1">
                <a:off x="809582" y="3266982"/>
                <a:ext cx="1044116" cy="576064"/>
              </a:xfrm>
              <a:prstGeom prst="bentConnector4">
                <a:avLst>
                  <a:gd name="adj1" fmla="val -59427"/>
                  <a:gd name="adj2" fmla="val 164683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20"/>
              <p:cNvCxnSpPr>
                <a:stCxn id="30" idx="3"/>
                <a:endCxn id="18" idx="0"/>
              </p:cNvCxnSpPr>
              <p:nvPr/>
            </p:nvCxnSpPr>
            <p:spPr>
              <a:xfrm flipH="1">
                <a:off x="1547664" y="3825044"/>
                <a:ext cx="792088" cy="1332148"/>
              </a:xfrm>
              <a:prstGeom prst="bentConnector4">
                <a:avLst>
                  <a:gd name="adj1" fmla="val -39854"/>
                  <a:gd name="adj2" fmla="val 79071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07568" y="3537012"/>
                <a:ext cx="695908" cy="300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false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899592" y="3573016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조건식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43608" y="2852936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문장</a:t>
                </a: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2963652" y="2960948"/>
              <a:ext cx="5653136" cy="2736304"/>
            </a:xfrm>
            <a:prstGeom prst="roundRect">
              <a:avLst>
                <a:gd name="adj" fmla="val 15042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class DoWhileEx01 {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static void main(String[]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int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= 15;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do{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("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값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? 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while(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&gt;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20);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endParaRPr lang="ko-KR" altLang="en-US" sz="1400" dirty="0">
                <a:solidFill>
                  <a:srgbClr val="14395E"/>
                </a:solidFill>
                <a:latin typeface="+mj-lt"/>
                <a:ea typeface="돋움"/>
              </a:endParaRPr>
            </a:p>
          </p:txBody>
        </p:sp>
      </p:grpSp>
      <p:sp>
        <p:nvSpPr>
          <p:cNvPr id="39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(2/5)</a:t>
            </a:r>
          </a:p>
        </p:txBody>
      </p:sp>
    </p:spTree>
    <p:extLst>
      <p:ext uri="{BB962C8B-B14F-4D97-AF65-F5344CB8AC3E}">
        <p14:creationId xmlns:p14="http://schemas.microsoft.com/office/powerpoint/2010/main" val="331780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507413" cy="27003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break</a:t>
            </a:r>
          </a:p>
          <a:p>
            <a:pPr lvl="0">
              <a:buNone/>
              <a:defRPr lang="ko-KR" altLang="en-US"/>
            </a:pPr>
            <a:endParaRPr lang="en-US" altLang="ko-KR" sz="4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</a:rPr>
              <a:t> 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ko-KR" altLang="en-US" sz="1400" dirty="0" err="1">
                <a:solidFill>
                  <a:schemeClr val="tx2"/>
                </a:solidFill>
              </a:rPr>
              <a:t>반복문이나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switch</a:t>
            </a:r>
            <a:r>
              <a:rPr lang="ko-KR" altLang="en-US" sz="1400" dirty="0">
                <a:solidFill>
                  <a:schemeClr val="tx2"/>
                </a:solidFill>
              </a:rPr>
              <a:t>문의 </a:t>
            </a:r>
            <a:r>
              <a:rPr lang="en-US" altLang="ko-KR" sz="1400" dirty="0">
                <a:solidFill>
                  <a:schemeClr val="tx2"/>
                </a:solidFill>
              </a:rPr>
              <a:t>case</a:t>
            </a:r>
            <a:r>
              <a:rPr lang="ko-KR" altLang="en-US" sz="1400" dirty="0">
                <a:solidFill>
                  <a:schemeClr val="tx2"/>
                </a:solidFill>
              </a:rPr>
              <a:t>를 벗어날 때 사용한다.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무한 루프를 벗어날 때 사용한다.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</a:t>
            </a:r>
            <a:r>
              <a:rPr lang="ko-KR" altLang="en-US" sz="1400" dirty="0" err="1">
                <a:solidFill>
                  <a:schemeClr val="tx2"/>
                </a:solidFill>
              </a:rPr>
              <a:t>반복문</a:t>
            </a:r>
            <a:r>
              <a:rPr lang="ko-KR" altLang="en-US" sz="1400" dirty="0">
                <a:solidFill>
                  <a:schemeClr val="tx2"/>
                </a:solidFill>
              </a:rPr>
              <a:t> 안에 또 </a:t>
            </a:r>
            <a:r>
              <a:rPr lang="ko-KR" altLang="en-US" sz="1400" dirty="0" err="1">
                <a:solidFill>
                  <a:schemeClr val="tx2"/>
                </a:solidFill>
              </a:rPr>
              <a:t>반복문이</a:t>
            </a:r>
            <a:r>
              <a:rPr lang="ko-KR" altLang="en-US" sz="1400" dirty="0">
                <a:solidFill>
                  <a:schemeClr val="tx2"/>
                </a:solidFill>
              </a:rPr>
              <a:t> 있고, 그 안에 </a:t>
            </a:r>
            <a:r>
              <a:rPr lang="en-US" altLang="ko-KR" sz="1400" dirty="0">
                <a:solidFill>
                  <a:schemeClr val="tx2"/>
                </a:solidFill>
              </a:rPr>
              <a:t>break</a:t>
            </a:r>
            <a:r>
              <a:rPr lang="ko-KR" altLang="en-US" sz="1400" dirty="0">
                <a:solidFill>
                  <a:schemeClr val="tx2"/>
                </a:solidFill>
              </a:rPr>
              <a:t>가 있을 경우 가장 가까운 반복문을 탈출한다.</a:t>
            </a:r>
          </a:p>
          <a:p>
            <a:pPr>
              <a:buNone/>
              <a:defRPr lang="ko-KR" altLang="en-US"/>
            </a:pPr>
            <a:endParaRPr lang="ko-KR" altLang="en-US" sz="8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continue</a:t>
            </a:r>
          </a:p>
          <a:p>
            <a:pPr lvl="0">
              <a:buNone/>
              <a:defRPr lang="ko-KR" altLang="en-US"/>
            </a:pPr>
            <a:endParaRPr lang="en-US" altLang="ko-KR" sz="4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ko-KR" altLang="en-US" sz="1600" dirty="0">
                <a:solidFill>
                  <a:schemeClr val="tx2"/>
                </a:solidFill>
              </a:rPr>
              <a:t>  </a:t>
            </a:r>
            <a:r>
              <a:rPr lang="ko-KR" altLang="en-US" sz="1400" dirty="0">
                <a:solidFill>
                  <a:schemeClr val="tx2"/>
                </a:solidFill>
              </a:rPr>
              <a:t>* 루프의 나머지 </a:t>
            </a:r>
            <a:r>
              <a:rPr lang="ko-KR" altLang="en-US" sz="1400" dirty="0" err="1">
                <a:solidFill>
                  <a:schemeClr val="tx2"/>
                </a:solidFill>
              </a:rPr>
              <a:t>뒷</a:t>
            </a:r>
            <a:r>
              <a:rPr lang="ko-KR" altLang="en-US" sz="1400" dirty="0">
                <a:solidFill>
                  <a:schemeClr val="tx2"/>
                </a:solidFill>
              </a:rPr>
              <a:t> 부분을 무시하고 반복문의 선두로 점프하여 다음 루프를 실행한다.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루프에서 특정 값에 대한 처리를 제외하고자 할 때 필요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1199456" y="3537012"/>
            <a:ext cx="6805264" cy="3024336"/>
            <a:chOff x="1199456" y="3537012"/>
            <a:chExt cx="6805264" cy="30243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99456" y="3537012"/>
              <a:ext cx="6805264" cy="302433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 = 0;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while(true)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if(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&lt;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3){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} </a:t>
              </a:r>
              <a:r>
                <a:rPr lang="en-US" altLang="ko-KR" sz="1400" b="1" dirty="0">
                  <a:solidFill>
                    <a:schemeClr val="tx2"/>
                  </a:solidFill>
                  <a:latin typeface="돋움"/>
                  <a:ea typeface="돋움"/>
                </a:rPr>
                <a:t>continue;</a:t>
              </a:r>
              <a:endParaRPr lang="en-US" altLang="ko-KR" sz="1400" dirty="0">
                <a:solidFill>
                  <a:schemeClr val="tx2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else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}   </a:t>
              </a:r>
              <a:r>
                <a:rPr lang="en-US" altLang="ko-KR" sz="1400" b="1" dirty="0">
                  <a:solidFill>
                    <a:schemeClr val="tx2"/>
                  </a:solidFill>
                  <a:latin typeface="돋움"/>
                  <a:ea typeface="돋움"/>
                </a:rPr>
                <a:t>break;</a:t>
              </a:r>
              <a:endParaRPr lang="en-US" altLang="ko-KR" sz="1400" dirty="0">
                <a:solidFill>
                  <a:schemeClr val="tx2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}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3900264" y="4689140"/>
              <a:ext cx="2016224" cy="1512168"/>
              <a:chOff x="3900264" y="4689140"/>
              <a:chExt cx="2016224" cy="1512168"/>
            </a:xfrm>
          </p:grpSpPr>
          <p:sp>
            <p:nvSpPr>
              <p:cNvPr id="11" name="모서리가 둥근 사각형 설명선 10"/>
              <p:cNvSpPr/>
              <p:nvPr/>
            </p:nvSpPr>
            <p:spPr>
              <a:xfrm>
                <a:off x="3972272" y="4689140"/>
                <a:ext cx="1944216" cy="576064"/>
              </a:xfrm>
              <a:prstGeom prst="wedgeRoundRectCallout">
                <a:avLst>
                  <a:gd name="adj1" fmla="val -72712"/>
                  <a:gd name="adj2" fmla="val 27938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반복조건</a:t>
                </a:r>
              </a:p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검사로 이동</a:t>
                </a:r>
              </a:p>
            </p:txBody>
          </p:sp>
          <p:sp>
            <p:nvSpPr>
              <p:cNvPr id="15" name="모서리가 둥근 사각형 설명선 14"/>
              <p:cNvSpPr/>
              <p:nvPr/>
            </p:nvSpPr>
            <p:spPr>
              <a:xfrm>
                <a:off x="3900264" y="5553236"/>
                <a:ext cx="1512168" cy="648072"/>
              </a:xfrm>
              <a:prstGeom prst="wedgeRoundRectCallout">
                <a:avLst>
                  <a:gd name="adj1" fmla="val -81967"/>
                  <a:gd name="adj2" fmla="val -45455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While</a:t>
                </a: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문</a:t>
                </a:r>
              </a:p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탈출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812032" y="4041068"/>
              <a:ext cx="936104" cy="2160240"/>
              <a:chOff x="1944216" y="3645024"/>
              <a:chExt cx="936104" cy="2160240"/>
            </a:xfrm>
          </p:grpSpPr>
          <p:cxnSp>
            <p:nvCxnSpPr>
              <p:cNvPr id="42" name="구부러진 연결선 41"/>
              <p:cNvCxnSpPr/>
              <p:nvPr/>
            </p:nvCxnSpPr>
            <p:spPr>
              <a:xfrm rot="10800000" flipV="1">
                <a:off x="2016224" y="5157192"/>
                <a:ext cx="864096" cy="648072"/>
              </a:xfrm>
              <a:prstGeom prst="curvedConnector3">
                <a:avLst>
                  <a:gd name="adj1" fmla="val 119979"/>
                </a:avLst>
              </a:prstGeom>
              <a:ln w="254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1944216" y="4725144"/>
                <a:ext cx="792088" cy="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V="1">
                <a:off x="1944216" y="3645024"/>
                <a:ext cx="0" cy="108012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1944216" y="3645024"/>
                <a:ext cx="360040" cy="0"/>
              </a:xfrm>
              <a:prstGeom prst="straightConnector1">
                <a:avLst/>
              </a:prstGeom>
              <a:ln w="254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(3/5)</a:t>
            </a:r>
          </a:p>
        </p:txBody>
      </p:sp>
    </p:spTree>
    <p:extLst>
      <p:ext uri="{BB962C8B-B14F-4D97-AF65-F5344CB8AC3E}">
        <p14:creationId xmlns:p14="http://schemas.microsoft.com/office/powerpoint/2010/main" val="1019996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1916832"/>
            <a:ext cx="7716688" cy="367240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ContinueTest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{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for(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++)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if(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{</a:t>
            </a:r>
          </a:p>
          <a:p>
            <a:pPr lvl="0">
              <a:defRPr lang="ko-KR" altLang="en-US"/>
            </a:pP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  	       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 </a:t>
            </a:r>
            <a:r>
              <a:rPr lang="en-US" altLang="ko-KR" sz="1400" b="1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가 짝수라면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continue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에 의해 다음스텝이 실행되어 홀수이면 출력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continue;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("["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"]");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(4/5)</a:t>
            </a:r>
          </a:p>
        </p:txBody>
      </p:sp>
    </p:spTree>
    <p:extLst>
      <p:ext uri="{BB962C8B-B14F-4D97-AF65-F5344CB8AC3E}">
        <p14:creationId xmlns:p14="http://schemas.microsoft.com/office/powerpoint/2010/main" val="385567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404" y="1485264"/>
            <a:ext cx="7704000" cy="432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BreakTest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for(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++)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aa: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라벨 브레이크는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{ }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을 사용하여 만든다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 aa: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는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시작하는 라벨이다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               // break aa;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위치에서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aa: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로 옮겨서 시작한다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==&gt;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for 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j++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if(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5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)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||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5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)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: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 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: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j);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}else 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         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break aa;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for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aa: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for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}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(5/5)</a:t>
            </a:r>
          </a:p>
        </p:txBody>
      </p:sp>
    </p:spTree>
    <p:extLst>
      <p:ext uri="{BB962C8B-B14F-4D97-AF65-F5344CB8AC3E}">
        <p14:creationId xmlns:p14="http://schemas.microsoft.com/office/powerpoint/2010/main" val="109068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37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08720"/>
            <a:ext cx="8229600" cy="147637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switch ~ case (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다중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</a:rPr>
              <a:t>선택문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rgbClr val="132E66"/>
                </a:solidFill>
                <a:latin typeface="+mj-lt"/>
              </a:rPr>
              <a:t>         </a:t>
            </a:r>
            <a:r>
              <a:rPr lang="en-US" altLang="ko-KR" sz="1400" dirty="0">
                <a:solidFill>
                  <a:srgbClr val="132E66"/>
                </a:solidFill>
              </a:rPr>
              <a:t>* switch</a:t>
            </a:r>
            <a:r>
              <a:rPr lang="ko-KR" altLang="en-US" sz="1400" dirty="0">
                <a:solidFill>
                  <a:srgbClr val="132E66"/>
                </a:solidFill>
              </a:rPr>
              <a:t>문을 사용하면 </a:t>
            </a:r>
            <a:r>
              <a:rPr lang="ko-KR" altLang="en-US" sz="1400" dirty="0" err="1">
                <a:solidFill>
                  <a:srgbClr val="132E66"/>
                </a:solidFill>
              </a:rPr>
              <a:t>조건식을</a:t>
            </a:r>
            <a:r>
              <a:rPr lang="ko-KR" altLang="en-US" sz="1400" dirty="0">
                <a:solidFill>
                  <a:srgbClr val="132E66"/>
                </a:solidFill>
              </a:rPr>
              <a:t> 한 번만 계산하기 때문에 주어진 문장을 빠르게 처리 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비교대상은 </a:t>
            </a:r>
            <a:r>
              <a:rPr lang="en-US" altLang="ko-KR" sz="1400" b="1" dirty="0" err="1">
                <a:solidFill>
                  <a:srgbClr val="132E66"/>
                </a:solidFill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</a:rPr>
              <a:t>계열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</a:rPr>
              <a:t>,  byte,  short,  char,  </a:t>
            </a:r>
            <a:r>
              <a:rPr lang="en-US" altLang="ko-KR" sz="1400" dirty="0" err="1">
                <a:solidFill>
                  <a:srgbClr val="132E66"/>
                </a:solidFill>
              </a:rPr>
              <a:t>enum</a:t>
            </a:r>
            <a:r>
              <a:rPr lang="en-US" altLang="ko-KR" sz="1400" dirty="0">
                <a:solidFill>
                  <a:srgbClr val="132E66"/>
                </a:solidFill>
              </a:rPr>
              <a:t>),  </a:t>
            </a:r>
            <a:r>
              <a:rPr lang="en-US" altLang="ko-KR" sz="1400" b="1" dirty="0">
                <a:solidFill>
                  <a:srgbClr val="132E66"/>
                </a:solidFill>
              </a:rPr>
              <a:t>String</a:t>
            </a:r>
            <a:r>
              <a:rPr lang="ko-KR" altLang="en-US" sz="1400" b="1" dirty="0">
                <a:solidFill>
                  <a:srgbClr val="132E66"/>
                </a:solidFill>
              </a:rPr>
              <a:t>계열</a:t>
            </a:r>
            <a:r>
              <a:rPr lang="en-US" altLang="ko-KR" sz="1400" dirty="0">
                <a:solidFill>
                  <a:srgbClr val="132E66"/>
                </a:solidFill>
              </a:rPr>
              <a:t>(1.7 </a:t>
            </a:r>
            <a:r>
              <a:rPr lang="ko-KR" altLang="en-US" sz="1400" dirty="0">
                <a:solidFill>
                  <a:srgbClr val="132E66"/>
                </a:solidFill>
              </a:rPr>
              <a:t>버전부터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이 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endParaRPr lang="en-US" altLang="ko-KR" sz="1600" dirty="0">
              <a:latin typeface="Times New Roman" pitchFamily="18" charset="0"/>
              <a:ea typeface="굴림" charset="-127"/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9572" y="2132855"/>
            <a:ext cx="7704856" cy="43891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package com.hk;</a:t>
            </a:r>
          </a:p>
          <a:p>
            <a:endParaRPr lang="ko-KR" altLang="en-US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public class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SwitchCase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     public static void main(String[]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= 95;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switch(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/ 10) {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10: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9: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8: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B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7: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C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6: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D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default: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F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}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     }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}</a:t>
            </a: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witch ~ case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문</a:t>
            </a:r>
            <a:endParaRPr kumimoji="0" lang="ko-KR" altLang="en-US" sz="2200" b="1" i="0" u="none" strike="noStrike" kern="1200" cap="none" normalizeH="0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382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30.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등차수열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&amp;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등비수열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0" y="1484784"/>
            <a:ext cx="9144000" cy="147637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등차수열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(Arithmetic Sequence)</a:t>
            </a: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rgbClr val="132E66"/>
                </a:solidFill>
                <a:latin typeface="+mj-lt"/>
              </a:rPr>
              <a:t>   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각 항이 그 앞의 항에 일정한 수를 더한 것으로 이루어진 수열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132E66"/>
                </a:solidFill>
              </a:rPr>
              <a:t>      *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＋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(n-1)d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인 관계식이 성립되는 수열을 말한다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이때 일정한 차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공차라고 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0" y="3356545"/>
            <a:ext cx="9144000" cy="210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</a:rPr>
              <a:t>등비수열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(Geometric Sequence)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각 항이 그 앞의 항에 일정한 수를 곱한 것으로 이루어진 수열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기하수열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이라고도 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132E66"/>
                </a:solidFill>
              </a:rPr>
              <a:t>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어떤 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에서 차례로 일정한 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곱해 만들어진 수열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,…,ar</a:t>
            </a:r>
            <a:r>
              <a:rPr lang="en-US" altLang="ko-KR" sz="1600" baseline="30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,…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을 가리킨다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     * 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로 되는 수열이며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그 일반항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altLang="ko-KR" sz="1600" baseline="30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첫째항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', 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공비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公比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)'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라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5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print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412776"/>
            <a:ext cx="9144000" cy="4248472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print </a:t>
            </a: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종류</a:t>
            </a: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  - </a:t>
            </a:r>
            <a:r>
              <a:rPr lang="en-US" altLang="ko-KR" sz="18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System.out.print</a:t>
            </a:r>
            <a:r>
              <a:rPr lang="en-US" altLang="ko-KR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();</a:t>
            </a:r>
          </a:p>
          <a:p>
            <a:pPr>
              <a:buNone/>
              <a:defRPr lang="ko-KR" altLang="en-US"/>
            </a:pPr>
            <a:endParaRPr lang="en-US" altLang="ko-KR" sz="1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800" b="1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</a:t>
            </a:r>
            <a:r>
              <a:rPr lang="en-US" altLang="ko-KR" sz="1800" dirty="0">
                <a:solidFill>
                  <a:srgbClr val="132E66"/>
                </a:solidFill>
              </a:rPr>
              <a:t>() : </a:t>
            </a:r>
            <a:r>
              <a:rPr lang="ko-KR" altLang="en-US" sz="1800" dirty="0">
                <a:solidFill>
                  <a:srgbClr val="132E66"/>
                </a:solidFill>
              </a:rPr>
              <a:t>직관적 사용</a:t>
            </a:r>
            <a:r>
              <a:rPr lang="en-US" altLang="ko-KR" sz="1800" dirty="0">
                <a:solidFill>
                  <a:srgbClr val="132E66"/>
                </a:solidFill>
              </a:rPr>
              <a:t>(</a:t>
            </a:r>
            <a:r>
              <a:rPr lang="ko-KR" altLang="en-US" sz="1800" dirty="0">
                <a:solidFill>
                  <a:srgbClr val="132E66"/>
                </a:solidFill>
              </a:rPr>
              <a:t> </a:t>
            </a:r>
            <a:r>
              <a:rPr lang="en-US" altLang="ko-KR" sz="1800" dirty="0">
                <a:solidFill>
                  <a:srgbClr val="132E66"/>
                </a:solidFill>
              </a:rPr>
              <a:t>=</a:t>
            </a:r>
            <a:r>
              <a:rPr lang="ko-KR" altLang="en-US" sz="1800" dirty="0">
                <a:solidFill>
                  <a:srgbClr val="132E66"/>
                </a:solidFill>
              </a:rPr>
              <a:t> </a:t>
            </a:r>
            <a:r>
              <a:rPr lang="en-US" altLang="ko-KR" sz="1800" dirty="0" err="1">
                <a:solidFill>
                  <a:srgbClr val="132E66"/>
                </a:solidFill>
              </a:rPr>
              <a:t>println</a:t>
            </a:r>
            <a:r>
              <a:rPr lang="en-US" altLang="ko-KR" sz="1800" dirty="0">
                <a:solidFill>
                  <a:srgbClr val="132E66"/>
                </a:solidFill>
              </a:rPr>
              <a:t>), </a:t>
            </a:r>
            <a:r>
              <a:rPr lang="ko-KR" altLang="en-US" sz="1800" dirty="0" err="1">
                <a:solidFill>
                  <a:srgbClr val="132E66"/>
                </a:solidFill>
              </a:rPr>
              <a:t>줄바꿈</a:t>
            </a:r>
            <a:r>
              <a:rPr lang="ko-KR" altLang="en-US" sz="1800" dirty="0">
                <a:solidFill>
                  <a:srgbClr val="132E66"/>
                </a:solidFill>
              </a:rPr>
              <a:t>(</a:t>
            </a:r>
            <a:r>
              <a:rPr lang="en-US" altLang="ko-KR" sz="1800" dirty="0">
                <a:solidFill>
                  <a:srgbClr val="132E66"/>
                </a:solidFill>
              </a:rPr>
              <a:t>Enter)</a:t>
            </a:r>
            <a:r>
              <a:rPr lang="ko-KR" altLang="en-US" sz="1800" dirty="0">
                <a:solidFill>
                  <a:srgbClr val="132E66"/>
                </a:solidFill>
              </a:rPr>
              <a:t> 하지 않는다.</a:t>
            </a:r>
          </a:p>
          <a:p>
            <a:pPr>
              <a:buNone/>
              <a:defRPr lang="ko-KR" altLang="en-US"/>
            </a:pPr>
            <a:endParaRPr lang="ko-KR" altLang="en-US" sz="18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System.out.println</a:t>
            </a:r>
            <a:r>
              <a:rPr lang="ko-KR" altLang="en-US" sz="1800" dirty="0">
                <a:solidFill>
                  <a:srgbClr val="132E66"/>
                </a:solidFill>
              </a:rPr>
              <a:t>()</a:t>
            </a:r>
            <a:r>
              <a:rPr lang="en-US" altLang="ko-KR" sz="1800" dirty="0">
                <a:solidFill>
                  <a:srgbClr val="132E66"/>
                </a:solidFill>
              </a:rPr>
              <a:t> : </a:t>
            </a:r>
            <a:r>
              <a:rPr lang="ko-KR" altLang="en-US" sz="1800" dirty="0">
                <a:solidFill>
                  <a:srgbClr val="132E66"/>
                </a:solidFill>
              </a:rPr>
              <a:t>직관적 사용</a:t>
            </a:r>
            <a:r>
              <a:rPr lang="en-US" altLang="ko-KR" sz="1800" dirty="0">
                <a:solidFill>
                  <a:srgbClr val="132E66"/>
                </a:solidFill>
              </a:rPr>
              <a:t>, </a:t>
            </a:r>
            <a:r>
              <a:rPr lang="ko-KR" altLang="en-US" sz="1800" dirty="0">
                <a:solidFill>
                  <a:srgbClr val="132E66"/>
                </a:solidFill>
              </a:rPr>
              <a:t>출력 후 한 줄 </a:t>
            </a:r>
            <a:r>
              <a:rPr lang="ko-KR" altLang="en-US" sz="1800" dirty="0" err="1">
                <a:solidFill>
                  <a:srgbClr val="132E66"/>
                </a:solidFill>
              </a:rPr>
              <a:t>줄바꿈</a:t>
            </a:r>
            <a:r>
              <a:rPr lang="ko-KR" altLang="en-US" sz="1800" dirty="0">
                <a:solidFill>
                  <a:srgbClr val="132E66"/>
                </a:solidFill>
              </a:rPr>
              <a:t>(</a:t>
            </a:r>
            <a:r>
              <a:rPr lang="en-US" altLang="ko-KR" sz="1800" dirty="0">
                <a:solidFill>
                  <a:srgbClr val="132E66"/>
                </a:solidFill>
              </a:rPr>
              <a:t>Enter)</a:t>
            </a:r>
            <a:r>
              <a:rPr lang="ko-KR" altLang="en-US" sz="1800" dirty="0">
                <a:solidFill>
                  <a:srgbClr val="132E66"/>
                </a:solidFill>
              </a:rPr>
              <a:t> 한다.</a:t>
            </a:r>
          </a:p>
          <a:p>
            <a:pPr>
              <a:buNone/>
              <a:defRPr lang="ko-KR" altLang="en-US"/>
            </a:pPr>
            <a:endParaRPr lang="ko-KR" altLang="en-US" sz="18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System.out.printf</a:t>
            </a:r>
            <a:r>
              <a:rPr lang="en-US" altLang="ko-KR" sz="1800" dirty="0">
                <a:solidFill>
                  <a:srgbClr val="132E66"/>
                </a:solidFill>
              </a:rPr>
              <a:t>(argument type) : %s, %d, %f </a:t>
            </a:r>
            <a:r>
              <a:rPr lang="ko-KR" altLang="en-US" sz="1800" dirty="0">
                <a:solidFill>
                  <a:srgbClr val="132E66"/>
                </a:solidFill>
              </a:rPr>
              <a:t>등을 사용해야 한다.</a:t>
            </a: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		</a:t>
            </a:r>
            <a:r>
              <a:rPr lang="ko-KR" altLang="en-US" sz="1800" dirty="0">
                <a:solidFill>
                  <a:srgbClr val="132E66"/>
                </a:solidFill>
              </a:rPr>
              <a:t>                            </a:t>
            </a:r>
            <a:r>
              <a:rPr lang="ko-KR" altLang="en-US" sz="1800" b="1" dirty="0">
                <a:solidFill>
                  <a:srgbClr val="132E66"/>
                </a:solidFill>
              </a:rPr>
              <a:t>(</a:t>
            </a:r>
            <a:r>
              <a:rPr lang="en-US" altLang="ko-KR" sz="1800" b="1" dirty="0">
                <a:solidFill>
                  <a:srgbClr val="132E66"/>
                </a:solidFill>
              </a:rPr>
              <a:t>%s : String, %d : digit, %f : float</a:t>
            </a:r>
            <a:r>
              <a:rPr lang="ko-KR" altLang="en-US" sz="1800" b="1" dirty="0">
                <a:solidFill>
                  <a:srgbClr val="132E66"/>
                </a:solidFill>
              </a:rPr>
              <a:t>)</a:t>
            </a:r>
            <a:endParaRPr lang="en-US" altLang="ko-KR" sz="18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       </a:t>
            </a: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             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System.out.printf</a:t>
            </a:r>
            <a:r>
              <a:rPr lang="en-US" altLang="ko-KR" sz="1800" dirty="0">
                <a:solidFill>
                  <a:srgbClr val="132E66"/>
                </a:solidFill>
              </a:rPr>
              <a:t>(“</a:t>
            </a:r>
            <a:r>
              <a:rPr lang="ko-KR" altLang="en-US" sz="1800" dirty="0">
                <a:solidFill>
                  <a:srgbClr val="132E66"/>
                </a:solidFill>
              </a:rPr>
              <a:t>나이</a:t>
            </a:r>
            <a:r>
              <a:rPr lang="en-US" altLang="ko-KR" sz="1800" dirty="0">
                <a:solidFill>
                  <a:srgbClr val="132E66"/>
                </a:solidFill>
              </a:rPr>
              <a:t>:%d </a:t>
            </a:r>
            <a:r>
              <a:rPr lang="ko-KR" altLang="en-US" sz="1800" dirty="0">
                <a:solidFill>
                  <a:srgbClr val="132E66"/>
                </a:solidFill>
              </a:rPr>
              <a:t>이름</a:t>
            </a:r>
            <a:r>
              <a:rPr lang="en-US" altLang="ko-KR" sz="1800" dirty="0">
                <a:solidFill>
                  <a:srgbClr val="132E66"/>
                </a:solidFill>
              </a:rPr>
              <a:t>:%s” , 30, “</a:t>
            </a:r>
            <a:r>
              <a:rPr lang="ko-KR" altLang="en-US" sz="1800" dirty="0">
                <a:solidFill>
                  <a:srgbClr val="132E66"/>
                </a:solidFill>
              </a:rPr>
              <a:t>한경</a:t>
            </a:r>
            <a:r>
              <a:rPr lang="en-US" altLang="ko-KR" sz="1800" dirty="0">
                <a:solidFill>
                  <a:srgbClr val="132E66"/>
                </a:solidFill>
              </a:rPr>
              <a:t>”)</a:t>
            </a:r>
            <a:endParaRPr lang="ko-KR" altLang="en-US" sz="18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89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5327650"/>
          </a:xfrm>
        </p:spPr>
        <p:txBody>
          <a:bodyPr anchor="ctr">
            <a:normAutofit fontScale="92500"/>
          </a:bodyPr>
          <a:lstStyle/>
          <a:p>
            <a:pPr>
              <a:buNone/>
            </a:pPr>
            <a:r>
              <a:rPr lang="ko-KR" altLang="en-US" sz="1700" b="1" dirty="0">
                <a:latin typeface="+mn-ea"/>
                <a:ea typeface="+mn-ea"/>
              </a:rPr>
              <a:t>  </a:t>
            </a:r>
            <a:r>
              <a:rPr lang="en-US" altLang="ko-KR" sz="1700" b="1" dirty="0">
                <a:latin typeface="+mn-ea"/>
                <a:ea typeface="+mn-ea"/>
              </a:rPr>
              <a:t>- </a:t>
            </a:r>
            <a:r>
              <a:rPr lang="ko-KR" altLang="en-US" sz="1700" b="1" dirty="0">
                <a:latin typeface="+mn-ea"/>
                <a:ea typeface="+mn-ea"/>
              </a:rPr>
              <a:t>환경설정</a:t>
            </a:r>
            <a:endParaRPr lang="en-US" altLang="ko-KR" sz="1700" b="1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600" b="1" dirty="0"/>
              <a:t>    * path</a:t>
            </a:r>
          </a:p>
          <a:p>
            <a:pPr>
              <a:buNone/>
            </a:pPr>
            <a:endParaRPr lang="en-US" altLang="ko-KR" sz="900" b="1" dirty="0"/>
          </a:p>
          <a:p>
            <a:pPr>
              <a:lnSpc>
                <a:spcPct val="150000"/>
              </a:lnSpc>
              <a:buNone/>
            </a:pPr>
            <a:r>
              <a:rPr lang="en-US" altLang="ko-KR" sz="1400" dirty="0"/>
              <a:t>        </a:t>
            </a:r>
            <a:r>
              <a:rPr lang="en-US" altLang="ko-KR" sz="1500" dirty="0"/>
              <a:t>- JDK</a:t>
            </a:r>
            <a:r>
              <a:rPr lang="ko-KR" altLang="en-US" sz="1500" dirty="0"/>
              <a:t>의 실행파일을 어떠한 프롬프트 상태에서도 사용 가능하도록 설정</a:t>
            </a:r>
            <a:r>
              <a:rPr lang="en-US" altLang="ko-KR" sz="1500" b="1" dirty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javac</a:t>
            </a:r>
            <a:r>
              <a:rPr lang="en-US" altLang="ko-KR" sz="1500" dirty="0"/>
              <a:t>, java, </a:t>
            </a:r>
            <a:r>
              <a:rPr lang="en-US" altLang="ko-KR" sz="1500" dirty="0" err="1"/>
              <a:t>javap</a:t>
            </a:r>
            <a:r>
              <a:rPr lang="en-US" altLang="ko-KR" sz="1500" dirty="0"/>
              <a:t>,      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    </a:t>
            </a:r>
            <a:r>
              <a:rPr lang="en-US" altLang="ko-KR" sz="1500" dirty="0" err="1"/>
              <a:t>javaw</a:t>
            </a:r>
            <a:r>
              <a:rPr lang="en-US" altLang="ko-KR" sz="1500" dirty="0"/>
              <a:t> </a:t>
            </a:r>
            <a:r>
              <a:rPr lang="ko-KR" altLang="en-US" sz="1500" dirty="0"/>
              <a:t>등</a:t>
            </a:r>
            <a:r>
              <a:rPr lang="en-US" altLang="ko-KR" sz="1500" dirty="0"/>
              <a:t>....)</a:t>
            </a:r>
          </a:p>
          <a:p>
            <a:pPr>
              <a:lnSpc>
                <a:spcPct val="150000"/>
              </a:lnSpc>
              <a:buNone/>
            </a:pPr>
            <a:endParaRPr lang="en-US" altLang="ko-KR" sz="900" dirty="0"/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 - path </a:t>
            </a:r>
            <a:r>
              <a:rPr lang="ko-KR" altLang="en-US" sz="1500" dirty="0"/>
              <a:t>지정 </a:t>
            </a:r>
            <a:r>
              <a:rPr lang="en-US" altLang="ko-KR" sz="1500" dirty="0"/>
              <a:t>:</a:t>
            </a:r>
            <a:r>
              <a:rPr lang="ko-KR" altLang="en-US" sz="1500" dirty="0"/>
              <a:t> 내 컴퓨터 </a:t>
            </a:r>
            <a:r>
              <a:rPr lang="en-US" altLang="ko-KR" sz="1500" dirty="0"/>
              <a:t>&gt; </a:t>
            </a:r>
            <a:r>
              <a:rPr lang="ko-KR" altLang="en-US" sz="1500" dirty="0"/>
              <a:t>속성 </a:t>
            </a:r>
            <a:r>
              <a:rPr lang="en-US" altLang="ko-KR" sz="1500" dirty="0"/>
              <a:t>&gt; </a:t>
            </a:r>
            <a:r>
              <a:rPr lang="ko-KR" altLang="en-US" sz="1500" dirty="0"/>
              <a:t>고급 시스템 설정 </a:t>
            </a:r>
            <a:r>
              <a:rPr lang="en-US" altLang="ko-KR" sz="1500" dirty="0"/>
              <a:t>&gt; </a:t>
            </a:r>
            <a:r>
              <a:rPr lang="ko-KR" altLang="en-US" sz="1500" dirty="0"/>
              <a:t>환경변수 </a:t>
            </a:r>
            <a:r>
              <a:rPr lang="en-US" altLang="ko-KR" sz="1500" dirty="0"/>
              <a:t>&gt; </a:t>
            </a:r>
            <a:r>
              <a:rPr lang="ko-KR" altLang="en-US" sz="1500" dirty="0"/>
              <a:t>시스템 변수</a:t>
            </a:r>
            <a:endParaRPr lang="en-US" altLang="ko-KR" sz="15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- JAVA_HOME </a:t>
            </a:r>
            <a:r>
              <a:rPr lang="ko-KR" altLang="en-US" sz="1500" dirty="0"/>
              <a:t>이름으로 </a:t>
            </a:r>
            <a:r>
              <a:rPr lang="en-US" altLang="ko-KR" sz="1500" dirty="0"/>
              <a:t>JDK</a:t>
            </a:r>
            <a:r>
              <a:rPr lang="ko-KR" altLang="en-US" sz="1500" dirty="0"/>
              <a:t>의 폴더의 위치를 지정한다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sz="900" dirty="0"/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- path</a:t>
            </a:r>
            <a:r>
              <a:rPr lang="ko-KR" altLang="en-US" sz="1500" dirty="0"/>
              <a:t>의 맨앞에 </a:t>
            </a:r>
            <a:r>
              <a:rPr lang="en-US" altLang="ko-KR" sz="1500" dirty="0"/>
              <a:t>“%JAVA_HOME%\bin;” </a:t>
            </a:r>
            <a:r>
              <a:rPr lang="ko-KR" altLang="en-US" sz="1500" dirty="0"/>
              <a:t>값을 지정한다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22291" y="3360520"/>
            <a:ext cx="7422117" cy="1904684"/>
            <a:chOff x="899592" y="2564904"/>
            <a:chExt cx="7704856" cy="2019498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2564904"/>
              <a:ext cx="2319644" cy="2019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332385" y="4175770"/>
              <a:ext cx="205358" cy="76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00807" y="3491781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48978" y="4120431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49" name="직선 화살표 연결선 48"/>
            <p:cNvCxnSpPr>
              <a:stCxn id="48" idx="3"/>
            </p:cNvCxnSpPr>
            <p:nvPr/>
          </p:nvCxnSpPr>
          <p:spPr>
            <a:xfrm flipV="1">
              <a:off x="1433761" y="3573016"/>
              <a:ext cx="473943" cy="605285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7" idx="3"/>
              <a:endCxn id="46" idx="0"/>
            </p:cNvCxnSpPr>
            <p:nvPr/>
          </p:nvCxnSpPr>
          <p:spPr>
            <a:xfrm>
              <a:off x="2385590" y="3549651"/>
              <a:ext cx="49474" cy="626119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6" idx="3"/>
              <a:endCxn id="53" idx="1"/>
            </p:cNvCxnSpPr>
            <p:nvPr/>
          </p:nvCxnSpPr>
          <p:spPr>
            <a:xfrm flipV="1">
              <a:off x="2537743" y="3196160"/>
              <a:ext cx="1126332" cy="101771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7" y="2564905"/>
              <a:ext cx="3816424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직사각형 52"/>
            <p:cNvSpPr/>
            <p:nvPr/>
          </p:nvSpPr>
          <p:spPr>
            <a:xfrm>
              <a:off x="3664075" y="3159124"/>
              <a:ext cx="485774" cy="740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392862" y="3941487"/>
              <a:ext cx="542924" cy="1064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48524" y="3894806"/>
              <a:ext cx="492125" cy="117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71" name="직선 화살표 연결선 70"/>
            <p:cNvCxnSpPr>
              <a:stCxn id="53" idx="3"/>
            </p:cNvCxnSpPr>
            <p:nvPr/>
          </p:nvCxnSpPr>
          <p:spPr>
            <a:xfrm>
              <a:off x="4149849" y="3196160"/>
              <a:ext cx="1286247" cy="76864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endCxn id="70" idx="1"/>
            </p:cNvCxnSpPr>
            <p:nvPr/>
          </p:nvCxnSpPr>
          <p:spPr>
            <a:xfrm flipV="1">
              <a:off x="5935786" y="3953638"/>
              <a:ext cx="312738" cy="41086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70" idx="3"/>
              <a:endCxn id="75" idx="1"/>
            </p:cNvCxnSpPr>
            <p:nvPr/>
          </p:nvCxnSpPr>
          <p:spPr>
            <a:xfrm flipV="1">
              <a:off x="6740649" y="3376957"/>
              <a:ext cx="711671" cy="57668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52320" y="3861048"/>
              <a:ext cx="1151685" cy="458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52320" y="3140968"/>
              <a:ext cx="1152128" cy="47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6" name="직선 화살표 연결선 75"/>
            <p:cNvCxnSpPr>
              <a:stCxn id="75" idx="2"/>
              <a:endCxn id="74" idx="0"/>
            </p:cNvCxnSpPr>
            <p:nvPr/>
          </p:nvCxnSpPr>
          <p:spPr>
            <a:xfrm flipH="1">
              <a:off x="8028163" y="3612945"/>
              <a:ext cx="221" cy="248103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843313" y="4163366"/>
              <a:ext cx="36004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7840932" y="3450429"/>
              <a:ext cx="560118" cy="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(3/4)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418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16. escape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2756" y="764704"/>
            <a:ext cx="8218488" cy="2952328"/>
          </a:xfrm>
        </p:spPr>
        <p:txBody>
          <a:bodyPr anchor="t">
            <a:normAutofit fontScale="62500" lnSpcReduction="20000"/>
          </a:bodyPr>
          <a:lstStyle/>
          <a:p>
            <a:pPr lvl="0">
              <a:buNone/>
              <a:defRPr lang="ko-KR" altLang="en-US"/>
            </a:pPr>
            <a:r>
              <a:rPr lang="ko-KR" altLang="en-US" sz="2600" b="1" dirty="0">
                <a:solidFill>
                  <a:schemeClr val="tx2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2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escape </a:t>
            </a:r>
            <a:r>
              <a:rPr lang="ko-KR" altLang="en-US" sz="2600" b="1" dirty="0">
                <a:solidFill>
                  <a:schemeClr val="tx2"/>
                </a:solidFill>
                <a:latin typeface="맑은 고딕"/>
                <a:ea typeface="맑은 고딕"/>
              </a:rPr>
              <a:t>문자</a:t>
            </a:r>
          </a:p>
          <a:p>
            <a:pPr lvl="0">
              <a:buNone/>
              <a:defRPr lang="ko-KR" altLang="en-US"/>
            </a:pPr>
            <a:endParaRPr lang="ko-KR" altLang="en-US" sz="26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600" b="1" dirty="0">
                <a:solidFill>
                  <a:srgbClr val="132E66"/>
                </a:solidFill>
              </a:rPr>
              <a:t>   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자주 사용하는 </a:t>
            </a:r>
            <a:r>
              <a:rPr lang="en-US" altLang="ko-KR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escape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문자</a:t>
            </a:r>
          </a:p>
          <a:p>
            <a:pPr>
              <a:buNone/>
              <a:defRPr lang="ko-KR" altLang="en-US"/>
            </a:pPr>
            <a:endParaRPr lang="en-US" altLang="ko-KR" sz="2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\n : </a:t>
            </a:r>
            <a:r>
              <a:rPr lang="ko-KR" altLang="en-US" sz="2600" dirty="0">
                <a:solidFill>
                  <a:srgbClr val="132E66"/>
                </a:solidFill>
              </a:rPr>
              <a:t>한 줄 아래 </a:t>
            </a:r>
            <a:r>
              <a:rPr lang="ko-KR" altLang="en-US" sz="2600" dirty="0" err="1">
                <a:solidFill>
                  <a:srgbClr val="132E66"/>
                </a:solidFill>
              </a:rPr>
              <a:t>줄바꿈</a:t>
            </a:r>
            <a:r>
              <a:rPr lang="ko-KR" altLang="en-US" sz="2600" dirty="0">
                <a:solidFill>
                  <a:srgbClr val="132E66"/>
                </a:solidFill>
              </a:rPr>
              <a:t> 한 다음 맨 앞으로 이동 </a:t>
            </a:r>
            <a:r>
              <a:rPr lang="en-US" altLang="ko-KR" sz="2600" dirty="0">
                <a:solidFill>
                  <a:srgbClr val="132E66"/>
                </a:solidFill>
              </a:rPr>
              <a:t>(new line)</a:t>
            </a:r>
          </a:p>
          <a:p>
            <a:pPr>
              <a:buNone/>
              <a:defRPr lang="ko-KR" altLang="en-US"/>
            </a:pPr>
            <a:endParaRPr lang="en-US" altLang="ko-KR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\\ : \ </a:t>
            </a:r>
            <a:r>
              <a:rPr lang="ko-KR" altLang="en-US" sz="2600" dirty="0">
                <a:solidFill>
                  <a:srgbClr val="132E66"/>
                </a:solidFill>
              </a:rPr>
              <a:t>출력</a:t>
            </a:r>
          </a:p>
          <a:p>
            <a:pPr>
              <a:buNone/>
              <a:defRPr lang="ko-KR" altLang="en-US"/>
            </a:pPr>
            <a:endParaRPr lang="ko-KR" altLang="en-US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\t : tab(8</a:t>
            </a:r>
            <a:r>
              <a:rPr lang="ko-KR" altLang="en-US" sz="2600" dirty="0">
                <a:solidFill>
                  <a:srgbClr val="132E66"/>
                </a:solidFill>
              </a:rPr>
              <a:t>글자</a:t>
            </a:r>
            <a:r>
              <a:rPr lang="en-US" altLang="ko-KR" sz="2600" dirty="0">
                <a:solidFill>
                  <a:srgbClr val="132E66"/>
                </a:solidFill>
              </a:rPr>
              <a:t>)</a:t>
            </a:r>
            <a:r>
              <a:rPr lang="ko-KR" altLang="en-US" sz="2600" dirty="0">
                <a:solidFill>
                  <a:srgbClr val="132E66"/>
                </a:solidFill>
              </a:rPr>
              <a:t> 이동</a:t>
            </a:r>
            <a:endParaRPr lang="en-US" altLang="ko-KR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ko-KR" altLang="en-US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2600" b="1" dirty="0">
                <a:solidFill>
                  <a:srgbClr val="132E66"/>
                </a:solidFill>
              </a:rPr>
              <a:t>   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en-US" altLang="ko-KR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escape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문자표</a:t>
            </a:r>
          </a:p>
          <a:p>
            <a:pPr>
              <a:buNone/>
              <a:defRPr lang="ko-KR" altLang="en-US"/>
            </a:pPr>
            <a:endParaRPr lang="ko-KR" altLang="en-US" sz="14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16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81251"/>
              </p:ext>
            </p:extLst>
          </p:nvPr>
        </p:nvGraphicFramePr>
        <p:xfrm>
          <a:off x="617400" y="3645024"/>
          <a:ext cx="7909200" cy="261940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9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\a </a:t>
                      </a:r>
                      <a:endParaRPr lang="ko-KR" sz="1400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벨</a:t>
                      </a:r>
                      <a:r>
                        <a:rPr lang="ko-KR" alt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경고</a:t>
                      </a:r>
                      <a:r>
                        <a:rPr 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\t</a:t>
                      </a:r>
                      <a:endParaRPr lang="ko-KR" sz="1400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가로 탭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\b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backspace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\v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세로 탭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\f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프린트 </a:t>
                      </a:r>
                      <a:r>
                        <a:rPr lang="ko-KR" sz="1400" kern="1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출력시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줄 변경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\'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작은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따옴표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\n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줄 바꿈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\"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큰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따옴표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\r</a:t>
                      </a:r>
                      <a:endParaRPr lang="ko-KR" altLang="en-US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ea typeface="맑은 고딕"/>
                        <a:cs typeface="맑은 고딕"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캐리지 리턴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\\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사용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00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534400" cy="792162"/>
          </a:xfrm>
        </p:spPr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키보드로 </a:t>
            </a:r>
            <a:r>
              <a:rPr lang="ko-KR" altLang="en-US" sz="2400" b="1" dirty="0" err="1">
                <a:solidFill>
                  <a:schemeClr val="tx2"/>
                </a:solidFill>
                <a:latin typeface="맑은 고딕"/>
                <a:ea typeface="맑은 고딕"/>
              </a:rPr>
              <a:t>입력받기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(Scanner &amp; </a:t>
            </a:r>
            <a:r>
              <a:rPr lang="en-US" altLang="ko-KR" sz="2400" b="1" dirty="0" err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InputStreamReader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22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245475" cy="56880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Scanner</a:t>
            </a:r>
          </a:p>
          <a:p>
            <a:pPr lvl="0">
              <a:buNone/>
              <a:defRPr lang="ko-KR" altLang="en-US"/>
            </a:pPr>
            <a:endParaRPr lang="en-US" altLang="ko-KR" sz="7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외부로부터 입력 값을 받기 위해 </a:t>
            </a:r>
            <a:r>
              <a:rPr lang="en-US" altLang="ko-KR" sz="1400" dirty="0">
                <a:solidFill>
                  <a:schemeClr val="tx2"/>
                </a:solidFill>
              </a:rPr>
              <a:t>JDK 1.5</a:t>
            </a:r>
            <a:r>
              <a:rPr lang="ko-KR" altLang="en-US" sz="1400" dirty="0">
                <a:solidFill>
                  <a:schemeClr val="tx2"/>
                </a:solidFill>
              </a:rPr>
              <a:t>부터 나왔다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>
                <a:solidFill>
                  <a:schemeClr val="tx2"/>
                </a:solidFill>
              </a:rPr>
              <a:t>System.in : </a:t>
            </a:r>
            <a:r>
              <a:rPr lang="ko-KR" altLang="en-US" sz="1400" dirty="0">
                <a:solidFill>
                  <a:schemeClr val="tx2"/>
                </a:solidFill>
              </a:rPr>
              <a:t>입력되는 키 값을 바이트 정보로 변환하기 때문에 바이트 정보를 문자 정보로 </a:t>
            </a: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            변환해야 어떤 문자가 변환되었는지 판단 할 수 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import.java.util.scanner</a:t>
            </a:r>
            <a:r>
              <a:rPr lang="en-US" altLang="ko-KR" sz="1400" dirty="0">
                <a:solidFill>
                  <a:schemeClr val="tx2"/>
                </a:solidFill>
              </a:rPr>
              <a:t>;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>
                <a:solidFill>
                  <a:schemeClr val="tx2"/>
                </a:solidFill>
              </a:rPr>
              <a:t>Scanner </a:t>
            </a:r>
            <a:r>
              <a:rPr lang="en-US" altLang="ko-KR" sz="1400" dirty="0" err="1">
                <a:solidFill>
                  <a:schemeClr val="tx2"/>
                </a:solidFill>
              </a:rPr>
              <a:t>scanner</a:t>
            </a:r>
            <a:r>
              <a:rPr lang="en-US" altLang="ko-KR" sz="1400" dirty="0">
                <a:solidFill>
                  <a:schemeClr val="tx2"/>
                </a:solidFill>
              </a:rPr>
              <a:t> = new Scanner(System.in);</a:t>
            </a:r>
            <a:r>
              <a:rPr lang="ko-KR" altLang="en-US" sz="1400" dirty="0">
                <a:solidFill>
                  <a:schemeClr val="tx2"/>
                </a:solidFill>
              </a:rPr>
              <a:t> → </a:t>
            </a:r>
            <a:r>
              <a:rPr lang="en-US" altLang="ko-KR" sz="1400" dirty="0">
                <a:solidFill>
                  <a:schemeClr val="tx2"/>
                </a:solidFill>
              </a:rPr>
              <a:t>scanner </a:t>
            </a:r>
            <a:r>
              <a:rPr lang="ko-KR" altLang="en-US" sz="1400" dirty="0">
                <a:solidFill>
                  <a:schemeClr val="tx2"/>
                </a:solidFill>
              </a:rPr>
              <a:t>객체 생성</a:t>
            </a:r>
          </a:p>
          <a:p>
            <a:pPr lvl="1">
              <a:buNone/>
              <a:defRPr lang="ko-KR" altLang="en-US"/>
            </a:pPr>
            <a:endParaRPr lang="ko-KR" altLang="en-US" sz="8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FontTx/>
              <a:buChar char="-"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InputStreamReader</a:t>
            </a:r>
            <a:endParaRPr lang="en-US" altLang="ko-KR" sz="16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endParaRPr lang="en-US" altLang="ko-KR" sz="7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import.java.util.InputStreamReader</a:t>
            </a:r>
            <a:r>
              <a:rPr lang="en-US" altLang="ko-KR" sz="1400" dirty="0">
                <a:solidFill>
                  <a:schemeClr val="tx2"/>
                </a:solidFill>
              </a:rPr>
              <a:t>;</a:t>
            </a:r>
          </a:p>
          <a:p>
            <a:pPr marL="342900" lvl="1" indent="-342900"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 * </a:t>
            </a:r>
            <a:r>
              <a:rPr lang="en-US" altLang="ko-KR" sz="1400" dirty="0" err="1">
                <a:solidFill>
                  <a:schemeClr val="tx2"/>
                </a:solidFill>
              </a:rPr>
              <a:t>InputStreamReader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rd</a:t>
            </a:r>
            <a:r>
              <a:rPr lang="en-US" altLang="ko-KR" sz="1400" dirty="0">
                <a:solidFill>
                  <a:schemeClr val="tx2"/>
                </a:solidFill>
              </a:rPr>
              <a:t> = new </a:t>
            </a:r>
            <a:r>
              <a:rPr lang="en-US" altLang="ko-KR" sz="1400" dirty="0" err="1">
                <a:solidFill>
                  <a:schemeClr val="tx2"/>
                </a:solidFill>
              </a:rPr>
              <a:t>InputStreamReader</a:t>
            </a:r>
            <a:r>
              <a:rPr lang="en-US" altLang="ko-KR" sz="1400" dirty="0">
                <a:solidFill>
                  <a:schemeClr val="tx2"/>
                </a:solidFill>
              </a:rPr>
              <a:t>(System.in);</a:t>
            </a:r>
            <a:r>
              <a:rPr lang="ko-KR" altLang="en-US" sz="1400" dirty="0">
                <a:solidFill>
                  <a:schemeClr val="tx2"/>
                </a:solidFill>
              </a:rPr>
              <a:t> → 키보드 입력 스트림 생성</a:t>
            </a:r>
          </a:p>
          <a:p>
            <a:pPr>
              <a:buNone/>
              <a:defRPr lang="ko-KR" altLang="en-US"/>
            </a:pPr>
            <a:endParaRPr lang="ko-KR" altLang="en-US" sz="5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	</a:t>
            </a:r>
            <a:r>
              <a:rPr lang="ko-KR" altLang="en-US" sz="1400" dirty="0">
                <a:solidFill>
                  <a:schemeClr val="tx2"/>
                </a:solidFill>
              </a:rPr>
              <a:t>  * </a:t>
            </a:r>
            <a:r>
              <a:rPr lang="en-US" altLang="ko-KR" sz="1400" dirty="0" err="1">
                <a:solidFill>
                  <a:schemeClr val="tx2"/>
                </a:solidFill>
              </a:rPr>
              <a:t>int</a:t>
            </a:r>
            <a:r>
              <a:rPr lang="en-US" altLang="ko-KR" sz="1400" dirty="0">
                <a:solidFill>
                  <a:schemeClr val="tx2"/>
                </a:solidFill>
              </a:rPr>
              <a:t> c = </a:t>
            </a:r>
            <a:r>
              <a:rPr lang="en-US" altLang="ko-KR" sz="1400" dirty="0" err="1">
                <a:solidFill>
                  <a:schemeClr val="tx2"/>
                </a:solidFill>
              </a:rPr>
              <a:t>rd.read</a:t>
            </a:r>
            <a:r>
              <a:rPr lang="en-US" altLang="ko-KR" sz="1400" dirty="0">
                <a:solidFill>
                  <a:schemeClr val="tx2"/>
                </a:solidFill>
              </a:rPr>
              <a:t>();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</a:rPr>
              <a:t>키보드로부터 문자 하나 읽고,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읽은 문자 값을 </a:t>
            </a:r>
            <a:r>
              <a:rPr lang="en-US" altLang="ko-KR" sz="1400" dirty="0">
                <a:solidFill>
                  <a:schemeClr val="tx2"/>
                </a:solidFill>
              </a:rPr>
              <a:t>c</a:t>
            </a:r>
            <a:r>
              <a:rPr lang="ko-KR" altLang="en-US" sz="1400" dirty="0">
                <a:solidFill>
                  <a:schemeClr val="tx2"/>
                </a:solidFill>
              </a:rPr>
              <a:t>에 저장한다.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75427"/>
              </p:ext>
            </p:extLst>
          </p:nvPr>
        </p:nvGraphicFramePr>
        <p:xfrm>
          <a:off x="860400" y="3068960"/>
          <a:ext cx="7128000" cy="186293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9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메소드명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String next()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다음 아이템을 문자열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String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nextLine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라인 전체를 문자열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long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nextLong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long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nextInt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double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nextDouble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60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0163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43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32E66"/>
                </a:solidFill>
              </a:rPr>
              <a:t> </a:t>
            </a:r>
            <a:r>
              <a:rPr lang="ko-KR" altLang="en-US" sz="2400" b="1" dirty="0">
                <a:solidFill>
                  <a:srgbClr val="132E66"/>
                </a:solidFill>
                <a:latin typeface="맑은 고딕" pitchFamily="50" charset="-127"/>
                <a:ea typeface="맑은 고딕" pitchFamily="50" charset="-127"/>
              </a:rPr>
              <a:t>클래스에서의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14438"/>
            <a:ext cx="8229600" cy="4929187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0254" y="1571612"/>
            <a:ext cx="3674688" cy="457203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32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public class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TermMain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{</a:t>
            </a:r>
          </a:p>
          <a:p>
            <a:endParaRPr lang="ko-KR" altLang="en-US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Byte b =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Byte.MAX_VALUE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private String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str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static int number;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TermMain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()  {.....  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void method(){</a:t>
            </a:r>
          </a:p>
          <a:p>
            <a:r>
              <a:rPr lang="nn-NO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for (int i = 0; i &lt; 5; i++) {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static void main(String[]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{}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003" y="2315545"/>
            <a:ext cx="941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</a:t>
            </a:r>
          </a:p>
          <a:p>
            <a:pPr algn="ctr"/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멤버</a:t>
            </a:r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6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0206" y="2379360"/>
            <a:ext cx="2286016" cy="63142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91679" y="2315545"/>
            <a:ext cx="2494555" cy="1256331"/>
          </a:xfrm>
          <a:prstGeom prst="rect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0206" y="3657977"/>
            <a:ext cx="1571636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9772" y="4293124"/>
            <a:ext cx="1606975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9032" y="4905164"/>
            <a:ext cx="1131000" cy="265976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7458" y="3654388"/>
            <a:ext cx="570486" cy="242664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86446" y="1664804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Instance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인스턴스변수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86446" y="2549719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Class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클래스 전역 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8" name="꺾인 연결선 37"/>
          <p:cNvCxnSpPr>
            <a:stCxn id="40" idx="3"/>
          </p:cNvCxnSpPr>
          <p:nvPr/>
        </p:nvCxnSpPr>
        <p:spPr>
          <a:xfrm flipV="1">
            <a:off x="4083184" y="2702246"/>
            <a:ext cx="1703262" cy="651970"/>
          </a:xfrm>
          <a:prstGeom prst="bentConnector3">
            <a:avLst>
              <a:gd name="adj1" fmla="val 38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786446" y="3143248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 field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멤버필드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1" name="꺾인 연결선 40"/>
          <p:cNvCxnSpPr>
            <a:stCxn id="25" idx="3"/>
            <a:endCxn id="39" idx="1"/>
          </p:cNvCxnSpPr>
          <p:nvPr/>
        </p:nvCxnSpPr>
        <p:spPr>
          <a:xfrm>
            <a:off x="4186234" y="2943711"/>
            <a:ext cx="1600212" cy="35342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86446" y="357187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Block or Body</a:t>
            </a:r>
          </a:p>
        </p:txBody>
      </p:sp>
      <p:cxnSp>
        <p:nvCxnSpPr>
          <p:cNvPr id="51" name="꺾인 연결선 50"/>
          <p:cNvCxnSpPr>
            <a:stCxn id="30" idx="3"/>
            <a:endCxn id="49" idx="1"/>
          </p:cNvCxnSpPr>
          <p:nvPr/>
        </p:nvCxnSpPr>
        <p:spPr>
          <a:xfrm flipV="1">
            <a:off x="4067944" y="3725765"/>
            <a:ext cx="1718502" cy="499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왼쪽 대괄호 53"/>
          <p:cNvSpPr/>
          <p:nvPr/>
        </p:nvSpPr>
        <p:spPr>
          <a:xfrm>
            <a:off x="1300140" y="2471692"/>
            <a:ext cx="214314" cy="264320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왼쪽 중괄호 54"/>
          <p:cNvSpPr/>
          <p:nvPr/>
        </p:nvSpPr>
        <p:spPr>
          <a:xfrm>
            <a:off x="1014388" y="3829014"/>
            <a:ext cx="500066" cy="128588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570" y="4186204"/>
            <a:ext cx="946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</a:t>
            </a:r>
          </a:p>
          <a:p>
            <a:pPr algn="ctr"/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endParaRPr lang="ko-KR" altLang="en-US" sz="16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86446" y="4437112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local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지역변수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0" name="꺾인 연결선 59"/>
          <p:cNvCxnSpPr>
            <a:stCxn id="27" idx="3"/>
            <a:endCxn id="58" idx="1"/>
          </p:cNvCxnSpPr>
          <p:nvPr/>
        </p:nvCxnSpPr>
        <p:spPr>
          <a:xfrm>
            <a:off x="4126747" y="4419124"/>
            <a:ext cx="1659699" cy="171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786446" y="4993431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argument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4" name="꺾인 연결선 63"/>
          <p:cNvCxnSpPr>
            <a:stCxn id="28" idx="3"/>
            <a:endCxn id="62" idx="1"/>
          </p:cNvCxnSpPr>
          <p:nvPr/>
        </p:nvCxnSpPr>
        <p:spPr>
          <a:xfrm>
            <a:off x="4860032" y="5038152"/>
            <a:ext cx="926414" cy="109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786446" y="535782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parameter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매개변수 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8" name="꺾인 연결선 67"/>
          <p:cNvCxnSpPr>
            <a:stCxn id="28" idx="2"/>
            <a:endCxn id="66" idx="1"/>
          </p:cNvCxnSpPr>
          <p:nvPr/>
        </p:nvCxnSpPr>
        <p:spPr>
          <a:xfrm rot="16200000" flipH="1">
            <a:off x="4870202" y="4595470"/>
            <a:ext cx="340575" cy="14919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786446" y="393305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Constructor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3" name="Shape 72"/>
          <p:cNvCxnSpPr>
            <a:stCxn id="26" idx="2"/>
            <a:endCxn id="71" idx="1"/>
          </p:cNvCxnSpPr>
          <p:nvPr/>
        </p:nvCxnSpPr>
        <p:spPr>
          <a:xfrm rot="16200000" flipH="1">
            <a:off x="4097751" y="2398250"/>
            <a:ext cx="176968" cy="3200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97168" y="3228216"/>
            <a:ext cx="2286016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꺾인 연결선 30"/>
          <p:cNvCxnSpPr>
            <a:stCxn id="23" idx="3"/>
            <a:endCxn id="35" idx="1"/>
          </p:cNvCxnSpPr>
          <p:nvPr/>
        </p:nvCxnSpPr>
        <p:spPr>
          <a:xfrm flipV="1">
            <a:off x="4086222" y="1818693"/>
            <a:ext cx="1700224" cy="876377"/>
          </a:xfrm>
          <a:prstGeom prst="bentConnector3">
            <a:avLst>
              <a:gd name="adj1" fmla="val 33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70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>
          <a:xfrm>
            <a:off x="467544" y="1016732"/>
            <a:ext cx="8292752" cy="32030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Class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틀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설계도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객체를 정의해 놓은 것</a:t>
            </a:r>
          </a:p>
          <a:p>
            <a:pPr lvl="0">
              <a:defRPr lang="ko-KR" altLang="en-US"/>
            </a:pPr>
            <a:endParaRPr lang="ko-KR" altLang="en-US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사용자 정의 타입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(User-defined type)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클래스라는 덩어리로 메모리의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영역에 할당된다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Method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기능을 정의해 놓은 것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멤버 메소드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Object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존재하는 모든 것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포괄적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일반적 의미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) 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객체지향 언어에서의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Object(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는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reference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(주소)를 갖는다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 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reference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를 통해 메소드를 사용할 수 있도록 한다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47266" y="4329100"/>
            <a:ext cx="7092950" cy="2303975"/>
            <a:chOff x="1042988" y="4041775"/>
            <a:chExt cx="7092950" cy="2303975"/>
          </a:xfrm>
        </p:grpSpPr>
        <p:grpSp>
          <p:nvGrpSpPr>
            <p:cNvPr id="21" name="그룹 20"/>
            <p:cNvGrpSpPr/>
            <p:nvPr/>
          </p:nvGrpSpPr>
          <p:grpSpPr>
            <a:xfrm>
              <a:off x="1042988" y="4041775"/>
              <a:ext cx="7092950" cy="1908175"/>
              <a:chOff x="1042988" y="4041775"/>
              <a:chExt cx="7092950" cy="1908175"/>
            </a:xfrm>
          </p:grpSpPr>
          <p:pic>
            <p:nvPicPr>
              <p:cNvPr id="11" name="Picture 33"/>
              <p:cNvPicPr>
                <a:picLocks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42988" y="4041775"/>
                <a:ext cx="2881312" cy="1906588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  <a:miter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5" name="Picture 34"/>
              <p:cNvPicPr>
                <a:picLocks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5256213" y="4041775"/>
                <a:ext cx="2879725" cy="1908175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  <a:miter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6" name="오른쪽 화살표 15"/>
              <p:cNvSpPr/>
              <p:nvPr/>
            </p:nvSpPr>
            <p:spPr>
              <a:xfrm>
                <a:off x="4067175" y="4689475"/>
                <a:ext cx="1044575" cy="6477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>
                <a:noAutofit/>
              </a:bodyPr>
              <a:lstStyle/>
              <a:p>
                <a:pPr>
                  <a:defRPr lang="ko-KR"/>
                </a:pPr>
                <a:endParaRPr lang="ko-KR" altLang="en-US">
                  <a:latin typeface="Arial"/>
                  <a:ea typeface="굴림"/>
                </a:endParaRPr>
              </a:p>
            </p:txBody>
          </p:sp>
        </p:grpSp>
        <p:sp>
          <p:nvSpPr>
            <p:cNvPr id="17" name="TextBox 1"/>
            <p:cNvSpPr txBox="1">
              <a:spLocks noChangeArrowheads="1"/>
            </p:cNvSpPr>
            <p:nvPr/>
          </p:nvSpPr>
          <p:spPr>
            <a:xfrm>
              <a:off x="1956011" y="6006770"/>
              <a:ext cx="1367681" cy="3389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>
                  <a:solidFill>
                    <a:srgbClr val="132E66"/>
                  </a:solidFill>
                  <a:cs typeface="맑은 고딕"/>
                </a:rPr>
                <a:t>&lt; class &gt;</a:t>
              </a:r>
              <a:endParaRPr lang="ko-KR" altLang="en-US" sz="1600" b="1">
                <a:solidFill>
                  <a:srgbClr val="132E66"/>
                </a:solidFill>
              </a:endParaRPr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>
            <a:xfrm>
              <a:off x="6023757" y="6006770"/>
              <a:ext cx="1764431" cy="3389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>
                  <a:solidFill>
                    <a:srgbClr val="132E66"/>
                  </a:solidFill>
                  <a:cs typeface="맑은 고딕"/>
                </a:rPr>
                <a:t>&lt; instance &gt;</a:t>
              </a:r>
              <a:endParaRPr lang="ko-KR" altLang="en-US" sz="1600" b="1">
                <a:solidFill>
                  <a:srgbClr val="132E66"/>
                </a:solidFill>
              </a:endParaRPr>
            </a:p>
          </p:txBody>
        </p:sp>
      </p:grpSp>
      <p:sp>
        <p:nvSpPr>
          <p:cNvPr id="2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58145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4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2</a:t>
            </a: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.</a:t>
            </a: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cs typeface="맑은 고딕"/>
              </a:rPr>
              <a:t> 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클래스 &amp; 객체 &amp; </a:t>
            </a:r>
            <a:r>
              <a:rPr kumimoji="0" lang="ko-KR" altLang="en-US" sz="2400" b="1" i="0" u="none" strike="noStrike" kern="1200" cap="none" spc="0" normalizeH="0" dirty="0" err="1">
                <a:solidFill>
                  <a:srgbClr val="132E66"/>
                </a:solidFill>
                <a:effectLst/>
                <a:uLnTx/>
                <a:uFillTx/>
              </a:rPr>
              <a:t>메소드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 </a:t>
            </a:r>
            <a:r>
              <a:rPr kumimoji="0" lang="ko-KR" altLang="en-US" sz="22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3023676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9" name="슬라이드 번호 개체 틀 5"/>
          <p:cNvSpPr txBox="1"/>
          <p:nvPr/>
        </p:nvSpPr>
        <p:spPr>
          <a:xfrm>
            <a:off x="6911975" y="6511925"/>
            <a:ext cx="2133600" cy="476250"/>
          </a:xfrm>
          <a:prstGeom prst="rect">
            <a:avLst/>
          </a:prstGeom>
          <a:noFill/>
          <a:ln>
            <a:miter/>
          </a:ln>
        </p:spPr>
        <p:txBody>
          <a:bodyPr vert="horz" lIns="91440" tIns="45720" rIns="91440" bIns="45720" anchor="ctr"/>
          <a:lstStyle/>
          <a:p>
            <a:pPr marL="0" lvl="0" indent="0" algn="r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endParaRPr kumimoji="0" lang="en-US" altLang="ko-KR" sz="1200" b="0" i="0" u="none" strike="noStrike" kern="1200" cap="none" spc="0" normalizeH="0"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>
          <a:xfrm>
            <a:off x="791988" y="1350499"/>
            <a:ext cx="7164388" cy="10343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instance :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어떤 클래스로부터 정의된 객체</a:t>
            </a:r>
            <a:endParaRPr lang="en-US" altLang="ko-KR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객체생성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⇒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instance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화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라고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한다.</a:t>
            </a:r>
            <a:endParaRPr lang="ko-KR" altLang="en-US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A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a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= new A( );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17596"/>
              </p:ext>
            </p:extLst>
          </p:nvPr>
        </p:nvGraphicFramePr>
        <p:xfrm>
          <a:off x="215987" y="2563184"/>
          <a:ext cx="8760330" cy="176591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84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8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=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A( );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72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class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객체명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, reference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를 가진다.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예약어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객체를 생성하고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생성된</a:t>
                      </a:r>
                    </a:p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객체의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reference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를 </a:t>
                      </a: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객체명에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 저장</a:t>
                      </a:r>
                    </a:p>
                    <a:p>
                      <a:pPr algn="ctr" latinLnBrk="1">
                        <a:defRPr lang="ko-KR"/>
                      </a:pPr>
                      <a:endParaRPr lang="ko-KR" altLang="en-US" sz="1400" dirty="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instance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(class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 내에서는 생성자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)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초기화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or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생성을 위해 사용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3132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4</a:t>
            </a:r>
            <a:r>
              <a:rPr kumimoji="0" lang="ko-KR" altLang="en-US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2</a:t>
            </a: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.</a:t>
            </a: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cs typeface="맑은 고딕"/>
              </a:rPr>
              <a:t> </a:t>
            </a:r>
            <a:r>
              <a:rPr kumimoji="0" lang="ko-KR" altLang="en-US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</a:rPr>
              <a:t>클래스 &amp; 객체 &amp; 메소드 </a:t>
            </a:r>
            <a:r>
              <a:rPr kumimoji="0" lang="ko-KR" altLang="en-US" sz="22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529162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16000"/>
            <a:ext cx="8229600" cy="493077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Class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모든 클래스 계층구조의 최상위 클래스이다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모든 클래스를 최상위 부모</a:t>
            </a:r>
            <a:r>
              <a:rPr lang="en-US" altLang="ko-KR" sz="1400" dirty="0">
                <a:solidFill>
                  <a:srgbClr val="132E66"/>
                </a:solidFill>
              </a:rPr>
              <a:t>(superclass)</a:t>
            </a:r>
            <a:r>
              <a:rPr lang="ko-KR" altLang="en-US" sz="1400" dirty="0">
                <a:solidFill>
                  <a:srgbClr val="132E66"/>
                </a:solidFill>
              </a:rPr>
              <a:t>로 </a:t>
            </a:r>
            <a:r>
              <a:rPr lang="en-US" altLang="ko-KR" sz="1400" dirty="0">
                <a:solidFill>
                  <a:srgbClr val="132E66"/>
                </a:solidFill>
              </a:rPr>
              <a:t>Object </a:t>
            </a:r>
            <a:r>
              <a:rPr lang="ko-KR" altLang="en-US" sz="1400" dirty="0">
                <a:solidFill>
                  <a:srgbClr val="132E66"/>
                </a:solidFill>
              </a:rPr>
              <a:t>클래스를 갖는다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따라서, 모든 클래스는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의 메서드를 상속 받는다.</a:t>
            </a:r>
          </a:p>
          <a:p>
            <a:pPr marL="0" indent="0">
              <a:buNone/>
              <a:defRPr lang="ko-KR" altLang="en-US"/>
            </a:pPr>
            <a:endParaRPr lang="en-US" altLang="ko-KR" sz="1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대 메서드 주요 메서드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9231"/>
              </p:ext>
            </p:extLst>
          </p:nvPr>
        </p:nvGraphicFramePr>
        <p:xfrm>
          <a:off x="623392" y="3048569"/>
          <a:ext cx="7920000" cy="328532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06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cs typeface="맑은 고딕"/>
                        </a:rPr>
                        <a:t>Object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주요 </a:t>
                      </a:r>
                      <a:r>
                        <a:rPr lang="ko-KR" altLang="en-US" sz="1400" dirty="0" err="1">
                          <a:solidFill>
                            <a:srgbClr val="132E66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rgbClr val="132E66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cs typeface="맑은 고딕"/>
                        </a:rPr>
                        <a:t>API </a:t>
                      </a:r>
                      <a:endParaRPr lang="ko-KR" altLang="en-US" sz="1400" dirty="0">
                        <a:solidFill>
                          <a:srgbClr val="132E66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 final Class&lt;?&gt; </a:t>
                      </a:r>
                      <a:r>
                        <a:rPr lang="en-US" altLang="ko-KR" sz="1400" b="0" kern="1200" dirty="0" err="1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</a:t>
                      </a: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()</a:t>
                      </a:r>
                    </a:p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the runtime class of this Object. The returned Class object is the object that is locked by static synchronized methods of the represented class.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toString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String toString()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a string representation of the object. In general, the toString method returns a string that "textually represents" this object.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getClass().getName() + '@' + Integer.toHexString(hashCode()) </a:t>
                      </a:r>
                      <a:endParaRPr lang="ko-KR" altLang="en-US" sz="1400" b="0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hashCode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int hashCode()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a hash code value for the object. </a:t>
                      </a:r>
                      <a:endParaRPr lang="ko-KR" altLang="en-US" sz="1400" b="0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equals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</a:t>
                      </a:r>
                      <a:r>
                        <a:rPr lang="en-US" altLang="ko-KR" sz="1400" b="0" kern="1200" dirty="0" err="1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boolean</a:t>
                      </a: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 equals(Object obj)</a:t>
                      </a:r>
                    </a:p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indicates whether some other object is "equal to" this one.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38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getClass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사용하고 있는 객체의 클래스의 위치를 반환하여 준다.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아래의 소스는 </a:t>
            </a:r>
            <a:r>
              <a:rPr lang="en-US" altLang="ko-KR" sz="1400" dirty="0">
                <a:solidFill>
                  <a:srgbClr val="132E66"/>
                </a:solidFill>
              </a:rPr>
              <a:t>String </a:t>
            </a:r>
            <a:r>
              <a:rPr lang="ko-KR" altLang="en-US" sz="1400" dirty="0">
                <a:solidFill>
                  <a:srgbClr val="132E66"/>
                </a:solidFill>
              </a:rPr>
              <a:t>객체를 생성하고 생성된 객체를 </a:t>
            </a:r>
            <a:r>
              <a:rPr lang="en-US" altLang="ko-KR" sz="1400" dirty="0" err="1">
                <a:solidFill>
                  <a:srgbClr val="132E66"/>
                </a:solidFill>
              </a:rPr>
              <a:t>getClass</a:t>
            </a:r>
            <a:r>
              <a:rPr lang="en-US" altLang="ko-KR" sz="1400" dirty="0">
                <a:solidFill>
                  <a:srgbClr val="132E66"/>
                </a:solidFill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</a:rPr>
              <a:t>로 출력을 하는 코드이다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class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java.lang.String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으로 출력이 되는 것을 확인 할 수 있다.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2692" y="2816931"/>
            <a:ext cx="7429552" cy="3539419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public class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ObjectMethod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{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public static void main(String[]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args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) {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       String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obj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= new String();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      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System.out.println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(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obj.getClass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());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}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}</a:t>
            </a:r>
            <a:endParaRPr lang="ko-KR" altLang="en-US" sz="2400" dirty="0">
              <a:solidFill>
                <a:srgbClr val="132E66"/>
              </a:solidFill>
              <a:latin typeface="돋움"/>
              <a:ea typeface="돋움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(2/5)</a:t>
            </a:r>
          </a:p>
        </p:txBody>
      </p:sp>
    </p:spTree>
    <p:extLst>
      <p:ext uri="{BB962C8B-B14F-4D97-AF65-F5344CB8AC3E}">
        <p14:creationId xmlns:p14="http://schemas.microsoft.com/office/powerpoint/2010/main" val="855557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0728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소스코드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toString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기본타입의 경우는 값을 출력한다.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객체 및 참조타입의 경우는 "클래스위치</a:t>
            </a:r>
            <a:r>
              <a:rPr lang="en-US" altLang="ko-KR" sz="1400" dirty="0">
                <a:solidFill>
                  <a:srgbClr val="132E66"/>
                </a:solidFill>
              </a:rPr>
              <a:t>@16</a:t>
            </a:r>
            <a:r>
              <a:rPr lang="ko-KR" altLang="en-US" sz="1400" dirty="0">
                <a:solidFill>
                  <a:srgbClr val="132E66"/>
                </a:solidFill>
              </a:rPr>
              <a:t>진수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"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형태로 그 객체를 표현해준다.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아래소스의 결과 "</a:t>
            </a:r>
            <a:r>
              <a:rPr lang="en-US" altLang="ko-KR" sz="1400" dirty="0">
                <a:solidFill>
                  <a:srgbClr val="132E66"/>
                </a:solidFill>
              </a:rPr>
              <a:t>100</a:t>
            </a:r>
            <a:r>
              <a:rPr lang="ko-KR" altLang="en-US" sz="1400" dirty="0">
                <a:solidFill>
                  <a:srgbClr val="132E66"/>
                </a:solidFill>
              </a:rPr>
              <a:t>"과 "</a:t>
            </a:r>
            <a:r>
              <a:rPr lang="en-US" altLang="ko-KR" sz="1400" dirty="0">
                <a:solidFill>
                  <a:srgbClr val="132E66"/>
                </a:solidFill>
              </a:rPr>
              <a:t>com.hk.UserDefineClass@166afb3</a:t>
            </a:r>
            <a:r>
              <a:rPr lang="ko-KR" altLang="en-US" sz="1400" dirty="0">
                <a:solidFill>
                  <a:srgbClr val="132E66"/>
                </a:solidFill>
              </a:rPr>
              <a:t>"가 출력된다. 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4680" y="2636912"/>
            <a:ext cx="7429552" cy="3657249"/>
            <a:chOff x="714348" y="2428868"/>
            <a:chExt cx="7429552" cy="3070124"/>
          </a:xfrm>
          <a:solidFill>
            <a:schemeClr val="bg2"/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14348" y="2428868"/>
              <a:ext cx="7429552" cy="785818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{   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14348" y="3212976"/>
              <a:ext cx="7429552" cy="2286016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ObjectMethod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public static void main(String[]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args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int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= 100;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define = new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i.toString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define.toString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);</a:t>
              </a:r>
            </a:p>
            <a:p>
              <a:pPr lvl="0">
                <a:defRPr lang="ko-KR" altLang="en-US"/>
              </a:pP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(3/5)</a:t>
            </a:r>
          </a:p>
        </p:txBody>
      </p:sp>
    </p:spTree>
    <p:extLst>
      <p:ext uri="{BB962C8B-B14F-4D97-AF65-F5344CB8AC3E}">
        <p14:creationId xmlns:p14="http://schemas.microsoft.com/office/powerpoint/2010/main" val="4236607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hashcode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사용하고 있는 객체의 고유한 판별 값인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반환해 준다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는 객체를 판별하는 기준이 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객체를 생성할 때마다 새로 만들어 진다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하지만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경우는 값에 따라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고유값으로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override </a:t>
            </a:r>
            <a:r>
              <a:rPr lang="ko-KR" altLang="en-US" sz="1400" dirty="0">
                <a:solidFill>
                  <a:srgbClr val="132E66"/>
                </a:solidFill>
              </a:rPr>
              <a:t>해 놓았다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아래의 소스코드 결과같은 </a:t>
            </a:r>
            <a:r>
              <a:rPr lang="en-US" altLang="ko-KR" sz="1400" dirty="0" err="1">
                <a:solidFill>
                  <a:srgbClr val="132E66"/>
                </a:solidFill>
              </a:rPr>
              <a:t>UserDefineClass</a:t>
            </a:r>
            <a:r>
              <a:rPr lang="ko-KR" altLang="en-US" sz="1400" dirty="0">
                <a:solidFill>
                  <a:srgbClr val="132E66"/>
                </a:solidFill>
              </a:rPr>
              <a:t>를 생성하였지만, 서로 다른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값을 가진다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4348" y="3129474"/>
            <a:ext cx="7429552" cy="3251854"/>
            <a:chOff x="714348" y="2643182"/>
            <a:chExt cx="7429552" cy="3251854"/>
          </a:xfrm>
          <a:solidFill>
            <a:schemeClr val="bg2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714348" y="2643182"/>
              <a:ext cx="7429552" cy="965838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{   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4348" y="3609020"/>
              <a:ext cx="7429552" cy="2286016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ObjectMethod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define1 = new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define2 = new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(define1.hashCode());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(define2.hashCode());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(4/5)</a:t>
            </a:r>
          </a:p>
        </p:txBody>
      </p:sp>
    </p:spTree>
    <p:extLst>
      <p:ext uri="{BB962C8B-B14F-4D97-AF65-F5344CB8AC3E}">
        <p14:creationId xmlns:p14="http://schemas.microsoft.com/office/powerpoint/2010/main" val="25019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8025" y="1236663"/>
            <a:ext cx="8435975" cy="5072062"/>
          </a:xfrm>
        </p:spPr>
        <p:txBody>
          <a:bodyPr anchor="ctr">
            <a:normAutofit lnSpcReduction="10000"/>
          </a:bodyPr>
          <a:lstStyle/>
          <a:p>
            <a:pPr>
              <a:buNone/>
              <a:defRPr lang="ko-KR" altLang="en-US"/>
            </a:pPr>
            <a:r>
              <a:rPr lang="en-US" altLang="ko-KR" sz="1600" b="1" dirty="0">
                <a:latin typeface="+mn-ea"/>
                <a:ea typeface="+mn-ea"/>
              </a:rPr>
              <a:t>- Eclipse </a:t>
            </a:r>
            <a:r>
              <a:rPr lang="ko-KR" altLang="en-US" sz="1600" b="1" dirty="0">
                <a:latin typeface="+mn-ea"/>
                <a:ea typeface="+mn-ea"/>
              </a:rPr>
              <a:t>다운로드</a:t>
            </a:r>
          </a:p>
          <a:p>
            <a:pPr>
              <a:buFontTx/>
              <a:buChar char="-"/>
              <a:defRPr lang="ko-KR" altLang="en-US"/>
            </a:pPr>
            <a:endParaRPr lang="ko-KR" altLang="en-US" sz="1000" b="1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Eclipse</a:t>
            </a:r>
            <a:r>
              <a:rPr lang="ko-KR" altLang="en-US" sz="1400" dirty="0"/>
              <a:t>는 그림과 같이 </a:t>
            </a:r>
            <a:r>
              <a:rPr lang="en-US" altLang="ko-KR" sz="1400" dirty="0"/>
              <a:t>http://www.eclipse.org </a:t>
            </a:r>
            <a:r>
              <a:rPr lang="ko-KR" altLang="en-US" sz="1400" dirty="0"/>
              <a:t>사이트에서 무료로 다운받을 수 있다</a:t>
            </a:r>
            <a:r>
              <a:rPr lang="en-US" altLang="ko-KR" sz="1400" dirty="0"/>
              <a:t>.</a:t>
            </a:r>
          </a:p>
          <a:p>
            <a:pPr>
              <a:buNone/>
              <a:defRPr lang="ko-KR" altLang="en-US"/>
            </a:pPr>
            <a:endParaRPr lang="en-US" altLang="ko-KR" sz="10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http://www.eclipse.org &gt; Downloads &gt; Eclipse IDE for Java EE Developers </a:t>
            </a:r>
            <a:r>
              <a:rPr lang="ko-KR" altLang="en-US" sz="1400" dirty="0"/>
              <a:t>선택</a:t>
            </a:r>
          </a:p>
          <a:p>
            <a:pPr>
              <a:buNone/>
              <a:defRPr lang="ko-KR" altLang="en-US"/>
            </a:pPr>
            <a:endParaRPr lang="en-US" altLang="ko-KR" sz="10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Eclipse</a:t>
            </a:r>
            <a:r>
              <a:rPr lang="ko-KR" altLang="en-US" sz="1400" dirty="0"/>
              <a:t> 배포 사이트에서는 자동으로 개발자의 </a:t>
            </a:r>
            <a:r>
              <a:rPr lang="en-US" altLang="ko-KR" sz="1400" dirty="0"/>
              <a:t>OS</a:t>
            </a:r>
            <a:r>
              <a:rPr lang="ko-KR" altLang="en-US" sz="1400" dirty="0"/>
              <a:t>에 맞는 패키지를 선택해준다</a:t>
            </a:r>
            <a:r>
              <a:rPr lang="en-US" altLang="ko-KR" sz="1400" dirty="0"/>
              <a:t>.</a:t>
            </a:r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 </a:t>
            </a:r>
          </a:p>
          <a:p>
            <a:pPr>
              <a:buNone/>
              <a:defRPr lang="ko-KR" altLang="en-US"/>
            </a:pPr>
            <a:r>
              <a:rPr lang="ko-KR" altLang="en-US" sz="1400" dirty="0"/>
              <a:t>   </a:t>
            </a:r>
            <a:r>
              <a:rPr lang="en-US" altLang="ko-KR" sz="1400" dirty="0"/>
              <a:t>* </a:t>
            </a:r>
            <a:r>
              <a:rPr lang="ko-KR" altLang="en-US" sz="1400" dirty="0"/>
              <a:t>버전에 맞는 패키지를 다운로드 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spcBef>
                <a:spcPct val="0"/>
              </a:spcBef>
              <a:defRPr lang="ko-KR" altLang="en-US"/>
            </a:pPr>
            <a:r>
              <a:rPr kumimoji="0" lang="en-US" altLang="ko-KR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(4/4)</a:t>
            </a:r>
            <a:endParaRPr kumimoji="0" lang="ko-KR" altLang="en-US" sz="2200" b="1" i="0" u="none" strike="noStrike" kern="1200" cap="none" spc="0" normalizeH="0" dirty="0"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48720"/>
            <a:ext cx="2492896" cy="216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18" y="3284984"/>
            <a:ext cx="5767362" cy="18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119739"/>
            <a:ext cx="936104" cy="28949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" idx="3"/>
            <a:endCxn id="3076" idx="1"/>
          </p:cNvCxnSpPr>
          <p:nvPr/>
        </p:nvCxnSpPr>
        <p:spPr>
          <a:xfrm flipV="1">
            <a:off x="1763688" y="4202362"/>
            <a:ext cx="1485230" cy="1062123"/>
          </a:xfrm>
          <a:prstGeom prst="bentConnector3">
            <a:avLst>
              <a:gd name="adj1" fmla="val 8399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1920" y="3356992"/>
            <a:ext cx="2736304" cy="4320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00392" y="4077072"/>
            <a:ext cx="915888" cy="12528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43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(equals)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생성된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가 같은 객체 인지 확인하기 위한 메소드이다.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java.lang.String</a:t>
            </a:r>
            <a:r>
              <a:rPr lang="ko-KR" altLang="en-US" sz="1400" dirty="0">
                <a:solidFill>
                  <a:srgbClr val="132E66"/>
                </a:solidFill>
              </a:rPr>
              <a:t>의 경우는 미리 </a:t>
            </a:r>
            <a:r>
              <a:rPr lang="en-US" altLang="ko-KR" sz="1400" dirty="0">
                <a:solidFill>
                  <a:srgbClr val="132E66"/>
                </a:solidFill>
              </a:rPr>
              <a:t>override</a:t>
            </a:r>
            <a:r>
              <a:rPr lang="ko-KR" altLang="en-US" sz="1400" dirty="0">
                <a:solidFill>
                  <a:srgbClr val="132E66"/>
                </a:solidFill>
              </a:rPr>
              <a:t>되어 있기 때문에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로 비교가 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하지만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그 외의 사용자가 정의한 클래스 및 참조타입 객체는 객체를 생성할 때마다 새로 계속해서 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가 만들어지기 때문에 불가능하다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를 통해서 객체의 비교를 하고자 한다면 비교할 클래스에서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 </a:t>
            </a:r>
            <a:r>
              <a:rPr lang="en-US" altLang="ko-KR" sz="1400" dirty="0" err="1">
                <a:solidFill>
                  <a:srgbClr val="132E66"/>
                </a:solidFill>
              </a:rPr>
              <a:t>overried</a:t>
            </a:r>
            <a:r>
              <a:rPr lang="ko-KR" altLang="en-US" sz="1400" dirty="0">
                <a:solidFill>
                  <a:srgbClr val="132E66"/>
                </a:solidFill>
              </a:rPr>
              <a:t>하여 사용해야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6688" y="3555822"/>
            <a:ext cx="7429552" cy="2717494"/>
            <a:chOff x="714348" y="3000372"/>
            <a:chExt cx="7429552" cy="2717494"/>
          </a:xfrm>
          <a:solidFill>
            <a:schemeClr val="bg2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714348" y="3000372"/>
              <a:ext cx="7429552" cy="785818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UserDefineClass {   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4348" y="3789040"/>
              <a:ext cx="7429552" cy="1928826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ObjectMethod{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define1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define2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System.out.println(define1.equals(define2));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(5/5)</a:t>
            </a:r>
          </a:p>
        </p:txBody>
      </p:sp>
    </p:spTree>
    <p:extLst>
      <p:ext uri="{BB962C8B-B14F-4D97-AF65-F5344CB8AC3E}">
        <p14:creationId xmlns:p14="http://schemas.microsoft.com/office/powerpoint/2010/main" val="2573494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 메소드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>
          <a:xfrm>
            <a:off x="179512" y="1124744"/>
            <a:ext cx="8136904" cy="30249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1"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메소드</a:t>
            </a:r>
          </a:p>
          <a:p>
            <a:pPr lvl="1">
              <a:defRPr lang="ko-KR" altLang="en-US"/>
            </a:pPr>
            <a:endParaRPr lang="ko-KR" altLang="en-US" sz="1000" b="1" dirty="0">
              <a:solidFill>
                <a:schemeClr val="tx2"/>
              </a:solidFill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어떤 작업을 수행하기 위한 명령문의 집합</a:t>
            </a:r>
          </a:p>
          <a:p>
            <a:pPr lvl="1">
              <a:defRPr lang="ko-KR" altLang="en-US"/>
            </a:pPr>
            <a:endParaRPr lang="ko-KR" altLang="en-US" sz="1000" b="1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클래스 내에 정의되어야 한다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.</a:t>
            </a:r>
          </a:p>
          <a:p>
            <a:pPr lvl="1"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메서드 안에 또 다른 메소드를 정의할 수 없다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.</a:t>
            </a:r>
          </a:p>
          <a:p>
            <a:pPr lvl="1"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반복적으로 수행되어야 하는 여러 문장을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하나의 메소드로 정의해 놓으면 좋다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       ex)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리턴타입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메소드이름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타입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변수명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타입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변수명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…)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  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//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메소드 호출 시 수행될 코드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  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10841"/>
              </p:ext>
            </p:extLst>
          </p:nvPr>
        </p:nvGraphicFramePr>
        <p:xfrm>
          <a:off x="767408" y="4221088"/>
          <a:ext cx="7596842" cy="108011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6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7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public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static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void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main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(String[] </a:t>
                      </a:r>
                      <a:r>
                        <a:rPr lang="en-US" altLang="ko-KR" sz="1600" dirty="0" err="1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)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접근 제한자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static &amp;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non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-static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return type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메소드명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Argument -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외부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 -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내부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83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접근 제한자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16000"/>
            <a:ext cx="8229600" cy="5329238"/>
          </a:xfrm>
        </p:spPr>
        <p:txBody>
          <a:bodyPr anchor="t">
            <a:normAutofit/>
          </a:bodyPr>
          <a:lstStyle/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맴버필드나 메소드에 접근하는 방식을 제한</a:t>
            </a:r>
          </a:p>
          <a:p>
            <a:pPr>
              <a:buNone/>
              <a:defRPr lang="en-US"/>
            </a:pPr>
            <a:endParaRPr lang="ko-KR" altLang="en-US" sz="800">
              <a:solidFill>
                <a:schemeClr val="tx2"/>
              </a:solidFill>
            </a:endParaRPr>
          </a:p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예약어</a:t>
            </a:r>
            <a:r>
              <a:rPr lang="en-US" altLang="ko-KR" sz="1400">
                <a:solidFill>
                  <a:schemeClr val="tx2"/>
                </a:solidFill>
              </a:rPr>
              <a:t>,</a:t>
            </a:r>
            <a:r>
              <a:rPr lang="ko-KR" altLang="en-US" sz="1400">
                <a:solidFill>
                  <a:schemeClr val="tx2"/>
                </a:solidFill>
              </a:rPr>
              <a:t> 키워드 모두 소문자</a:t>
            </a:r>
          </a:p>
          <a:p>
            <a:pPr>
              <a:buNone/>
              <a:defRPr lang="en-US"/>
            </a:pPr>
            <a:endParaRPr lang="ko-KR" altLang="en-US" sz="800">
              <a:solidFill>
                <a:schemeClr val="tx2"/>
              </a:solidFill>
            </a:endParaRPr>
          </a:p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외부로부터 데이터를 보호하고</a:t>
            </a:r>
            <a:r>
              <a:rPr lang="en-US" altLang="ko-KR" sz="1400">
                <a:solidFill>
                  <a:schemeClr val="tx2"/>
                </a:solidFill>
              </a:rPr>
              <a:t>, </a:t>
            </a:r>
            <a:r>
              <a:rPr lang="ko-KR" altLang="en-US" sz="1400">
                <a:solidFill>
                  <a:schemeClr val="tx2"/>
                </a:solidFill>
              </a:rPr>
              <a:t>내부적으로만 사용되는 부분을 감추기 위해서 사용</a:t>
            </a:r>
          </a:p>
          <a:p>
            <a:pPr>
              <a:buFontTx/>
              <a:buChar char="-"/>
              <a:defRPr lang="en-US"/>
            </a:pPr>
            <a:endParaRPr lang="ko-KR" altLang="en-US" sz="1600" b="1"/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FontTx/>
              <a:buChar char="-"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6734"/>
              </p:ext>
            </p:extLst>
          </p:nvPr>
        </p:nvGraphicFramePr>
        <p:xfrm>
          <a:off x="611560" y="2170931"/>
          <a:ext cx="7920000" cy="17678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726">
                <a:tc>
                  <a:txBody>
                    <a:bodyPr/>
                    <a:lstStyle/>
                    <a:p>
                      <a:pPr mar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접근 </a:t>
                      </a:r>
                      <a:r>
                        <a:rPr lang="ko-KR" altLang="en-US" sz="1600" kern="12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제한자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특징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26">
                <a:tc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private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(-)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클래스 내에서만 접근하거나 참조할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64">
                <a:tc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(default) </a:t>
                      </a:r>
                      <a:endParaRPr lang="ko-KR" altLang="en-US" sz="1400" b="1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패키지 내에서만 접근하거나 참조할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marL="0" algn="l" defTabSz="858145" rtl="0" eaLnBrk="1" latinLnBrk="1" hangingPunct="1"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protected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(#)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상속일 경우 어디서나 접근 가능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(public)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하다.</a:t>
                      </a:r>
                    </a:p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상속이 아닐 경우 같은 패키지 내에서만 접근 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64">
                <a:tc>
                  <a:txBody>
                    <a:bodyPr/>
                    <a:lstStyle/>
                    <a:p>
                      <a:pPr marL="0" algn="l" defTabSz="858145" rtl="0" eaLnBrk="1" latinLnBrk="1" hangingPunct="1"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(+)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어디서나 접근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참조가 가능하다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11560" y="4005064"/>
            <a:ext cx="7716688" cy="25922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public class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ClassDiagram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public 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publicVal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protected 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protectedVal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defaultVal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private 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privateVal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public 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publicMetod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protected 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protectedMethod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defaultMethod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private 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privateMethod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}</a:t>
            </a:r>
            <a:endParaRPr lang="ko-KR" altLang="en-US" sz="1400" dirty="0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91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static &amp; non-static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5862"/>
              </p:ext>
            </p:extLst>
          </p:nvPr>
        </p:nvGraphicFramePr>
        <p:xfrm>
          <a:off x="371364" y="2429049"/>
          <a:ext cx="8439864" cy="2296092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365">
                <a:tc>
                  <a:txBody>
                    <a:bodyPr/>
                    <a:lstStyle/>
                    <a:p>
                      <a:pPr marL="0" algn="ctr" defTabSz="858145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돋움"/>
                          <a:cs typeface="+mn-cs"/>
                        </a:rPr>
                        <a:t>static</a:t>
                      </a:r>
                      <a:endParaRPr lang="ko-KR" altLang="en-US" sz="16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58145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돋움"/>
                          <a:cs typeface="+mn-cs"/>
                        </a:rPr>
                        <a:t>non-static</a:t>
                      </a:r>
                      <a:endParaRPr lang="ko-KR" altLang="en-US" sz="16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application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이 실행되면 모두 메모리에 할당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 되고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종료되면 삭제된다.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클래스의 인스턴스를 생성할 때 만들어진다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객체를 생성하지 않고 </a:t>
                      </a: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클래스명.메서드명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으로 </a:t>
                      </a:r>
                    </a:p>
                    <a:p>
                      <a:pPr lvl="0">
                        <a:defRPr 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 호출한다.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객체를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생성하여 </a:t>
                      </a:r>
                      <a:r>
                        <a:rPr lang="ko-KR" altLang="en-US" sz="1400" b="1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객체명</a:t>
                      </a: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r>
                        <a:rPr lang="ko-KR" altLang="en-US" sz="1400" b="1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메서드명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으로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호출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321"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non-static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을 사용할 수 없다(</a:t>
                      </a: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객체를 생성하면  가능하다.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non-static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을 사용할 수 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15"/>
          <p:cNvSpPr txBox="1"/>
          <p:nvPr/>
        </p:nvSpPr>
        <p:spPr>
          <a:xfrm>
            <a:off x="479376" y="2033005"/>
            <a:ext cx="7560840" cy="33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- </a:t>
            </a:r>
            <a:r>
              <a:rPr lang="en-US" altLang="ko-KR" sz="1600" b="1">
                <a:solidFill>
                  <a:schemeClr val="tx2"/>
                </a:solidFill>
              </a:rPr>
              <a:t>static &amp; non-static</a:t>
            </a:r>
          </a:p>
        </p:txBody>
      </p:sp>
    </p:spTree>
    <p:extLst>
      <p:ext uri="{BB962C8B-B14F-4D97-AF65-F5344CB8AC3E}">
        <p14:creationId xmlns:p14="http://schemas.microsoft.com/office/powerpoint/2010/main" val="193030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return type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>
          <a:xfrm>
            <a:off x="480975" y="980728"/>
            <a:ext cx="8315325" cy="351069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buFontTx/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- return type</a:t>
            </a:r>
            <a:r>
              <a:rPr lang="ko-KR" altLang="en-US" sz="1600" b="1" dirty="0">
                <a:solidFill>
                  <a:schemeClr val="tx2"/>
                </a:solidFill>
                <a:cs typeface="맑은 고딕"/>
              </a:rPr>
              <a:t> (반환타입)</a:t>
            </a:r>
          </a:p>
          <a:p>
            <a:pPr>
              <a:buFontTx/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return type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의 종류</a:t>
            </a:r>
          </a:p>
          <a:p>
            <a:pPr>
              <a:buFont typeface="Arial"/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- void, type,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기본타입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참조타입</a:t>
            </a:r>
          </a:p>
          <a:p>
            <a:pPr lvl="1">
              <a:buFont typeface="Arial"/>
              <a:buChar char="•"/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 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 type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이 있을 경우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(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작성방법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)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8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1)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내가 원하는 반환타입을 선택 ⇒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public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makeA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() {}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2)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반환타입 초기화 ⇒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= 0;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3)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반환타입과 같은 변수를 반환(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return)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한다. ⇒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4)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메서드를 호출했다면 반환되는 타입과 같은 타입의 변수에 담는다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⇒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m =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makeA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(); 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480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parameter &amp; argument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>
          <a:xfrm>
            <a:off x="467544" y="908720"/>
            <a:ext cx="8328756" cy="53101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parameter &amp; argument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function test(x)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…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}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en-US" altLang="ko-KR" sz="1600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check_value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= test(10);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sz="12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*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함수를 불러올 때의 인수를 실인수라 부르고, 그것을 받는 측을 가인수라 부른다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51548"/>
              </p:ext>
            </p:extLst>
          </p:nvPr>
        </p:nvGraphicFramePr>
        <p:xfrm>
          <a:off x="683568" y="2437832"/>
          <a:ext cx="7992888" cy="3293328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8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argument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88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test(x)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의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말한다.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test(10)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의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을 말한다.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함수의 전달되는 값을 넘겨받는데 쓰이는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변수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</a:t>
                      </a:r>
                      <a:r>
                        <a:rPr lang="ko-KR" altLang="en-US" sz="1400" b="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실행 중 클래스 외부에서 받는 것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값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(pass by value)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혹은 객체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(pass by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reference)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받아서 내부에서 사용하는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변수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(a 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10, b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a, c 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b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이면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 = c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가 된다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 여기서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매개변수라고 한다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즉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전달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 받은 값이 된다.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함수의 전달 되는 실제의 의미 있는 값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외부에서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메소드를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 호출 할 때 필요한 변수의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    타입과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변수명을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 적어 놓은 것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인자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argument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인수 (실행인자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53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 bwMode="auto">
          <a:xfrm>
            <a:off x="469143" y="764704"/>
            <a:ext cx="831532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- Overloading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함수중복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동일 기능의 메소드에서 경우에 따라 다른 파라미터 처리 시 사용한다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호출하는 이름은 같지만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파라미터의 개수나 타입이 다르다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파라미터의 개수가 같다면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타입이 다르다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리턴 타입은 다를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오버로딩을 사용하는데 리턴 타입은 영향이 없다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67272" y="3886322"/>
            <a:ext cx="6552728" cy="2016224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public class Test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public static void main(String[]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"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getitbeauty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";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oneS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subStr.substring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(5);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twoS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subStr.substring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(3, 5);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oneS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+ " : " +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twoS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}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40. Over</a:t>
            </a:r>
            <a:r>
              <a:rPr lang="en-US" altLang="ko-KR" sz="2400" b="1" dirty="0">
                <a:solidFill>
                  <a:srgbClr val="132E66"/>
                </a:solidFill>
                <a:latin typeface="+mj-lt"/>
                <a:ea typeface="돋움" pitchFamily="50" charset="-127"/>
                <a:cs typeface="+mj-cs"/>
              </a:rPr>
              <a:t>loading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132E66"/>
              </a:solidFill>
              <a:effectLst/>
              <a:uLnTx/>
              <a:uFillTx/>
              <a:latin typeface="+mj-lt"/>
              <a:ea typeface="돋움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7896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4294967295"/>
          </p:nvPr>
        </p:nvSpPr>
        <p:spPr>
          <a:xfrm>
            <a:off x="914400" y="998414"/>
            <a:ext cx="8229600" cy="36814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- Constructor(</a:t>
            </a:r>
            <a:r>
              <a:rPr lang="ko-KR" altLang="en-US" sz="1600" b="1" dirty="0">
                <a:solidFill>
                  <a:srgbClr val="132E66"/>
                </a:solidFill>
                <a:latin typeface="맑은 돋움"/>
              </a:rPr>
              <a:t>생성자</a:t>
            </a: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)</a:t>
            </a:r>
          </a:p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맑은 돋움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외부에서 객체 생성시 딱 한번 호출된다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user define class </a:t>
            </a:r>
            <a:r>
              <a:rPr lang="ko-KR" altLang="en-US" sz="1400" dirty="0">
                <a:solidFill>
                  <a:srgbClr val="132E66"/>
                </a:solidFill>
              </a:rPr>
              <a:t>생성 시 자동으로 생성 </a:t>
            </a:r>
            <a:r>
              <a:rPr lang="en-US" altLang="ko-KR" sz="1400" dirty="0">
                <a:solidFill>
                  <a:srgbClr val="132E66"/>
                </a:solidFill>
              </a:rPr>
              <a:t>(default </a:t>
            </a:r>
            <a:r>
              <a:rPr lang="ko-KR" altLang="en-US" sz="1400" dirty="0">
                <a:solidFill>
                  <a:srgbClr val="132E66"/>
                </a:solidFill>
              </a:rPr>
              <a:t>생성자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접근제한자와 </a:t>
            </a:r>
            <a:r>
              <a:rPr lang="en-US" altLang="ko-KR" sz="1400" dirty="0">
                <a:solidFill>
                  <a:srgbClr val="132E66"/>
                </a:solidFill>
              </a:rPr>
              <a:t>class </a:t>
            </a:r>
            <a:r>
              <a:rPr lang="ko-KR" altLang="en-US" sz="1400" dirty="0">
                <a:solidFill>
                  <a:srgbClr val="132E66"/>
                </a:solidFill>
              </a:rPr>
              <a:t>명으로 구성된다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(class</a:t>
            </a:r>
            <a:r>
              <a:rPr lang="ko-KR" altLang="en-US" sz="1400" dirty="0">
                <a:solidFill>
                  <a:srgbClr val="132E66"/>
                </a:solidFill>
              </a:rPr>
              <a:t>명 </a:t>
            </a:r>
            <a:r>
              <a:rPr lang="en-US" altLang="ko-KR" sz="1400" dirty="0">
                <a:solidFill>
                  <a:srgbClr val="132E66"/>
                </a:solidFill>
              </a:rPr>
              <a:t>= method</a:t>
            </a:r>
            <a:r>
              <a:rPr lang="ko-KR" altLang="en-US" sz="1400" dirty="0">
                <a:solidFill>
                  <a:srgbClr val="132E66"/>
                </a:solidFill>
              </a:rPr>
              <a:t>명</a:t>
            </a:r>
            <a:r>
              <a:rPr lang="en-US" altLang="ko-KR" sz="1400" dirty="0">
                <a:solidFill>
                  <a:srgbClr val="132E66"/>
                </a:solidFill>
              </a:rPr>
              <a:t>)      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리턴이 없다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부모의 생성자는 물려받지 못한다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Override </a:t>
            </a:r>
            <a:r>
              <a:rPr lang="ko-KR" altLang="en-US" sz="1400" dirty="0">
                <a:solidFill>
                  <a:srgbClr val="132E66"/>
                </a:solidFill>
              </a:rPr>
              <a:t>금지</a:t>
            </a:r>
            <a:r>
              <a:rPr lang="en-US" altLang="ko-KR" sz="1400" dirty="0">
                <a:solidFill>
                  <a:srgbClr val="132E66"/>
                </a:solidFill>
              </a:rPr>
              <a:t> (</a:t>
            </a:r>
            <a:r>
              <a:rPr lang="ko-KR" altLang="en-US" sz="1400" dirty="0">
                <a:solidFill>
                  <a:srgbClr val="132E66"/>
                </a:solidFill>
              </a:rPr>
              <a:t>재정의 </a:t>
            </a:r>
            <a:r>
              <a:rPr lang="en-US" altLang="ko-KR" sz="1400" dirty="0">
                <a:solidFill>
                  <a:srgbClr val="132E66"/>
                </a:solidFill>
              </a:rPr>
              <a:t>X )</a:t>
            </a: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 err="1">
                <a:solidFill>
                  <a:srgbClr val="132E66"/>
                </a:solidFill>
              </a:rPr>
              <a:t>자생부생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: </a:t>
            </a:r>
            <a:r>
              <a:rPr lang="ko-KR" altLang="en-US" sz="1400" dirty="0">
                <a:solidFill>
                  <a:srgbClr val="132E66"/>
                </a:solidFill>
              </a:rPr>
              <a:t>자식이 생성되려면 부모가 먼저 생성되어야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endParaRPr lang="ko-KR" altLang="en-US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super( ); : </a:t>
            </a:r>
            <a:r>
              <a:rPr lang="ko-KR" altLang="en-US" sz="1400" dirty="0">
                <a:solidFill>
                  <a:srgbClr val="132E66"/>
                </a:solidFill>
              </a:rPr>
              <a:t>부모 생성자 호출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this( );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: </a:t>
            </a:r>
            <a:r>
              <a:rPr lang="ko-KR" altLang="en-US" sz="1400" dirty="0">
                <a:solidFill>
                  <a:srgbClr val="132E66"/>
                </a:solidFill>
              </a:rPr>
              <a:t>자식 생성자 호출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4797152"/>
            <a:ext cx="7200800" cy="1296144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  public Constructor( ) { 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// default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생성자</a:t>
            </a:r>
            <a:endParaRPr lang="ko-KR" altLang="en-US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	      </a:t>
            </a:r>
            <a:r>
              <a:rPr lang="en-US" altLang="ko-KR" sz="16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("</a:t>
            </a:r>
            <a:r>
              <a:rPr lang="ko-KR" altLang="en-US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난 </a:t>
            </a:r>
            <a:r>
              <a:rPr lang="ko-KR" altLang="en-US" sz="16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생성자다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.");</a:t>
            </a:r>
          </a:p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	}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55. Constructor(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9983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4294967295"/>
          </p:nvPr>
        </p:nvSpPr>
        <p:spPr>
          <a:xfrm>
            <a:off x="539552" y="1484784"/>
            <a:ext cx="8229600" cy="4320480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맑은 돋움"/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2400" dirty="0">
                <a:solidFill>
                  <a:srgbClr val="132E66"/>
                </a:solidFill>
              </a:rPr>
              <a:t>   * </a:t>
            </a:r>
            <a:r>
              <a:rPr lang="ko-KR" altLang="en-US" sz="2400" dirty="0">
                <a:solidFill>
                  <a:srgbClr val="132E66"/>
                </a:solidFill>
              </a:rPr>
              <a:t>클래스 이름을 사용하는 객체의 생성자 이름은 같은데 매개변수가 다른 생성자를 생성자 오버로딩</a:t>
            </a:r>
            <a:r>
              <a:rPr lang="en-US" altLang="ko-KR" sz="2400" dirty="0">
                <a:solidFill>
                  <a:srgbClr val="132E66"/>
                </a:solidFill>
              </a:rPr>
              <a:t>(Overloading)</a:t>
            </a:r>
            <a:r>
              <a:rPr lang="ko-KR" altLang="en-US" sz="2400" dirty="0">
                <a:solidFill>
                  <a:srgbClr val="132E66"/>
                </a:solidFill>
              </a:rPr>
              <a:t>이라고 표현한다</a:t>
            </a:r>
            <a:r>
              <a:rPr lang="en-US" altLang="ko-KR" sz="2400" dirty="0">
                <a:solidFill>
                  <a:srgbClr val="132E66"/>
                </a:solidFill>
              </a:rPr>
              <a:t>.</a:t>
            </a:r>
          </a:p>
          <a:p>
            <a:pPr marL="0" indent="0" eaLnBrk="0" hangingPunct="0">
              <a:lnSpc>
                <a:spcPts val="1000"/>
              </a:lnSpc>
              <a:buNone/>
            </a:pPr>
            <a:endParaRPr lang="en-US" altLang="ko-KR" sz="2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1000"/>
              </a:lnSpc>
              <a:buNone/>
            </a:pPr>
            <a:endParaRPr lang="en-US" altLang="ko-KR" sz="2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1000"/>
              </a:lnSpc>
              <a:buNone/>
            </a:pPr>
            <a:endParaRPr lang="en-US" altLang="ko-KR" sz="2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2400" dirty="0">
                <a:solidFill>
                  <a:srgbClr val="132E66"/>
                </a:solidFill>
              </a:rPr>
              <a:t>   * new</a:t>
            </a:r>
            <a:r>
              <a:rPr lang="ko-KR" altLang="en-US" sz="2400" dirty="0">
                <a:solidFill>
                  <a:srgbClr val="132E66"/>
                </a:solidFill>
              </a:rPr>
              <a:t>라는 키워드로 객체 생성만 해도 실행되는 생성자를 통해 객체가 가장 기본적으로</a:t>
            </a:r>
            <a:r>
              <a:rPr lang="en-US" altLang="ko-KR" sz="2400" dirty="0">
                <a:solidFill>
                  <a:srgbClr val="132E66"/>
                </a:solidFill>
              </a:rPr>
              <a:t> </a:t>
            </a:r>
            <a:r>
              <a:rPr lang="ko-KR" altLang="en-US" sz="2400" dirty="0">
                <a:solidFill>
                  <a:srgbClr val="132E66"/>
                </a:solidFill>
              </a:rPr>
              <a:t>가지고 있어야 할 요소들을 자동으로 초기화 시키고 실행시킬 수 있다</a:t>
            </a:r>
            <a:r>
              <a:rPr lang="en-US" altLang="ko-KR" sz="2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25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1088740"/>
            <a:ext cx="8640960" cy="540060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public class Television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{	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size = 0;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              String color =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검정색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{    //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아무 이름도 없이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{ }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를 만들 경우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인스턴스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블록을 만들 경우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("TV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생산을 시작합니다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.");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   //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객체가 생성될 때 생성자보다 먼저 실행된다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		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size = 20;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	 	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검정색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x)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size = x;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+ color + " 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x, String y)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 size = x;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	                 color = y;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+ color + " 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61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+mn-ea"/>
                <a:ea typeface="+mn-ea"/>
              </a:rPr>
              <a:t>2. JAVA</a:t>
            </a:r>
            <a:r>
              <a:rPr lang="ko-KR" altLang="en-US" sz="2400" b="1" dirty="0">
                <a:latin typeface="+mn-ea"/>
                <a:ea typeface="+mn-ea"/>
              </a:rPr>
              <a:t>의 기본 </a:t>
            </a:r>
            <a:r>
              <a:rPr lang="en-US" altLang="ko-KR" sz="2400" b="1" dirty="0">
                <a:latin typeface="+mn-ea"/>
                <a:ea typeface="+mn-ea"/>
              </a:rPr>
              <a:t>(JDK, JRE, JVM) </a:t>
            </a:r>
            <a:r>
              <a:rPr lang="en-US" altLang="ko-KR" sz="2200" b="1" dirty="0">
                <a:latin typeface="+mn-ea"/>
              </a:rPr>
              <a:t>(1/2)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3384550"/>
          </a:xfrm>
        </p:spPr>
        <p:txBody>
          <a:bodyPr anchor="ctr">
            <a:normAutofit/>
          </a:bodyPr>
          <a:lstStyle/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908720"/>
            <a:ext cx="83529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  <a:defRPr lang="ko-KR"/>
            </a:pPr>
            <a:r>
              <a:rPr lang="en-US" altLang="ko-KR" sz="1600" b="1" dirty="0">
                <a:latin typeface="맑은 고딕"/>
                <a:ea typeface="맑은 고딕"/>
              </a:rPr>
              <a:t> JDK (Java Development Kit)</a:t>
            </a:r>
          </a:p>
          <a:p>
            <a:pPr>
              <a:buFontTx/>
              <a:buChar char="-"/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</a:t>
            </a:r>
            <a:r>
              <a:rPr lang="ko-KR" altLang="en-US" sz="1400" dirty="0">
                <a:latin typeface="돋움"/>
                <a:ea typeface="돋움"/>
              </a:rPr>
              <a:t> 자바 개발 도구</a:t>
            </a:r>
          </a:p>
          <a:p>
            <a:pPr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JDK = JRE (JVM </a:t>
            </a:r>
            <a:r>
              <a:rPr lang="ko-KR" altLang="en-US" sz="1400" dirty="0">
                <a:latin typeface="돋움"/>
                <a:ea typeface="돋움"/>
              </a:rPr>
              <a:t>포함</a:t>
            </a:r>
            <a:r>
              <a:rPr lang="en-US" altLang="ko-KR" sz="1400" dirty="0">
                <a:latin typeface="돋움"/>
                <a:ea typeface="돋움"/>
              </a:rPr>
              <a:t>) + </a:t>
            </a:r>
            <a:r>
              <a:rPr lang="ko-KR" altLang="en-US" sz="1400" dirty="0">
                <a:latin typeface="돋움"/>
                <a:ea typeface="돋움"/>
              </a:rPr>
              <a:t>개발에 필요한 실행파일 등 </a:t>
            </a:r>
            <a:r>
              <a:rPr lang="en-US" altLang="ko-KR" sz="1400" dirty="0">
                <a:latin typeface="돋움"/>
                <a:ea typeface="돋움"/>
              </a:rPr>
              <a:t>(</a:t>
            </a:r>
            <a:r>
              <a:rPr lang="en-US" altLang="ko-KR" sz="1400" b="1" dirty="0">
                <a:latin typeface="돋움"/>
                <a:ea typeface="돋움"/>
              </a:rPr>
              <a:t>ex&gt; </a:t>
            </a:r>
            <a:r>
              <a:rPr lang="en-US" altLang="ko-KR" sz="1400" dirty="0">
                <a:latin typeface="돋움"/>
                <a:ea typeface="돋움"/>
              </a:rPr>
              <a:t>java.exe)</a:t>
            </a:r>
          </a:p>
          <a:p>
            <a:pPr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Java API</a:t>
            </a:r>
            <a:r>
              <a:rPr lang="ko-KR" altLang="en-US" sz="1400" dirty="0">
                <a:latin typeface="돋움"/>
                <a:ea typeface="돋움"/>
              </a:rPr>
              <a:t>문서와 같은 형식의 문서를 자동으로 생성한다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</a:t>
            </a:r>
            <a:r>
              <a:rPr lang="ko-KR" altLang="en-US" sz="1400" dirty="0">
                <a:latin typeface="돋움"/>
                <a:ea typeface="돋움"/>
              </a:rPr>
              <a:t>명령어들이 들어있다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java.exe : </a:t>
            </a:r>
            <a:r>
              <a:rPr lang="ko-KR" altLang="en-US" sz="1400" dirty="0">
                <a:latin typeface="돋움"/>
                <a:ea typeface="돋움"/>
              </a:rPr>
              <a:t>바이트 코드를 해석하고 실행한다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5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</a:t>
            </a:r>
            <a:r>
              <a:rPr lang="en-US" altLang="ko-KR" sz="1400" dirty="0" err="1">
                <a:latin typeface="돋움"/>
                <a:ea typeface="돋움"/>
              </a:rPr>
              <a:t>javap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클래스 파일</a:t>
            </a:r>
            <a:r>
              <a:rPr lang="en-US" altLang="ko-KR" sz="1400" dirty="0">
                <a:latin typeface="돋움"/>
                <a:ea typeface="돋움"/>
              </a:rPr>
              <a:t>(.class)</a:t>
            </a:r>
            <a:r>
              <a:rPr lang="ko-KR" altLang="en-US" sz="1400" dirty="0">
                <a:latin typeface="돋움"/>
                <a:ea typeface="돋움"/>
              </a:rPr>
              <a:t>을 원래의 소스</a:t>
            </a:r>
            <a:r>
              <a:rPr lang="en-US" altLang="ko-KR" sz="1400" dirty="0">
                <a:latin typeface="돋움"/>
                <a:ea typeface="돋움"/>
              </a:rPr>
              <a:t>(.java)</a:t>
            </a:r>
            <a:r>
              <a:rPr lang="ko-KR" altLang="en-US" sz="1400" dirty="0">
                <a:latin typeface="돋움"/>
                <a:ea typeface="돋움"/>
              </a:rPr>
              <a:t>로 변환한다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5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</a:t>
            </a:r>
            <a:r>
              <a:rPr lang="en-US" altLang="ko-KR" sz="1400" dirty="0" err="1">
                <a:latin typeface="돋움"/>
                <a:ea typeface="돋움"/>
              </a:rPr>
              <a:t>javac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자바소스 코드</a:t>
            </a:r>
            <a:r>
              <a:rPr lang="en-US" altLang="ko-KR" sz="1400" dirty="0">
                <a:latin typeface="돋움"/>
                <a:ea typeface="돋움"/>
              </a:rPr>
              <a:t>(.java)</a:t>
            </a:r>
            <a:r>
              <a:rPr lang="ko-KR" altLang="en-US" sz="1400" dirty="0">
                <a:latin typeface="돋움"/>
                <a:ea typeface="돋움"/>
              </a:rPr>
              <a:t>를 바이트 코드</a:t>
            </a:r>
            <a:r>
              <a:rPr lang="en-US" altLang="ko-KR" sz="1400" dirty="0">
                <a:latin typeface="돋움"/>
                <a:ea typeface="돋움"/>
              </a:rPr>
              <a:t>(.class)</a:t>
            </a:r>
            <a:r>
              <a:rPr lang="ko-KR" altLang="en-US" sz="1400" dirty="0">
                <a:latin typeface="돋움"/>
                <a:ea typeface="돋움"/>
              </a:rPr>
              <a:t>로 컴파일 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   - </a:t>
            </a:r>
            <a:r>
              <a:rPr lang="en-US" altLang="ko-KR" sz="1400" dirty="0" err="1">
                <a:latin typeface="돋움"/>
                <a:ea typeface="돋움"/>
              </a:rPr>
              <a:t>javadoc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소스 파일에 있는 주석</a:t>
            </a:r>
            <a:r>
              <a:rPr lang="en-US" altLang="ko-KR" sz="1400" dirty="0">
                <a:latin typeface="돋움"/>
                <a:ea typeface="돋움"/>
              </a:rPr>
              <a:t>(/** */)</a:t>
            </a:r>
            <a:r>
              <a:rPr lang="ko-KR" altLang="en-US" sz="1400" dirty="0">
                <a:latin typeface="돋움"/>
                <a:ea typeface="돋움"/>
              </a:rPr>
              <a:t>을 이용하여 해당 클래스와 메소드의 정보를 기입한다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742950" lvl="1" indent="-285750">
              <a:buFont typeface="Arial"/>
              <a:buChar char="•"/>
              <a:defRPr lang="ko-KR"/>
            </a:pPr>
            <a:endParaRPr lang="en-US" altLang="ko-KR" sz="1000" dirty="0">
              <a:latin typeface="돋움"/>
              <a:ea typeface="돋움"/>
            </a:endParaRPr>
          </a:p>
          <a:p>
            <a:pPr>
              <a:buFontTx/>
              <a:buChar char="-"/>
              <a:defRPr lang="ko-KR"/>
            </a:pPr>
            <a:r>
              <a:rPr lang="en-US" altLang="ko-KR" sz="1600" b="1" dirty="0">
                <a:latin typeface="+mn-ea"/>
              </a:rPr>
              <a:t> JRE (Java Runtime Environment)</a:t>
            </a:r>
          </a:p>
          <a:p>
            <a:pPr>
              <a:buFontTx/>
              <a:buChar char="-"/>
              <a:defRPr lang="ko-KR"/>
            </a:pPr>
            <a:endParaRPr lang="en-US" altLang="ko-KR" sz="800" b="1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</a:t>
            </a:r>
            <a:r>
              <a:rPr lang="en-US" altLang="ko-KR" sz="1400" dirty="0">
                <a:latin typeface="돋움"/>
                <a:ea typeface="돋움"/>
              </a:rPr>
              <a:t>*</a:t>
            </a:r>
            <a:r>
              <a:rPr lang="en-US" altLang="ko-KR" sz="1400" b="1" dirty="0">
                <a:latin typeface="돋움"/>
                <a:ea typeface="돋움"/>
              </a:rPr>
              <a:t> </a:t>
            </a:r>
            <a:r>
              <a:rPr lang="ko-KR" altLang="en-US" sz="1400" dirty="0">
                <a:latin typeface="돋움"/>
                <a:ea typeface="돋움"/>
              </a:rPr>
              <a:t>자바 실행환경</a:t>
            </a:r>
          </a:p>
          <a:p>
            <a:pPr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</a:t>
            </a:r>
            <a:r>
              <a:rPr lang="en-US" altLang="ko-KR" sz="1400" dirty="0">
                <a:latin typeface="돋움"/>
                <a:ea typeface="돋움"/>
              </a:rPr>
              <a:t>* library</a:t>
            </a:r>
            <a:r>
              <a:rPr lang="ko-KR" altLang="en-US" sz="1400" dirty="0">
                <a:latin typeface="돋움"/>
                <a:ea typeface="돋움"/>
              </a:rPr>
              <a:t>의 집합 </a:t>
            </a:r>
            <a:r>
              <a:rPr lang="en-US" altLang="ko-KR" sz="1400" dirty="0">
                <a:latin typeface="돋움"/>
                <a:ea typeface="돋움"/>
              </a:rPr>
              <a:t>(</a:t>
            </a:r>
            <a:r>
              <a:rPr lang="ko-KR" altLang="en-US" sz="1400" dirty="0">
                <a:latin typeface="돋움"/>
                <a:ea typeface="돋움"/>
              </a:rPr>
              <a:t>개발이 쉽고</a:t>
            </a:r>
            <a:r>
              <a:rPr lang="en-US" altLang="ko-KR" sz="1400" dirty="0">
                <a:latin typeface="돋움"/>
                <a:ea typeface="돋움"/>
              </a:rPr>
              <a:t>, </a:t>
            </a:r>
            <a:r>
              <a:rPr lang="ko-KR" altLang="en-US" sz="1400" dirty="0">
                <a:latin typeface="돋움"/>
                <a:ea typeface="돋움"/>
              </a:rPr>
              <a:t>빠르게 작성 가능하도록 도와준다</a:t>
            </a:r>
            <a:r>
              <a:rPr lang="en-US" altLang="ko-KR" sz="1400" dirty="0">
                <a:latin typeface="돋움"/>
                <a:ea typeface="돋움"/>
              </a:rPr>
              <a:t>.)</a:t>
            </a:r>
          </a:p>
          <a:p>
            <a:pPr marL="285750" indent="-285750"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b="1" dirty="0">
                <a:latin typeface="+mn-ea"/>
              </a:rPr>
              <a:t>- JVM (Java Virtual Machine) </a:t>
            </a:r>
            <a:r>
              <a:rPr lang="ko-KR" altLang="en-US" sz="1600" dirty="0">
                <a:latin typeface="돋움"/>
                <a:ea typeface="돋움"/>
              </a:rPr>
              <a:t>포함  </a:t>
            </a:r>
            <a:r>
              <a:rPr lang="en-US" altLang="ko-KR" sz="1600" dirty="0">
                <a:latin typeface="돋움"/>
                <a:ea typeface="돋움"/>
              </a:rPr>
              <a:t>: </a:t>
            </a:r>
            <a:r>
              <a:rPr lang="ko-KR" altLang="en-US" sz="1600" dirty="0">
                <a:latin typeface="돋움"/>
                <a:ea typeface="돋움"/>
              </a:rPr>
              <a:t>자바를 실행하기 위한 가상 기계</a:t>
            </a:r>
            <a:endParaRPr lang="en-US" altLang="ko-KR" sz="1600" dirty="0">
              <a:latin typeface="돋움"/>
              <a:ea typeface="돋움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27157"/>
              </p:ext>
            </p:extLst>
          </p:nvPr>
        </p:nvGraphicFramePr>
        <p:xfrm>
          <a:off x="719572" y="5409219"/>
          <a:ext cx="1728192" cy="1152129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Java application 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Windows</a:t>
                      </a:r>
                      <a:r>
                        <a:rPr kumimoji="0" lang="ko-KR" altLang="en-US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용 </a:t>
                      </a: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JVM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OS(Windows)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4690"/>
              </p:ext>
            </p:extLst>
          </p:nvPr>
        </p:nvGraphicFramePr>
        <p:xfrm>
          <a:off x="2663788" y="5409219"/>
          <a:ext cx="1728192" cy="1152128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782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Java application 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Linux</a:t>
                      </a:r>
                      <a:r>
                        <a:rPr kumimoji="0" lang="ko-KR" altLang="en-US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용 </a:t>
                      </a:r>
                      <a:r>
                        <a:rPr kumimoji="0" lang="en-US" altLang="ko-KR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JVM</a:t>
                      </a:r>
                      <a:endParaRPr kumimoji="0" lang="ko-KR" altLang="en-US" sz="1400" b="1" i="0" u="none" strike="noStrike" cap="none" normalizeH="0" dirty="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7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OS(Linux)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34"/>
          <p:cNvSpPr txBox="1">
            <a:spLocks noChangeArrowheads="1"/>
          </p:cNvSpPr>
          <p:nvPr/>
        </p:nvSpPr>
        <p:spPr>
          <a:xfrm>
            <a:off x="4535996" y="5589240"/>
            <a:ext cx="4608004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* Java application</a:t>
            </a:r>
            <a:r>
              <a:rPr lang="ko-KR" altLang="en-US" sz="1400" dirty="0">
                <a:latin typeface="돋움"/>
                <a:ea typeface="돋움"/>
              </a:rPr>
              <a:t>은 </a:t>
            </a:r>
            <a:r>
              <a:rPr lang="en-US" altLang="ko-KR" sz="1400" dirty="0">
                <a:latin typeface="돋움"/>
                <a:ea typeface="돋움"/>
              </a:rPr>
              <a:t>JVM </a:t>
            </a:r>
            <a:r>
              <a:rPr lang="ko-KR" altLang="en-US" sz="1400" dirty="0">
                <a:latin typeface="돋움"/>
                <a:ea typeface="돋움"/>
              </a:rPr>
              <a:t>하고만 상호작용 하기          </a:t>
            </a:r>
          </a:p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  </a:t>
            </a:r>
            <a:r>
              <a:rPr lang="ko-KR" altLang="en-US" sz="1400" dirty="0">
                <a:latin typeface="돋움"/>
                <a:ea typeface="돋움"/>
              </a:rPr>
              <a:t>때문에 </a:t>
            </a:r>
            <a:r>
              <a:rPr lang="en-US" altLang="ko-KR" sz="1400" dirty="0">
                <a:latin typeface="돋움"/>
                <a:ea typeface="돋움"/>
              </a:rPr>
              <a:t>OS</a:t>
            </a:r>
            <a:r>
              <a:rPr lang="ko-KR" altLang="en-US" sz="1400" dirty="0">
                <a:latin typeface="돋움"/>
                <a:ea typeface="돋움"/>
              </a:rPr>
              <a:t>에 독립적이라</a:t>
            </a:r>
            <a:r>
              <a:rPr lang="en-US" altLang="ko-KR" sz="1400" dirty="0">
                <a:latin typeface="돋움"/>
                <a:ea typeface="돋움"/>
              </a:rPr>
              <a:t> </a:t>
            </a:r>
            <a:r>
              <a:rPr lang="ko-KR" altLang="en-US" sz="1400" dirty="0">
                <a:latin typeface="돋움"/>
                <a:ea typeface="돋움"/>
              </a:rPr>
              <a:t>다른 </a:t>
            </a:r>
            <a:r>
              <a:rPr lang="en-US" altLang="ko-KR" sz="1400" dirty="0">
                <a:latin typeface="돋움"/>
                <a:ea typeface="돋움"/>
              </a:rPr>
              <a:t>OS</a:t>
            </a:r>
            <a:r>
              <a:rPr lang="ko-KR" altLang="en-US" sz="1400" dirty="0">
                <a:latin typeface="돋움"/>
                <a:ea typeface="돋움"/>
              </a:rPr>
              <a:t>에서도 프로그램의 </a:t>
            </a:r>
          </a:p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  </a:t>
            </a:r>
            <a:r>
              <a:rPr lang="ko-KR" altLang="en-US" sz="1400" dirty="0">
                <a:latin typeface="돋움"/>
                <a:ea typeface="돋움"/>
              </a:rPr>
              <a:t>변경 없이 실행이 가능하다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  <a:endParaRPr lang="ko-KR" altLang="en-US" sz="1400" dirty="0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00025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1484784"/>
            <a:ext cx="8280920" cy="4239471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public class Test {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public static void main(String[] </a:t>
            </a:r>
            <a:r>
              <a:rPr lang="en-US" altLang="ko-KR" sz="20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Television a = new Television();  // </a:t>
            </a:r>
            <a:r>
              <a:rPr lang="ko-KR" altLang="en-US" sz="20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일반제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2000" b="1" dirty="0">
              <a:solidFill>
                <a:srgbClr val="1A418E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Television b = new Television(30);  // 30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제품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Television c = new Television(40,"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은색</a:t>
            </a:r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  // 40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은색제품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}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230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18. package &amp; import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167606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package</a:t>
            </a:r>
          </a:p>
          <a:p>
            <a:pPr>
              <a:buNone/>
              <a:defRPr lang="ko-KR" altLang="en-US"/>
            </a:pPr>
            <a:endParaRPr lang="ko-KR" altLang="en-US" sz="10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비슷한 </a:t>
            </a:r>
            <a:r>
              <a:rPr lang="en-US" altLang="ko-KR" sz="1400" dirty="0">
                <a:solidFill>
                  <a:schemeClr val="tx2"/>
                </a:solidFill>
              </a:rPr>
              <a:t>class</a:t>
            </a:r>
            <a:r>
              <a:rPr lang="ko-KR" altLang="en-US" sz="1400" dirty="0">
                <a:solidFill>
                  <a:schemeClr val="tx2"/>
                </a:solidFill>
              </a:rPr>
              <a:t>들의 체계적인 묶음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물리적 디렉토리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구분에 용이하다.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</a:rPr>
              <a:t>ex) rt.jar </a:t>
            </a:r>
            <a:r>
              <a:rPr lang="ko-KR" altLang="en-US" sz="1400" dirty="0">
                <a:solidFill>
                  <a:schemeClr val="tx2"/>
                </a:solidFill>
              </a:rPr>
              <a:t>안의 핵심 클래스 </a:t>
            </a:r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Object, String, Math, 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...</a:t>
            </a:r>
          </a:p>
          <a:p>
            <a:pPr>
              <a:buNone/>
              <a:defRPr lang="ko-KR" altLang="en-US"/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핵심 패키지 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en-US" altLang="ko-KR" sz="1400" dirty="0" err="1">
                <a:solidFill>
                  <a:schemeClr val="tx2"/>
                </a:solidFill>
              </a:rPr>
              <a:t>java.lang</a:t>
            </a:r>
            <a:r>
              <a:rPr lang="en-US" altLang="ko-KR" sz="1400" dirty="0">
                <a:solidFill>
                  <a:schemeClr val="tx2"/>
                </a:solidFill>
              </a:rPr>
              <a:t> ⇒ </a:t>
            </a:r>
            <a:r>
              <a:rPr lang="ko-KR" altLang="en-US" sz="1400" dirty="0">
                <a:solidFill>
                  <a:schemeClr val="tx2"/>
                </a:solidFill>
              </a:rPr>
              <a:t>다른 패키지이지만 유일하게 </a:t>
            </a:r>
            <a:r>
              <a:rPr lang="en-US" altLang="ko-KR" sz="1400" dirty="0">
                <a:solidFill>
                  <a:schemeClr val="tx2"/>
                </a:solidFill>
              </a:rPr>
              <a:t>import </a:t>
            </a:r>
            <a:r>
              <a:rPr lang="ko-KR" altLang="en-US" sz="1400" dirty="0">
                <a:solidFill>
                  <a:schemeClr val="tx2"/>
                </a:solidFill>
              </a:rPr>
              <a:t>하지 않고 사용한다.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</a:rPr>
              <a:t>ex) </a:t>
            </a:r>
            <a:r>
              <a:rPr lang="en-US" altLang="ko-KR" sz="1400" dirty="0" err="1">
                <a:solidFill>
                  <a:schemeClr val="tx2"/>
                </a:solidFill>
              </a:rPr>
              <a:t>com.hankyung.sales</a:t>
            </a:r>
            <a:r>
              <a:rPr lang="en-US" altLang="ko-KR" sz="1400" dirty="0">
                <a:solidFill>
                  <a:schemeClr val="tx2"/>
                </a:solidFill>
              </a:rPr>
              <a:t> (</a:t>
            </a:r>
            <a:r>
              <a:rPr lang="ko-KR" altLang="en-US" sz="1400" dirty="0">
                <a:solidFill>
                  <a:schemeClr val="tx2"/>
                </a:solidFill>
              </a:rPr>
              <a:t>소문자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</a:p>
          <a:p>
            <a:pPr lvl="0"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600" kern="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600" b="1" kern="0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kumimoji="1" lang="en-US" altLang="ko-KR" sz="1600" b="1" kern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import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ko-KR" altLang="en-US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*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문의 역할은 컴파일러에게 소스파일에 사용된 클래스의 패키지에 대한 정보를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   제공하는 것이다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.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컴파일 시에 컴파일러는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문을 통해 소스파일에 사용된 클래스들의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    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패키지를 알아낸 다음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,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모든 클래스 이름 앞에 패키지명을 붙여 준다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. 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solidFill>
                  <a:schemeClr val="tx2"/>
                </a:solidFill>
              </a:rPr>
              <a:t>   *</a:t>
            </a:r>
            <a:r>
              <a:rPr kumimoji="1" lang="en-US" altLang="ko-KR" sz="1400" kern="0" dirty="0">
                <a:solidFill>
                  <a:schemeClr val="tx2"/>
                </a:solidFill>
              </a:rPr>
              <a:t> </a:t>
            </a:r>
            <a:r>
              <a:rPr kumimoji="1" lang="ko-KR" altLang="en-US" sz="1400" kern="0" dirty="0">
                <a:solidFill>
                  <a:schemeClr val="tx2"/>
                </a:solidFill>
              </a:rPr>
              <a:t>선언 방법 </a:t>
            </a:r>
            <a:r>
              <a:rPr kumimoji="1" lang="en-US" altLang="ko-KR" sz="1400" kern="0" dirty="0">
                <a:solidFill>
                  <a:schemeClr val="tx2"/>
                </a:solidFill>
              </a:rPr>
              <a:t>: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모든 소스파일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(.java)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에서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문은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package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 다음에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,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그리고 클래스 선언문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	   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         이전에 위치해야 한다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*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문은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package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문과는 달리 한 소스파일에 여러 번 선언할 수 있다.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ko-KR" altLang="en-US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* 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import 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패키지명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.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클래스명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;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 OR  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 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import 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패키지명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.*;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55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(4/4)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59396" y="4150373"/>
          <a:ext cx="7920880" cy="1406673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91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기본타입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참조타입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91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pass by 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pass by reference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91">
                <a:tc>
                  <a:txBody>
                    <a:bodyPr/>
                    <a:lstStyle/>
                    <a:p>
                      <a:pPr marL="0" indent="0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assign by 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assign by reference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79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immutable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바뀌지 않는다.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mutable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바뀐다.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9376" y="1628800"/>
            <a:ext cx="7128792" cy="226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참조타입 </a:t>
            </a: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(reference</a:t>
            </a:r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type)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cs typeface="맑은 고딕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heap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메모리에 생성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5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API, Array, User Define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사용자 정의)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5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기본 타입을 묶어서 새로운 타입을 만든다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mutable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하다.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변하는 성질을 가진다.</a:t>
            </a:r>
          </a:p>
        </p:txBody>
      </p:sp>
    </p:spTree>
    <p:extLst>
      <p:ext uri="{BB962C8B-B14F-4D97-AF65-F5344CB8AC3E}">
        <p14:creationId xmlns:p14="http://schemas.microsoft.com/office/powerpoint/2010/main" val="147909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- JAVA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는 메서드의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argument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로 넘겨진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reference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타입의 데이터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필드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여부에 따라 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mutable(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가능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immutable(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불가능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 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 String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을 제외한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JAVA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의 모든 참조 타입은 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mutable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기본타입을 분류한다면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immutable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4395E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4395E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11326"/>
              </p:ext>
            </p:extLst>
          </p:nvPr>
        </p:nvGraphicFramePr>
        <p:xfrm>
          <a:off x="395536" y="2060848"/>
          <a:ext cx="8280921" cy="20598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Immutable(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불변성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기본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, String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String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s =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hello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change(s);     </a:t>
                      </a:r>
                      <a:r>
                        <a:rPr lang="en-US" altLang="ko-KR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// s</a:t>
                      </a:r>
                      <a:r>
                        <a:rPr lang="ko-KR" altLang="en-US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의 값은 변화가 없다</a:t>
                      </a:r>
                      <a:r>
                        <a:rPr lang="en-US" altLang="ko-KR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public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void change(String </a:t>
                      </a:r>
                      <a:r>
                        <a:rPr lang="en-US" altLang="ko-KR" sz="1400" baseline="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 {   </a:t>
                      </a:r>
                      <a:r>
                        <a:rPr lang="en-US" altLang="ko-KR" sz="1400" baseline="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=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ko-KR" altLang="en-US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안녕하세요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;   }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Mutable(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가변성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참조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Student s = new Student(25);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change(s);    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// id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가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25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에서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45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로 변경된다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Public void change(Student </a:t>
                      </a:r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 {   </a:t>
                      </a:r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st.setld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(45);   }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66995"/>
              </p:ext>
            </p:extLst>
          </p:nvPr>
        </p:nvGraphicFramePr>
        <p:xfrm>
          <a:off x="431540" y="4437112"/>
          <a:ext cx="8244916" cy="12468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메서드의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argument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로 넘기는 방법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값에 의한 전달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Pass By Value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JAVA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의 모든 기본타입과 참조타입 중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String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참조에 의한 전달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Pass By Reference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String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을 제외한 참조타입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6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메소드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Argument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사용법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1464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 defTabSz="792667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19. final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상수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(1/2)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360362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</a:rPr>
              <a:t>final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상수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7" y="3789040"/>
            <a:ext cx="650085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600" b="1" dirty="0">
                <a:solidFill>
                  <a:srgbClr val="132E66"/>
                </a:solidFill>
              </a:rPr>
              <a:t>▶</a:t>
            </a:r>
            <a:r>
              <a:rPr lang="ko-KR" altLang="en-US" sz="1600" dirty="0">
                <a:latin typeface="돋움"/>
                <a:ea typeface="돋움"/>
              </a:rPr>
              <a:t> </a:t>
            </a:r>
            <a:r>
              <a:rPr lang="en-US" altLang="ko-KR" sz="1500" b="1" dirty="0">
                <a:solidFill>
                  <a:srgbClr val="132E66"/>
                </a:solidFill>
              </a:rPr>
              <a:t>final </a:t>
            </a:r>
            <a:r>
              <a:rPr lang="ko-KR" altLang="en-US" sz="1500" b="1" dirty="0">
                <a:solidFill>
                  <a:srgbClr val="132E66"/>
                </a:solidFill>
              </a:rPr>
              <a:t>대표 예)</a:t>
            </a:r>
            <a:r>
              <a:rPr lang="en-US" altLang="ko-KR" sz="1600" dirty="0">
                <a:latin typeface="돋움"/>
                <a:ea typeface="돋움"/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String →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javap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java.lang.String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  <a:ea typeface="돋움"/>
            </a:endParaRPr>
          </a:p>
          <a:p>
            <a:pPr>
              <a:defRPr lang="ko-KR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                             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MyString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extends String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금지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916707" y="1658963"/>
            <a:ext cx="7234525" cy="1950057"/>
            <a:chOff x="916707" y="1476073"/>
            <a:chExt cx="7234525" cy="1950057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707" y="1476073"/>
              <a:ext cx="7234525" cy="1950057"/>
              <a:chOff x="916707" y="1476073"/>
              <a:chExt cx="7234525" cy="1950057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916707" y="1476073"/>
                <a:ext cx="1911459" cy="521307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클래스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916707" y="2190448"/>
                <a:ext cx="1911459" cy="521307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메소드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16707" y="2904823"/>
                <a:ext cx="1911459" cy="521307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멤버필드</a:t>
                </a:r>
                <a:endParaRPr lang="ko-KR" altLang="en-US" sz="1500">
                  <a:solidFill>
                    <a:schemeClr val="tx1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59832" y="1476073"/>
                <a:ext cx="2432766" cy="52130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상속 금지,</a:t>
                </a:r>
              </a:p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자식 클래스 생성 불가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059832" y="2190448"/>
                <a:ext cx="2432766" cy="52130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overriding</a:t>
                </a:r>
                <a:r>
                  <a:rPr lang="ko-KR" altLang="en-US" sz="1500" b="1">
                    <a:solidFill>
                      <a:srgbClr val="132E66"/>
                    </a:solidFill>
                  </a:rPr>
                  <a:t> 금지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059832" y="2904823"/>
                <a:ext cx="2432766" cy="52130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상수 값 변경금지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631582" y="1476073"/>
                <a:ext cx="2519650" cy="521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class Star() {}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631582" y="2190448"/>
                <a:ext cx="2519650" cy="521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void inStar() {}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631582" y="2904823"/>
                <a:ext cx="2519650" cy="521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int a = 10;</a:t>
                </a:r>
              </a:p>
            </p:txBody>
          </p:sp>
        </p:grpSp>
        <p:cxnSp>
          <p:nvCxnSpPr>
            <p:cNvPr id="22" name="직선 화살표 연결선 21"/>
            <p:cNvCxnSpPr>
              <a:stCxn id="10" idx="3"/>
              <a:endCxn id="16" idx="1"/>
            </p:cNvCxnSpPr>
            <p:nvPr/>
          </p:nvCxnSpPr>
          <p:spPr>
            <a:xfrm>
              <a:off x="2828166" y="1736726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7" idx="1"/>
            </p:cNvCxnSpPr>
            <p:nvPr/>
          </p:nvCxnSpPr>
          <p:spPr>
            <a:xfrm>
              <a:off x="2828166" y="2451101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3"/>
              <a:endCxn id="18" idx="1"/>
            </p:cNvCxnSpPr>
            <p:nvPr/>
          </p:nvCxnSpPr>
          <p:spPr>
            <a:xfrm>
              <a:off x="2828166" y="3165476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3"/>
              <a:endCxn id="19" idx="1"/>
            </p:cNvCxnSpPr>
            <p:nvPr/>
          </p:nvCxnSpPr>
          <p:spPr>
            <a:xfrm>
              <a:off x="5492598" y="1736726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7" idx="3"/>
              <a:endCxn id="20" idx="1"/>
            </p:cNvCxnSpPr>
            <p:nvPr/>
          </p:nvCxnSpPr>
          <p:spPr>
            <a:xfrm>
              <a:off x="5492598" y="2451101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3"/>
              <a:endCxn id="21" idx="1"/>
            </p:cNvCxnSpPr>
            <p:nvPr/>
          </p:nvCxnSpPr>
          <p:spPr>
            <a:xfrm>
              <a:off x="5492598" y="3165476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763688" y="4510800"/>
            <a:ext cx="5708768" cy="20160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Test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final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a = 5;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      a = 7;	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 a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값 변경 불가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오류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System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(a);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988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9512" y="1191056"/>
            <a:ext cx="8748464" cy="526227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package com.hk;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SuperClass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void aa() {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Method()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난 이제 숨겨지겠지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extends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SuperClass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Method(){ //</a:t>
            </a:r>
            <a:r>
              <a:rPr lang="ko-KR" altLang="en-US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오버라이딩</a:t>
            </a:r>
            <a:endParaRPr lang="en-US" altLang="ko-KR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부모를 숨기고 제가 나왔습니다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숨김이 일어난다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endParaRPr lang="ko-KR" altLang="en-US" sz="1400" b="1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저는 클래스명만으로도 부를 수 있어요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FinalNStatic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StaticTest.StaticMethod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클래스명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메소드 명으로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메소드를 호출 할 수 있다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k = new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k.Method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}</a:t>
            </a:r>
            <a:endParaRPr lang="ko-KR" altLang="en-US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</p:txBody>
      </p:sp>
      <p:sp>
        <p:nvSpPr>
          <p:cNvPr id="3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67897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19. final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상수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1241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1196975"/>
            <a:ext cx="8231187" cy="93662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Wrapper Class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* 기본타입과 대응되는 참조타입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35183"/>
              </p:ext>
            </p:extLst>
          </p:nvPr>
        </p:nvGraphicFramePr>
        <p:xfrm>
          <a:off x="971937" y="2132856"/>
          <a:ext cx="3023999" cy="3430795"/>
        </p:xfrm>
        <a:graphic>
          <a:graphicData uri="http://schemas.openxmlformats.org/drawingml/2006/table">
            <a:tbl>
              <a:tblPr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942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600" b="1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기본타입</a:t>
                      </a:r>
                      <a:endParaRPr kumimoji="0" lang="ko-KR" altLang="en-US" sz="1600" b="1" i="0" u="none" strike="noStrike" cap="none" normalizeH="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600" b="1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참조타입</a:t>
                      </a:r>
                      <a:endParaRPr kumimoji="0" lang="ko-KR" altLang="en-US" sz="1600" b="1" i="0" u="none" strike="noStrike" cap="none" normalizeH="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32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byte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Byte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short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Short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int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Integer</a:t>
                      </a: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long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Long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float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Float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double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Double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 err="1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boolean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Boolean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char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Character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그룹 7"/>
          <p:cNvGrpSpPr/>
          <p:nvPr/>
        </p:nvGrpSpPr>
        <p:grpSpPr>
          <a:xfrm>
            <a:off x="4298383" y="2780928"/>
            <a:ext cx="4018033" cy="2078422"/>
            <a:chOff x="5030098" y="2408341"/>
            <a:chExt cx="3326700" cy="172145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474579" y="3116047"/>
              <a:ext cx="1295958" cy="683720"/>
            </a:xfrm>
            <a:prstGeom prst="roundRect">
              <a:avLst>
                <a:gd name="adj" fmla="val 16667"/>
              </a:avLst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 lang="ko-KR"/>
              </a:pPr>
              <a:endParaRPr lang="ko-KR" altLang="en-US" sz="2400">
                <a:latin typeface="돋움"/>
                <a:ea typeface="돋움"/>
              </a:endParaRPr>
            </a:p>
          </p:txBody>
        </p:sp>
        <p:sp>
          <p:nvSpPr>
            <p:cNvPr id="15" name="모서리가 둥근 직사각형 12"/>
            <p:cNvSpPr>
              <a:spLocks noChangeArrowheads="1"/>
            </p:cNvSpPr>
            <p:nvPr/>
          </p:nvSpPr>
          <p:spPr>
            <a:xfrm>
              <a:off x="6045587" y="2786217"/>
              <a:ext cx="2088232" cy="1343575"/>
            </a:xfrm>
            <a:prstGeom prst="roundRect">
              <a:avLst>
                <a:gd name="adj" fmla="val 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 sz="2400">
                <a:latin typeface="돋움"/>
                <a:ea typeface="돋움"/>
              </a:endParaRPr>
            </a:p>
          </p:txBody>
        </p:sp>
        <p:sp>
          <p:nvSpPr>
            <p:cNvPr id="16" name="TextBox 2"/>
            <p:cNvSpPr txBox="1">
              <a:spLocks noChangeArrowheads="1"/>
            </p:cNvSpPr>
            <p:nvPr/>
          </p:nvSpPr>
          <p:spPr>
            <a:xfrm>
              <a:off x="6539866" y="3196393"/>
              <a:ext cx="1166483" cy="5264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rgbClr val="132E66"/>
                  </a:solidFill>
                  <a:latin typeface="돋움"/>
                  <a:ea typeface="돋움"/>
                </a:rPr>
                <a:t>기본타입</a:t>
              </a:r>
            </a:p>
            <a:p>
              <a:pPr algn="ctr">
                <a:defRPr lang="ko-KR" altLang="en-US"/>
              </a:pPr>
              <a:r>
                <a:rPr lang="en-US" altLang="ko-KR" b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endParaRPr lang="ko-KR" altLang="en-US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>
            <a:xfrm>
              <a:off x="5030098" y="2797514"/>
              <a:ext cx="1015489" cy="5352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 dirty="0">
                  <a:solidFill>
                    <a:srgbClr val="FF0000"/>
                  </a:solidFill>
                </a:rPr>
                <a:t>참조타입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solidFill>
                    <a:srgbClr val="FF0000"/>
                  </a:solidFill>
                  <a:cs typeface="맑은 고딕"/>
                </a:rPr>
                <a:t>Integer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>
            <a:xfrm>
              <a:off x="5805138" y="2408341"/>
              <a:ext cx="921339" cy="3823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r</a:t>
              </a:r>
              <a:r>
                <a:rPr lang="en-US" altLang="ko-KR" sz="1600" dirty="0">
                  <a:solidFill>
                    <a:srgbClr val="132E66"/>
                  </a:solidFill>
                  <a:latin typeface="돋움"/>
                  <a:ea typeface="돋움"/>
                </a:rPr>
                <a:t>eference</a:t>
              </a:r>
              <a:endParaRPr lang="ko-KR" altLang="en-US" sz="2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>
            <a:xfrm>
              <a:off x="7385026" y="2408342"/>
              <a:ext cx="971772" cy="3823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h</a:t>
              </a:r>
              <a:r>
                <a:rPr lang="en-US" altLang="ko-KR" sz="1600" dirty="0" err="1">
                  <a:solidFill>
                    <a:srgbClr val="132E66"/>
                  </a:solidFill>
                  <a:latin typeface="돋움"/>
                  <a:ea typeface="돋움"/>
                </a:rPr>
                <a:t>ashcode</a:t>
              </a:r>
              <a:endParaRPr lang="ko-KR" altLang="en-US" sz="16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2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Wrapper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Class </a:t>
            </a:r>
            <a:r>
              <a:rPr kumimoji="0" lang="en-US" altLang="ko-KR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391500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67</a:t>
            </a:fld>
            <a:endParaRPr lang="en-US" altLang="en-US" b="1">
              <a:solidFill>
                <a:srgbClr val="132E66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17955" y="2454289"/>
            <a:ext cx="2556284" cy="2558594"/>
            <a:chOff x="791580" y="2113692"/>
            <a:chExt cx="2556284" cy="2558594"/>
          </a:xfrm>
        </p:grpSpPr>
        <p:sp>
          <p:nvSpPr>
            <p:cNvPr id="11" name="TextBox 3"/>
            <p:cNvSpPr txBox="1">
              <a:spLocks noChangeArrowheads="1"/>
            </p:cNvSpPr>
            <p:nvPr/>
          </p:nvSpPr>
          <p:spPr>
            <a:xfrm>
              <a:off x="1154676" y="2113692"/>
              <a:ext cx="1833150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돋움"/>
                </a:rPr>
                <a:t>기본타입</a:t>
              </a: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>
            <a:xfrm>
              <a:off x="1151620" y="4149080"/>
              <a:ext cx="1760124" cy="5232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돋움"/>
                </a:rPr>
                <a:t>참조타입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91580" y="2709039"/>
              <a:ext cx="923178" cy="1356928"/>
              <a:chOff x="840947" y="2709039"/>
              <a:chExt cx="923178" cy="1356928"/>
            </a:xfrm>
          </p:grpSpPr>
          <p:cxnSp>
            <p:nvCxnSpPr>
              <p:cNvPr id="16" name="직선 화살표 연결선 9"/>
              <p:cNvCxnSpPr>
                <a:cxnSpLocks noChangeShapeType="1"/>
              </p:cNvCxnSpPr>
              <p:nvPr/>
            </p:nvCxnSpPr>
            <p:spPr>
              <a:xfrm>
                <a:off x="1764125" y="2709039"/>
                <a:ext cx="0" cy="1356928"/>
              </a:xfrm>
              <a:prstGeom prst="straightConnector1">
                <a:avLst/>
              </a:prstGeom>
              <a:noFill/>
              <a:ln w="38100" algn="ctr">
                <a:solidFill>
                  <a:schemeClr val="accent1">
                    <a:lumMod val="75000"/>
                  </a:schemeClr>
                </a:solidFill>
                <a:round/>
                <a:tailEnd type="arrow" w="med" len="med"/>
              </a:ln>
              <a:effectLst/>
            </p:spPr>
          </p:cxnSp>
          <p:sp>
            <p:nvSpPr>
              <p:cNvPr id="18" name="TextBox 16"/>
              <p:cNvSpPr txBox="1">
                <a:spLocks noChangeArrowheads="1"/>
              </p:cNvSpPr>
              <p:nvPr/>
            </p:nvSpPr>
            <p:spPr>
              <a:xfrm>
                <a:off x="840947" y="3066017"/>
                <a:ext cx="922741" cy="36932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 dirty="0">
                    <a:solidFill>
                      <a:schemeClr val="accent1">
                        <a:lumMod val="75000"/>
                      </a:schemeClr>
                    </a:solidFill>
                    <a:latin typeface="돋움"/>
                    <a:ea typeface="굴림"/>
                  </a:rPr>
                  <a:t>Boxing</a:t>
                </a:r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굴림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041709" y="2667171"/>
              <a:ext cx="1306155" cy="1382874"/>
              <a:chOff x="2016280" y="2667171"/>
              <a:chExt cx="1306155" cy="1382874"/>
            </a:xfrm>
          </p:grpSpPr>
          <p:cxnSp>
            <p:nvCxnSpPr>
              <p:cNvPr id="17" name="직선 화살표 연결선 13"/>
              <p:cNvCxnSpPr>
                <a:cxnSpLocks noChangeShapeType="1"/>
              </p:cNvCxnSpPr>
              <p:nvPr/>
            </p:nvCxnSpPr>
            <p:spPr>
              <a:xfrm flipV="1">
                <a:off x="2016280" y="2667171"/>
                <a:ext cx="0" cy="1382874"/>
              </a:xfrm>
              <a:prstGeom prst="straightConnector1">
                <a:avLst/>
              </a:prstGeom>
              <a:noFill/>
              <a:ln w="38100" algn="ctr">
                <a:solidFill>
                  <a:srgbClr val="C00000"/>
                </a:solidFill>
                <a:round/>
                <a:tailEnd type="arrow" w="med" len="med"/>
              </a:ln>
              <a:effectLst/>
            </p:spPr>
          </p:cxnSp>
          <p:sp>
            <p:nvSpPr>
              <p:cNvPr id="19" name="TextBox 27"/>
              <p:cNvSpPr txBox="1">
                <a:spLocks noChangeArrowheads="1"/>
              </p:cNvSpPr>
              <p:nvPr/>
            </p:nvSpPr>
            <p:spPr>
              <a:xfrm>
                <a:off x="2051720" y="3066017"/>
                <a:ext cx="1270715" cy="36932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 dirty="0" err="1">
                    <a:solidFill>
                      <a:srgbClr val="C00000"/>
                    </a:solidFill>
                    <a:latin typeface="돋움"/>
                    <a:ea typeface="굴림"/>
                  </a:rPr>
                  <a:t>UnBoxing</a:t>
                </a:r>
                <a:endParaRPr lang="ko-KR" altLang="en-US" b="1" dirty="0">
                  <a:solidFill>
                    <a:srgbClr val="C00000"/>
                  </a:solidFill>
                  <a:latin typeface="돋움"/>
                  <a:ea typeface="굴림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026002" y="2348904"/>
            <a:ext cx="7494770" cy="2808288"/>
            <a:chOff x="3197910" y="1863998"/>
            <a:chExt cx="7494770" cy="2808288"/>
          </a:xfrm>
        </p:grpSpPr>
        <p:sp>
          <p:nvSpPr>
            <p:cNvPr id="21" name="TextBox 22"/>
            <p:cNvSpPr txBox="1">
              <a:spLocks noChangeArrowheads="1"/>
            </p:cNvSpPr>
            <p:nvPr/>
          </p:nvSpPr>
          <p:spPr>
            <a:xfrm>
              <a:off x="4031940" y="2246092"/>
              <a:ext cx="6660740" cy="19389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dirty="0" err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10;</a:t>
              </a:r>
            </a:p>
            <a:p>
              <a:pPr lvl="0">
                <a:defRPr lang="ko-KR" altLang="en-US"/>
              </a:pPr>
              <a:endParaRPr lang="en-US" altLang="ko-KR" sz="2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Object </a:t>
              </a: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o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endParaRPr lang="en-US" altLang="ko-KR" sz="2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2400" dirty="0" err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(Integer)</a:t>
              </a: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o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  <a:endParaRPr lang="ko-KR" altLang="en-US" sz="2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2" name="모서리가 둥근 직사각형 36"/>
            <p:cNvSpPr>
              <a:spLocks noChangeArrowheads="1"/>
            </p:cNvSpPr>
            <p:nvPr/>
          </p:nvSpPr>
          <p:spPr>
            <a:xfrm>
              <a:off x="3197910" y="1863998"/>
              <a:ext cx="4500562" cy="2808288"/>
            </a:xfrm>
            <a:prstGeom prst="roundRect">
              <a:avLst>
                <a:gd name="adj" fmla="val 8889"/>
              </a:avLst>
            </a:prstGeom>
            <a:solidFill>
              <a:srgbClr val="FFC000">
                <a:alpha val="16080"/>
              </a:srgbClr>
            </a:solidFill>
            <a:ln w="25400" algn="ctr">
              <a:solidFill>
                <a:srgbClr val="132E66"/>
              </a:solidFill>
              <a:round/>
            </a:ln>
            <a:effectLst/>
          </p:spPr>
          <p:txBody>
            <a:bodyPr/>
            <a:lstStyle/>
            <a:p>
              <a:pPr lvl="0">
                <a:defRPr lang="ko-KR" altLang="en-US"/>
              </a:pPr>
              <a:endParaRPr lang="ko-KR" altLang="en-US">
                <a:latin typeface="돋움"/>
                <a:ea typeface="굴림"/>
              </a:endParaRPr>
            </a:p>
          </p:txBody>
        </p:sp>
      </p:grpSp>
      <p:sp>
        <p:nvSpPr>
          <p:cNvPr id="25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Wrapper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Class </a:t>
            </a:r>
            <a:r>
              <a:rPr kumimoji="0" lang="en-US" altLang="ko-KR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456974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68</a:t>
            </a:fld>
            <a:endParaRPr lang="en-US" altLang="en-US" b="1">
              <a:solidFill>
                <a:srgbClr val="132E66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52723" y="3747703"/>
            <a:ext cx="5786438" cy="2021557"/>
            <a:chOff x="1652723" y="3747703"/>
            <a:chExt cx="5786438" cy="2021557"/>
          </a:xfrm>
        </p:grpSpPr>
        <p:sp>
          <p:nvSpPr>
            <p:cNvPr id="9" name="순서도: 처리 8"/>
            <p:cNvSpPr/>
            <p:nvPr/>
          </p:nvSpPr>
          <p:spPr>
            <a:xfrm>
              <a:off x="1652723" y="4819265"/>
              <a:ext cx="5786438" cy="949995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8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b="1" dirty="0">
                  <a:solidFill>
                    <a:srgbClr val="132E66"/>
                  </a:solidFill>
                  <a:latin typeface="+mn-ea"/>
                </a:rPr>
                <a:t>▶ 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Unboxing :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Wrapper Class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를 기본타입에 대입</a:t>
              </a:r>
              <a:endParaRPr lang="en-US" altLang="ko-KR" sz="16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endParaRPr lang="ko-KR" altLang="en-US" sz="10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ex) 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int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 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 = (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int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) box;</a:t>
              </a: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2723" y="3747703"/>
              <a:ext cx="5786438" cy="928687"/>
            </a:xfrm>
            <a:prstGeom prst="flowChartProcess">
              <a:avLst/>
            </a:prstGeom>
            <a:solidFill>
              <a:srgbClr val="FFC000"/>
            </a:solidFill>
            <a:ln w="12700"/>
            <a:effectLst>
              <a:outerShdw blurRad="50800" dist="38100" dir="2700000" algn="tl" rotWithShape="0">
                <a:prstClr val="black">
                  <a:alpha val="8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b="1" dirty="0">
                  <a:solidFill>
                    <a:srgbClr val="132E66"/>
                  </a:solidFill>
                  <a:latin typeface="+mn-ea"/>
                </a:rPr>
                <a:t>▶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Boxing : 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기본타입을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Wrapper Class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에 대입</a:t>
              </a:r>
              <a:endParaRPr lang="en-US" altLang="ko-KR" sz="16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endParaRPr lang="ko-KR" altLang="en-US" sz="10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ex) Integer box = new Integer(10); 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333567" y="1988840"/>
            <a:ext cx="6424749" cy="1384560"/>
            <a:chOff x="971600" y="1576388"/>
            <a:chExt cx="6424749" cy="1384560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1576388"/>
              <a:ext cx="6424749" cy="428625"/>
              <a:chOff x="971600" y="1576388"/>
              <a:chExt cx="6424749" cy="42862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71600" y="1576388"/>
                <a:ext cx="2503786" cy="428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돋움"/>
                  </a:rPr>
                  <a:t>기본타입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96036" y="1576388"/>
                <a:ext cx="2500313" cy="4286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Wrapper class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563030" y="2171700"/>
              <a:ext cx="4629150" cy="357188"/>
              <a:chOff x="1547813" y="2171700"/>
              <a:chExt cx="4629150" cy="35718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547813" y="2171700"/>
                <a:ext cx="1357312" cy="357188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Boxing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>
                <a:off x="3033713" y="2240868"/>
                <a:ext cx="3143250" cy="2143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endParaRPr lang="ko-KR" altLang="en-US" sz="1600" b="1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189386" y="2603761"/>
              <a:ext cx="4614862" cy="357187"/>
              <a:chOff x="2071688" y="2576513"/>
              <a:chExt cx="4614862" cy="357187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5329238" y="2576513"/>
                <a:ext cx="1357312" cy="357187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UnBoxing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rot="10800000">
                <a:off x="2071688" y="2643188"/>
                <a:ext cx="3143250" cy="2143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endParaRPr lang="ko-KR" altLang="en-US" sz="1600" b="1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</p:grpSp>
      <p:sp>
        <p:nvSpPr>
          <p:cNvPr id="2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Boxing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&amp;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 err="1">
                <a:solidFill>
                  <a:srgbClr val="132E66"/>
                </a:solidFill>
                <a:latin typeface="맑은 고딕"/>
                <a:ea typeface="맑은 고딕"/>
              </a:rPr>
              <a:t>UnBoxing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988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73. Singleton Design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(1/2)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17613"/>
            <a:ext cx="8229600" cy="49291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인스턴스를 한 개만 만들기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600" b="1" dirty="0">
              <a:solidFill>
                <a:srgbClr val="132E66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지정한 클래스의 인스턴스를 단 </a:t>
            </a:r>
            <a:r>
              <a:rPr lang="en-US" altLang="ko-KR" sz="1400" dirty="0">
                <a:solidFill>
                  <a:srgbClr val="132E66"/>
                </a:solidFill>
              </a:rPr>
              <a:t>1</a:t>
            </a:r>
            <a:r>
              <a:rPr lang="ko-KR" altLang="en-US" sz="1400" dirty="0">
                <a:solidFill>
                  <a:srgbClr val="132E66"/>
                </a:solidFill>
              </a:rPr>
              <a:t>개 밖에 존재하지 않기 하기 위해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4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메모리 구조에서 </a:t>
            </a:r>
            <a:r>
              <a:rPr lang="en-US" altLang="ko-KR" sz="1400" dirty="0">
                <a:solidFill>
                  <a:srgbClr val="132E66"/>
                </a:solidFill>
              </a:rPr>
              <a:t>Heap </a:t>
            </a:r>
            <a:r>
              <a:rPr lang="ko-KR" altLang="en-US" sz="1400" dirty="0">
                <a:solidFill>
                  <a:srgbClr val="132E66"/>
                </a:solidFill>
              </a:rPr>
              <a:t>영역에 단 한 개의 </a:t>
            </a:r>
            <a:r>
              <a:rPr lang="ko-KR" altLang="en-US" sz="1400" dirty="0" err="1">
                <a:solidFill>
                  <a:srgbClr val="132E66"/>
                </a:solidFill>
              </a:rPr>
              <a:t>인스턴스만을</a:t>
            </a:r>
            <a:r>
              <a:rPr lang="ko-KR" altLang="en-US" sz="1400" dirty="0">
                <a:solidFill>
                  <a:srgbClr val="132E66"/>
                </a:solidFill>
              </a:rPr>
              <a:t> 가지도록 설정하기 위해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Singleton pattern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의 클래스 다이어그램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8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소스코드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(Singleton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클래스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-Singleton.java)</a:t>
            </a:r>
          </a:p>
          <a:p>
            <a:endParaRPr lang="en-US" altLang="ko-KR" sz="1600" b="1" dirty="0">
              <a:solidFill>
                <a:srgbClr val="132E66"/>
              </a:solidFill>
            </a:endParaRPr>
          </a:p>
          <a:p>
            <a:endParaRPr lang="en-US" altLang="ko-KR" sz="1600" b="1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2910" y="4202754"/>
            <a:ext cx="7920880" cy="22145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public class Singleton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private static Singleton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private Singleton() {}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public static Singleton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      if(singleton == null)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            singleton = new Singleton();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      return singleton;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}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573" y="2548979"/>
            <a:ext cx="2090738" cy="122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6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4929187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endParaRPr lang="ko-KR" altLang="en-US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1520" y="1700808"/>
            <a:ext cx="4176464" cy="4104456"/>
          </a:xfrm>
          <a:prstGeom prst="ellipse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27584" y="2636912"/>
            <a:ext cx="3009511" cy="3142474"/>
          </a:xfrm>
          <a:prstGeom prst="ellipse">
            <a:avLst/>
          </a:prstGeom>
          <a:solidFill>
            <a:srgbClr val="00B0F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03648" y="3717032"/>
            <a:ext cx="1975984" cy="205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2024844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JDK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3068960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JRE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5696" y="411307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JVM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79812" y="2240868"/>
            <a:ext cx="1872208" cy="0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4536" y="2060848"/>
            <a:ext cx="4283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Development Kit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: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자바 프로그래밍을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위한 기본 클래스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(class)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나 컴파일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(compile),</a:t>
            </a: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실행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(execution),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배포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(deployment)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등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개발을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위한 전반적인 환경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도구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을 뜻한다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4028" y="3104964"/>
            <a:ext cx="4211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Runtime Environment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: JAVA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의 실행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환경으로 자바를 쉽게 구현할 수 있는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라이브러리     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집합이다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4028" y="418508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Virtual Machine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자바 가상 기계로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JAVA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로        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작성된 프로그램이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JVM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안에서 실행한다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cxnSp>
        <p:nvCxnSpPr>
          <p:cNvPr id="31" name="직선 화살표 연결선 30"/>
          <p:cNvCxnSpPr>
            <a:stCxn id="16" idx="3"/>
          </p:cNvCxnSpPr>
          <p:nvPr/>
        </p:nvCxnSpPr>
        <p:spPr>
          <a:xfrm>
            <a:off x="2879812" y="3269015"/>
            <a:ext cx="1889151" cy="15969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879812" y="4313131"/>
            <a:ext cx="1889151" cy="15969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2. JAVA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의 기본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(JDK, JRE, JVM)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돋움" pitchFamily="50" charset="-127"/>
                <a:cs typeface="+mj-cs"/>
              </a:rPr>
              <a:t>(2/2)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2606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70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89025"/>
            <a:ext cx="8229600" cy="49291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생성자를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private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으로 선언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클래스의 </a:t>
            </a:r>
            <a:r>
              <a:rPr lang="en-US" altLang="ko-KR" sz="1400" dirty="0">
                <a:solidFill>
                  <a:srgbClr val="132E66"/>
                </a:solidFill>
              </a:rPr>
              <a:t>default </a:t>
            </a:r>
            <a:r>
              <a:rPr lang="ko-KR" altLang="en-US" sz="1400" dirty="0">
                <a:solidFill>
                  <a:srgbClr val="132E66"/>
                </a:solidFill>
              </a:rPr>
              <a:t>생성자를 </a:t>
            </a:r>
            <a:r>
              <a:rPr lang="en-US" altLang="ko-KR" sz="1400" dirty="0">
                <a:solidFill>
                  <a:srgbClr val="132E66"/>
                </a:solidFill>
              </a:rPr>
              <a:t>private</a:t>
            </a:r>
            <a:r>
              <a:rPr lang="ko-KR" altLang="en-US" sz="1400" dirty="0">
                <a:solidFill>
                  <a:srgbClr val="132E66"/>
                </a:solidFill>
              </a:rPr>
              <a:t>으로 선언하여 외부에서 클래스를 생성하지 못하도록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선언한다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자신의 클래스를 타입으로 같은 멤버필드로 선언한다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.</a:t>
            </a: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자신의 객체의 </a:t>
            </a:r>
            <a:r>
              <a:rPr lang="en-US" altLang="ko-KR" sz="1400" dirty="0">
                <a:solidFill>
                  <a:srgbClr val="132E66"/>
                </a:solidFill>
              </a:rPr>
              <a:t>reference</a:t>
            </a:r>
            <a:r>
              <a:rPr lang="ko-KR" altLang="en-US" sz="1400" dirty="0">
                <a:solidFill>
                  <a:srgbClr val="132E66"/>
                </a:solidFill>
              </a:rPr>
              <a:t>를 담기 위한 변수를 멤버필드로 선언한다</a:t>
            </a:r>
            <a:r>
              <a:rPr lang="en-US" altLang="ko-KR" sz="1400" dirty="0">
                <a:solidFill>
                  <a:srgbClr val="132E66"/>
                </a:solidFill>
              </a:rPr>
              <a:t>. Private</a:t>
            </a:r>
            <a:r>
              <a:rPr lang="ko-KR" altLang="en-US" sz="1400" dirty="0">
                <a:solidFill>
                  <a:srgbClr val="132E66"/>
                </a:solidFill>
              </a:rPr>
              <a:t>로 선언하여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외부에서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직접적으로 멤버필드에 접근을 하지 못하도록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외부에서  접근 가능한 메소드를 선언</a:t>
            </a:r>
            <a:endParaRPr lang="en-US" altLang="ko-KR" sz="1600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접근제한자 중 </a:t>
            </a:r>
            <a:r>
              <a:rPr lang="en-US" altLang="ko-KR" sz="1400" dirty="0">
                <a:solidFill>
                  <a:srgbClr val="132E66"/>
                </a:solidFill>
              </a:rPr>
              <a:t>public</a:t>
            </a:r>
            <a:r>
              <a:rPr lang="ko-KR" altLang="en-US" sz="1400" dirty="0">
                <a:solidFill>
                  <a:srgbClr val="132E66"/>
                </a:solidFill>
              </a:rPr>
              <a:t>으로 사용하여 외부에서 접근이 가능하도록 하며</a:t>
            </a:r>
            <a:r>
              <a:rPr lang="en-US" altLang="ko-KR" sz="1400" dirty="0">
                <a:solidFill>
                  <a:srgbClr val="132E66"/>
                </a:solidFill>
              </a:rPr>
              <a:t>,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Singleton</a:t>
            </a:r>
            <a:r>
              <a:rPr lang="ko-KR" altLang="en-US" sz="1400" dirty="0">
                <a:solidFill>
                  <a:srgbClr val="132E66"/>
                </a:solidFill>
              </a:rPr>
              <a:t>클래스는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생성자를 </a:t>
            </a:r>
            <a:r>
              <a:rPr lang="en-US" altLang="ko-KR" sz="1400" dirty="0">
                <a:solidFill>
                  <a:srgbClr val="132E66"/>
                </a:solidFill>
              </a:rPr>
              <a:t>private</a:t>
            </a:r>
            <a:r>
              <a:rPr lang="ko-KR" altLang="en-US" sz="1400" dirty="0">
                <a:solidFill>
                  <a:srgbClr val="132E66"/>
                </a:solidFill>
              </a:rPr>
              <a:t>으로 선언하였기 때문에 접근을 할 수 없다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따라서</a:t>
            </a:r>
            <a:r>
              <a:rPr lang="en-US" altLang="ko-KR" sz="1400" dirty="0">
                <a:solidFill>
                  <a:srgbClr val="132E66"/>
                </a:solidFill>
              </a:rPr>
              <a:t>,</a:t>
            </a:r>
            <a:r>
              <a:rPr lang="ko-KR" altLang="en-US" sz="1400" dirty="0">
                <a:solidFill>
                  <a:srgbClr val="132E66"/>
                </a:solidFill>
              </a:rPr>
              <a:t> 메소드를 </a:t>
            </a:r>
            <a:r>
              <a:rPr lang="en-US" altLang="ko-KR" sz="1400" dirty="0">
                <a:solidFill>
                  <a:srgbClr val="132E66"/>
                </a:solidFill>
              </a:rPr>
              <a:t>static</a:t>
            </a:r>
            <a:r>
              <a:rPr lang="ko-KR" altLang="en-US" sz="1400" dirty="0">
                <a:solidFill>
                  <a:srgbClr val="132E66"/>
                </a:solidFill>
              </a:rPr>
              <a:t>으로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선언함으로써 </a:t>
            </a:r>
            <a:r>
              <a:rPr lang="en-US" altLang="ko-KR" sz="1400" dirty="0">
                <a:solidFill>
                  <a:srgbClr val="132E66"/>
                </a:solidFill>
              </a:rPr>
              <a:t>Singleton</a:t>
            </a:r>
            <a:r>
              <a:rPr lang="ko-KR" altLang="en-US" sz="1400" dirty="0">
                <a:solidFill>
                  <a:srgbClr val="132E66"/>
                </a:solidFill>
              </a:rPr>
              <a:t>클래스가 객체가 생성</a:t>
            </a:r>
            <a:r>
              <a:rPr lang="en-US" altLang="ko-KR" sz="1400" dirty="0">
                <a:solidFill>
                  <a:srgbClr val="132E66"/>
                </a:solidFill>
              </a:rPr>
              <a:t>(new Singleton())</a:t>
            </a:r>
            <a:r>
              <a:rPr lang="ko-KR" altLang="en-US" sz="1400" dirty="0">
                <a:solidFill>
                  <a:srgbClr val="132E66"/>
                </a:solidFill>
              </a:rPr>
              <a:t>이 되지 않아도 접근이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가능하도록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600" b="1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검수 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1580" y="4631952"/>
            <a:ext cx="7668852" cy="1857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public class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SingletonMain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public static void main(String[]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Singleton obj1 =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Singleton.getInstance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Singleton obj2 =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Singleton.getInstance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((obj1 == obj2)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?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"obj1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obj2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는 같은 인스턴스를 가짐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“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: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"");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((obj1.equals(obj2))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?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"obj1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obj2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는 같은 인스턴스를 가짐</a:t>
            </a:r>
            <a:r>
              <a:rPr lang="en-US" altLang="ko-KR" sz="1400" dirty="0">
                <a:solidFill>
                  <a:srgbClr val="132E66"/>
                </a:solidFill>
                <a:ea typeface="돋움" pitchFamily="50" charset="-127"/>
              </a:rPr>
              <a:t>"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: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"");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}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73. Singleton Design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(2/2)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3456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  <a:br>
              <a:rPr lang="en-US" altLang="ko-KR" dirty="0"/>
            </a:br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111347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endParaRPr lang="ko-KR" altLang="en-US" sz="2400" b="1" dirty="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79463" y="1052513"/>
            <a:ext cx="8364537" cy="291623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-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String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참조타입 중 유일하게 </a:t>
            </a:r>
            <a:r>
              <a:rPr lang="ko-KR" altLang="en-US" sz="1400" b="1" dirty="0">
                <a:solidFill>
                  <a:schemeClr val="tx2"/>
                </a:solidFill>
              </a:rPr>
              <a:t>기본타입의 특징</a:t>
            </a:r>
            <a:r>
              <a:rPr lang="ko-KR" altLang="en-US" sz="1400" dirty="0">
                <a:solidFill>
                  <a:schemeClr val="tx2"/>
                </a:solidFill>
              </a:rPr>
              <a:t>을 가지고 있다.</a:t>
            </a:r>
          </a:p>
          <a:p>
            <a:pPr lvl="0">
              <a:buNone/>
              <a:defRPr lang="ko-KR" altLang="en-US"/>
            </a:pPr>
            <a:endParaRPr lang="ko-KR" altLang="en-US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</a:t>
            </a:r>
            <a:r>
              <a:rPr lang="en-US" altLang="ko-KR" sz="1400" dirty="0">
                <a:solidFill>
                  <a:schemeClr val="tx2"/>
                </a:solidFill>
              </a:rPr>
              <a:t>Immutable : </a:t>
            </a:r>
            <a:r>
              <a:rPr lang="ko-KR" altLang="en-US" sz="1400" dirty="0">
                <a:solidFill>
                  <a:schemeClr val="tx2"/>
                </a:solidFill>
              </a:rPr>
              <a:t>서로 대입하기 전에는 값이 변하지 않는다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</a:t>
            </a:r>
            <a:r>
              <a:rPr lang="en-US" altLang="ko-KR" sz="1400" dirty="0">
                <a:solidFill>
                  <a:schemeClr val="tx2"/>
                </a:solidFill>
              </a:rPr>
              <a:t>Concatenation : </a:t>
            </a:r>
            <a:r>
              <a:rPr lang="ko-KR" altLang="en-US" sz="1400" dirty="0">
                <a:solidFill>
                  <a:schemeClr val="tx2"/>
                </a:solidFill>
              </a:rPr>
              <a:t>문자열을 만나면 문자열이 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2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ko-KR" altLang="en-US" sz="1600" dirty="0">
                <a:solidFill>
                  <a:schemeClr val="tx2"/>
                </a:solidFill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</a:rPr>
              <a:t>- </a:t>
            </a:r>
            <a:r>
              <a:rPr lang="en-US" altLang="ko-KR" sz="1400" dirty="0">
                <a:solidFill>
                  <a:schemeClr val="tx2"/>
                </a:solidFill>
              </a:rPr>
              <a:t>String Concatenation ⇒ String + </a:t>
            </a:r>
            <a:r>
              <a:rPr lang="ko-KR" altLang="en-US" sz="1400" dirty="0">
                <a:solidFill>
                  <a:schemeClr val="tx2"/>
                </a:solidFill>
              </a:rPr>
              <a:t>기본타입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en-US" altLang="ko-KR" sz="1400" b="1" dirty="0">
                <a:solidFill>
                  <a:schemeClr val="tx2"/>
                </a:solidFill>
              </a:rPr>
              <a:t>String</a:t>
            </a:r>
          </a:p>
          <a:p>
            <a:pPr>
              <a:buNone/>
              <a:defRPr lang="ko-KR" altLang="en-US"/>
            </a:pPr>
            <a:endParaRPr lang="en-US" altLang="ko-KR" sz="2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      </a:t>
            </a:r>
            <a:r>
              <a:rPr lang="en-US" altLang="ko-KR" sz="1400" b="1" dirty="0">
                <a:solidFill>
                  <a:schemeClr val="tx2"/>
                </a:solidFill>
              </a:rPr>
              <a:t>ex) </a:t>
            </a:r>
            <a:r>
              <a:rPr lang="en-US" altLang="ko-KR" sz="1400" dirty="0">
                <a:solidFill>
                  <a:schemeClr val="tx2"/>
                </a:solidFill>
              </a:rPr>
              <a:t>String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"hello";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	</a:t>
            </a:r>
            <a:r>
              <a:rPr lang="ko-KR" altLang="en-US" sz="1400" dirty="0">
                <a:solidFill>
                  <a:schemeClr val="tx2"/>
                </a:solidFill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</a:rPr>
              <a:t>(1)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1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2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en-US" altLang="ko-KR" sz="1400" dirty="0">
                <a:solidFill>
                  <a:schemeClr val="tx2"/>
                </a:solidFill>
              </a:rPr>
              <a:t>; ⇒ </a:t>
            </a:r>
            <a:r>
              <a:rPr lang="en-US" altLang="ko-KR" sz="1400" b="1" dirty="0">
                <a:solidFill>
                  <a:schemeClr val="tx2"/>
                </a:solidFill>
              </a:rPr>
              <a:t>"3hello"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	</a:t>
            </a:r>
            <a:r>
              <a:rPr lang="ko-KR" altLang="en-US" sz="1400" dirty="0">
                <a:solidFill>
                  <a:schemeClr val="tx2"/>
                </a:solidFill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</a:rPr>
              <a:t>(2)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1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2; ⇒ </a:t>
            </a:r>
            <a:r>
              <a:rPr lang="en-US" altLang="ko-KR" sz="1400" b="1" dirty="0">
                <a:solidFill>
                  <a:schemeClr val="tx2"/>
                </a:solidFill>
              </a:rPr>
              <a:t>"hello12"</a:t>
            </a: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52000" y="3823252"/>
            <a:ext cx="8640480" cy="2450064"/>
            <a:chOff x="252000" y="3355200"/>
            <a:chExt cx="8640480" cy="245006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2000" y="3355200"/>
              <a:ext cx="4104000" cy="244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>
                <a:spcBef>
                  <a:spcPct val="50000"/>
                </a:spcBef>
                <a:defRPr lang="ko-KR" altLang="en-US"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//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immutable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Test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public static void main(String[]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int a = 10;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String str = "ABCD";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String str2 = str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"K";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(str2);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}</a:t>
              </a: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  <a:sym typeface="Wingding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572000" y="3356992"/>
              <a:ext cx="4320480" cy="244827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>
                <a:spcBef>
                  <a:spcPts val="600"/>
                </a:spcBef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//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concatenation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Test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int a = 10;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int b = 20;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String str = "ABCD";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System.out.println(a+b+str);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System.out.println(str+a+b);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}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sym typeface="Wingding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30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주요 기본특징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 </a:t>
            </a:r>
            <a:r>
              <a:rPr lang="ko-KR" altLang="en-US" sz="1400" dirty="0" err="1">
                <a:solidFill>
                  <a:srgbClr val="132E66"/>
                </a:solidFill>
              </a:rPr>
              <a:t>예약어를</a:t>
            </a:r>
            <a:r>
              <a:rPr lang="ko-KR" altLang="en-US" sz="1400" dirty="0">
                <a:solidFill>
                  <a:srgbClr val="132E66"/>
                </a:solidFill>
              </a:rPr>
              <a:t> 사용하지 않아도 객체를 생성 가능하다.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ex) </a:t>
            </a:r>
            <a:r>
              <a:rPr lang="en-US" altLang="ko-KR" sz="1400" dirty="0">
                <a:solidFill>
                  <a:srgbClr val="132E66"/>
                </a:solidFill>
              </a:rPr>
              <a:t>String </a:t>
            </a:r>
            <a:r>
              <a:rPr lang="en-US" altLang="ko-KR" sz="1400" dirty="0" err="1">
                <a:solidFill>
                  <a:srgbClr val="132E66"/>
                </a:solidFill>
              </a:rPr>
              <a:t>str</a:t>
            </a:r>
            <a:r>
              <a:rPr lang="en-US" altLang="ko-KR" sz="1400" dirty="0">
                <a:solidFill>
                  <a:srgbClr val="132E66"/>
                </a:solidFill>
              </a:rPr>
              <a:t> = "string";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참조타입이지만 기본타입처럼 사용한다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즉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주소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refrenece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를 갖는다.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immutable </a:t>
            </a:r>
            <a:r>
              <a:rPr lang="ko-KR" altLang="en-US" sz="1400" dirty="0">
                <a:solidFill>
                  <a:srgbClr val="132E66"/>
                </a:solidFill>
              </a:rPr>
              <a:t>하여 주소를 통해서 변경이 불가능하며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새로운 값</a:t>
            </a:r>
            <a:r>
              <a:rPr lang="en-US" altLang="ko-KR" sz="1400" dirty="0">
                <a:solidFill>
                  <a:srgbClr val="132E66"/>
                </a:solidFill>
              </a:rPr>
              <a:t>(new)</a:t>
            </a:r>
            <a:r>
              <a:rPr lang="ko-KR" altLang="en-US" sz="1400" dirty="0">
                <a:solidFill>
                  <a:srgbClr val="132E66"/>
                </a:solidFill>
              </a:rPr>
              <a:t>을 만들어 낸다.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객체는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에 의해서 고유한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값을 가진다. </a:t>
            </a: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메모리 구조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객체가 생성이 되면 </a:t>
            </a:r>
            <a:r>
              <a:rPr lang="en-US" altLang="ko-KR" sz="1400" dirty="0">
                <a:solidFill>
                  <a:srgbClr val="132E66"/>
                </a:solidFill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</a:rPr>
              <a:t>의 영역 중에 </a:t>
            </a:r>
            <a:r>
              <a:rPr lang="en-US" altLang="ko-KR" sz="1400" dirty="0">
                <a:solidFill>
                  <a:srgbClr val="132E66"/>
                </a:solidFill>
              </a:rPr>
              <a:t>String pool </a:t>
            </a:r>
            <a:r>
              <a:rPr lang="ko-KR" altLang="en-US" sz="1400" dirty="0">
                <a:solidFill>
                  <a:srgbClr val="132E66"/>
                </a:solidFill>
              </a:rPr>
              <a:t>영역에 생성이 되어 사용된다.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63688" y="4202184"/>
            <a:ext cx="4773614" cy="2143140"/>
            <a:chOff x="2012964" y="3571876"/>
            <a:chExt cx="4773614" cy="2143140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7" name="직사각형 16"/>
            <p:cNvSpPr/>
            <p:nvPr/>
          </p:nvSpPr>
          <p:spPr>
            <a:xfrm>
              <a:off x="2012964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2012964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Method Area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84600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3584600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Static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85589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5185589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Heap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6380" y="5000636"/>
              <a:ext cx="142876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String pool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34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226683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60463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객체 생성과 사용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new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사용하지 않고 객체를 생성의 경우 메모리 구조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3963" y="1557523"/>
          <a:ext cx="7924304" cy="2013588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96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 </a:t>
                      </a: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사용하지 않고 객체를 생성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 </a:t>
                      </a: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사용하여 객체를 생성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62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▶ String str1 = “Java”;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객체는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에 생성이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값의 객체를 생성할 경우 새로 생성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하지 않고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영역의 객체를 참조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값에 따른 고유한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hashcode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값을 갖는다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▶ String str2 = new String(“java”);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Heap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의 영역에 생성이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새로운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reference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를 가지며 값을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의 객체의 주소를 갖게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578080" y="4289106"/>
            <a:ext cx="7858180" cy="2164230"/>
            <a:chOff x="571472" y="3929066"/>
            <a:chExt cx="7858180" cy="216423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71472" y="3929066"/>
              <a:ext cx="3004248" cy="216423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StringPool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obj1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obj2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obj3 = "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JavaEdu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3656038" y="3929066"/>
              <a:ext cx="4773614" cy="2143140"/>
              <a:chOff x="3656038" y="3929066"/>
              <a:chExt cx="4773614" cy="214314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3656038" y="3929066"/>
                <a:ext cx="4773614" cy="2143140"/>
                <a:chOff x="3656038" y="3929066"/>
                <a:chExt cx="4773614" cy="2143140"/>
              </a:xfr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56038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>
                  <a:off x="3656038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Method Area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227674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5227674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Static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828663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6828663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Heap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786446" y="5072074"/>
                <a:ext cx="2571768" cy="857256"/>
                <a:chOff x="5786446" y="5072074"/>
                <a:chExt cx="2571768" cy="857256"/>
              </a:xfrm>
            </p:grpSpPr>
            <p:grpSp>
              <p:nvGrpSpPr>
                <p:cNvPr id="58" name="그룹 57"/>
                <p:cNvGrpSpPr/>
                <p:nvPr/>
              </p:nvGrpSpPr>
              <p:grpSpPr>
                <a:xfrm>
                  <a:off x="5786446" y="5072074"/>
                  <a:ext cx="785818" cy="857256"/>
                  <a:chOff x="5786446" y="5072074"/>
                  <a:chExt cx="785818" cy="857256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786446" y="5643578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obj1</a:t>
                    </a:r>
                    <a:endParaRPr lang="ko-KR" altLang="en-US" sz="14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786446" y="5357826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obj2</a:t>
                    </a:r>
                    <a:endParaRPr lang="ko-KR" altLang="en-US" sz="14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5786446" y="5072074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obj3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6929454" y="5072074"/>
                  <a:ext cx="1428760" cy="857256"/>
                  <a:chOff x="6929454" y="5072074"/>
                  <a:chExt cx="1428760" cy="857256"/>
                </a:xfrm>
              </p:grpSpPr>
              <p:grpSp>
                <p:nvGrpSpPr>
                  <p:cNvPr id="60" name="그룹 59"/>
                  <p:cNvGrpSpPr/>
                  <p:nvPr/>
                </p:nvGrpSpPr>
                <p:grpSpPr>
                  <a:xfrm>
                    <a:off x="6929454" y="5072074"/>
                    <a:ext cx="1428760" cy="857256"/>
                    <a:chOff x="6929454" y="5072074"/>
                    <a:chExt cx="1428760" cy="857256"/>
                  </a:xfrm>
                </p:grpSpPr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6929454" y="5143512"/>
                      <a:ext cx="1428760" cy="78581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7000892" y="5072074"/>
                      <a:ext cx="1285884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pool</a:t>
                      </a:r>
                      <a:endPara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63" name="그룹 62"/>
                  <p:cNvGrpSpPr/>
                  <p:nvPr/>
                </p:nvGrpSpPr>
                <p:grpSpPr>
                  <a:xfrm>
                    <a:off x="7143768" y="5292738"/>
                    <a:ext cx="928694" cy="596904"/>
                    <a:chOff x="7143768" y="5292738"/>
                    <a:chExt cx="928694" cy="5969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7143768" y="5603890"/>
                      <a:ext cx="928694" cy="285752"/>
                      <a:chOff x="7143768" y="5603890"/>
                      <a:chExt cx="928694" cy="285752"/>
                    </a:xfrm>
                  </p:grpSpPr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215206" y="5675328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3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"Java"</a:t>
                        </a:r>
                      </a:p>
                    </p:txBody>
                  </p:sp>
                  <p:sp>
                    <p:nvSpPr>
                      <p:cNvPr id="28" name="타원 27"/>
                      <p:cNvSpPr/>
                      <p:nvPr/>
                    </p:nvSpPr>
                    <p:spPr>
                      <a:xfrm>
                        <a:off x="7143768" y="5603890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</a:t>
                        </a:r>
                        <a:endParaRPr lang="ko-KR" altLang="en-US" sz="11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31" name="타원 30"/>
                      <p:cNvSpPr/>
                      <p:nvPr/>
                    </p:nvSpPr>
                    <p:spPr>
                      <a:xfrm>
                        <a:off x="7929586" y="5603890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h</a:t>
                        </a:r>
                        <a:endParaRPr lang="ko-KR" altLang="en-US" sz="11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  <p:grpSp>
                  <p:nvGrpSpPr>
                    <p:cNvPr id="61" name="그룹 60"/>
                    <p:cNvGrpSpPr/>
                    <p:nvPr/>
                  </p:nvGrpSpPr>
                  <p:grpSpPr>
                    <a:xfrm>
                      <a:off x="7143768" y="5292738"/>
                      <a:ext cx="928694" cy="285752"/>
                      <a:chOff x="7143768" y="5292738"/>
                      <a:chExt cx="928694" cy="285752"/>
                    </a:xfrm>
                  </p:grpSpPr>
                  <p:sp>
                    <p:nvSpPr>
                      <p:cNvPr id="27" name="직사각형 26"/>
                      <p:cNvSpPr/>
                      <p:nvPr/>
                    </p:nvSpPr>
                    <p:spPr>
                      <a:xfrm>
                        <a:off x="7215206" y="5364176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2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</a:t>
                        </a:r>
                        <a:r>
                          <a:rPr lang="en-US" altLang="ko-KR" sz="1200" b="1" dirty="0" err="1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JavaEdu</a:t>
                        </a:r>
                        <a:r>
                          <a:rPr lang="en-US" altLang="ko-KR" sz="12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</a:t>
                        </a:r>
                      </a:p>
                    </p:txBody>
                  </p:sp>
                  <p:sp>
                    <p:nvSpPr>
                      <p:cNvPr id="33" name="타원 32"/>
                      <p:cNvSpPr/>
                      <p:nvPr/>
                    </p:nvSpPr>
                    <p:spPr>
                      <a:xfrm>
                        <a:off x="7929586" y="5292738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h</a:t>
                        </a:r>
                        <a:endParaRPr lang="ko-KR" altLang="en-US" sz="11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34" name="타원 33"/>
                      <p:cNvSpPr/>
                      <p:nvPr/>
                    </p:nvSpPr>
                    <p:spPr>
                      <a:xfrm>
                        <a:off x="7143768" y="5292738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</a:t>
                        </a:r>
                        <a:endParaRPr lang="ko-KR" altLang="en-US" sz="11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9" name="그룹 58"/>
                <p:cNvGrpSpPr/>
                <p:nvPr/>
              </p:nvGrpSpPr>
              <p:grpSpPr>
                <a:xfrm>
                  <a:off x="6572264" y="5072074"/>
                  <a:ext cx="592428" cy="857256"/>
                  <a:chOff x="6572264" y="5072074"/>
                  <a:chExt cx="592428" cy="857256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786578" y="5643578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6786578" y="5357826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786578" y="5072074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cxnSp>
                <p:nvCxnSpPr>
                  <p:cNvPr id="39" name="직선 화살표 연결선 38"/>
                  <p:cNvCxnSpPr>
                    <a:stCxn id="19" idx="3"/>
                    <a:endCxn id="35" idx="1"/>
                  </p:cNvCxnSpPr>
                  <p:nvPr/>
                </p:nvCxnSpPr>
                <p:spPr>
                  <a:xfrm>
                    <a:off x="6572264" y="5786454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/>
                  <p:cNvCxnSpPr>
                    <a:stCxn id="20" idx="3"/>
                    <a:endCxn id="36" idx="1"/>
                  </p:cNvCxnSpPr>
                  <p:nvPr/>
                </p:nvCxnSpPr>
                <p:spPr>
                  <a:xfrm>
                    <a:off x="6572264" y="5500702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>
                    <a:stCxn id="36" idx="3"/>
                    <a:endCxn id="28" idx="1"/>
                  </p:cNvCxnSpPr>
                  <p:nvPr/>
                </p:nvCxnSpPr>
                <p:spPr>
                  <a:xfrm>
                    <a:off x="6858016" y="5500702"/>
                    <a:ext cx="306676" cy="12411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/>
                  <p:cNvCxnSpPr>
                    <a:stCxn id="35" idx="3"/>
                    <a:endCxn id="28" idx="3"/>
                  </p:cNvCxnSpPr>
                  <p:nvPr/>
                </p:nvCxnSpPr>
                <p:spPr>
                  <a:xfrm flipV="1">
                    <a:off x="6858016" y="5725842"/>
                    <a:ext cx="306676" cy="6061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>
                    <a:stCxn id="21" idx="3"/>
                    <a:endCxn id="37" idx="1"/>
                  </p:cNvCxnSpPr>
                  <p:nvPr/>
                </p:nvCxnSpPr>
                <p:spPr>
                  <a:xfrm>
                    <a:off x="6572264" y="5214950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/>
                  <p:cNvCxnSpPr>
                    <a:stCxn id="37" idx="3"/>
                    <a:endCxn id="34" idx="2"/>
                  </p:cNvCxnSpPr>
                  <p:nvPr/>
                </p:nvCxnSpPr>
                <p:spPr>
                  <a:xfrm>
                    <a:off x="6858016" y="5214950"/>
                    <a:ext cx="285752" cy="149226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1287416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new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사용하여 객체를 생성의 경우 메모리 구조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87142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71472" y="1786496"/>
            <a:ext cx="7858180" cy="2214578"/>
            <a:chOff x="571472" y="1714488"/>
            <a:chExt cx="7858180" cy="221457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71472" y="1714488"/>
              <a:ext cx="3000396" cy="221457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StringPool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String obj1 = "java";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String str = new String("java");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3656038" y="1714488"/>
              <a:ext cx="4773614" cy="2143140"/>
              <a:chOff x="3656038" y="1714488"/>
              <a:chExt cx="4773614" cy="214314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3656038" y="1714488"/>
                <a:ext cx="4773614" cy="2143140"/>
                <a:chOff x="3656038" y="1714488"/>
                <a:chExt cx="4773614" cy="2143140"/>
              </a:xfr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56038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>
                  <a:off x="3656038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Method Area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227674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5227674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Static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828663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6828663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Heap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786446" y="2357430"/>
                <a:ext cx="2571768" cy="1357322"/>
                <a:chOff x="5786446" y="2357430"/>
                <a:chExt cx="2571768" cy="1357322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5786446" y="3143248"/>
                  <a:ext cx="785818" cy="571504"/>
                  <a:chOff x="5786446" y="3143248"/>
                  <a:chExt cx="785818" cy="571504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786446" y="3429000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obj1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786446" y="3143248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66" name="그룹 65"/>
                <p:cNvGrpSpPr/>
                <p:nvPr/>
              </p:nvGrpSpPr>
              <p:grpSpPr>
                <a:xfrm>
                  <a:off x="6572264" y="2428868"/>
                  <a:ext cx="571504" cy="1285884"/>
                  <a:chOff x="6572264" y="2428868"/>
                  <a:chExt cx="571504" cy="1285884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786578" y="3429000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6786578" y="2500306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cxnSp>
                <p:nvCxnSpPr>
                  <p:cNvPr id="39" name="직선 화살표 연결선 38"/>
                  <p:cNvCxnSpPr>
                    <a:stCxn id="19" idx="3"/>
                    <a:endCxn id="35" idx="1"/>
                  </p:cNvCxnSpPr>
                  <p:nvPr/>
                </p:nvCxnSpPr>
                <p:spPr>
                  <a:xfrm>
                    <a:off x="6572264" y="3571876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/>
                  <p:cNvCxnSpPr>
                    <a:stCxn id="20" idx="3"/>
                    <a:endCxn id="36" idx="1"/>
                  </p:cNvCxnSpPr>
                  <p:nvPr/>
                </p:nvCxnSpPr>
                <p:spPr>
                  <a:xfrm flipV="1">
                    <a:off x="6572264" y="2643182"/>
                    <a:ext cx="214314" cy="64294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>
                    <a:stCxn id="36" idx="3"/>
                    <a:endCxn id="53" idx="1"/>
                  </p:cNvCxnSpPr>
                  <p:nvPr/>
                </p:nvCxnSpPr>
                <p:spPr>
                  <a:xfrm flipV="1">
                    <a:off x="6858016" y="2428868"/>
                    <a:ext cx="285752" cy="214314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/>
                  <p:cNvCxnSpPr>
                    <a:stCxn id="35" idx="3"/>
                    <a:endCxn id="38" idx="1"/>
                  </p:cNvCxnSpPr>
                  <p:nvPr/>
                </p:nvCxnSpPr>
                <p:spPr>
                  <a:xfrm flipV="1">
                    <a:off x="6858016" y="3357562"/>
                    <a:ext cx="285752" cy="214314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그룹 70"/>
                <p:cNvGrpSpPr/>
                <p:nvPr/>
              </p:nvGrpSpPr>
              <p:grpSpPr>
                <a:xfrm>
                  <a:off x="6929454" y="2357430"/>
                  <a:ext cx="1428760" cy="1357322"/>
                  <a:chOff x="6929454" y="2357430"/>
                  <a:chExt cx="1428760" cy="1357322"/>
                </a:xfrm>
              </p:grpSpPr>
              <p:grpSp>
                <p:nvGrpSpPr>
                  <p:cNvPr id="70" name="그룹 69"/>
                  <p:cNvGrpSpPr/>
                  <p:nvPr/>
                </p:nvGrpSpPr>
                <p:grpSpPr>
                  <a:xfrm>
                    <a:off x="6929454" y="2857496"/>
                    <a:ext cx="1428760" cy="857256"/>
                    <a:chOff x="6929454" y="2857496"/>
                    <a:chExt cx="1428760" cy="857256"/>
                  </a:xfrm>
                </p:grpSpPr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6929454" y="2928934"/>
                      <a:ext cx="1428760" cy="78581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7000892" y="2857496"/>
                      <a:ext cx="1285884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pool</a:t>
                      </a:r>
                      <a:endPara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7143768" y="2357430"/>
                    <a:ext cx="1071570" cy="1214446"/>
                    <a:chOff x="7143768" y="2357430"/>
                    <a:chExt cx="1071570" cy="1214446"/>
                  </a:xfrm>
                </p:grpSpPr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7143768" y="3286124"/>
                      <a:ext cx="1071570" cy="285752"/>
                      <a:chOff x="7143768" y="3286124"/>
                      <a:chExt cx="1071570" cy="285752"/>
                    </a:xfrm>
                  </p:grpSpPr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286644" y="3357562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200" b="1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"Java"</a:t>
                        </a:r>
                      </a:p>
                    </p:txBody>
                  </p:sp>
                  <p:sp>
                    <p:nvSpPr>
                      <p:cNvPr id="38" name="순서도: 수행의 시작/종료 37"/>
                      <p:cNvSpPr/>
                      <p:nvPr/>
                    </p:nvSpPr>
                    <p:spPr>
                      <a:xfrm>
                        <a:off x="7143768" y="3286124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r:01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40" name="순서도: 수행의 시작/종료 39"/>
                      <p:cNvSpPr/>
                      <p:nvPr/>
                    </p:nvSpPr>
                    <p:spPr>
                      <a:xfrm>
                        <a:off x="7858148" y="3286124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 b="1">
                            <a:solidFill>
                              <a:schemeClr val="accent2"/>
                            </a:solidFill>
                            <a:latin typeface="돋움"/>
                            <a:ea typeface="돋움"/>
                          </a:rPr>
                          <a:t>h:01</a:t>
                        </a:r>
                      </a:p>
                    </p:txBody>
                  </p:sp>
                </p:grpSp>
                <p:grpSp>
                  <p:nvGrpSpPr>
                    <p:cNvPr id="67" name="그룹 66"/>
                    <p:cNvGrpSpPr/>
                    <p:nvPr/>
                  </p:nvGrpSpPr>
                  <p:grpSpPr>
                    <a:xfrm>
                      <a:off x="7143768" y="2357430"/>
                      <a:ext cx="1071570" cy="357190"/>
                      <a:chOff x="7143768" y="2357430"/>
                      <a:chExt cx="1071570" cy="357190"/>
                    </a:xfrm>
                  </p:grpSpPr>
                  <p:sp>
                    <p:nvSpPr>
                      <p:cNvPr id="52" name="직사각형 51"/>
                      <p:cNvSpPr/>
                      <p:nvPr/>
                    </p:nvSpPr>
                    <p:spPr>
                      <a:xfrm>
                        <a:off x="7286644" y="2428868"/>
                        <a:ext cx="785818" cy="2857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3" name="순서도: 수행의 시작/종료 52"/>
                      <p:cNvSpPr/>
                      <p:nvPr/>
                    </p:nvSpPr>
                    <p:spPr>
                      <a:xfrm>
                        <a:off x="7143768" y="2357430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r:02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5" name="순서도: 수행의 시작/종료 54"/>
                      <p:cNvSpPr/>
                      <p:nvPr/>
                    </p:nvSpPr>
                    <p:spPr>
                      <a:xfrm>
                        <a:off x="7858148" y="2357430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0" tIns="45720" rIns="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 b="1">
                            <a:solidFill>
                              <a:schemeClr val="accent2"/>
                            </a:solidFill>
                            <a:latin typeface="돋움"/>
                            <a:ea typeface="돋움"/>
                          </a:rPr>
                          <a:t>h:01</a:t>
                        </a:r>
                        <a:endParaRPr lang="ko-KR" altLang="en-US" sz="1000" b="1">
                          <a:solidFill>
                            <a:schemeClr val="accent2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8" name="순서도: 수행의 시작/종료 57"/>
                      <p:cNvSpPr/>
                      <p:nvPr/>
                    </p:nvSpPr>
                    <p:spPr>
                      <a:xfrm>
                        <a:off x="7500958" y="2500306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r:01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  <p:cxnSp>
                  <p:nvCxnSpPr>
                    <p:cNvPr id="60" name="꺾인 연결선 59"/>
                    <p:cNvCxnSpPr>
                      <a:stCxn id="26" idx="3"/>
                      <a:endCxn id="58" idx="3"/>
                    </p:cNvCxnSpPr>
                    <p:nvPr/>
                  </p:nvCxnSpPr>
                  <p:spPr>
                    <a:xfrm flipH="1" flipV="1">
                      <a:off x="7858148" y="2571744"/>
                      <a:ext cx="214314" cy="892975"/>
                    </a:xfrm>
                    <a:prstGeom prst="bentConnector3">
                      <a:avLst>
                        <a:gd name="adj1" fmla="val -64690"/>
                      </a:avLst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6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38209056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36. String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lang="ko-KR" altLang="en-US" sz="2400" b="1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24" name="직사각형 11"/>
          <p:cNvSpPr>
            <a:spLocks noChangeArrowheads="1"/>
          </p:cNvSpPr>
          <p:nvPr/>
        </p:nvSpPr>
        <p:spPr>
          <a:xfrm>
            <a:off x="971600" y="1412776"/>
            <a:ext cx="6580188" cy="11189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sp>
        <p:nvSpPr>
          <p:cNvPr id="52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27347" y="1700808"/>
          <a:ext cx="8640961" cy="4045217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87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19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i="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49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i="0" kern="1200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valueOf</a:t>
                      </a:r>
                      <a:endParaRPr lang="ko-KR" altLang="en-US" sz="1400" b="1" i="0" kern="1200" dirty="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*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Returns the string representation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of the type argument.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→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public static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valueOf(</a:t>
                      </a:r>
                      <a:r>
                        <a:rPr lang="en-US" altLang="ko-KR" sz="140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argument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double d = 10.13592;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 = ""</a:t>
                      </a:r>
                      <a:r>
                        <a:rPr lang="ko-KR" altLang="en-US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s1 = String.valueOf(d);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System.out.println(s1.getClass()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  :"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s1.getClass());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ko-KR" altLang="en-US" sz="1400" b="0" i="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10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indexOf</a:t>
                      </a:r>
                      <a:endParaRPr lang="ko-KR" altLang="en-US" sz="1400" b="1" i="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Returns the index within this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of</a:t>
                      </a: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the first occurrence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of the specified</a:t>
                      </a: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substring.</a:t>
                      </a:r>
                    </a:p>
                    <a:p>
                      <a:pPr marL="342900" indent="-342900" defTabSz="858145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→</a:t>
                      </a:r>
                      <a:r>
                        <a:rPr lang="en-US" altLang="ko-KR" sz="140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public int indexOf(argument)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indexStr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"Happy Birthday To </a:t>
                      </a:r>
                      <a:r>
                        <a:rPr lang="ko-KR" altLang="en-US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한경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a =</a:t>
                      </a:r>
                      <a:r>
                        <a:rPr lang="ko-KR" altLang="en-US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indexStr.indexOf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('p</a:t>
                      </a:r>
                      <a:r>
                        <a:rPr lang="ko-KR" altLang="en-US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116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63352" y="1842723"/>
          <a:ext cx="8640959" cy="392653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19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865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trim</a:t>
                      </a:r>
                      <a:endParaRPr lang="ko-KR" altLang="en-US" sz="1400" b="1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Returns a copy of the string, 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with leading and trailing 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whitespace omitted.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public String trim( 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trimStr = "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    경     닷     컴    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System.out.println(trimStr.length());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System.out.println(trimStr.trim().length());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en-US" altLang="ko-KR" sz="1400" b="0" i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052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substring</a:t>
                      </a:r>
                      <a:endParaRPr lang="ko-KR" altLang="en-US" sz="1400" b="1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Returns a new string that is a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substring of this string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String substring(argument)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subStr = "getitbeauty";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oneS = subStr.substring(5);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twoS = subStr.substring(3, 5);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System.out.println(oneS + " : " + twoS);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35092291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23528" y="1592796"/>
          <a:ext cx="8496943" cy="4370064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396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charAt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Returns the char value at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the specified index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char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charAt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charAtStr = "white";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n = charAtStr.indexOf('i');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System.out.println(n+":"+charAtStr.charAt(n));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052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toCharArray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Converts this string to a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new character array.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char[] toCharArray( 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arrStr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"star Dust";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char[] c =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arrStr.toCharArray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c.length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Arrays.toString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(c));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5576" y="5733256"/>
            <a:ext cx="6580188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 lang="ko-KR"/>
            </a:pPr>
            <a:endParaRPr lang="en-US" altLang="ko-KR" sz="4000">
              <a:solidFill>
                <a:schemeClr val="bg1">
                  <a:lumMod val="1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2580729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44015" y="1448512"/>
          <a:ext cx="8820940" cy="4544201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7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02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85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equalsIgnoreCase</a:t>
                      </a:r>
                      <a:endParaRPr lang="ko-KR" altLang="en-US" sz="1400" b="1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Compares this String to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another String, ignoring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case considerations.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boolean </a:t>
                      </a:r>
                      <a:r>
                        <a:rPr lang="en-US" altLang="ko-KR" sz="1400" b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equalsIgnoreCase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(argument)</a:t>
                      </a:r>
                      <a:endParaRPr lang="ko-KR" altLang="en-US" sz="1400" b="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eStr = "Eclipse";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 boolean isc =                                   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 eStr.equalsIgnoreCase("Eclipse");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System.out.println(isc);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57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compareTo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Compares two strings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lexicographically.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int compareTo(argument)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aStr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"ab";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comNum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aStr.compareTo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("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bc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comNum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38186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+mn-ea"/>
                <a:ea typeface="+mn-ea"/>
              </a:rPr>
              <a:t>3. Compile </a:t>
            </a:r>
            <a:r>
              <a:rPr lang="en-US" altLang="ko-KR" sz="2200" b="1" dirty="0">
                <a:solidFill>
                  <a:schemeClr val="tx2"/>
                </a:solidFill>
                <a:latin typeface="+mn-ea"/>
              </a:rPr>
              <a:t>(1/3)</a:t>
            </a:r>
            <a:endParaRPr lang="ko-KR" altLang="en-US" sz="2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76363"/>
            <a:ext cx="9144000" cy="4932362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Compile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사람의 언어로 작성한 소스를 기계어로 바꾸는 과정</a:t>
            </a:r>
          </a:p>
          <a:p>
            <a:pPr lvl="0">
              <a:buNone/>
              <a:defRPr lang="ko-KR" altLang="en-US"/>
            </a:pPr>
            <a:endParaRPr lang="ko-KR" altLang="en-US" sz="1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고급언어 </a:t>
            </a:r>
            <a:r>
              <a:rPr lang="en-US" altLang="ko-KR" sz="1400" dirty="0">
                <a:solidFill>
                  <a:srgbClr val="132E66"/>
                </a:solidFill>
              </a:rPr>
              <a:t>→ </a:t>
            </a:r>
            <a:r>
              <a:rPr lang="ko-KR" altLang="en-US" sz="1400" dirty="0">
                <a:solidFill>
                  <a:srgbClr val="132E66"/>
                </a:solidFill>
              </a:rPr>
              <a:t>기계어 </a:t>
            </a:r>
            <a:r>
              <a:rPr lang="en-US" altLang="ko-KR" sz="1400" dirty="0">
                <a:solidFill>
                  <a:srgbClr val="132E66"/>
                </a:solidFill>
              </a:rPr>
              <a:t>(Binary Code)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dirty="0">
                <a:solidFill>
                  <a:srgbClr val="132E66"/>
                </a:solidFill>
              </a:rPr>
              <a:t>    * 실행 시 사용하는 </a:t>
            </a:r>
            <a:r>
              <a:rPr lang="en-US" altLang="ko-KR" sz="1600" dirty="0">
                <a:solidFill>
                  <a:srgbClr val="132E66"/>
                </a:solidFill>
              </a:rPr>
              <a:t>JRE</a:t>
            </a:r>
            <a:r>
              <a:rPr lang="ko-KR" altLang="en-US" sz="1600" dirty="0">
                <a:solidFill>
                  <a:srgbClr val="132E66"/>
                </a:solidFill>
              </a:rPr>
              <a:t>는 작성시 사용했던 </a:t>
            </a:r>
            <a:r>
              <a:rPr lang="en-US" altLang="ko-KR" sz="1600" dirty="0">
                <a:solidFill>
                  <a:srgbClr val="132E66"/>
                </a:solidFill>
              </a:rPr>
              <a:t>JRE</a:t>
            </a:r>
            <a:r>
              <a:rPr lang="ko-KR" altLang="en-US" sz="1600" dirty="0">
                <a:solidFill>
                  <a:srgbClr val="132E66"/>
                </a:solidFill>
              </a:rPr>
              <a:t>와 버전이 같거나 높아야 한다</a:t>
            </a:r>
            <a:r>
              <a:rPr lang="en-US" altLang="ko-KR" sz="1600" dirty="0">
                <a:solidFill>
                  <a:srgbClr val="132E66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26804" y="2816932"/>
            <a:ext cx="8713512" cy="2376264"/>
            <a:chOff x="226804" y="2816932"/>
            <a:chExt cx="8713512" cy="2376264"/>
          </a:xfrm>
        </p:grpSpPr>
        <p:sp>
          <p:nvSpPr>
            <p:cNvPr id="10" name="직사각형 9"/>
            <p:cNvSpPr/>
            <p:nvPr/>
          </p:nvSpPr>
          <p:spPr>
            <a:xfrm>
              <a:off x="3179676" y="3429000"/>
              <a:ext cx="1368152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01101110</a:t>
              </a:r>
            </a:p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01100101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26804" y="3409204"/>
              <a:ext cx="2088000" cy="13680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Public static void main(String[] </a:t>
              </a:r>
              <a:r>
                <a:rPr lang="en-US" altLang="ko-KR" sz="1400" b="1" dirty="0" err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args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){</a:t>
              </a:r>
            </a:p>
            <a:p>
              <a:pPr>
                <a:defRPr lang="ko-KR"/>
              </a:pPr>
              <a:r>
                <a:rPr lang="en-US" altLang="ko-KR" sz="1400" b="1" dirty="0" err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System.out.print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(</a:t>
              </a:r>
            </a:p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“Hello Java”)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;</a:t>
              </a:r>
            </a:p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}</a:t>
              </a:r>
              <a:endParaRPr lang="ko-KR" alt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11924" y="3429000"/>
              <a:ext cx="129614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01101110</a:t>
              </a:r>
            </a:p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01100101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72164" y="3429000"/>
              <a:ext cx="1368152" cy="12241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rgbClr val="002060"/>
                  </a:solidFill>
                  <a:cs typeface="맑은 고딕"/>
                </a:rPr>
                <a:t>Hello Java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11924" y="4077072"/>
              <a:ext cx="129614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JRE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1924" y="4437112"/>
              <a:ext cx="129614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JVM</a:t>
              </a:r>
              <a:endParaRPr lang="ko-KR" altLang="en-US" sz="16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7368" y="2816932"/>
              <a:ext cx="1728192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 dirty="0"/>
                <a:t>작성</a:t>
              </a:r>
              <a:r>
                <a:rPr lang="en-US" altLang="ko-KR" sz="1600" b="1" dirty="0">
                  <a:cs typeface="맑은 고딕"/>
                </a:rPr>
                <a:t>(java code)</a:t>
              </a:r>
            </a:p>
            <a:p>
              <a:pPr algn="ctr">
                <a:defRPr lang="ko-KR" altLang="en-US"/>
              </a:pPr>
              <a:r>
                <a:rPr lang="en-US" altLang="ko-KR" sz="1600" b="1" dirty="0">
                  <a:cs typeface="맑은 고딕"/>
                </a:rPr>
                <a:t>Hello.java</a:t>
              </a:r>
              <a:endParaRPr lang="ko-KR" alt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3632" y="2816932"/>
              <a:ext cx="2160240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dirty="0">
                  <a:cs typeface="맑은 고딕"/>
                </a:rPr>
                <a:t>Compile(</a:t>
              </a:r>
              <a:r>
                <a:rPr lang="en-US" altLang="ko-KR" sz="1600" b="1" dirty="0" err="1">
                  <a:cs typeface="맑은 고딕"/>
                </a:rPr>
                <a:t>ByteCode</a:t>
              </a:r>
              <a:r>
                <a:rPr lang="en-US" altLang="ko-KR" sz="1600" b="1" dirty="0">
                  <a:cs typeface="맑은 고딕"/>
                </a:rPr>
                <a:t>)</a:t>
              </a:r>
            </a:p>
            <a:p>
              <a:pPr algn="ctr">
                <a:defRPr lang="ko-KR" altLang="en-US"/>
              </a:pPr>
              <a:r>
                <a:rPr lang="en-US" altLang="ko-KR" sz="1600" b="1" dirty="0" err="1">
                  <a:cs typeface="맑은 고딕"/>
                </a:rPr>
                <a:t>Hello.class</a:t>
              </a:r>
              <a:endParaRPr lang="ko-KR" alt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0196" y="3062776"/>
              <a:ext cx="792088" cy="338931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 dirty="0"/>
                <a:t>출력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423592" y="3861048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4691844" y="3897052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852084" y="3897052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9876" y="3062776"/>
              <a:ext cx="2232248" cy="338931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/>
                <a:t>실행</a:t>
              </a:r>
              <a:r>
                <a:rPr lang="en-US" altLang="ko-KR" sz="1600" b="1">
                  <a:cs typeface="맑은 고딕"/>
                </a:rPr>
                <a:t>(Native Code)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3392" y="4854240"/>
              <a:ext cx="1224136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JRE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3652" y="4854240"/>
              <a:ext cx="1800200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JDK &gt; Javac.exe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51884" y="4854240"/>
              <a:ext cx="2088232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JDK &gt; Java.exe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1921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950913"/>
            <a:ext cx="8231187" cy="324167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비교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(==, equals)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buNone/>
              <a:defRPr lang="ko-KR" altLang="en-US"/>
            </a:pPr>
            <a:endParaRPr lang="ko-KR" altLang="en-US" sz="5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Stack</a:t>
            </a:r>
            <a:r>
              <a:rPr lang="ko-KR" altLang="en-US" sz="1400" dirty="0">
                <a:solidFill>
                  <a:srgbClr val="132E66"/>
                </a:solidFill>
              </a:rPr>
              <a:t>의 값들은 일반적으로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"의 비교연산자를 사용하여 비교한다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endParaRPr lang="en-US" altLang="ko-KR" sz="3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</a:rPr>
              <a:t> * 객체 즉</a:t>
            </a:r>
            <a:r>
              <a:rPr lang="en-US" altLang="ko-KR" sz="1400" dirty="0">
                <a:solidFill>
                  <a:srgbClr val="132E66"/>
                </a:solidFill>
              </a:rPr>
              <a:t>, heap </a:t>
            </a:r>
            <a:r>
              <a:rPr lang="ko-KR" altLang="en-US" sz="1400" dirty="0">
                <a:solidFill>
                  <a:srgbClr val="132E66"/>
                </a:solidFill>
              </a:rPr>
              <a:t>영역의 값들은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"으로 비교를 할 경우 </a:t>
            </a:r>
            <a:r>
              <a:rPr lang="ko-KR" altLang="en-US" sz="1400" b="1" dirty="0" err="1">
                <a:solidFill>
                  <a:srgbClr val="132E66"/>
                </a:solidFill>
              </a:rPr>
              <a:t>주소값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en-US" altLang="ko-KR" sz="1400" b="1" dirty="0" err="1">
                <a:solidFill>
                  <a:srgbClr val="132E66"/>
                </a:solidFill>
              </a:rPr>
              <a:t>refernce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  <a:r>
              <a:rPr lang="ko-KR" altLang="en-US" sz="1400" b="1" dirty="0">
                <a:solidFill>
                  <a:srgbClr val="132E66"/>
                </a:solidFill>
              </a:rPr>
              <a:t>을 비교</a:t>
            </a:r>
            <a:r>
              <a:rPr lang="ko-KR" altLang="en-US" sz="1400" dirty="0">
                <a:solidFill>
                  <a:srgbClr val="132E66"/>
                </a:solidFill>
              </a:rPr>
              <a:t>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 객체의 경우 </a:t>
            </a:r>
            <a:r>
              <a:rPr lang="en-US" altLang="ko-KR" sz="1400" dirty="0">
                <a:solidFill>
                  <a:srgbClr val="132E66"/>
                </a:solidFill>
              </a:rPr>
              <a:t>new</a:t>
            </a:r>
            <a:r>
              <a:rPr lang="ko-KR" altLang="en-US" sz="1400" dirty="0">
                <a:solidFill>
                  <a:srgbClr val="132E66"/>
                </a:solidFill>
              </a:rPr>
              <a:t>를 하면 새로운 주소</a:t>
            </a:r>
            <a:r>
              <a:rPr lang="en-US" altLang="ko-KR" sz="1400" dirty="0">
                <a:solidFill>
                  <a:srgbClr val="132E66"/>
                </a:solidFill>
              </a:rPr>
              <a:t>(reference)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이 생성이 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b="1" dirty="0">
                <a:solidFill>
                  <a:srgbClr val="132E66"/>
                </a:solidFill>
              </a:rPr>
              <a:t>즉</a:t>
            </a:r>
            <a:r>
              <a:rPr lang="en-US" altLang="ko-KR" sz="1400" b="1" dirty="0">
                <a:solidFill>
                  <a:srgbClr val="132E66"/>
                </a:solidFill>
              </a:rPr>
              <a:t>, </a:t>
            </a:r>
            <a:r>
              <a:rPr lang="ko-KR" altLang="en-US" sz="1400" b="1" dirty="0">
                <a:solidFill>
                  <a:srgbClr val="132E66"/>
                </a:solidFill>
              </a:rPr>
              <a:t>객체의 경우는 "</a:t>
            </a:r>
            <a:r>
              <a:rPr lang="en-US" altLang="ko-KR" sz="1400" b="1" dirty="0">
                <a:solidFill>
                  <a:srgbClr val="132E66"/>
                </a:solidFill>
              </a:rPr>
              <a:t>==</a:t>
            </a:r>
            <a:r>
              <a:rPr lang="ko-KR" altLang="en-US" sz="1400" b="1" dirty="0">
                <a:solidFill>
                  <a:srgbClr val="132E66"/>
                </a:solidFill>
              </a:rPr>
              <a:t>"을 통해서 비교가 불가능하다</a:t>
            </a:r>
            <a:r>
              <a:rPr lang="en-US" altLang="ko-KR" sz="1400" b="1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3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경우 주소는 계속해서 생성이 되지만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고유값은</a:t>
            </a:r>
            <a:r>
              <a:rPr lang="ko-KR" altLang="en-US" sz="1400" dirty="0">
                <a:solidFill>
                  <a:srgbClr val="132E66"/>
                </a:solidFill>
              </a:rPr>
              <a:t> 객체의 값으로 고정되어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</a:rPr>
              <a:t>override</a:t>
            </a:r>
            <a:r>
              <a:rPr lang="ko-KR" altLang="en-US" sz="1400" dirty="0">
                <a:solidFill>
                  <a:srgbClr val="132E66"/>
                </a:solidFill>
              </a:rPr>
              <a:t> 되어 있다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 marL="0" indent="0">
              <a:buNone/>
              <a:defRPr lang="ko-KR" altLang="en-US"/>
            </a:pPr>
            <a:endParaRPr lang="en-US" altLang="ko-KR" sz="3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</a:rPr>
              <a:t> *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java.lang.Object</a:t>
            </a:r>
            <a:r>
              <a:rPr lang="ko-KR" altLang="en-US" sz="1400" dirty="0">
                <a:solidFill>
                  <a:srgbClr val="132E66"/>
                </a:solidFill>
              </a:rPr>
              <a:t>의 </a:t>
            </a:r>
            <a:r>
              <a:rPr lang="ko-KR" altLang="en-US" sz="1400" dirty="0" err="1">
                <a:solidFill>
                  <a:srgbClr val="132E66"/>
                </a:solidFill>
              </a:rPr>
              <a:t>메소드중</a:t>
            </a:r>
            <a:r>
              <a:rPr lang="ko-KR" altLang="en-US" sz="1400" dirty="0">
                <a:solidFill>
                  <a:srgbClr val="132E66"/>
                </a:solidFill>
              </a:rPr>
              <a:t> 객체의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비교하는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사용하여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 객체를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   비교 할 수 있다.</a:t>
            </a:r>
          </a:p>
          <a:p>
            <a:pPr marL="0" indent="0">
              <a:buNone/>
              <a:defRPr lang="ko-KR" altLang="en-US"/>
            </a:pPr>
            <a:endParaRPr lang="ko-KR" altLang="en-US" sz="8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java.lang.Object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equals() API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59396" y="4119881"/>
          <a:ext cx="7920000" cy="240792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79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15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equals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146">
                <a:tc>
                  <a:txBody>
                    <a:bodyPr/>
                    <a:lstStyle/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public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boolean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equals(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3" tooltip="class in java.lang"/>
                        </a:rPr>
                        <a:t>Object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obj)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Indicates whether some other object is "equal to" this one. 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Note that it is generally necessary to override the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hashCode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method whenever this method is overridden, 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so as to maintain the general contract for the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hashCode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method, which states that equal objects must have equal hash codes.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Parameters: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obj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- the reference object with which to compare.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Returns: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true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if this object is the same as the obj argument;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false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otherwise.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See Also: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3"/>
                        </a:rPr>
                        <a:t>hashCode()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4" tooltip="class in java.util"/>
                        </a:rPr>
                        <a:t>HashMap</a:t>
                      </a:r>
                      <a:endParaRPr kumimoji="1" lang="ko-KR" altLang="ko-KR" sz="12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굴림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23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218488" cy="36528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ko-KR" altLang="en-US" sz="1400" b="1" dirty="0" err="1">
                <a:solidFill>
                  <a:srgbClr val="132E66"/>
                </a:solidFill>
                <a:latin typeface="맑은 고딕"/>
                <a:ea typeface="맑은 고딕"/>
              </a:rPr>
              <a:t>리터럴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</a:t>
            </a:r>
            <a:r>
              <a:rPr lang="ko-KR" altLang="en-US" sz="1400" dirty="0">
                <a:solidFill>
                  <a:srgbClr val="132E66"/>
                </a:solidFill>
              </a:rPr>
              <a:t>를 사용하지 않고, 생성된 </a:t>
            </a:r>
            <a:r>
              <a:rPr lang="ko-KR" altLang="en-US" sz="1400" dirty="0" err="1">
                <a:solidFill>
                  <a:srgbClr val="132E66"/>
                </a:solidFill>
              </a:rPr>
              <a:t>리터럴을</a:t>
            </a:r>
            <a:r>
              <a:rPr lang="ko-KR" altLang="en-US" sz="1400" dirty="0">
                <a:solidFill>
                  <a:srgbClr val="132E66"/>
                </a:solidFill>
              </a:rPr>
              <a:t> 비교한다.</a:t>
            </a:r>
          </a:p>
          <a:p>
            <a:pPr>
              <a:buNone/>
              <a:defRPr lang="ko-KR" altLang="en-US"/>
            </a:pPr>
            <a:endParaRPr lang="ko-KR" altLang="en-US" sz="3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ko-KR" altLang="en-US" sz="1400" dirty="0" err="1">
                <a:solidFill>
                  <a:srgbClr val="132E66"/>
                </a:solidFill>
              </a:rPr>
              <a:t>리터럴의</a:t>
            </a:r>
            <a:r>
              <a:rPr lang="ko-KR" altLang="en-US" sz="1400" dirty="0">
                <a:solidFill>
                  <a:srgbClr val="132E66"/>
                </a:solidFill>
              </a:rPr>
              <a:t> 경우 값이 같은 경우, </a:t>
            </a:r>
            <a:r>
              <a:rPr lang="en-US" altLang="ko-KR" sz="1400" dirty="0">
                <a:solidFill>
                  <a:srgbClr val="132E66"/>
                </a:solidFill>
              </a:rPr>
              <a:t>String pool</a:t>
            </a:r>
            <a:r>
              <a:rPr lang="ko-KR" altLang="en-US" sz="1400" dirty="0">
                <a:solidFill>
                  <a:srgbClr val="132E66"/>
                </a:solidFill>
              </a:rPr>
              <a:t>에서 같은 값을 참조하기 때문에 주소를 비교하는    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"과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비교하는 </a:t>
            </a:r>
            <a:r>
              <a:rPr lang="en-US" altLang="ko-KR" sz="1400" dirty="0">
                <a:solidFill>
                  <a:srgbClr val="132E66"/>
                </a:solidFill>
              </a:rPr>
              <a:t>equals() </a:t>
            </a:r>
            <a:r>
              <a:rPr lang="ko-KR" altLang="en-US" sz="1400" dirty="0">
                <a:solidFill>
                  <a:srgbClr val="132E66"/>
                </a:solidFill>
              </a:rPr>
              <a:t>둘 다 </a:t>
            </a:r>
            <a:r>
              <a:rPr lang="en-US" altLang="ko-KR" sz="1400" dirty="0">
                <a:solidFill>
                  <a:srgbClr val="132E66"/>
                </a:solidFill>
              </a:rPr>
              <a:t>true</a:t>
            </a:r>
            <a:r>
              <a:rPr lang="ko-KR" altLang="en-US" sz="1400" dirty="0">
                <a:solidFill>
                  <a:srgbClr val="132E66"/>
                </a:solidFill>
              </a:rPr>
              <a:t>의 값이 나온다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63588" y="4689140"/>
            <a:ext cx="4773600" cy="1854000"/>
            <a:chOff x="785785" y="4431590"/>
            <a:chExt cx="4773614" cy="185492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grpSp>
          <p:nvGrpSpPr>
            <p:cNvPr id="98" name="그룹 97"/>
            <p:cNvGrpSpPr/>
            <p:nvPr/>
          </p:nvGrpSpPr>
          <p:grpSpPr>
            <a:xfrm>
              <a:off x="785785" y="4431590"/>
              <a:ext cx="4773614" cy="1854925"/>
              <a:chOff x="785786" y="4431595"/>
              <a:chExt cx="4773614" cy="185492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916191" y="5286370"/>
              <a:ext cx="2571769" cy="857266"/>
              <a:chOff x="2916191" y="5286375"/>
              <a:chExt cx="2571769" cy="857266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916191" y="5572137"/>
                <a:ext cx="785818" cy="571504"/>
                <a:chOff x="2916193" y="5572139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3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3" y="5572139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str2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3702009" y="5572137"/>
                <a:ext cx="592426" cy="571504"/>
                <a:chOff x="3702012" y="5572140"/>
                <a:chExt cx="592426" cy="571504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85789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572140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>
                  <a:off x="3702012" y="6000768"/>
                  <a:ext cx="214313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>
                  <a:off x="3702012" y="5715015"/>
                  <a:ext cx="214313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/>
                <p:cNvCxnSpPr>
                  <a:stCxn id="77" idx="3"/>
                </p:cNvCxnSpPr>
                <p:nvPr/>
              </p:nvCxnSpPr>
              <p:spPr>
                <a:xfrm flipV="1">
                  <a:off x="3987763" y="5664502"/>
                  <a:ext cx="306675" cy="50513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/>
                <p:cNvCxnSpPr>
                  <a:stCxn id="76" idx="3"/>
                </p:cNvCxnSpPr>
                <p:nvPr/>
              </p:nvCxnSpPr>
              <p:spPr>
                <a:xfrm flipV="1">
                  <a:off x="3987763" y="5765530"/>
                  <a:ext cx="306675" cy="235237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4059201" y="5286375"/>
                <a:ext cx="1428760" cy="857256"/>
                <a:chOff x="4059200" y="5286385"/>
                <a:chExt cx="1428760" cy="857256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4059200" y="5286385"/>
                  <a:ext cx="1428760" cy="857256"/>
                  <a:chOff x="4059202" y="5286388"/>
                  <a:chExt cx="1428760" cy="857256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357826"/>
                    <a:ext cx="1428760" cy="78581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tIns="4572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28638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tIns="4572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300" b="1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93" name="그룹 92"/>
                <p:cNvGrpSpPr/>
                <p:nvPr/>
              </p:nvGrpSpPr>
              <p:grpSpPr>
                <a:xfrm>
                  <a:off x="4286248" y="5643583"/>
                  <a:ext cx="1071570" cy="285752"/>
                  <a:chOff x="4286248" y="5643578"/>
                  <a:chExt cx="1071570" cy="285752"/>
                </a:xfrm>
              </p:grpSpPr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715016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Java</a:t>
                    </a: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643578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643578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</p:grpSp>
        </p:grpSp>
      </p:grpSp>
      <p:grpSp>
        <p:nvGrpSpPr>
          <p:cNvPr id="91" name="그룹 90"/>
          <p:cNvGrpSpPr/>
          <p:nvPr/>
        </p:nvGrpSpPr>
        <p:grpSpPr>
          <a:xfrm>
            <a:off x="814856" y="2312876"/>
            <a:ext cx="7429552" cy="1836204"/>
            <a:chOff x="714348" y="2071678"/>
            <a:chExt cx="7429552" cy="192882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2071678"/>
              <a:ext cx="4143404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StringCompare1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str1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str2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 == str2);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(str1.equals(str2));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857752" y="2071678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str1 == str2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(01 == 01)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str1.equals(str2)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hashcode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를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(11 == 11)</a:t>
              </a:r>
            </a:p>
          </p:txBody>
        </p: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35068705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4250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(String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객체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</a:t>
            </a:r>
            <a:r>
              <a:rPr lang="en-US" altLang="ko-KR" sz="1400" dirty="0">
                <a:solidFill>
                  <a:srgbClr val="132E66"/>
                </a:solidFill>
              </a:rPr>
              <a:t> new</a:t>
            </a:r>
            <a:r>
              <a:rPr lang="ko-KR" altLang="en-US" sz="1400" dirty="0">
                <a:solidFill>
                  <a:srgbClr val="132E66"/>
                </a:solidFill>
              </a:rPr>
              <a:t>를 이용하여 객체를 생성한 경우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비교를 하면 다른 주소이기 때문에 </a:t>
            </a:r>
            <a:r>
              <a:rPr lang="en-US" altLang="ko-KR" sz="1400" dirty="0">
                <a:solidFill>
                  <a:srgbClr val="132E66"/>
                </a:solidFill>
              </a:rPr>
              <a:t>false</a:t>
            </a:r>
            <a:r>
              <a:rPr lang="ko-KR" altLang="en-US" sz="1400" dirty="0">
                <a:solidFill>
                  <a:srgbClr val="132E66"/>
                </a:solidFill>
              </a:rPr>
              <a:t>가 나온다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</a:rPr>
              <a:t>  </a:t>
            </a:r>
            <a:r>
              <a:rPr lang="ko-KR" altLang="en-US" sz="1400" dirty="0">
                <a:solidFill>
                  <a:srgbClr val="132E66"/>
                </a:solidFill>
              </a:rPr>
              <a:t>하지만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통해서 비교할 경우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은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 err="1">
                <a:solidFill>
                  <a:srgbClr val="132E66"/>
                </a:solidFill>
              </a:rPr>
              <a:t>오버라이드</a:t>
            </a:r>
            <a:r>
              <a:rPr lang="ko-KR" altLang="en-US" sz="1400" dirty="0">
                <a:solidFill>
                  <a:srgbClr val="132E66"/>
                </a:solidFill>
              </a:rPr>
              <a:t> 되어있기 때문에 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   true</a:t>
            </a:r>
            <a:r>
              <a:rPr lang="ko-KR" altLang="en-US" sz="1400" dirty="0">
                <a:solidFill>
                  <a:srgbClr val="132E66"/>
                </a:solidFill>
              </a:rPr>
              <a:t>가 나온다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2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91580" y="2240868"/>
            <a:ext cx="7539844" cy="1933386"/>
            <a:chOff x="714348" y="2071678"/>
            <a:chExt cx="7539844" cy="193338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2071678"/>
              <a:ext cx="4253696" cy="193338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StringCompare2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obj1 = new String("java");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obj2 = new String("java");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System.out.println(obj1 == obj2);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System.out.println(obj1.equals(obj2));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968044" y="2071678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obj1 == obj2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(02 == 03)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>
                  <a:solidFill>
                    <a:schemeClr val="accent2"/>
                  </a:solidFill>
                  <a:latin typeface="돋움"/>
                  <a:ea typeface="돋움"/>
                  <a:sym typeface="Wingdings"/>
                </a:rPr>
                <a:t>false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obj1.equals(obj2)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hashcode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(11 == 11) </a:t>
              </a: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true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63588" y="4706423"/>
            <a:ext cx="4773614" cy="1854925"/>
            <a:chOff x="785786" y="4431595"/>
            <a:chExt cx="4773614" cy="1854925"/>
          </a:xfrm>
        </p:grpSpPr>
        <p:grpSp>
          <p:nvGrpSpPr>
            <p:cNvPr id="92" name="그룹 91"/>
            <p:cNvGrpSpPr/>
            <p:nvPr/>
          </p:nvGrpSpPr>
          <p:grpSpPr>
            <a:xfrm>
              <a:off x="785786" y="4431595"/>
              <a:ext cx="4773614" cy="1854925"/>
              <a:chOff x="785786" y="4431595"/>
              <a:chExt cx="4773614" cy="1854925"/>
            </a:xfr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916194" y="4929198"/>
              <a:ext cx="2571768" cy="1328744"/>
              <a:chOff x="2916194" y="4929198"/>
              <a:chExt cx="2571768" cy="1328744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916194" y="5572140"/>
                <a:ext cx="785818" cy="571504"/>
                <a:chOff x="2916194" y="5572140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4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4" y="5572140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obj2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4059202" y="4929198"/>
                <a:ext cx="1428760" cy="1328744"/>
                <a:chOff x="4059202" y="4929198"/>
                <a:chExt cx="1428760" cy="1328744"/>
              </a:xfrm>
            </p:grpSpPr>
            <p:grpSp>
              <p:nvGrpSpPr>
                <p:cNvPr id="99" name="그룹 98"/>
                <p:cNvGrpSpPr/>
                <p:nvPr/>
              </p:nvGrpSpPr>
              <p:grpSpPr>
                <a:xfrm>
                  <a:off x="4059202" y="5643578"/>
                  <a:ext cx="1428760" cy="614364"/>
                  <a:chOff x="4059202" y="5643578"/>
                  <a:chExt cx="1428760" cy="614364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757876"/>
                    <a:ext cx="1428760" cy="5000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64357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97219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“Java”</a:t>
                    </a: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4214810" y="4929198"/>
                  <a:ext cx="1071570" cy="642942"/>
                  <a:chOff x="4214810" y="4929198"/>
                  <a:chExt cx="1071570" cy="642942"/>
                </a:xfrm>
              </p:grpSpPr>
              <p:grpSp>
                <p:nvGrpSpPr>
                  <p:cNvPr id="97" name="그룹 96"/>
                  <p:cNvGrpSpPr/>
                  <p:nvPr/>
                </p:nvGrpSpPr>
                <p:grpSpPr>
                  <a:xfrm>
                    <a:off x="4214810" y="4929198"/>
                    <a:ext cx="1071570" cy="285752"/>
                    <a:chOff x="4214810" y="4929198"/>
                    <a:chExt cx="1071570" cy="285752"/>
                  </a:xfrm>
                </p:grpSpPr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4357686" y="5000636"/>
                      <a:ext cx="785818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2" name="순서도: 수행의 시작/종료 31"/>
                    <p:cNvSpPr/>
                    <p:nvPr/>
                  </p:nvSpPr>
                  <p:spPr>
                    <a:xfrm>
                      <a:off x="4214810" y="492919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r:02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3" name="순서도: 수행의 시작/종료 32"/>
                    <p:cNvSpPr/>
                    <p:nvPr/>
                  </p:nvSpPr>
                  <p:spPr>
                    <a:xfrm>
                      <a:off x="4929190" y="492919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h:11</a:t>
                      </a:r>
                      <a:endParaRPr lang="ko-KR" altLang="en-US" sz="10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7" name="순서도: 수행의 시작/종료 36"/>
                    <p:cNvSpPr/>
                    <p:nvPr/>
                  </p:nvSpPr>
                  <p:spPr>
                    <a:xfrm>
                      <a:off x="4572000" y="5029211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r:01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96" name="그룹 95"/>
                  <p:cNvGrpSpPr/>
                  <p:nvPr/>
                </p:nvGrpSpPr>
                <p:grpSpPr>
                  <a:xfrm>
                    <a:off x="4214810" y="5286388"/>
                    <a:ext cx="1071570" cy="285752"/>
                    <a:chOff x="4214810" y="5286388"/>
                    <a:chExt cx="1071570" cy="285752"/>
                  </a:xfrm>
                </p:grpSpPr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4357686" y="5357826"/>
                      <a:ext cx="785818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5" name="순서도: 수행의 시작/종료 34"/>
                    <p:cNvSpPr/>
                    <p:nvPr/>
                  </p:nvSpPr>
                  <p:spPr>
                    <a:xfrm>
                      <a:off x="4214810" y="528638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r:03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6" name="순서도: 수행의 시작/종료 35"/>
                    <p:cNvSpPr/>
                    <p:nvPr/>
                  </p:nvSpPr>
                  <p:spPr>
                    <a:xfrm>
                      <a:off x="4929190" y="528638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h:11</a:t>
                      </a:r>
                      <a:endParaRPr lang="ko-KR" altLang="en-US" sz="10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8" name="순서도: 수행의 시작/종료 37"/>
                    <p:cNvSpPr/>
                    <p:nvPr/>
                  </p:nvSpPr>
                  <p:spPr>
                    <a:xfrm>
                      <a:off x="4572000" y="5389576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r:01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</p:grpSp>
          </p:grpSp>
          <p:grpSp>
            <p:nvGrpSpPr>
              <p:cNvPr id="95" name="그룹 94"/>
              <p:cNvGrpSpPr/>
              <p:nvPr/>
            </p:nvGrpSpPr>
            <p:grpSpPr>
              <a:xfrm>
                <a:off x="3702012" y="5000636"/>
                <a:ext cx="512798" cy="1000132"/>
                <a:chOff x="3702012" y="5000636"/>
                <a:chExt cx="512798" cy="100013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357826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000636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 flipV="1">
                  <a:off x="3702012" y="5500702"/>
                  <a:ext cx="214314" cy="50006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 flipV="1">
                  <a:off x="3702012" y="5143512"/>
                  <a:ext cx="214314" cy="571504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/>
                <p:cNvCxnSpPr>
                  <a:stCxn id="77" idx="3"/>
                </p:cNvCxnSpPr>
                <p:nvPr/>
              </p:nvCxnSpPr>
              <p:spPr>
                <a:xfrm flipV="1">
                  <a:off x="3987764" y="5000636"/>
                  <a:ext cx="227046" cy="14287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>
                  <a:stCxn id="76" idx="3"/>
                </p:cNvCxnSpPr>
                <p:nvPr/>
              </p:nvCxnSpPr>
              <p:spPr>
                <a:xfrm flipV="1">
                  <a:off x="3987764" y="5357826"/>
                  <a:ext cx="227046" cy="14287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9715883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18488" cy="36528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ko-KR" altLang="en-US" sz="1400" b="1" dirty="0" err="1">
                <a:solidFill>
                  <a:srgbClr val="132E66"/>
                </a:solidFill>
                <a:latin typeface="맑은 고딕"/>
                <a:ea typeface="맑은 고딕"/>
              </a:rPr>
              <a:t>리터럴과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객체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</a:t>
            </a:r>
            <a:r>
              <a:rPr lang="ko-KR" altLang="en-US" sz="1400" dirty="0">
                <a:solidFill>
                  <a:srgbClr val="132E66"/>
                </a:solidFill>
              </a:rPr>
              <a:t>를 이용하여 생성한 객체와 </a:t>
            </a:r>
            <a:r>
              <a:rPr lang="ko-KR" altLang="en-US" sz="1400" dirty="0" err="1">
                <a:solidFill>
                  <a:srgbClr val="132E66"/>
                </a:solidFill>
              </a:rPr>
              <a:t>리터럴을</a:t>
            </a:r>
            <a:r>
              <a:rPr lang="ko-KR" altLang="en-US" sz="1400" dirty="0">
                <a:solidFill>
                  <a:srgbClr val="132E66"/>
                </a:solidFill>
              </a:rPr>
              <a:t> 비교할 경우에는 주소를 비교하는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"은 정확한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  비교를 할 수가 없다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따라서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사용하여 정확하게 비교할 수 있다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67407" y="2096852"/>
            <a:ext cx="7596844" cy="1944216"/>
            <a:chOff x="714348" y="1857364"/>
            <a:chExt cx="7511344" cy="194421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1857364"/>
              <a:ext cx="4225196" cy="194421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StringCompare2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str1 =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java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obj1 = new String(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java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 == obj1)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(str1.equals(obj1));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939544" y="1857364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▶ str1 == obj1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: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(01 == 03)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 dirty="0">
                  <a:solidFill>
                    <a:schemeClr val="accent2"/>
                  </a:solidFill>
                  <a:latin typeface="돋움"/>
                  <a:ea typeface="돋움"/>
                  <a:sym typeface="Wingdings"/>
                </a:rPr>
                <a:t>false</a:t>
              </a: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▶ str1.equals(obj1)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: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hashcode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를 비교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(11 == 11) 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true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63588" y="4598411"/>
            <a:ext cx="4773614" cy="1854925"/>
            <a:chOff x="785786" y="4431595"/>
            <a:chExt cx="4773614" cy="185492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grpSp>
          <p:nvGrpSpPr>
            <p:cNvPr id="104" name="그룹 103"/>
            <p:cNvGrpSpPr/>
            <p:nvPr/>
          </p:nvGrpSpPr>
          <p:grpSpPr>
            <a:xfrm>
              <a:off x="785786" y="4431595"/>
              <a:ext cx="4773614" cy="1854925"/>
              <a:chOff x="785786" y="4431595"/>
              <a:chExt cx="4773614" cy="185492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916194" y="5143512"/>
              <a:ext cx="2571768" cy="1114430"/>
              <a:chOff x="2916194" y="5143512"/>
              <a:chExt cx="2571768" cy="1114430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916194" y="5572140"/>
                <a:ext cx="785818" cy="571504"/>
                <a:chOff x="2916194" y="5572140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4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4" y="5572140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4059202" y="5143512"/>
                <a:ext cx="1428760" cy="1114430"/>
                <a:chOff x="4059202" y="5143512"/>
                <a:chExt cx="1428760" cy="1114430"/>
              </a:xfrm>
            </p:grpSpPr>
            <p:grpSp>
              <p:nvGrpSpPr>
                <p:cNvPr id="108" name="그룹 107"/>
                <p:cNvGrpSpPr/>
                <p:nvPr/>
              </p:nvGrpSpPr>
              <p:grpSpPr>
                <a:xfrm>
                  <a:off x="4059202" y="5643578"/>
                  <a:ext cx="1428760" cy="614364"/>
                  <a:chOff x="4059202" y="5643578"/>
                  <a:chExt cx="1428760" cy="614364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757876"/>
                    <a:ext cx="1428760" cy="5000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64357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300" b="1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97219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Java</a:t>
                    </a: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214810" y="5143512"/>
                  <a:ext cx="1071570" cy="285752"/>
                  <a:chOff x="4214810" y="5143512"/>
                  <a:chExt cx="1071570" cy="285752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4357686" y="521495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5" name="순서도: 수행의 시작/종료 34"/>
                  <p:cNvSpPr/>
                  <p:nvPr/>
                </p:nvSpPr>
                <p:spPr>
                  <a:xfrm>
                    <a:off x="4214810" y="514351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r:03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순서도: 수행의 시작/종료 35"/>
                  <p:cNvSpPr/>
                  <p:nvPr/>
                </p:nvSpPr>
                <p:spPr>
                  <a:xfrm>
                    <a:off x="4929190" y="514351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8" name="순서도: 수행의 시작/종료 37"/>
                  <p:cNvSpPr/>
                  <p:nvPr/>
                </p:nvSpPr>
                <p:spPr>
                  <a:xfrm>
                    <a:off x="4572000" y="5246700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3702012" y="5143512"/>
                <a:ext cx="584236" cy="1000132"/>
                <a:chOff x="3702012" y="5143512"/>
                <a:chExt cx="584236" cy="100013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85789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14351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>
                  <a:off x="3702012" y="6000768"/>
                  <a:ext cx="214314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 rot="5400000" flipH="1" flipV="1">
                  <a:off x="3594855" y="5393545"/>
                  <a:ext cx="428628" cy="214314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/>
                <p:cNvCxnSpPr>
                  <a:stCxn id="77" idx="3"/>
                </p:cNvCxnSpPr>
                <p:nvPr/>
              </p:nvCxnSpPr>
              <p:spPr>
                <a:xfrm flipV="1">
                  <a:off x="3987764" y="5214950"/>
                  <a:ext cx="227046" cy="71438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>
                  <a:stCxn id="76" idx="3"/>
                  <a:endCxn id="86" idx="1"/>
                </p:cNvCxnSpPr>
                <p:nvPr/>
              </p:nvCxnSpPr>
              <p:spPr>
                <a:xfrm flipV="1">
                  <a:off x="3987764" y="5972190"/>
                  <a:ext cx="298484" cy="28578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39034769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52450" y="1196975"/>
            <a:ext cx="8591550" cy="41767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 - String Buffer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StringBuffer</a:t>
            </a:r>
            <a:r>
              <a:rPr lang="ko-KR" altLang="en-US" sz="1400" dirty="0">
                <a:solidFill>
                  <a:schemeClr val="tx2"/>
                </a:solidFill>
              </a:rPr>
              <a:t>를 출력할 때는 </a:t>
            </a:r>
            <a:r>
              <a:rPr lang="en-US" altLang="ko-KR" sz="1400" dirty="0">
                <a:solidFill>
                  <a:schemeClr val="tx2"/>
                </a:solidFill>
              </a:rPr>
              <a:t>String </a:t>
            </a:r>
            <a:r>
              <a:rPr lang="ko-KR" altLang="en-US" sz="1400" dirty="0">
                <a:solidFill>
                  <a:schemeClr val="tx2"/>
                </a:solidFill>
              </a:rPr>
              <a:t>타입이 되어야 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StringBuffer</a:t>
            </a:r>
            <a:r>
              <a:rPr lang="ko-KR" altLang="en-US" sz="1400" dirty="0">
                <a:solidFill>
                  <a:schemeClr val="tx2"/>
                </a:solidFill>
              </a:rPr>
              <a:t>의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멤버 메서드 </a:t>
            </a:r>
            <a:r>
              <a:rPr lang="en-US" altLang="ko-KR" sz="1400" dirty="0" err="1">
                <a:solidFill>
                  <a:schemeClr val="tx2"/>
                </a:solidFill>
              </a:rPr>
              <a:t>toString</a:t>
            </a:r>
            <a:r>
              <a:rPr lang="ko-KR" altLang="en-US" sz="1400" dirty="0">
                <a:solidFill>
                  <a:schemeClr val="tx2"/>
                </a:solidFill>
              </a:rPr>
              <a:t>을 이용하여 </a:t>
            </a:r>
            <a:r>
              <a:rPr lang="en-US" altLang="ko-KR" sz="1400" dirty="0">
                <a:solidFill>
                  <a:schemeClr val="tx2"/>
                </a:solidFill>
              </a:rPr>
              <a:t>String </a:t>
            </a:r>
            <a:r>
              <a:rPr lang="ko-KR" altLang="en-US" sz="1400" dirty="0">
                <a:solidFill>
                  <a:schemeClr val="tx2"/>
                </a:solidFill>
              </a:rPr>
              <a:t>타입으로 만든다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StringBuffer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r>
              <a:rPr lang="ko-KR" altLang="en-US" sz="1400" dirty="0" err="1">
                <a:solidFill>
                  <a:schemeClr val="tx2"/>
                </a:solidFill>
              </a:rPr>
              <a:t>고유값</a:t>
            </a:r>
            <a:r>
              <a:rPr lang="ko-KR" altLang="en-US" sz="1400" dirty="0">
                <a:solidFill>
                  <a:schemeClr val="tx2"/>
                </a:solidFill>
              </a:rPr>
              <a:t>(</a:t>
            </a:r>
            <a:r>
              <a:rPr lang="en-US" altLang="ko-KR" sz="1400" dirty="0" err="1">
                <a:solidFill>
                  <a:schemeClr val="tx2"/>
                </a:solidFill>
              </a:rPr>
              <a:t>hashcode</a:t>
            </a:r>
            <a:r>
              <a:rPr lang="ko-KR" altLang="en-US" sz="1400" dirty="0">
                <a:solidFill>
                  <a:schemeClr val="tx2"/>
                </a:solidFill>
              </a:rPr>
              <a:t>)는 변하지 않는다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바꾼 문자열을 다시 대입하지 않으면 원래 문자열이 되는 특징이 </a:t>
            </a:r>
            <a:r>
              <a:rPr lang="en-US" altLang="ko-KR" sz="1400" b="1" dirty="0">
                <a:solidFill>
                  <a:schemeClr val="tx2"/>
                </a:solidFill>
              </a:rPr>
              <a:t>mutable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반대로 바꾼 문자열을 다시 대입하지 않아도 원래 문자열이 변하는 것은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immutable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9416" y="3573016"/>
          <a:ext cx="7415999" cy="272159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39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StringBuffer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StringBuilder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저장영역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Constant String Pool</a:t>
                      </a:r>
                      <a:endParaRPr lang="ko-KR" altLang="en-US" sz="11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Heap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Heap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Immutable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안정성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No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No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Yes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 자체의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Performance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Fast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Fast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Very slow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Buffer</a:t>
            </a:r>
          </a:p>
        </p:txBody>
      </p:sp>
    </p:spTree>
    <p:extLst>
      <p:ext uri="{BB962C8B-B14F-4D97-AF65-F5344CB8AC3E}">
        <p14:creationId xmlns:p14="http://schemas.microsoft.com/office/powerpoint/2010/main" val="3953625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547211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  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- Substring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java.lang.String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substring(3) : 3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 </a:t>
            </a:r>
            <a:r>
              <a:rPr lang="ko-KR" altLang="en-US" sz="1400" dirty="0">
                <a:solidFill>
                  <a:srgbClr val="132E66"/>
                </a:solidFill>
              </a:rPr>
              <a:t>이후의 문자열을 추출한다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substring(3, 5) : 3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</a:t>
            </a:r>
            <a:r>
              <a:rPr lang="ko-KR" altLang="en-US" sz="1400" dirty="0">
                <a:solidFill>
                  <a:srgbClr val="132E66"/>
                </a:solidFill>
              </a:rPr>
              <a:t>부터</a:t>
            </a:r>
            <a:r>
              <a:rPr lang="en-US" altLang="ko-KR" sz="1400" dirty="0">
                <a:solidFill>
                  <a:srgbClr val="132E66"/>
                </a:solidFill>
              </a:rPr>
              <a:t> 5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 </a:t>
            </a:r>
            <a:r>
              <a:rPr lang="ko-KR" altLang="en-US" sz="1400" dirty="0">
                <a:solidFill>
                  <a:srgbClr val="132E66"/>
                </a:solidFill>
              </a:rPr>
              <a:t>사이의 문자열을 추출한다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- 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StringTokenizer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java.util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</a:rPr>
              <a:t>일정한 </a:t>
            </a:r>
            <a:r>
              <a:rPr lang="en-US" altLang="ko-KR" sz="1400" dirty="0">
                <a:solidFill>
                  <a:srgbClr val="132E66"/>
                </a:solidFill>
              </a:rPr>
              <a:t>Token</a:t>
            </a:r>
            <a:r>
              <a:rPr lang="ko-KR" altLang="en-US" sz="1400" dirty="0">
                <a:solidFill>
                  <a:srgbClr val="132E66"/>
                </a:solidFill>
              </a:rPr>
              <a:t>으로 잘라서 배열로 저장한다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- Split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java.lang.String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400" dirty="0">
                <a:solidFill>
                  <a:srgbClr val="132E66"/>
                </a:solidFill>
              </a:rPr>
              <a:t>* split</a:t>
            </a:r>
            <a:r>
              <a:rPr lang="ko-KR" altLang="en-US" sz="1400" dirty="0">
                <a:solidFill>
                  <a:srgbClr val="132E66"/>
                </a:solidFill>
              </a:rPr>
              <a:t>은 공백 이외에 다른 특수문자</a:t>
            </a:r>
            <a:r>
              <a:rPr lang="en-US" altLang="ko-KR" sz="1400" dirty="0">
                <a:solidFill>
                  <a:srgbClr val="132E66"/>
                </a:solidFill>
              </a:rPr>
              <a:t>(“,”, “:”, </a:t>
            </a:r>
            <a:r>
              <a:rPr lang="ko-KR" altLang="en-US" sz="1400" dirty="0">
                <a:solidFill>
                  <a:srgbClr val="132E66"/>
                </a:solidFill>
              </a:rPr>
              <a:t>등등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으로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나누어 반환한다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2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sym typeface="Wingdings"/>
              </a:rPr>
              <a:t>⇒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배열로 리턴 </a:t>
            </a:r>
            <a:r>
              <a:rPr lang="en-US" altLang="ko-KR" sz="1400" dirty="0">
                <a:solidFill>
                  <a:srgbClr val="132E66"/>
                </a:solidFill>
              </a:rPr>
              <a:t>: [100][200][300][ ][ ][400]</a:t>
            </a:r>
            <a:endParaRPr lang="ko-KR" altLang="en-US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5576" y="2888940"/>
            <a:ext cx="7560840" cy="1224136"/>
            <a:chOff x="647564" y="2852936"/>
            <a:chExt cx="7560840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38353" y="2924944"/>
              <a:ext cx="2870051" cy="1016986"/>
              <a:chOff x="5338353" y="2924944"/>
              <a:chExt cx="2870051" cy="1016986"/>
            </a:xfrm>
          </p:grpSpPr>
          <p:sp>
            <p:nvSpPr>
              <p:cNvPr id="11" name="순서도: 처리 10"/>
              <p:cNvSpPr/>
              <p:nvPr/>
            </p:nvSpPr>
            <p:spPr>
              <a:xfrm>
                <a:off x="5338353" y="2942946"/>
                <a:ext cx="2640335" cy="99898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결과값</a:t>
                </a:r>
                <a:endParaRPr lang="en-US" altLang="ko-KR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100 200 300 400</a:t>
                </a: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5" name="모서리가 둥근 사각형 설명선 14"/>
              <p:cNvSpPr/>
              <p:nvPr/>
            </p:nvSpPr>
            <p:spPr>
              <a:xfrm>
                <a:off x="7076832" y="2924944"/>
                <a:ext cx="1131572" cy="374619"/>
              </a:xfrm>
              <a:prstGeom prst="wedgeRoundRectCallout">
                <a:avLst>
                  <a:gd name="adj1" fmla="val -51944"/>
                  <a:gd name="adj2" fmla="val 75833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Null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값 표현 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X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647564" y="2852936"/>
              <a:ext cx="4392488" cy="12241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 source = "100, 200, 300,, 400";</a:t>
              </a:r>
            </a:p>
            <a:p>
              <a:pPr>
                <a:defRPr/>
              </a:pP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StringTokenizer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=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new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StringTokenizer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(source,",");</a:t>
              </a: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while(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st.hasMoreElements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()){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                   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st.nextToken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());</a:t>
              </a:r>
              <a:endParaRPr lang="en-US" altLang="ko-KR" sz="1400" i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91580" y="5301208"/>
            <a:ext cx="7848872" cy="1105855"/>
            <a:chOff x="791580" y="5265204"/>
            <a:chExt cx="7848872" cy="1105855"/>
          </a:xfrm>
        </p:grpSpPr>
        <p:grpSp>
          <p:nvGrpSpPr>
            <p:cNvPr id="25" name="그룹 24"/>
            <p:cNvGrpSpPr/>
            <p:nvPr/>
          </p:nvGrpSpPr>
          <p:grpSpPr>
            <a:xfrm>
              <a:off x="5400092" y="5301208"/>
              <a:ext cx="3240360" cy="1069851"/>
              <a:chOff x="5292080" y="5301208"/>
              <a:chExt cx="3240360" cy="1069851"/>
            </a:xfrm>
          </p:grpSpPr>
          <p:sp>
            <p:nvSpPr>
              <p:cNvPr id="17" name="순서도: 처리 16"/>
              <p:cNvSpPr/>
              <p:nvPr/>
            </p:nvSpPr>
            <p:spPr>
              <a:xfrm>
                <a:off x="5292080" y="5301208"/>
                <a:ext cx="3024336" cy="1069851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결과값</a:t>
                </a:r>
                <a:endParaRPr lang="en-US" altLang="ko-KR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100 200 300     400</a:t>
                </a: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모서리가 둥근 사각형 설명선 17"/>
              <p:cNvSpPr/>
              <p:nvPr/>
            </p:nvSpPr>
            <p:spPr>
              <a:xfrm>
                <a:off x="7164288" y="5301208"/>
                <a:ext cx="1368152" cy="356617"/>
              </a:xfrm>
              <a:prstGeom prst="wedgeRoundRectCallout">
                <a:avLst>
                  <a:gd name="adj1" fmla="val -53425"/>
                  <a:gd name="adj2" fmla="val 100277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Null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값 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공백표현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)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791580" y="5265204"/>
              <a:ext cx="4320480" cy="10801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aa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= "100, 200, 300,,,400".split(",");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nn-NO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nn-NO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for (int i = 0; i &lt; aa.length; i++)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aa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] + “\t”);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2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Cutter 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문자열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자르기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24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00870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  <a:br>
              <a:rPr lang="en-US" altLang="ko-KR" dirty="0"/>
            </a:br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77070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22301"/>
            <a:ext cx="799288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배열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(Array)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배열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sym typeface="Wingdings"/>
              </a:rPr>
              <a:t>⇒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참조 타입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(mutable) :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주소값으로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변경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new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예약어를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사용하지 않아도 객체로 생성된다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기본 배열 선언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가지 방법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1.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a = {1,2,3};</a:t>
            </a:r>
          </a:p>
          <a:p>
            <a:pPr>
              <a:defRPr/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2.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b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{1,2,3};</a:t>
            </a:r>
          </a:p>
          <a:p>
            <a:pPr>
              <a:defRPr/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3.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c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[3];</a:t>
            </a: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기본타입 배열은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영역에 배열 크기만큼 자리가 확보되며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기본타입에 맞게 초기화 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93195"/>
              </p:ext>
            </p:extLst>
          </p:nvPr>
        </p:nvGraphicFramePr>
        <p:xfrm>
          <a:off x="2843808" y="3681028"/>
          <a:ext cx="3240360" cy="2743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자료형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int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byte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short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char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\u0000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long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0L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float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0.0f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double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boolean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false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기본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</a:t>
            </a:r>
            <a:endParaRPr kumimoji="0" lang="en-US" altLang="ko-KR" sz="24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55192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560" y="142534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- 2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차원 배열</a:t>
            </a:r>
          </a:p>
        </p:txBody>
      </p:sp>
      <p:sp>
        <p:nvSpPr>
          <p:cNvPr id="65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배열변환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(2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↔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1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 </a:t>
            </a:r>
            <a:r>
              <a:rPr lang="en-US" altLang="ko-KR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(1/2)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2765" y="1353339"/>
            <a:ext cx="7333696" cy="1744447"/>
            <a:chOff x="822765" y="1209323"/>
            <a:chExt cx="7333696" cy="1744447"/>
          </a:xfrm>
        </p:grpSpPr>
        <p:grpSp>
          <p:nvGrpSpPr>
            <p:cNvPr id="8" name="그룹 7"/>
            <p:cNvGrpSpPr/>
            <p:nvPr/>
          </p:nvGrpSpPr>
          <p:grpSpPr>
            <a:xfrm>
              <a:off x="5737225" y="1209323"/>
              <a:ext cx="2419236" cy="1708136"/>
              <a:chOff x="4864022" y="966210"/>
              <a:chExt cx="2419236" cy="1708136"/>
            </a:xfrm>
          </p:grpSpPr>
          <p:grpSp>
            <p:nvGrpSpPr>
              <p:cNvPr id="15" name="그룹 33"/>
              <p:cNvGrpSpPr/>
              <p:nvPr/>
            </p:nvGrpSpPr>
            <p:grpSpPr>
              <a:xfrm>
                <a:off x="5364088" y="1593874"/>
                <a:ext cx="1919170" cy="1080472"/>
                <a:chOff x="204558" y="1611923"/>
                <a:chExt cx="3060576" cy="1080472"/>
              </a:xfrm>
            </p:grpSpPr>
            <p:grpSp>
              <p:nvGrpSpPr>
                <p:cNvPr id="16" name="그룹 32"/>
                <p:cNvGrpSpPr/>
                <p:nvPr/>
              </p:nvGrpSpPr>
              <p:grpSpPr>
                <a:xfrm>
                  <a:off x="456822" y="1828299"/>
                  <a:ext cx="2808312" cy="864096"/>
                  <a:chOff x="456822" y="1828299"/>
                  <a:chExt cx="2808312" cy="864096"/>
                </a:xfrm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456822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(0,0)</a:t>
                    </a: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392926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(0,1)</a:t>
                    </a: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456822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(1,0)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392926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(1,1)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329030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(0,2)</a:t>
                    </a:r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329030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(1,2)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  <p:sp>
              <p:nvSpPr>
                <p:cNvPr id="17" name="직사각형 16"/>
                <p:cNvSpPr/>
                <p:nvPr/>
              </p:nvSpPr>
              <p:spPr>
                <a:xfrm>
                  <a:off x="204558" y="1828299"/>
                  <a:ext cx="252264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04558" y="2260347"/>
                  <a:ext cx="252264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56822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392926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319862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864022" y="1910106"/>
                <a:ext cx="500066" cy="642942"/>
                <a:chOff x="4864022" y="1910106"/>
                <a:chExt cx="500066" cy="642942"/>
              </a:xfrm>
            </p:grpSpPr>
            <p:sp>
              <p:nvSpPr>
                <p:cNvPr id="29" name="오른쪽으로 구부러진 화살표 28"/>
                <p:cNvSpPr/>
                <p:nvPr/>
              </p:nvSpPr>
              <p:spPr>
                <a:xfrm>
                  <a:off x="5149774" y="1910106"/>
                  <a:ext cx="214314" cy="642942"/>
                </a:xfrm>
                <a:prstGeom prst="curved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864022" y="2052982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5578402" y="966210"/>
                <a:ext cx="1643074" cy="586706"/>
                <a:chOff x="5578402" y="966210"/>
                <a:chExt cx="1643074" cy="586706"/>
              </a:xfrm>
            </p:grpSpPr>
            <p:sp>
              <p:nvSpPr>
                <p:cNvPr id="30" name="아래로 구부러진 화살표 29"/>
                <p:cNvSpPr/>
                <p:nvPr/>
              </p:nvSpPr>
              <p:spPr>
                <a:xfrm>
                  <a:off x="5578402" y="1267164"/>
                  <a:ext cx="1643074" cy="285752"/>
                </a:xfrm>
                <a:prstGeom prst="curved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247328" y="966210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8" name="모서리가 둥근 직사각형 9"/>
            <p:cNvSpPr/>
            <p:nvPr/>
          </p:nvSpPr>
          <p:spPr>
            <a:xfrm>
              <a:off x="822765" y="1718907"/>
              <a:ext cx="4160849" cy="12348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[][] a2 = new </a:t>
              </a:r>
              <a:r>
                <a:rPr lang="en-US" altLang="ko-KR" sz="1400" dirty="0" err="1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[2][3];</a:t>
              </a:r>
            </a:p>
            <a:p>
              <a:endParaRPr lang="en-US" altLang="ko-KR" sz="10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값 대입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a2[0][0] = 1;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a2[1][2] = 6;</a:t>
              </a:r>
            </a:p>
          </p:txBody>
        </p:sp>
        <p:sp>
          <p:nvSpPr>
            <p:cNvPr id="71" name="오른쪽 화살표 18"/>
            <p:cNvSpPr/>
            <p:nvPr/>
          </p:nvSpPr>
          <p:spPr>
            <a:xfrm>
              <a:off x="5148064" y="2168800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43199" y="3428648"/>
            <a:ext cx="7304155" cy="1080472"/>
            <a:chOff x="843199" y="3284632"/>
            <a:chExt cx="7304155" cy="1080472"/>
          </a:xfrm>
        </p:grpSpPr>
        <p:grpSp>
          <p:nvGrpSpPr>
            <p:cNvPr id="34" name="그룹 33"/>
            <p:cNvGrpSpPr/>
            <p:nvPr/>
          </p:nvGrpSpPr>
          <p:grpSpPr>
            <a:xfrm>
              <a:off x="6228184" y="3284632"/>
              <a:ext cx="1919170" cy="1080472"/>
              <a:chOff x="204558" y="1611923"/>
              <a:chExt cx="3060576" cy="1080472"/>
            </a:xfrm>
          </p:grpSpPr>
          <p:grpSp>
            <p:nvGrpSpPr>
              <p:cNvPr id="35" name="그룹 32"/>
              <p:cNvGrpSpPr/>
              <p:nvPr/>
            </p:nvGrpSpPr>
            <p:grpSpPr>
              <a:xfrm>
                <a:off x="456822" y="1828299"/>
                <a:ext cx="2808312" cy="864096"/>
                <a:chOff x="456822" y="1828299"/>
                <a:chExt cx="2808312" cy="86409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4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36" name="직사각형 35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69" name="모서리가 둥근 직사각형 9"/>
            <p:cNvSpPr/>
            <p:nvPr/>
          </p:nvSpPr>
          <p:spPr>
            <a:xfrm>
              <a:off x="843199" y="3500656"/>
              <a:ext cx="4160849" cy="8137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 a3 = {{1,2,3}, {4,5,6}};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[][]a3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[][]{{1,2,3}, {4,5,6}};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2" name="오른쪽 화살표 18"/>
            <p:cNvSpPr/>
            <p:nvPr/>
          </p:nvSpPr>
          <p:spPr>
            <a:xfrm>
              <a:off x="5395669" y="3741997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27584" y="4967062"/>
            <a:ext cx="7925528" cy="1090230"/>
            <a:chOff x="827584" y="4823046"/>
            <a:chExt cx="7925528" cy="1090230"/>
          </a:xfrm>
        </p:grpSpPr>
        <p:grpSp>
          <p:nvGrpSpPr>
            <p:cNvPr id="48" name="그룹 33"/>
            <p:cNvGrpSpPr/>
            <p:nvPr/>
          </p:nvGrpSpPr>
          <p:grpSpPr>
            <a:xfrm>
              <a:off x="6237291" y="4823046"/>
              <a:ext cx="2515821" cy="1090230"/>
              <a:chOff x="204558" y="1611923"/>
              <a:chExt cx="4012079" cy="1090230"/>
            </a:xfrm>
          </p:grpSpPr>
          <p:grpSp>
            <p:nvGrpSpPr>
              <p:cNvPr id="49" name="그룹 32"/>
              <p:cNvGrpSpPr/>
              <p:nvPr/>
            </p:nvGrpSpPr>
            <p:grpSpPr>
              <a:xfrm>
                <a:off x="456822" y="1828299"/>
                <a:ext cx="3759815" cy="873854"/>
                <a:chOff x="456822" y="1828299"/>
                <a:chExt cx="3759815" cy="873854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4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3280533" y="2270105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280533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3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70" name="모서리가 둥근 직사각형 9"/>
            <p:cNvSpPr/>
            <p:nvPr/>
          </p:nvSpPr>
          <p:spPr>
            <a:xfrm>
              <a:off x="827584" y="5007175"/>
              <a:ext cx="4160849" cy="834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[][]a3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[2][];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a3[0]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[3];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a3[1]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[4];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4" name="오른쪽 화살표 18"/>
            <p:cNvSpPr/>
            <p:nvPr/>
          </p:nvSpPr>
          <p:spPr>
            <a:xfrm>
              <a:off x="5358622" y="5254165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834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509662" y="1728898"/>
            <a:ext cx="6842758" cy="1080472"/>
            <a:chOff x="755576" y="1345377"/>
            <a:chExt cx="6842758" cy="1080472"/>
          </a:xfrm>
        </p:grpSpPr>
        <p:grpSp>
          <p:nvGrpSpPr>
            <p:cNvPr id="10" name="그룹 33"/>
            <p:cNvGrpSpPr/>
            <p:nvPr/>
          </p:nvGrpSpPr>
          <p:grpSpPr>
            <a:xfrm>
              <a:off x="755576" y="1345377"/>
              <a:ext cx="1919170" cy="1080472"/>
              <a:chOff x="204558" y="1611923"/>
              <a:chExt cx="3060576" cy="1080472"/>
            </a:xfrm>
          </p:grpSpPr>
          <p:grpSp>
            <p:nvGrpSpPr>
              <p:cNvPr id="11" name="그룹 32"/>
              <p:cNvGrpSpPr/>
              <p:nvPr/>
            </p:nvGrpSpPr>
            <p:grpSpPr>
              <a:xfrm>
                <a:off x="456822" y="1828299"/>
                <a:ext cx="2808312" cy="864096"/>
                <a:chOff x="456822" y="1828299"/>
                <a:chExt cx="2808312" cy="864096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(0,0)</a:t>
                  </a: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(0,1)</a:t>
                  </a: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(1,0)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(1,1)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(0,2)</a:t>
                  </a: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(1,2)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15" name="직사각형 14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6" name="왼쪽/오른쪽 화살표 25"/>
            <p:cNvSpPr/>
            <p:nvPr/>
          </p:nvSpPr>
          <p:spPr>
            <a:xfrm>
              <a:off x="2951820" y="1791841"/>
              <a:ext cx="764084" cy="432048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23928" y="1575465"/>
              <a:ext cx="3674406" cy="650885"/>
              <a:chOff x="3923928" y="1575465"/>
              <a:chExt cx="3674406" cy="65088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082113" y="1791841"/>
                <a:ext cx="3516221" cy="434509"/>
                <a:chOff x="4082113" y="1791841"/>
                <a:chExt cx="3516221" cy="434509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082113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(0,0)</a:t>
                  </a: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669108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(0,1)</a:t>
                  </a: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37349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(1,0)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6424344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(1,1)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5256103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(0,2)</a:t>
                  </a: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7011339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(1,2)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923928" y="1575465"/>
                <a:ext cx="3674405" cy="648424"/>
                <a:chOff x="3923928" y="1575465"/>
                <a:chExt cx="3674405" cy="64842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923928" y="1791841"/>
                  <a:ext cx="158185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5" name="그룹 4"/>
                <p:cNvGrpSpPr/>
                <p:nvPr/>
              </p:nvGrpSpPr>
              <p:grpSpPr>
                <a:xfrm>
                  <a:off x="4082113" y="1575465"/>
                  <a:ext cx="3516220" cy="218837"/>
                  <a:chOff x="4082113" y="1575465"/>
                  <a:chExt cx="3516220" cy="218837"/>
                </a:xfrm>
              </p:grpSpPr>
              <p:sp>
                <p:nvSpPr>
                  <p:cNvPr id="38" name="직사각형 37"/>
                  <p:cNvSpPr/>
                  <p:nvPr/>
                </p:nvSpPr>
                <p:spPr>
                  <a:xfrm>
                    <a:off x="4082113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0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4669108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5250354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2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837348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3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6424344" y="1578278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4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7011338" y="1578278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44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배열변환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(2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↔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1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 </a:t>
            </a:r>
            <a:r>
              <a:rPr lang="en-US" altLang="ko-KR" sz="2200" b="1" dirty="0">
                <a:solidFill>
                  <a:srgbClr val="132E66"/>
                </a:solidFill>
                <a:latin typeface="맑은 고딕"/>
                <a:ea typeface="맑은 고딕"/>
              </a:rPr>
              <a:t>(2/2)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1560" y="3205062"/>
            <a:ext cx="7992888" cy="1221324"/>
            <a:chOff x="611560" y="2924944"/>
            <a:chExt cx="7884875" cy="1221324"/>
          </a:xfrm>
        </p:grpSpPr>
        <p:sp>
          <p:nvSpPr>
            <p:cNvPr id="27" name="TextBox 26"/>
            <p:cNvSpPr txBox="1"/>
            <p:nvPr/>
          </p:nvSpPr>
          <p:spPr>
            <a:xfrm>
              <a:off x="611560" y="2924944"/>
              <a:ext cx="71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- 2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차원 배열</a:t>
              </a:r>
              <a:r>
                <a: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1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차원 배열</a:t>
              </a:r>
              <a:endPara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47" name="모서리가 둥근 직사각형 9"/>
            <p:cNvSpPr/>
            <p:nvPr/>
          </p:nvSpPr>
          <p:spPr>
            <a:xfrm>
              <a:off x="755663" y="3310262"/>
              <a:ext cx="7740772" cy="8360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 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(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배열의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row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번호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col (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배열의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col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개수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+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j (index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번호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ex)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3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4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5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1560" y="4861246"/>
            <a:ext cx="7992888" cy="1266290"/>
            <a:chOff x="611560" y="4581128"/>
            <a:chExt cx="7992888" cy="1266290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4581128"/>
              <a:ext cx="7992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132E66"/>
                  </a:solidFill>
                  <a:ea typeface="돋움" pitchFamily="50" charset="-127"/>
                </a:rPr>
                <a:t>- 1</a:t>
              </a:r>
              <a:r>
                <a:rPr lang="ko-KR" altLang="en-US" sz="1600" b="1" dirty="0">
                  <a:solidFill>
                    <a:srgbClr val="132E66"/>
                  </a:solidFill>
                  <a:ea typeface="돋움" pitchFamily="50" charset="-127"/>
                </a:rPr>
                <a:t>차원 배열</a:t>
              </a:r>
              <a:r>
                <a:rPr lang="ko-KR" altLang="en-US" sz="1600" dirty="0">
                  <a:solidFill>
                    <a:srgbClr val="132E66"/>
                  </a:solidFill>
                  <a:ea typeface="돋움" pitchFamily="50" charset="-127"/>
                </a:rPr>
                <a:t>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600" dirty="0">
                  <a:solidFill>
                    <a:srgbClr val="132E66"/>
                  </a:solidFill>
                  <a:ea typeface="돋움" pitchFamily="50" charset="-127"/>
                </a:rPr>
                <a:t> </a:t>
              </a:r>
              <a:r>
                <a:rPr lang="en-US" altLang="ko-KR" sz="1600" b="1" dirty="0">
                  <a:solidFill>
                    <a:srgbClr val="132E66"/>
                  </a:solidFill>
                  <a:ea typeface="돋움" pitchFamily="50" charset="-127"/>
                </a:rPr>
                <a:t>2</a:t>
              </a:r>
              <a:r>
                <a:rPr lang="ko-KR" altLang="en-US" sz="1600" b="1" dirty="0">
                  <a:solidFill>
                    <a:srgbClr val="132E66"/>
                  </a:solidFill>
                  <a:ea typeface="돋움" pitchFamily="50" charset="-127"/>
                </a:rPr>
                <a:t>차원 배열</a:t>
              </a:r>
              <a:endParaRPr lang="en-US" altLang="ko-KR" sz="1600" b="1" dirty="0">
                <a:solidFill>
                  <a:srgbClr val="132E66"/>
                </a:solidFill>
                <a:ea typeface="돋움" pitchFamily="50" charset="-127"/>
              </a:endParaRPr>
            </a:p>
          </p:txBody>
        </p:sp>
        <p:sp>
          <p:nvSpPr>
            <p:cNvPr id="48" name="모서리가 둥근 직사각형 9"/>
            <p:cNvSpPr/>
            <p:nvPr/>
          </p:nvSpPr>
          <p:spPr>
            <a:xfrm>
              <a:off x="768564" y="4977172"/>
              <a:ext cx="7727871" cy="8702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 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/ col] [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% col]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ex) [0/3] [0%3], [1/3] [1%3], [2/3] [2%3], [3/3] [3%3], [4/3] [4%3], [5/3] [5%3] 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94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02840" y="1237258"/>
            <a:ext cx="8229600" cy="5072062"/>
          </a:xfrm>
        </p:spPr>
        <p:txBody>
          <a:bodyPr anchor="t">
            <a:normAutofit/>
          </a:bodyPr>
          <a:lstStyle/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DOS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명령어 </a:t>
            </a:r>
            <a:r>
              <a:rPr lang="ko-KR" altLang="en-US" sz="1600" b="1" dirty="0" err="1">
                <a:solidFill>
                  <a:srgbClr val="132E66"/>
                </a:solidFill>
                <a:latin typeface="맑은 고딕"/>
                <a:ea typeface="맑은 고딕"/>
              </a:rPr>
              <a:t>실행법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:package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경로에 맞게 폴더 생성하여 컴파일한 후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package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경로대로 실행한다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.</a:t>
            </a:r>
            <a:endParaRPr lang="ko-KR" altLang="en-US" sz="16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000" b="1" dirty="0">
                <a:solidFill>
                  <a:srgbClr val="132E66"/>
                </a:solidFill>
                <a:latin typeface="맑은 고딕"/>
                <a:ea typeface="맑은 고딕"/>
              </a:rPr>
              <a:t>   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 </a:t>
            </a:r>
            <a:r>
              <a:rPr lang="ko-KR" altLang="en-US" sz="2000" dirty="0">
                <a:solidFill>
                  <a:srgbClr val="132E66"/>
                </a:solidFill>
              </a:rPr>
              <a:t>* </a:t>
            </a:r>
            <a:r>
              <a:rPr lang="en-US" altLang="ko-KR" sz="2000" dirty="0" err="1">
                <a:solidFill>
                  <a:srgbClr val="132E66"/>
                </a:solidFill>
              </a:rPr>
              <a:t>javac</a:t>
            </a:r>
            <a:r>
              <a:rPr lang="en-US" altLang="ko-KR" sz="2000" dirty="0">
                <a:solidFill>
                  <a:srgbClr val="132E66"/>
                </a:solidFill>
              </a:rPr>
              <a:t> –d . Hello.java → java </a:t>
            </a:r>
            <a:r>
              <a:rPr lang="en-US" altLang="ko-KR" sz="2000" dirty="0" err="1">
                <a:solidFill>
                  <a:srgbClr val="132E66"/>
                </a:solidFill>
              </a:rPr>
              <a:t>com.a.b.Hello</a:t>
            </a:r>
            <a:endParaRPr lang="en-US" altLang="ko-KR" sz="20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9" y="3068960"/>
            <a:ext cx="6840760" cy="309634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/>
            </a:pPr>
            <a:r>
              <a:rPr lang="en-US" altLang="ko-KR" sz="2400" b="1" dirty="0">
                <a:solidFill>
                  <a:srgbClr val="14395E"/>
                </a:solidFill>
                <a:cs typeface="맑은 고딕"/>
              </a:rPr>
              <a:t>package </a:t>
            </a:r>
            <a:r>
              <a:rPr lang="en-US" altLang="ko-KR" sz="2400" b="1" dirty="0" err="1">
                <a:solidFill>
                  <a:srgbClr val="14395E"/>
                </a:solidFill>
                <a:cs typeface="맑은 고딕"/>
              </a:rPr>
              <a:t>com.a.b</a:t>
            </a:r>
            <a:r>
              <a:rPr lang="en-US" altLang="ko-KR" sz="2400" b="1" dirty="0">
                <a:solidFill>
                  <a:srgbClr val="14395E"/>
                </a:solidFill>
                <a:cs typeface="맑은 고딕"/>
              </a:rPr>
              <a:t>;</a:t>
            </a:r>
            <a:endParaRPr lang="en-US" altLang="ko-KR" sz="2400" b="1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public class Hello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{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public static void main(String[] </a:t>
            </a:r>
            <a:r>
              <a:rPr lang="en-US" altLang="ko-KR" sz="2400" dirty="0" err="1">
                <a:solidFill>
                  <a:srgbClr val="14395E"/>
                </a:solidFill>
                <a:cs typeface="맑은 고딕"/>
              </a:rPr>
              <a:t>args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)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{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	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String str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=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“Hello!! JAVA”;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        </a:t>
            </a:r>
            <a:r>
              <a:rPr lang="en-US" altLang="ko-KR" sz="2400" dirty="0" err="1">
                <a:solidFill>
                  <a:srgbClr val="14395E"/>
                </a:solidFill>
                <a:cs typeface="맑은 고딕"/>
              </a:rPr>
              <a:t>System.out.println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(str);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}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}</a:t>
            </a:r>
            <a:endParaRPr lang="ko-KR" altLang="en-US" sz="2400" dirty="0">
              <a:solidFill>
                <a:srgbClr val="14395E"/>
              </a:solidFill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8582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 Compile </a:t>
            </a:r>
            <a:r>
              <a:rPr kumimoji="0" lang="en-US" altLang="ko-KR" sz="22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돋움"/>
                <a:cs typeface="+mj-cs"/>
              </a:rPr>
              <a:t>(2/3)</a:t>
            </a:r>
            <a:endParaRPr kumimoji="0" lang="ko-KR" altLang="en-US" sz="2200" b="1" i="0" u="none" strike="noStrike" kern="1200" cap="none" spc="0" normalizeH="0"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85305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3508" y="2308910"/>
            <a:ext cx="8892988" cy="2949480"/>
            <a:chOff x="215516" y="2308910"/>
            <a:chExt cx="8892988" cy="2949480"/>
          </a:xfrm>
        </p:grpSpPr>
        <p:sp>
          <p:nvSpPr>
            <p:cNvPr id="19" name="왼쪽/오른쪽 화살표 18"/>
            <p:cNvSpPr/>
            <p:nvPr/>
          </p:nvSpPr>
          <p:spPr>
            <a:xfrm>
              <a:off x="4174034" y="3749072"/>
              <a:ext cx="964413" cy="714380"/>
            </a:xfrm>
            <a:prstGeom prst="leftRightArrow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15516" y="2308910"/>
              <a:ext cx="3874277" cy="2949480"/>
              <a:chOff x="179512" y="1991688"/>
              <a:chExt cx="3874277" cy="294948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79512" y="2636912"/>
                <a:ext cx="3874277" cy="23042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String[]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{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여자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남자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사람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for(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int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0;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&lt;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str.length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++)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   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System.out.print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 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 +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08538" y="1991688"/>
                <a:ext cx="2016224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일반 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문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230018" y="2308910"/>
              <a:ext cx="3878486" cy="2949480"/>
              <a:chOff x="5148064" y="1991688"/>
              <a:chExt cx="3878486" cy="294948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5148064" y="2636912"/>
                <a:ext cx="3878486" cy="23042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String[]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{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여자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남자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사람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for(String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: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ss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   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System.out.println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 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+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079195" y="1991688"/>
                <a:ext cx="2016224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Enhanced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 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문</a:t>
                </a:r>
              </a:p>
            </p:txBody>
          </p:sp>
        </p:grpSp>
      </p:grpSp>
      <p:sp>
        <p:nvSpPr>
          <p:cNvPr id="18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50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Enhanced for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향상된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for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문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7300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51. Shallow Copy &amp; Deep Copy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4257675" cy="5400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 - Shallow Copy</a:t>
            </a:r>
          </a:p>
          <a:p>
            <a:pPr marL="0" indent="0">
              <a:buNone/>
            </a:pPr>
            <a:endParaRPr lang="en-US" altLang="ko-KR" sz="4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* </a:t>
            </a:r>
            <a:r>
              <a:rPr lang="ko-KR" altLang="en-US" sz="1400" dirty="0" err="1">
                <a:solidFill>
                  <a:srgbClr val="132E66"/>
                </a:solidFill>
              </a:rPr>
              <a:t>주소값</a:t>
            </a:r>
            <a:r>
              <a:rPr lang="ko-KR" altLang="en-US" sz="1400" dirty="0">
                <a:solidFill>
                  <a:srgbClr val="132E66"/>
                </a:solidFill>
              </a:rPr>
              <a:t> 전달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* </a:t>
            </a:r>
            <a:r>
              <a:rPr lang="ko-KR" altLang="en-US" sz="1400" dirty="0">
                <a:solidFill>
                  <a:srgbClr val="132E66"/>
                </a:solidFill>
              </a:rPr>
              <a:t>복사본을 변경하면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원본도 같이 변경된다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0" y="980728"/>
            <a:ext cx="4320480" cy="5073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 - Deep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Copy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돋움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객체를 복사하여 새로운 객체를 연결 값을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넘겨주므로 복사본은 독립적인 개체이다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복사본을 변경 시 원본에는 영향을 끼치지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않는다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31540" y="2420888"/>
            <a:ext cx="3744416" cy="4154978"/>
            <a:chOff x="251520" y="2420888"/>
            <a:chExt cx="3744416" cy="4154978"/>
          </a:xfrm>
        </p:grpSpPr>
        <p:grpSp>
          <p:nvGrpSpPr>
            <p:cNvPr id="8" name="그룹 7"/>
            <p:cNvGrpSpPr/>
            <p:nvPr/>
          </p:nvGrpSpPr>
          <p:grpSpPr>
            <a:xfrm>
              <a:off x="1259632" y="3501008"/>
              <a:ext cx="1764196" cy="576064"/>
              <a:chOff x="1259632" y="3501008"/>
              <a:chExt cx="1764196" cy="576064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>
                <a:off x="1259632" y="350100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295636" y="3573016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돋움" pitchFamily="50" charset="-127"/>
                    <a:ea typeface="돋움" pitchFamily="50" charset="-127"/>
                  </a:rPr>
                  <a:t>shallow copy</a:t>
                </a:r>
                <a:endParaRPr lang="ko-KR" altLang="en-US" sz="16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51520" y="2420888"/>
              <a:ext cx="3744416" cy="1058634"/>
              <a:chOff x="251520" y="2420888"/>
              <a:chExt cx="3744416" cy="105863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51520" y="2420888"/>
                <a:ext cx="792088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cxnSp>
            <p:nvCxnSpPr>
              <p:cNvPr id="23" name="직선 화살표 연결선 22"/>
              <p:cNvCxnSpPr>
                <a:endCxn id="19" idx="1"/>
              </p:cNvCxnSpPr>
              <p:nvPr/>
            </p:nvCxnSpPr>
            <p:spPr>
              <a:xfrm>
                <a:off x="683568" y="2780928"/>
                <a:ext cx="936104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536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err="1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src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619672" y="2420888"/>
                <a:ext cx="2376264" cy="1058634"/>
                <a:chOff x="1619672" y="2420888"/>
                <a:chExt cx="2376264" cy="105863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763688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[0]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555776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[1]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347864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[2]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1619672" y="2420888"/>
                  <a:ext cx="2376264" cy="720080"/>
                  <a:chOff x="1619672" y="2420888"/>
                  <a:chExt cx="2376264" cy="720080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619672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411760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203848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763688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555776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347864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9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18" name="그룹 17"/>
            <p:cNvGrpSpPr/>
            <p:nvPr/>
          </p:nvGrpSpPr>
          <p:grpSpPr>
            <a:xfrm>
              <a:off x="251520" y="4149080"/>
              <a:ext cx="3744416" cy="2426786"/>
              <a:chOff x="251520" y="4149080"/>
              <a:chExt cx="3744416" cy="242678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51520" y="4149080"/>
                <a:ext cx="1368152" cy="1058634"/>
                <a:chOff x="251520" y="4149080"/>
                <a:chExt cx="1368152" cy="105863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251520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30" idx="1"/>
                </p:cNvCxnSpPr>
                <p:nvPr/>
              </p:nvCxnSpPr>
              <p:spPr>
                <a:xfrm>
                  <a:off x="683568" y="4509120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5536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251520" y="4869160"/>
                <a:ext cx="1368152" cy="1706706"/>
                <a:chOff x="251520" y="4869160"/>
                <a:chExt cx="1368152" cy="1706706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251520" y="5517232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23528" y="6237312"/>
                  <a:ext cx="6480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dest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40" name="직선 화살표 연결선 39"/>
                <p:cNvCxnSpPr/>
                <p:nvPr/>
              </p:nvCxnSpPr>
              <p:spPr>
                <a:xfrm flipV="1">
                  <a:off x="683568" y="4869160"/>
                  <a:ext cx="936104" cy="108012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1619672" y="4149080"/>
                <a:ext cx="2376264" cy="1058634"/>
                <a:chOff x="1619672" y="4149080"/>
                <a:chExt cx="2376264" cy="1058634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763688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[0]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555776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[1]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347864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[2]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1619672" y="4149080"/>
                  <a:ext cx="2376264" cy="720080"/>
                  <a:chOff x="1619672" y="4149080"/>
                  <a:chExt cx="2376264" cy="72008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1619672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2411760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203848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763688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555776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47864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9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73" name="그룹 72"/>
          <p:cNvGrpSpPr/>
          <p:nvPr/>
        </p:nvGrpSpPr>
        <p:grpSpPr>
          <a:xfrm>
            <a:off x="5004048" y="2442374"/>
            <a:ext cx="3744416" cy="4082970"/>
            <a:chOff x="5004048" y="2420888"/>
            <a:chExt cx="3744416" cy="4082970"/>
          </a:xfrm>
        </p:grpSpPr>
        <p:grpSp>
          <p:nvGrpSpPr>
            <p:cNvPr id="24" name="그룹 23"/>
            <p:cNvGrpSpPr/>
            <p:nvPr/>
          </p:nvGrpSpPr>
          <p:grpSpPr>
            <a:xfrm>
              <a:off x="6012160" y="3501008"/>
              <a:ext cx="1764196" cy="576064"/>
              <a:chOff x="6012160" y="3501008"/>
              <a:chExt cx="1764196" cy="576064"/>
            </a:xfrm>
          </p:grpSpPr>
          <p:cxnSp>
            <p:nvCxnSpPr>
              <p:cNvPr id="76" name="직선 화살표 연결선 75"/>
              <p:cNvCxnSpPr/>
              <p:nvPr/>
            </p:nvCxnSpPr>
            <p:spPr>
              <a:xfrm>
                <a:off x="6012160" y="350100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048164" y="3573016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돋움" pitchFamily="50" charset="-127"/>
                    <a:ea typeface="돋움" pitchFamily="50" charset="-127"/>
                  </a:rPr>
                  <a:t>deep copy</a:t>
                </a:r>
                <a:endParaRPr lang="ko-KR" altLang="en-US" sz="16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004048" y="2420888"/>
              <a:ext cx="3744416" cy="1058634"/>
              <a:chOff x="5004048" y="2420888"/>
              <a:chExt cx="3744416" cy="105863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516216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08304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100392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5004048" y="2420888"/>
                <a:ext cx="3744416" cy="1058634"/>
                <a:chOff x="5004048" y="2420888"/>
                <a:chExt cx="3744416" cy="1058634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5004048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372200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164288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7956376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59" name="직선 화살표 연결선 58"/>
                <p:cNvCxnSpPr>
                  <a:endCxn id="56" idx="1"/>
                </p:cNvCxnSpPr>
                <p:nvPr/>
              </p:nvCxnSpPr>
              <p:spPr>
                <a:xfrm>
                  <a:off x="5436096" y="2780928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5148064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548759" y="2611651"/>
                  <a:ext cx="4320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7268839" y="2611809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064388" y="260090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5004048" y="4149080"/>
              <a:ext cx="3744416" cy="1058634"/>
              <a:chOff x="5004048" y="4149080"/>
              <a:chExt cx="3744416" cy="105863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516216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308304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00392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5004048" y="4149080"/>
                <a:ext cx="3744416" cy="1058634"/>
                <a:chOff x="5004048" y="4149080"/>
                <a:chExt cx="3744416" cy="1058634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5004048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6372200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7164288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7956376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68" name="직선 화살표 연결선 67"/>
                <p:cNvCxnSpPr>
                  <a:endCxn id="65" idx="1"/>
                </p:cNvCxnSpPr>
                <p:nvPr/>
              </p:nvCxnSpPr>
              <p:spPr>
                <a:xfrm>
                  <a:off x="5436096" y="4509120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5148064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516216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7308304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8100392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004048" y="5445224"/>
              <a:ext cx="3744416" cy="1058634"/>
              <a:chOff x="5004048" y="5445224"/>
              <a:chExt cx="3744416" cy="1058634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6516216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08304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100392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004048" y="5445224"/>
                <a:ext cx="3744416" cy="1058634"/>
                <a:chOff x="5004048" y="5445224"/>
                <a:chExt cx="3744416" cy="1058634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5004048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6372200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7164288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7956376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88" name="직선 화살표 연결선 87"/>
                <p:cNvCxnSpPr>
                  <a:endCxn id="85" idx="1"/>
                </p:cNvCxnSpPr>
                <p:nvPr/>
              </p:nvCxnSpPr>
              <p:spPr>
                <a:xfrm>
                  <a:off x="5436096" y="5805264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5076056" y="6165304"/>
                  <a:ext cx="6480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dest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516216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308304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100392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39902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  <a:br>
              <a:rPr lang="en-US" altLang="ko-KR" dirty="0"/>
            </a:b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은닉성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9616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3548" y="1328571"/>
            <a:ext cx="7993261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-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OOP (Object Oriented Programming)</a:t>
            </a:r>
          </a:p>
          <a:p>
            <a:pPr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 지향 프로그래밍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특징으로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은닉성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오버라이딩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오버로딩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인터페이스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추상성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모듈성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계층성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재활용성 등이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있으며 서로 밀접한 관계가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55576" y="2780928"/>
            <a:ext cx="7740860" cy="3528392"/>
            <a:chOff x="755576" y="2708920"/>
            <a:chExt cx="7740860" cy="3528392"/>
          </a:xfrm>
        </p:grpSpPr>
        <p:grpSp>
          <p:nvGrpSpPr>
            <p:cNvPr id="38" name="그룹 37"/>
            <p:cNvGrpSpPr/>
            <p:nvPr/>
          </p:nvGrpSpPr>
          <p:grpSpPr>
            <a:xfrm>
              <a:off x="755576" y="4221088"/>
              <a:ext cx="7740860" cy="2016224"/>
              <a:chOff x="611560" y="4293096"/>
              <a:chExt cx="7740860" cy="20162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직사각형 16"/>
              <p:cNvSpPr/>
              <p:nvPr/>
            </p:nvSpPr>
            <p:spPr>
              <a:xfrm>
                <a:off x="611560" y="5085184"/>
                <a:ext cx="1224136" cy="504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OOP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다른 특징</a:t>
                </a: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2123728" y="4293096"/>
                <a:ext cx="2736304" cy="2016224"/>
                <a:chOff x="2123728" y="4293096"/>
                <a:chExt cx="2736304" cy="2016224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2483768" y="4725144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Interface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	</a:t>
                  </a: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83768" y="4293096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오버라이딩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483768" y="5157192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추상화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(abstraction)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83768" y="6021288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계층성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(hierarchy)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483768" y="5589240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모듈성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(modularity)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>
                <a:xfrm>
                  <a:off x="2123728" y="4437112"/>
                  <a:ext cx="0" cy="17281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endCxn id="23" idx="1"/>
                </p:cNvCxnSpPr>
                <p:nvPr/>
              </p:nvCxnSpPr>
              <p:spPr>
                <a:xfrm>
                  <a:off x="2123728" y="61653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>
                  <a:endCxn id="24" idx="1"/>
                </p:cNvCxnSpPr>
                <p:nvPr/>
              </p:nvCxnSpPr>
              <p:spPr>
                <a:xfrm>
                  <a:off x="2123728" y="5733256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>
                  <a:endCxn id="22" idx="1"/>
                </p:cNvCxnSpPr>
                <p:nvPr/>
              </p:nvCxnSpPr>
              <p:spPr>
                <a:xfrm>
                  <a:off x="2123728" y="530120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>
                  <a:endCxn id="18" idx="1"/>
                </p:cNvCxnSpPr>
                <p:nvPr/>
              </p:nvCxnSpPr>
              <p:spPr>
                <a:xfrm>
                  <a:off x="2123728" y="4869160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2123728" y="4437112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/>
              <p:cNvGrpSpPr/>
              <p:nvPr/>
            </p:nvGrpSpPr>
            <p:grpSpPr>
              <a:xfrm>
                <a:off x="5220072" y="5074403"/>
                <a:ext cx="3132348" cy="504056"/>
                <a:chOff x="5220072" y="5074403"/>
                <a:chExt cx="3132348" cy="504056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6192180" y="5074403"/>
                  <a:ext cx="2160240" cy="50405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재활용성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(reusability)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59" name="오른쪽 화살표 58"/>
                <p:cNvSpPr/>
                <p:nvPr/>
              </p:nvSpPr>
              <p:spPr>
                <a:xfrm>
                  <a:off x="5220072" y="5146411"/>
                  <a:ext cx="708086" cy="40143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755576" y="2708920"/>
              <a:ext cx="4392488" cy="1152128"/>
              <a:chOff x="539552" y="2564904"/>
              <a:chExt cx="4392488" cy="11521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직사각형 8"/>
              <p:cNvSpPr/>
              <p:nvPr/>
            </p:nvSpPr>
            <p:spPr>
              <a:xfrm>
                <a:off x="539552" y="2852936"/>
                <a:ext cx="1224136" cy="504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OOP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3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대 개념</a:t>
                </a: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051720" y="2564904"/>
                <a:ext cx="2880320" cy="1152128"/>
                <a:chOff x="2051720" y="2564904"/>
                <a:chExt cx="2880320" cy="1152128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483768" y="3429000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Polymorphism (</a:t>
                  </a: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다형성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2483768" y="2996952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Inheritance (</a:t>
                  </a: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상속성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2483768" y="2564904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Encapsulation (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은닉화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051720" y="2708920"/>
                  <a:ext cx="0" cy="864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>
                  <a:endCxn id="8" idx="1"/>
                </p:cNvCxnSpPr>
                <p:nvPr/>
              </p:nvCxnSpPr>
              <p:spPr>
                <a:xfrm>
                  <a:off x="2051720" y="3573016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endCxn id="11" idx="1"/>
                </p:cNvCxnSpPr>
                <p:nvPr/>
              </p:nvCxnSpPr>
              <p:spPr>
                <a:xfrm>
                  <a:off x="2051720" y="2708920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>
                  <a:endCxn id="10" idx="1"/>
                </p:cNvCxnSpPr>
                <p:nvPr/>
              </p:nvCxnSpPr>
              <p:spPr>
                <a:xfrm>
                  <a:off x="2051720" y="3140968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57. OOP(Object Oriented Programming)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2218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직사각형 34"/>
          <p:cNvSpPr>
            <a:spLocks noChangeArrowheads="1"/>
          </p:cNvSpPr>
          <p:nvPr/>
        </p:nvSpPr>
        <p:spPr bwMode="auto">
          <a:xfrm>
            <a:off x="607504" y="1143000"/>
            <a:ext cx="8104956" cy="306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Encapsulation (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은닉화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데이터의 보호를 위해서 멤버필드에 메서드를 통해서 접근하도록 한다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데이터 보호를 위해 사용한다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메시지 호출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– Method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사용</a:t>
            </a:r>
            <a:endParaRPr lang="en-US" altLang="ko-KR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접근제한자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(private)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로 속성들을 만들어 클래스 밖에서 접근하여 변경하지 못하게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하는 것</a:t>
            </a:r>
            <a:endParaRPr lang="en-US" altLang="ko-KR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접근제한자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(private)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로 선언된 멤버필드를 사용하기 위해 멤버필드를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메서드만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제공해서 그 </a:t>
            </a:r>
            <a:endParaRPr lang="en-US" altLang="ko-KR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메서드를 이용하여 접근</a:t>
            </a:r>
            <a:endParaRPr lang="en-US" altLang="ko-KR" sz="1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ex)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패키지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, jar(</a:t>
            </a:r>
            <a:r>
              <a:rPr lang="ko-KR" altLang="en-US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아카이브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 –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컴포넌트 은닉화 강화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41490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73634" y="4329100"/>
            <a:ext cx="5544616" cy="2088232"/>
            <a:chOff x="1619672" y="4365104"/>
            <a:chExt cx="5544616" cy="2088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그룹 7"/>
            <p:cNvGrpSpPr/>
            <p:nvPr/>
          </p:nvGrpSpPr>
          <p:grpSpPr>
            <a:xfrm>
              <a:off x="2120294" y="4611036"/>
              <a:ext cx="3093858" cy="1595000"/>
              <a:chOff x="2120294" y="4611036"/>
              <a:chExt cx="3093858" cy="159500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120294" y="4765039"/>
                <a:ext cx="3093858" cy="1440997"/>
              </a:xfrm>
              <a:prstGeom prst="round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411760" y="4611036"/>
                <a:ext cx="1255463" cy="298856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Class A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267744" y="5001473"/>
                <a:ext cx="1838555" cy="298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private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멤버필드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267743" y="5377270"/>
                <a:ext cx="2736305" cy="7567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public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메서드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() {</a:t>
                </a:r>
              </a:p>
              <a:p>
                <a:pPr algn="ctr"/>
                <a:endPara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995935" y="4640929"/>
              <a:ext cx="2862081" cy="949374"/>
              <a:chOff x="3995935" y="4640929"/>
              <a:chExt cx="2862081" cy="949374"/>
            </a:xfrm>
          </p:grpSpPr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>
                <a:off x="3995935" y="4790356"/>
                <a:ext cx="1891941" cy="38816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>
                <a:off x="4740869" y="4939785"/>
                <a:ext cx="1460871" cy="650518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887877" y="4640929"/>
                <a:ext cx="970139" cy="288269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Class B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161781" y="4727776"/>
                <a:ext cx="481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Ⅹ</a:t>
                </a:r>
                <a:endParaRPr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619672" y="4365104"/>
              <a:ext cx="5544616" cy="2088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57-1. Encapsulation(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은닉화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1518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57-2. Inheritance(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상속성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34"/>
          <p:cNvSpPr>
            <a:spLocks noChangeArrowheads="1"/>
          </p:cNvSpPr>
          <p:nvPr/>
        </p:nvSpPr>
        <p:spPr bwMode="auto">
          <a:xfrm>
            <a:off x="251520" y="1160748"/>
            <a:ext cx="8892480" cy="427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Inheritance (</a:t>
            </a:r>
            <a:r>
              <a:rPr lang="ko-KR" altLang="en-US" sz="1600" b="1" dirty="0" err="1">
                <a:solidFill>
                  <a:schemeClr val="tx2"/>
                </a:solidFill>
                <a:ea typeface="돋움" pitchFamily="50" charset="-127"/>
              </a:rPr>
              <a:t>상속성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)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클래스 계층구조에서 하위 클래스가 상위 클래스에서 정의 한 속성과 메소드를 그대로 사용 가능하도록 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extends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키워드를 사용한다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Generalization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이라고도 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부모의 초기화 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super,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자신의 초기화 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this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사용한다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오버라이딩이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되지 않는 경우 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     1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static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2)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 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물려받지 못한다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3)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부모에서 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private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예약어가 사용된 메소드</a:t>
            </a:r>
          </a:p>
        </p:txBody>
      </p:sp>
    </p:spTree>
    <p:extLst>
      <p:ext uri="{BB962C8B-B14F-4D97-AF65-F5344CB8AC3E}">
        <p14:creationId xmlns:p14="http://schemas.microsoft.com/office/powerpoint/2010/main" val="23208631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57-3. Polymorphism(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다형성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34"/>
          <p:cNvSpPr>
            <a:spLocks noChangeArrowheads="1"/>
          </p:cNvSpPr>
          <p:nvPr/>
        </p:nvSpPr>
        <p:spPr bwMode="auto">
          <a:xfrm>
            <a:off x="607504" y="1139547"/>
            <a:ext cx="810495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Polymorphism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 (</a:t>
            </a:r>
            <a:r>
              <a:rPr lang="ko-KR" altLang="en-US" sz="1600" b="1" dirty="0" err="1">
                <a:solidFill>
                  <a:schemeClr val="tx2"/>
                </a:solidFill>
                <a:ea typeface="돋움" pitchFamily="50" charset="-127"/>
              </a:rPr>
              <a:t>다형성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)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다양한 형태를 나타낼 수 있는 능력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→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자식의 형태에 따라 다양하게 호출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발생원리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가지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전제조건으로 상속과 </a:t>
            </a:r>
            <a:r>
              <a:rPr lang="ko-KR" altLang="en-US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오버라이딩이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되어야 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1)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타입으로 자식을 생성한다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(부타자생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ex) Parent  p1 = new Child();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2)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이름으로 자식을 받을 수 있다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부타자참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ex) Child a4 = new Child();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Parent  p2 = a4;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Child a5 = (Child)p2;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// instance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타입으로 캐스팅하면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도 사용 가능하다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3)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자식의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로 호출한다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부메자호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0926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84927" y="1700808"/>
            <a:ext cx="7227533" cy="4606815"/>
            <a:chOff x="1466442" y="1717908"/>
            <a:chExt cx="7227533" cy="4606815"/>
          </a:xfrm>
        </p:grpSpPr>
        <p:grpSp>
          <p:nvGrpSpPr>
            <p:cNvPr id="48" name="그룹 47"/>
            <p:cNvGrpSpPr/>
            <p:nvPr/>
          </p:nvGrpSpPr>
          <p:grpSpPr>
            <a:xfrm>
              <a:off x="5967036" y="1718478"/>
              <a:ext cx="1714512" cy="3642768"/>
              <a:chOff x="5967036" y="1718478"/>
              <a:chExt cx="1714512" cy="3642768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5967036" y="1860784"/>
                <a:ext cx="1714512" cy="350046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181350" y="1718478"/>
                <a:ext cx="1220110" cy="48638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heap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466442" y="1717908"/>
              <a:ext cx="7227533" cy="4606815"/>
              <a:chOff x="1214414" y="1429876"/>
              <a:chExt cx="7227533" cy="460681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915816" y="5517232"/>
                <a:ext cx="2938065" cy="519459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Parent pa = new Child();</a:t>
                </a:r>
              </a:p>
              <a:p>
                <a:pPr algn="ctr">
                  <a:defRPr/>
                </a:pP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Child</a:t>
                </a:r>
                <a:r>
                  <a: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 </a:t>
                </a:r>
                <a:r>
                  <a:rPr lang="en-US" altLang="ko-KR" sz="1600" b="1" dirty="0" err="1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ch</a:t>
                </a: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 = new</a:t>
                </a:r>
                <a:r>
                  <a: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Child();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맑은 돋움"/>
                  <a:ea typeface="돋움" pitchFamily="50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214414" y="1429876"/>
                <a:ext cx="7227533" cy="3714776"/>
                <a:chOff x="1214414" y="1429876"/>
                <a:chExt cx="7227533" cy="3714776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1448855" y="1429876"/>
                  <a:ext cx="6993092" cy="3714776"/>
                  <a:chOff x="1448855" y="1429876"/>
                  <a:chExt cx="6993092" cy="3714776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1448855" y="2879358"/>
                    <a:ext cx="6993092" cy="2065430"/>
                    <a:chOff x="1448855" y="2879358"/>
                    <a:chExt cx="6993092" cy="2065430"/>
                  </a:xfrm>
                </p:grpSpPr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5715008" y="3430127"/>
                      <a:ext cx="214312" cy="42862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5500695" y="3430127"/>
                      <a:ext cx="214313" cy="42862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cxnSp>
                  <p:nvCxnSpPr>
                    <p:cNvPr id="23" name="직선 화살표 연결선 22"/>
                    <p:cNvCxnSpPr>
                      <a:endCxn id="20" idx="1"/>
                    </p:cNvCxnSpPr>
                    <p:nvPr/>
                  </p:nvCxnSpPr>
                  <p:spPr>
                    <a:xfrm flipV="1">
                      <a:off x="4857750" y="3644440"/>
                      <a:ext cx="642945" cy="1071577"/>
                    </a:xfrm>
                    <a:prstGeom prst="straightConnector1">
                      <a:avLst/>
                    </a:prstGeom>
                    <a:ln w="158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" name="그룹 14"/>
                    <p:cNvGrpSpPr/>
                    <p:nvPr/>
                  </p:nvGrpSpPr>
                  <p:grpSpPr>
                    <a:xfrm>
                      <a:off x="1448855" y="2879358"/>
                      <a:ext cx="6993092" cy="2065430"/>
                      <a:chOff x="1448855" y="2879358"/>
                      <a:chExt cx="6993092" cy="2065430"/>
                    </a:xfrm>
                  </p:grpSpPr>
                  <p:grpSp>
                    <p:nvGrpSpPr>
                      <p:cNvPr id="11" name="그룹 10"/>
                      <p:cNvGrpSpPr/>
                      <p:nvPr/>
                    </p:nvGrpSpPr>
                    <p:grpSpPr>
                      <a:xfrm>
                        <a:off x="1448855" y="2879358"/>
                        <a:ext cx="6034038" cy="2065430"/>
                        <a:chOff x="1448855" y="2879358"/>
                        <a:chExt cx="6034038" cy="2065430"/>
                      </a:xfrm>
                    </p:grpSpPr>
                    <p:sp>
                      <p:nvSpPr>
                        <p:cNvPr id="17" name="타원 16"/>
                        <p:cNvSpPr/>
                        <p:nvPr/>
                      </p:nvSpPr>
                      <p:spPr>
                        <a:xfrm>
                          <a:off x="6000758" y="4144502"/>
                          <a:ext cx="1285875" cy="785813"/>
                        </a:xfrm>
                        <a:prstGeom prst="ellipse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 w="1905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맑은 돋움"/>
                              <a:ea typeface="돋움" pitchFamily="50" charset="-127"/>
                            </a:rPr>
                            <a:t>Child</a:t>
                          </a:r>
                          <a:endParaRPr lang="ko-KR" altLang="en-US" sz="16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맑은 돋움"/>
                            <a:ea typeface="돋움" pitchFamily="50" charset="-127"/>
                          </a:endParaRPr>
                        </a:p>
                      </p:txBody>
                    </p:sp>
                    <p:grpSp>
                      <p:nvGrpSpPr>
                        <p:cNvPr id="10" name="그룹 9"/>
                        <p:cNvGrpSpPr/>
                        <p:nvPr/>
                      </p:nvGrpSpPr>
                      <p:grpSpPr>
                        <a:xfrm>
                          <a:off x="5816191" y="2879358"/>
                          <a:ext cx="1666702" cy="1193707"/>
                          <a:chOff x="5816191" y="2879358"/>
                          <a:chExt cx="1666702" cy="1193707"/>
                        </a:xfrm>
                      </p:grpSpPr>
                      <p:sp>
                        <p:nvSpPr>
                          <p:cNvPr id="18" name="타원 17"/>
                          <p:cNvSpPr/>
                          <p:nvPr/>
                        </p:nvSpPr>
                        <p:spPr>
                          <a:xfrm>
                            <a:off x="6000758" y="3287252"/>
                            <a:ext cx="1285875" cy="785813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 w="1905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 altLang="ko-KR" sz="1600" b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맑은 돋움"/>
                                <a:ea typeface="돋움" pitchFamily="50" charset="-127"/>
                              </a:rPr>
                              <a:t>Parent</a:t>
                            </a:r>
                            <a:endParaRPr lang="ko-KR" altLang="en-US" sz="1600" b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맑은 돋움"/>
                              <a:ea typeface="돋움" pitchFamily="50" charset="-127"/>
                            </a:endParaRPr>
                          </a:p>
                        </p:txBody>
                      </p:sp>
                      <p:grpSp>
                        <p:nvGrpSpPr>
                          <p:cNvPr id="9" name="그룹 8"/>
                          <p:cNvGrpSpPr/>
                          <p:nvPr/>
                        </p:nvGrpSpPr>
                        <p:grpSpPr>
                          <a:xfrm>
                            <a:off x="5816191" y="2879358"/>
                            <a:ext cx="1666702" cy="479332"/>
                            <a:chOff x="5816191" y="2879358"/>
                            <a:chExt cx="1666702" cy="479332"/>
                          </a:xfrm>
                        </p:grpSpPr>
                        <p:sp>
                          <p:nvSpPr>
                            <p:cNvPr id="21" name="타원 20"/>
                            <p:cNvSpPr/>
                            <p:nvPr/>
                          </p:nvSpPr>
                          <p:spPr>
                            <a:xfrm>
                              <a:off x="6143633" y="3144377"/>
                              <a:ext cx="214312" cy="214313"/>
                            </a:xfrm>
                            <a:prstGeom prst="ellipse">
                              <a:avLst/>
                            </a:prstGeom>
                            <a:solidFill>
                              <a:schemeClr val="accent6"/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ko-KR" altLang="en-US" b="1" dirty="0">
                                <a:solidFill>
                                  <a:schemeClr val="tx1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2" name="타원 21"/>
                            <p:cNvSpPr/>
                            <p:nvPr/>
                          </p:nvSpPr>
                          <p:spPr>
                            <a:xfrm>
                              <a:off x="6929445" y="3144377"/>
                              <a:ext cx="214313" cy="214313"/>
                            </a:xfrm>
                            <a:prstGeom prst="ellipse">
                              <a:avLst/>
                            </a:prstGeom>
                            <a:solidFill>
                              <a:schemeClr val="accent1"/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ko-KR" altLang="en-US" b="1" dirty="0">
                                <a:solidFill>
                                  <a:schemeClr val="tx1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4" name="TextBox 2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16191" y="2915034"/>
                              <a:ext cx="808037" cy="26193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100" dirty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돋움" pitchFamily="50" charset="-127"/>
                                  <a:ea typeface="돋움" pitchFamily="50" charset="-127"/>
                                </a:rPr>
                                <a:t>reference</a:t>
                              </a:r>
                              <a:endParaRPr lang="ko-KR" altLang="en-US" sz="1100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5" name="TextBox 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60232" y="2879358"/>
                              <a:ext cx="822661" cy="26161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100" dirty="0" err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돋움" pitchFamily="50" charset="-127"/>
                                  <a:ea typeface="돋움" pitchFamily="50" charset="-127"/>
                                </a:rPr>
                                <a:t>hashcode</a:t>
                              </a:r>
                              <a:endParaRPr lang="ko-KR" altLang="en-US" sz="1100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37" name="타원 36">
                          <a:extLst>
                            <a:ext uri="{FF2B5EF4-FFF2-40B4-BE49-F238E27FC236}">
                              <a16:creationId xmlns:a16="http://schemas.microsoft.com/office/drawing/2014/main" id="{8AA662D5-256E-41CE-BF51-D062349D4C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48855" y="4158975"/>
                          <a:ext cx="1285875" cy="785813"/>
                        </a:xfrm>
                        <a:prstGeom prst="ellipse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 w="1905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맑은 돋움"/>
                              <a:ea typeface="돋움" pitchFamily="50" charset="-127"/>
                            </a:rPr>
                            <a:t>Child</a:t>
                          </a:r>
                          <a:endParaRPr lang="ko-KR" altLang="en-US" sz="16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맑은 돋움"/>
                            <a:ea typeface="돋움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26" name="왼쪽으로 구부러진 화살표 25"/>
                      <p:cNvSpPr/>
                      <p:nvPr/>
                    </p:nvSpPr>
                    <p:spPr>
                      <a:xfrm>
                        <a:off x="7358070" y="3644440"/>
                        <a:ext cx="500063" cy="1000125"/>
                      </a:xfrm>
                      <a:prstGeom prst="curvedLeftArrow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7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858133" y="3930190"/>
                        <a:ext cx="58381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ko-KR" sz="16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맑은 돋움"/>
                            <a:ea typeface="돋움" pitchFamily="50" charset="-127"/>
                          </a:rPr>
                          <a:t>VMI</a:t>
                        </a:r>
                        <a:endParaRPr lang="ko-KR" alt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돋움"/>
                          <a:ea typeface="돋움" pitchFamily="50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3500430" y="1429876"/>
                    <a:ext cx="1714512" cy="3714776"/>
                    <a:chOff x="3500430" y="1429876"/>
                    <a:chExt cx="1714512" cy="3714776"/>
                  </a:xfrm>
                </p:grpSpPr>
                <p:sp>
                  <p:nvSpPr>
                    <p:cNvPr id="29" name="모서리가 둥근 직사각형 28"/>
                    <p:cNvSpPr/>
                    <p:nvPr/>
                  </p:nvSpPr>
                  <p:spPr>
                    <a:xfrm>
                      <a:off x="3500430" y="1644190"/>
                      <a:ext cx="1714512" cy="3500462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32" name="모서리가 둥근 직사각형 31"/>
                    <p:cNvSpPr/>
                    <p:nvPr/>
                  </p:nvSpPr>
                  <p:spPr>
                    <a:xfrm>
                      <a:off x="3714744" y="1429876"/>
                      <a:ext cx="1220110" cy="486956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stack</a:t>
                      </a:r>
                      <a:endParaRPr lang="ko-KR" alt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34" name="정육면체 33"/>
                    <p:cNvSpPr/>
                    <p:nvPr/>
                  </p:nvSpPr>
                  <p:spPr>
                    <a:xfrm>
                      <a:off x="3857620" y="4358834"/>
                      <a:ext cx="1071570" cy="571504"/>
                    </a:xfrm>
                    <a:prstGeom prst="cube">
                      <a:avLst/>
                    </a:prstGeom>
                    <a:solidFill>
                      <a:srgbClr val="B16E49"/>
                    </a:solidFill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돋움"/>
                          <a:ea typeface="돋움" pitchFamily="50" charset="-127"/>
                        </a:rPr>
                        <a:t>pa</a:t>
                      </a:r>
                      <a:endParaRPr lang="ko-KR" alt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돋움"/>
                        <a:ea typeface="돋움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1214414" y="1429876"/>
                  <a:ext cx="1714512" cy="3714776"/>
                  <a:chOff x="1214414" y="1429876"/>
                  <a:chExt cx="1714512" cy="3714776"/>
                </a:xfrm>
              </p:grpSpPr>
              <p:sp>
                <p:nvSpPr>
                  <p:cNvPr id="28" name="모서리가 둥근 직사각형 27"/>
                  <p:cNvSpPr/>
                  <p:nvPr/>
                </p:nvSpPr>
                <p:spPr>
                  <a:xfrm>
                    <a:off x="1214414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모서리가 둥근 직사각형 30"/>
                  <p:cNvSpPr/>
                  <p:nvPr/>
                </p:nvSpPr>
                <p:spPr>
                  <a:xfrm>
                    <a:off x="1259632" y="1429876"/>
                    <a:ext cx="1584176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Method Area</a:t>
                    </a:r>
                  </a:p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(static)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1428728" y="3302084"/>
                    <a:ext cx="1285875" cy="7858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돋움"/>
                        <a:ea typeface="돋움" pitchFamily="50" charset="-127"/>
                      </a:rPr>
                      <a:t>Parent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맑은 돋움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36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메모리 구조</a:t>
            </a:r>
          </a:p>
        </p:txBody>
      </p:sp>
    </p:spTree>
    <p:extLst>
      <p:ext uri="{BB962C8B-B14F-4D97-AF65-F5344CB8AC3E}">
        <p14:creationId xmlns:p14="http://schemas.microsoft.com/office/powerpoint/2010/main" val="2911871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67544" y="1196752"/>
            <a:ext cx="799326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자생부생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자식이 생성되려면 부모가 생성 되어야만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heap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defRPr/>
            </a:pPr>
            <a:endParaRPr lang="en-US" altLang="ko-KR" sz="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부모를 초기화하지 못하는 객체는 생성되지 못한다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eaLnBrk="1" hangingPunct="1"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자설부설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자식의 설계도가 올라가면 부모도 같이 올라간다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en-US" altLang="ko-KR" sz="1400" b="1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methodArea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생주부주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생성된 주소는 부모의 주소를 가리킨다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heap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설공메사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설계도에 공개된 메소드만이 사용 가능하다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en-US" altLang="ko-KR" sz="1400" b="1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methodArea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53.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메모리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특징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405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41. Override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(1/2)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79388" y="1016000"/>
            <a:ext cx="8964612" cy="49307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     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 Override 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함수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재정의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8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       - 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부모의 메서드를 재정의</a:t>
            </a:r>
            <a:endParaRPr lang="en-US" altLang="ko-KR" sz="14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>
                <a:solidFill>
                  <a:srgbClr val="132E66"/>
                </a:solidFill>
              </a:rPr>
              <a:t>상속이 기본으로 전제되어 있어야 있는 구조에서 부모의 메서드를 재정의 함으로써 실행 시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ko-KR" altLang="en-US" sz="1400" dirty="0">
                <a:solidFill>
                  <a:srgbClr val="132E66"/>
                </a:solidFill>
              </a:rPr>
              <a:t>              자동으로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오버로드 된 자식의 메서드가 호출되도록 하는 기술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>
                <a:solidFill>
                  <a:srgbClr val="132E66"/>
                </a:solidFill>
              </a:rPr>
              <a:t>하위클래스에서 메소드의 역할을 변경하거나 확장할 필요가 있을때 메소드를 새로 정의 하는 것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 err="1">
                <a:solidFill>
                  <a:srgbClr val="132E66"/>
                </a:solidFill>
              </a:rPr>
              <a:t>오버라이드</a:t>
            </a:r>
            <a:r>
              <a:rPr lang="ko-KR" altLang="en-US" sz="1400" dirty="0">
                <a:solidFill>
                  <a:srgbClr val="132E66"/>
                </a:solidFill>
              </a:rPr>
              <a:t> 할 메소드는 부모가 반드시 가지고 있어야 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부모와 같은 형태의 메서드 구조를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     </a:t>
            </a:r>
            <a:r>
              <a:rPr lang="ko-KR" altLang="en-US" sz="1400" dirty="0">
                <a:solidFill>
                  <a:srgbClr val="132E66"/>
                </a:solidFill>
              </a:rPr>
              <a:t>갖는다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endParaRPr lang="en-US" altLang="ko-KR" sz="10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132E66"/>
                </a:solidFill>
                <a:latin typeface="+mj-lt"/>
              </a:rPr>
              <a:t>       -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</a:rPr>
              <a:t>메모리 구조도</a:t>
            </a:r>
            <a:endParaRPr lang="en-US" altLang="ko-KR" sz="1400" b="1" dirty="0">
              <a:solidFill>
                <a:srgbClr val="132E66"/>
              </a:solidFill>
              <a:latin typeface="+mj-lt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7498" y="3881568"/>
            <a:ext cx="6720806" cy="2571768"/>
            <a:chOff x="863588" y="3969060"/>
            <a:chExt cx="6720806" cy="2571768"/>
          </a:xfrm>
        </p:grpSpPr>
        <p:grpSp>
          <p:nvGrpSpPr>
            <p:cNvPr id="10" name="그룹 9"/>
            <p:cNvGrpSpPr/>
            <p:nvPr/>
          </p:nvGrpSpPr>
          <p:grpSpPr>
            <a:xfrm>
              <a:off x="2083668" y="3969060"/>
              <a:ext cx="5500726" cy="2571768"/>
              <a:chOff x="1735570" y="3969060"/>
              <a:chExt cx="5500726" cy="25717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직사각형 31"/>
              <p:cNvSpPr/>
              <p:nvPr/>
            </p:nvSpPr>
            <p:spPr>
              <a:xfrm>
                <a:off x="1735570" y="4469126"/>
                <a:ext cx="2714644" cy="2071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>
                <a:off x="1735570" y="3969060"/>
                <a:ext cx="2714644" cy="428628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Method Area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21652" y="4469126"/>
                <a:ext cx="2714644" cy="2071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>
                <a:off x="4521652" y="3969060"/>
                <a:ext cx="2714644" cy="428628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Static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63588" y="4683440"/>
              <a:ext cx="6577930" cy="1714512"/>
              <a:chOff x="515490" y="4683440"/>
              <a:chExt cx="6577930" cy="171451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78446" y="4683440"/>
                <a:ext cx="5214974" cy="1714512"/>
                <a:chOff x="1878446" y="4683440"/>
                <a:chExt cx="5214974" cy="1714512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1878446" y="4826316"/>
                  <a:ext cx="2357454" cy="57150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public void make(){....}</a:t>
                  </a:r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2092760" y="4683440"/>
                  <a:ext cx="1428760" cy="28575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class A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1878446" y="5683572"/>
                  <a:ext cx="2357454" cy="71438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>
                      <a:solidFill>
                        <a:srgbClr val="FF0000"/>
                      </a:solidFill>
                      <a:latin typeface="돋움" pitchFamily="50" charset="-127"/>
                      <a:ea typeface="돋움" pitchFamily="50" charset="-127"/>
                    </a:rPr>
                    <a:t>@override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public void make(){....}</a:t>
                  </a:r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2092760" y="5540696"/>
                  <a:ext cx="1357322" cy="28575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class B extends A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664660" y="5969324"/>
                  <a:ext cx="1428760" cy="35719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Obj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41" name="직선 화살표 연결선 40"/>
                <p:cNvCxnSpPr>
                  <a:stCxn id="40" idx="1"/>
                </p:cNvCxnSpPr>
                <p:nvPr/>
              </p:nvCxnSpPr>
              <p:spPr>
                <a:xfrm flipH="1" flipV="1">
                  <a:off x="4021586" y="5112068"/>
                  <a:ext cx="1643074" cy="1035851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/>
              <p:cNvGrpSpPr/>
              <p:nvPr/>
            </p:nvGrpSpPr>
            <p:grpSpPr>
              <a:xfrm>
                <a:off x="515490" y="5112068"/>
                <a:ext cx="1375656" cy="928694"/>
                <a:chOff x="515490" y="5112068"/>
                <a:chExt cx="1375656" cy="928694"/>
              </a:xfrm>
            </p:grpSpPr>
            <p:cxnSp>
              <p:nvCxnSpPr>
                <p:cNvPr id="42" name="꺾인 연결선 41"/>
                <p:cNvCxnSpPr>
                  <a:stCxn id="34" idx="1"/>
                  <a:endCxn id="36" idx="1"/>
                </p:cNvCxnSpPr>
                <p:nvPr/>
              </p:nvCxnSpPr>
              <p:spPr>
                <a:xfrm rot="10800000" flipV="1">
                  <a:off x="1878446" y="5112068"/>
                  <a:ext cx="12700" cy="928694"/>
                </a:xfrm>
                <a:prstGeom prst="bentConnector3">
                  <a:avLst>
                    <a:gd name="adj1" fmla="val 2574198"/>
                  </a:avLst>
                </a:prstGeom>
                <a:ln w="158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직사각형 42"/>
                <p:cNvSpPr/>
                <p:nvPr/>
              </p:nvSpPr>
              <p:spPr>
                <a:xfrm>
                  <a:off x="515490" y="5154287"/>
                  <a:ext cx="1140186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VMI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(Virtual </a:t>
                  </a:r>
                </a:p>
                <a:p>
                  <a:pPr algn="ctr"/>
                  <a:r>
                    <a:rPr lang="en-US" altLang="ko-KR" sz="1200" b="1" dirty="0" err="1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Metod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 </a:t>
                  </a:r>
                </a:p>
                <a:p>
                  <a:pPr algn="ctr"/>
                  <a:r>
                    <a:rPr lang="en-US" altLang="ko-KR" sz="1200" b="1" dirty="0" err="1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Invokation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200" b="1" dirty="0">
                    <a:solidFill>
                      <a:srgbClr val="FF0000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185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21702</TotalTime>
  <Words>16052</Words>
  <Application>Microsoft Office PowerPoint</Application>
  <PresentationFormat>화면 슬라이드 쇼(4:3)</PresentationFormat>
  <Paragraphs>3489</Paragraphs>
  <Slides>137</Slides>
  <Notes>131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47" baseType="lpstr">
      <vt:lpstr>Arial Unicode MS</vt:lpstr>
      <vt:lpstr>굴림</vt:lpstr>
      <vt:lpstr>돋움</vt:lpstr>
      <vt:lpstr>맑은 고딕</vt:lpstr>
      <vt:lpstr>맑은 돋움</vt:lpstr>
      <vt:lpstr>Arial</vt:lpstr>
      <vt:lpstr>Consolas</vt:lpstr>
      <vt:lpstr>Times New Roman</vt:lpstr>
      <vt:lpstr>Wingdings</vt:lpstr>
      <vt:lpstr>Office 테마</vt:lpstr>
      <vt:lpstr>JAVA 프로그래밍</vt:lpstr>
      <vt:lpstr>1. JDK 설치 및 Eclipse 설치 (1/4)</vt:lpstr>
      <vt:lpstr>PowerPoint 프레젠테이션</vt:lpstr>
      <vt:lpstr>PowerPoint 프레젠테이션</vt:lpstr>
      <vt:lpstr>PowerPoint 프레젠테이션</vt:lpstr>
      <vt:lpstr>2. JAVA의 기본 (JDK, JRE, JVM) (1/2)</vt:lpstr>
      <vt:lpstr>PowerPoint 프레젠테이션</vt:lpstr>
      <vt:lpstr>3. Compile (1/3)</vt:lpstr>
      <vt:lpstr>PowerPoint 프레젠테이션</vt:lpstr>
      <vt:lpstr>PowerPoint 프레젠테이션</vt:lpstr>
      <vt:lpstr>4. 명명법</vt:lpstr>
      <vt:lpstr>5. 식별자</vt:lpstr>
      <vt:lpstr>PowerPoint 프레젠테이션</vt:lpstr>
      <vt:lpstr>14. 변수</vt:lpstr>
      <vt:lpstr>8. 기본타입 &amp; 참조타입 (1/4)</vt:lpstr>
      <vt:lpstr>8. 기본타입 &amp; 참조타입 (2/4)</vt:lpstr>
      <vt:lpstr>8. 기본타입 &amp; 참조타입 (2/4)</vt:lpstr>
      <vt:lpstr>8. 기본타입 &amp; 참조타입 (2/4)</vt:lpstr>
      <vt:lpstr>8. 기본타입 &amp; 참조타입 (3/4)</vt:lpstr>
      <vt:lpstr>PowerPoint 프레젠테이션</vt:lpstr>
      <vt:lpstr>8-1. 기본타입 형 변환 (2/3)</vt:lpstr>
      <vt:lpstr>PowerPoint 프레젠테이션</vt:lpstr>
      <vt:lpstr>PowerPoint 프레젠테이션</vt:lpstr>
      <vt:lpstr>PowerPoint 프레젠테이션</vt:lpstr>
      <vt:lpstr>22. 증감연산자</vt:lpstr>
      <vt:lpstr>PowerPoint 프레젠테이션</vt:lpstr>
      <vt:lpstr>PowerPoint 프레젠테이션</vt:lpstr>
      <vt:lpstr>24. 삼항연산자</vt:lpstr>
      <vt:lpstr>25. 연산자 우선순위</vt:lpstr>
      <vt:lpstr>26. for문</vt:lpstr>
      <vt:lpstr>27. if문</vt:lpstr>
      <vt:lpstr>28. while, do{}~while(), break, continue (1/5)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30. 등차수열 &amp; 등비수열</vt:lpstr>
      <vt:lpstr>15. print </vt:lpstr>
      <vt:lpstr>16. escape</vt:lpstr>
      <vt:lpstr>33. 키보드로 입력받기(Scanner &amp; InputStreamReader) (1/2)</vt:lpstr>
      <vt:lpstr>2.객체지향프로그래밍</vt:lpstr>
      <vt:lpstr> 클래스에서의 용어</vt:lpstr>
      <vt:lpstr>PowerPoint 프레젠테이션</vt:lpstr>
      <vt:lpstr>PowerPoint 프레젠테이션</vt:lpstr>
      <vt:lpstr>43. Object 클래스 (1/5)</vt:lpstr>
      <vt:lpstr>PowerPoint 프레젠테이션</vt:lpstr>
      <vt:lpstr>PowerPoint 프레젠테이션</vt:lpstr>
      <vt:lpstr>PowerPoint 프레젠테이션</vt:lpstr>
      <vt:lpstr>PowerPoint 프레젠테이션</vt:lpstr>
      <vt:lpstr>9. 메소드</vt:lpstr>
      <vt:lpstr>10. 접근 제한자</vt:lpstr>
      <vt:lpstr>11. static &amp; non-static</vt:lpstr>
      <vt:lpstr>12. return type</vt:lpstr>
      <vt:lpstr>13. parameter &amp; argument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18. package &amp; import</vt:lpstr>
      <vt:lpstr>8. 기본타입 &amp; 참조타입 (4/4)</vt:lpstr>
      <vt:lpstr>PowerPoint 프레젠테이션</vt:lpstr>
      <vt:lpstr>19. final 상수 (1/2)</vt:lpstr>
      <vt:lpstr>PowerPoint 프레젠테이션</vt:lpstr>
      <vt:lpstr>PowerPoint 프레젠테이션</vt:lpstr>
      <vt:lpstr>PowerPoint 프레젠테이션</vt:lpstr>
      <vt:lpstr>PowerPoint 프레젠테이션</vt:lpstr>
      <vt:lpstr>73. Singleton Design (1/2)</vt:lpstr>
      <vt:lpstr>PowerPoint 프레젠테이션</vt:lpstr>
      <vt:lpstr>2.객체지향프로그래밍 String 클래스</vt:lpstr>
      <vt:lpstr>35. String </vt:lpstr>
      <vt:lpstr>PowerPoint 프레젠테이션</vt:lpstr>
      <vt:lpstr>PowerPoint 프레젠테이션</vt:lpstr>
      <vt:lpstr>PowerPoint 프레젠테이션</vt:lpstr>
      <vt:lpstr>36. String 주요 메서드 (1/4)</vt:lpstr>
      <vt:lpstr>PowerPoint 프레젠테이션</vt:lpstr>
      <vt:lpstr>PowerPoint 프레젠테이션</vt:lpstr>
      <vt:lpstr>PowerPoint 프레젠테이션</vt:lpstr>
      <vt:lpstr>37. String 비교 (1/4)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2.객체지향프로그래밍 배열</vt:lpstr>
      <vt:lpstr>PowerPoint 프레젠테이션</vt:lpstr>
      <vt:lpstr>PowerPoint 프레젠테이션</vt:lpstr>
      <vt:lpstr>PowerPoint 프레젠테이션</vt:lpstr>
      <vt:lpstr>PowerPoint 프레젠테이션</vt:lpstr>
      <vt:lpstr>51. Shallow Copy &amp; Deep Copy</vt:lpstr>
      <vt:lpstr>2.객체지향프로그래밍 상속, 은닉성, 다형성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41. Override (1/2)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3.자바프로그래밍활용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hk_kbj</dc:creator>
  <cp:lastModifiedBy>user</cp:lastModifiedBy>
  <cp:revision>170</cp:revision>
  <dcterms:created xsi:type="dcterms:W3CDTF">2020-09-03T00:50:57Z</dcterms:created>
  <dcterms:modified xsi:type="dcterms:W3CDTF">2023-01-18T04:41:55Z</dcterms:modified>
</cp:coreProperties>
</file>