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2" r:id="rId7"/>
    <p:sldId id="279" r:id="rId8"/>
    <p:sldId id="280" r:id="rId9"/>
    <p:sldId id="304" r:id="rId10"/>
    <p:sldId id="281" r:id="rId11"/>
    <p:sldId id="278" r:id="rId12"/>
    <p:sldId id="263" r:id="rId13"/>
    <p:sldId id="268" r:id="rId14"/>
    <p:sldId id="266" r:id="rId15"/>
    <p:sldId id="269" r:id="rId16"/>
    <p:sldId id="267" r:id="rId17"/>
    <p:sldId id="265" r:id="rId18"/>
    <p:sldId id="270" r:id="rId19"/>
    <p:sldId id="282" r:id="rId20"/>
    <p:sldId id="271" r:id="rId21"/>
    <p:sldId id="272" r:id="rId22"/>
    <p:sldId id="273" r:id="rId23"/>
    <p:sldId id="275" r:id="rId24"/>
    <p:sldId id="276" r:id="rId25"/>
    <p:sldId id="283" r:id="rId26"/>
    <p:sldId id="277" r:id="rId27"/>
    <p:sldId id="284" r:id="rId28"/>
    <p:sldId id="285" r:id="rId29"/>
    <p:sldId id="292" r:id="rId30"/>
    <p:sldId id="293" r:id="rId31"/>
    <p:sldId id="286" r:id="rId32"/>
    <p:sldId id="287" r:id="rId33"/>
    <p:sldId id="290" r:id="rId34"/>
    <p:sldId id="291" r:id="rId35"/>
    <p:sldId id="288" r:id="rId36"/>
    <p:sldId id="289" r:id="rId37"/>
    <p:sldId id="294" r:id="rId38"/>
    <p:sldId id="295" r:id="rId39"/>
    <p:sldId id="299" r:id="rId40"/>
    <p:sldId id="300" r:id="rId41"/>
    <p:sldId id="301" r:id="rId42"/>
    <p:sldId id="302" r:id="rId43"/>
    <p:sldId id="303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78" autoAdjust="0"/>
  </p:normalViewPr>
  <p:slideViewPr>
    <p:cSldViewPr>
      <p:cViewPr>
        <p:scale>
          <a:sx n="150" d="100"/>
          <a:sy n="150" d="100"/>
        </p:scale>
        <p:origin x="-5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D433F-6FDC-432E-A222-65C359DC04FD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F1FA7-E5F5-437B-9346-C55EFFA87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8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1FA7-E5F5-437B-9346-C55EFFA876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1FA7-E5F5-437B-9346-C55EFFA876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1FA7-E5F5-437B-9346-C55EFFA876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1FA7-E5F5-437B-9346-C55EFFA876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1FA7-E5F5-437B-9346-C55EFFA876E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1FA7-E5F5-437B-9346-C55EFFA876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1FA7-E5F5-437B-9346-C55EFFA876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1FA7-E5F5-437B-9346-C55EFFA876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1FA7-E5F5-437B-9346-C55EFFA876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1FA7-E5F5-437B-9346-C55EFFA876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1FA7-E5F5-437B-9346-C55EFFA876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1FA7-E5F5-437B-9346-C55EFFA876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1FA7-E5F5-437B-9346-C55EFFA876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1FA7-E5F5-437B-9346-C55EFFA876E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1FA7-E5F5-437B-9346-C55EFFA876E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1FA7-E5F5-437B-9346-C55EFFA876EE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1FA7-E5F5-437B-9346-C55EFFA876E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1FA7-E5F5-437B-9346-C55EFFA876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1FA7-E5F5-437B-9346-C55EFFA876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1FA7-E5F5-437B-9346-C55EFFA876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1FA7-E5F5-437B-9346-C55EFFA876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1FA7-E5F5-437B-9346-C55EFFA876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1FA7-E5F5-437B-9346-C55EFFA876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F1FA7-E5F5-437B-9346-C55EFFA876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F3F6-6A8D-402A-ACEC-EC00700CDA8F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724-9E3B-4939-8D69-76C787436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F3F6-6A8D-402A-ACEC-EC00700CDA8F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724-9E3B-4939-8D69-76C787436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F3F6-6A8D-402A-ACEC-EC00700CDA8F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724-9E3B-4939-8D69-76C787436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F3F6-6A8D-402A-ACEC-EC00700CDA8F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724-9E3B-4939-8D69-76C787436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F3F6-6A8D-402A-ACEC-EC00700CDA8F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724-9E3B-4939-8D69-76C787436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F3F6-6A8D-402A-ACEC-EC00700CDA8F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724-9E3B-4939-8D69-76C787436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F3F6-6A8D-402A-ACEC-EC00700CDA8F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724-9E3B-4939-8D69-76C787436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F3F6-6A8D-402A-ACEC-EC00700CDA8F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724-9E3B-4939-8D69-76C787436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F3F6-6A8D-402A-ACEC-EC00700CDA8F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724-9E3B-4939-8D69-76C787436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F3F6-6A8D-402A-ACEC-EC00700CDA8F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724-9E3B-4939-8D69-76C787436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F3F6-6A8D-402A-ACEC-EC00700CDA8F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724-9E3B-4939-8D69-76C787436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3F3F6-6A8D-402A-ACEC-EC00700CDA8F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4C724-9E3B-4939-8D69-76C787436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28604"/>
            <a:ext cx="9144000" cy="6189387"/>
            <a:chOff x="0" y="357166"/>
            <a:chExt cx="9144000" cy="6189387"/>
          </a:xfrm>
        </p:grpSpPr>
        <p:sp>
          <p:nvSpPr>
            <p:cNvPr id="4" name="직사각형 3"/>
            <p:cNvSpPr/>
            <p:nvPr/>
          </p:nvSpPr>
          <p:spPr>
            <a:xfrm>
              <a:off x="0" y="357166"/>
              <a:ext cx="9144000" cy="457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6500834"/>
              <a:ext cx="9144000" cy="457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456312"/>
              <a:ext cx="9144000" cy="60007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71472" y="857232"/>
            <a:ext cx="8286808" cy="452431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2400" dirty="0" smtClean="0"/>
              <a:t>1.jsp </a:t>
            </a:r>
            <a:r>
              <a:rPr lang="ko-KR" altLang="en-US" sz="2400" dirty="0" smtClean="0"/>
              <a:t>실행환경 및 용어</a:t>
            </a:r>
            <a:endParaRPr lang="en-US" altLang="ko-KR" sz="2400" dirty="0" smtClean="0"/>
          </a:p>
          <a:p>
            <a:endParaRPr lang="ko-KR" altLang="en-US" sz="2400" dirty="0" smtClean="0"/>
          </a:p>
          <a:p>
            <a:r>
              <a:rPr lang="en-US" altLang="ko-KR" sz="2400" dirty="0" smtClean="0"/>
              <a:t>2.jsp </a:t>
            </a:r>
            <a:r>
              <a:rPr lang="ko-KR" altLang="en-US" sz="2400" dirty="0" smtClean="0"/>
              <a:t>구성요소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3.jsp </a:t>
            </a:r>
            <a:r>
              <a:rPr lang="ko-KR" altLang="en-US" sz="2400" dirty="0" smtClean="0"/>
              <a:t>태그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4.Action </a:t>
            </a:r>
            <a:r>
              <a:rPr lang="ko-KR" altLang="en-US" sz="2400" dirty="0" smtClean="0"/>
              <a:t>태그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5.</a:t>
            </a:r>
            <a:r>
              <a:rPr lang="ko-KR" altLang="en-US" sz="2400" dirty="0" smtClean="0"/>
              <a:t>기본 객체</a:t>
            </a:r>
            <a:r>
              <a:rPr lang="en-US" altLang="ko-KR" sz="2400" dirty="0" smtClean="0"/>
              <a:t>(Implicit Object)</a:t>
            </a:r>
            <a:endParaRPr lang="ko-KR" altLang="en-US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7158" y="285728"/>
            <a:ext cx="3173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7. WAS</a:t>
            </a:r>
            <a:r>
              <a:rPr lang="ko-KR" altLang="en-US" dirty="0" smtClean="0"/>
              <a:t>에서 제공하는 서비스</a:t>
            </a:r>
            <a:endParaRPr lang="en-US" altLang="ko-KR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539552" y="1146224"/>
            <a:ext cx="806489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JNDI(Java Naming Directory </a:t>
            </a:r>
            <a:r>
              <a:rPr lang="en-US" altLang="ko-KR" sz="1600" dirty="0" err="1" smtClean="0"/>
              <a:t>Inerface</a:t>
            </a:r>
            <a:r>
              <a:rPr lang="en-US" altLang="ko-KR" sz="1600" dirty="0" smtClean="0"/>
              <a:t>) </a:t>
            </a:r>
            <a:endParaRPr lang="ko-KR" altLang="en-US" sz="1600" dirty="0" smtClean="0"/>
          </a:p>
          <a:p>
            <a:r>
              <a:rPr lang="ko-KR" altLang="en-US" sz="1600" dirty="0" smtClean="0"/>
              <a:t> 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이름과 객체를 </a:t>
            </a:r>
            <a:r>
              <a:rPr lang="ko-KR" altLang="en-US" sz="1400" dirty="0" err="1" smtClean="0"/>
              <a:t>매핑</a:t>
            </a:r>
            <a:r>
              <a:rPr lang="ko-KR" altLang="en-US" sz="1400" dirty="0" smtClean="0"/>
              <a:t> 시켜주는 </a:t>
            </a:r>
            <a:r>
              <a:rPr lang="en-US" altLang="ko-KR" sz="1400" dirty="0" smtClean="0"/>
              <a:t>naming service</a:t>
            </a:r>
            <a:r>
              <a:rPr lang="ko-KR" altLang="en-US" sz="1400" dirty="0" smtClean="0"/>
              <a:t>에 접근 할 수 있도록 해준다</a:t>
            </a:r>
            <a:r>
              <a:rPr lang="en-US" altLang="ko-KR" sz="1400" dirty="0" smtClean="0"/>
              <a:t>.</a:t>
            </a:r>
          </a:p>
          <a:p>
            <a:endParaRPr lang="ko-KR" alt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JMAIL</a:t>
            </a:r>
            <a:endParaRPr lang="ko-KR" altLang="en-US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400" dirty="0" smtClean="0"/>
              <a:t>- java </a:t>
            </a:r>
            <a:r>
              <a:rPr lang="ko-KR" altLang="en-US" sz="1400" dirty="0" smtClean="0"/>
              <a:t>메일 서비스 제공</a:t>
            </a:r>
            <a:endParaRPr lang="en-US" altLang="ko-KR" sz="1400" dirty="0" smtClean="0"/>
          </a:p>
          <a:p>
            <a:endParaRPr lang="ko-KR" alt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JTA(Java Transaction API)</a:t>
            </a:r>
            <a:endParaRPr lang="ko-KR" altLang="en-US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400" dirty="0" smtClean="0"/>
              <a:t>- Transaction </a:t>
            </a:r>
            <a:r>
              <a:rPr lang="ko-KR" altLang="en-US" sz="1400" dirty="0" smtClean="0"/>
              <a:t>관리를 위한 </a:t>
            </a:r>
            <a:r>
              <a:rPr lang="en-US" altLang="ko-KR" sz="1400" dirty="0" smtClean="0"/>
              <a:t>API (</a:t>
            </a:r>
            <a:r>
              <a:rPr lang="en-US" altLang="ko-KR" sz="1400" dirty="0" err="1" smtClean="0"/>
              <a:t>javax</a:t>
            </a:r>
            <a:r>
              <a:rPr lang="en-US" altLang="ko-KR" sz="1400" dirty="0" smtClean="0"/>
              <a:t>, transaction, </a:t>
            </a:r>
            <a:r>
              <a:rPr lang="en-US" altLang="ko-KR" sz="1400" dirty="0" err="1" smtClean="0"/>
              <a:t>UserTransaction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인터페이스의 </a:t>
            </a:r>
          </a:p>
          <a:p>
            <a:r>
              <a:rPr lang="en-US" altLang="ko-KR" sz="1400" dirty="0" smtClean="0"/>
              <a:t>     begin(), commit(), rollback()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사용</a:t>
            </a:r>
            <a:endParaRPr lang="en-US" altLang="ko-KR" sz="1400" dirty="0" smtClean="0"/>
          </a:p>
          <a:p>
            <a:endParaRPr lang="ko-KR" alt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JMS(Java Message Service)</a:t>
            </a:r>
            <a:endParaRPr lang="ko-KR" altLang="en-US" sz="1600" dirty="0" smtClean="0"/>
          </a:p>
          <a:p>
            <a:r>
              <a:rPr lang="ko-KR" altLang="en-US" sz="1600" dirty="0" smtClean="0"/>
              <a:t>  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비동기식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메시징을</a:t>
            </a:r>
            <a:r>
              <a:rPr lang="ko-KR" altLang="en-US" sz="1400" dirty="0" smtClean="0"/>
              <a:t> 위한 표준 </a:t>
            </a:r>
            <a:r>
              <a:rPr lang="en-US" altLang="ko-KR" sz="1400" dirty="0" smtClean="0"/>
              <a:t>API, </a:t>
            </a:r>
            <a:r>
              <a:rPr lang="ko-KR" altLang="en-US" sz="1400" dirty="0" smtClean="0"/>
              <a:t>자바 </a:t>
            </a:r>
            <a:r>
              <a:rPr lang="en-US" altLang="ko-KR" sz="1400" dirty="0" smtClean="0"/>
              <a:t>Application</a:t>
            </a:r>
            <a:r>
              <a:rPr lang="ko-KR" altLang="en-US" sz="1400" dirty="0" smtClean="0"/>
              <a:t>이 비동기식 통신 수단 제공</a:t>
            </a:r>
            <a:endParaRPr lang="en-US" altLang="ko-KR" sz="1400" dirty="0" smtClean="0"/>
          </a:p>
          <a:p>
            <a:endParaRPr lang="ko-KR" alt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JTS(Java Transaction Service)</a:t>
            </a:r>
            <a:endParaRPr lang="ko-KR" altLang="en-US" sz="1600" dirty="0" smtClean="0"/>
          </a:p>
          <a:p>
            <a:r>
              <a:rPr lang="en-US" altLang="ko-KR" sz="1600" dirty="0" smtClean="0"/>
              <a:t>   </a:t>
            </a:r>
            <a:r>
              <a:rPr lang="en-US" altLang="ko-KR" sz="1400" dirty="0" smtClean="0"/>
              <a:t>- JTA</a:t>
            </a:r>
            <a:r>
              <a:rPr lang="ko-KR" altLang="en-US" sz="1400" dirty="0" smtClean="0"/>
              <a:t>를 지원하는 </a:t>
            </a:r>
            <a:r>
              <a:rPr lang="en-US" altLang="ko-KR" sz="1400" dirty="0" smtClean="0"/>
              <a:t>Transaction Manager</a:t>
            </a:r>
            <a:r>
              <a:rPr lang="ko-KR" altLang="en-US" sz="1400" dirty="0" smtClean="0"/>
              <a:t>의 구현을 지정 및 정의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71670" y="2857496"/>
            <a:ext cx="48606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/>
              <a:t>2. </a:t>
            </a:r>
            <a:r>
              <a:rPr lang="en-US" altLang="ko-KR" sz="5400" dirty="0" err="1" smtClean="0"/>
              <a:t>jsp</a:t>
            </a:r>
            <a:r>
              <a:rPr lang="en-US" altLang="ko-KR" sz="5400" dirty="0" smtClean="0"/>
              <a:t> </a:t>
            </a:r>
            <a:r>
              <a:rPr lang="ko-KR" altLang="en-US" sz="5400" dirty="0" smtClean="0"/>
              <a:t>구성요소</a:t>
            </a:r>
            <a:endParaRPr lang="en-US" altLang="ko-KR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158" y="285728"/>
            <a:ext cx="1789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 JSP </a:t>
            </a:r>
            <a:r>
              <a:rPr lang="ko-KR" altLang="en-US" dirty="0" smtClean="0"/>
              <a:t>구성요소</a:t>
            </a:r>
            <a:endParaRPr lang="en-US" altLang="ko-KR" dirty="0" smtClean="0"/>
          </a:p>
        </p:txBody>
      </p:sp>
      <p:sp>
        <p:nvSpPr>
          <p:cNvPr id="3" name="CodeBox 1"/>
          <p:cNvSpPr>
            <a:spLocks noChangeArrowheads="1"/>
          </p:cNvSpPr>
          <p:nvPr/>
        </p:nvSpPr>
        <p:spPr bwMode="auto">
          <a:xfrm>
            <a:off x="107950" y="3898900"/>
            <a:ext cx="1439863" cy="333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Lucida Sans Typewriter" pitchFamily="49" charset="0"/>
              </a:rPr>
              <a:t>JSP </a:t>
            </a:r>
            <a:r>
              <a:rPr lang="ko-KR" altLang="en-US" sz="1400" dirty="0">
                <a:solidFill>
                  <a:schemeClr val="tx1"/>
                </a:solidFill>
                <a:latin typeface="Lucida Sans Typewriter" pitchFamily="49" charset="0"/>
              </a:rPr>
              <a:t>구성요소</a:t>
            </a:r>
          </a:p>
        </p:txBody>
      </p:sp>
      <p:sp>
        <p:nvSpPr>
          <p:cNvPr id="4" name="CodeBox 1"/>
          <p:cNvSpPr>
            <a:spLocks noChangeArrowheads="1"/>
          </p:cNvSpPr>
          <p:nvPr/>
        </p:nvSpPr>
        <p:spPr bwMode="auto">
          <a:xfrm>
            <a:off x="1895475" y="1957388"/>
            <a:ext cx="1511300" cy="5461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Lucida Sans Typewriter" pitchFamily="49" charset="0"/>
              </a:rPr>
              <a:t>JSP Tag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Lucida Sans Typewriter" pitchFamily="49" charset="0"/>
              </a:rPr>
              <a:t>(from ASP)</a:t>
            </a:r>
          </a:p>
        </p:txBody>
      </p:sp>
      <p:sp>
        <p:nvSpPr>
          <p:cNvPr id="5" name="CodeBox 1"/>
          <p:cNvSpPr>
            <a:spLocks noChangeArrowheads="1"/>
          </p:cNvSpPr>
          <p:nvPr/>
        </p:nvSpPr>
        <p:spPr bwMode="auto">
          <a:xfrm>
            <a:off x="1908175" y="3800475"/>
            <a:ext cx="1439863" cy="5461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Lucida Sans Typewriter" pitchFamily="49" charset="0"/>
              </a:rPr>
              <a:t>Action Tag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Lucida Sans Typewriter" pitchFamily="49" charset="0"/>
              </a:rPr>
              <a:t>(XML Tag)</a:t>
            </a:r>
          </a:p>
        </p:txBody>
      </p:sp>
      <p:sp>
        <p:nvSpPr>
          <p:cNvPr id="6" name="CodeBox 1"/>
          <p:cNvSpPr>
            <a:spLocks noChangeArrowheads="1"/>
          </p:cNvSpPr>
          <p:nvPr/>
        </p:nvSpPr>
        <p:spPr bwMode="auto">
          <a:xfrm>
            <a:off x="1908175" y="5456238"/>
            <a:ext cx="1295400" cy="5461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Lucida Sans Typewriter" pitchFamily="49" charset="0"/>
              </a:rPr>
              <a:t>Custom Tag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Lucida Sans Typewriter" pitchFamily="49" charset="0"/>
              </a:rPr>
              <a:t>(XML Tag)</a:t>
            </a:r>
          </a:p>
        </p:txBody>
      </p:sp>
      <p:cxnSp>
        <p:nvCxnSpPr>
          <p:cNvPr id="7" name="AutoShape 17"/>
          <p:cNvCxnSpPr>
            <a:cxnSpLocks noChangeShapeType="1"/>
            <a:stCxn id="3" idx="3"/>
            <a:endCxn id="5" idx="1"/>
          </p:cNvCxnSpPr>
          <p:nvPr/>
        </p:nvCxnSpPr>
        <p:spPr bwMode="auto">
          <a:xfrm>
            <a:off x="1562100" y="4065588"/>
            <a:ext cx="331788" cy="7937"/>
          </a:xfrm>
          <a:prstGeom prst="bentConnector3">
            <a:avLst>
              <a:gd name="adj1" fmla="val 49759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8" name="AutoShape 18"/>
          <p:cNvCxnSpPr>
            <a:cxnSpLocks noChangeShapeType="1"/>
            <a:stCxn id="4" idx="1"/>
            <a:endCxn id="3" idx="3"/>
          </p:cNvCxnSpPr>
          <p:nvPr/>
        </p:nvCxnSpPr>
        <p:spPr bwMode="auto">
          <a:xfrm rot="10800000" flipV="1">
            <a:off x="1562100" y="2230438"/>
            <a:ext cx="319088" cy="1835150"/>
          </a:xfrm>
          <a:prstGeom prst="bentConnector3">
            <a:avLst>
              <a:gd name="adj1" fmla="val 50250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sp>
        <p:nvSpPr>
          <p:cNvPr id="9" name="CodeBox 1"/>
          <p:cNvSpPr>
            <a:spLocks noChangeArrowheads="1"/>
          </p:cNvSpPr>
          <p:nvPr/>
        </p:nvSpPr>
        <p:spPr bwMode="auto">
          <a:xfrm>
            <a:off x="3767138" y="1208088"/>
            <a:ext cx="1368425" cy="333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Lucida Sans Typewriter" pitchFamily="49" charset="0"/>
              </a:rPr>
              <a:t>Comment</a:t>
            </a:r>
          </a:p>
        </p:txBody>
      </p:sp>
      <p:sp>
        <p:nvSpPr>
          <p:cNvPr id="10" name="CodeBox 1"/>
          <p:cNvSpPr>
            <a:spLocks noChangeArrowheads="1"/>
          </p:cNvSpPr>
          <p:nvPr/>
        </p:nvSpPr>
        <p:spPr bwMode="auto">
          <a:xfrm>
            <a:off x="3779838" y="2071688"/>
            <a:ext cx="1368425" cy="333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Lucida Sans Typewriter" pitchFamily="49" charset="0"/>
              </a:rPr>
              <a:t>Directive</a:t>
            </a:r>
          </a:p>
        </p:txBody>
      </p:sp>
      <p:sp>
        <p:nvSpPr>
          <p:cNvPr id="11" name="CodeBox 1"/>
          <p:cNvSpPr>
            <a:spLocks noChangeArrowheads="1"/>
          </p:cNvSpPr>
          <p:nvPr/>
        </p:nvSpPr>
        <p:spPr bwMode="auto">
          <a:xfrm>
            <a:off x="3779838" y="2935288"/>
            <a:ext cx="1368425" cy="333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Lucida Sans Typewriter" pitchFamily="49" charset="0"/>
              </a:rPr>
              <a:t>Script </a:t>
            </a:r>
            <a:r>
              <a:rPr lang="ko-KR" altLang="en-US" sz="1400">
                <a:solidFill>
                  <a:schemeClr val="tx1"/>
                </a:solidFill>
                <a:latin typeface="Lucida Sans Typewriter" pitchFamily="49" charset="0"/>
              </a:rPr>
              <a:t>요소</a:t>
            </a:r>
          </a:p>
        </p:txBody>
      </p:sp>
      <p:sp>
        <p:nvSpPr>
          <p:cNvPr id="12" name="CodeBox 1"/>
          <p:cNvSpPr>
            <a:spLocks noChangeArrowheads="1"/>
          </p:cNvSpPr>
          <p:nvPr/>
        </p:nvSpPr>
        <p:spPr bwMode="auto">
          <a:xfrm>
            <a:off x="3492500" y="5672138"/>
            <a:ext cx="792163" cy="333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Lucida Sans Typewriter" pitchFamily="49" charset="0"/>
              </a:rPr>
              <a:t>EL</a:t>
            </a:r>
          </a:p>
        </p:txBody>
      </p:sp>
      <p:sp>
        <p:nvSpPr>
          <p:cNvPr id="13" name="CodeBox 1"/>
          <p:cNvSpPr>
            <a:spLocks noChangeArrowheads="1"/>
          </p:cNvSpPr>
          <p:nvPr/>
        </p:nvSpPr>
        <p:spPr bwMode="auto">
          <a:xfrm>
            <a:off x="4572000" y="5672138"/>
            <a:ext cx="935038" cy="333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Lucida Sans Typewriter" pitchFamily="49" charset="0"/>
              </a:rPr>
              <a:t>JSTL</a:t>
            </a:r>
          </a:p>
        </p:txBody>
      </p:sp>
      <p:sp>
        <p:nvSpPr>
          <p:cNvPr id="14" name="CodeBox 1"/>
          <p:cNvSpPr>
            <a:spLocks noChangeArrowheads="1"/>
          </p:cNvSpPr>
          <p:nvPr/>
        </p:nvSpPr>
        <p:spPr bwMode="auto">
          <a:xfrm>
            <a:off x="5795963" y="5672138"/>
            <a:ext cx="1008062" cy="3333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Lucida Sans Typewriter" pitchFamily="49" charset="0"/>
              </a:rPr>
              <a:t>OGNL</a:t>
            </a:r>
          </a:p>
        </p:txBody>
      </p:sp>
      <p:cxnSp>
        <p:nvCxnSpPr>
          <p:cNvPr id="15" name="AutoShape 26"/>
          <p:cNvCxnSpPr>
            <a:cxnSpLocks noChangeShapeType="1"/>
            <a:stCxn id="4" idx="3"/>
            <a:endCxn id="9" idx="1"/>
          </p:cNvCxnSpPr>
          <p:nvPr/>
        </p:nvCxnSpPr>
        <p:spPr bwMode="auto">
          <a:xfrm flipV="1">
            <a:off x="3421063" y="1374775"/>
            <a:ext cx="331787" cy="855663"/>
          </a:xfrm>
          <a:prstGeom prst="bentConnector3">
            <a:avLst>
              <a:gd name="adj1" fmla="val 49759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16" name="AutoShape 27"/>
          <p:cNvCxnSpPr>
            <a:cxnSpLocks noChangeShapeType="1"/>
            <a:stCxn id="4" idx="3"/>
            <a:endCxn id="11" idx="1"/>
          </p:cNvCxnSpPr>
          <p:nvPr/>
        </p:nvCxnSpPr>
        <p:spPr bwMode="auto">
          <a:xfrm>
            <a:off x="3421063" y="2230438"/>
            <a:ext cx="344487" cy="871537"/>
          </a:xfrm>
          <a:prstGeom prst="bentConnector3">
            <a:avLst>
              <a:gd name="adj1" fmla="val 49769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17" name="AutoShape 28"/>
          <p:cNvCxnSpPr>
            <a:cxnSpLocks noChangeShapeType="1"/>
            <a:stCxn id="4" idx="3"/>
            <a:endCxn id="10" idx="1"/>
          </p:cNvCxnSpPr>
          <p:nvPr/>
        </p:nvCxnSpPr>
        <p:spPr bwMode="auto">
          <a:xfrm>
            <a:off x="3421063" y="2230438"/>
            <a:ext cx="344487" cy="7937"/>
          </a:xfrm>
          <a:prstGeom prst="bentConnector3">
            <a:avLst>
              <a:gd name="adj1" fmla="val 49769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sp>
        <p:nvSpPr>
          <p:cNvPr id="18" name="CodeBox 1"/>
          <p:cNvSpPr>
            <a:spLocks noChangeArrowheads="1"/>
          </p:cNvSpPr>
          <p:nvPr/>
        </p:nvSpPr>
        <p:spPr bwMode="auto">
          <a:xfrm>
            <a:off x="5435600" y="1784350"/>
            <a:ext cx="1368425" cy="303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Lucida Sans Typewriter" pitchFamily="49" charset="0"/>
              </a:rPr>
              <a:t>@page</a:t>
            </a:r>
          </a:p>
        </p:txBody>
      </p:sp>
      <p:sp>
        <p:nvSpPr>
          <p:cNvPr id="19" name="CodeBox 1"/>
          <p:cNvSpPr>
            <a:spLocks noChangeArrowheads="1"/>
          </p:cNvSpPr>
          <p:nvPr/>
        </p:nvSpPr>
        <p:spPr bwMode="auto">
          <a:xfrm>
            <a:off x="5435600" y="2128838"/>
            <a:ext cx="1368425" cy="303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Lucida Sans Typewriter" pitchFamily="49" charset="0"/>
              </a:rPr>
              <a:t>@include</a:t>
            </a:r>
          </a:p>
        </p:txBody>
      </p:sp>
      <p:sp>
        <p:nvSpPr>
          <p:cNvPr id="20" name="CodeBox 1"/>
          <p:cNvSpPr>
            <a:spLocks noChangeArrowheads="1"/>
          </p:cNvSpPr>
          <p:nvPr/>
        </p:nvSpPr>
        <p:spPr bwMode="auto">
          <a:xfrm>
            <a:off x="5435600" y="2503488"/>
            <a:ext cx="1368425" cy="303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Lucida Sans Typewriter" pitchFamily="49" charset="0"/>
              </a:rPr>
              <a:t>@</a:t>
            </a:r>
            <a:r>
              <a:rPr lang="en-US" altLang="ko-KR" sz="1200" dirty="0" err="1">
                <a:solidFill>
                  <a:schemeClr val="tx1"/>
                </a:solidFill>
                <a:latin typeface="Lucida Sans Typewriter" pitchFamily="49" charset="0"/>
              </a:rPr>
              <a:t>taglib</a:t>
            </a:r>
            <a:endParaRPr lang="en-US" altLang="ko-KR" sz="1200" dirty="0">
              <a:solidFill>
                <a:schemeClr val="tx1"/>
              </a:solidFill>
              <a:latin typeface="Lucida Sans Typewriter" pitchFamily="49" charset="0"/>
            </a:endParaRPr>
          </a:p>
        </p:txBody>
      </p:sp>
      <p:cxnSp>
        <p:nvCxnSpPr>
          <p:cNvPr id="21" name="AutoShape 32"/>
          <p:cNvCxnSpPr>
            <a:cxnSpLocks noChangeShapeType="1"/>
            <a:stCxn id="10" idx="3"/>
            <a:endCxn id="18" idx="1"/>
          </p:cNvCxnSpPr>
          <p:nvPr/>
        </p:nvCxnSpPr>
        <p:spPr bwMode="auto">
          <a:xfrm flipV="1">
            <a:off x="5162550" y="1936750"/>
            <a:ext cx="258763" cy="301625"/>
          </a:xfrm>
          <a:prstGeom prst="bentConnector3">
            <a:avLst>
              <a:gd name="adj1" fmla="val 49694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22" name="AutoShape 33"/>
          <p:cNvCxnSpPr>
            <a:cxnSpLocks noChangeShapeType="1"/>
            <a:stCxn id="10" idx="3"/>
            <a:endCxn id="20" idx="1"/>
          </p:cNvCxnSpPr>
          <p:nvPr/>
        </p:nvCxnSpPr>
        <p:spPr bwMode="auto">
          <a:xfrm>
            <a:off x="5162550" y="2238375"/>
            <a:ext cx="258763" cy="417513"/>
          </a:xfrm>
          <a:prstGeom prst="bentConnector3">
            <a:avLst>
              <a:gd name="adj1" fmla="val 49694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23" name="AutoShape 34"/>
          <p:cNvCxnSpPr>
            <a:cxnSpLocks noChangeShapeType="1"/>
            <a:stCxn id="10" idx="3"/>
            <a:endCxn id="19" idx="1"/>
          </p:cNvCxnSpPr>
          <p:nvPr/>
        </p:nvCxnSpPr>
        <p:spPr bwMode="auto">
          <a:xfrm>
            <a:off x="5162550" y="2238375"/>
            <a:ext cx="258763" cy="42863"/>
          </a:xfrm>
          <a:prstGeom prst="bentConnector3">
            <a:avLst>
              <a:gd name="adj1" fmla="val 49694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sp>
        <p:nvSpPr>
          <p:cNvPr id="24" name="CodeBox 1"/>
          <p:cNvSpPr>
            <a:spLocks noChangeArrowheads="1"/>
          </p:cNvSpPr>
          <p:nvPr/>
        </p:nvSpPr>
        <p:spPr bwMode="auto">
          <a:xfrm>
            <a:off x="5435600" y="2863850"/>
            <a:ext cx="1368425" cy="303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Lucida Sans Typewriter" pitchFamily="49" charset="0"/>
              </a:rPr>
              <a:t>Scriptlet</a:t>
            </a:r>
            <a:endParaRPr lang="en-US" altLang="ko-KR" sz="1200" dirty="0">
              <a:solidFill>
                <a:schemeClr val="tx1"/>
              </a:solidFill>
              <a:latin typeface="Lucida Sans Typewriter" pitchFamily="49" charset="0"/>
            </a:endParaRPr>
          </a:p>
        </p:txBody>
      </p:sp>
      <p:sp>
        <p:nvSpPr>
          <p:cNvPr id="25" name="CodeBox 1"/>
          <p:cNvSpPr>
            <a:spLocks noChangeArrowheads="1"/>
          </p:cNvSpPr>
          <p:nvPr/>
        </p:nvSpPr>
        <p:spPr bwMode="auto">
          <a:xfrm>
            <a:off x="5435600" y="3224213"/>
            <a:ext cx="1368425" cy="303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Lucida Sans Typewriter" pitchFamily="49" charset="0"/>
              </a:rPr>
              <a:t>Expression</a:t>
            </a:r>
          </a:p>
        </p:txBody>
      </p:sp>
      <p:sp>
        <p:nvSpPr>
          <p:cNvPr id="26" name="CodeBox 1"/>
          <p:cNvSpPr>
            <a:spLocks noChangeArrowheads="1"/>
          </p:cNvSpPr>
          <p:nvPr/>
        </p:nvSpPr>
        <p:spPr bwMode="auto">
          <a:xfrm>
            <a:off x="5435600" y="3584575"/>
            <a:ext cx="1368425" cy="303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Lucida Sans Typewriter" pitchFamily="49" charset="0"/>
              </a:rPr>
              <a:t>Declaration</a:t>
            </a:r>
          </a:p>
        </p:txBody>
      </p:sp>
      <p:cxnSp>
        <p:nvCxnSpPr>
          <p:cNvPr id="27" name="AutoShape 38"/>
          <p:cNvCxnSpPr>
            <a:cxnSpLocks noChangeShapeType="1"/>
            <a:stCxn id="11" idx="3"/>
            <a:endCxn id="24" idx="1"/>
          </p:cNvCxnSpPr>
          <p:nvPr/>
        </p:nvCxnSpPr>
        <p:spPr bwMode="auto">
          <a:xfrm flipV="1">
            <a:off x="5162550" y="3016250"/>
            <a:ext cx="258763" cy="85725"/>
          </a:xfrm>
          <a:prstGeom prst="bentConnector3">
            <a:avLst>
              <a:gd name="adj1" fmla="val 49694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28" name="AutoShape 39"/>
          <p:cNvCxnSpPr>
            <a:cxnSpLocks noChangeShapeType="1"/>
            <a:stCxn id="11" idx="3"/>
            <a:endCxn id="26" idx="1"/>
          </p:cNvCxnSpPr>
          <p:nvPr/>
        </p:nvCxnSpPr>
        <p:spPr bwMode="auto">
          <a:xfrm>
            <a:off x="5162550" y="3101975"/>
            <a:ext cx="258763" cy="635000"/>
          </a:xfrm>
          <a:prstGeom prst="bentConnector3">
            <a:avLst>
              <a:gd name="adj1" fmla="val 49694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29" name="AutoShape 40"/>
          <p:cNvCxnSpPr>
            <a:cxnSpLocks noChangeShapeType="1"/>
            <a:stCxn id="11" idx="3"/>
            <a:endCxn id="25" idx="1"/>
          </p:cNvCxnSpPr>
          <p:nvPr/>
        </p:nvCxnSpPr>
        <p:spPr bwMode="auto">
          <a:xfrm>
            <a:off x="5162550" y="3101975"/>
            <a:ext cx="258763" cy="274638"/>
          </a:xfrm>
          <a:prstGeom prst="bentConnector3">
            <a:avLst>
              <a:gd name="adj1" fmla="val 49694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sp>
        <p:nvSpPr>
          <p:cNvPr id="30" name="CodeBox 1"/>
          <p:cNvSpPr>
            <a:spLocks noChangeArrowheads="1"/>
          </p:cNvSpPr>
          <p:nvPr/>
        </p:nvSpPr>
        <p:spPr bwMode="auto">
          <a:xfrm>
            <a:off x="5448300" y="1063625"/>
            <a:ext cx="1368425" cy="303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Lucida Sans Typewriter" pitchFamily="49" charset="0"/>
              </a:rPr>
              <a:t>HTML Comment</a:t>
            </a:r>
          </a:p>
        </p:txBody>
      </p:sp>
      <p:sp>
        <p:nvSpPr>
          <p:cNvPr id="31" name="CodeBox 1"/>
          <p:cNvSpPr>
            <a:spLocks noChangeArrowheads="1"/>
          </p:cNvSpPr>
          <p:nvPr/>
        </p:nvSpPr>
        <p:spPr bwMode="auto">
          <a:xfrm>
            <a:off x="5435600" y="1423988"/>
            <a:ext cx="1368425" cy="303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Lucida Sans Typewriter" pitchFamily="49" charset="0"/>
              </a:rPr>
              <a:t>JSP Comment</a:t>
            </a:r>
          </a:p>
        </p:txBody>
      </p:sp>
      <p:cxnSp>
        <p:nvCxnSpPr>
          <p:cNvPr id="32" name="AutoShape 43"/>
          <p:cNvCxnSpPr>
            <a:cxnSpLocks noChangeShapeType="1"/>
            <a:stCxn id="9" idx="3"/>
            <a:endCxn id="30" idx="1"/>
          </p:cNvCxnSpPr>
          <p:nvPr/>
        </p:nvCxnSpPr>
        <p:spPr bwMode="auto">
          <a:xfrm flipV="1">
            <a:off x="5149850" y="1216025"/>
            <a:ext cx="284163" cy="158750"/>
          </a:xfrm>
          <a:prstGeom prst="bentConnector3">
            <a:avLst>
              <a:gd name="adj1" fmla="val 49722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33" name="AutoShape 44"/>
          <p:cNvCxnSpPr>
            <a:cxnSpLocks noChangeShapeType="1"/>
            <a:stCxn id="9" idx="3"/>
            <a:endCxn id="31" idx="1"/>
          </p:cNvCxnSpPr>
          <p:nvPr/>
        </p:nvCxnSpPr>
        <p:spPr bwMode="auto">
          <a:xfrm>
            <a:off x="5149850" y="1374775"/>
            <a:ext cx="271463" cy="201613"/>
          </a:xfrm>
          <a:prstGeom prst="bentConnector3">
            <a:avLst>
              <a:gd name="adj1" fmla="val 49708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sp>
        <p:nvSpPr>
          <p:cNvPr id="34" name="CodeBox 1"/>
          <p:cNvSpPr>
            <a:spLocks noChangeArrowheads="1"/>
          </p:cNvSpPr>
          <p:nvPr/>
        </p:nvSpPr>
        <p:spPr bwMode="auto">
          <a:xfrm>
            <a:off x="7164388" y="1801813"/>
            <a:ext cx="1728787" cy="425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Lucida Sans Typewriter" pitchFamily="49" charset="0"/>
              </a:rPr>
              <a:t>contentType=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  <a:latin typeface="Lucida Sans Typewriter" pitchFamily="49" charset="0"/>
              </a:rPr>
              <a:t>“text/html”</a:t>
            </a:r>
          </a:p>
        </p:txBody>
      </p:sp>
      <p:sp>
        <p:nvSpPr>
          <p:cNvPr id="35" name="CodeBox 1"/>
          <p:cNvSpPr>
            <a:spLocks noChangeArrowheads="1"/>
          </p:cNvSpPr>
          <p:nvPr/>
        </p:nvSpPr>
        <p:spPr bwMode="auto">
          <a:xfrm>
            <a:off x="7164388" y="3059113"/>
            <a:ext cx="1728787" cy="27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Lucida Sans Typewriter" pitchFamily="49" charset="0"/>
              </a:rPr>
              <a:t>isErrorPage</a:t>
            </a:r>
          </a:p>
        </p:txBody>
      </p:sp>
      <p:sp>
        <p:nvSpPr>
          <p:cNvPr id="36" name="CodeBox 1"/>
          <p:cNvSpPr>
            <a:spLocks noChangeArrowheads="1"/>
          </p:cNvSpPr>
          <p:nvPr/>
        </p:nvSpPr>
        <p:spPr bwMode="auto">
          <a:xfrm>
            <a:off x="7164388" y="3443288"/>
            <a:ext cx="1728787" cy="27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Lucida Sans Typewriter" pitchFamily="49" charset="0"/>
              </a:rPr>
              <a:t>import</a:t>
            </a:r>
          </a:p>
        </p:txBody>
      </p:sp>
      <p:sp>
        <p:nvSpPr>
          <p:cNvPr id="37" name="CodeBox 1"/>
          <p:cNvSpPr>
            <a:spLocks noChangeArrowheads="1"/>
          </p:cNvSpPr>
          <p:nvPr/>
        </p:nvSpPr>
        <p:spPr bwMode="auto">
          <a:xfrm>
            <a:off x="7164388" y="4608513"/>
            <a:ext cx="1728787" cy="27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Lucida Sans Typewriter" pitchFamily="49" charset="0"/>
              </a:rPr>
              <a:t>language</a:t>
            </a:r>
          </a:p>
        </p:txBody>
      </p:sp>
      <p:sp>
        <p:nvSpPr>
          <p:cNvPr id="38" name="CodeBox 1"/>
          <p:cNvSpPr>
            <a:spLocks noChangeArrowheads="1"/>
          </p:cNvSpPr>
          <p:nvPr/>
        </p:nvSpPr>
        <p:spPr bwMode="auto">
          <a:xfrm>
            <a:off x="7164388" y="3829050"/>
            <a:ext cx="1728787" cy="27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Lucida Sans Typewriter" pitchFamily="49" charset="0"/>
              </a:rPr>
              <a:t>info</a:t>
            </a:r>
          </a:p>
        </p:txBody>
      </p:sp>
      <p:sp>
        <p:nvSpPr>
          <p:cNvPr id="39" name="CodeBox 1"/>
          <p:cNvSpPr>
            <a:spLocks noChangeArrowheads="1"/>
          </p:cNvSpPr>
          <p:nvPr/>
        </p:nvSpPr>
        <p:spPr bwMode="auto">
          <a:xfrm>
            <a:off x="7164388" y="1125538"/>
            <a:ext cx="1728787" cy="27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Lucida Sans Typewriter" pitchFamily="49" charset="0"/>
              </a:rPr>
              <a:t>autoFlush=“true”</a:t>
            </a:r>
          </a:p>
        </p:txBody>
      </p:sp>
      <p:sp>
        <p:nvSpPr>
          <p:cNvPr id="40" name="CodeBox 1"/>
          <p:cNvSpPr>
            <a:spLocks noChangeArrowheads="1"/>
          </p:cNvSpPr>
          <p:nvPr/>
        </p:nvSpPr>
        <p:spPr bwMode="auto">
          <a:xfrm>
            <a:off x="7164388" y="1485900"/>
            <a:ext cx="1728787" cy="27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Lucida Sans Typewriter" pitchFamily="49" charset="0"/>
              </a:rPr>
              <a:t>buffer=“8kb”</a:t>
            </a:r>
          </a:p>
        </p:txBody>
      </p:sp>
      <p:sp>
        <p:nvSpPr>
          <p:cNvPr id="41" name="CodeBox 1"/>
          <p:cNvSpPr>
            <a:spLocks noChangeArrowheads="1"/>
          </p:cNvSpPr>
          <p:nvPr/>
        </p:nvSpPr>
        <p:spPr bwMode="auto">
          <a:xfrm>
            <a:off x="7164388" y="4995863"/>
            <a:ext cx="1728787" cy="27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Lucida Sans Typewriter" pitchFamily="49" charset="0"/>
              </a:rPr>
              <a:t>pageEncoding</a:t>
            </a:r>
          </a:p>
        </p:txBody>
      </p:sp>
      <p:sp>
        <p:nvSpPr>
          <p:cNvPr id="42" name="CodeBox 1"/>
          <p:cNvSpPr>
            <a:spLocks noChangeArrowheads="1"/>
          </p:cNvSpPr>
          <p:nvPr/>
        </p:nvSpPr>
        <p:spPr bwMode="auto">
          <a:xfrm>
            <a:off x="7164388" y="2282825"/>
            <a:ext cx="1728787" cy="27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Lucida Sans Typewriter" pitchFamily="49" charset="0"/>
              </a:rPr>
              <a:t>errorPage</a:t>
            </a:r>
          </a:p>
        </p:txBody>
      </p:sp>
      <p:sp>
        <p:nvSpPr>
          <p:cNvPr id="43" name="CodeBox 1"/>
          <p:cNvSpPr>
            <a:spLocks noChangeArrowheads="1"/>
          </p:cNvSpPr>
          <p:nvPr/>
        </p:nvSpPr>
        <p:spPr bwMode="auto">
          <a:xfrm>
            <a:off x="7164388" y="2665413"/>
            <a:ext cx="1728787" cy="27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Lucida Sans Typewriter" pitchFamily="49" charset="0"/>
              </a:rPr>
              <a:t>extends</a:t>
            </a:r>
          </a:p>
        </p:txBody>
      </p:sp>
      <p:sp>
        <p:nvSpPr>
          <p:cNvPr id="44" name="CodeBox 1"/>
          <p:cNvSpPr>
            <a:spLocks noChangeArrowheads="1"/>
          </p:cNvSpPr>
          <p:nvPr/>
        </p:nvSpPr>
        <p:spPr bwMode="auto">
          <a:xfrm>
            <a:off x="7164388" y="5345113"/>
            <a:ext cx="1728787" cy="27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Lucida Sans Typewriter" pitchFamily="49" charset="0"/>
              </a:rPr>
              <a:t>Session=“true”</a:t>
            </a:r>
          </a:p>
        </p:txBody>
      </p:sp>
      <p:sp>
        <p:nvSpPr>
          <p:cNvPr id="45" name="CodeBox 1"/>
          <p:cNvSpPr>
            <a:spLocks noChangeArrowheads="1"/>
          </p:cNvSpPr>
          <p:nvPr/>
        </p:nvSpPr>
        <p:spPr bwMode="auto">
          <a:xfrm>
            <a:off x="7164388" y="4222750"/>
            <a:ext cx="1728787" cy="27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Lucida Sans Typewriter" pitchFamily="49" charset="0"/>
              </a:rPr>
              <a:t>isThreadSafe</a:t>
            </a:r>
          </a:p>
        </p:txBody>
      </p:sp>
      <p:sp>
        <p:nvSpPr>
          <p:cNvPr id="46" name="CodeBox 1"/>
          <p:cNvSpPr>
            <a:spLocks noChangeArrowheads="1"/>
          </p:cNvSpPr>
          <p:nvPr/>
        </p:nvSpPr>
        <p:spPr bwMode="auto">
          <a:xfrm>
            <a:off x="7164388" y="5686425"/>
            <a:ext cx="1728787" cy="27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Lucida Sans Typewriter" pitchFamily="49" charset="0"/>
              </a:rPr>
              <a:t>isELIgnored=“false”</a:t>
            </a:r>
          </a:p>
        </p:txBody>
      </p:sp>
      <p:cxnSp>
        <p:nvCxnSpPr>
          <p:cNvPr id="47" name="AutoShape 58"/>
          <p:cNvCxnSpPr>
            <a:cxnSpLocks noChangeShapeType="1"/>
            <a:stCxn id="18" idx="3"/>
            <a:endCxn id="39" idx="1"/>
          </p:cNvCxnSpPr>
          <p:nvPr/>
        </p:nvCxnSpPr>
        <p:spPr bwMode="auto">
          <a:xfrm flipV="1">
            <a:off x="6818313" y="1262063"/>
            <a:ext cx="331787" cy="674687"/>
          </a:xfrm>
          <a:prstGeom prst="bentConnector3">
            <a:avLst>
              <a:gd name="adj1" fmla="val 49759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48" name="AutoShape 59"/>
          <p:cNvCxnSpPr>
            <a:cxnSpLocks noChangeShapeType="1"/>
            <a:stCxn id="18" idx="3"/>
            <a:endCxn id="40" idx="1"/>
          </p:cNvCxnSpPr>
          <p:nvPr/>
        </p:nvCxnSpPr>
        <p:spPr bwMode="auto">
          <a:xfrm flipV="1">
            <a:off x="6818313" y="1622425"/>
            <a:ext cx="331787" cy="314325"/>
          </a:xfrm>
          <a:prstGeom prst="bentConnector3">
            <a:avLst>
              <a:gd name="adj1" fmla="val 49759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49" name="AutoShape 60"/>
          <p:cNvCxnSpPr>
            <a:cxnSpLocks noChangeShapeType="1"/>
            <a:stCxn id="18" idx="3"/>
            <a:endCxn id="34" idx="1"/>
          </p:cNvCxnSpPr>
          <p:nvPr/>
        </p:nvCxnSpPr>
        <p:spPr bwMode="auto">
          <a:xfrm>
            <a:off x="6818313" y="1936750"/>
            <a:ext cx="331787" cy="77788"/>
          </a:xfrm>
          <a:prstGeom prst="bentConnector3">
            <a:avLst>
              <a:gd name="adj1" fmla="val 49759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50" name="AutoShape 61"/>
          <p:cNvCxnSpPr>
            <a:cxnSpLocks noChangeShapeType="1"/>
            <a:stCxn id="18" idx="3"/>
            <a:endCxn id="42" idx="1"/>
          </p:cNvCxnSpPr>
          <p:nvPr/>
        </p:nvCxnSpPr>
        <p:spPr bwMode="auto">
          <a:xfrm>
            <a:off x="6818313" y="1936750"/>
            <a:ext cx="331787" cy="482600"/>
          </a:xfrm>
          <a:prstGeom prst="bentConnector3">
            <a:avLst>
              <a:gd name="adj1" fmla="val 49759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51" name="AutoShape 62"/>
          <p:cNvCxnSpPr>
            <a:cxnSpLocks noChangeShapeType="1"/>
            <a:stCxn id="18" idx="3"/>
            <a:endCxn id="43" idx="1"/>
          </p:cNvCxnSpPr>
          <p:nvPr/>
        </p:nvCxnSpPr>
        <p:spPr bwMode="auto">
          <a:xfrm>
            <a:off x="6818313" y="1936750"/>
            <a:ext cx="331787" cy="865188"/>
          </a:xfrm>
          <a:prstGeom prst="bentConnector3">
            <a:avLst>
              <a:gd name="adj1" fmla="val 49759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52" name="AutoShape 63"/>
          <p:cNvCxnSpPr>
            <a:cxnSpLocks noChangeShapeType="1"/>
            <a:stCxn id="18" idx="3"/>
            <a:endCxn id="35" idx="1"/>
          </p:cNvCxnSpPr>
          <p:nvPr/>
        </p:nvCxnSpPr>
        <p:spPr bwMode="auto">
          <a:xfrm>
            <a:off x="6818313" y="1936750"/>
            <a:ext cx="331787" cy="1258888"/>
          </a:xfrm>
          <a:prstGeom prst="bentConnector3">
            <a:avLst>
              <a:gd name="adj1" fmla="val 49759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53" name="AutoShape 64"/>
          <p:cNvCxnSpPr>
            <a:cxnSpLocks noChangeShapeType="1"/>
            <a:stCxn id="18" idx="3"/>
            <a:endCxn id="36" idx="1"/>
          </p:cNvCxnSpPr>
          <p:nvPr/>
        </p:nvCxnSpPr>
        <p:spPr bwMode="auto">
          <a:xfrm>
            <a:off x="6818313" y="1936750"/>
            <a:ext cx="331787" cy="1643063"/>
          </a:xfrm>
          <a:prstGeom prst="bentConnector3">
            <a:avLst>
              <a:gd name="adj1" fmla="val 49759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54" name="AutoShape 65"/>
          <p:cNvCxnSpPr>
            <a:cxnSpLocks noChangeShapeType="1"/>
            <a:stCxn id="18" idx="3"/>
            <a:endCxn id="38" idx="1"/>
          </p:cNvCxnSpPr>
          <p:nvPr/>
        </p:nvCxnSpPr>
        <p:spPr bwMode="auto">
          <a:xfrm>
            <a:off x="6818313" y="1936750"/>
            <a:ext cx="331787" cy="2028825"/>
          </a:xfrm>
          <a:prstGeom prst="bentConnector3">
            <a:avLst>
              <a:gd name="adj1" fmla="val 49759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55" name="AutoShape 66"/>
          <p:cNvCxnSpPr>
            <a:cxnSpLocks noChangeShapeType="1"/>
            <a:stCxn id="18" idx="3"/>
            <a:endCxn id="45" idx="1"/>
          </p:cNvCxnSpPr>
          <p:nvPr/>
        </p:nvCxnSpPr>
        <p:spPr bwMode="auto">
          <a:xfrm>
            <a:off x="6818313" y="1936750"/>
            <a:ext cx="331787" cy="2422525"/>
          </a:xfrm>
          <a:prstGeom prst="bentConnector3">
            <a:avLst>
              <a:gd name="adj1" fmla="val 49759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56" name="AutoShape 67"/>
          <p:cNvCxnSpPr>
            <a:cxnSpLocks noChangeShapeType="1"/>
            <a:stCxn id="18" idx="3"/>
            <a:endCxn id="37" idx="1"/>
          </p:cNvCxnSpPr>
          <p:nvPr/>
        </p:nvCxnSpPr>
        <p:spPr bwMode="auto">
          <a:xfrm>
            <a:off x="6818313" y="1936750"/>
            <a:ext cx="331787" cy="2808288"/>
          </a:xfrm>
          <a:prstGeom prst="bentConnector3">
            <a:avLst>
              <a:gd name="adj1" fmla="val 49759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57" name="AutoShape 68"/>
          <p:cNvCxnSpPr>
            <a:cxnSpLocks noChangeShapeType="1"/>
            <a:stCxn id="18" idx="3"/>
            <a:endCxn id="41" idx="1"/>
          </p:cNvCxnSpPr>
          <p:nvPr/>
        </p:nvCxnSpPr>
        <p:spPr bwMode="auto">
          <a:xfrm>
            <a:off x="6818313" y="1936750"/>
            <a:ext cx="331787" cy="3195638"/>
          </a:xfrm>
          <a:prstGeom prst="bentConnector3">
            <a:avLst>
              <a:gd name="adj1" fmla="val 49759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58" name="AutoShape 69"/>
          <p:cNvCxnSpPr>
            <a:cxnSpLocks noChangeShapeType="1"/>
            <a:stCxn id="18" idx="3"/>
            <a:endCxn id="44" idx="1"/>
          </p:cNvCxnSpPr>
          <p:nvPr/>
        </p:nvCxnSpPr>
        <p:spPr bwMode="auto">
          <a:xfrm>
            <a:off x="6818313" y="1936750"/>
            <a:ext cx="331787" cy="3544888"/>
          </a:xfrm>
          <a:prstGeom prst="bentConnector3">
            <a:avLst>
              <a:gd name="adj1" fmla="val 49759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59" name="AutoShape 70"/>
          <p:cNvCxnSpPr>
            <a:cxnSpLocks noChangeShapeType="1"/>
            <a:stCxn id="18" idx="3"/>
            <a:endCxn id="46" idx="1"/>
          </p:cNvCxnSpPr>
          <p:nvPr/>
        </p:nvCxnSpPr>
        <p:spPr bwMode="auto">
          <a:xfrm>
            <a:off x="6818313" y="1936750"/>
            <a:ext cx="331787" cy="3886200"/>
          </a:xfrm>
          <a:prstGeom prst="bentConnector3">
            <a:avLst>
              <a:gd name="adj1" fmla="val 49759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60" name="AutoShape 73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4298950" y="5838825"/>
            <a:ext cx="258763" cy="0"/>
          </a:xfrm>
          <a:prstGeom prst="straightConnector1">
            <a:avLst/>
          </a:prstGeom>
          <a:noFill/>
          <a:ln w="25400">
            <a:solidFill>
              <a:srgbClr val="000066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61" name="AutoShape 74"/>
          <p:cNvCxnSpPr>
            <a:cxnSpLocks noChangeShapeType="1"/>
            <a:stCxn id="13" idx="3"/>
            <a:endCxn id="14" idx="1"/>
          </p:cNvCxnSpPr>
          <p:nvPr/>
        </p:nvCxnSpPr>
        <p:spPr bwMode="auto">
          <a:xfrm>
            <a:off x="5521325" y="5838825"/>
            <a:ext cx="260350" cy="0"/>
          </a:xfrm>
          <a:prstGeom prst="straightConnector1">
            <a:avLst/>
          </a:prstGeom>
          <a:noFill/>
          <a:ln w="25400">
            <a:solidFill>
              <a:srgbClr val="000066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62" name="CodeBox 1"/>
          <p:cNvSpPr>
            <a:spLocks noChangeArrowheads="1"/>
          </p:cNvSpPr>
          <p:nvPr/>
        </p:nvSpPr>
        <p:spPr bwMode="auto">
          <a:xfrm>
            <a:off x="3779838" y="3440113"/>
            <a:ext cx="1368425" cy="303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Lucida Sans Typewriter" pitchFamily="49" charset="0"/>
              </a:rPr>
              <a:t>useBean</a:t>
            </a:r>
          </a:p>
        </p:txBody>
      </p:sp>
      <p:sp>
        <p:nvSpPr>
          <p:cNvPr id="63" name="CodeBox 1"/>
          <p:cNvSpPr>
            <a:spLocks noChangeArrowheads="1"/>
          </p:cNvSpPr>
          <p:nvPr/>
        </p:nvSpPr>
        <p:spPr bwMode="auto">
          <a:xfrm>
            <a:off x="3779838" y="3798888"/>
            <a:ext cx="1368425" cy="303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Lucida Sans Typewriter" pitchFamily="49" charset="0"/>
              </a:rPr>
              <a:t>setProperty</a:t>
            </a:r>
          </a:p>
        </p:txBody>
      </p:sp>
      <p:sp>
        <p:nvSpPr>
          <p:cNvPr id="64" name="CodeBox 1"/>
          <p:cNvSpPr>
            <a:spLocks noChangeArrowheads="1"/>
          </p:cNvSpPr>
          <p:nvPr/>
        </p:nvSpPr>
        <p:spPr bwMode="auto">
          <a:xfrm>
            <a:off x="3779838" y="4159250"/>
            <a:ext cx="1368425" cy="303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Lucida Sans Typewriter" pitchFamily="49" charset="0"/>
              </a:rPr>
              <a:t>getProperty</a:t>
            </a:r>
          </a:p>
        </p:txBody>
      </p:sp>
      <p:sp>
        <p:nvSpPr>
          <p:cNvPr id="65" name="CodeBox 1"/>
          <p:cNvSpPr>
            <a:spLocks noChangeArrowheads="1"/>
          </p:cNvSpPr>
          <p:nvPr/>
        </p:nvSpPr>
        <p:spPr bwMode="auto">
          <a:xfrm>
            <a:off x="3779838" y="4519613"/>
            <a:ext cx="1368425" cy="303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Lucida Sans Typewriter" pitchFamily="49" charset="0"/>
              </a:rPr>
              <a:t>include</a:t>
            </a:r>
          </a:p>
        </p:txBody>
      </p:sp>
      <p:sp>
        <p:nvSpPr>
          <p:cNvPr id="66" name="CodeBox 1"/>
          <p:cNvSpPr>
            <a:spLocks noChangeArrowheads="1"/>
          </p:cNvSpPr>
          <p:nvPr/>
        </p:nvSpPr>
        <p:spPr bwMode="auto">
          <a:xfrm>
            <a:off x="3779838" y="4879975"/>
            <a:ext cx="1368425" cy="303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Lucida Sans Typewriter" pitchFamily="49" charset="0"/>
              </a:rPr>
              <a:t>forward</a:t>
            </a:r>
          </a:p>
        </p:txBody>
      </p:sp>
      <p:sp>
        <p:nvSpPr>
          <p:cNvPr id="67" name="CodeBox 1"/>
          <p:cNvSpPr>
            <a:spLocks noChangeArrowheads="1"/>
          </p:cNvSpPr>
          <p:nvPr/>
        </p:nvSpPr>
        <p:spPr bwMode="auto">
          <a:xfrm>
            <a:off x="3779838" y="5240338"/>
            <a:ext cx="1368425" cy="303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Lucida Sans Typewriter" pitchFamily="49" charset="0"/>
              </a:rPr>
              <a:t>param</a:t>
            </a:r>
          </a:p>
        </p:txBody>
      </p:sp>
      <p:cxnSp>
        <p:nvCxnSpPr>
          <p:cNvPr id="68" name="AutoShape 81"/>
          <p:cNvCxnSpPr>
            <a:cxnSpLocks noChangeShapeType="1"/>
            <a:stCxn id="5" idx="3"/>
            <a:endCxn id="62" idx="1"/>
          </p:cNvCxnSpPr>
          <p:nvPr/>
        </p:nvCxnSpPr>
        <p:spPr bwMode="auto">
          <a:xfrm flipV="1">
            <a:off x="3362325" y="3592513"/>
            <a:ext cx="403225" cy="481012"/>
          </a:xfrm>
          <a:prstGeom prst="bentConnector3">
            <a:avLst>
              <a:gd name="adj1" fmla="val 49606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69" name="AutoShape 82"/>
          <p:cNvCxnSpPr>
            <a:cxnSpLocks noChangeShapeType="1"/>
            <a:stCxn id="5" idx="3"/>
            <a:endCxn id="63" idx="1"/>
          </p:cNvCxnSpPr>
          <p:nvPr/>
        </p:nvCxnSpPr>
        <p:spPr bwMode="auto">
          <a:xfrm flipV="1">
            <a:off x="3362325" y="3951288"/>
            <a:ext cx="403225" cy="122237"/>
          </a:xfrm>
          <a:prstGeom prst="bentConnector3">
            <a:avLst>
              <a:gd name="adj1" fmla="val 49606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70" name="AutoShape 83"/>
          <p:cNvCxnSpPr>
            <a:cxnSpLocks noChangeShapeType="1"/>
            <a:stCxn id="5" idx="3"/>
            <a:endCxn id="64" idx="1"/>
          </p:cNvCxnSpPr>
          <p:nvPr/>
        </p:nvCxnSpPr>
        <p:spPr bwMode="auto">
          <a:xfrm>
            <a:off x="3362325" y="4073525"/>
            <a:ext cx="403225" cy="238125"/>
          </a:xfrm>
          <a:prstGeom prst="bentConnector3">
            <a:avLst>
              <a:gd name="adj1" fmla="val 49606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71" name="AutoShape 84"/>
          <p:cNvCxnSpPr>
            <a:cxnSpLocks noChangeShapeType="1"/>
            <a:stCxn id="5" idx="3"/>
            <a:endCxn id="65" idx="1"/>
          </p:cNvCxnSpPr>
          <p:nvPr/>
        </p:nvCxnSpPr>
        <p:spPr bwMode="auto">
          <a:xfrm>
            <a:off x="3362325" y="4073525"/>
            <a:ext cx="403225" cy="598488"/>
          </a:xfrm>
          <a:prstGeom prst="bentConnector3">
            <a:avLst>
              <a:gd name="adj1" fmla="val 49606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72" name="AutoShape 85"/>
          <p:cNvCxnSpPr>
            <a:cxnSpLocks noChangeShapeType="1"/>
            <a:stCxn id="5" idx="3"/>
            <a:endCxn id="66" idx="1"/>
          </p:cNvCxnSpPr>
          <p:nvPr/>
        </p:nvCxnSpPr>
        <p:spPr bwMode="auto">
          <a:xfrm>
            <a:off x="3362325" y="4073525"/>
            <a:ext cx="403225" cy="958850"/>
          </a:xfrm>
          <a:prstGeom prst="bentConnector3">
            <a:avLst>
              <a:gd name="adj1" fmla="val 49606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73" name="AutoShape 86"/>
          <p:cNvCxnSpPr>
            <a:cxnSpLocks noChangeShapeType="1"/>
            <a:stCxn id="5" idx="3"/>
            <a:endCxn id="67" idx="1"/>
          </p:cNvCxnSpPr>
          <p:nvPr/>
        </p:nvCxnSpPr>
        <p:spPr bwMode="auto">
          <a:xfrm>
            <a:off x="3362325" y="4073525"/>
            <a:ext cx="403225" cy="1319213"/>
          </a:xfrm>
          <a:prstGeom prst="bentConnector3">
            <a:avLst>
              <a:gd name="adj1" fmla="val 49606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74" name="AutoShape 87"/>
          <p:cNvCxnSpPr>
            <a:cxnSpLocks noChangeShapeType="1"/>
            <a:stCxn id="3" idx="3"/>
            <a:endCxn id="6" idx="1"/>
          </p:cNvCxnSpPr>
          <p:nvPr/>
        </p:nvCxnSpPr>
        <p:spPr bwMode="auto">
          <a:xfrm>
            <a:off x="1562100" y="4065588"/>
            <a:ext cx="331788" cy="1663700"/>
          </a:xfrm>
          <a:prstGeom prst="bentConnector3">
            <a:avLst>
              <a:gd name="adj1" fmla="val 49759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75" name="AutoShape 89"/>
          <p:cNvCxnSpPr>
            <a:cxnSpLocks noChangeShapeType="1"/>
          </p:cNvCxnSpPr>
          <p:nvPr/>
        </p:nvCxnSpPr>
        <p:spPr bwMode="auto">
          <a:xfrm>
            <a:off x="3233738" y="5816600"/>
            <a:ext cx="258762" cy="0"/>
          </a:xfrm>
          <a:prstGeom prst="straightConnector1">
            <a:avLst/>
          </a:prstGeom>
          <a:noFill/>
          <a:ln w="25400">
            <a:solidFill>
              <a:srgbClr val="000066"/>
            </a:solidFill>
            <a:prstDash val="sysDot"/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158" y="202148"/>
            <a:ext cx="2392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JSP </a:t>
            </a:r>
            <a:r>
              <a:rPr lang="ko-KR" altLang="en-US" dirty="0" smtClean="0"/>
              <a:t>구성요소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요약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222" y="571480"/>
            <a:ext cx="8710496" cy="614366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200" dirty="0" smtClean="0"/>
              <a:t>1) HTML/JS</a:t>
            </a:r>
          </a:p>
          <a:p>
            <a:pPr marL="342900" indent="-342900"/>
            <a:r>
              <a:rPr lang="en-US" altLang="ko-KR" sz="1200" dirty="0" smtClean="0"/>
              <a:t>   (1)view</a:t>
            </a:r>
          </a:p>
          <a:p>
            <a:pPr marL="342900" indent="-342900"/>
            <a:r>
              <a:rPr lang="en-US" altLang="ko-KR" sz="1200" dirty="0" smtClean="0"/>
              <a:t>    -</a:t>
            </a:r>
            <a:r>
              <a:rPr lang="ko-KR" altLang="en-US" sz="1200" dirty="0" smtClean="0"/>
              <a:t>리스트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    -</a:t>
            </a:r>
            <a:r>
              <a:rPr lang="ko-KR" altLang="en-US" sz="1200" dirty="0" smtClean="0"/>
              <a:t>테이블</a:t>
            </a:r>
            <a:endParaRPr lang="en-US" altLang="ko-KR" sz="1200" dirty="0" smtClean="0"/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   (2)</a:t>
            </a:r>
            <a:r>
              <a:rPr lang="ko-KR" altLang="en-US" sz="1200" dirty="0" smtClean="0"/>
              <a:t>요청하기</a:t>
            </a:r>
            <a:r>
              <a:rPr lang="en-US" altLang="ko-KR" sz="1200" dirty="0" smtClean="0"/>
              <a:t>(request)</a:t>
            </a:r>
          </a:p>
          <a:p>
            <a:pPr marL="342900" indent="-342900"/>
            <a:r>
              <a:rPr lang="en-US" altLang="ko-KR" sz="1200" dirty="0" smtClean="0"/>
              <a:t>    -</a:t>
            </a:r>
            <a:r>
              <a:rPr lang="ko-KR" altLang="en-US" sz="1200" dirty="0" smtClean="0"/>
              <a:t>앵커 </a:t>
            </a:r>
            <a:r>
              <a:rPr lang="en-US" altLang="ko-KR" sz="1200" dirty="0" smtClean="0"/>
              <a:t>&lt;a </a:t>
            </a:r>
            <a:r>
              <a:rPr lang="en-US" altLang="ko-KR" sz="1200" dirty="0" err="1" smtClean="0"/>
              <a:t>href</a:t>
            </a:r>
            <a:r>
              <a:rPr lang="en-US" altLang="ko-KR" sz="1200" dirty="0" smtClean="0"/>
              <a:t>=“</a:t>
            </a:r>
            <a:r>
              <a:rPr lang="en-US" altLang="ko-KR" sz="1200" dirty="0" err="1" smtClean="0"/>
              <a:t>hello.jsp?id</a:t>
            </a:r>
            <a:r>
              <a:rPr lang="en-US" altLang="ko-KR" sz="1200" dirty="0" smtClean="0"/>
              <a:t>=cust001”&gt;</a:t>
            </a:r>
            <a:r>
              <a:rPr lang="ko-KR" altLang="en-US" sz="1200" dirty="0" smtClean="0"/>
              <a:t>보기</a:t>
            </a:r>
            <a:r>
              <a:rPr lang="en-US" altLang="ko-KR" sz="1200" dirty="0" smtClean="0"/>
              <a:t>&lt;/a&gt;</a:t>
            </a:r>
          </a:p>
          <a:p>
            <a:pPr marL="342900" indent="-342900"/>
            <a:r>
              <a:rPr lang="en-US" altLang="ko-KR" sz="1200" dirty="0" smtClean="0"/>
              <a:t>    -form </a:t>
            </a:r>
          </a:p>
          <a:p>
            <a:pPr marL="342900" indent="-342900"/>
            <a:r>
              <a:rPr lang="en-US" altLang="ko-KR" sz="1200" dirty="0" smtClean="0"/>
              <a:t>     &lt;form&gt;</a:t>
            </a:r>
          </a:p>
          <a:p>
            <a:pPr marL="342900" indent="-342900"/>
            <a:r>
              <a:rPr lang="en-US" altLang="ko-KR" sz="1200" dirty="0" smtClean="0"/>
              <a:t>     &lt;input type=‘text’/&gt;</a:t>
            </a:r>
          </a:p>
          <a:p>
            <a:pPr marL="342900" indent="-342900"/>
            <a:r>
              <a:rPr lang="en-US" altLang="ko-KR" sz="1200" dirty="0" smtClean="0"/>
              <a:t>     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=‘</a:t>
            </a:r>
            <a:r>
              <a:rPr lang="en-US" altLang="ko-KR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text,hidden,password,checkbox,radio,combobox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’</a:t>
            </a:r>
          </a:p>
          <a:p>
            <a:pPr marL="342900" indent="-342900"/>
            <a:r>
              <a:rPr lang="en-US" altLang="ko-KR" sz="1200" dirty="0" smtClean="0"/>
              <a:t>     &lt;</a:t>
            </a:r>
            <a:r>
              <a:rPr lang="en-US" altLang="ko-KR" sz="1200" dirty="0" err="1" smtClean="0"/>
              <a:t>textarea</a:t>
            </a:r>
            <a:r>
              <a:rPr lang="en-US" altLang="ko-KR" sz="1200" dirty="0" smtClean="0"/>
              <a:t>&gt;&lt;/</a:t>
            </a:r>
            <a:r>
              <a:rPr lang="en-US" altLang="ko-KR" sz="1200" dirty="0" err="1" smtClean="0"/>
              <a:t>textarea</a:t>
            </a:r>
            <a:r>
              <a:rPr lang="en-US" altLang="ko-KR" sz="1200" dirty="0" smtClean="0"/>
              <a:t>&gt;</a:t>
            </a:r>
          </a:p>
          <a:p>
            <a:pPr marL="342900" indent="-342900"/>
            <a:r>
              <a:rPr lang="en-US" altLang="ko-KR" sz="1200" dirty="0" smtClean="0"/>
              <a:t>     &lt;/form&gt;</a:t>
            </a:r>
          </a:p>
          <a:p>
            <a:pPr marL="342900" indent="-342900"/>
            <a:r>
              <a:rPr lang="en-US" altLang="ko-KR" sz="1200" dirty="0" smtClean="0"/>
              <a:t>   (3)</a:t>
            </a:r>
            <a:r>
              <a:rPr lang="ko-KR" altLang="en-US" sz="1200" dirty="0" smtClean="0"/>
              <a:t>화면 나누기를 위한 모듈화</a:t>
            </a:r>
            <a:r>
              <a:rPr lang="en-US" altLang="ko-KR" sz="1200" dirty="0" smtClean="0"/>
              <a:t>(frameset, div)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   (4)</a:t>
            </a:r>
            <a:r>
              <a:rPr lang="ko-KR" altLang="en-US" sz="1200" dirty="0" smtClean="0"/>
              <a:t>새로운 창 띄우기</a:t>
            </a:r>
            <a:r>
              <a:rPr lang="en-US" altLang="ko-KR" sz="1200" dirty="0" smtClean="0"/>
              <a:t>, null/</a:t>
            </a:r>
            <a:r>
              <a:rPr lang="ko-KR" altLang="en-US" sz="1200" dirty="0" smtClean="0"/>
              <a:t>유효문자 체크</a:t>
            </a:r>
            <a:endParaRPr lang="en-US" altLang="ko-KR" sz="1200" dirty="0" smtClean="0"/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2) JSP </a:t>
            </a:r>
            <a:r>
              <a:rPr lang="ko-KR" altLang="en-US" sz="1200" dirty="0" smtClean="0"/>
              <a:t>태그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   (1) </a:t>
            </a:r>
            <a:r>
              <a:rPr lang="ko-KR" altLang="en-US" sz="1200" dirty="0" smtClean="0"/>
              <a:t>주석</a:t>
            </a:r>
            <a:r>
              <a:rPr lang="en-US" altLang="ko-KR" sz="1200" dirty="0" smtClean="0"/>
              <a:t>(comment)</a:t>
            </a:r>
          </a:p>
          <a:p>
            <a:pPr marL="342900" indent="-342900"/>
            <a:r>
              <a:rPr lang="en-US" altLang="ko-KR" sz="1200" dirty="0" smtClean="0"/>
              <a:t>     - HTML </a:t>
            </a:r>
            <a:r>
              <a:rPr lang="ko-KR" altLang="en-US" sz="1200" dirty="0" smtClean="0"/>
              <a:t>주석 </a:t>
            </a:r>
            <a:r>
              <a:rPr lang="en-US" altLang="ko-KR" sz="1200" dirty="0" smtClean="0"/>
              <a:t>&lt;!-- --&gt;</a:t>
            </a:r>
          </a:p>
          <a:p>
            <a:pPr marL="342900" indent="-342900"/>
            <a:r>
              <a:rPr lang="en-US" altLang="ko-KR" sz="1200" dirty="0" smtClean="0"/>
              <a:t>     - </a:t>
            </a:r>
            <a:r>
              <a:rPr lang="en-US" altLang="ko-KR" sz="1200" dirty="0" err="1" smtClean="0"/>
              <a:t>jsp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주석 </a:t>
            </a:r>
            <a:r>
              <a:rPr lang="en-US" altLang="ko-KR" sz="1200" dirty="0" smtClean="0"/>
              <a:t> &lt;%-- --%&gt;</a:t>
            </a:r>
          </a:p>
          <a:p>
            <a:pPr marL="342900" indent="-342900"/>
            <a:r>
              <a:rPr lang="en-US" altLang="ko-KR" sz="1200" dirty="0" smtClean="0"/>
              <a:t>     - java </a:t>
            </a:r>
            <a:r>
              <a:rPr lang="ko-KR" altLang="en-US" sz="1200" dirty="0" smtClean="0"/>
              <a:t>주석 </a:t>
            </a:r>
            <a:r>
              <a:rPr lang="en-US" altLang="ko-KR" sz="1200" dirty="0" smtClean="0"/>
              <a:t>&lt;%  /*  */  %&gt;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   (2) </a:t>
            </a:r>
            <a:r>
              <a:rPr lang="ko-KR" altLang="en-US" sz="1200" dirty="0" err="1" smtClean="0"/>
              <a:t>디렉티브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지시자</a:t>
            </a:r>
            <a:r>
              <a:rPr lang="en-US" altLang="ko-KR" sz="1200" dirty="0" smtClean="0"/>
              <a:t>-directive)</a:t>
            </a:r>
          </a:p>
          <a:p>
            <a:pPr marL="342900" indent="-342900"/>
            <a:r>
              <a:rPr lang="en-US" altLang="ko-KR" sz="1200" dirty="0" smtClean="0"/>
              <a:t>     - </a:t>
            </a:r>
            <a:r>
              <a:rPr lang="ko-KR" altLang="en-US" sz="1200" dirty="0" smtClean="0"/>
              <a:t>페이지 </a:t>
            </a:r>
            <a:r>
              <a:rPr lang="ko-KR" altLang="en-US" sz="1200" dirty="0" err="1" smtClean="0"/>
              <a:t>디렉티브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&lt;%@page %&gt; : </a:t>
            </a:r>
            <a:r>
              <a:rPr lang="en-US" altLang="ko-KR" sz="1200" dirty="0" smtClean="0">
                <a:latin typeface="Times New Roman" pitchFamily="18" charset="0"/>
                <a:ea typeface="굴림" charset="-127"/>
              </a:rPr>
              <a:t>JSP</a:t>
            </a:r>
            <a:r>
              <a:rPr lang="ko-KR" altLang="en-US" sz="1200" dirty="0" smtClean="0">
                <a:latin typeface="Times New Roman" pitchFamily="18" charset="0"/>
                <a:ea typeface="굴림" charset="-127"/>
              </a:rPr>
              <a:t>페이지에 대한 설정 정보를 지정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     - include </a:t>
            </a:r>
            <a:r>
              <a:rPr lang="ko-KR" altLang="en-US" sz="1200" dirty="0" err="1" smtClean="0"/>
              <a:t>디렉티브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&lt;%@include %&gt; : JSP</a:t>
            </a:r>
            <a:r>
              <a:rPr lang="ko-KR" altLang="en-US" sz="1200" dirty="0" smtClean="0"/>
              <a:t>페이지의 다른 특정 페이지를 삽입한다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정적</a:t>
            </a:r>
            <a:r>
              <a:rPr lang="en-US" altLang="ko-KR" sz="1200" dirty="0" smtClean="0"/>
              <a:t>include)</a:t>
            </a:r>
          </a:p>
          <a:p>
            <a:pPr marL="342900" indent="-342900"/>
            <a:r>
              <a:rPr lang="en-US" altLang="ko-KR" sz="1200" dirty="0" smtClean="0"/>
              <a:t>     - </a:t>
            </a:r>
            <a:r>
              <a:rPr lang="en-US" altLang="ko-KR" sz="1200" dirty="0" err="1" smtClean="0"/>
              <a:t>taglib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디렉티브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&lt;%@</a:t>
            </a:r>
            <a:r>
              <a:rPr lang="en-US" altLang="ko-KR" sz="1200" dirty="0" err="1" smtClean="0"/>
              <a:t>taglib</a:t>
            </a:r>
            <a:r>
              <a:rPr lang="en-US" altLang="ko-KR" sz="1200" dirty="0" smtClean="0"/>
              <a:t> %&gt; : JSP</a:t>
            </a:r>
            <a:r>
              <a:rPr lang="ko-KR" altLang="en-US" sz="1200" dirty="0" smtClean="0"/>
              <a:t>페이지에서 사용할 태그 라이브러리를 지정한다</a:t>
            </a:r>
            <a:r>
              <a:rPr lang="en-US" altLang="ko-KR" sz="1200" dirty="0" smtClean="0"/>
              <a:t>.</a:t>
            </a:r>
          </a:p>
          <a:p>
            <a:pPr marL="342900" indent="-342900"/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   (3) Script </a:t>
            </a:r>
            <a:r>
              <a:rPr lang="ko-KR" altLang="en-US" sz="1200" dirty="0" smtClean="0"/>
              <a:t>요소</a:t>
            </a:r>
            <a:r>
              <a:rPr lang="en-US" altLang="ko-KR" sz="1200" dirty="0" smtClean="0"/>
              <a:t>(Element)</a:t>
            </a:r>
          </a:p>
          <a:p>
            <a:pPr marL="342900" indent="-342900"/>
            <a:r>
              <a:rPr lang="en-US" altLang="ko-KR" sz="1200" dirty="0" smtClean="0"/>
              <a:t>     -</a:t>
            </a:r>
            <a:r>
              <a:rPr lang="ko-KR" altLang="en-US" sz="1200" dirty="0" err="1" smtClean="0"/>
              <a:t>선언부</a:t>
            </a:r>
            <a:r>
              <a:rPr lang="en-US" altLang="ko-KR" sz="1200" dirty="0" smtClean="0"/>
              <a:t>(Declaration) : </a:t>
            </a:r>
            <a:r>
              <a:rPr lang="ko-KR" altLang="en-US" sz="1200" dirty="0" smtClean="0"/>
              <a:t>자바 </a:t>
            </a:r>
            <a:r>
              <a:rPr lang="ko-KR" altLang="en-US" sz="1200" dirty="0" err="1" smtClean="0"/>
              <a:t>메서드를</a:t>
            </a:r>
            <a:r>
              <a:rPr lang="ko-KR" altLang="en-US" sz="1200" dirty="0" smtClean="0"/>
              <a:t> 선언한다</a:t>
            </a:r>
            <a:endParaRPr lang="en-US" altLang="ko-KR" sz="1200" dirty="0" smtClean="0"/>
          </a:p>
          <a:p>
            <a:pPr marL="342900" indent="-342900"/>
            <a:r>
              <a:rPr lang="en-US" altLang="ko-KR" sz="1200" dirty="0" smtClean="0"/>
              <a:t>     -</a:t>
            </a:r>
            <a:r>
              <a:rPr lang="ko-KR" altLang="en-US" sz="1200" dirty="0" err="1" smtClean="0"/>
              <a:t>실행부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Scriptlet</a:t>
            </a:r>
            <a:r>
              <a:rPr lang="en-US" altLang="ko-KR" sz="1200" dirty="0" smtClean="0"/>
              <a:t>) : </a:t>
            </a:r>
            <a:r>
              <a:rPr lang="ko-KR" altLang="en-US" sz="1200" dirty="0" smtClean="0"/>
              <a:t>자바 실행 코드를 작성한다</a:t>
            </a:r>
            <a:r>
              <a:rPr lang="en-US" altLang="ko-KR" sz="1200" dirty="0" smtClean="0"/>
              <a:t>.</a:t>
            </a:r>
          </a:p>
          <a:p>
            <a:pPr marL="342900" indent="-342900"/>
            <a:r>
              <a:rPr lang="en-US" altLang="ko-KR" sz="1200" dirty="0" smtClean="0"/>
              <a:t>     -</a:t>
            </a:r>
            <a:r>
              <a:rPr lang="ko-KR" altLang="en-US" sz="1200" dirty="0" err="1" smtClean="0"/>
              <a:t>표현부</a:t>
            </a:r>
            <a:r>
              <a:rPr lang="en-US" altLang="ko-KR" sz="1200" dirty="0" smtClean="0"/>
              <a:t>(Expression) : </a:t>
            </a:r>
            <a:r>
              <a:rPr lang="ko-KR" altLang="en-US" sz="1200" dirty="0" smtClean="0"/>
              <a:t>자바 실행 결과값을 페이지에 출력한다</a:t>
            </a:r>
            <a:r>
              <a:rPr lang="en-US" altLang="ko-KR" sz="1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158" y="363944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JSP </a:t>
            </a:r>
            <a:r>
              <a:rPr lang="ko-KR" altLang="en-US" dirty="0" smtClean="0"/>
              <a:t>구성요소</a:t>
            </a:r>
            <a:r>
              <a:rPr lang="en-US" altLang="ko-KR" dirty="0" smtClean="0"/>
              <a:t> (</a:t>
            </a:r>
            <a:r>
              <a:rPr lang="ko-KR" altLang="en-US" dirty="0" smtClean="0"/>
              <a:t>요약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993893"/>
            <a:ext cx="8710496" cy="507831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3) </a:t>
            </a:r>
            <a:r>
              <a:rPr lang="ko-KR" altLang="en-US" sz="1200" dirty="0" smtClean="0"/>
              <a:t>액션 태그</a:t>
            </a:r>
            <a:r>
              <a:rPr lang="en-US" altLang="ko-KR" sz="1200" dirty="0" smtClean="0"/>
              <a:t>(Action Tag)</a:t>
            </a:r>
          </a:p>
          <a:p>
            <a:r>
              <a:rPr lang="en-US" altLang="ko-KR" sz="1200" dirty="0" smtClean="0"/>
              <a:t>   (1) </a:t>
            </a:r>
            <a:r>
              <a:rPr lang="en-US" altLang="ko-KR" sz="1200" dirty="0" err="1" smtClean="0"/>
              <a:t>useBean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자바빈</a:t>
            </a:r>
            <a:r>
              <a:rPr lang="en-US" altLang="ko-KR" sz="1200" dirty="0" smtClean="0"/>
              <a:t>) :  </a:t>
            </a:r>
            <a:r>
              <a:rPr lang="en-US" altLang="ko-KR" sz="1200" dirty="0" err="1" smtClean="0"/>
              <a:t>dao</a:t>
            </a:r>
            <a:r>
              <a:rPr lang="ko-KR" altLang="en-US" sz="1200" dirty="0" smtClean="0"/>
              <a:t>와 같은 역할</a:t>
            </a:r>
            <a:r>
              <a:rPr lang="en-US" altLang="ko-KR" sz="1200" dirty="0" smtClean="0"/>
              <a:t>, java bean</a:t>
            </a:r>
          </a:p>
          <a:p>
            <a:r>
              <a:rPr lang="en-US" altLang="ko-KR" sz="1200" dirty="0" smtClean="0"/>
              <a:t>      -</a:t>
            </a:r>
            <a:r>
              <a:rPr lang="ko-KR" altLang="en-US" sz="1200" dirty="0" err="1" smtClean="0"/>
              <a:t>스코프</a:t>
            </a:r>
            <a:r>
              <a:rPr lang="ko-KR" altLang="en-US" sz="1200" dirty="0" smtClean="0"/>
              <a:t> 객체 생성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</a:t>
            </a:r>
            <a:endParaRPr lang="en-US" altLang="ko-KR" sz="1200" dirty="0" smtClean="0"/>
          </a:p>
          <a:p>
            <a:r>
              <a:rPr lang="en-US" altLang="ko-KR" sz="1200" dirty="0" smtClean="0"/>
              <a:t>      - </a:t>
            </a:r>
            <a:r>
              <a:rPr lang="en-US" altLang="ko-KR" sz="1200" dirty="0" err="1" smtClean="0"/>
              <a:t>request.getParameter</a:t>
            </a:r>
            <a:r>
              <a:rPr lang="en-US" altLang="ko-KR" sz="1200" dirty="0" smtClean="0"/>
              <a:t>(“age”)</a:t>
            </a:r>
            <a:r>
              <a:rPr lang="ko-KR" altLang="en-US" sz="1200" dirty="0" smtClean="0"/>
              <a:t>제거</a:t>
            </a:r>
            <a:endParaRPr lang="en-US" altLang="ko-KR" sz="1200" dirty="0" smtClean="0"/>
          </a:p>
          <a:p>
            <a:r>
              <a:rPr lang="en-US" altLang="ko-KR" sz="1200" dirty="0" smtClean="0"/>
              <a:t>      - </a:t>
            </a:r>
            <a:r>
              <a:rPr lang="en-US" altLang="ko-KR" sz="1200" dirty="0" err="1" smtClean="0"/>
              <a:t>Integer.parseInt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request.getParameter</a:t>
            </a:r>
            <a:r>
              <a:rPr lang="en-US" altLang="ko-KR" sz="1200" dirty="0" smtClean="0"/>
              <a:t>(“age”))</a:t>
            </a:r>
            <a:r>
              <a:rPr lang="ko-KR" altLang="en-US" sz="1200" dirty="0" err="1" smtClean="0"/>
              <a:t>파싱</a:t>
            </a:r>
            <a:r>
              <a:rPr lang="ko-KR" altLang="en-US" sz="1200" dirty="0" smtClean="0"/>
              <a:t> 제거</a:t>
            </a:r>
            <a:endParaRPr lang="en-US" altLang="ko-KR" sz="1200" dirty="0" smtClean="0"/>
          </a:p>
          <a:p>
            <a:r>
              <a:rPr lang="en-US" altLang="ko-KR" sz="1200" dirty="0" smtClean="0"/>
              <a:t>   (2) </a:t>
            </a:r>
            <a:r>
              <a:rPr lang="en-US" altLang="ko-KR" sz="1200" dirty="0" err="1" smtClean="0"/>
              <a:t>setProperty</a:t>
            </a:r>
            <a:r>
              <a:rPr lang="en-US" altLang="ko-KR" sz="1200" dirty="0" smtClean="0"/>
              <a:t> : </a:t>
            </a:r>
            <a:r>
              <a:rPr lang="en-US" altLang="ko-KR" sz="1200" dirty="0" err="1" smtClean="0"/>
              <a:t>useBean</a:t>
            </a:r>
            <a:r>
              <a:rPr lang="ko-KR" altLang="en-US" sz="1200" dirty="0" smtClean="0"/>
              <a:t>에서 데이터를 저장할 때 사용</a:t>
            </a:r>
            <a:endParaRPr lang="en-US" altLang="ko-KR" sz="1200" dirty="0" smtClean="0"/>
          </a:p>
          <a:p>
            <a:r>
              <a:rPr lang="en-US" altLang="ko-KR" sz="1200" dirty="0" smtClean="0"/>
              <a:t>   (3) </a:t>
            </a:r>
            <a:r>
              <a:rPr lang="en-US" altLang="ko-KR" sz="1200" dirty="0" err="1" smtClean="0"/>
              <a:t>getProperty</a:t>
            </a:r>
            <a:r>
              <a:rPr lang="en-US" altLang="ko-KR" sz="1200" dirty="0" smtClean="0"/>
              <a:t> : </a:t>
            </a:r>
            <a:r>
              <a:rPr lang="en-US" altLang="ko-KR" sz="1200" dirty="0" err="1" smtClean="0"/>
              <a:t>useBean</a:t>
            </a:r>
            <a:r>
              <a:rPr lang="ko-KR" altLang="en-US" sz="1200" dirty="0" smtClean="0"/>
              <a:t>에서 데이터를 가져올 때 사용 </a:t>
            </a:r>
            <a:endParaRPr lang="en-US" altLang="ko-KR" sz="1200" dirty="0" smtClean="0"/>
          </a:p>
          <a:p>
            <a:r>
              <a:rPr lang="en-US" altLang="ko-KR" sz="1200" dirty="0" smtClean="0"/>
              <a:t>   (4) include -&gt; </a:t>
            </a:r>
            <a:r>
              <a:rPr lang="ko-KR" altLang="en-US" sz="1200" dirty="0" smtClean="0"/>
              <a:t>특정한 페이지를 현재 위치에 포함시킬 때 사용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모듈화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  (5) forward -&gt; </a:t>
            </a:r>
            <a:r>
              <a:rPr lang="ko-KR" altLang="en-US" sz="1200" dirty="0" smtClean="0"/>
              <a:t>다른 페이지로 </a:t>
            </a:r>
            <a:r>
              <a:rPr lang="ko-KR" altLang="en-US" sz="1200" dirty="0" err="1" smtClean="0"/>
              <a:t>이동할때</a:t>
            </a:r>
            <a:r>
              <a:rPr lang="ko-KR" altLang="en-US" sz="1200" dirty="0" smtClean="0"/>
              <a:t> 사용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흐름제어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제어권이</a:t>
            </a:r>
            <a:r>
              <a:rPr lang="ko-KR" altLang="en-US" sz="1200" dirty="0" smtClean="0"/>
              <a:t> 이동된 페이지로 넘어간다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  (6) </a:t>
            </a:r>
            <a:r>
              <a:rPr lang="en-US" altLang="ko-KR" sz="1200" dirty="0" err="1" smtClean="0"/>
              <a:t>param</a:t>
            </a:r>
            <a:r>
              <a:rPr lang="en-US" altLang="ko-KR" sz="1200" dirty="0" smtClean="0"/>
              <a:t> -&gt; </a:t>
            </a:r>
            <a:r>
              <a:rPr lang="ko-KR" altLang="en-US" sz="1200" dirty="0" smtClean="0"/>
              <a:t>모듈화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흐름제어에서 </a:t>
            </a:r>
            <a:r>
              <a:rPr lang="ko-KR" altLang="en-US" sz="1200" dirty="0" err="1" smtClean="0"/>
              <a:t>파라메터</a:t>
            </a:r>
            <a:r>
              <a:rPr lang="ko-KR" altLang="en-US" sz="1200" dirty="0" smtClean="0"/>
              <a:t> 보내기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4) </a:t>
            </a:r>
            <a:r>
              <a:rPr lang="ko-KR" altLang="en-US" sz="1200" dirty="0" smtClean="0"/>
              <a:t>모듈화</a:t>
            </a:r>
            <a:r>
              <a:rPr lang="en-US" altLang="ko-KR" sz="1200" dirty="0" smtClean="0"/>
              <a:t>(Module)</a:t>
            </a:r>
          </a:p>
          <a:p>
            <a:r>
              <a:rPr lang="en-US" altLang="ko-KR" sz="1200" dirty="0" smtClean="0"/>
              <a:t>   (1) include</a:t>
            </a:r>
          </a:p>
          <a:p>
            <a:r>
              <a:rPr lang="en-US" altLang="ko-KR" sz="1200" dirty="0" smtClean="0"/>
              <a:t>   (2) frameset</a:t>
            </a:r>
          </a:p>
          <a:p>
            <a:r>
              <a:rPr lang="en-US" altLang="ko-KR" sz="1200" dirty="0" smtClean="0"/>
              <a:t>   (3) tiles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5) </a:t>
            </a:r>
            <a:r>
              <a:rPr lang="ko-KR" altLang="en-US" sz="1200" dirty="0" smtClean="0"/>
              <a:t>흐름제어</a:t>
            </a:r>
            <a:r>
              <a:rPr lang="en-US" altLang="ko-KR" sz="1200" dirty="0" smtClean="0"/>
              <a:t>(Flow)</a:t>
            </a:r>
          </a:p>
          <a:p>
            <a:r>
              <a:rPr lang="en-US" altLang="ko-KR" sz="1200" dirty="0" smtClean="0"/>
              <a:t>   (1) forward</a:t>
            </a:r>
          </a:p>
          <a:p>
            <a:r>
              <a:rPr lang="en-US" altLang="ko-KR" sz="1200" dirty="0" smtClean="0"/>
              <a:t>   (2) </a:t>
            </a:r>
            <a:r>
              <a:rPr lang="en-US" altLang="ko-KR" sz="1200" dirty="0" err="1" smtClean="0"/>
              <a:t>response.sendRedirect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6) </a:t>
            </a:r>
            <a:r>
              <a:rPr lang="ko-KR" altLang="en-US" sz="1200" dirty="0" err="1" smtClean="0"/>
              <a:t>커스텀태그</a:t>
            </a:r>
            <a:r>
              <a:rPr lang="en-US" altLang="ko-KR" sz="1200" dirty="0" smtClean="0"/>
              <a:t>(Custom Tag) : JSP</a:t>
            </a:r>
            <a:r>
              <a:rPr lang="ko-KR" altLang="en-US" sz="1200" dirty="0" smtClean="0"/>
              <a:t>를 확장시켜주는 기능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사용자가 정의한 태그를 사용할 수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-Helper View -&gt; </a:t>
            </a:r>
            <a:r>
              <a:rPr lang="ko-KR" altLang="en-US" sz="1200" dirty="0" err="1" smtClean="0"/>
              <a:t>스크립트릿</a:t>
            </a:r>
            <a:r>
              <a:rPr lang="ko-KR" altLang="en-US" sz="1200" dirty="0" smtClean="0"/>
              <a:t> 제거</a:t>
            </a:r>
            <a:endParaRPr lang="en-US" altLang="ko-KR" sz="1200" dirty="0" smtClean="0"/>
          </a:p>
          <a:p>
            <a:r>
              <a:rPr lang="en-US" altLang="ko-KR" sz="1200" dirty="0" smtClean="0"/>
              <a:t>   </a:t>
            </a:r>
          </a:p>
          <a:p>
            <a:r>
              <a:rPr lang="en-US" altLang="ko-KR" sz="1200" dirty="0" smtClean="0"/>
              <a:t>   (1) </a:t>
            </a:r>
            <a:r>
              <a:rPr lang="ko-KR" altLang="en-US" sz="1200" dirty="0" err="1" smtClean="0"/>
              <a:t>커스텀</a:t>
            </a:r>
            <a:r>
              <a:rPr lang="ko-KR" altLang="en-US" sz="1200" dirty="0" smtClean="0"/>
              <a:t> 태그</a:t>
            </a:r>
            <a:r>
              <a:rPr lang="en-US" altLang="ko-KR" sz="1200" dirty="0" smtClean="0"/>
              <a:t>(Custom Tag) -&gt; 4</a:t>
            </a:r>
            <a:r>
              <a:rPr lang="ko-KR" altLang="en-US" sz="1200" dirty="0" smtClean="0"/>
              <a:t>단계</a:t>
            </a:r>
            <a:endParaRPr lang="en-US" altLang="ko-KR" sz="1200" dirty="0" smtClean="0"/>
          </a:p>
          <a:p>
            <a:r>
              <a:rPr lang="en-US" altLang="ko-KR" sz="1200" dirty="0" smtClean="0"/>
              <a:t>   (2) EL(Expression Language) -&gt; OGNL</a:t>
            </a:r>
          </a:p>
          <a:p>
            <a:r>
              <a:rPr lang="en-US" altLang="ko-KR" sz="1200" dirty="0" smtClean="0"/>
              <a:t>   (3) JSTL(JSP Standard Tag Library) -&gt; </a:t>
            </a:r>
            <a:r>
              <a:rPr lang="ko-KR" altLang="en-US" sz="1200" dirty="0" err="1" smtClean="0"/>
              <a:t>커스텀태그</a:t>
            </a:r>
            <a:r>
              <a:rPr lang="ko-KR" altLang="en-US" sz="1200" dirty="0" smtClean="0"/>
              <a:t> 표준화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158" y="330345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JSP </a:t>
            </a:r>
            <a:r>
              <a:rPr lang="ko-KR" altLang="en-US" dirty="0" smtClean="0"/>
              <a:t>구성요소</a:t>
            </a:r>
            <a:r>
              <a:rPr lang="en-US" altLang="ko-KR" dirty="0" smtClean="0"/>
              <a:t> (</a:t>
            </a:r>
            <a:r>
              <a:rPr lang="ko-KR" altLang="en-US" dirty="0" smtClean="0"/>
              <a:t>요약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960294"/>
            <a:ext cx="8710496" cy="286232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>7) </a:t>
            </a:r>
            <a:r>
              <a:rPr lang="ko-KR" altLang="en-US" sz="1200" dirty="0" err="1" smtClean="0"/>
              <a:t>스코프</a:t>
            </a:r>
            <a:r>
              <a:rPr lang="en-US" altLang="ko-KR" sz="1200" dirty="0" smtClean="0"/>
              <a:t>(Scope)</a:t>
            </a:r>
          </a:p>
          <a:p>
            <a:r>
              <a:rPr lang="en-US" altLang="ko-KR" sz="1200" dirty="0" smtClean="0"/>
              <a:t>   - </a:t>
            </a:r>
            <a:r>
              <a:rPr lang="ko-KR" altLang="en-US" sz="1200" dirty="0" smtClean="0"/>
              <a:t>객체 전달 범위</a:t>
            </a:r>
            <a:endParaRPr lang="en-US" altLang="ko-KR" sz="1200" dirty="0" smtClean="0"/>
          </a:p>
          <a:p>
            <a:r>
              <a:rPr lang="en-US" altLang="ko-KR" sz="1200" dirty="0" smtClean="0"/>
              <a:t>   - </a:t>
            </a:r>
            <a:r>
              <a:rPr lang="ko-KR" altLang="en-US" sz="1200" dirty="0" smtClean="0"/>
              <a:t>공통 </a:t>
            </a:r>
            <a:r>
              <a:rPr lang="ko-KR" altLang="en-US" sz="1200" dirty="0" err="1" smtClean="0"/>
              <a:t>메서드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setAttribute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getAttribute</a:t>
            </a:r>
            <a:r>
              <a:rPr lang="en-US" altLang="ko-KR" sz="1200" dirty="0" smtClean="0"/>
              <a:t>, </a:t>
            </a:r>
          </a:p>
          <a:p>
            <a:r>
              <a:rPr lang="en-US" altLang="ko-KR" sz="1200" dirty="0" smtClean="0"/>
              <a:t>                             </a:t>
            </a:r>
            <a:r>
              <a:rPr lang="en-US" altLang="ko-KR" sz="1200" dirty="0" err="1" smtClean="0"/>
              <a:t>removeAttribute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getAttributeNames</a:t>
            </a:r>
            <a:r>
              <a:rPr lang="en-US" altLang="ko-KR" sz="1200" dirty="0" smtClean="0"/>
              <a:t>) </a:t>
            </a:r>
          </a:p>
          <a:p>
            <a:r>
              <a:rPr lang="en-US" altLang="ko-KR" sz="1200" dirty="0" smtClean="0"/>
              <a:t>   (1) page – </a:t>
            </a:r>
            <a:r>
              <a:rPr lang="ko-KR" altLang="en-US" sz="1200" dirty="0" smtClean="0"/>
              <a:t>현재 페이지에서 객체를 전달한다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현재페이지에서 객체 유지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(2) request – </a:t>
            </a:r>
            <a:r>
              <a:rPr lang="ko-KR" altLang="en-US" sz="1200" dirty="0" smtClean="0"/>
              <a:t>현재 페이지에서 요청한 다음 페이지까지만 객체를 전달 할 수 있다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요청된 다음 페이지까지 객체 유지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(3) session – </a:t>
            </a:r>
            <a:r>
              <a:rPr lang="ko-KR" altLang="en-US" sz="1200" dirty="0" smtClean="0"/>
              <a:t>상태유지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한사람이</a:t>
            </a:r>
            <a:r>
              <a:rPr lang="ko-KR" altLang="en-US" sz="1200" dirty="0" smtClean="0"/>
              <a:t> 한 브라우저를 이용해 한 </a:t>
            </a:r>
            <a:r>
              <a:rPr lang="en-US" altLang="ko-KR" sz="1200" dirty="0" smtClean="0"/>
              <a:t>context</a:t>
            </a:r>
            <a:r>
              <a:rPr lang="ko-KR" altLang="en-US" sz="1200" dirty="0" smtClean="0"/>
              <a:t>를 돌아 </a:t>
            </a:r>
            <a:r>
              <a:rPr lang="ko-KR" altLang="en-US" sz="1200" dirty="0" err="1" smtClean="0"/>
              <a:t>다닐때</a:t>
            </a:r>
            <a:r>
              <a:rPr lang="ko-KR" altLang="en-US" sz="1200" dirty="0" smtClean="0"/>
              <a:t> 자기 </a:t>
            </a:r>
            <a:r>
              <a:rPr lang="en-US" altLang="ko-KR" sz="1200" dirty="0" smtClean="0"/>
              <a:t>session</a:t>
            </a:r>
            <a:r>
              <a:rPr lang="ko-KR" altLang="en-US" sz="1200" dirty="0" smtClean="0"/>
              <a:t>에 있는 모든 객체를 사용할           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         </a:t>
            </a:r>
            <a:r>
              <a:rPr lang="ko-KR" altLang="en-US" sz="1200" dirty="0" smtClean="0"/>
              <a:t>수 있다</a:t>
            </a:r>
            <a:r>
              <a:rPr lang="en-US" altLang="ko-KR" sz="1200" dirty="0" smtClean="0"/>
              <a:t>.(</a:t>
            </a:r>
            <a:r>
              <a:rPr lang="ko-KR" altLang="en-US" sz="1200" dirty="0" err="1" smtClean="0"/>
              <a:t>여러페이지에서</a:t>
            </a:r>
            <a:r>
              <a:rPr lang="ko-KR" altLang="en-US" sz="1200" dirty="0" smtClean="0"/>
              <a:t> 객체 유지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  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         </a:t>
            </a:r>
            <a:r>
              <a:rPr lang="ko-KR" altLang="en-US" sz="1200" dirty="0" err="1" smtClean="0"/>
              <a:t>메서드</a:t>
            </a:r>
            <a:r>
              <a:rPr lang="ko-KR" altLang="en-US" sz="1200" dirty="0" smtClean="0"/>
              <a:t> 추가</a:t>
            </a:r>
            <a:r>
              <a:rPr lang="en-US" altLang="ko-KR" sz="1200" dirty="0" smtClean="0"/>
              <a:t>(invalidate, </a:t>
            </a:r>
            <a:r>
              <a:rPr lang="en-US" altLang="ko-KR" sz="1200" dirty="0" err="1" smtClean="0"/>
              <a:t>getSessionId</a:t>
            </a:r>
            <a:r>
              <a:rPr lang="en-US" altLang="ko-KR" sz="1200" dirty="0" smtClean="0"/>
              <a:t>) 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(4) application : </a:t>
            </a:r>
            <a:r>
              <a:rPr lang="ko-KR" altLang="en-US" sz="1200" dirty="0" smtClean="0"/>
              <a:t>한 </a:t>
            </a:r>
            <a:r>
              <a:rPr lang="en-US" altLang="ko-KR" sz="1200" dirty="0" smtClean="0"/>
              <a:t>context</a:t>
            </a:r>
            <a:r>
              <a:rPr lang="ko-KR" altLang="en-US" sz="1200" dirty="0" smtClean="0"/>
              <a:t>내에서 모든 객체를 누구나 공유할 수 있다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WebXML</a:t>
            </a:r>
            <a:r>
              <a:rPr lang="ko-KR" altLang="en-US" sz="1200" dirty="0" smtClean="0"/>
              <a:t>에서도 사용 할 수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                                                                                                (</a:t>
            </a:r>
            <a:r>
              <a:rPr lang="ko-KR" altLang="en-US" sz="1200" dirty="0" err="1" smtClean="0"/>
              <a:t>여러페이지에서</a:t>
            </a:r>
            <a:r>
              <a:rPr lang="ko-KR" altLang="en-US" sz="1200" dirty="0" smtClean="0"/>
              <a:t> 객체 유지</a:t>
            </a:r>
            <a:r>
              <a:rPr lang="en-US" altLang="ko-KR" sz="12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158" y="285728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JSP </a:t>
            </a:r>
            <a:r>
              <a:rPr lang="ko-KR" altLang="en-US" dirty="0" smtClean="0"/>
              <a:t>구성요소</a:t>
            </a:r>
            <a:r>
              <a:rPr lang="en-US" altLang="ko-KR" dirty="0" smtClean="0"/>
              <a:t> (</a:t>
            </a:r>
            <a:r>
              <a:rPr lang="ko-KR" altLang="en-US" dirty="0" smtClean="0"/>
              <a:t>요약</a:t>
            </a:r>
            <a:r>
              <a:rPr lang="en-US" altLang="ko-KR" dirty="0" smtClean="0"/>
              <a:t>)</a:t>
            </a:r>
          </a:p>
        </p:txBody>
      </p:sp>
      <p:sp>
        <p:nvSpPr>
          <p:cNvPr id="6" name="CodeBox 1"/>
          <p:cNvSpPr>
            <a:spLocks noChangeArrowheads="1"/>
          </p:cNvSpPr>
          <p:nvPr/>
        </p:nvSpPr>
        <p:spPr bwMode="auto">
          <a:xfrm>
            <a:off x="250825" y="2436799"/>
            <a:ext cx="1439863" cy="2539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Lucida Sans Typewriter" pitchFamily="49" charset="0"/>
              </a:rPr>
              <a:t>JSP </a:t>
            </a:r>
            <a:r>
              <a:rPr lang="ko-KR" altLang="en-US" sz="1050" dirty="0">
                <a:solidFill>
                  <a:schemeClr val="tx1"/>
                </a:solidFill>
                <a:latin typeface="Lucida Sans Typewriter" pitchFamily="49" charset="0"/>
              </a:rPr>
              <a:t>기본객체</a:t>
            </a:r>
          </a:p>
        </p:txBody>
      </p:sp>
      <p:sp>
        <p:nvSpPr>
          <p:cNvPr id="7" name="CodeBox 1"/>
          <p:cNvSpPr>
            <a:spLocks noChangeArrowheads="1"/>
          </p:cNvSpPr>
          <p:nvPr/>
        </p:nvSpPr>
        <p:spPr bwMode="auto">
          <a:xfrm>
            <a:off x="2051050" y="2436799"/>
            <a:ext cx="1439863" cy="2539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Lucida Sans Typewriter" pitchFamily="49" charset="0"/>
              </a:rPr>
              <a:t>pageContext</a:t>
            </a:r>
          </a:p>
        </p:txBody>
      </p:sp>
      <p:sp>
        <p:nvSpPr>
          <p:cNvPr id="8" name="CodeBox 1"/>
          <p:cNvSpPr>
            <a:spLocks noChangeArrowheads="1"/>
          </p:cNvSpPr>
          <p:nvPr/>
        </p:nvSpPr>
        <p:spPr bwMode="auto">
          <a:xfrm>
            <a:off x="7019925" y="2158986"/>
            <a:ext cx="1873250" cy="2539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Lucida Sans Typewriter" pitchFamily="49" charset="0"/>
              </a:rPr>
              <a:t>setAttribute( )</a:t>
            </a:r>
          </a:p>
        </p:txBody>
      </p:sp>
      <p:sp>
        <p:nvSpPr>
          <p:cNvPr id="9" name="CodeBox 1"/>
          <p:cNvSpPr>
            <a:spLocks noChangeArrowheads="1"/>
          </p:cNvSpPr>
          <p:nvPr/>
        </p:nvSpPr>
        <p:spPr bwMode="auto">
          <a:xfrm>
            <a:off x="7019925" y="2519349"/>
            <a:ext cx="1873250" cy="2539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Lucida Sans Typewriter" pitchFamily="49" charset="0"/>
              </a:rPr>
              <a:t>removeAttribute( )</a:t>
            </a:r>
          </a:p>
        </p:txBody>
      </p:sp>
      <p:sp>
        <p:nvSpPr>
          <p:cNvPr id="10" name="CodeBox 1"/>
          <p:cNvSpPr>
            <a:spLocks noChangeArrowheads="1"/>
          </p:cNvSpPr>
          <p:nvPr/>
        </p:nvSpPr>
        <p:spPr bwMode="auto">
          <a:xfrm>
            <a:off x="7019925" y="1789099"/>
            <a:ext cx="1873250" cy="2539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Lucida Sans Typewriter" pitchFamily="49" charset="0"/>
              </a:rPr>
              <a:t>getAttribute( )</a:t>
            </a:r>
          </a:p>
        </p:txBody>
      </p:sp>
      <p:cxnSp>
        <p:nvCxnSpPr>
          <p:cNvPr id="11" name="AutoShape 55"/>
          <p:cNvCxnSpPr>
            <a:cxnSpLocks noChangeShapeType="1"/>
            <a:stCxn id="33" idx="3"/>
            <a:endCxn id="10" idx="1"/>
          </p:cNvCxnSpPr>
          <p:nvPr/>
        </p:nvCxnSpPr>
        <p:spPr bwMode="auto">
          <a:xfrm flipV="1">
            <a:off x="6732588" y="1916057"/>
            <a:ext cx="287337" cy="51259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12" name="AutoShape 63"/>
          <p:cNvCxnSpPr>
            <a:cxnSpLocks noChangeShapeType="1"/>
            <a:stCxn id="33" idx="3"/>
            <a:endCxn id="9" idx="1"/>
          </p:cNvCxnSpPr>
          <p:nvPr/>
        </p:nvCxnSpPr>
        <p:spPr bwMode="auto">
          <a:xfrm>
            <a:off x="6732588" y="2428648"/>
            <a:ext cx="287337" cy="217659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13" name="AutoShape 64"/>
          <p:cNvCxnSpPr>
            <a:cxnSpLocks noChangeShapeType="1"/>
            <a:stCxn id="33" idx="3"/>
            <a:endCxn id="8" idx="1"/>
          </p:cNvCxnSpPr>
          <p:nvPr/>
        </p:nvCxnSpPr>
        <p:spPr bwMode="auto">
          <a:xfrm flipV="1">
            <a:off x="6732588" y="2285944"/>
            <a:ext cx="287337" cy="142704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sp>
        <p:nvSpPr>
          <p:cNvPr id="14" name="CodeBox 1"/>
          <p:cNvSpPr>
            <a:spLocks noChangeArrowheads="1"/>
          </p:cNvSpPr>
          <p:nvPr/>
        </p:nvSpPr>
        <p:spPr bwMode="auto">
          <a:xfrm>
            <a:off x="4500563" y="5013311"/>
            <a:ext cx="1368425" cy="2539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Lucida Sans Typewriter" pitchFamily="49" charset="0"/>
              </a:rPr>
              <a:t>page</a:t>
            </a:r>
          </a:p>
        </p:txBody>
      </p:sp>
      <p:sp>
        <p:nvSpPr>
          <p:cNvPr id="15" name="CodeBox 1"/>
          <p:cNvSpPr>
            <a:spLocks noChangeArrowheads="1"/>
          </p:cNvSpPr>
          <p:nvPr/>
        </p:nvSpPr>
        <p:spPr bwMode="auto">
          <a:xfrm>
            <a:off x="4500563" y="2292336"/>
            <a:ext cx="1368425" cy="2539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Lucida Sans Typewriter" pitchFamily="49" charset="0"/>
              </a:rPr>
              <a:t>request</a:t>
            </a:r>
          </a:p>
        </p:txBody>
      </p:sp>
      <p:sp>
        <p:nvSpPr>
          <p:cNvPr id="16" name="CodeBox 1"/>
          <p:cNvSpPr>
            <a:spLocks noChangeArrowheads="1"/>
          </p:cNvSpPr>
          <p:nvPr/>
        </p:nvSpPr>
        <p:spPr bwMode="auto">
          <a:xfrm>
            <a:off x="4500563" y="2652699"/>
            <a:ext cx="1368425" cy="2539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Lucida Sans Typewriter" pitchFamily="49" charset="0"/>
              </a:rPr>
              <a:t>session</a:t>
            </a:r>
          </a:p>
        </p:txBody>
      </p:sp>
      <p:sp>
        <p:nvSpPr>
          <p:cNvPr id="17" name="CodeBox 1"/>
          <p:cNvSpPr>
            <a:spLocks noChangeArrowheads="1"/>
          </p:cNvSpPr>
          <p:nvPr/>
        </p:nvSpPr>
        <p:spPr bwMode="auto">
          <a:xfrm>
            <a:off x="4500563" y="3013061"/>
            <a:ext cx="1368425" cy="2539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Lucida Sans Typewriter" pitchFamily="49" charset="0"/>
              </a:rPr>
              <a:t>application</a:t>
            </a:r>
          </a:p>
        </p:txBody>
      </p:sp>
      <p:sp>
        <p:nvSpPr>
          <p:cNvPr id="18" name="CodeBox 1"/>
          <p:cNvSpPr>
            <a:spLocks noChangeArrowheads="1"/>
          </p:cNvSpPr>
          <p:nvPr/>
        </p:nvSpPr>
        <p:spPr bwMode="auto">
          <a:xfrm>
            <a:off x="4500563" y="3575036"/>
            <a:ext cx="1368425" cy="2539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Lucida Sans Typewriter" pitchFamily="49" charset="0"/>
              </a:rPr>
              <a:t>out</a:t>
            </a:r>
          </a:p>
        </p:txBody>
      </p:sp>
      <p:sp>
        <p:nvSpPr>
          <p:cNvPr id="19" name="CodeBox 1"/>
          <p:cNvSpPr>
            <a:spLocks noChangeArrowheads="1"/>
          </p:cNvSpPr>
          <p:nvPr/>
        </p:nvSpPr>
        <p:spPr bwMode="auto">
          <a:xfrm>
            <a:off x="4500563" y="3935399"/>
            <a:ext cx="1368425" cy="2539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Lucida Sans Typewriter" pitchFamily="49" charset="0"/>
              </a:rPr>
              <a:t>response</a:t>
            </a:r>
          </a:p>
        </p:txBody>
      </p:sp>
      <p:cxnSp>
        <p:nvCxnSpPr>
          <p:cNvPr id="20" name="AutoShape 76"/>
          <p:cNvCxnSpPr>
            <a:cxnSpLocks noChangeShapeType="1"/>
            <a:stCxn id="7" idx="3"/>
            <a:endCxn id="14" idx="1"/>
          </p:cNvCxnSpPr>
          <p:nvPr/>
        </p:nvCxnSpPr>
        <p:spPr bwMode="auto">
          <a:xfrm>
            <a:off x="3490913" y="2563757"/>
            <a:ext cx="1009650" cy="2576512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21" name="AutoShape 77"/>
          <p:cNvCxnSpPr>
            <a:cxnSpLocks noChangeShapeType="1"/>
            <a:stCxn id="7" idx="3"/>
            <a:endCxn id="15" idx="1"/>
          </p:cNvCxnSpPr>
          <p:nvPr/>
        </p:nvCxnSpPr>
        <p:spPr bwMode="auto">
          <a:xfrm flipV="1">
            <a:off x="3490913" y="2419294"/>
            <a:ext cx="1009650" cy="14446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22" name="AutoShape 78"/>
          <p:cNvCxnSpPr>
            <a:cxnSpLocks noChangeShapeType="1"/>
            <a:stCxn id="7" idx="3"/>
            <a:endCxn id="16" idx="1"/>
          </p:cNvCxnSpPr>
          <p:nvPr/>
        </p:nvCxnSpPr>
        <p:spPr bwMode="auto">
          <a:xfrm>
            <a:off x="3490913" y="2563757"/>
            <a:ext cx="1009650" cy="215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23" name="AutoShape 79"/>
          <p:cNvCxnSpPr>
            <a:cxnSpLocks noChangeShapeType="1"/>
            <a:stCxn id="7" idx="3"/>
            <a:endCxn id="17" idx="1"/>
          </p:cNvCxnSpPr>
          <p:nvPr/>
        </p:nvCxnSpPr>
        <p:spPr bwMode="auto">
          <a:xfrm>
            <a:off x="3490913" y="2563757"/>
            <a:ext cx="1009650" cy="576262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24" name="AutoShape 80"/>
          <p:cNvCxnSpPr>
            <a:cxnSpLocks noChangeShapeType="1"/>
            <a:stCxn id="7" idx="3"/>
            <a:endCxn id="18" idx="1"/>
          </p:cNvCxnSpPr>
          <p:nvPr/>
        </p:nvCxnSpPr>
        <p:spPr bwMode="auto">
          <a:xfrm>
            <a:off x="3490913" y="2563757"/>
            <a:ext cx="1009650" cy="113823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25" name="AutoShape 81"/>
          <p:cNvCxnSpPr>
            <a:cxnSpLocks noChangeShapeType="1"/>
            <a:stCxn id="7" idx="3"/>
            <a:endCxn id="19" idx="1"/>
          </p:cNvCxnSpPr>
          <p:nvPr/>
        </p:nvCxnSpPr>
        <p:spPr bwMode="auto">
          <a:xfrm>
            <a:off x="3490913" y="2563757"/>
            <a:ext cx="1009650" cy="14986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sp>
        <p:nvSpPr>
          <p:cNvPr id="26" name="Rectangle 86"/>
          <p:cNvSpPr>
            <a:spLocks noChangeArrowheads="1"/>
          </p:cNvSpPr>
          <p:nvPr/>
        </p:nvSpPr>
        <p:spPr bwMode="auto">
          <a:xfrm>
            <a:off x="1908175" y="1573199"/>
            <a:ext cx="4392613" cy="18716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 sz="1050"/>
          </a:p>
        </p:txBody>
      </p:sp>
      <p:sp>
        <p:nvSpPr>
          <p:cNvPr id="27" name="CodeBox 1"/>
          <p:cNvSpPr>
            <a:spLocks noChangeArrowheads="1"/>
          </p:cNvSpPr>
          <p:nvPr/>
        </p:nvSpPr>
        <p:spPr bwMode="auto">
          <a:xfrm>
            <a:off x="3348038" y="1428736"/>
            <a:ext cx="1657350" cy="253916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Lucida Sans Typewriter" pitchFamily="49" charset="0"/>
              </a:rPr>
              <a:t>Scope </a:t>
            </a:r>
            <a:r>
              <a:rPr lang="ko-KR" altLang="en-US" sz="1050" dirty="0">
                <a:solidFill>
                  <a:schemeClr val="tx1"/>
                </a:solidFill>
                <a:latin typeface="Lucida Sans Typewriter" pitchFamily="49" charset="0"/>
              </a:rPr>
              <a:t>객체</a:t>
            </a:r>
          </a:p>
        </p:txBody>
      </p:sp>
      <p:sp>
        <p:nvSpPr>
          <p:cNvPr id="28" name="CodeBox 1"/>
          <p:cNvSpPr>
            <a:spLocks noChangeArrowheads="1"/>
          </p:cNvSpPr>
          <p:nvPr/>
        </p:nvSpPr>
        <p:spPr bwMode="auto">
          <a:xfrm>
            <a:off x="4500563" y="4294174"/>
            <a:ext cx="1368425" cy="2539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Lucida Sans Typewriter" pitchFamily="49" charset="0"/>
              </a:rPr>
              <a:t>config</a:t>
            </a:r>
          </a:p>
        </p:txBody>
      </p:sp>
      <p:sp>
        <p:nvSpPr>
          <p:cNvPr id="29" name="CodeBox 1"/>
          <p:cNvSpPr>
            <a:spLocks noChangeArrowheads="1"/>
          </p:cNvSpPr>
          <p:nvPr/>
        </p:nvSpPr>
        <p:spPr bwMode="auto">
          <a:xfrm>
            <a:off x="4500563" y="4654536"/>
            <a:ext cx="1368425" cy="2539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Lucida Sans Typewriter" pitchFamily="49" charset="0"/>
              </a:rPr>
              <a:t>exception</a:t>
            </a:r>
          </a:p>
        </p:txBody>
      </p:sp>
      <p:cxnSp>
        <p:nvCxnSpPr>
          <p:cNvPr id="30" name="AutoShape 89"/>
          <p:cNvCxnSpPr>
            <a:cxnSpLocks noChangeShapeType="1"/>
            <a:stCxn id="7" idx="3"/>
            <a:endCxn id="28" idx="1"/>
          </p:cNvCxnSpPr>
          <p:nvPr/>
        </p:nvCxnSpPr>
        <p:spPr bwMode="auto">
          <a:xfrm>
            <a:off x="3490913" y="2563757"/>
            <a:ext cx="1009650" cy="18573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31" name="AutoShape 90"/>
          <p:cNvCxnSpPr>
            <a:cxnSpLocks noChangeShapeType="1"/>
            <a:stCxn id="7" idx="3"/>
            <a:endCxn id="29" idx="1"/>
          </p:cNvCxnSpPr>
          <p:nvPr/>
        </p:nvCxnSpPr>
        <p:spPr bwMode="auto">
          <a:xfrm>
            <a:off x="3490913" y="2563757"/>
            <a:ext cx="1009650" cy="221773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cxnSp>
        <p:nvCxnSpPr>
          <p:cNvPr id="32" name="AutoShape 91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1690688" y="2563757"/>
            <a:ext cx="360362" cy="1588"/>
          </a:xfrm>
          <a:prstGeom prst="straightConnector1">
            <a:avLst/>
          </a:prstGeom>
          <a:noFill/>
          <a:ln w="25400">
            <a:solidFill>
              <a:srgbClr val="000066"/>
            </a:solidFill>
            <a:prstDash val="sysDot"/>
            <a:round/>
            <a:headEnd/>
            <a:tailEnd/>
          </a:ln>
        </p:spPr>
      </p:cxnSp>
      <p:sp>
        <p:nvSpPr>
          <p:cNvPr id="33" name="CodeBox 1"/>
          <p:cNvSpPr>
            <a:spLocks noChangeArrowheads="1"/>
          </p:cNvSpPr>
          <p:nvPr/>
        </p:nvSpPr>
        <p:spPr bwMode="auto">
          <a:xfrm>
            <a:off x="6011863" y="2220899"/>
            <a:ext cx="720725" cy="415498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1050">
                <a:solidFill>
                  <a:schemeClr val="tx1"/>
                </a:solidFill>
                <a:latin typeface="Lucida Sans Typewriter" pitchFamily="49" charset="0"/>
              </a:rPr>
              <a:t>공통 </a:t>
            </a:r>
          </a:p>
          <a:p>
            <a:pPr algn="ctr"/>
            <a:r>
              <a:rPr lang="ko-KR" altLang="en-US" sz="1050">
                <a:solidFill>
                  <a:schemeClr val="tx1"/>
                </a:solidFill>
                <a:latin typeface="Lucida Sans Typewriter" pitchFamily="49" charset="0"/>
              </a:rPr>
              <a:t>메서드</a:t>
            </a:r>
          </a:p>
        </p:txBody>
      </p:sp>
      <p:sp>
        <p:nvSpPr>
          <p:cNvPr id="34" name="CodeBox 1"/>
          <p:cNvSpPr>
            <a:spLocks noChangeArrowheads="1"/>
          </p:cNvSpPr>
          <p:nvPr/>
        </p:nvSpPr>
        <p:spPr bwMode="auto">
          <a:xfrm>
            <a:off x="7019925" y="2865424"/>
            <a:ext cx="1873250" cy="2539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Lucida Sans Typewriter" pitchFamily="49" charset="0"/>
              </a:rPr>
              <a:t>getAttributeNames( )</a:t>
            </a:r>
          </a:p>
        </p:txBody>
      </p:sp>
      <p:cxnSp>
        <p:nvCxnSpPr>
          <p:cNvPr id="35" name="AutoShape 94"/>
          <p:cNvCxnSpPr>
            <a:cxnSpLocks noChangeShapeType="1"/>
            <a:stCxn id="33" idx="3"/>
            <a:endCxn id="34" idx="1"/>
          </p:cNvCxnSpPr>
          <p:nvPr/>
        </p:nvCxnSpPr>
        <p:spPr bwMode="auto">
          <a:xfrm>
            <a:off x="6732588" y="2428648"/>
            <a:ext cx="287337" cy="563734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66"/>
            </a:solidFill>
            <a:prstDash val="sysDot"/>
            <a:miter lim="800000"/>
            <a:headEnd/>
            <a:tailEnd/>
          </a:ln>
        </p:spPr>
      </p:cxnSp>
      <p:sp>
        <p:nvSpPr>
          <p:cNvPr id="36" name="TextBox 35"/>
          <p:cNvSpPr txBox="1"/>
          <p:nvPr/>
        </p:nvSpPr>
        <p:spPr>
          <a:xfrm>
            <a:off x="642910" y="857232"/>
            <a:ext cx="3113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(8) </a:t>
            </a:r>
            <a:r>
              <a:rPr lang="ko-KR" altLang="en-US" sz="1200" dirty="0" smtClean="0"/>
              <a:t>기본객체</a:t>
            </a:r>
            <a:r>
              <a:rPr lang="en-US" altLang="ko-KR" sz="1200" dirty="0" smtClean="0"/>
              <a:t>(Implicit Object), </a:t>
            </a:r>
            <a:r>
              <a:rPr lang="ko-KR" altLang="en-US" sz="1200" dirty="0" err="1" smtClean="0"/>
              <a:t>스코프</a:t>
            </a:r>
            <a:r>
              <a:rPr lang="ko-KR" altLang="en-US" sz="1200" dirty="0" smtClean="0"/>
              <a:t> 객체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983164"/>
            <a:ext cx="8710496" cy="323165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기본객체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Jsp</a:t>
            </a:r>
            <a:r>
              <a:rPr lang="ko-KR" altLang="en-US" sz="1200" dirty="0" smtClean="0"/>
              <a:t>에서 객체를 선언하거나 생성할 필요 없이 사용할 수 있는 객체를 기본객체라 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pageContext</a:t>
            </a:r>
            <a:r>
              <a:rPr lang="en-US" altLang="ko-KR" sz="1200" dirty="0" smtClean="0"/>
              <a:t> : JSP</a:t>
            </a:r>
            <a:r>
              <a:rPr lang="ko-KR" altLang="en-US" sz="1200" dirty="0" smtClean="0"/>
              <a:t>페이지 내에서 사용되는 객체로 </a:t>
            </a:r>
            <a:r>
              <a:rPr lang="en-US" altLang="ko-KR" sz="1200" dirty="0" err="1" smtClean="0"/>
              <a:t>pageContext</a:t>
            </a:r>
            <a:r>
              <a:rPr lang="ko-KR" altLang="en-US" sz="1200" dirty="0" smtClean="0"/>
              <a:t>를 사용하는 경우는 드물지만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커스텀</a:t>
            </a:r>
            <a:r>
              <a:rPr lang="ko-KR" altLang="en-US" sz="1200" dirty="0" smtClean="0"/>
              <a:t> 태그에서는 많이 사용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-request</a:t>
            </a:r>
          </a:p>
          <a:p>
            <a:r>
              <a:rPr lang="en-US" altLang="ko-KR" sz="1200" dirty="0" smtClean="0"/>
              <a:t>-response</a:t>
            </a:r>
          </a:p>
          <a:p>
            <a:r>
              <a:rPr lang="en-US" altLang="ko-KR" sz="1200" dirty="0" smtClean="0"/>
              <a:t>-session</a:t>
            </a:r>
          </a:p>
          <a:p>
            <a:r>
              <a:rPr lang="en-US" altLang="ko-KR" sz="1200" dirty="0" smtClean="0"/>
              <a:t>-application</a:t>
            </a:r>
          </a:p>
          <a:p>
            <a:r>
              <a:rPr lang="en-US" altLang="ko-KR" sz="1200" dirty="0" smtClean="0"/>
              <a:t>-out : </a:t>
            </a:r>
            <a:r>
              <a:rPr lang="ko-KR" altLang="en-US" sz="1200" dirty="0" smtClean="0"/>
              <a:t>웹 </a:t>
            </a:r>
            <a:r>
              <a:rPr lang="ko-KR" altLang="en-US" sz="1200" dirty="0" err="1" smtClean="0"/>
              <a:t>브라우져에</a:t>
            </a:r>
            <a:r>
              <a:rPr lang="ko-KR" altLang="en-US" sz="1200" dirty="0" smtClean="0"/>
              <a:t> 데이터를 전송하는 출력 </a:t>
            </a:r>
            <a:r>
              <a:rPr lang="ko-KR" altLang="en-US" sz="1200" dirty="0" err="1" smtClean="0"/>
              <a:t>스트림</a:t>
            </a:r>
            <a:endParaRPr lang="en-US" altLang="ko-KR" sz="1200" dirty="0" smtClean="0"/>
          </a:p>
          <a:p>
            <a:r>
              <a:rPr lang="en-US" altLang="ko-KR" sz="1200" dirty="0" smtClean="0"/>
              <a:t>        out</a:t>
            </a:r>
            <a:r>
              <a:rPr lang="ko-KR" altLang="en-US" sz="1200" dirty="0" smtClean="0"/>
              <a:t>기본 객체의 출력 </a:t>
            </a:r>
            <a:r>
              <a:rPr lang="ko-KR" altLang="en-US" sz="1200" dirty="0" err="1" smtClean="0"/>
              <a:t>메서드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</a:t>
            </a:r>
            <a:r>
              <a:rPr lang="en-US" altLang="ko-KR" sz="1200" dirty="0" err="1" smtClean="0"/>
              <a:t>println</a:t>
            </a:r>
            <a:r>
              <a:rPr lang="en-US" altLang="ko-KR" sz="1200" dirty="0" smtClean="0"/>
              <a:t>() : </a:t>
            </a:r>
            <a:r>
              <a:rPr lang="ko-KR" altLang="en-US" sz="1200" dirty="0" smtClean="0"/>
              <a:t>데이터를 출력한다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        print() : </a:t>
            </a:r>
            <a:r>
              <a:rPr lang="ko-KR" altLang="en-US" sz="1200" dirty="0" smtClean="0"/>
              <a:t>데이터를 출력하고</a:t>
            </a:r>
            <a:r>
              <a:rPr lang="en-US" altLang="ko-KR" sz="1200" dirty="0" smtClean="0"/>
              <a:t>, \r, \n</a:t>
            </a:r>
            <a:r>
              <a:rPr lang="ko-KR" altLang="en-US" sz="1200" dirty="0" smtClean="0"/>
              <a:t>을 출력한다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        </a:t>
            </a:r>
            <a:r>
              <a:rPr lang="en-US" altLang="ko-KR" sz="1200" dirty="0" err="1" smtClean="0"/>
              <a:t>newLine</a:t>
            </a:r>
            <a:r>
              <a:rPr lang="en-US" altLang="ko-KR" sz="1200" dirty="0" smtClean="0"/>
              <a:t>() : \r, \n</a:t>
            </a:r>
            <a:r>
              <a:rPr lang="ko-KR" altLang="en-US" sz="1200" dirty="0" smtClean="0"/>
              <a:t>을 출력한다</a:t>
            </a:r>
            <a:r>
              <a:rPr lang="en-US" altLang="ko-KR" sz="1200" dirty="0" smtClean="0"/>
              <a:t>.	</a:t>
            </a:r>
          </a:p>
          <a:p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해당 </a:t>
            </a:r>
            <a:r>
              <a:rPr lang="en-US" altLang="ko-KR" sz="1200" dirty="0" smtClean="0"/>
              <a:t>JSP</a:t>
            </a:r>
            <a:r>
              <a:rPr lang="ko-KR" altLang="en-US" sz="1200" dirty="0" smtClean="0"/>
              <a:t>의 환경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설정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r>
              <a:rPr lang="en-US" altLang="ko-KR" sz="1200" dirty="0" smtClean="0"/>
              <a:t>-exception : </a:t>
            </a:r>
            <a:r>
              <a:rPr lang="ko-KR" altLang="en-US" sz="1200" dirty="0" smtClean="0"/>
              <a:t>예외처리용</a:t>
            </a:r>
            <a:endParaRPr lang="en-US" altLang="ko-KR" sz="1200" dirty="0" smtClean="0"/>
          </a:p>
          <a:p>
            <a:r>
              <a:rPr lang="en-US" altLang="ko-KR" sz="1200" dirty="0" smtClean="0"/>
              <a:t>-page : </a:t>
            </a:r>
            <a:r>
              <a:rPr lang="ko-KR" altLang="en-US" sz="1200" dirty="0" err="1" smtClean="0"/>
              <a:t>한페이지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자신이 속한 페이지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만 쓸 수 있다</a:t>
            </a:r>
            <a:endParaRPr lang="en-US" altLang="ko-KR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57158" y="285728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JSP </a:t>
            </a:r>
            <a:r>
              <a:rPr lang="ko-KR" altLang="en-US" dirty="0" smtClean="0"/>
              <a:t>구성요소</a:t>
            </a:r>
            <a:r>
              <a:rPr lang="en-US" altLang="ko-KR" dirty="0" smtClean="0"/>
              <a:t> (</a:t>
            </a:r>
            <a:r>
              <a:rPr lang="ko-KR" altLang="en-US" dirty="0" smtClean="0"/>
              <a:t>요약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071670" y="2857496"/>
            <a:ext cx="32955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/>
              <a:t>3. JSP 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8579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comment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1538" y="1628800"/>
            <a:ext cx="6588663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smtClean="0"/>
              <a:t>HTML </a:t>
            </a:r>
            <a:r>
              <a:rPr lang="ko-KR" altLang="en-US" dirty="0" smtClean="0"/>
              <a:t>주석 </a:t>
            </a:r>
            <a:r>
              <a:rPr lang="en-US" altLang="ko-KR" dirty="0" smtClean="0"/>
              <a:t>&lt;!--  --&gt;</a:t>
            </a:r>
          </a:p>
          <a:p>
            <a:pPr marL="342900" indent="-342900"/>
            <a:r>
              <a:rPr lang="en-US" altLang="ko-KR" sz="1600" dirty="0" smtClean="0"/>
              <a:t>    .html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에 사용 할 수 있는 주석으로 웹브라우저에 전달된다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 smtClean="0"/>
              <a:t>    </a:t>
            </a:r>
            <a:r>
              <a:rPr lang="ko-KR" altLang="en-US" sz="1600" dirty="0" smtClean="0"/>
              <a:t>웹 브라우저의 소스 보기로 볼 수 있다</a:t>
            </a:r>
            <a:r>
              <a:rPr lang="en-US" altLang="ko-KR" sz="1600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2) JSP </a:t>
            </a:r>
            <a:r>
              <a:rPr lang="ko-KR" altLang="en-US" dirty="0" smtClean="0"/>
              <a:t>주석  </a:t>
            </a:r>
            <a:r>
              <a:rPr lang="en-US" altLang="ko-KR" dirty="0" smtClean="0"/>
              <a:t>&lt;%--  --%&gt;</a:t>
            </a:r>
          </a:p>
          <a:p>
            <a:pPr marL="342900" indent="-342900"/>
            <a:r>
              <a:rPr lang="en-US" altLang="ko-KR" sz="1600" dirty="0" smtClean="0"/>
              <a:t>    .</a:t>
            </a: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에서 사용 할 수 있는 주석으로 웹 브라우저에 전달되지 않는다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 smtClean="0"/>
              <a:t>    </a:t>
            </a:r>
            <a:r>
              <a:rPr lang="ko-KR" altLang="en-US" sz="1600" dirty="0" smtClean="0"/>
              <a:t>소스 보기를 해도 보이지 않는다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 smtClean="0"/>
              <a:t>    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&lt;!--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클라이언트로 전송되는 주석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브라우저에서 볼 수 있다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.)--&gt;</a:t>
            </a:r>
          </a:p>
          <a:p>
            <a:pPr marL="342900" indent="-342900"/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&lt;%--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클라이언트로 전송되는 주석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브라우저에서 볼 수 없다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.)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--&gt;</a:t>
            </a:r>
          </a:p>
          <a:p>
            <a:pPr marL="342900" indent="-342900"/>
            <a:endParaRPr lang="en-US" altLang="ko-KR" dirty="0" smtClean="0">
              <a:sym typeface="Wingdings" pitchFamily="2" charset="2"/>
            </a:endParaRPr>
          </a:p>
          <a:p>
            <a:pPr marL="342900" indent="-342900"/>
            <a:r>
              <a:rPr lang="en-US" altLang="ko-KR" dirty="0" smtClean="0"/>
              <a:t>3) 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  &lt;%  /*  */  %&gt;</a:t>
            </a:r>
          </a:p>
          <a:p>
            <a:pPr marL="342900" indent="-342900"/>
            <a:r>
              <a:rPr lang="en-US" altLang="ko-KR" sz="1600" dirty="0" smtClean="0"/>
              <a:t>    .</a:t>
            </a: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에서 사용할 수 있는 주석으로 웹브라우저에 전달되지 않는다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 smtClean="0"/>
              <a:t>    </a:t>
            </a:r>
            <a:r>
              <a:rPr lang="ko-KR" altLang="en-US" sz="1600" dirty="0" smtClean="0"/>
              <a:t>소스 보기를 해도 보이지 않는다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071670" y="2857496"/>
            <a:ext cx="48606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/>
              <a:t>1. </a:t>
            </a:r>
            <a:r>
              <a:rPr lang="en-US" altLang="ko-KR" sz="5400" dirty="0" err="1" smtClean="0"/>
              <a:t>jsp</a:t>
            </a:r>
            <a:r>
              <a:rPr lang="en-US" altLang="ko-KR" sz="5400" dirty="0" smtClean="0"/>
              <a:t> </a:t>
            </a:r>
            <a:r>
              <a:rPr lang="ko-KR" altLang="en-US" sz="5400" dirty="0" smtClean="0"/>
              <a:t>실행환경</a:t>
            </a:r>
            <a:endParaRPr lang="en-US" altLang="ko-KR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7584" y="1916832"/>
            <a:ext cx="77827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dirty="0" smtClean="0"/>
              <a:t>1)&lt;%@ page%&gt;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page </a:t>
            </a:r>
            <a:r>
              <a:rPr lang="ko-KR" altLang="en-US" dirty="0" err="1" smtClean="0"/>
              <a:t>디렉티브로</a:t>
            </a:r>
            <a:r>
              <a:rPr lang="ko-KR" altLang="en-US" dirty="0" smtClean="0"/>
              <a:t> 해당 페이지에 적용될 환경과 정보를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설정한다</a:t>
            </a:r>
            <a:r>
              <a:rPr lang="en-US" altLang="ko-KR" dirty="0" smtClean="0"/>
              <a:t>. 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2)&lt;%@ include %&gt;</a:t>
            </a:r>
            <a:r>
              <a:rPr lang="ko-KR" altLang="en-US" dirty="0" smtClean="0"/>
              <a:t>는 정적문서 또는 공통으로 사용하려는 프로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그램 조각을 포함한다</a:t>
            </a:r>
            <a:r>
              <a:rPr lang="en-US" altLang="ko-KR" dirty="0" smtClean="0"/>
              <a:t>. 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3)&lt;%@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 %&gt;</a:t>
            </a:r>
            <a:r>
              <a:rPr lang="ko-KR" altLang="en-US" dirty="0" smtClean="0"/>
              <a:t>는 사용자가 정의한 커스텀 태그나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표준태그</a:t>
            </a:r>
            <a:r>
              <a:rPr lang="en-US" altLang="ko-KR" dirty="0" smtClean="0"/>
              <a:t>(JSTL)</a:t>
            </a:r>
            <a:r>
              <a:rPr lang="ko-KR" altLang="en-US" dirty="0" smtClean="0"/>
              <a:t>를 사용할 때 필요하다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785794"/>
            <a:ext cx="336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지시자 </a:t>
            </a:r>
            <a:r>
              <a:rPr lang="en-US" altLang="ko-KR" dirty="0" smtClean="0"/>
              <a:t>– directive)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348" y="764704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dirty="0" smtClean="0"/>
              <a:t>1)</a:t>
            </a:r>
            <a:r>
              <a:rPr lang="ko-KR" altLang="en-US" dirty="0" smtClean="0"/>
              <a:t>페이지 </a:t>
            </a:r>
            <a:r>
              <a:rPr lang="ko-KR" altLang="en-US" dirty="0" err="1" smtClean="0"/>
              <a:t>디렉티브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42910" y="1264770"/>
          <a:ext cx="7929618" cy="4648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2643206"/>
                <a:gridCol w="2643206"/>
              </a:tblGrid>
              <a:tr h="329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Page </a:t>
                      </a:r>
                      <a:r>
                        <a:rPr lang="ko-KR" altLang="en-US" sz="1200" dirty="0" err="1" smtClean="0"/>
                        <a:t>디렉티브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기본값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용도</a:t>
                      </a:r>
                      <a:endParaRPr lang="ko-KR" altLang="en-US" sz="1200" dirty="0"/>
                    </a:p>
                  </a:txBody>
                  <a:tcPr/>
                </a:tc>
              </a:tr>
              <a:tr h="384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autoFlush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True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Out</a:t>
                      </a:r>
                      <a:r>
                        <a:rPr lang="ko-KR" altLang="en-US" sz="1100" dirty="0" smtClean="0"/>
                        <a:t>을 이용하여 자동 출력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버퍼에 저장했던 문자열이 버퍼보다 크면</a:t>
                      </a:r>
                      <a:r>
                        <a:rPr lang="ko-KR" altLang="en-US" sz="1100" baseline="0" dirty="0" smtClean="0"/>
                        <a:t> 출력</a:t>
                      </a:r>
                      <a:endParaRPr lang="ko-KR" altLang="en-US" sz="1100" dirty="0"/>
                    </a:p>
                  </a:txBody>
                  <a:tcPr/>
                </a:tc>
              </a:tr>
              <a:tr h="3190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Buffer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8kb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출력용 </a:t>
                      </a:r>
                      <a:r>
                        <a:rPr lang="en-US" altLang="ko-KR" sz="1100" dirty="0" smtClean="0"/>
                        <a:t>HTML </a:t>
                      </a:r>
                      <a:r>
                        <a:rPr lang="ko-KR" altLang="en-US" sz="1100" dirty="0" smtClean="0"/>
                        <a:t>문자열 저장 크기</a:t>
                      </a:r>
                      <a:endParaRPr lang="ko-KR" altLang="en-US" sz="1100" dirty="0"/>
                    </a:p>
                  </a:txBody>
                  <a:tcPr/>
                </a:tc>
              </a:tr>
              <a:tr h="3190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contentType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Text/html; </a:t>
                      </a:r>
                      <a:r>
                        <a:rPr lang="en-US" altLang="ko-KR" sz="1100" dirty="0" err="1" smtClean="0"/>
                        <a:t>charset</a:t>
                      </a:r>
                      <a:r>
                        <a:rPr lang="en-US" altLang="ko-KR" sz="1100" dirty="0" smtClean="0"/>
                        <a:t>=ISO-8859-1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MIME</a:t>
                      </a:r>
                      <a:r>
                        <a:rPr lang="ko-KR" altLang="en-US" sz="1100" dirty="0" smtClean="0"/>
                        <a:t>와 인코딩</a:t>
                      </a:r>
                      <a:endParaRPr lang="ko-KR" altLang="en-US" sz="1100" dirty="0"/>
                    </a:p>
                  </a:txBody>
                  <a:tcPr/>
                </a:tc>
              </a:tr>
              <a:tr h="3190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Import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클래스 </a:t>
                      </a:r>
                      <a:r>
                        <a:rPr lang="en-US" altLang="ko-KR" sz="1100" dirty="0" smtClean="0"/>
                        <a:t>import</a:t>
                      </a:r>
                      <a:endParaRPr lang="ko-KR" altLang="en-US" sz="1100" dirty="0"/>
                    </a:p>
                  </a:txBody>
                  <a:tcPr/>
                </a:tc>
              </a:tr>
              <a:tr h="3190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Info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</a:t>
                      </a:r>
                      <a:r>
                        <a:rPr lang="en-US" altLang="ko-KR" sz="1100" dirty="0" smtClean="0"/>
                        <a:t>JSP</a:t>
                      </a:r>
                      <a:r>
                        <a:rPr lang="ko-KR" altLang="en-US" sz="1100" dirty="0" smtClean="0"/>
                        <a:t>에 대하여 입력할 정보</a:t>
                      </a:r>
                      <a:endParaRPr lang="ko-KR" altLang="en-US" sz="1100" dirty="0"/>
                    </a:p>
                  </a:txBody>
                  <a:tcPr/>
                </a:tc>
              </a:tr>
              <a:tr h="3190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isELIgnored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False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EL</a:t>
                      </a:r>
                      <a:r>
                        <a:rPr lang="ko-KR" altLang="en-US" sz="1100" dirty="0" smtClean="0"/>
                        <a:t>무시</a:t>
                      </a:r>
                      <a:r>
                        <a:rPr lang="en-US" altLang="ko-KR" sz="1100" dirty="0" smtClean="0"/>
                        <a:t>, true</a:t>
                      </a:r>
                      <a:r>
                        <a:rPr lang="ko-KR" altLang="en-US" sz="1100" dirty="0" smtClean="0"/>
                        <a:t>면 </a:t>
                      </a:r>
                      <a:r>
                        <a:rPr lang="en-US" altLang="ko-KR" sz="1100" dirty="0" smtClean="0"/>
                        <a:t>EL</a:t>
                      </a:r>
                      <a:r>
                        <a:rPr lang="ko-KR" altLang="en-US" sz="1100" dirty="0" smtClean="0"/>
                        <a:t>이 작동하지 않는다</a:t>
                      </a:r>
                      <a:endParaRPr lang="ko-KR" altLang="en-US" sz="1100" dirty="0"/>
                    </a:p>
                  </a:txBody>
                  <a:tcPr/>
                </a:tc>
              </a:tr>
              <a:tr h="3190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Language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Java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작성언어</a:t>
                      </a:r>
                      <a:endParaRPr lang="ko-KR" altLang="en-US" sz="1100" dirty="0"/>
                    </a:p>
                  </a:txBody>
                  <a:tcPr/>
                </a:tc>
              </a:tr>
              <a:tr h="3190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pageEncoding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ISO-8859-1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해당 </a:t>
                      </a:r>
                      <a:r>
                        <a:rPr lang="en-US" altLang="ko-KR" sz="1100" dirty="0" smtClean="0"/>
                        <a:t>JSP </a:t>
                      </a:r>
                      <a:r>
                        <a:rPr lang="ko-KR" altLang="en-US" sz="1100" dirty="0" smtClean="0"/>
                        <a:t>작성 </a:t>
                      </a:r>
                      <a:r>
                        <a:rPr lang="ko-KR" altLang="en-US" sz="1100" dirty="0" err="1" smtClean="0"/>
                        <a:t>인코딩</a:t>
                      </a:r>
                      <a:endParaRPr lang="ko-KR" altLang="en-US" sz="1100" dirty="0"/>
                    </a:p>
                  </a:txBody>
                  <a:tcPr/>
                </a:tc>
              </a:tr>
              <a:tr h="3190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Session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True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세션</a:t>
                      </a:r>
                      <a:endParaRPr lang="ko-KR" altLang="en-US" sz="1100" dirty="0"/>
                    </a:p>
                  </a:txBody>
                  <a:tcPr/>
                </a:tc>
              </a:tr>
              <a:tr h="384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errorPage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True</a:t>
                      </a:r>
                      <a:r>
                        <a:rPr lang="ko-KR" altLang="en-US" sz="1100" dirty="0" smtClean="0"/>
                        <a:t>면 예외를 던질 곳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  <a:tr h="3190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isErrorPage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False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에러가 나면 예외를 던질 곳</a:t>
                      </a:r>
                    </a:p>
                  </a:txBody>
                  <a:tcPr/>
                </a:tc>
              </a:tr>
              <a:tr h="5349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isThreadSafe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True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쓰레드</a:t>
                      </a:r>
                      <a:r>
                        <a:rPr lang="ko-KR" altLang="en-US" sz="1100" dirty="0" smtClean="0"/>
                        <a:t> 상태에서 데이터의 안정성을 보장</a:t>
                      </a: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하나의 </a:t>
                      </a:r>
                      <a:r>
                        <a:rPr lang="en-US" altLang="ko-KR" sz="1100" dirty="0" smtClean="0"/>
                        <a:t>JSP </a:t>
                      </a:r>
                      <a:r>
                        <a:rPr lang="ko-KR" altLang="en-US" sz="1100" dirty="0" err="1" smtClean="0"/>
                        <a:t>인스턴스가</a:t>
                      </a:r>
                      <a:r>
                        <a:rPr lang="ko-KR" altLang="en-US" sz="1100" dirty="0" smtClean="0"/>
                        <a:t> 여러 브라우저의 요청을 </a:t>
                      </a:r>
                      <a:r>
                        <a:rPr lang="ko-KR" altLang="en-US" sz="1100" dirty="0" err="1" smtClean="0"/>
                        <a:t>쓰레드로</a:t>
                      </a:r>
                      <a:r>
                        <a:rPr lang="ko-KR" altLang="en-US" sz="1100" dirty="0" smtClean="0"/>
                        <a:t> 처리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3438" y="1052736"/>
            <a:ext cx="6675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dirty="0" smtClean="0"/>
              <a:t>2) Include </a:t>
            </a:r>
            <a:r>
              <a:rPr lang="ko-KR" altLang="en-US" dirty="0" err="1" smtClean="0"/>
              <a:t>디렉티브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&lt;%@ include file=“include.jsp” %&gt;</a:t>
            </a:r>
          </a:p>
          <a:p>
            <a:pPr marL="342900" indent="-342900"/>
            <a:r>
              <a:rPr lang="en-US" altLang="ko-KR" dirty="0" smtClean="0"/>
              <a:t>   include </a:t>
            </a:r>
            <a:r>
              <a:rPr lang="ko-KR" altLang="en-US" dirty="0" err="1" smtClean="0"/>
              <a:t>디렉티브를</a:t>
            </a:r>
            <a:r>
              <a:rPr lang="ko-KR" altLang="en-US" dirty="0" smtClean="0"/>
              <a:t> 이용하여</a:t>
            </a:r>
            <a:r>
              <a:rPr lang="en-US" altLang="ko-KR" dirty="0" smtClean="0"/>
              <a:t>include.jsp</a:t>
            </a:r>
            <a:r>
              <a:rPr lang="ko-KR" altLang="en-US" dirty="0" smtClean="0"/>
              <a:t>페이지를 포함시킨다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4244895"/>
            <a:ext cx="6752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dirty="0" smtClean="0"/>
              <a:t>3)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디렉티브</a:t>
            </a:r>
            <a:endParaRPr lang="en-US" altLang="ko-KR" b="1" dirty="0" smtClean="0"/>
          </a:p>
          <a:p>
            <a:pPr marL="342900" indent="-342900"/>
            <a:r>
              <a:rPr lang="en-US" altLang="ko-KR" dirty="0" smtClean="0"/>
              <a:t>   &lt;%@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 prefix=“entity” </a:t>
            </a:r>
            <a:r>
              <a:rPr lang="en-US" altLang="ko-KR" dirty="0" err="1" smtClean="0"/>
              <a:t>uri</a:t>
            </a:r>
            <a:r>
              <a:rPr lang="en-US" altLang="ko-KR" dirty="0" smtClean="0"/>
              <a:t>=“/web-</a:t>
            </a:r>
            <a:r>
              <a:rPr lang="en-US" altLang="ko-KR" dirty="0" err="1" smtClean="0"/>
              <a:t>inf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tld</a:t>
            </a:r>
            <a:r>
              <a:rPr lang="en-US" altLang="ko-KR" dirty="0" smtClean="0"/>
              <a:t>/replace.tld”%&gt;</a:t>
            </a:r>
          </a:p>
          <a:p>
            <a:pPr marL="342900" indent="-342900"/>
            <a:r>
              <a:rPr lang="en-US" altLang="ko-KR" dirty="0" smtClean="0"/>
              <a:t>   </a:t>
            </a:r>
            <a:r>
              <a:rPr lang="ko-KR" altLang="en-US" dirty="0" smtClean="0"/>
              <a:t>사용자가 선언한 태그를 사용할 수 있도록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</a:t>
            </a:r>
            <a:r>
              <a:rPr lang="ko-KR" altLang="en-US" dirty="0" smtClean="0"/>
              <a:t>선언한다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1547664" y="2132856"/>
            <a:ext cx="1368152" cy="648072"/>
          </a:xfrm>
          <a:prstGeom prst="snip1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A.jsp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1547664" y="2996952"/>
            <a:ext cx="1368152" cy="648072"/>
          </a:xfrm>
          <a:prstGeom prst="snip1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B.jsp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한쪽 모서리가 잘린 사각형 8"/>
          <p:cNvSpPr/>
          <p:nvPr/>
        </p:nvSpPr>
        <p:spPr>
          <a:xfrm>
            <a:off x="4283968" y="2276872"/>
            <a:ext cx="1368152" cy="648072"/>
          </a:xfrm>
          <a:prstGeom prst="snip1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A.jsp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3968" y="2924944"/>
            <a:ext cx="1368152" cy="64807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B.jsp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>
            <a:stCxn id="5" idx="0"/>
            <a:endCxn id="9" idx="2"/>
          </p:cNvCxnSpPr>
          <p:nvPr/>
        </p:nvCxnSpPr>
        <p:spPr>
          <a:xfrm>
            <a:off x="2915816" y="2456892"/>
            <a:ext cx="136815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0"/>
            <a:endCxn id="11" idx="1"/>
          </p:cNvCxnSpPr>
          <p:nvPr/>
        </p:nvCxnSpPr>
        <p:spPr>
          <a:xfrm flipV="1">
            <a:off x="2915816" y="3248980"/>
            <a:ext cx="136815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45663" y="2719953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하나의 페이지로 표현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158" y="285728"/>
            <a:ext cx="4124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JSP </a:t>
            </a:r>
            <a:r>
              <a:rPr lang="ko-KR" altLang="en-US" dirty="0" smtClean="0"/>
              <a:t>스크립트 요소</a:t>
            </a:r>
            <a:r>
              <a:rPr lang="en-US" altLang="ko-KR" dirty="0" smtClean="0"/>
              <a:t>(Script Element)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010" y="695307"/>
            <a:ext cx="7524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JSP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html </a:t>
            </a:r>
            <a:r>
              <a:rPr lang="ko-KR" altLang="en-US" sz="1200" dirty="0" smtClean="0"/>
              <a:t>태그부분과 스크립트부분으로 구성된다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스크립트부분은 컨테이너에서 </a:t>
            </a:r>
            <a:r>
              <a:rPr lang="en-US" altLang="ko-KR" sz="1200" dirty="0" smtClean="0"/>
              <a:t>html </a:t>
            </a:r>
            <a:r>
              <a:rPr lang="ko-KR" altLang="en-US" sz="1200" dirty="0" smtClean="0"/>
              <a:t>태그로 변환된 후 </a:t>
            </a:r>
            <a:endParaRPr lang="en-US" altLang="ko-KR" sz="1200" dirty="0" smtClean="0"/>
          </a:p>
          <a:p>
            <a:r>
              <a:rPr lang="ko-KR" altLang="en-US" sz="1200" dirty="0" smtClean="0"/>
              <a:t>사용자에게 전달된다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사용자가 보는 결과화면에서는 </a:t>
            </a:r>
            <a:r>
              <a:rPr lang="ko-KR" altLang="en-US" sz="1200" dirty="0" err="1" smtClean="0"/>
              <a:t>정적문서인지</a:t>
            </a:r>
            <a:r>
              <a:rPr lang="ko-KR" altLang="en-US" sz="1200" dirty="0" smtClean="0"/>
              <a:t> 혹은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동적문서인지</a:t>
            </a:r>
            <a:r>
              <a:rPr lang="ko-KR" altLang="en-US" sz="1200" dirty="0" smtClean="0"/>
              <a:t> 알 수 없다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14348" y="1357298"/>
          <a:ext cx="7429552" cy="1643072"/>
        </p:xfrm>
        <a:graphic>
          <a:graphicData uri="http://schemas.openxmlformats.org/drawingml/2006/table">
            <a:tbl>
              <a:tblPr/>
              <a:tblGrid>
                <a:gridCol w="1214446"/>
                <a:gridCol w="2286016"/>
                <a:gridCol w="3929090"/>
              </a:tblGrid>
              <a:tr h="410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표기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사용용도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&lt;%!       %&gt;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선언</a:t>
                      </a:r>
                      <a:r>
                        <a:rPr lang="en-US" altLang="ko-KR" sz="1200" dirty="0" smtClean="0"/>
                        <a:t>(declaration)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한 페이지 내에서 사용하려고 선언한 </a:t>
                      </a:r>
                      <a:r>
                        <a:rPr lang="ko-KR" altLang="en-US" sz="1200" dirty="0" err="1" smtClean="0"/>
                        <a:t>메서드나</a:t>
                      </a:r>
                      <a:r>
                        <a:rPr lang="ko-KR" altLang="en-US" sz="1200" dirty="0" smtClean="0"/>
                        <a:t> 필드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&lt;%        %&gt;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스크립트릿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실행</a:t>
                      </a: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dirty="0" err="1" smtClean="0"/>
                        <a:t>scriptlet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자바코드를 실행하는 부분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&lt;%=      %&gt;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익스프레션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표현</a:t>
                      </a:r>
                      <a:r>
                        <a:rPr lang="en-US" altLang="ko-KR" sz="1200" dirty="0" smtClean="0"/>
                        <a:t>-expression)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메서드</a:t>
                      </a:r>
                      <a:r>
                        <a:rPr lang="ko-KR" altLang="en-US" sz="1200" dirty="0" smtClean="0"/>
                        <a:t> 실행결과나 연산결과를 문자열로 변환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034" y="3286124"/>
            <a:ext cx="8069197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&lt;%!     %&gt; : &lt;%! public String test(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){ } %&gt;  : test()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선언한다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272" y="4030688"/>
            <a:ext cx="8077256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&lt;%      %&gt; :     &lt;% Hello h=new Hello();         : </a:t>
            </a:r>
            <a:r>
              <a:rPr lang="ko-KR" altLang="en-US" dirty="0" smtClean="0"/>
              <a:t>객체생성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                      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&lt;6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++){            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실행을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             .......} %&gt;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5329251"/>
            <a:ext cx="8072494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&lt;%!     %&gt; : &lt;%=test(1)%&gt;, &lt;%=test(2)%&gt; :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실행결과식이나 연산</a:t>
            </a:r>
            <a:endParaRPr lang="en-US" altLang="ko-KR" dirty="0" smtClean="0"/>
          </a:p>
          <a:p>
            <a:r>
              <a:rPr lang="en-US" altLang="ko-KR" dirty="0" smtClean="0"/>
              <a:t>                                                           </a:t>
            </a:r>
            <a:r>
              <a:rPr lang="ko-KR" altLang="en-US" dirty="0" smtClean="0"/>
              <a:t>결과를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문자열로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071670" y="2857496"/>
            <a:ext cx="42813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/>
              <a:t>4. Action 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0034" y="642918"/>
            <a:ext cx="26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액션 태그</a:t>
            </a:r>
            <a:r>
              <a:rPr lang="en-US" altLang="ko-KR" dirty="0" smtClean="0"/>
              <a:t>(Action Tag)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5786" y="1142984"/>
            <a:ext cx="77444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스크립트릿에서</a:t>
            </a:r>
            <a:r>
              <a:rPr lang="ko-KR" altLang="en-US" dirty="0" smtClean="0"/>
              <a:t> 사용했던 자바코드를 객체 안으로 넣으면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가 간결해져</a:t>
            </a:r>
            <a:endParaRPr lang="en-US" altLang="ko-KR" dirty="0" smtClean="0"/>
          </a:p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로직도</a:t>
            </a:r>
            <a:r>
              <a:rPr lang="ko-KR" altLang="en-US" dirty="0" smtClean="0"/>
              <a:t> 명확해진다</a:t>
            </a:r>
            <a:r>
              <a:rPr lang="en-US" altLang="ko-KR" dirty="0" smtClean="0"/>
              <a:t>.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action tag </a:t>
            </a:r>
            <a:r>
              <a:rPr lang="ko-KR" altLang="en-US" dirty="0" smtClean="0"/>
              <a:t>의 정의 </a:t>
            </a:r>
            <a:r>
              <a:rPr lang="en-US" altLang="ko-KR" dirty="0" smtClean="0"/>
              <a:t>: action(</a:t>
            </a:r>
            <a:r>
              <a:rPr lang="ko-KR" altLang="en-US" dirty="0" err="1" smtClean="0"/>
              <a:t>동적표현</a:t>
            </a:r>
            <a:r>
              <a:rPr lang="en-US" altLang="ko-KR" dirty="0" smtClean="0"/>
              <a:t>) + tag(</a:t>
            </a:r>
            <a:r>
              <a:rPr lang="ko-KR" altLang="en-US" dirty="0" err="1" smtClean="0"/>
              <a:t>정적표현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코드가 섞이면서 생기는 불편함을 해소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                           (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tag</a:t>
            </a:r>
            <a:r>
              <a:rPr lang="ko-KR" altLang="en-US" dirty="0" smtClean="0"/>
              <a:t> 제거</a:t>
            </a:r>
            <a:r>
              <a:rPr lang="en-US" altLang="ko-KR" dirty="0" smtClean="0"/>
              <a:t>-&gt;java</a:t>
            </a:r>
            <a:r>
              <a:rPr lang="ko-KR" altLang="en-US" dirty="0" smtClean="0"/>
              <a:t>코드 분리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57224" y="3320761"/>
            <a:ext cx="7429552" cy="120032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 (1) </a:t>
            </a:r>
            <a:r>
              <a:rPr lang="en-US" altLang="ko-KR" dirty="0" err="1" smtClean="0"/>
              <a:t>useBean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사용할 클래스 객체 생성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</a:p>
          <a:p>
            <a:r>
              <a:rPr lang="en-US" altLang="ko-KR" dirty="0" smtClean="0"/>
              <a:t>     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 id=“</a:t>
            </a:r>
            <a:r>
              <a:rPr lang="en-US" altLang="ko-KR" dirty="0" err="1" smtClean="0"/>
              <a:t>mabang</a:t>
            </a:r>
            <a:r>
              <a:rPr lang="en-US" altLang="ko-KR" dirty="0" smtClean="0"/>
              <a:t>” class=“</a:t>
            </a:r>
            <a:r>
              <a:rPr lang="en-US" altLang="ko-KR" dirty="0" err="1" smtClean="0"/>
              <a:t>kr.co.OddMagic</a:t>
            </a:r>
            <a:r>
              <a:rPr lang="en-US" altLang="ko-KR" dirty="0" smtClean="0"/>
              <a:t>”/&gt;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                            (</a:t>
            </a:r>
            <a:r>
              <a:rPr lang="ko-KR" altLang="en-US" dirty="0" err="1" smtClean="0">
                <a:solidFill>
                  <a:schemeClr val="tx2"/>
                </a:solidFill>
              </a:rPr>
              <a:t>객체명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  <a:r>
              <a:rPr lang="ko-KR" altLang="en-US" dirty="0" smtClean="0">
                <a:solidFill>
                  <a:schemeClr val="tx2"/>
                </a:solidFill>
              </a:rPr>
              <a:t>              </a:t>
            </a:r>
            <a:r>
              <a:rPr lang="en-US" altLang="ko-KR" dirty="0" smtClean="0">
                <a:solidFill>
                  <a:schemeClr val="tx2"/>
                </a:solidFill>
              </a:rPr>
              <a:t>(</a:t>
            </a:r>
            <a:r>
              <a:rPr lang="ko-KR" altLang="en-US" dirty="0" smtClean="0">
                <a:solidFill>
                  <a:schemeClr val="tx2"/>
                </a:solidFill>
              </a:rPr>
              <a:t>클래스</a:t>
            </a:r>
            <a:r>
              <a:rPr lang="en-US" altLang="ko-KR" dirty="0" err="1" smtClean="0">
                <a:solidFill>
                  <a:schemeClr val="tx2"/>
                </a:solidFill>
              </a:rPr>
              <a:t>url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57224" y="4820959"/>
            <a:ext cx="7429552" cy="120032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 (2) </a:t>
            </a:r>
            <a:r>
              <a:rPr lang="en-US" altLang="ko-KR" dirty="0" err="1" smtClean="0"/>
              <a:t>setProperty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useBean</a:t>
            </a:r>
            <a:r>
              <a:rPr lang="ko-KR" altLang="en-US" dirty="0" smtClean="0"/>
              <a:t>에서 데이터를 저장할 때 사용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</a:p>
          <a:p>
            <a:r>
              <a:rPr lang="en-US" altLang="ko-KR" dirty="0" smtClean="0"/>
              <a:t>     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 name=“</a:t>
            </a:r>
            <a:r>
              <a:rPr lang="en-US" altLang="ko-KR" dirty="0" err="1" smtClean="0"/>
              <a:t>mabang</a:t>
            </a:r>
            <a:r>
              <a:rPr lang="en-US" altLang="ko-KR" dirty="0" smtClean="0"/>
              <a:t>”  property=“top”    value=“7”/&gt;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                          (</a:t>
            </a:r>
            <a:r>
              <a:rPr lang="en-US" altLang="ko-KR" dirty="0" err="1" smtClean="0">
                <a:solidFill>
                  <a:schemeClr val="tx2"/>
                </a:solidFill>
              </a:rPr>
              <a:t>useBean</a:t>
            </a:r>
            <a:r>
              <a:rPr lang="en-US" altLang="ko-KR" dirty="0" smtClean="0">
                <a:solidFill>
                  <a:schemeClr val="tx2"/>
                </a:solidFill>
              </a:rPr>
              <a:t> id </a:t>
            </a:r>
            <a:r>
              <a:rPr lang="ko-KR" altLang="en-US" dirty="0" smtClean="0">
                <a:solidFill>
                  <a:schemeClr val="tx2"/>
                </a:solidFill>
              </a:rPr>
              <a:t>명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  <a:r>
              <a:rPr lang="ko-KR" altLang="en-US" dirty="0" smtClean="0">
                <a:solidFill>
                  <a:schemeClr val="tx2"/>
                </a:solidFill>
              </a:rPr>
              <a:t>     </a:t>
            </a:r>
            <a:r>
              <a:rPr lang="en-US" altLang="ko-KR" dirty="0" smtClean="0">
                <a:solidFill>
                  <a:schemeClr val="tx2"/>
                </a:solidFill>
              </a:rPr>
              <a:t>(</a:t>
            </a:r>
            <a:r>
              <a:rPr lang="ko-KR" altLang="en-US" dirty="0" smtClean="0">
                <a:solidFill>
                  <a:schemeClr val="tx2"/>
                </a:solidFill>
              </a:rPr>
              <a:t>저장할 </a:t>
            </a:r>
            <a:r>
              <a:rPr lang="ko-KR" altLang="en-US" dirty="0" err="1" smtClean="0">
                <a:solidFill>
                  <a:schemeClr val="tx2"/>
                </a:solidFill>
              </a:rPr>
              <a:t>맴버변수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  <a:r>
              <a:rPr lang="ko-KR" altLang="en-US" dirty="0" smtClean="0">
                <a:solidFill>
                  <a:schemeClr val="tx2"/>
                </a:solidFill>
              </a:rPr>
              <a:t>  </a:t>
            </a:r>
            <a:r>
              <a:rPr lang="en-US" altLang="ko-KR" dirty="0" smtClean="0">
                <a:solidFill>
                  <a:schemeClr val="tx2"/>
                </a:solidFill>
              </a:rPr>
              <a:t>(</a:t>
            </a:r>
            <a:r>
              <a:rPr lang="ko-KR" altLang="en-US" dirty="0" smtClean="0">
                <a:solidFill>
                  <a:schemeClr val="tx2"/>
                </a:solidFill>
              </a:rPr>
              <a:t>저장할 값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27584" y="1788107"/>
            <a:ext cx="7429552" cy="120032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 (4) include : </a:t>
            </a:r>
            <a:r>
              <a:rPr lang="ko-KR" altLang="en-US" dirty="0" smtClean="0"/>
              <a:t>특정한 페이지를 현재 위치에 포함시킬 때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모듈화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</a:t>
            </a:r>
          </a:p>
          <a:p>
            <a:r>
              <a:rPr lang="en-US" altLang="ko-KR" dirty="0" smtClean="0"/>
              <a:t>     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 page=“testinclude.jsp”/&gt;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                                 (</a:t>
            </a:r>
            <a:r>
              <a:rPr lang="ko-KR" altLang="en-US" dirty="0" smtClean="0">
                <a:solidFill>
                  <a:schemeClr val="tx2"/>
                </a:solidFill>
              </a:rPr>
              <a:t>페이지명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3171550"/>
            <a:ext cx="7429552" cy="147732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 (5) forward : </a:t>
            </a:r>
            <a:r>
              <a:rPr lang="ko-KR" altLang="en-US" dirty="0" smtClean="0"/>
              <a:t>다른 페이지로 </a:t>
            </a:r>
            <a:r>
              <a:rPr lang="ko-KR" altLang="en-US" dirty="0" err="1" smtClean="0"/>
              <a:t>이동할때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흐름제어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제어권이</a:t>
            </a:r>
            <a:r>
              <a:rPr lang="ko-KR" altLang="en-US" dirty="0" smtClean="0"/>
              <a:t> 이동된       </a:t>
            </a:r>
            <a:endParaRPr lang="en-US" altLang="ko-KR" dirty="0" smtClean="0"/>
          </a:p>
          <a:p>
            <a:r>
              <a:rPr lang="en-US" altLang="ko-KR" dirty="0" smtClean="0"/>
              <a:t>                  </a:t>
            </a:r>
            <a:r>
              <a:rPr lang="ko-KR" altLang="en-US" dirty="0" smtClean="0"/>
              <a:t>페이지로 넘어간다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</a:t>
            </a:r>
          </a:p>
          <a:p>
            <a:r>
              <a:rPr lang="en-US" altLang="ko-KR" dirty="0" smtClean="0"/>
              <a:t>     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 page=“testinclude.jsp”/&gt;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                                 (</a:t>
            </a:r>
            <a:r>
              <a:rPr lang="ko-KR" altLang="en-US" dirty="0" smtClean="0">
                <a:solidFill>
                  <a:schemeClr val="tx2"/>
                </a:solidFill>
              </a:rPr>
              <a:t>페이지명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4831992"/>
            <a:ext cx="7429552" cy="147732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 (6)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흐름제어에서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보내기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</a:p>
          <a:p>
            <a:r>
              <a:rPr lang="en-US" altLang="ko-KR" dirty="0" smtClean="0"/>
              <a:t> 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 page=“testinclude.jsp”&gt;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    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 value=“</a:t>
            </a:r>
            <a:r>
              <a:rPr lang="en-US" altLang="ko-KR" dirty="0" err="1" smtClean="0"/>
              <a:t>hankyung</a:t>
            </a:r>
            <a:r>
              <a:rPr lang="en-US" altLang="ko-KR" dirty="0" smtClean="0"/>
              <a:t>” name=“id” /&gt;</a:t>
            </a:r>
          </a:p>
          <a:p>
            <a:r>
              <a:rPr lang="en-US" altLang="ko-KR" dirty="0" smtClean="0"/>
              <a:t> &lt;/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4856" y="404664"/>
            <a:ext cx="7429552" cy="120032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 (3) </a:t>
            </a:r>
            <a:r>
              <a:rPr lang="en-US" altLang="ko-KR" dirty="0" err="1" smtClean="0"/>
              <a:t>getProperty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useBean</a:t>
            </a:r>
            <a:r>
              <a:rPr lang="ko-KR" altLang="en-US" dirty="0" smtClean="0"/>
              <a:t>에서 데이터를 가져올 때 사용 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</a:p>
          <a:p>
            <a:r>
              <a:rPr lang="en-US" altLang="ko-KR" dirty="0" smtClean="0"/>
              <a:t>     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 name=“</a:t>
            </a:r>
            <a:r>
              <a:rPr lang="en-US" altLang="ko-KR" dirty="0" err="1" smtClean="0"/>
              <a:t>mabang</a:t>
            </a:r>
            <a:r>
              <a:rPr lang="en-US" altLang="ko-KR" dirty="0" smtClean="0"/>
              <a:t>” property=“top”/&gt;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                           (</a:t>
            </a:r>
            <a:r>
              <a:rPr lang="en-US" altLang="ko-KR" dirty="0" err="1" smtClean="0">
                <a:solidFill>
                  <a:schemeClr val="tx2"/>
                </a:solidFill>
              </a:rPr>
              <a:t>useBean</a:t>
            </a:r>
            <a:r>
              <a:rPr lang="en-US" altLang="ko-KR" dirty="0" smtClean="0">
                <a:solidFill>
                  <a:schemeClr val="tx2"/>
                </a:solidFill>
              </a:rPr>
              <a:t> id </a:t>
            </a:r>
            <a:r>
              <a:rPr lang="ko-KR" altLang="en-US" dirty="0" smtClean="0">
                <a:solidFill>
                  <a:schemeClr val="tx2"/>
                </a:solidFill>
              </a:rPr>
              <a:t>명</a:t>
            </a:r>
            <a:r>
              <a:rPr lang="en-US" altLang="ko-KR" dirty="0" smtClean="0">
                <a:solidFill>
                  <a:schemeClr val="tx2"/>
                </a:solidFill>
              </a:rPr>
              <a:t>)     (</a:t>
            </a:r>
            <a:r>
              <a:rPr lang="ko-KR" altLang="en-US" dirty="0" smtClean="0">
                <a:solidFill>
                  <a:schemeClr val="tx2"/>
                </a:solidFill>
              </a:rPr>
              <a:t>가져올 변수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68080" y="2857496"/>
            <a:ext cx="37321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/>
              <a:t>5. </a:t>
            </a:r>
            <a:r>
              <a:rPr lang="ko-KR" altLang="en-US" sz="5400" dirty="0" smtClean="0"/>
              <a:t>기본객체</a:t>
            </a:r>
            <a:endParaRPr lang="en-US" altLang="ko-KR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64291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기본 객체의 종류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378914"/>
            <a:ext cx="7087197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 err="1"/>
              <a:t>pageContext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JSP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페이지에 대한 정보를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저장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 smtClean="0"/>
              <a:t>request :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클라이언트의 요청 정보를 저장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 smtClean="0"/>
              <a:t>session :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HTTP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세션 정보를 저장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 smtClean="0"/>
              <a:t>application :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웹 어플리케이션에 대한 정보를 저장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 smtClean="0"/>
              <a:t>out :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JSP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에서 생성되는 결과를 출력할 때 사용되는 출력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</a:rPr>
              <a:t>스트림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/>
              <a:t>response :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응답 정보를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저장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 err="1" smtClean="0"/>
              <a:t>config</a:t>
            </a:r>
            <a:r>
              <a:rPr lang="en-US" altLang="ko-KR" dirty="0" smtClean="0"/>
              <a:t> :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JSP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페이지에 대한 설정 정보를 저장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 smtClean="0"/>
              <a:t>page :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JSP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페이지를 구현한 자바 클래스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</a:rPr>
              <a:t>인스턴스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 smtClean="0"/>
              <a:t>exception :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exception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객체로 에러 페이지에서만 사용됨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309563" y="571500"/>
            <a:ext cx="2324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400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kumimoji="0"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pageContext</a:t>
            </a:r>
            <a:endParaRPr kumimoji="0"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913" y="1071563"/>
            <a:ext cx="330993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JSP</a:t>
            </a:r>
            <a:r>
              <a:rPr kumimoji="0" lang="ko-KR" altLang="en-US" sz="1600" dirty="0">
                <a:latin typeface="+mn-lt"/>
                <a:ea typeface="+mn-ea"/>
              </a:rPr>
              <a:t>페이지</a:t>
            </a:r>
            <a:r>
              <a:rPr kumimoji="0" lang="en-US" altLang="ko-KR" sz="1600" dirty="0">
                <a:latin typeface="+mn-lt"/>
                <a:ea typeface="+mn-ea"/>
              </a:rPr>
              <a:t> </a:t>
            </a:r>
            <a:r>
              <a:rPr kumimoji="0" lang="ko-KR" altLang="en-US" sz="1600" dirty="0">
                <a:latin typeface="+mn-lt"/>
                <a:ea typeface="+mn-ea"/>
              </a:rPr>
              <a:t>내에서 사용되는 객체</a:t>
            </a:r>
            <a:endParaRPr kumimoji="0"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900" y="1376363"/>
            <a:ext cx="759460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/>
              <a:buChar char="è"/>
              <a:defRPr/>
            </a:pPr>
            <a:r>
              <a:rPr kumimoji="0" lang="en-US" altLang="ko-KR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pageContext</a:t>
            </a:r>
            <a:r>
              <a:rPr kumimoji="0"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를 사용하는 경우는 드물지만</a:t>
            </a: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, </a:t>
            </a:r>
            <a:r>
              <a:rPr kumimoji="0" lang="ko-KR" alt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커스텀</a:t>
            </a:r>
            <a:r>
              <a:rPr kumimoji="0"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 태그에서는 많이 사용된다</a:t>
            </a: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8689" y="1928813"/>
            <a:ext cx="7819776" cy="2571750"/>
          </a:xfrm>
          <a:prstGeom prst="rect">
            <a:avLst/>
          </a:prstGeom>
          <a:solidFill>
            <a:schemeClr val="bg1"/>
          </a:solidFill>
          <a:ln w="12700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01: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&lt;%@ page </a:t>
            </a:r>
            <a:r>
              <a:rPr kumimoji="0" lang="en-US" altLang="ko-KR" sz="1600" b="1" dirty="0" err="1">
                <a:latin typeface="Courier New" pitchFamily="49" charset="0"/>
                <a:ea typeface="+mn-ea"/>
                <a:cs typeface="Courier New" pitchFamily="49" charset="0"/>
              </a:rPr>
              <a:t>contentType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=“text/html; </a:t>
            </a:r>
            <a:r>
              <a:rPr kumimoji="0" lang="en-US" altLang="ko-KR" sz="1600" b="1" dirty="0" err="1">
                <a:latin typeface="Courier New" pitchFamily="49" charset="0"/>
                <a:ea typeface="+mn-ea"/>
                <a:cs typeface="Courier New" pitchFamily="49" charset="0"/>
              </a:rPr>
              <a:t>charset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kumimoji="0" lang="en-US" altLang="ko-KR" sz="1600" b="1" dirty="0" err="1">
                <a:latin typeface="Courier New" pitchFamily="49" charset="0"/>
                <a:ea typeface="+mn-ea"/>
                <a:cs typeface="Courier New" pitchFamily="49" charset="0"/>
              </a:rPr>
              <a:t>euc-kr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”%&gt;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02: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&lt;html&gt;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03: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&lt;head&gt;&lt;title&gt;</a:t>
            </a:r>
            <a:r>
              <a:rPr kumimoji="0" lang="ko-KR" altLang="en-US" sz="1600" b="1" dirty="0">
                <a:latin typeface="Courier New" pitchFamily="49" charset="0"/>
                <a:ea typeface="+mn-ea"/>
                <a:cs typeface="Courier New" pitchFamily="49" charset="0"/>
              </a:rPr>
              <a:t>기본객체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out&lt;/title&gt;&lt;/head&gt;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04: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&lt;body&gt;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05: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&lt;%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06:   </a:t>
            </a:r>
            <a:r>
              <a:rPr kumimoji="0" lang="en-US" altLang="ko-KR" sz="1600" b="1" dirty="0" err="1">
                <a:latin typeface="Courier New" pitchFamily="49" charset="0"/>
                <a:ea typeface="+mn-ea"/>
                <a:cs typeface="Courier New" pitchFamily="49" charset="0"/>
              </a:rPr>
              <a:t>out.print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(“</a:t>
            </a:r>
            <a:r>
              <a:rPr kumimoji="0" lang="ko-KR" altLang="en-US" sz="1600" b="1" dirty="0">
                <a:latin typeface="Courier New" pitchFamily="49" charset="0"/>
                <a:ea typeface="+mn-ea"/>
                <a:cs typeface="Courier New" pitchFamily="49" charset="0"/>
              </a:rPr>
              <a:t>배고파요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~~~”);</a:t>
            </a: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07: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%&gt;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08: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&lt;/body&gt;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09: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955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158" y="285728"/>
            <a:ext cx="223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컨텍스트</a:t>
            </a:r>
            <a:r>
              <a:rPr lang="en-US" altLang="ko-KR" dirty="0" smtClean="0"/>
              <a:t>(Context)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5191" y="746400"/>
            <a:ext cx="81573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컨텍스트는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웹프로그래밍을</a:t>
            </a:r>
            <a:r>
              <a:rPr lang="ko-KR" altLang="en-US" sz="1600" dirty="0" smtClean="0"/>
              <a:t> 위한 물리적인 </a:t>
            </a:r>
            <a:r>
              <a:rPr lang="ko-KR" altLang="en-US" sz="1600" dirty="0" err="1" smtClean="0"/>
              <a:t>디렉토리로</a:t>
            </a:r>
            <a:r>
              <a:rPr lang="ko-KR" altLang="en-US" sz="1600" dirty="0" smtClean="0"/>
              <a:t> 실행단위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배포단위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디렉토리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0034" y="1103590"/>
            <a:ext cx="75009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웹 프로그래밍을 하려면 정해진 </a:t>
            </a:r>
            <a:r>
              <a:rPr lang="ko-KR" altLang="en-US" sz="1600" dirty="0" err="1" smtClean="0"/>
              <a:t>컨텍스트</a:t>
            </a:r>
            <a:r>
              <a:rPr lang="ko-KR" altLang="en-US" sz="1600" dirty="0" smtClean="0"/>
              <a:t> 구조를 반드시 지켜야 한다</a:t>
            </a:r>
            <a:r>
              <a:rPr lang="en-US" altLang="ko-KR" sz="1600" dirty="0" smtClean="0"/>
              <a:t>.</a:t>
            </a:r>
          </a:p>
        </p:txBody>
      </p:sp>
      <p:grpSp>
        <p:nvGrpSpPr>
          <p:cNvPr id="115" name="그룹 114"/>
          <p:cNvGrpSpPr/>
          <p:nvPr/>
        </p:nvGrpSpPr>
        <p:grpSpPr>
          <a:xfrm>
            <a:off x="324977" y="1853028"/>
            <a:ext cx="4071966" cy="4286280"/>
            <a:chOff x="428596" y="1806848"/>
            <a:chExt cx="4071966" cy="4286280"/>
          </a:xfrm>
        </p:grpSpPr>
        <p:sp>
          <p:nvSpPr>
            <p:cNvPr id="114" name="직사각형 113"/>
            <p:cNvSpPr/>
            <p:nvPr/>
          </p:nvSpPr>
          <p:spPr>
            <a:xfrm>
              <a:off x="428596" y="1806848"/>
              <a:ext cx="4071966" cy="428628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535092" y="2007774"/>
              <a:ext cx="3899793" cy="3941144"/>
              <a:chOff x="285720" y="2035482"/>
              <a:chExt cx="3899793" cy="3941144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285720" y="2357430"/>
                <a:ext cx="928694" cy="285752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FF0000"/>
                    </a:solidFill>
                  </a:rPr>
                  <a:t>hello001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428728" y="2857496"/>
                <a:ext cx="748923" cy="2616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WEB-INF</a:t>
                </a:r>
                <a:endParaRPr lang="ko-KR" altLang="en-US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500166" y="5072074"/>
                <a:ext cx="631904" cy="2616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h16.jsp</a:t>
                </a:r>
                <a:endParaRPr lang="ko-KR" altLang="en-US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500166" y="5715016"/>
                <a:ext cx="739305" cy="2616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index.jsp</a:t>
                </a:r>
                <a:endParaRPr lang="ko-KR" altLang="en-US" sz="11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500166" y="5398784"/>
                <a:ext cx="930063" cy="2616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h16class.jsp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57356" y="3214686"/>
                <a:ext cx="340158" cy="2616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lib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57356" y="3571876"/>
                <a:ext cx="619080" cy="2616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classes</a:t>
                </a:r>
                <a:endParaRPr lang="ko-KR" altLang="en-US" sz="11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500298" y="3929066"/>
                <a:ext cx="1636987" cy="2616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err="1" smtClean="0"/>
                  <a:t>com.jungbo.Hello.class</a:t>
                </a:r>
                <a:endParaRPr lang="ko-KR" altLang="en-US" sz="11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7356" y="4352931"/>
                <a:ext cx="704039" cy="2616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web.xml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00166" y="4714884"/>
                <a:ext cx="739305" cy="2616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h16.html</a:t>
                </a:r>
                <a:endParaRPr lang="ko-KR" altLang="en-US" sz="1100" dirty="0"/>
              </a:p>
            </p:txBody>
          </p:sp>
          <p:grpSp>
            <p:nvGrpSpPr>
              <p:cNvPr id="85" name="그룹 84"/>
              <p:cNvGrpSpPr/>
              <p:nvPr/>
            </p:nvGrpSpPr>
            <p:grpSpPr>
              <a:xfrm>
                <a:off x="750067" y="2643181"/>
                <a:ext cx="1750231" cy="2202507"/>
                <a:chOff x="750067" y="2643181"/>
                <a:chExt cx="1750231" cy="2202507"/>
              </a:xfrm>
            </p:grpSpPr>
            <p:cxnSp>
              <p:nvCxnSpPr>
                <p:cNvPr id="21" name="꺾인 연결선 20"/>
                <p:cNvCxnSpPr>
                  <a:stCxn id="8" idx="2"/>
                  <a:endCxn id="9" idx="1"/>
                </p:cNvCxnSpPr>
                <p:nvPr/>
              </p:nvCxnSpPr>
              <p:spPr>
                <a:xfrm rot="16200000" flipH="1">
                  <a:off x="916838" y="2476410"/>
                  <a:ext cx="345119" cy="678661"/>
                </a:xfrm>
                <a:prstGeom prst="bentConnector2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그룹 83"/>
                <p:cNvGrpSpPr/>
                <p:nvPr/>
              </p:nvGrpSpPr>
              <p:grpSpPr>
                <a:xfrm>
                  <a:off x="750067" y="2643181"/>
                  <a:ext cx="1750231" cy="2202507"/>
                  <a:chOff x="750067" y="2643181"/>
                  <a:chExt cx="1750231" cy="2202507"/>
                </a:xfrm>
              </p:grpSpPr>
              <p:cxnSp>
                <p:nvCxnSpPr>
                  <p:cNvPr id="25" name="Shape 24"/>
                  <p:cNvCxnSpPr>
                    <a:stCxn id="8" idx="2"/>
                    <a:endCxn id="17" idx="1"/>
                  </p:cNvCxnSpPr>
                  <p:nvPr/>
                </p:nvCxnSpPr>
                <p:spPr>
                  <a:xfrm rot="16200000" flipH="1">
                    <a:off x="23863" y="3369385"/>
                    <a:ext cx="2202507" cy="750099"/>
                  </a:xfrm>
                  <a:prstGeom prst="bentConnector2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hape 26"/>
                  <p:cNvCxnSpPr>
                    <a:endCxn id="16" idx="1"/>
                  </p:cNvCxnSpPr>
                  <p:nvPr/>
                </p:nvCxnSpPr>
                <p:spPr>
                  <a:xfrm rot="16200000" flipH="1">
                    <a:off x="756105" y="3382484"/>
                    <a:ext cx="1488125" cy="714378"/>
                  </a:xfrm>
                  <a:prstGeom prst="bentConnector2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직선 연결선 76"/>
                  <p:cNvCxnSpPr>
                    <a:endCxn id="13" idx="1"/>
                  </p:cNvCxnSpPr>
                  <p:nvPr/>
                </p:nvCxnSpPr>
                <p:spPr>
                  <a:xfrm>
                    <a:off x="1142976" y="3338510"/>
                    <a:ext cx="714380" cy="69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직선 연결선 78"/>
                  <p:cNvCxnSpPr/>
                  <p:nvPr/>
                </p:nvCxnSpPr>
                <p:spPr>
                  <a:xfrm>
                    <a:off x="1142976" y="3714752"/>
                    <a:ext cx="714380" cy="69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/>
                  <p:cNvCxnSpPr/>
                  <p:nvPr/>
                </p:nvCxnSpPr>
                <p:spPr>
                  <a:xfrm>
                    <a:off x="1500166" y="4071942"/>
                    <a:ext cx="1000132" cy="69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직선 연결선 81"/>
                  <p:cNvCxnSpPr/>
                  <p:nvPr/>
                </p:nvCxnSpPr>
                <p:spPr>
                  <a:xfrm rot="5400000">
                    <a:off x="1321571" y="3893347"/>
                    <a:ext cx="357190" cy="15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0" name="직선 화살표 연결선 109"/>
              <p:cNvCxnSpPr/>
              <p:nvPr/>
            </p:nvCxnSpPr>
            <p:spPr>
              <a:xfrm rot="10800000">
                <a:off x="1285852" y="2500306"/>
                <a:ext cx="1857388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/>
              <p:cNvSpPr txBox="1"/>
              <p:nvPr/>
            </p:nvSpPr>
            <p:spPr>
              <a:xfrm>
                <a:off x="3143240" y="2360288"/>
                <a:ext cx="104227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rgbClr val="00B050"/>
                    </a:solidFill>
                  </a:rPr>
                  <a:t>Context</a:t>
                </a:r>
                <a:r>
                  <a:rPr lang="en-US" altLang="ko-KR" sz="1100" dirty="0" smtClean="0"/>
                  <a:t> </a:t>
                </a:r>
                <a:r>
                  <a:rPr lang="ko-KR" altLang="en-US" sz="1100" dirty="0" smtClean="0"/>
                  <a:t>이름</a:t>
                </a:r>
                <a:endParaRPr lang="ko-KR" altLang="en-US" sz="11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1826876" y="2035482"/>
                <a:ext cx="218521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http://localhost:8090/</a:t>
                </a:r>
                <a:r>
                  <a:rPr lang="en-US" altLang="ko-KR" sz="1100" b="1" u="sng" dirty="0" smtClean="0">
                    <a:solidFill>
                      <a:srgbClr val="00B050"/>
                    </a:solidFill>
                  </a:rPr>
                  <a:t>hello001</a:t>
                </a:r>
                <a:r>
                  <a:rPr lang="en-US" altLang="ko-KR" sz="1100" dirty="0" smtClean="0"/>
                  <a:t>/</a:t>
                </a:r>
                <a:endParaRPr lang="ko-KR" altLang="en-US" sz="1100" dirty="0"/>
              </a:p>
            </p:txBody>
          </p:sp>
        </p:grpSp>
      </p:grpSp>
      <p:sp>
        <p:nvSpPr>
          <p:cNvPr id="116" name="TextBox 115"/>
          <p:cNvSpPr txBox="1"/>
          <p:nvPr/>
        </p:nvSpPr>
        <p:spPr>
          <a:xfrm>
            <a:off x="4463618" y="1832107"/>
            <a:ext cx="4472019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 smtClean="0"/>
              <a:t>hello001: </a:t>
            </a:r>
            <a:r>
              <a:rPr lang="ko-KR" altLang="en-US" sz="1400" dirty="0" err="1" smtClean="0"/>
              <a:t>컨텍스트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-HTML, JSP, Image</a:t>
            </a:r>
            <a:r>
              <a:rPr lang="ko-KR" altLang="en-US" sz="1400" dirty="0" smtClean="0"/>
              <a:t>를 놓는다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-WEB-INF </a:t>
            </a:r>
            <a:r>
              <a:rPr lang="ko-KR" altLang="en-US" sz="1400" dirty="0" err="1" smtClean="0"/>
              <a:t>디렉토리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-lib : ~.jar</a:t>
            </a:r>
            <a:r>
              <a:rPr lang="ko-KR" altLang="en-US" sz="1400" dirty="0" smtClean="0"/>
              <a:t>로 끝나는 라이브러리를 포함한다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라이브러리는 클래스의 묶음이다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-classes : </a:t>
            </a:r>
            <a:r>
              <a:rPr lang="ko-KR" altLang="en-US" sz="1400" dirty="0" smtClean="0"/>
              <a:t>패키지 컴파일 된 클래스</a:t>
            </a:r>
            <a:r>
              <a:rPr lang="en-US" altLang="ko-KR" sz="1400" dirty="0" smtClean="0"/>
              <a:t>(~.class)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err="1" smtClean="0"/>
              <a:t>웹클래스는</a:t>
            </a:r>
            <a:r>
              <a:rPr lang="ko-KR" altLang="en-US" sz="1400" dirty="0" smtClean="0"/>
              <a:t> 반드시 패키지가 있어야 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-web.xml : </a:t>
            </a:r>
            <a:r>
              <a:rPr lang="ko-KR" altLang="en-US" sz="1400" dirty="0" smtClean="0"/>
              <a:t>환경변수 설정을 위한 </a:t>
            </a:r>
            <a:r>
              <a:rPr lang="en-US" altLang="ko-KR" sz="1400" dirty="0" smtClean="0"/>
              <a:t>XML </a:t>
            </a:r>
            <a:r>
              <a:rPr lang="ko-KR" altLang="en-US" sz="1400" dirty="0" smtClean="0"/>
              <a:t>파일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     </a:t>
            </a:r>
            <a:r>
              <a:rPr lang="ko-KR" altLang="en-US" sz="1400" dirty="0" err="1" smtClean="0"/>
              <a:t>컨텍스트</a:t>
            </a:r>
            <a:r>
              <a:rPr lang="ko-KR" altLang="en-US" sz="1400" dirty="0" smtClean="0"/>
              <a:t> 환경을 설명하는 배포 설명자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</a:t>
            </a:r>
            <a:r>
              <a:rPr lang="ko-KR" altLang="en-US" sz="1400" dirty="0" smtClean="0"/>
              <a:t>        </a:t>
            </a:r>
            <a:r>
              <a:rPr lang="ko-KR" altLang="en-US" sz="1400" dirty="0" err="1" smtClean="0"/>
              <a:t>로써</a:t>
            </a:r>
            <a:r>
              <a:rPr lang="ko-KR" altLang="en-US" sz="1400" dirty="0" smtClean="0"/>
              <a:t> 실행 될 때 컨테이너가 </a:t>
            </a:r>
            <a:r>
              <a:rPr lang="en-US" altLang="ko-KR" sz="1400" dirty="0" smtClean="0"/>
              <a:t>web.xml</a:t>
            </a:r>
            <a:r>
              <a:rPr lang="ko-KR" altLang="en-US" sz="1400" dirty="0" smtClean="0"/>
              <a:t>을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</a:t>
            </a:r>
            <a:r>
              <a:rPr lang="ko-KR" altLang="en-US" sz="1400" dirty="0" smtClean="0"/>
              <a:t>가장 먼저 읽는다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458718" y="5092996"/>
            <a:ext cx="4479881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&lt;welcome-file-list&gt;</a:t>
            </a:r>
          </a:p>
          <a:p>
            <a:r>
              <a:rPr lang="en-US" altLang="ko-KR" dirty="0" smtClean="0"/>
              <a:t>&lt;welcome-file&gt;index.jsp&lt;/welcome-file&gt;</a:t>
            </a:r>
          </a:p>
          <a:p>
            <a:r>
              <a:rPr lang="en-US" altLang="ko-KR" dirty="0" smtClean="0"/>
              <a:t>&lt;/welcome-file-list&gt;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900" y="1376363"/>
            <a:ext cx="37099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 </a:t>
            </a:r>
            <a:r>
              <a:rPr kumimoji="0"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기본 객체에 접근할 수 있는 </a:t>
            </a:r>
            <a:r>
              <a:rPr kumimoji="0" lang="ko-KR" alt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메소드</a:t>
            </a:r>
            <a:endParaRPr kumimoji="0"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316038" y="1857375"/>
          <a:ext cx="7064374" cy="314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54"/>
                <a:gridCol w="1104692"/>
                <a:gridCol w="3637728"/>
              </a:tblGrid>
              <a:tr h="370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메소드</a:t>
                      </a:r>
                      <a:endParaRPr lang="ko-KR" altLang="en-US" sz="1400" b="0" dirty="0"/>
                    </a:p>
                  </a:txBody>
                  <a:tcPr marL="99069" marR="99069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리턴타입</a:t>
                      </a:r>
                      <a:endParaRPr lang="ko-KR" altLang="en-US" sz="1400" b="0" dirty="0"/>
                    </a:p>
                  </a:txBody>
                  <a:tcPr marL="99069" marR="99069" marT="45729" marB="4572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설명</a:t>
                      </a:r>
                      <a:endParaRPr lang="ko-KR" altLang="en-US" sz="1400" b="0" dirty="0"/>
                    </a:p>
                  </a:txBody>
                  <a:tcPr marL="99069" marR="99069" marT="45729" marB="45729"/>
                </a:tc>
              </a:tr>
              <a:tr h="370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getRequest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69" marR="99069" marT="45729" marB="457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 marL="99069" marR="99069" marT="45729" marB="457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버퍼크기</a:t>
                      </a:r>
                      <a:endParaRPr lang="ko-KR" altLang="en-US" sz="1400" dirty="0"/>
                    </a:p>
                  </a:txBody>
                  <a:tcPr marL="99069" marR="99069" marT="45729" marB="45729"/>
                </a:tc>
              </a:tr>
              <a:tr h="370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getResponse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69" marR="99069" marT="45729" marB="457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 marL="99069" marR="99069" marT="45729" marB="457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남은 버퍼의 크기</a:t>
                      </a:r>
                      <a:endParaRPr lang="ko-KR" altLang="en-US" sz="1400" dirty="0"/>
                    </a:p>
                  </a:txBody>
                  <a:tcPr marL="99069" marR="99069" marT="45729" marB="45729"/>
                </a:tc>
              </a:tr>
              <a:tr h="370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getSession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69" marR="99069" marT="45729" marB="457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void</a:t>
                      </a:r>
                      <a:endParaRPr lang="ko-KR" altLang="en-US" sz="1400" dirty="0"/>
                    </a:p>
                  </a:txBody>
                  <a:tcPr marL="99069" marR="99069" marT="45729" marB="457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버퍼 비우기</a:t>
                      </a:r>
                      <a:endParaRPr lang="ko-KR" altLang="en-US" sz="1400" dirty="0"/>
                    </a:p>
                  </a:txBody>
                  <a:tcPr marL="99069" marR="99069" marT="45729" marB="45729"/>
                </a:tc>
              </a:tr>
              <a:tr h="370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getServletContext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69" marR="99069" marT="45729" marB="457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void</a:t>
                      </a:r>
                      <a:endParaRPr lang="ko-KR" altLang="en-US" sz="1400" dirty="0"/>
                    </a:p>
                  </a:txBody>
                  <a:tcPr marL="99069" marR="99069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버퍼 비우기</a:t>
                      </a:r>
                      <a:endParaRPr lang="ko-KR" altLang="en-US" sz="1400" dirty="0"/>
                    </a:p>
                  </a:txBody>
                  <a:tcPr marL="99069" marR="99069" marT="45729" marB="45729"/>
                </a:tc>
              </a:tr>
              <a:tr h="370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getServletConfig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69" marR="99069" marT="45729" marB="457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void</a:t>
                      </a:r>
                      <a:endParaRPr lang="ko-KR" altLang="en-US" sz="1400" dirty="0"/>
                    </a:p>
                  </a:txBody>
                  <a:tcPr marL="99069" marR="99069" marT="45729" marB="457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버퍼를 </a:t>
                      </a:r>
                      <a:r>
                        <a:rPr lang="ko-KR" altLang="en-US" sz="1400" dirty="0" err="1" smtClean="0"/>
                        <a:t>플러시한다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marL="99069" marR="99069" marT="45729" marB="45729"/>
                </a:tc>
              </a:tr>
              <a:tr h="3048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getOut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69" marR="99069" marT="45729" marB="457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boolean</a:t>
                      </a:r>
                      <a:endParaRPr lang="ko-KR" altLang="en-US" sz="1400" dirty="0"/>
                    </a:p>
                  </a:txBody>
                  <a:tcPr marL="99069" marR="99069" marT="45729" marB="457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자동 </a:t>
                      </a:r>
                      <a:r>
                        <a:rPr lang="en-US" altLang="ko-KR" sz="1400" dirty="0" smtClean="0"/>
                        <a:t>flush</a:t>
                      </a:r>
                      <a:r>
                        <a:rPr lang="ko-KR" altLang="en-US" sz="1400" dirty="0" err="1" smtClean="0"/>
                        <a:t>일경우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true</a:t>
                      </a:r>
                      <a:r>
                        <a:rPr lang="ko-KR" altLang="en-US" sz="1400" dirty="0" smtClean="0"/>
                        <a:t>리턴</a:t>
                      </a:r>
                      <a:endParaRPr lang="ko-KR" altLang="en-US" sz="1400" dirty="0"/>
                    </a:p>
                  </a:txBody>
                  <a:tcPr marL="99069" marR="99069" marT="45729" marB="45729"/>
                </a:tc>
              </a:tr>
              <a:tr h="3048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getException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69" marR="99069" marT="45729" marB="457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Exception</a:t>
                      </a:r>
                      <a:endParaRPr lang="ko-KR" altLang="en-US" sz="1400" dirty="0"/>
                    </a:p>
                  </a:txBody>
                  <a:tcPr marL="99069" marR="99069" marT="45729" marB="457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Exception </a:t>
                      </a:r>
                      <a:r>
                        <a:rPr lang="ko-KR" altLang="en-US" sz="1400" dirty="0" smtClean="0"/>
                        <a:t>기본객체를 구한다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marL="99069" marR="99069" marT="45729" marB="45729"/>
                </a:tc>
              </a:tr>
              <a:tr h="3048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getPage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69" marR="99069" marT="45729" marB="457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Object</a:t>
                      </a:r>
                      <a:endParaRPr lang="ko-KR" altLang="en-US" sz="1400" dirty="0"/>
                    </a:p>
                  </a:txBody>
                  <a:tcPr marL="99069" marR="99069" marT="45729" marB="4572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Page </a:t>
                      </a:r>
                      <a:r>
                        <a:rPr lang="ko-KR" altLang="en-US" sz="1400" dirty="0" smtClean="0"/>
                        <a:t>기본객체를 구한다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marL="99069" marR="99069" marT="45729" marB="45729"/>
                </a:tc>
              </a:tr>
            </a:tbl>
          </a:graphicData>
        </a:graphic>
      </p:graphicFrame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309563" y="571500"/>
            <a:ext cx="2049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400" b="1" dirty="0" err="1">
                <a:latin typeface="맑은 고딕" pitchFamily="50" charset="-127"/>
                <a:ea typeface="맑은 고딕" pitchFamily="50" charset="-127"/>
              </a:rPr>
              <a:t>pageContext</a:t>
            </a:r>
            <a:endParaRPr kumimoji="0"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8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3727450" cy="6778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latin typeface="+mn-ea"/>
                <a:ea typeface="+mn-ea"/>
              </a:rPr>
              <a:t>2) request</a:t>
            </a:r>
            <a:endParaRPr kumimoji="0" lang="en-US" altLang="ko-KR" sz="200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+mn-ea"/>
                <a:ea typeface="+mn-ea"/>
              </a:rPr>
              <a:t> : </a:t>
            </a:r>
            <a:r>
              <a:rPr kumimoji="0" lang="ko-KR" altLang="en-US" dirty="0" err="1">
                <a:latin typeface="+mn-ea"/>
                <a:ea typeface="+mn-ea"/>
              </a:rPr>
              <a:t>웹서버에</a:t>
            </a:r>
            <a:r>
              <a:rPr kumimoji="0" lang="ko-KR" altLang="en-US" dirty="0">
                <a:latin typeface="+mn-ea"/>
                <a:ea typeface="+mn-ea"/>
              </a:rPr>
              <a:t> 정보를 요청할 때 사용</a:t>
            </a:r>
            <a:endParaRPr kumimoji="0" lang="en-US" altLang="ko-KR" dirty="0"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122049"/>
              </p:ext>
            </p:extLst>
          </p:nvPr>
        </p:nvGraphicFramePr>
        <p:xfrm>
          <a:off x="539552" y="1486377"/>
          <a:ext cx="8101013" cy="3814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160"/>
                <a:gridCol w="969142"/>
                <a:gridCol w="4845711"/>
              </a:tblGrid>
              <a:tr h="370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메소드</a:t>
                      </a:r>
                      <a:endParaRPr lang="ko-KR" altLang="en-US" sz="1400" b="0" dirty="0"/>
                    </a:p>
                  </a:txBody>
                  <a:tcPr marL="99069" marR="99069" marT="45716" marB="4571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리턴타입</a:t>
                      </a:r>
                      <a:endParaRPr lang="ko-KR" altLang="en-US" sz="1400" b="0" dirty="0"/>
                    </a:p>
                  </a:txBody>
                  <a:tcPr marL="99069" marR="99069" marT="45716" marB="4571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설명</a:t>
                      </a:r>
                      <a:endParaRPr lang="ko-KR" altLang="en-US" sz="1400" b="0" dirty="0"/>
                    </a:p>
                  </a:txBody>
                  <a:tcPr marL="99069" marR="99069" marT="45716" marB="45716"/>
                </a:tc>
              </a:tr>
              <a:tr h="370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getRemoteAddr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클라이언트의 </a:t>
                      </a:r>
                      <a:r>
                        <a:rPr lang="en-US" altLang="ko-KR" sz="1400" dirty="0" smtClean="0"/>
                        <a:t>IP</a:t>
                      </a:r>
                      <a:r>
                        <a:rPr lang="ko-KR" altLang="en-US" sz="1400" dirty="0" smtClean="0"/>
                        <a:t>주소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</a:tr>
              <a:tr h="370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getContentLength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long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클라이언트가 전송한 요청정보의 길이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</a:tr>
              <a:tr h="370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getCharacterEncoding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클라이언트가 요청정보 </a:t>
                      </a:r>
                      <a:r>
                        <a:rPr lang="ko-KR" altLang="en-US" sz="1400" dirty="0" err="1" smtClean="0"/>
                        <a:t>전송시</a:t>
                      </a:r>
                      <a:r>
                        <a:rPr lang="ko-KR" altLang="en-US" sz="1400" dirty="0" smtClean="0"/>
                        <a:t> 사용한 </a:t>
                      </a:r>
                      <a:r>
                        <a:rPr lang="en-US" altLang="ko-KR" sz="1400" dirty="0" smtClean="0"/>
                        <a:t>encoding</a:t>
                      </a:r>
                      <a:r>
                        <a:rPr lang="ko-KR" altLang="en-US" sz="1400" dirty="0" smtClean="0"/>
                        <a:t>정보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</a:tr>
              <a:tr h="370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getContentType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컨텐트</a:t>
                      </a:r>
                      <a:r>
                        <a:rPr lang="ko-KR" altLang="en-US" sz="1400" baseline="0" dirty="0" smtClean="0"/>
                        <a:t> 타입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</a:tr>
              <a:tr h="370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getProtocol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클라이언트가 요청한 프로토콜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</a:tr>
              <a:tr h="370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getMethod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웹브라우져가</a:t>
                      </a:r>
                      <a:r>
                        <a:rPr lang="ko-KR" altLang="en-US" sz="1400" dirty="0" smtClean="0"/>
                        <a:t> 정보를 </a:t>
                      </a:r>
                      <a:r>
                        <a:rPr lang="ko-KR" altLang="en-US" sz="1400" dirty="0" err="1" smtClean="0"/>
                        <a:t>전송할때</a:t>
                      </a:r>
                      <a:r>
                        <a:rPr lang="ko-KR" altLang="en-US" sz="1400" baseline="0" dirty="0" smtClean="0"/>
                        <a:t> 사용한 방식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</a:tr>
              <a:tr h="3047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getRequestURI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웹브라우져가</a:t>
                      </a:r>
                      <a:r>
                        <a:rPr lang="ko-KR" altLang="en-US" sz="1400" dirty="0" smtClean="0"/>
                        <a:t> 요청한 </a:t>
                      </a:r>
                      <a:r>
                        <a:rPr lang="en-US" altLang="ko-KR" sz="1400" dirty="0" smtClean="0"/>
                        <a:t>URL</a:t>
                      </a:r>
                      <a:r>
                        <a:rPr lang="ko-KR" altLang="en-US" sz="1400" dirty="0" smtClean="0"/>
                        <a:t>에서 경로를 구한다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</a:tr>
              <a:tr h="3047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getContextPath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jsp</a:t>
                      </a:r>
                      <a:r>
                        <a:rPr lang="ko-KR" altLang="en-US" sz="1400" dirty="0" smtClean="0"/>
                        <a:t>페이지가 속한 웹 어플리케이션의 </a:t>
                      </a:r>
                      <a:r>
                        <a:rPr lang="en-US" altLang="ko-KR" sz="1400" dirty="0" smtClean="0"/>
                        <a:t>context</a:t>
                      </a:r>
                      <a:r>
                        <a:rPr lang="ko-KR" altLang="en-US" sz="1400" dirty="0" smtClean="0"/>
                        <a:t>경로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</a:tr>
              <a:tr h="3047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getServerName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연결할때</a:t>
                      </a:r>
                      <a:r>
                        <a:rPr lang="ko-KR" altLang="en-US" sz="1400" dirty="0" smtClean="0"/>
                        <a:t> 사용한 </a:t>
                      </a:r>
                      <a:r>
                        <a:rPr lang="en-US" altLang="ko-KR" sz="1400" dirty="0" smtClean="0"/>
                        <a:t>server</a:t>
                      </a:r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</a:tr>
              <a:tr h="3047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getServerPort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서버가 실행중인 포트번호</a:t>
                      </a:r>
                      <a:endParaRPr lang="ko-KR" altLang="en-US" sz="1400" dirty="0"/>
                    </a:p>
                  </a:txBody>
                  <a:tcPr marL="99069" marR="99069" marT="45716" marB="4571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87474"/>
            <a:ext cx="18796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+mn-ea"/>
                <a:ea typeface="+mn-ea"/>
              </a:rPr>
              <a:t>requestinfo.jsp</a:t>
            </a:r>
            <a:endParaRPr kumimoji="0" lang="en-US" altLang="ko-KR" dirty="0">
              <a:latin typeface="+mn-ea"/>
              <a:ea typeface="+mn-ea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01315" y="1016099"/>
            <a:ext cx="8358188" cy="4429125"/>
          </a:xfrm>
          <a:prstGeom prst="rect">
            <a:avLst/>
          </a:prstGeom>
          <a:solidFill>
            <a:schemeClr val="bg1"/>
          </a:solidFill>
          <a:ln w="12700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01: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&lt;%@ page </a:t>
            </a:r>
            <a:r>
              <a:rPr kumimoji="0" lang="en-US" altLang="ko-KR" sz="1600" b="1" dirty="0" err="1">
                <a:latin typeface="Courier New" pitchFamily="49" charset="0"/>
                <a:ea typeface="+mn-ea"/>
                <a:cs typeface="Courier New" pitchFamily="49" charset="0"/>
              </a:rPr>
              <a:t>contentType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=“text/html; </a:t>
            </a:r>
            <a:r>
              <a:rPr kumimoji="0" lang="en-US" altLang="ko-KR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charset=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utf-8</a:t>
            </a:r>
            <a:r>
              <a:rPr kumimoji="0" lang="en-US" altLang="ko-KR" sz="1600" b="1" dirty="0" smtClean="0">
                <a:latin typeface="Courier New" pitchFamily="49" charset="0"/>
                <a:ea typeface="+mn-ea"/>
                <a:cs typeface="Courier New" pitchFamily="49" charset="0"/>
              </a:rPr>
              <a:t>”%&gt;</a:t>
            </a:r>
            <a:endParaRPr kumimoji="0" lang="en-US" altLang="ko-KR" sz="16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02: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&lt;html&gt;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03: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&lt;head&gt;&lt;title&gt;</a:t>
            </a:r>
            <a:r>
              <a:rPr kumimoji="0" lang="ko-KR" altLang="en-US" sz="1600" b="1" dirty="0">
                <a:latin typeface="Courier New" pitchFamily="49" charset="0"/>
                <a:ea typeface="+mn-ea"/>
                <a:cs typeface="Courier New" pitchFamily="49" charset="0"/>
              </a:rPr>
              <a:t>클라이언트 및 서버정보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&lt;/title&gt;&lt;/head&gt;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04: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&lt;body&gt;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05: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&lt;%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06:  </a:t>
            </a:r>
            <a:r>
              <a:rPr kumimoji="0" lang="ko-KR" altLang="en-US" sz="1600" b="1" dirty="0">
                <a:latin typeface="Courier New" pitchFamily="49" charset="0"/>
                <a:ea typeface="+mn-ea"/>
                <a:cs typeface="Courier New" pitchFamily="49" charset="0"/>
              </a:rPr>
              <a:t>클라이언트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IP = &lt;%=</a:t>
            </a:r>
            <a:r>
              <a:rPr kumimoji="0" lang="en-US" altLang="ko-KR" sz="1600" b="1" dirty="0" err="1">
                <a:latin typeface="Courier New" pitchFamily="49" charset="0"/>
                <a:ea typeface="+mn-ea"/>
                <a:cs typeface="Courier New" pitchFamily="49" charset="0"/>
              </a:rPr>
              <a:t>request.</a:t>
            </a:r>
            <a:r>
              <a:rPr kumimoji="0" lang="en-US" altLang="ko-KR" sz="1600" b="1" dirty="0" err="1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getRemoteAddr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() %&gt;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07:  </a:t>
            </a:r>
            <a:r>
              <a:rPr kumimoji="0" lang="ko-KR" altLang="en-US" sz="1600" b="1" dirty="0">
                <a:latin typeface="Courier New" pitchFamily="49" charset="0"/>
                <a:ea typeface="+mn-ea"/>
                <a:cs typeface="Courier New" pitchFamily="49" charset="0"/>
              </a:rPr>
              <a:t>요청정보길이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  = &lt;%=</a:t>
            </a:r>
            <a:r>
              <a:rPr kumimoji="0" lang="en-US" altLang="ko-KR" sz="1600" b="1" dirty="0" err="1">
                <a:latin typeface="Courier New" pitchFamily="49" charset="0"/>
                <a:ea typeface="+mn-ea"/>
                <a:cs typeface="Courier New" pitchFamily="49" charset="0"/>
              </a:rPr>
              <a:t>request.</a:t>
            </a:r>
            <a:r>
              <a:rPr kumimoji="0" lang="en-US" altLang="ko-KR" sz="1600" b="1" dirty="0" err="1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getContentLength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() %&gt;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08:  </a:t>
            </a:r>
            <a:r>
              <a:rPr kumimoji="0" lang="ko-KR" altLang="en-US" sz="1600" b="1" dirty="0">
                <a:latin typeface="Courier New" pitchFamily="49" charset="0"/>
                <a:ea typeface="+mn-ea"/>
                <a:cs typeface="Courier New" pitchFamily="49" charset="0"/>
              </a:rPr>
              <a:t>요청정보 </a:t>
            </a:r>
            <a:r>
              <a:rPr kumimoji="0" lang="ko-KR" altLang="en-US" sz="1600" b="1" dirty="0" err="1">
                <a:latin typeface="Courier New" pitchFamily="49" charset="0"/>
                <a:ea typeface="+mn-ea"/>
                <a:cs typeface="Courier New" pitchFamily="49" charset="0"/>
              </a:rPr>
              <a:t>인코딩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  = &lt;%=</a:t>
            </a:r>
            <a:r>
              <a:rPr kumimoji="0" lang="en-US" altLang="ko-KR" sz="1600" b="1" dirty="0" err="1">
                <a:latin typeface="Courier New" pitchFamily="49" charset="0"/>
                <a:ea typeface="+mn-ea"/>
                <a:cs typeface="Courier New" pitchFamily="49" charset="0"/>
              </a:rPr>
              <a:t>request.</a:t>
            </a:r>
            <a:r>
              <a:rPr kumimoji="0" lang="en-US" altLang="ko-KR" sz="1600" b="1" dirty="0" err="1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getCharacterEncoding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() %&gt;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09:  </a:t>
            </a:r>
            <a:r>
              <a:rPr kumimoji="0" lang="ko-KR" altLang="en-US" sz="1600" b="1" dirty="0">
                <a:latin typeface="Courier New" pitchFamily="49" charset="0"/>
                <a:ea typeface="+mn-ea"/>
                <a:cs typeface="Courier New" pitchFamily="49" charset="0"/>
              </a:rPr>
              <a:t>요청정보 </a:t>
            </a:r>
            <a:r>
              <a:rPr kumimoji="0" lang="ko-KR" altLang="en-US" sz="1600" b="1" dirty="0" err="1">
                <a:latin typeface="Courier New" pitchFamily="49" charset="0"/>
                <a:ea typeface="+mn-ea"/>
                <a:cs typeface="Courier New" pitchFamily="49" charset="0"/>
              </a:rPr>
              <a:t>컨텐트</a:t>
            </a:r>
            <a:r>
              <a:rPr kumimoji="0" lang="ko-KR" altLang="en-US" sz="1600" b="1" dirty="0">
                <a:latin typeface="Courier New" pitchFamily="49" charset="0"/>
                <a:ea typeface="+mn-ea"/>
                <a:cs typeface="Courier New" pitchFamily="49" charset="0"/>
              </a:rPr>
              <a:t> 타입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 = &lt;%=</a:t>
            </a:r>
            <a:r>
              <a:rPr kumimoji="0" lang="en-US" altLang="ko-KR" sz="1600" b="1" dirty="0" err="1">
                <a:latin typeface="Courier New" pitchFamily="49" charset="0"/>
                <a:ea typeface="+mn-ea"/>
                <a:cs typeface="Courier New" pitchFamily="49" charset="0"/>
              </a:rPr>
              <a:t>request.</a:t>
            </a:r>
            <a:r>
              <a:rPr kumimoji="0" lang="en-US" altLang="ko-KR" sz="1600" b="1" dirty="0" err="1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getContentType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() %&gt;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10:  </a:t>
            </a:r>
            <a:r>
              <a:rPr kumimoji="0" lang="ko-KR" altLang="en-US" sz="1600" b="1" dirty="0">
                <a:latin typeface="Courier New" pitchFamily="49" charset="0"/>
                <a:ea typeface="+mn-ea"/>
                <a:cs typeface="Courier New" pitchFamily="49" charset="0"/>
              </a:rPr>
              <a:t>요청정보 프로토콜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 = &lt;%=</a:t>
            </a:r>
            <a:r>
              <a:rPr kumimoji="0" lang="en-US" altLang="ko-KR" sz="1600" b="1" dirty="0" err="1">
                <a:latin typeface="Courier New" pitchFamily="49" charset="0"/>
                <a:ea typeface="+mn-ea"/>
                <a:cs typeface="Courier New" pitchFamily="49" charset="0"/>
              </a:rPr>
              <a:t>request.</a:t>
            </a:r>
            <a:r>
              <a:rPr kumimoji="0" lang="en-US" altLang="ko-KR" sz="1600" b="1" dirty="0" err="1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getProtocol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() %&gt;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11:  </a:t>
            </a:r>
            <a:r>
              <a:rPr kumimoji="0" lang="ko-KR" altLang="en-US" sz="1600" b="1" dirty="0">
                <a:latin typeface="Courier New" pitchFamily="49" charset="0"/>
                <a:ea typeface="+mn-ea"/>
                <a:cs typeface="Courier New" pitchFamily="49" charset="0"/>
              </a:rPr>
              <a:t>요청정보 전송방식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 = &lt;%=</a:t>
            </a:r>
            <a:r>
              <a:rPr kumimoji="0" lang="en-US" altLang="ko-KR" sz="1600" b="1" dirty="0" err="1">
                <a:latin typeface="Courier New" pitchFamily="49" charset="0"/>
                <a:ea typeface="+mn-ea"/>
                <a:cs typeface="Courier New" pitchFamily="49" charset="0"/>
              </a:rPr>
              <a:t>request.</a:t>
            </a:r>
            <a:r>
              <a:rPr kumimoji="0" lang="en-US" altLang="ko-KR" sz="1600" b="1" dirty="0" err="1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getMethod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() %&gt;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12:  </a:t>
            </a:r>
            <a:r>
              <a:rPr kumimoji="0" lang="ko-KR" altLang="en-US" sz="1600" b="1" dirty="0">
                <a:latin typeface="Courier New" pitchFamily="49" charset="0"/>
                <a:ea typeface="+mn-ea"/>
                <a:cs typeface="Courier New" pitchFamily="49" charset="0"/>
              </a:rPr>
              <a:t>요청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URI = &lt;%=</a:t>
            </a:r>
            <a:r>
              <a:rPr kumimoji="0" lang="en-US" altLang="ko-KR" sz="1600" b="1" dirty="0" err="1">
                <a:latin typeface="Courier New" pitchFamily="49" charset="0"/>
                <a:ea typeface="+mn-ea"/>
                <a:cs typeface="Courier New" pitchFamily="49" charset="0"/>
              </a:rPr>
              <a:t>request.</a:t>
            </a:r>
            <a:r>
              <a:rPr kumimoji="0" lang="en-US" altLang="ko-KR" sz="1600" b="1" dirty="0" err="1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getRequestURI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() %&gt;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13:  </a:t>
            </a:r>
            <a:r>
              <a:rPr kumimoji="0" lang="ko-KR" altLang="en-US" sz="1600" b="1" dirty="0" err="1">
                <a:latin typeface="Courier New" pitchFamily="49" charset="0"/>
                <a:ea typeface="+mn-ea"/>
                <a:cs typeface="Courier New" pitchFamily="49" charset="0"/>
              </a:rPr>
              <a:t>컨텍스트</a:t>
            </a:r>
            <a:r>
              <a:rPr kumimoji="0" lang="ko-KR" altLang="en-US" sz="1600" b="1" dirty="0">
                <a:latin typeface="Courier New" pitchFamily="49" charset="0"/>
                <a:ea typeface="+mn-ea"/>
                <a:cs typeface="Courier New" pitchFamily="49" charset="0"/>
              </a:rPr>
              <a:t> 경로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 = &lt;%=</a:t>
            </a:r>
            <a:r>
              <a:rPr kumimoji="0" lang="en-US" altLang="ko-KR" sz="1600" b="1" dirty="0" err="1">
                <a:latin typeface="Courier New" pitchFamily="49" charset="0"/>
                <a:ea typeface="+mn-ea"/>
                <a:cs typeface="Courier New" pitchFamily="49" charset="0"/>
              </a:rPr>
              <a:t>request.</a:t>
            </a:r>
            <a:r>
              <a:rPr kumimoji="0" lang="en-US" altLang="ko-KR" sz="1600" b="1" dirty="0" err="1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getContextPath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() %&gt;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14:  </a:t>
            </a:r>
            <a:r>
              <a:rPr kumimoji="0" lang="ko-KR" altLang="en-US" sz="1600" b="1" dirty="0">
                <a:latin typeface="Courier New" pitchFamily="49" charset="0"/>
                <a:ea typeface="+mn-ea"/>
                <a:cs typeface="Courier New" pitchFamily="49" charset="0"/>
              </a:rPr>
              <a:t>서버이름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 = &lt;%=</a:t>
            </a:r>
            <a:r>
              <a:rPr kumimoji="0" lang="en-US" altLang="ko-KR" sz="1600" b="1" dirty="0" err="1">
                <a:latin typeface="Courier New" pitchFamily="49" charset="0"/>
                <a:ea typeface="+mn-ea"/>
                <a:cs typeface="Courier New" pitchFamily="49" charset="0"/>
              </a:rPr>
              <a:t>request.</a:t>
            </a:r>
            <a:r>
              <a:rPr kumimoji="0" lang="en-US" altLang="ko-KR" sz="1600" b="1" dirty="0" err="1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getServerName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() %&gt;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15:  </a:t>
            </a:r>
            <a:r>
              <a:rPr kumimoji="0" lang="ko-KR" altLang="en-US" sz="1600" b="1" dirty="0">
                <a:latin typeface="Courier New" pitchFamily="49" charset="0"/>
                <a:ea typeface="+mn-ea"/>
                <a:cs typeface="Courier New" pitchFamily="49" charset="0"/>
              </a:rPr>
              <a:t>서버포트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 = &lt;%=</a:t>
            </a:r>
            <a:r>
              <a:rPr kumimoji="0" lang="en-US" altLang="ko-KR" sz="1600" b="1" dirty="0" err="1">
                <a:latin typeface="Courier New" pitchFamily="49" charset="0"/>
                <a:ea typeface="+mn-ea"/>
                <a:cs typeface="Courier New" pitchFamily="49" charset="0"/>
              </a:rPr>
              <a:t>request.</a:t>
            </a:r>
            <a:r>
              <a:rPr kumimoji="0" lang="en-US" altLang="ko-KR" sz="1600" b="1" dirty="0" err="1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getServerPort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() %&gt;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16: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%&gt;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17: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&lt;/body&gt;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18: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309563" y="571500"/>
            <a:ext cx="1026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400" dirty="0" smtClean="0">
                <a:latin typeface="맑은 고딕" pitchFamily="50" charset="-127"/>
                <a:ea typeface="맑은 고딕" pitchFamily="50" charset="-127"/>
              </a:rPr>
              <a:t>3) out</a:t>
            </a:r>
            <a:endParaRPr kumimoji="0"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913" y="1071563"/>
            <a:ext cx="451485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</a:t>
            </a:r>
            <a:r>
              <a:rPr kumimoji="0" lang="ko-KR" altLang="en-US" sz="1600" dirty="0" err="1">
                <a:latin typeface="+mn-lt"/>
                <a:ea typeface="+mn-ea"/>
              </a:rPr>
              <a:t>웹브라우져에</a:t>
            </a:r>
            <a:r>
              <a:rPr kumimoji="0" lang="ko-KR" altLang="en-US" sz="1600" dirty="0">
                <a:latin typeface="+mn-lt"/>
                <a:ea typeface="+mn-ea"/>
              </a:rPr>
              <a:t> 데이터를 전송하는 출력 </a:t>
            </a:r>
            <a:r>
              <a:rPr kumimoji="0" lang="ko-KR" altLang="en-US" sz="1600" dirty="0" err="1">
                <a:latin typeface="+mn-lt"/>
                <a:ea typeface="+mn-ea"/>
              </a:rPr>
              <a:t>스트림</a:t>
            </a:r>
            <a:endParaRPr kumimoji="0"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900" y="1376363"/>
            <a:ext cx="654843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 JSP</a:t>
            </a:r>
            <a:r>
              <a:rPr kumimoji="0"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페이지에서 보여지는 모든 데이터는 </a:t>
            </a: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out</a:t>
            </a:r>
            <a:r>
              <a:rPr kumimoji="0"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객체를 통해 전달된다</a:t>
            </a: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.</a:t>
            </a:r>
            <a:endParaRPr kumimoji="0"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4333" y="3068960"/>
            <a:ext cx="7350075" cy="2286000"/>
          </a:xfrm>
          <a:prstGeom prst="rect">
            <a:avLst/>
          </a:prstGeom>
          <a:solidFill>
            <a:schemeClr val="bg1"/>
          </a:solidFill>
          <a:ln w="12700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01: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&lt;%@ page </a:t>
            </a:r>
            <a:r>
              <a:rPr kumimoji="0" lang="en-US" altLang="ko-KR" sz="1600" b="1" dirty="0" err="1">
                <a:latin typeface="Courier New" pitchFamily="49" charset="0"/>
                <a:ea typeface="+mn-ea"/>
                <a:cs typeface="Courier New" pitchFamily="49" charset="0"/>
              </a:rPr>
              <a:t>contentType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=“text/html; </a:t>
            </a:r>
            <a:r>
              <a:rPr kumimoji="0" lang="en-US" altLang="ko-KR" sz="1600" b="1" dirty="0" err="1">
                <a:latin typeface="Courier New" pitchFamily="49" charset="0"/>
                <a:ea typeface="+mn-ea"/>
                <a:cs typeface="Courier New" pitchFamily="49" charset="0"/>
              </a:rPr>
              <a:t>charset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kumimoji="0" lang="en-US" altLang="ko-KR" sz="1600" b="1" dirty="0" err="1">
                <a:latin typeface="Courier New" pitchFamily="49" charset="0"/>
                <a:ea typeface="+mn-ea"/>
                <a:cs typeface="Courier New" pitchFamily="49" charset="0"/>
              </a:rPr>
              <a:t>euc-kr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”%&gt;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02: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&lt;html&gt;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03: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&lt;head&gt;&lt;title&gt;</a:t>
            </a:r>
            <a:r>
              <a:rPr kumimoji="0" lang="ko-KR" altLang="en-US" sz="1600" b="1" dirty="0">
                <a:latin typeface="Courier New" pitchFamily="49" charset="0"/>
                <a:ea typeface="+mn-ea"/>
                <a:cs typeface="Courier New" pitchFamily="49" charset="0"/>
              </a:rPr>
              <a:t>기본객체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out&lt;/title&gt;&lt;/head&gt;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04: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&lt;body&gt;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05: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&lt;%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06:   </a:t>
            </a:r>
            <a:r>
              <a:rPr kumimoji="0" lang="en-US" altLang="ko-KR" sz="1600" b="1" dirty="0" err="1">
                <a:latin typeface="Courier New" pitchFamily="49" charset="0"/>
                <a:ea typeface="+mn-ea"/>
                <a:cs typeface="Courier New" pitchFamily="49" charset="0"/>
              </a:rPr>
              <a:t>out.println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(“</a:t>
            </a:r>
            <a:r>
              <a:rPr kumimoji="0" lang="ko-KR" altLang="en-US" sz="1600" b="1" dirty="0">
                <a:latin typeface="Courier New" pitchFamily="49" charset="0"/>
                <a:ea typeface="+mn-ea"/>
                <a:cs typeface="Courier New" pitchFamily="49" charset="0"/>
              </a:rPr>
              <a:t>배고파요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~~~”);</a:t>
            </a: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07: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%&gt;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08: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&lt;/body&gt;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09: </a:t>
            </a:r>
            <a:r>
              <a:rPr kumimoji="0" lang="en-US" altLang="ko-KR" sz="1600" b="1" dirty="0">
                <a:latin typeface="Courier New" pitchFamily="49" charset="0"/>
                <a:ea typeface="+mn-ea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0563" y="1733550"/>
            <a:ext cx="4600575" cy="1076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out</a:t>
            </a:r>
            <a:r>
              <a:rPr kumimoji="0" lang="ko-KR" altLang="en-US" sz="1600" dirty="0">
                <a:latin typeface="+mn-lt"/>
                <a:ea typeface="+mn-ea"/>
              </a:rPr>
              <a:t>기본 객체의 출력 </a:t>
            </a:r>
            <a:r>
              <a:rPr kumimoji="0" lang="ko-KR" altLang="en-US" sz="1600" dirty="0" err="1">
                <a:latin typeface="+mn-lt"/>
                <a:ea typeface="+mn-ea"/>
              </a:rPr>
              <a:t>메소드</a:t>
            </a:r>
            <a:endParaRPr kumimoji="0" lang="en-US" altLang="ko-KR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  - </a:t>
            </a:r>
            <a:r>
              <a:rPr kumimoji="0" lang="en-US" altLang="ko-KR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println</a:t>
            </a: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() : </a:t>
            </a:r>
            <a:r>
              <a:rPr kumimoji="0"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데이터를 출력한다</a:t>
            </a: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  - print()   : </a:t>
            </a:r>
            <a:r>
              <a:rPr kumimoji="0"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데이터를 출력하고</a:t>
            </a: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,  \r,\n</a:t>
            </a:r>
            <a:r>
              <a:rPr kumimoji="0"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을 출력</a:t>
            </a:r>
            <a:endParaRPr kumimoji="0"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  - </a:t>
            </a:r>
            <a:r>
              <a:rPr kumimoji="0" lang="en-US" altLang="ko-KR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newLine</a:t>
            </a: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() : \r,\n</a:t>
            </a:r>
            <a:r>
              <a:rPr kumimoji="0"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을 출력한다</a:t>
            </a: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647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309563" y="571500"/>
            <a:ext cx="303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400" b="1">
                <a:latin typeface="맑은 고딕" pitchFamily="50" charset="-127"/>
                <a:ea typeface="맑은 고딕" pitchFamily="50" charset="-127"/>
              </a:rPr>
              <a:t>out</a:t>
            </a:r>
            <a:r>
              <a:rPr kumimoji="0" lang="ko-KR" altLang="en-US" sz="2400" b="1">
                <a:latin typeface="맑은 고딕" pitchFamily="50" charset="-127"/>
                <a:ea typeface="맑은 고딕" pitchFamily="50" charset="-127"/>
              </a:rPr>
              <a:t>과 </a:t>
            </a:r>
            <a:r>
              <a:rPr kumimoji="0" lang="en-US" altLang="ko-KR" sz="2400" b="1">
                <a:latin typeface="맑은 고딕" pitchFamily="50" charset="-127"/>
                <a:ea typeface="맑은 고딕" pitchFamily="50" charset="-127"/>
              </a:rPr>
              <a:t>buffer</a:t>
            </a:r>
            <a:r>
              <a:rPr kumimoji="0" lang="ko-KR" altLang="en-US" sz="2400" b="1">
                <a:latin typeface="맑은 고딕" pitchFamily="50" charset="-127"/>
                <a:ea typeface="맑은 고딕" pitchFamily="50" charset="-127"/>
              </a:rPr>
              <a:t>의 관계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3113" y="1500188"/>
            <a:ext cx="569753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JSP</a:t>
            </a:r>
            <a:r>
              <a:rPr kumimoji="0" lang="ko-KR" altLang="en-US" sz="1600" dirty="0">
                <a:latin typeface="+mn-lt"/>
                <a:ea typeface="+mn-ea"/>
              </a:rPr>
              <a:t>페이지가 내부적으로 사용하고 있는 </a:t>
            </a:r>
            <a:r>
              <a:rPr kumimoji="0" lang="en-US" altLang="ko-KR" sz="1600" dirty="0">
                <a:latin typeface="+mn-lt"/>
                <a:ea typeface="+mn-ea"/>
              </a:rPr>
              <a:t>buffer</a:t>
            </a:r>
            <a:r>
              <a:rPr kumimoji="0" lang="ko-KR" altLang="en-US" sz="1600" dirty="0">
                <a:latin typeface="+mn-lt"/>
                <a:ea typeface="+mn-ea"/>
              </a:rPr>
              <a:t>의 크기이다</a:t>
            </a:r>
            <a:r>
              <a:rPr kumimoji="0" lang="en-US" altLang="ko-KR" sz="1600" dirty="0">
                <a:latin typeface="+mn-lt"/>
                <a:ea typeface="+mn-ea"/>
              </a:rPr>
              <a:t>.</a:t>
            </a:r>
            <a:endParaRPr kumimoji="0"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3113" y="1143000"/>
            <a:ext cx="3560762" cy="285750"/>
          </a:xfrm>
          <a:prstGeom prst="rect">
            <a:avLst/>
          </a:prstGeom>
          <a:solidFill>
            <a:schemeClr val="bg1"/>
          </a:solidFill>
          <a:ln w="12700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kumimoji="0" lang="en-US" altLang="ko-KR" sz="1600" b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&lt;%@ page buffer=“16kb” %&gt;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60463" y="2357438"/>
          <a:ext cx="6994525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651"/>
                <a:gridCol w="1035621"/>
                <a:gridCol w="3637253"/>
              </a:tblGrid>
              <a:tr h="370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메소드</a:t>
                      </a:r>
                      <a:endParaRPr lang="ko-KR" altLang="en-US" sz="1400" b="0" dirty="0"/>
                    </a:p>
                  </a:txBody>
                  <a:tcPr marL="99056" marR="99056"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리턴타입</a:t>
                      </a:r>
                      <a:endParaRPr lang="ko-KR" altLang="en-US" sz="1400" b="0" dirty="0"/>
                    </a:p>
                  </a:txBody>
                  <a:tcPr marL="99056" marR="99056" marT="45714" marB="4571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설명</a:t>
                      </a:r>
                      <a:endParaRPr lang="ko-KR" altLang="en-US" sz="1400" b="0" dirty="0"/>
                    </a:p>
                  </a:txBody>
                  <a:tcPr marL="99056" marR="99056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getBufferSize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56" marR="99056"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 marL="99056" marR="99056"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버퍼크기</a:t>
                      </a:r>
                      <a:endParaRPr lang="ko-KR" altLang="en-US" sz="1400" dirty="0"/>
                    </a:p>
                  </a:txBody>
                  <a:tcPr marL="99056" marR="99056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getRemaining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56" marR="99056"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 marL="99056" marR="99056"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남은 버퍼의 크기</a:t>
                      </a:r>
                      <a:endParaRPr lang="ko-KR" altLang="en-US" sz="1400" dirty="0"/>
                    </a:p>
                  </a:txBody>
                  <a:tcPr marL="99056" marR="99056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clear()</a:t>
                      </a:r>
                      <a:endParaRPr lang="ko-KR" altLang="en-US" sz="1400" dirty="0"/>
                    </a:p>
                  </a:txBody>
                  <a:tcPr marL="99056" marR="99056"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void</a:t>
                      </a:r>
                      <a:endParaRPr lang="ko-KR" altLang="en-US" sz="1400" dirty="0"/>
                    </a:p>
                  </a:txBody>
                  <a:tcPr marL="99056" marR="99056"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버퍼 비우기</a:t>
                      </a:r>
                      <a:endParaRPr lang="ko-KR" altLang="en-US" sz="1400" dirty="0"/>
                    </a:p>
                  </a:txBody>
                  <a:tcPr marL="99056" marR="99056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clearBuffer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56" marR="99056"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void</a:t>
                      </a:r>
                      <a:endParaRPr lang="ko-KR" altLang="en-US" sz="1400" dirty="0"/>
                    </a:p>
                  </a:txBody>
                  <a:tcPr marL="99056" marR="99056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버퍼 비우기</a:t>
                      </a:r>
                      <a:endParaRPr lang="ko-KR" altLang="en-US" sz="1400" dirty="0"/>
                    </a:p>
                  </a:txBody>
                  <a:tcPr marL="99056" marR="99056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Flush()</a:t>
                      </a:r>
                      <a:endParaRPr lang="ko-KR" altLang="en-US" sz="1400" dirty="0"/>
                    </a:p>
                  </a:txBody>
                  <a:tcPr marL="99056" marR="99056"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void</a:t>
                      </a:r>
                      <a:endParaRPr lang="ko-KR" altLang="en-US" sz="1400" dirty="0"/>
                    </a:p>
                  </a:txBody>
                  <a:tcPr marL="99056" marR="99056"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버퍼를 </a:t>
                      </a:r>
                      <a:r>
                        <a:rPr lang="ko-KR" altLang="en-US" sz="1400" dirty="0" err="1" smtClean="0"/>
                        <a:t>플러시한다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marL="99056" marR="99056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isAutoFlush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56" marR="99056"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boolean</a:t>
                      </a:r>
                      <a:endParaRPr lang="ko-KR" altLang="en-US" sz="1400" dirty="0"/>
                    </a:p>
                  </a:txBody>
                  <a:tcPr marL="99056" marR="99056" marT="45714" marB="4571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자동 </a:t>
                      </a:r>
                      <a:r>
                        <a:rPr lang="en-US" altLang="ko-KR" sz="1400" dirty="0" smtClean="0"/>
                        <a:t>flush</a:t>
                      </a:r>
                      <a:r>
                        <a:rPr lang="ko-KR" altLang="en-US" sz="1400" dirty="0" err="1" smtClean="0"/>
                        <a:t>일경우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true</a:t>
                      </a:r>
                      <a:r>
                        <a:rPr lang="ko-KR" altLang="en-US" sz="1400" dirty="0" smtClean="0"/>
                        <a:t>리턴</a:t>
                      </a:r>
                      <a:endParaRPr lang="ko-KR" altLang="en-US" sz="1400" dirty="0"/>
                    </a:p>
                  </a:txBody>
                  <a:tcPr marL="99056" marR="99056" marT="45714" marB="45714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8688" y="1804988"/>
            <a:ext cx="246697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 </a:t>
            </a:r>
            <a:r>
              <a:rPr kumimoji="0"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버퍼와 관련된 </a:t>
            </a:r>
            <a:r>
              <a:rPr kumimoji="0" lang="ko-KR" alt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메소드</a:t>
            </a:r>
            <a:endParaRPr kumimoji="0"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90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323528" y="548680"/>
            <a:ext cx="1535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000" dirty="0" smtClean="0">
                <a:latin typeface="맑은 고딕" pitchFamily="50" charset="-127"/>
                <a:ea typeface="맑은 고딕" pitchFamily="50" charset="-127"/>
              </a:rPr>
              <a:t>2) response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2428" y="950318"/>
            <a:ext cx="318611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: </a:t>
            </a:r>
            <a:r>
              <a:rPr kumimoji="0" lang="ko-KR" altLang="en-US" sz="1600" dirty="0">
                <a:latin typeface="+mn-lt"/>
                <a:ea typeface="+mn-ea"/>
              </a:rPr>
              <a:t>웹 </a:t>
            </a:r>
            <a:r>
              <a:rPr kumimoji="0" lang="ko-KR" altLang="en-US" sz="1600" dirty="0" err="1">
                <a:latin typeface="+mn-lt"/>
                <a:ea typeface="+mn-ea"/>
              </a:rPr>
              <a:t>브라우져에</a:t>
            </a:r>
            <a:r>
              <a:rPr kumimoji="0" lang="ko-KR" altLang="en-US" sz="1600" dirty="0">
                <a:latin typeface="+mn-lt"/>
                <a:ea typeface="+mn-ea"/>
              </a:rPr>
              <a:t> 보내는 응답정보</a:t>
            </a:r>
            <a:endParaRPr kumimoji="0"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003" y="1255118"/>
            <a:ext cx="523557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 Header Method</a:t>
            </a:r>
            <a:r>
              <a:rPr kumimoji="0"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에는 어떤 것들이 있는지 살펴보자</a:t>
            </a: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.</a:t>
            </a:r>
            <a:endParaRPr kumimoji="0"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844607"/>
              </p:ext>
            </p:extLst>
          </p:nvPr>
        </p:nvGraphicFramePr>
        <p:xfrm>
          <a:off x="547366" y="1968777"/>
          <a:ext cx="8280401" cy="2900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388"/>
                <a:gridCol w="1066803"/>
                <a:gridCol w="3505210"/>
              </a:tblGrid>
              <a:tr h="370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메소드</a:t>
                      </a:r>
                      <a:endParaRPr lang="ko-KR" altLang="en-US" sz="1400" b="0" dirty="0"/>
                    </a:p>
                  </a:txBody>
                  <a:tcPr marL="99055" marR="99055" marT="45715" marB="457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리턴타입</a:t>
                      </a:r>
                      <a:endParaRPr lang="ko-KR" altLang="en-US" sz="1400" b="0" dirty="0"/>
                    </a:p>
                  </a:txBody>
                  <a:tcPr marL="99055" marR="99055" marT="45715" marB="457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설명</a:t>
                      </a:r>
                      <a:endParaRPr lang="ko-KR" altLang="en-US" sz="1400" b="0" dirty="0"/>
                    </a:p>
                  </a:txBody>
                  <a:tcPr marL="99055" marR="99055" marT="45715" marB="45715"/>
                </a:tc>
              </a:tr>
              <a:tr h="3707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addDateHeader</a:t>
                      </a:r>
                      <a:r>
                        <a:rPr lang="en-US" altLang="ko-KR" sz="1400" dirty="0" smtClean="0"/>
                        <a:t>(String name, long</a:t>
                      </a:r>
                      <a:r>
                        <a:rPr lang="en-US" altLang="ko-KR" sz="1400" baseline="0" dirty="0" smtClean="0"/>
                        <a:t> date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99055" marR="99055" marT="45715" marB="4571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void</a:t>
                      </a:r>
                      <a:endParaRPr lang="ko-KR" altLang="en-US" sz="1400" dirty="0"/>
                    </a:p>
                  </a:txBody>
                  <a:tcPr marL="99055" marR="99055" marT="45715" marB="4571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r>
                        <a:rPr lang="ko-KR" altLang="en-US" sz="1400" dirty="0" smtClean="0"/>
                        <a:t>헤더에 </a:t>
                      </a:r>
                      <a:r>
                        <a:rPr lang="en-US" altLang="ko-KR" sz="1400" dirty="0" smtClean="0"/>
                        <a:t>date</a:t>
                      </a:r>
                      <a:r>
                        <a:rPr lang="ko-KR" altLang="en-US" sz="1400" dirty="0" smtClean="0"/>
                        <a:t>추가</a:t>
                      </a:r>
                      <a:endParaRPr lang="ko-KR" altLang="en-US" sz="1400" dirty="0"/>
                    </a:p>
                  </a:txBody>
                  <a:tcPr marL="99055" marR="99055" marT="45715" marB="45715"/>
                </a:tc>
              </a:tr>
              <a:tr h="3707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addHeader</a:t>
                      </a:r>
                      <a:r>
                        <a:rPr lang="en-US" altLang="ko-KR" sz="1400" dirty="0" smtClean="0"/>
                        <a:t>(String name, String value)</a:t>
                      </a:r>
                      <a:endParaRPr lang="ko-KR" altLang="en-US" sz="1400" dirty="0"/>
                    </a:p>
                  </a:txBody>
                  <a:tcPr marL="99055" marR="99055" marT="45715" marB="4571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void</a:t>
                      </a:r>
                      <a:endParaRPr lang="ko-KR" altLang="en-US" sz="1400" dirty="0"/>
                    </a:p>
                  </a:txBody>
                  <a:tcPr marL="99055" marR="99055" marT="45715" marB="4571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r>
                        <a:rPr lang="ko-KR" altLang="en-US" sz="1400" dirty="0" smtClean="0"/>
                        <a:t>헤더에 </a:t>
                      </a:r>
                      <a:r>
                        <a:rPr lang="en-US" altLang="ko-KR" sz="1400" dirty="0" smtClean="0"/>
                        <a:t>value</a:t>
                      </a:r>
                      <a:r>
                        <a:rPr lang="ko-KR" altLang="en-US" sz="1400" dirty="0" smtClean="0"/>
                        <a:t>추가</a:t>
                      </a:r>
                      <a:endParaRPr lang="ko-KR" altLang="en-US" sz="1400" dirty="0"/>
                    </a:p>
                  </a:txBody>
                  <a:tcPr marL="99055" marR="99055" marT="45715" marB="45715"/>
                </a:tc>
              </a:tr>
              <a:tr h="3707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addIntHeader</a:t>
                      </a:r>
                      <a:r>
                        <a:rPr lang="en-US" altLang="ko-KR" sz="1400" dirty="0" smtClean="0"/>
                        <a:t>(String name, </a:t>
                      </a:r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value)</a:t>
                      </a:r>
                      <a:endParaRPr lang="ko-KR" altLang="en-US" sz="1400" dirty="0"/>
                    </a:p>
                  </a:txBody>
                  <a:tcPr marL="99055" marR="99055" marT="45715" marB="4571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 marL="99055" marR="99055" marT="45715" marB="4571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r>
                        <a:rPr lang="ko-KR" altLang="en-US" sz="1400" dirty="0" smtClean="0"/>
                        <a:t>헤더에 정수 </a:t>
                      </a:r>
                      <a:r>
                        <a:rPr lang="en-US" altLang="ko-KR" sz="1400" dirty="0" smtClean="0"/>
                        <a:t>value</a:t>
                      </a:r>
                      <a:r>
                        <a:rPr lang="ko-KR" altLang="en-US" sz="1400" dirty="0" smtClean="0"/>
                        <a:t>추가</a:t>
                      </a:r>
                      <a:endParaRPr lang="ko-KR" altLang="en-US" sz="1400" dirty="0"/>
                    </a:p>
                  </a:txBody>
                  <a:tcPr marL="99055" marR="99055" marT="45715" marB="45715"/>
                </a:tc>
              </a:tr>
              <a:tr h="3707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setDateHeader</a:t>
                      </a:r>
                      <a:r>
                        <a:rPr lang="en-US" altLang="ko-KR" sz="1400" dirty="0" smtClean="0"/>
                        <a:t>(String name, long date)</a:t>
                      </a:r>
                      <a:endParaRPr lang="ko-KR" altLang="en-US" sz="1400" dirty="0"/>
                    </a:p>
                  </a:txBody>
                  <a:tcPr marL="99055" marR="99055" marT="45715" marB="4571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void</a:t>
                      </a:r>
                      <a:endParaRPr lang="ko-KR" altLang="en-US" sz="1400" dirty="0"/>
                    </a:p>
                  </a:txBody>
                  <a:tcPr marL="99055" marR="99055" marT="45715" marB="4571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r>
                        <a:rPr lang="ko-KR" altLang="en-US" sz="1400" baseline="0" dirty="0" smtClean="0"/>
                        <a:t>헤더의 값을 </a:t>
                      </a:r>
                      <a:r>
                        <a:rPr lang="en-US" altLang="ko-KR" sz="1400" baseline="0" dirty="0" smtClean="0"/>
                        <a:t>date</a:t>
                      </a:r>
                      <a:r>
                        <a:rPr lang="ko-KR" altLang="en-US" sz="1400" baseline="0" dirty="0" smtClean="0"/>
                        <a:t>로 지정</a:t>
                      </a:r>
                      <a:endParaRPr lang="ko-KR" altLang="en-US" sz="1400" dirty="0"/>
                    </a:p>
                  </a:txBody>
                  <a:tcPr marL="99055" marR="99055" marT="45715" marB="45715"/>
                </a:tc>
              </a:tr>
              <a:tr h="3707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setHeader</a:t>
                      </a:r>
                      <a:r>
                        <a:rPr lang="en-US" altLang="ko-KR" sz="1400" dirty="0" smtClean="0"/>
                        <a:t>(String</a:t>
                      </a:r>
                      <a:r>
                        <a:rPr lang="en-US" altLang="ko-KR" sz="1400" baseline="0" dirty="0" smtClean="0"/>
                        <a:t> name, long date)</a:t>
                      </a:r>
                      <a:endParaRPr lang="ko-KR" altLang="en-US" sz="1400" dirty="0"/>
                    </a:p>
                  </a:txBody>
                  <a:tcPr marL="99055" marR="99055" marT="45715" marB="4571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void</a:t>
                      </a:r>
                      <a:endParaRPr lang="ko-KR" altLang="en-US" sz="1400" dirty="0"/>
                    </a:p>
                  </a:txBody>
                  <a:tcPr marL="99055" marR="99055" marT="45715" marB="4571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r>
                        <a:rPr lang="ko-KR" altLang="en-US" sz="1400" dirty="0" smtClean="0"/>
                        <a:t>헤더의 값을 </a:t>
                      </a:r>
                      <a:r>
                        <a:rPr lang="en-US" altLang="ko-KR" sz="1400" dirty="0" smtClean="0"/>
                        <a:t>value</a:t>
                      </a:r>
                      <a:r>
                        <a:rPr lang="ko-KR" altLang="en-US" sz="1400" dirty="0" smtClean="0"/>
                        <a:t>로 지정</a:t>
                      </a:r>
                      <a:endParaRPr lang="ko-KR" altLang="en-US" sz="1400" dirty="0"/>
                    </a:p>
                  </a:txBody>
                  <a:tcPr marL="99055" marR="99055" marT="45715" marB="45715"/>
                </a:tc>
              </a:tr>
              <a:tr h="3707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setIntHeader</a:t>
                      </a:r>
                      <a:r>
                        <a:rPr lang="en-US" altLang="ko-KR" sz="1400" dirty="0" smtClean="0"/>
                        <a:t>(String name, </a:t>
                      </a:r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value)</a:t>
                      </a:r>
                      <a:endParaRPr lang="ko-KR" altLang="en-US" sz="1400" dirty="0"/>
                    </a:p>
                  </a:txBody>
                  <a:tcPr marL="99055" marR="99055" marT="45715" marB="4571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 marL="99055" marR="99055" marT="45715" marB="4571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r>
                        <a:rPr lang="ko-KR" altLang="en-US" sz="1400" dirty="0" smtClean="0"/>
                        <a:t>헤더의 값을 정수</a:t>
                      </a:r>
                      <a:r>
                        <a:rPr lang="en-US" altLang="ko-KR" sz="1400" dirty="0" smtClean="0"/>
                        <a:t>value</a:t>
                      </a:r>
                      <a:r>
                        <a:rPr lang="ko-KR" altLang="en-US" sz="1400" dirty="0" smtClean="0"/>
                        <a:t>로 지정</a:t>
                      </a:r>
                      <a:endParaRPr lang="ko-KR" altLang="en-US" sz="1400" dirty="0"/>
                    </a:p>
                  </a:txBody>
                  <a:tcPr marL="99055" marR="99055" marT="45715" marB="45715"/>
                </a:tc>
              </a:tr>
              <a:tr h="3047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containsHeader</a:t>
                      </a:r>
                      <a:r>
                        <a:rPr lang="en-US" altLang="ko-KR" sz="1400" dirty="0" smtClean="0"/>
                        <a:t>(String</a:t>
                      </a:r>
                      <a:r>
                        <a:rPr lang="en-US" altLang="ko-KR" sz="1400" baseline="0" dirty="0" smtClean="0"/>
                        <a:t> name)</a:t>
                      </a:r>
                      <a:endParaRPr lang="ko-KR" altLang="en-US" sz="1400" dirty="0"/>
                    </a:p>
                  </a:txBody>
                  <a:tcPr marL="99055" marR="99055" marT="45715" marB="4571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booealn</a:t>
                      </a:r>
                      <a:endParaRPr lang="ko-KR" altLang="en-US" sz="1400" dirty="0"/>
                    </a:p>
                  </a:txBody>
                  <a:tcPr marL="99055" marR="99055" marT="45715" marB="4571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r>
                        <a:rPr lang="ko-KR" altLang="en-US" sz="1400" dirty="0" smtClean="0"/>
                        <a:t>인 헤더 포함 </a:t>
                      </a:r>
                      <a:r>
                        <a:rPr lang="en-US" altLang="ko-KR" sz="1400" dirty="0" smtClean="0"/>
                        <a:t>true, </a:t>
                      </a:r>
                      <a:r>
                        <a:rPr lang="ko-KR" altLang="en-US" sz="1400" dirty="0" smtClean="0"/>
                        <a:t>아니면</a:t>
                      </a:r>
                      <a:r>
                        <a:rPr lang="en-US" altLang="ko-KR" sz="1400" dirty="0" smtClean="0"/>
                        <a:t>false</a:t>
                      </a:r>
                      <a:endParaRPr lang="ko-KR" altLang="en-US" sz="1400" dirty="0"/>
                    </a:p>
                  </a:txBody>
                  <a:tcPr marL="99055" marR="99055" marT="45715" marB="4571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548680"/>
            <a:ext cx="300355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</a:t>
            </a:r>
            <a:r>
              <a:rPr kumimoji="0" lang="en-US" altLang="ko-KR" sz="1600" dirty="0" err="1">
                <a:latin typeface="+mn-lt"/>
                <a:ea typeface="+mn-ea"/>
              </a:rPr>
              <a:t>sendRedirect</a:t>
            </a:r>
            <a:r>
              <a:rPr kumimoji="0" lang="en-US" altLang="ko-KR" sz="1600" dirty="0">
                <a:latin typeface="+mn-lt"/>
                <a:ea typeface="+mn-ea"/>
              </a:rPr>
              <a:t>(String location)</a:t>
            </a:r>
            <a:endParaRPr kumimoji="0"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499" y="853480"/>
            <a:ext cx="421301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 </a:t>
            </a:r>
            <a:r>
              <a:rPr kumimoji="0"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요청정보 </a:t>
            </a:r>
            <a:r>
              <a:rPr kumimoji="0" lang="ko-KR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전송 후 </a:t>
            </a: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location</a:t>
            </a:r>
            <a:r>
              <a:rPr kumimoji="0"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페이지로 이동</a:t>
            </a:r>
            <a:endParaRPr kumimoji="0"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11287" y="1548805"/>
            <a:ext cx="8513762" cy="364331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8637" y="2263180"/>
            <a:ext cx="1392237" cy="1000125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Client</a:t>
            </a:r>
            <a:endParaRPr kumimoji="0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38687" y="2263180"/>
            <a:ext cx="1471612" cy="1000125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Login.jsp</a:t>
            </a:r>
            <a:endParaRPr kumimoji="0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635874" y="2263180"/>
            <a:ext cx="1935163" cy="1000125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List.jsp</a:t>
            </a:r>
            <a:endParaRPr kumimoji="0"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2500437" y="2477492"/>
            <a:ext cx="1006475" cy="64293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922462" y="1905992"/>
            <a:ext cx="1006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600">
                <a:solidFill>
                  <a:srgbClr val="EE1E7C"/>
                </a:solidFill>
                <a:latin typeface="맑은 고딕" pitchFamily="50" charset="-127"/>
                <a:ea typeface="맑은 고딕" pitchFamily="50" charset="-127"/>
              </a:rPr>
              <a:t>브라우져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6821612" y="1905992"/>
            <a:ext cx="1289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600">
                <a:solidFill>
                  <a:srgbClr val="EE1E7C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r>
              <a:rPr kumimoji="0" lang="en-US" altLang="ko-KR" sz="1600">
                <a:solidFill>
                  <a:srgbClr val="EE1E7C"/>
                </a:solidFill>
                <a:latin typeface="맑은 고딕" pitchFamily="50" charset="-127"/>
                <a:ea typeface="맑은 고딕" pitchFamily="50" charset="-127"/>
              </a:rPr>
              <a:t>(list.jsp)</a:t>
            </a:r>
            <a:endParaRPr kumimoji="0" lang="ko-KR" altLang="en-US" sz="1600">
              <a:solidFill>
                <a:srgbClr val="EE1E7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3675187" y="1934567"/>
            <a:ext cx="14874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1600">
                <a:solidFill>
                  <a:srgbClr val="EE1E7C"/>
                </a:solidFill>
                <a:latin typeface="맑은 고딕" pitchFamily="50" charset="-127"/>
                <a:ea typeface="맑은 고딕" pitchFamily="50" charset="-127"/>
              </a:rPr>
              <a:t>로그인 페이지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5442074" y="2477492"/>
            <a:ext cx="1006475" cy="64293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65574" y="3477617"/>
            <a:ext cx="3173413" cy="338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sendRedirect</a:t>
            </a: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(String location)</a:t>
            </a:r>
            <a:endParaRPr kumimoji="0"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8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309563" y="571500"/>
            <a:ext cx="1804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2400" b="1">
                <a:latin typeface="맑은 고딕" pitchFamily="50" charset="-127"/>
                <a:ea typeface="맑은 고딕" pitchFamily="50" charset="-127"/>
              </a:rPr>
              <a:t>application</a:t>
            </a:r>
            <a:endParaRPr kumimoji="0" lang="ko-KR" altLang="en-US" sz="24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913" y="1071563"/>
            <a:ext cx="58031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</a:t>
            </a:r>
            <a:r>
              <a:rPr kumimoji="0" lang="ko-KR" altLang="en-US" sz="1600" smtClean="0">
                <a:latin typeface="+mn-lt"/>
                <a:ea typeface="+mn-ea"/>
              </a:rPr>
              <a:t>웹 어플리케이션 </a:t>
            </a:r>
            <a:r>
              <a:rPr kumimoji="0" lang="ko-KR" altLang="en-US" sz="1600" dirty="0">
                <a:latin typeface="+mn-lt"/>
                <a:ea typeface="+mn-ea"/>
              </a:rPr>
              <a:t>전반에 걸쳐서 사용되는 정보를 </a:t>
            </a:r>
            <a:r>
              <a:rPr kumimoji="0" lang="ko-KR" altLang="en-US" sz="1600" dirty="0" smtClean="0">
                <a:latin typeface="+mn-lt"/>
                <a:ea typeface="+mn-ea"/>
              </a:rPr>
              <a:t>담고 있다</a:t>
            </a:r>
            <a:r>
              <a:rPr kumimoji="0" lang="en-US" altLang="ko-KR" sz="1600" dirty="0">
                <a:latin typeface="+mn-lt"/>
                <a:ea typeface="+mn-ea"/>
              </a:rPr>
              <a:t>.</a:t>
            </a:r>
            <a:endParaRPr kumimoji="0"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900" y="1357313"/>
            <a:ext cx="287813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 </a:t>
            </a:r>
            <a:r>
              <a:rPr kumimoji="0"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초기화 </a:t>
            </a:r>
            <a:r>
              <a:rPr kumimoji="0" lang="ko-KR" altLang="en-US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파라미터</a:t>
            </a:r>
            <a:r>
              <a:rPr kumimoji="0"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 읽어오기</a:t>
            </a:r>
            <a:endParaRPr kumimoji="0"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93813" y="1931988"/>
          <a:ext cx="6973887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256"/>
                <a:gridCol w="1372791"/>
                <a:gridCol w="2710840"/>
              </a:tblGrid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메소드</a:t>
                      </a:r>
                      <a:endParaRPr lang="ko-KR" altLang="en-US" sz="1400" b="0" dirty="0"/>
                    </a:p>
                  </a:txBody>
                  <a:tcPr marL="99064" marR="99064"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리턴타입</a:t>
                      </a:r>
                      <a:endParaRPr lang="ko-KR" altLang="en-US" sz="1400" b="0" dirty="0"/>
                    </a:p>
                  </a:txBody>
                  <a:tcPr marL="99064" marR="99064"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설명</a:t>
                      </a:r>
                      <a:endParaRPr lang="ko-KR" altLang="en-US" sz="1400" b="0" dirty="0"/>
                    </a:p>
                  </a:txBody>
                  <a:tcPr marL="99064" marR="99064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getInitParameter</a:t>
                      </a:r>
                      <a:r>
                        <a:rPr lang="en-US" altLang="ko-KR" sz="1400" dirty="0" smtClean="0"/>
                        <a:t>(String</a:t>
                      </a:r>
                      <a:r>
                        <a:rPr lang="en-US" altLang="ko-KR" sz="1400" baseline="0" dirty="0" smtClean="0"/>
                        <a:t> name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99064" marR="99064" marT="45733" marB="4573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 marL="99064" marR="99064" marT="45733" marB="4573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웹어플리케이션</a:t>
                      </a:r>
                      <a:r>
                        <a:rPr lang="ko-KR" altLang="en-US" sz="1400" dirty="0" smtClean="0"/>
                        <a:t> 초기화</a:t>
                      </a:r>
                      <a:endParaRPr lang="ko-KR" altLang="en-US" sz="1400" dirty="0"/>
                    </a:p>
                  </a:txBody>
                  <a:tcPr marL="99064" marR="99064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getParameterNames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64" marR="99064" marT="45733" marB="4573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Enumeration</a:t>
                      </a:r>
                      <a:endParaRPr lang="ko-KR" altLang="en-US" sz="1400" dirty="0"/>
                    </a:p>
                  </a:txBody>
                  <a:tcPr marL="99064" marR="99064" marT="45733" marB="4573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웹어플리케인션</a:t>
                      </a:r>
                      <a:r>
                        <a:rPr lang="ko-KR" altLang="en-US" sz="1400" dirty="0" smtClean="0"/>
                        <a:t> 초기화 목록</a:t>
                      </a:r>
                      <a:endParaRPr lang="ko-KR" altLang="en-US" sz="1400" dirty="0"/>
                    </a:p>
                  </a:txBody>
                  <a:tcPr marL="99064" marR="99064" marT="45733" marB="4573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3600" y="3455988"/>
            <a:ext cx="22621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 </a:t>
            </a:r>
            <a:r>
              <a:rPr kumimoji="0"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서버 정보 읽어오기</a:t>
            </a:r>
            <a:endParaRPr kumimoji="0"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06513" y="4030663"/>
          <a:ext cx="6973887" cy="1351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256"/>
                <a:gridCol w="1372791"/>
                <a:gridCol w="2710840"/>
              </a:tblGrid>
              <a:tr h="370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메소드</a:t>
                      </a:r>
                      <a:endParaRPr lang="ko-KR" altLang="en-US" sz="1400" b="0" dirty="0"/>
                    </a:p>
                  </a:txBody>
                  <a:tcPr marL="99064" marR="99064" marT="45709" marB="4570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리턴타입</a:t>
                      </a:r>
                      <a:endParaRPr lang="ko-KR" altLang="en-US" sz="1400" b="0" dirty="0"/>
                    </a:p>
                  </a:txBody>
                  <a:tcPr marL="99064" marR="99064" marT="45709" marB="4570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설명</a:t>
                      </a:r>
                      <a:endParaRPr lang="ko-KR" altLang="en-US" sz="1400" b="0" dirty="0"/>
                    </a:p>
                  </a:txBody>
                  <a:tcPr marL="99064" marR="99064" marT="45709" marB="45709"/>
                </a:tc>
              </a:tr>
              <a:tr h="370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getServereInfo</a:t>
                      </a:r>
                      <a:r>
                        <a:rPr lang="en-US" altLang="ko-KR" sz="1400" dirty="0" smtClean="0"/>
                        <a:t> (String</a:t>
                      </a:r>
                      <a:r>
                        <a:rPr lang="en-US" altLang="ko-KR" sz="1400" baseline="0" dirty="0" smtClean="0"/>
                        <a:t> name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99064" marR="99064" marT="45709" marB="4570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 marL="99064" marR="99064" marT="45709" marB="4570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서버정보를 구한다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marL="99064" marR="99064" marT="45709" marB="45709"/>
                </a:tc>
              </a:tr>
              <a:tr h="304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getMajorVersion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64" marR="99064" marT="45709" marB="4570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 marL="99064" marR="99064" marT="45709" marB="4570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서블릿</a:t>
                      </a:r>
                      <a:r>
                        <a:rPr lang="ko-KR" altLang="en-US" sz="1400" dirty="0" smtClean="0"/>
                        <a:t> 규약의 </a:t>
                      </a:r>
                      <a:r>
                        <a:rPr lang="ko-KR" altLang="en-US" sz="1400" dirty="0" err="1" smtClean="0"/>
                        <a:t>메이저버젼</a:t>
                      </a:r>
                      <a:endParaRPr lang="ko-KR" altLang="en-US" sz="1400" dirty="0"/>
                    </a:p>
                  </a:txBody>
                  <a:tcPr marL="99064" marR="99064" marT="45709" marB="45709"/>
                </a:tc>
              </a:tr>
              <a:tr h="304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getMinorVersion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marL="99064" marR="99064" marT="45709" marB="4570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String</a:t>
                      </a:r>
                      <a:endParaRPr lang="ko-KR" altLang="en-US" sz="1400" dirty="0"/>
                    </a:p>
                  </a:txBody>
                  <a:tcPr marL="99064" marR="99064" marT="45709" marB="4570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서블릿</a:t>
                      </a:r>
                      <a:r>
                        <a:rPr lang="ko-KR" altLang="en-US" sz="1400" dirty="0" smtClean="0"/>
                        <a:t> 규약의 </a:t>
                      </a:r>
                      <a:r>
                        <a:rPr lang="ko-KR" altLang="en-US" sz="1400" dirty="0" err="1" smtClean="0"/>
                        <a:t>마이너버젼</a:t>
                      </a:r>
                      <a:endParaRPr lang="ko-KR" altLang="en-US" sz="1400" dirty="0"/>
                    </a:p>
                  </a:txBody>
                  <a:tcPr marL="99064" marR="99064" marT="45709" marB="4570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4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900" y="1169988"/>
            <a:ext cx="246697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 </a:t>
            </a:r>
            <a:r>
              <a:rPr kumimoji="0"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sym typeface="Wingdings" pitchFamily="2" charset="2"/>
              </a:rPr>
              <a:t>로그 메시지 기록하기</a:t>
            </a:r>
            <a:endParaRPr kumimoji="0"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293813" y="1744663"/>
          <a:ext cx="7639051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277"/>
                <a:gridCol w="1372839"/>
                <a:gridCol w="2710935"/>
              </a:tblGrid>
              <a:tr h="370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메소드</a:t>
                      </a:r>
                      <a:endParaRPr lang="ko-KR" altLang="en-US" sz="1400" b="0" dirty="0"/>
                    </a:p>
                  </a:txBody>
                  <a:tcPr marL="99067" marR="99067"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리턴타입</a:t>
                      </a:r>
                      <a:endParaRPr lang="ko-KR" altLang="en-US" sz="1400" b="0" dirty="0"/>
                    </a:p>
                  </a:txBody>
                  <a:tcPr marL="99067" marR="99067"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설명</a:t>
                      </a:r>
                      <a:endParaRPr lang="ko-KR" altLang="en-US" sz="1400" b="0" dirty="0"/>
                    </a:p>
                  </a:txBody>
                  <a:tcPr marL="99067" marR="99067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log(String</a:t>
                      </a:r>
                      <a:r>
                        <a:rPr lang="en-US" altLang="ko-KR" sz="1400" baseline="0" dirty="0" smtClean="0"/>
                        <a:t> name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99067" marR="99067" marT="45733" marB="4573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 marL="99067" marR="99067" marT="45733" marB="4573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로그 메시지 </a:t>
                      </a:r>
                      <a:r>
                        <a:rPr lang="en-US" altLang="ko-KR" sz="1400" dirty="0" err="1" smtClean="0"/>
                        <a:t>msg</a:t>
                      </a:r>
                      <a:r>
                        <a:rPr lang="ko-KR" altLang="en-US" sz="1400" dirty="0" smtClean="0"/>
                        <a:t>를 기록</a:t>
                      </a:r>
                      <a:endParaRPr lang="ko-KR" altLang="en-US" sz="1400" dirty="0"/>
                    </a:p>
                  </a:txBody>
                  <a:tcPr marL="99067" marR="99067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log(String </a:t>
                      </a:r>
                      <a:r>
                        <a:rPr lang="en-US" altLang="ko-KR" sz="1400" dirty="0" err="1" smtClean="0"/>
                        <a:t>msg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Throwable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throwable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99067" marR="99067" marT="45733" marB="4573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 marL="99067" marR="99067" marT="45733" marB="4573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msg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와 </a:t>
                      </a:r>
                      <a:r>
                        <a:rPr lang="en-US" altLang="ko-KR" sz="1400" dirty="0" smtClean="0"/>
                        <a:t>log</a:t>
                      </a:r>
                      <a:r>
                        <a:rPr lang="ko-KR" altLang="en-US" sz="1400" dirty="0" smtClean="0"/>
                        <a:t>정보도 기록</a:t>
                      </a:r>
                      <a:endParaRPr lang="ko-KR" altLang="en-US" sz="1400" dirty="0"/>
                    </a:p>
                  </a:txBody>
                  <a:tcPr marL="99067" marR="99067" marT="45733" marB="457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5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753" y="908720"/>
            <a:ext cx="6145212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2000" dirty="0">
                <a:latin typeface="+mn-lt"/>
                <a:ea typeface="+mn-ea"/>
              </a:rPr>
              <a:t> page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 - </a:t>
            </a:r>
            <a:r>
              <a:rPr kumimoji="0" lang="ko-KR" altLang="en-US" sz="1600" dirty="0">
                <a:latin typeface="+mn-lt"/>
                <a:ea typeface="+mn-ea"/>
              </a:rPr>
              <a:t>한 페이지 </a:t>
            </a:r>
            <a:r>
              <a:rPr kumimoji="0" lang="en-US" altLang="ko-KR" sz="1600" dirty="0">
                <a:latin typeface="+mn-lt"/>
                <a:ea typeface="+mn-ea"/>
              </a:rPr>
              <a:t>[</a:t>
            </a:r>
            <a:r>
              <a:rPr kumimoji="0" lang="ko-KR" altLang="en-US" sz="1600" dirty="0">
                <a:latin typeface="+mn-lt"/>
                <a:ea typeface="+mn-ea"/>
              </a:rPr>
              <a:t>자신이 속한 페이지</a:t>
            </a:r>
            <a:r>
              <a:rPr kumimoji="0" lang="en-US" altLang="ko-KR" sz="1600" dirty="0">
                <a:latin typeface="+mn-lt"/>
                <a:ea typeface="+mn-ea"/>
              </a:rPr>
              <a:t>]</a:t>
            </a:r>
            <a:r>
              <a:rPr kumimoji="0" lang="ko-KR" altLang="en-US" sz="1600" dirty="0">
                <a:latin typeface="+mn-lt"/>
                <a:ea typeface="+mn-ea"/>
              </a:rPr>
              <a:t>만 쓸 수 있다</a:t>
            </a:r>
            <a:r>
              <a:rPr kumimoji="0" lang="en-US" altLang="ko-KR" sz="1600" dirty="0">
                <a:latin typeface="+mn-lt"/>
                <a:ea typeface="+mn-ea"/>
              </a:rPr>
              <a:t>. </a:t>
            </a: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&lt;Web</a:t>
            </a:r>
            <a:r>
              <a:rPr kumimoji="0"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의 기본</a:t>
            </a: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791370"/>
            <a:ext cx="8475662" cy="1138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2000" dirty="0">
                <a:latin typeface="+mn-lt"/>
                <a:ea typeface="+mn-ea"/>
              </a:rPr>
              <a:t> request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 - preStudent.jsp</a:t>
            </a:r>
            <a:r>
              <a:rPr kumimoji="0" lang="ko-KR" altLang="en-US" sz="1600" dirty="0">
                <a:latin typeface="+mn-lt"/>
                <a:ea typeface="+mn-ea"/>
              </a:rPr>
              <a:t>의 </a:t>
            </a:r>
            <a:r>
              <a:rPr kumimoji="0" lang="en-US" altLang="ko-KR" sz="1600" dirty="0">
                <a:latin typeface="+mn-lt"/>
                <a:ea typeface="+mn-ea"/>
              </a:rPr>
              <a:t>student</a:t>
            </a:r>
            <a:r>
              <a:rPr kumimoji="0" lang="ko-KR" altLang="en-US" sz="1600" dirty="0">
                <a:latin typeface="+mn-lt"/>
                <a:ea typeface="+mn-ea"/>
              </a:rPr>
              <a:t>를 </a:t>
            </a:r>
            <a:r>
              <a:rPr kumimoji="0" lang="en-US" altLang="ko-KR" sz="1600" dirty="0">
                <a:latin typeface="+mn-lt"/>
                <a:ea typeface="+mn-ea"/>
              </a:rPr>
              <a:t>currStudent.jsp</a:t>
            </a:r>
            <a:r>
              <a:rPr kumimoji="0" lang="ko-KR" altLang="en-US" sz="1600" dirty="0">
                <a:latin typeface="+mn-lt"/>
                <a:ea typeface="+mn-ea"/>
              </a:rPr>
              <a:t>의 </a:t>
            </a:r>
            <a:r>
              <a:rPr kumimoji="0" lang="en-US" altLang="ko-KR" sz="1600" dirty="0">
                <a:latin typeface="+mn-lt"/>
                <a:ea typeface="+mn-ea"/>
              </a:rPr>
              <a:t>student</a:t>
            </a:r>
            <a:r>
              <a:rPr kumimoji="0" lang="ko-KR" altLang="en-US" sz="1600" dirty="0">
                <a:latin typeface="+mn-lt"/>
                <a:ea typeface="+mn-ea"/>
              </a:rPr>
              <a:t>로 전달 할 수 있다</a:t>
            </a:r>
            <a:r>
              <a:rPr kumimoji="0" lang="en-US" altLang="ko-KR" sz="1600" dirty="0">
                <a:latin typeface="+mn-lt"/>
                <a:ea typeface="+mn-ea"/>
              </a:rPr>
              <a:t>.[</a:t>
            </a:r>
            <a:r>
              <a:rPr kumimoji="0"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B</a:t>
            </a:r>
            <a:r>
              <a:rPr kumimoji="0" lang="ko-KR" alt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에서만사용</a:t>
            </a:r>
            <a:r>
              <a:rPr kumimoji="0" lang="en-US" altLang="ko-KR" sz="1600" dirty="0">
                <a:latin typeface="+mn-lt"/>
                <a:ea typeface="+mn-ea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 - Action</a:t>
            </a:r>
            <a:r>
              <a:rPr kumimoji="0" lang="ko-KR" altLang="en-US" sz="1600" dirty="0">
                <a:latin typeface="+mn-lt"/>
                <a:ea typeface="+mn-ea"/>
              </a:rPr>
              <a:t>의 </a:t>
            </a:r>
            <a:r>
              <a:rPr kumimoji="0" lang="en-US" altLang="ko-KR" sz="1600" dirty="0">
                <a:latin typeface="+mn-lt"/>
                <a:ea typeface="+mn-ea"/>
              </a:rPr>
              <a:t>forward</a:t>
            </a:r>
            <a:r>
              <a:rPr kumimoji="0" lang="ko-KR" altLang="en-US" sz="1600" dirty="0">
                <a:latin typeface="+mn-lt"/>
                <a:ea typeface="+mn-ea"/>
              </a:rPr>
              <a:t>와 </a:t>
            </a:r>
            <a:r>
              <a:rPr kumimoji="0" lang="en-US" altLang="ko-KR" sz="1600" dirty="0">
                <a:latin typeface="+mn-lt"/>
                <a:ea typeface="+mn-ea"/>
              </a:rPr>
              <a:t>include</a:t>
            </a:r>
            <a:r>
              <a:rPr kumimoji="0" lang="ko-KR" altLang="en-US" sz="1600" dirty="0">
                <a:latin typeface="+mn-lt"/>
                <a:ea typeface="+mn-ea"/>
              </a:rPr>
              <a:t>로 </a:t>
            </a:r>
            <a:r>
              <a:rPr kumimoji="0" lang="en-US" altLang="ko-KR" sz="1600" dirty="0">
                <a:latin typeface="+mn-lt"/>
                <a:ea typeface="+mn-ea"/>
              </a:rPr>
              <a:t>request scope</a:t>
            </a:r>
            <a:r>
              <a:rPr kumimoji="0" lang="ko-KR" altLang="en-US" sz="1600" dirty="0">
                <a:latin typeface="+mn-lt"/>
                <a:ea typeface="+mn-ea"/>
              </a:rPr>
              <a:t>를 걸리게 할 수 있다</a:t>
            </a:r>
            <a:r>
              <a:rPr kumimoji="0" lang="en-US" altLang="ko-KR" sz="1600" dirty="0">
                <a:latin typeface="+mn-lt"/>
                <a:ea typeface="+mn-ea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 - &lt;</a:t>
            </a:r>
            <a:r>
              <a:rPr kumimoji="0" lang="en-US" altLang="ko-KR" sz="1600" dirty="0" err="1">
                <a:latin typeface="+mn-lt"/>
                <a:ea typeface="+mn-ea"/>
              </a:rPr>
              <a:t>jsp:forward</a:t>
            </a:r>
            <a:r>
              <a:rPr kumimoji="0" lang="en-US" altLang="ko-KR" sz="1600" dirty="0">
                <a:latin typeface="+mn-lt"/>
                <a:ea typeface="+mn-ea"/>
              </a:rPr>
              <a:t> page="showall.jsp"&gt;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5115" y="3175670"/>
            <a:ext cx="8610600" cy="1139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2000" dirty="0">
                <a:latin typeface="+mn-lt"/>
                <a:ea typeface="+mn-ea"/>
              </a:rPr>
              <a:t> session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 - </a:t>
            </a:r>
            <a:r>
              <a:rPr kumimoji="0" lang="ko-KR" altLang="en-US" sz="1600" dirty="0">
                <a:latin typeface="+mn-lt"/>
                <a:ea typeface="+mn-ea"/>
              </a:rPr>
              <a:t>한 사람이 한 </a:t>
            </a:r>
            <a:r>
              <a:rPr kumimoji="0" lang="ko-KR" altLang="en-US" sz="1600" dirty="0" err="1">
                <a:latin typeface="+mn-lt"/>
                <a:ea typeface="+mn-ea"/>
              </a:rPr>
              <a:t>브라우져를</a:t>
            </a:r>
            <a:r>
              <a:rPr kumimoji="0" lang="ko-KR" altLang="en-US" sz="1600" dirty="0">
                <a:latin typeface="+mn-lt"/>
                <a:ea typeface="+mn-ea"/>
              </a:rPr>
              <a:t> 이용해 한 </a:t>
            </a:r>
            <a:r>
              <a:rPr kumimoji="0" lang="en-US" altLang="ko-KR" sz="1600" dirty="0">
                <a:latin typeface="+mn-lt"/>
                <a:ea typeface="+mn-ea"/>
              </a:rPr>
              <a:t>context</a:t>
            </a:r>
            <a:r>
              <a:rPr kumimoji="0" lang="ko-KR" altLang="en-US" sz="1600" dirty="0">
                <a:latin typeface="+mn-lt"/>
                <a:ea typeface="+mn-ea"/>
              </a:rPr>
              <a:t>를 </a:t>
            </a:r>
            <a:r>
              <a:rPr kumimoji="0" lang="ko-KR" altLang="en-US" sz="1600" dirty="0" err="1">
                <a:latin typeface="+mn-lt"/>
                <a:ea typeface="+mn-ea"/>
              </a:rPr>
              <a:t>돌아다닐때</a:t>
            </a:r>
            <a:r>
              <a:rPr kumimoji="0" lang="ko-KR" altLang="en-US" sz="1600" dirty="0">
                <a:latin typeface="+mn-lt"/>
                <a:ea typeface="+mn-ea"/>
              </a:rPr>
              <a:t> 자기</a:t>
            </a:r>
            <a:r>
              <a:rPr kumimoji="0" lang="en-US" altLang="ko-KR" sz="1600" dirty="0">
                <a:latin typeface="+mn-lt"/>
                <a:ea typeface="+mn-ea"/>
              </a:rPr>
              <a:t> session</a:t>
            </a:r>
            <a:r>
              <a:rPr kumimoji="0" lang="ko-KR" altLang="en-US" sz="1600" dirty="0">
                <a:latin typeface="+mn-lt"/>
                <a:ea typeface="+mn-ea"/>
              </a:rPr>
              <a:t>에 있는 </a:t>
            </a:r>
            <a:endParaRPr kumimoji="0" lang="en-US" altLang="ko-KR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   </a:t>
            </a:r>
            <a:r>
              <a:rPr kumimoji="0" lang="ko-KR" altLang="en-US" sz="1600" dirty="0">
                <a:latin typeface="+mn-lt"/>
                <a:ea typeface="+mn-ea"/>
              </a:rPr>
              <a:t>모든 객체를 사용할 수 있다</a:t>
            </a:r>
            <a:r>
              <a:rPr kumimoji="0" lang="en-US" altLang="ko-KR" sz="1600" dirty="0">
                <a:latin typeface="+mn-lt"/>
                <a:ea typeface="+mn-ea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 - </a:t>
            </a:r>
            <a:r>
              <a:rPr kumimoji="0" lang="ko-KR" alt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브라우져</a:t>
            </a:r>
            <a:r>
              <a:rPr kumimoji="0"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 당 한 </a:t>
            </a:r>
            <a:r>
              <a:rPr kumimoji="0"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session</a:t>
            </a:r>
            <a:r>
              <a:rPr kumimoji="0" lang="en-US" altLang="ko-KR" sz="1600" dirty="0">
                <a:latin typeface="+mn-lt"/>
                <a:ea typeface="+mn-ea"/>
              </a:rPr>
              <a:t> -&gt; </a:t>
            </a:r>
            <a:r>
              <a:rPr kumimoji="0" lang="ko-KR" altLang="en-US" sz="1600" dirty="0">
                <a:latin typeface="+mn-lt"/>
                <a:ea typeface="+mn-ea"/>
              </a:rPr>
              <a:t>그 세션은 자신의 영역</a:t>
            </a:r>
            <a:endParaRPr kumimoji="0" lang="en-US" altLang="ko-KR" sz="1600" dirty="0">
              <a:latin typeface="+mn-l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115" y="4461545"/>
            <a:ext cx="5414963" cy="893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2000" dirty="0">
                <a:latin typeface="+mn-lt"/>
                <a:ea typeface="+mn-ea"/>
              </a:rPr>
              <a:t> application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 - </a:t>
            </a:r>
            <a:r>
              <a:rPr kumimoji="0" lang="ko-KR" altLang="en-US" sz="1600" dirty="0">
                <a:latin typeface="+mn-lt"/>
                <a:ea typeface="+mn-ea"/>
              </a:rPr>
              <a:t>한 </a:t>
            </a:r>
            <a:r>
              <a:rPr kumimoji="0" lang="en-US" altLang="ko-KR" sz="1600" dirty="0">
                <a:latin typeface="+mn-lt"/>
                <a:ea typeface="+mn-ea"/>
              </a:rPr>
              <a:t>context</a:t>
            </a:r>
            <a:r>
              <a:rPr kumimoji="0" lang="ko-KR" altLang="en-US" sz="1600" dirty="0">
                <a:latin typeface="+mn-lt"/>
                <a:ea typeface="+mn-ea"/>
              </a:rPr>
              <a:t>내에서 모든 객체를 </a:t>
            </a:r>
            <a:r>
              <a:rPr kumimoji="0"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누구나 공유</a:t>
            </a:r>
            <a:r>
              <a:rPr kumimoji="0" lang="ko-KR" altLang="en-US" sz="1600" dirty="0">
                <a:latin typeface="+mn-lt"/>
                <a:ea typeface="+mn-ea"/>
              </a:rPr>
              <a:t>할 수 있다</a:t>
            </a:r>
            <a:r>
              <a:rPr kumimoji="0" lang="en-US" altLang="ko-KR" sz="1600" dirty="0">
                <a:latin typeface="+mn-lt"/>
                <a:ea typeface="+mn-ea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 - </a:t>
            </a:r>
            <a:r>
              <a:rPr kumimoji="0" lang="en-US" altLang="ko-KR" sz="1600" dirty="0" err="1">
                <a:latin typeface="+mn-lt"/>
                <a:ea typeface="+mn-ea"/>
              </a:rPr>
              <a:t>WebXML</a:t>
            </a:r>
            <a:r>
              <a:rPr kumimoji="0" lang="ko-KR" altLang="en-US" sz="1600" dirty="0">
                <a:latin typeface="+mn-lt"/>
                <a:ea typeface="+mn-ea"/>
              </a:rPr>
              <a:t>에서도 사용할 수 있다</a:t>
            </a:r>
            <a:r>
              <a:rPr kumimoji="0" lang="en-US" altLang="ko-KR" sz="1600" dirty="0">
                <a:latin typeface="+mn-lt"/>
                <a:ea typeface="+mn-ea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77528" y="5480720"/>
            <a:ext cx="8280400" cy="7143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>
                <a:solidFill>
                  <a:schemeClr val="tx1"/>
                </a:solidFill>
              </a:rPr>
              <a:t>공통 </a:t>
            </a:r>
            <a:r>
              <a:rPr kumimoji="0" lang="ko-KR" altLang="en-US" dirty="0" err="1">
                <a:solidFill>
                  <a:schemeClr val="tx1"/>
                </a:solidFill>
              </a:rPr>
              <a:t>메소드</a:t>
            </a:r>
            <a:r>
              <a:rPr kumimoji="0" lang="ko-KR" altLang="en-US" dirty="0">
                <a:solidFill>
                  <a:schemeClr val="tx1"/>
                </a:solidFill>
              </a:rPr>
              <a:t> </a:t>
            </a:r>
            <a:r>
              <a:rPr kumimoji="0" lang="en-US" altLang="ko-KR" dirty="0">
                <a:solidFill>
                  <a:schemeClr val="tx1"/>
                </a:solidFill>
              </a:rPr>
              <a:t>: </a:t>
            </a:r>
            <a:r>
              <a:rPr kumimoji="0" lang="en-US" altLang="ko-KR" dirty="0" err="1">
                <a:solidFill>
                  <a:schemeClr val="tx1"/>
                </a:solidFill>
              </a:rPr>
              <a:t>getAttribute</a:t>
            </a:r>
            <a:r>
              <a:rPr kumimoji="0" lang="en-US" altLang="ko-KR" dirty="0">
                <a:solidFill>
                  <a:schemeClr val="tx1"/>
                </a:solidFill>
              </a:rPr>
              <a:t>, </a:t>
            </a:r>
            <a:r>
              <a:rPr kumimoji="0" lang="en-US" altLang="ko-KR" dirty="0" err="1">
                <a:solidFill>
                  <a:schemeClr val="tx1"/>
                </a:solidFill>
              </a:rPr>
              <a:t>setAttribute</a:t>
            </a:r>
            <a:endParaRPr kumimoji="0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158" y="285728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경로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0640" y="785794"/>
            <a:ext cx="847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request.getXXX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이용하면 경로 관련 정보를 구체적으로 얻을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357298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웹브라우저</a:t>
            </a:r>
            <a:r>
              <a:rPr lang="ko-KR" altLang="en-US" sz="1600" dirty="0" smtClean="0"/>
              <a:t> 경로의 상세 정보</a:t>
            </a:r>
            <a:endParaRPr lang="ko-KR" altLang="en-US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15323"/>
              </p:ext>
            </p:extLst>
          </p:nvPr>
        </p:nvGraphicFramePr>
        <p:xfrm>
          <a:off x="519084" y="2357430"/>
          <a:ext cx="8143932" cy="3929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220"/>
                <a:gridCol w="1710910"/>
                <a:gridCol w="4516802"/>
              </a:tblGrid>
              <a:tr h="436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request </a:t>
                      </a:r>
                      <a:r>
                        <a:rPr lang="ko-KR" altLang="en-US" dirty="0" err="1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요청 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상세정보</a:t>
                      </a:r>
                      <a:endParaRPr lang="ko-KR" altLang="en-US" dirty="0"/>
                    </a:p>
                  </a:txBody>
                  <a:tcPr/>
                </a:tc>
              </a:tr>
              <a:tr h="4365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getRequestURL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요청 </a:t>
                      </a:r>
                      <a:r>
                        <a:rPr lang="en-US" altLang="ko-KR" dirty="0" smtClean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 smtClean="0"/>
                        <a:t>http://localhost:8090/headers/requestinfor.jsp</a:t>
                      </a:r>
                      <a:endParaRPr lang="ko-KR" altLang="en-US" sz="1600" dirty="0"/>
                    </a:p>
                  </a:txBody>
                  <a:tcPr/>
                </a:tc>
              </a:tr>
              <a:tr h="4365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getRequestURI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요청 </a:t>
                      </a:r>
                      <a:r>
                        <a:rPr lang="en-US" altLang="ko-KR" dirty="0" smtClean="0"/>
                        <a:t>URI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dirty="0" smtClean="0"/>
                        <a:t>/headers/requestinfor.jsp</a:t>
                      </a:r>
                      <a:endParaRPr lang="ko-KR" altLang="en-US" dirty="0"/>
                    </a:p>
                  </a:txBody>
                  <a:tcPr/>
                </a:tc>
              </a:tr>
              <a:tr h="4365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getServerName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서버이름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localhost</a:t>
                      </a:r>
                      <a:endParaRPr lang="ko-KR" altLang="en-US" dirty="0"/>
                    </a:p>
                  </a:txBody>
                  <a:tcPr/>
                </a:tc>
              </a:tr>
              <a:tr h="4365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getServerPort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서버포트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8090</a:t>
                      </a:r>
                      <a:endParaRPr lang="ko-KR" altLang="en-US" dirty="0"/>
                    </a:p>
                  </a:txBody>
                  <a:tcPr/>
                </a:tc>
              </a:tr>
              <a:tr h="4365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getScheme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프로토콜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http</a:t>
                      </a:r>
                      <a:endParaRPr lang="ko-KR" altLang="en-US" dirty="0"/>
                    </a:p>
                  </a:txBody>
                  <a:tcPr/>
                </a:tc>
              </a:tr>
              <a:tr h="4365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getContextPath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/</a:t>
                      </a:r>
                      <a:r>
                        <a:rPr lang="ko-KR" altLang="en-US" dirty="0" err="1" smtClean="0"/>
                        <a:t>컨텍스트이름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/headers</a:t>
                      </a:r>
                      <a:endParaRPr lang="ko-KR" altLang="en-US" dirty="0"/>
                    </a:p>
                  </a:txBody>
                  <a:tcPr/>
                </a:tc>
              </a:tr>
              <a:tr h="4365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getServletPath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/JSP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파일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/requestinfor.jsp</a:t>
                      </a:r>
                      <a:endParaRPr lang="ko-KR" altLang="en-US" dirty="0"/>
                    </a:p>
                  </a:txBody>
                  <a:tcPr/>
                </a:tc>
              </a:tr>
              <a:tr h="4365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getQueryString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파라미터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id=cust001&amp;name=jack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1755768"/>
            <a:ext cx="752494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http://localhost:8090/headers/requestinfor.jsp?id=cust001&amp;name=jack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96913" y="1071563"/>
            <a:ext cx="938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kumimoji="0" lang="en-US" altLang="ko-KR" sz="2000">
                <a:latin typeface="맑은 고딕" pitchFamily="50" charset="-127"/>
                <a:ea typeface="맑은 고딕" pitchFamily="50" charset="-127"/>
              </a:rPr>
              <a:t> page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06475" y="1643063"/>
            <a:ext cx="3327400" cy="23574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357563" y="3059113"/>
            <a:ext cx="463550" cy="4286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3330575" y="3487738"/>
            <a:ext cx="496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stu</a:t>
            </a: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0288" y="4286250"/>
            <a:ext cx="600075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- </a:t>
            </a:r>
            <a:r>
              <a:rPr kumimoji="0" lang="ko-KR" altLang="en-US" sz="1600" dirty="0">
                <a:latin typeface="+mn-lt"/>
                <a:ea typeface="+mn-ea"/>
              </a:rPr>
              <a:t>한 페이지 </a:t>
            </a:r>
            <a:r>
              <a:rPr kumimoji="0" lang="en-US" altLang="ko-KR" sz="1600" dirty="0">
                <a:latin typeface="+mn-lt"/>
                <a:ea typeface="+mn-ea"/>
              </a:rPr>
              <a:t>[</a:t>
            </a:r>
            <a:r>
              <a:rPr kumimoji="0" lang="ko-KR" altLang="en-US" sz="1600" dirty="0">
                <a:latin typeface="+mn-lt"/>
                <a:ea typeface="+mn-ea"/>
              </a:rPr>
              <a:t>자신이 속한 페이지</a:t>
            </a:r>
            <a:r>
              <a:rPr kumimoji="0" lang="en-US" altLang="ko-KR" sz="1600" dirty="0">
                <a:latin typeface="+mn-lt"/>
                <a:ea typeface="+mn-ea"/>
              </a:rPr>
              <a:t>]</a:t>
            </a:r>
            <a:r>
              <a:rPr kumimoji="0" lang="ko-KR" altLang="en-US" sz="1600" dirty="0">
                <a:latin typeface="+mn-lt"/>
                <a:ea typeface="+mn-ea"/>
              </a:rPr>
              <a:t>만 쓸 수 있다</a:t>
            </a:r>
            <a:r>
              <a:rPr kumimoji="0" lang="en-US" altLang="ko-KR" sz="1600" dirty="0">
                <a:latin typeface="+mn-lt"/>
                <a:ea typeface="+mn-ea"/>
              </a:rPr>
              <a:t>. </a:t>
            </a: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&lt;Web</a:t>
            </a:r>
            <a:r>
              <a:rPr kumimoji="0" lang="ko-KR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의 기본</a:t>
            </a:r>
            <a:r>
              <a:rPr kumimoji="0" lang="en-US" altLang="ko-K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689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696913" y="1100138"/>
            <a:ext cx="1228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kumimoji="0" lang="en-US" altLang="ko-KR" sz="2000">
                <a:latin typeface="맑은 고딕" pitchFamily="50" charset="-127"/>
                <a:ea typeface="맑은 고딕" pitchFamily="50" charset="-127"/>
              </a:rPr>
              <a:t> request</a:t>
            </a:r>
            <a:endParaRPr kumimoji="0" lang="en-US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6475" y="1643063"/>
            <a:ext cx="2011363" cy="1428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089150" y="2214563"/>
            <a:ext cx="465138" cy="4286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2089150" y="2643188"/>
            <a:ext cx="539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stu</a:t>
            </a: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03900" y="1643063"/>
            <a:ext cx="2012950" cy="1428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3792538" y="1857375"/>
            <a:ext cx="96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request</a:t>
            </a: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288" y="4000500"/>
            <a:ext cx="8474075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 - preStudent.jsp</a:t>
            </a:r>
            <a:r>
              <a:rPr kumimoji="0" lang="ko-KR" altLang="en-US" sz="1600" dirty="0">
                <a:latin typeface="+mn-lt"/>
                <a:ea typeface="+mn-ea"/>
              </a:rPr>
              <a:t>의 </a:t>
            </a:r>
            <a:r>
              <a:rPr kumimoji="0" lang="en-US" altLang="ko-KR" sz="1600" dirty="0">
                <a:latin typeface="+mn-lt"/>
                <a:ea typeface="+mn-ea"/>
              </a:rPr>
              <a:t>student</a:t>
            </a:r>
            <a:r>
              <a:rPr kumimoji="0" lang="ko-KR" altLang="en-US" sz="1600" dirty="0">
                <a:latin typeface="+mn-lt"/>
                <a:ea typeface="+mn-ea"/>
              </a:rPr>
              <a:t>를 </a:t>
            </a:r>
            <a:r>
              <a:rPr kumimoji="0" lang="en-US" altLang="ko-KR" sz="1600" dirty="0">
                <a:latin typeface="+mn-lt"/>
                <a:ea typeface="+mn-ea"/>
              </a:rPr>
              <a:t>currStudent.jsp</a:t>
            </a:r>
            <a:r>
              <a:rPr kumimoji="0" lang="ko-KR" altLang="en-US" sz="1600" dirty="0">
                <a:latin typeface="+mn-lt"/>
                <a:ea typeface="+mn-ea"/>
              </a:rPr>
              <a:t>의 </a:t>
            </a:r>
            <a:r>
              <a:rPr kumimoji="0" lang="en-US" altLang="ko-KR" sz="1600" dirty="0">
                <a:latin typeface="+mn-lt"/>
                <a:ea typeface="+mn-ea"/>
              </a:rPr>
              <a:t>student</a:t>
            </a:r>
            <a:r>
              <a:rPr kumimoji="0" lang="ko-KR" altLang="en-US" sz="1600" dirty="0">
                <a:latin typeface="+mn-lt"/>
                <a:ea typeface="+mn-ea"/>
              </a:rPr>
              <a:t>로 전달 할 수 있다</a:t>
            </a:r>
            <a:r>
              <a:rPr kumimoji="0" lang="en-US" altLang="ko-KR" sz="1600" dirty="0">
                <a:latin typeface="+mn-lt"/>
                <a:ea typeface="+mn-ea"/>
              </a:rPr>
              <a:t>.[</a:t>
            </a:r>
            <a:r>
              <a:rPr kumimoji="0"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B</a:t>
            </a:r>
            <a:r>
              <a:rPr kumimoji="0" lang="ko-KR" alt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에서만사용</a:t>
            </a:r>
            <a:r>
              <a:rPr kumimoji="0" lang="en-US" altLang="ko-KR" sz="1600" dirty="0">
                <a:latin typeface="+mn-lt"/>
                <a:ea typeface="+mn-ea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 - Action</a:t>
            </a:r>
            <a:r>
              <a:rPr kumimoji="0" lang="ko-KR" altLang="en-US" sz="1600" dirty="0">
                <a:latin typeface="+mn-lt"/>
                <a:ea typeface="+mn-ea"/>
              </a:rPr>
              <a:t>의 </a:t>
            </a:r>
            <a:r>
              <a:rPr kumimoji="0" lang="en-US" altLang="ko-KR" sz="1600" dirty="0">
                <a:latin typeface="+mn-lt"/>
                <a:ea typeface="+mn-ea"/>
              </a:rPr>
              <a:t>forward</a:t>
            </a:r>
            <a:r>
              <a:rPr kumimoji="0" lang="ko-KR" altLang="en-US" sz="1600" dirty="0">
                <a:latin typeface="+mn-lt"/>
                <a:ea typeface="+mn-ea"/>
              </a:rPr>
              <a:t>와 </a:t>
            </a:r>
            <a:r>
              <a:rPr kumimoji="0" lang="en-US" altLang="ko-KR" sz="1600" dirty="0">
                <a:latin typeface="+mn-lt"/>
                <a:ea typeface="+mn-ea"/>
              </a:rPr>
              <a:t>include</a:t>
            </a:r>
            <a:r>
              <a:rPr kumimoji="0" lang="ko-KR" altLang="en-US" sz="1600" dirty="0">
                <a:latin typeface="+mn-lt"/>
                <a:ea typeface="+mn-ea"/>
              </a:rPr>
              <a:t>로 </a:t>
            </a:r>
            <a:r>
              <a:rPr kumimoji="0" lang="en-US" altLang="ko-KR" sz="1600" dirty="0">
                <a:latin typeface="+mn-lt"/>
                <a:ea typeface="+mn-ea"/>
              </a:rPr>
              <a:t>request scope</a:t>
            </a:r>
            <a:r>
              <a:rPr kumimoji="0" lang="ko-KR" altLang="en-US" sz="1600" dirty="0">
                <a:latin typeface="+mn-lt"/>
                <a:ea typeface="+mn-ea"/>
              </a:rPr>
              <a:t>를 걸리게 할 수 있다</a:t>
            </a:r>
            <a:r>
              <a:rPr kumimoji="0" lang="en-US" altLang="ko-KR" sz="1600" dirty="0">
                <a:latin typeface="+mn-lt"/>
                <a:ea typeface="+mn-ea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 - &lt;</a:t>
            </a:r>
            <a:r>
              <a:rPr kumimoji="0" lang="en-US" altLang="ko-KR" sz="1600" dirty="0" err="1">
                <a:latin typeface="+mn-lt"/>
                <a:ea typeface="+mn-ea"/>
              </a:rPr>
              <a:t>jsp:forward</a:t>
            </a:r>
            <a:r>
              <a:rPr kumimoji="0" lang="en-US" altLang="ko-KR" sz="1600" dirty="0">
                <a:latin typeface="+mn-lt"/>
                <a:ea typeface="+mn-ea"/>
              </a:rPr>
              <a:t> page="showall.jsp"&gt;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173413" y="2116138"/>
            <a:ext cx="2476500" cy="4286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3249613" y="2401888"/>
            <a:ext cx="2020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(forward, include)</a:t>
            </a: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7042150" y="2627313"/>
            <a:ext cx="496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stu</a:t>
            </a: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042150" y="2214563"/>
            <a:ext cx="465138" cy="4286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3" name="그룹 20"/>
          <p:cNvGrpSpPr>
            <a:grpSpLocks/>
          </p:cNvGrpSpPr>
          <p:nvPr/>
        </p:nvGrpSpPr>
        <p:grpSpPr bwMode="auto">
          <a:xfrm>
            <a:off x="5903913" y="3071813"/>
            <a:ext cx="307975" cy="285750"/>
            <a:chOff x="5714214" y="3215480"/>
            <a:chExt cx="643736" cy="500860"/>
          </a:xfrm>
        </p:grpSpPr>
        <p:cxnSp>
          <p:nvCxnSpPr>
            <p:cNvPr id="14" name="직선 연결선 13"/>
            <p:cNvCxnSpPr/>
            <p:nvPr/>
          </p:nvCxnSpPr>
          <p:spPr>
            <a:xfrm rot="5400000">
              <a:off x="5463784" y="3465910"/>
              <a:ext cx="50086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5714214" y="3713557"/>
              <a:ext cx="643736" cy="278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23"/>
          <p:cNvSpPr txBox="1">
            <a:spLocks noChangeArrowheads="1"/>
          </p:cNvSpPr>
          <p:nvPr/>
        </p:nvSpPr>
        <p:spPr bwMode="auto">
          <a:xfrm>
            <a:off x="6121400" y="3173413"/>
            <a:ext cx="2947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request.getAttribute(“stu”);</a:t>
            </a:r>
          </a:p>
        </p:txBody>
      </p:sp>
      <p:sp>
        <p:nvSpPr>
          <p:cNvPr id="17" name="직사각형 24"/>
          <p:cNvSpPr>
            <a:spLocks noChangeArrowheads="1"/>
          </p:cNvSpPr>
          <p:nvPr/>
        </p:nvSpPr>
        <p:spPr bwMode="auto">
          <a:xfrm>
            <a:off x="928688" y="3071813"/>
            <a:ext cx="3259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request.setAttribute(“stu”,stu);</a:t>
            </a: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2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754063" y="1100138"/>
            <a:ext cx="1412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kumimoji="0" lang="en-US" altLang="ko-KR" sz="2000">
                <a:latin typeface="맑은 고딕" pitchFamily="50" charset="-127"/>
                <a:ea typeface="맑은 고딕" pitchFamily="50" charset="-127"/>
              </a:rPr>
              <a:t> session</a:t>
            </a:r>
            <a:endParaRPr kumimoji="0" lang="en-US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6475" y="1643063"/>
            <a:ext cx="2011363" cy="1428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779588" y="2201863"/>
            <a:ext cx="465137" cy="4286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463550" y="1643063"/>
            <a:ext cx="28638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session.</a:t>
            </a:r>
          </a:p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setAttribute(“stu”,stu);</a:t>
            </a: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49613" y="1643063"/>
            <a:ext cx="2012950" cy="1428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033838" y="2189163"/>
            <a:ext cx="465137" cy="4286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8" name="그룹 22"/>
          <p:cNvGrpSpPr>
            <a:grpSpLocks/>
          </p:cNvGrpSpPr>
          <p:nvPr/>
        </p:nvGrpSpPr>
        <p:grpSpPr bwMode="auto">
          <a:xfrm>
            <a:off x="1006475" y="1643063"/>
            <a:ext cx="7507288" cy="3286125"/>
            <a:chOff x="928662" y="1643050"/>
            <a:chExt cx="6929486" cy="3286148"/>
          </a:xfrm>
        </p:grpSpPr>
        <p:sp>
          <p:nvSpPr>
            <p:cNvPr id="9" name="직사각형 8"/>
            <p:cNvSpPr/>
            <p:nvPr/>
          </p:nvSpPr>
          <p:spPr>
            <a:xfrm>
              <a:off x="5142915" y="1643050"/>
              <a:ext cx="2715233" cy="32861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28662" y="3286123"/>
              <a:ext cx="4214253" cy="1643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4178300" y="4876800"/>
            <a:ext cx="927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Service</a:t>
            </a: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4063" y="5153025"/>
            <a:ext cx="86106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 - </a:t>
            </a:r>
            <a:r>
              <a:rPr kumimoji="0" lang="ko-KR" altLang="en-US" sz="1600" dirty="0">
                <a:latin typeface="+mn-lt"/>
                <a:ea typeface="+mn-ea"/>
              </a:rPr>
              <a:t>한 사람이 한 </a:t>
            </a:r>
            <a:r>
              <a:rPr kumimoji="0" lang="ko-KR" altLang="en-US" sz="1600" dirty="0" err="1">
                <a:latin typeface="+mn-lt"/>
                <a:ea typeface="+mn-ea"/>
              </a:rPr>
              <a:t>브라우져를</a:t>
            </a:r>
            <a:r>
              <a:rPr kumimoji="0" lang="ko-KR" altLang="en-US" sz="1600" dirty="0">
                <a:latin typeface="+mn-lt"/>
                <a:ea typeface="+mn-ea"/>
              </a:rPr>
              <a:t> 이용해 한 </a:t>
            </a:r>
            <a:r>
              <a:rPr kumimoji="0" lang="en-US" altLang="ko-KR" sz="1600" dirty="0">
                <a:latin typeface="+mn-lt"/>
                <a:ea typeface="+mn-ea"/>
              </a:rPr>
              <a:t>context</a:t>
            </a:r>
            <a:r>
              <a:rPr kumimoji="0" lang="ko-KR" altLang="en-US" sz="1600" dirty="0">
                <a:latin typeface="+mn-lt"/>
                <a:ea typeface="+mn-ea"/>
              </a:rPr>
              <a:t>를 </a:t>
            </a:r>
            <a:r>
              <a:rPr kumimoji="0" lang="ko-KR" altLang="en-US" sz="1600" dirty="0" err="1">
                <a:latin typeface="+mn-lt"/>
                <a:ea typeface="+mn-ea"/>
              </a:rPr>
              <a:t>돌아다닐때</a:t>
            </a:r>
            <a:r>
              <a:rPr kumimoji="0" lang="ko-KR" altLang="en-US" sz="1600" dirty="0">
                <a:latin typeface="+mn-lt"/>
                <a:ea typeface="+mn-ea"/>
              </a:rPr>
              <a:t> 자기</a:t>
            </a:r>
            <a:r>
              <a:rPr kumimoji="0" lang="en-US" altLang="ko-KR" sz="1600" dirty="0">
                <a:latin typeface="+mn-lt"/>
                <a:ea typeface="+mn-ea"/>
              </a:rPr>
              <a:t> session</a:t>
            </a:r>
            <a:r>
              <a:rPr kumimoji="0" lang="ko-KR" altLang="en-US" sz="1600" dirty="0">
                <a:latin typeface="+mn-lt"/>
                <a:ea typeface="+mn-ea"/>
              </a:rPr>
              <a:t>에 있는 </a:t>
            </a:r>
            <a:endParaRPr kumimoji="0" lang="en-US" altLang="ko-KR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   </a:t>
            </a:r>
            <a:r>
              <a:rPr kumimoji="0" lang="ko-KR" altLang="en-US" sz="1600" dirty="0">
                <a:latin typeface="+mn-lt"/>
                <a:ea typeface="+mn-ea"/>
              </a:rPr>
              <a:t>모든 객체를 사용할 수 있다</a:t>
            </a:r>
            <a:r>
              <a:rPr kumimoji="0" lang="en-US" altLang="ko-KR" sz="1600" dirty="0">
                <a:latin typeface="+mn-lt"/>
                <a:ea typeface="+mn-ea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 - </a:t>
            </a:r>
            <a:r>
              <a:rPr kumimoji="0" lang="ko-KR" alt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브라우져</a:t>
            </a:r>
            <a:r>
              <a:rPr kumimoji="0"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 당 한 </a:t>
            </a:r>
            <a:r>
              <a:rPr kumimoji="0"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session</a:t>
            </a:r>
            <a:r>
              <a:rPr kumimoji="0" lang="en-US" altLang="ko-KR" sz="1600" dirty="0">
                <a:latin typeface="+mn-lt"/>
                <a:ea typeface="+mn-ea"/>
              </a:rPr>
              <a:t> -&gt; </a:t>
            </a:r>
            <a:r>
              <a:rPr kumimoji="0" lang="ko-KR" altLang="en-US" sz="1600" dirty="0">
                <a:latin typeface="+mn-lt"/>
                <a:ea typeface="+mn-ea"/>
              </a:rPr>
              <a:t>그 세션은 자신의 영역</a:t>
            </a:r>
            <a:endParaRPr kumimoji="0" lang="en-US" altLang="ko-KR" sz="1600" dirty="0">
              <a:latin typeface="+mn-lt"/>
              <a:ea typeface="+mn-ea"/>
            </a:endParaRPr>
          </a:p>
        </p:txBody>
      </p:sp>
      <p:sp>
        <p:nvSpPr>
          <p:cNvPr id="13" name="TextBox 24"/>
          <p:cNvSpPr txBox="1">
            <a:spLocks noChangeArrowheads="1"/>
          </p:cNvSpPr>
          <p:nvPr/>
        </p:nvSpPr>
        <p:spPr bwMode="auto">
          <a:xfrm>
            <a:off x="3327400" y="1574800"/>
            <a:ext cx="2119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session.</a:t>
            </a:r>
          </a:p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getAttribute(“stu”);</a:t>
            </a: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54288" y="4019550"/>
            <a:ext cx="1160462" cy="428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708275" y="4075113"/>
            <a:ext cx="387350" cy="357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6" name="TextBox 27"/>
          <p:cNvSpPr txBox="1">
            <a:spLocks noChangeArrowheads="1"/>
          </p:cNvSpPr>
          <p:nvPr/>
        </p:nvSpPr>
        <p:spPr bwMode="auto">
          <a:xfrm>
            <a:off x="3028950" y="4046538"/>
            <a:ext cx="496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stu</a:t>
            </a: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위로 구부러진 화살표 16"/>
          <p:cNvSpPr/>
          <p:nvPr/>
        </p:nvSpPr>
        <p:spPr>
          <a:xfrm>
            <a:off x="1857375" y="2643188"/>
            <a:ext cx="2786063" cy="1357312"/>
          </a:xfrm>
          <a:prstGeom prst="curvedUpArrow">
            <a:avLst/>
          </a:prstGeom>
          <a:solidFill>
            <a:srgbClr val="F5F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5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395536" y="836712"/>
            <a:ext cx="1638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kumimoji="0" lang="en-US" altLang="ko-KR" sz="2000">
                <a:latin typeface="맑은 고딕" pitchFamily="50" charset="-127"/>
                <a:ea typeface="맑은 고딕" pitchFamily="50" charset="-127"/>
              </a:rPr>
              <a:t> application</a:t>
            </a:r>
            <a:endParaRPr kumimoji="0" lang="en-US" altLang="ko-KR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5098" y="1308200"/>
            <a:ext cx="1470025" cy="1428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246436" y="1879700"/>
            <a:ext cx="463550" cy="4286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29111" y="1308200"/>
            <a:ext cx="1393825" cy="1428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22" name="그룹 15"/>
          <p:cNvGrpSpPr>
            <a:grpSpLocks/>
          </p:cNvGrpSpPr>
          <p:nvPr/>
        </p:nvGrpSpPr>
        <p:grpSpPr bwMode="auto">
          <a:xfrm>
            <a:off x="705098" y="1308200"/>
            <a:ext cx="7970838" cy="3286125"/>
            <a:chOff x="928662" y="1643050"/>
            <a:chExt cx="6929486" cy="3286148"/>
          </a:xfrm>
        </p:grpSpPr>
        <p:sp>
          <p:nvSpPr>
            <p:cNvPr id="23" name="직사각형 22"/>
            <p:cNvSpPr/>
            <p:nvPr/>
          </p:nvSpPr>
          <p:spPr>
            <a:xfrm>
              <a:off x="5143490" y="1643050"/>
              <a:ext cx="2714658" cy="32861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28662" y="3286123"/>
              <a:ext cx="4214828" cy="1643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</p:grpSp>
      <p:sp>
        <p:nvSpPr>
          <p:cNvPr id="25" name="TextBox 18"/>
          <p:cNvSpPr txBox="1">
            <a:spLocks noChangeArrowheads="1"/>
          </p:cNvSpPr>
          <p:nvPr/>
        </p:nvSpPr>
        <p:spPr bwMode="auto">
          <a:xfrm>
            <a:off x="3876923" y="4541937"/>
            <a:ext cx="927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Service</a:t>
            </a: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정오각형 25"/>
          <p:cNvSpPr/>
          <p:nvPr/>
        </p:nvSpPr>
        <p:spPr>
          <a:xfrm>
            <a:off x="3800723" y="1308200"/>
            <a:ext cx="1625600" cy="1428750"/>
          </a:xfrm>
          <a:prstGeom prst="pent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59086" y="3094137"/>
            <a:ext cx="4643437" cy="5715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8" name="TextBox 24"/>
          <p:cNvSpPr txBox="1">
            <a:spLocks noChangeArrowheads="1"/>
          </p:cNvSpPr>
          <p:nvPr/>
        </p:nvSpPr>
        <p:spPr bwMode="auto">
          <a:xfrm>
            <a:off x="705098" y="2392462"/>
            <a:ext cx="1328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application</a:t>
            </a: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1736" y="4867375"/>
            <a:ext cx="54165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 - </a:t>
            </a:r>
            <a:r>
              <a:rPr kumimoji="0" lang="ko-KR" altLang="en-US" sz="1600" dirty="0">
                <a:latin typeface="+mn-lt"/>
                <a:ea typeface="+mn-ea"/>
              </a:rPr>
              <a:t>한 </a:t>
            </a:r>
            <a:r>
              <a:rPr kumimoji="0" lang="en-US" altLang="ko-KR" sz="1600" dirty="0">
                <a:latin typeface="+mn-lt"/>
                <a:ea typeface="+mn-ea"/>
              </a:rPr>
              <a:t>context</a:t>
            </a:r>
            <a:r>
              <a:rPr kumimoji="0" lang="ko-KR" altLang="en-US" sz="1600" dirty="0">
                <a:latin typeface="+mn-lt"/>
                <a:ea typeface="+mn-ea"/>
              </a:rPr>
              <a:t>내에서 모든 객체를 </a:t>
            </a:r>
            <a:r>
              <a:rPr kumimoji="0"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누구나 공유</a:t>
            </a:r>
            <a:r>
              <a:rPr kumimoji="0" lang="ko-KR" altLang="en-US" sz="1600" dirty="0">
                <a:latin typeface="+mn-lt"/>
                <a:ea typeface="+mn-ea"/>
              </a:rPr>
              <a:t>할 수 있다</a:t>
            </a:r>
            <a:r>
              <a:rPr kumimoji="0" lang="en-US" altLang="ko-KR" sz="1600" dirty="0">
                <a:latin typeface="+mn-lt"/>
                <a:ea typeface="+mn-ea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lt"/>
                <a:ea typeface="+mn-ea"/>
              </a:rPr>
              <a:t>  - </a:t>
            </a:r>
            <a:r>
              <a:rPr kumimoji="0" lang="en-US" altLang="ko-KR" sz="1600" dirty="0" err="1">
                <a:latin typeface="+mn-lt"/>
                <a:ea typeface="+mn-ea"/>
              </a:rPr>
              <a:t>WebXML</a:t>
            </a:r>
            <a:r>
              <a:rPr kumimoji="0" lang="ko-KR" altLang="en-US" sz="1600" dirty="0">
                <a:latin typeface="+mn-lt"/>
                <a:ea typeface="+mn-ea"/>
              </a:rPr>
              <a:t>에서도 사용할 수 있다</a:t>
            </a:r>
            <a:r>
              <a:rPr kumimoji="0" lang="en-US" altLang="ko-KR" sz="1600" dirty="0">
                <a:latin typeface="+mn-lt"/>
                <a:ea typeface="+mn-ea"/>
              </a:rPr>
              <a:t>.</a:t>
            </a:r>
          </a:p>
        </p:txBody>
      </p:sp>
      <p:sp>
        <p:nvSpPr>
          <p:cNvPr id="30" name="타원 29"/>
          <p:cNvSpPr/>
          <p:nvPr/>
        </p:nvSpPr>
        <p:spPr>
          <a:xfrm>
            <a:off x="2638673" y="3165575"/>
            <a:ext cx="465138" cy="4286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1" name="TextBox 27"/>
          <p:cNvSpPr txBox="1">
            <a:spLocks noChangeArrowheads="1"/>
          </p:cNvSpPr>
          <p:nvPr/>
        </p:nvSpPr>
        <p:spPr bwMode="auto">
          <a:xfrm>
            <a:off x="1246436" y="3165575"/>
            <a:ext cx="1328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application</a:t>
            </a: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rot="16200000" flipH="1">
            <a:off x="1671886" y="2270225"/>
            <a:ext cx="928687" cy="1004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2794248" y="1879700"/>
            <a:ext cx="463550" cy="4286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34" name="직선 화살표 연결선 33"/>
          <p:cNvCxnSpPr>
            <a:stCxn id="30" idx="0"/>
          </p:cNvCxnSpPr>
          <p:nvPr/>
        </p:nvCxnSpPr>
        <p:spPr>
          <a:xfrm rot="5400000" flipH="1" flipV="1">
            <a:off x="2521199" y="2659162"/>
            <a:ext cx="857250" cy="155575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3181598" y="2594075"/>
            <a:ext cx="928688" cy="714375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11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158" y="285728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정적문서와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동적문서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2910" y="952481"/>
            <a:ext cx="807249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 smtClean="0"/>
              <a:t>정적문서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확장자가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이나 </a:t>
            </a:r>
            <a:r>
              <a:rPr lang="en-US" altLang="ko-KR" sz="1600" dirty="0" err="1" smtClean="0"/>
              <a:t>htm</a:t>
            </a:r>
            <a:r>
              <a:rPr lang="ko-KR" altLang="en-US" sz="1600" dirty="0" smtClean="0"/>
              <a:t>으로 끝나는 문서</a:t>
            </a:r>
            <a:r>
              <a:rPr lang="en-US" altLang="ko-KR" sz="1600" dirty="0" smtClean="0"/>
              <a:t>. html</a:t>
            </a:r>
            <a:r>
              <a:rPr lang="ko-KR" altLang="en-US" sz="1600" dirty="0" smtClean="0"/>
              <a:t>로 미리 만들어 놓아야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 smtClean="0"/>
              <a:t>동적문서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문서를 다양한 형태로 변환하여 보여준다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</p:txBody>
      </p:sp>
      <p:sp>
        <p:nvSpPr>
          <p:cNvPr id="5" name="웃는 얼굴 4"/>
          <p:cNvSpPr/>
          <p:nvPr/>
        </p:nvSpPr>
        <p:spPr>
          <a:xfrm>
            <a:off x="323821" y="2686044"/>
            <a:ext cx="372113" cy="349605"/>
          </a:xfrm>
          <a:prstGeom prst="smileyFac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66895" y="2328854"/>
            <a:ext cx="1860564" cy="139842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52647" y="2545906"/>
            <a:ext cx="558169" cy="25885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HTTP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52647" y="2828920"/>
            <a:ext cx="558169" cy="61136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33386" y="2543168"/>
            <a:ext cx="651197" cy="96141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63498" y="2900358"/>
            <a:ext cx="388346" cy="42535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------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74069" y="2114541"/>
            <a:ext cx="708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Server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925897" y="2376479"/>
            <a:ext cx="827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Container</a:t>
            </a:r>
            <a:endParaRPr lang="ko-KR" altLang="en-US" sz="800" dirty="0"/>
          </a:p>
        </p:txBody>
      </p:sp>
      <p:sp>
        <p:nvSpPr>
          <p:cNvPr id="14" name="왼쪽으로 구부러진 화살표 13"/>
          <p:cNvSpPr/>
          <p:nvPr/>
        </p:nvSpPr>
        <p:spPr>
          <a:xfrm>
            <a:off x="2767636" y="2686043"/>
            <a:ext cx="186056" cy="437007"/>
          </a:xfrm>
          <a:prstGeom prst="curvedLeft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2449" y="2255828"/>
            <a:ext cx="930282" cy="157322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7067" y="2360604"/>
            <a:ext cx="744226" cy="52440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67067" y="3003546"/>
            <a:ext cx="744226" cy="52440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92537" y="3041646"/>
            <a:ext cx="388346" cy="42535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------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0" name="구부러진 연결선 19"/>
          <p:cNvCxnSpPr>
            <a:stCxn id="16" idx="3"/>
            <a:endCxn id="7" idx="1"/>
          </p:cNvCxnSpPr>
          <p:nvPr/>
        </p:nvCxnSpPr>
        <p:spPr>
          <a:xfrm>
            <a:off x="1611293" y="2622808"/>
            <a:ext cx="641354" cy="525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1" idx="1"/>
            <a:endCxn id="18" idx="3"/>
          </p:cNvCxnSpPr>
          <p:nvPr/>
        </p:nvCxnSpPr>
        <p:spPr>
          <a:xfrm rot="10800000" flipV="1">
            <a:off x="1480884" y="3113035"/>
            <a:ext cx="882615" cy="1412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5549" y="2409815"/>
            <a:ext cx="749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request</a:t>
            </a:r>
            <a:endParaRPr lang="ko-KR" alt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1564347" y="2940044"/>
            <a:ext cx="852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response</a:t>
            </a:r>
            <a:endParaRPr lang="ko-KR" altLang="en-US" sz="900" dirty="0"/>
          </a:p>
        </p:txBody>
      </p:sp>
      <p:cxnSp>
        <p:nvCxnSpPr>
          <p:cNvPr id="27" name="직선 화살표 연결선 26"/>
          <p:cNvCxnSpPr>
            <a:stCxn id="5" idx="6"/>
            <a:endCxn id="30" idx="1"/>
          </p:cNvCxnSpPr>
          <p:nvPr/>
        </p:nvCxnSpPr>
        <p:spPr>
          <a:xfrm flipV="1">
            <a:off x="695934" y="2515430"/>
            <a:ext cx="370525" cy="345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66459" y="2471729"/>
            <a:ext cx="186056" cy="8740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29059" y="2436206"/>
            <a:ext cx="517160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하나의 문서를 인터넷으로 여러 사람에게 보여주려면 서버가 필요하다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클라이언트사이드 문서는 서버가 없어도 실행하거나 볼 수 있다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웹 브라우저가 </a:t>
            </a:r>
            <a:r>
              <a:rPr lang="en-US" altLang="ko-KR" sz="1200" dirty="0" smtClean="0"/>
              <a:t>html</a:t>
            </a:r>
            <a:r>
              <a:rPr lang="ko-KR" altLang="en-US" sz="1200" dirty="0" smtClean="0"/>
              <a:t>을 정해진 형태로 변환하여 보여주는데 </a:t>
            </a:r>
            <a:endParaRPr lang="en-US" altLang="ko-KR" sz="1200" dirty="0" smtClean="0"/>
          </a:p>
          <a:p>
            <a:r>
              <a:rPr lang="en-US" altLang="ko-KR" sz="1200" dirty="0" smtClean="0"/>
              <a:t>&lt;table&gt;</a:t>
            </a:r>
            <a:r>
              <a:rPr lang="ko-KR" altLang="en-US" sz="1200" dirty="0" smtClean="0"/>
              <a:t>태그가 있으면 테이블 모양으로 변환해주는 약속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프로토콜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이 </a:t>
            </a:r>
            <a:endParaRPr lang="en-US" altLang="ko-KR" sz="1200" dirty="0" smtClean="0"/>
          </a:p>
          <a:p>
            <a:r>
              <a:rPr lang="ko-KR" altLang="en-US" sz="1200" dirty="0" smtClean="0"/>
              <a:t>있기 때문이다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서버문서는 서버가 반드시 필요하며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jsp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servlet</a:t>
            </a:r>
            <a:r>
              <a:rPr lang="ko-KR" altLang="en-US" sz="1200" dirty="0" smtClean="0"/>
              <a:t>을 실행해서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html</a:t>
            </a:r>
            <a:r>
              <a:rPr lang="ko-KR" altLang="en-US" sz="1200" dirty="0" smtClean="0"/>
              <a:t>로 </a:t>
            </a:r>
            <a:endParaRPr lang="en-US" altLang="ko-KR" sz="1200" dirty="0" smtClean="0"/>
          </a:p>
          <a:p>
            <a:r>
              <a:rPr lang="ko-KR" altLang="en-US" sz="1200" dirty="0" smtClean="0"/>
              <a:t>변환해주는 컨테이너가 반드시 필요하다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사용자가 요청</a:t>
            </a:r>
            <a:r>
              <a:rPr lang="en-US" altLang="ko-KR" sz="1200" dirty="0" smtClean="0"/>
              <a:t>(request)</a:t>
            </a:r>
            <a:r>
              <a:rPr lang="ko-KR" altLang="en-US" sz="1200" dirty="0" smtClean="0"/>
              <a:t>을 하면 서버는 </a:t>
            </a:r>
            <a:r>
              <a:rPr lang="en-US" altLang="ko-KR" sz="1200" dirty="0" smtClean="0"/>
              <a:t>html</a:t>
            </a:r>
            <a:r>
              <a:rPr lang="ko-KR" altLang="en-US" sz="1200" dirty="0" smtClean="0"/>
              <a:t>로 만든 문서를 사용자에게 </a:t>
            </a:r>
            <a:endParaRPr lang="en-US" altLang="ko-KR" sz="1200" dirty="0" smtClean="0"/>
          </a:p>
          <a:p>
            <a:r>
              <a:rPr lang="ko-KR" altLang="en-US" sz="1200" dirty="0" smtClean="0"/>
              <a:t>그대로 보내</a:t>
            </a:r>
            <a:r>
              <a:rPr lang="en-US" altLang="ko-KR" sz="1200" dirty="0" smtClean="0"/>
              <a:t>(response-</a:t>
            </a:r>
            <a:r>
              <a:rPr lang="ko-KR" altLang="en-US" sz="1200" dirty="0" smtClean="0"/>
              <a:t>응답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준다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서버가 보내준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html</a:t>
            </a:r>
            <a:r>
              <a:rPr lang="ko-KR" altLang="en-US" sz="1200" dirty="0" smtClean="0"/>
              <a:t>이 웹브라우저와 </a:t>
            </a:r>
            <a:endParaRPr lang="en-US" altLang="ko-KR" sz="1200" dirty="0" smtClean="0"/>
          </a:p>
          <a:p>
            <a:r>
              <a:rPr lang="ko-KR" altLang="en-US" sz="1200" dirty="0" smtClean="0"/>
              <a:t>만나 요청한 문서가 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cxnSp>
        <p:nvCxnSpPr>
          <p:cNvPr id="42" name="직선 연결선 41"/>
          <p:cNvCxnSpPr/>
          <p:nvPr/>
        </p:nvCxnSpPr>
        <p:spPr>
          <a:xfrm rot="5400000">
            <a:off x="23781" y="3757614"/>
            <a:ext cx="3571900" cy="15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28636" y="4043367"/>
          <a:ext cx="3071834" cy="1499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1834"/>
              </a:tblGrid>
              <a:tr h="4349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0646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61974" y="4043366"/>
            <a:ext cx="10262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browser</a:t>
            </a:r>
            <a:r>
              <a:rPr lang="ko-KR" altLang="en-US" sz="1100" dirty="0" smtClean="0"/>
              <a:t>에서 </a:t>
            </a:r>
            <a:endParaRPr lang="en-US" altLang="ko-KR" sz="1100" dirty="0" smtClean="0"/>
          </a:p>
          <a:p>
            <a:r>
              <a:rPr lang="ko-KR" altLang="en-US" sz="1100" dirty="0" smtClean="0"/>
              <a:t>보이는 모양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2181210" y="4124329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Server </a:t>
            </a:r>
            <a:r>
              <a:rPr lang="ko-KR" altLang="en-US" sz="1100" dirty="0" smtClean="0"/>
              <a:t>내의 상황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890562" y="4572008"/>
            <a:ext cx="744226" cy="52440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116032" y="4610108"/>
            <a:ext cx="388346" cy="42535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------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43108" y="4572008"/>
            <a:ext cx="1143008" cy="52440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</a:rPr>
              <a:t>&lt;table&gt;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&lt;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tr</a:t>
            </a:r>
            <a:r>
              <a:rPr lang="en-US" altLang="ko-KR" sz="700" dirty="0" smtClean="0">
                <a:solidFill>
                  <a:schemeClr val="tx1"/>
                </a:solidFill>
              </a:rPr>
              <a:t>&gt;&lt;td&gt;1&lt;/td&gt;&lt;/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tr</a:t>
            </a:r>
            <a:r>
              <a:rPr lang="en-US" altLang="ko-KR" sz="7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700" dirty="0" smtClean="0">
                <a:solidFill>
                  <a:schemeClr val="tx1"/>
                </a:solidFill>
              </a:rPr>
              <a:t>&lt;/table&gt;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4348" y="511488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요청한 페이지를 </a:t>
            </a:r>
            <a:endParaRPr lang="en-US" altLang="ko-KR" sz="1000" dirty="0" smtClean="0"/>
          </a:p>
          <a:p>
            <a:r>
              <a:rPr lang="ko-KR" altLang="en-US" sz="1000" dirty="0" smtClean="0"/>
              <a:t>보여줌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2166920" y="511017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요청한 페이지를 </a:t>
            </a:r>
            <a:endParaRPr lang="en-US" altLang="ko-KR" sz="1000" dirty="0" smtClean="0"/>
          </a:p>
          <a:p>
            <a:r>
              <a:rPr lang="en-US" altLang="ko-KR" sz="1000" dirty="0" smtClean="0"/>
              <a:t>html tag</a:t>
            </a:r>
            <a:r>
              <a:rPr lang="ko-KR" altLang="en-US" sz="1000" dirty="0" smtClean="0"/>
              <a:t>로 준비</a:t>
            </a:r>
            <a:endParaRPr lang="ko-KR" altLang="en-US" sz="1000" dirty="0"/>
          </a:p>
        </p:txBody>
      </p:sp>
      <p:cxnSp>
        <p:nvCxnSpPr>
          <p:cNvPr id="53" name="구부러진 연결선 52"/>
          <p:cNvCxnSpPr>
            <a:stCxn id="48" idx="1"/>
            <a:endCxn id="47" idx="3"/>
          </p:cNvCxnSpPr>
          <p:nvPr/>
        </p:nvCxnSpPr>
        <p:spPr>
          <a:xfrm rot="10800000">
            <a:off x="1504378" y="4822786"/>
            <a:ext cx="638730" cy="11427"/>
          </a:xfrm>
          <a:prstGeom prst="curvedConnector3">
            <a:avLst>
              <a:gd name="adj1" fmla="val 589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/>
          <p:nvPr/>
        </p:nvCxnSpPr>
        <p:spPr>
          <a:xfrm rot="10800000">
            <a:off x="1500166" y="5357826"/>
            <a:ext cx="638730" cy="11427"/>
          </a:xfrm>
          <a:prstGeom prst="curvedConnector3">
            <a:avLst>
              <a:gd name="adj1" fmla="val 589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7158" y="285728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용어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11560" y="692696"/>
            <a:ext cx="8064896" cy="5954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. Request : </a:t>
            </a:r>
            <a:r>
              <a:rPr lang="ko-KR" altLang="en-US" sz="1600" dirty="0" smtClean="0"/>
              <a:t>클라이언트의 요청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. Response : </a:t>
            </a:r>
            <a:r>
              <a:rPr lang="ko-KR" altLang="en-US" sz="1600" dirty="0" smtClean="0"/>
              <a:t>클라이언트 요청에 대한 응답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. Parsing : </a:t>
            </a:r>
            <a:r>
              <a:rPr lang="ko-KR" altLang="en-US" sz="1600" dirty="0" smtClean="0"/>
              <a:t>엔진과 자바 사이의 용어를 해석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. Synch : request -&gt; response</a:t>
            </a:r>
            <a:r>
              <a:rPr lang="ko-KR" altLang="en-US" sz="1600" dirty="0" smtClean="0"/>
              <a:t>가 올때까지 </a:t>
            </a:r>
            <a:r>
              <a:rPr lang="en-US" altLang="ko-KR" sz="1600" dirty="0" smtClean="0"/>
              <a:t>browser</a:t>
            </a:r>
            <a:r>
              <a:rPr lang="ko-KR" altLang="en-US" sz="1600" dirty="0" smtClean="0"/>
              <a:t>는 대기</a:t>
            </a:r>
            <a:r>
              <a:rPr lang="en-US" altLang="ko-KR" sz="1600" dirty="0" smtClean="0"/>
              <a:t>&lt;</a:t>
            </a:r>
            <a:r>
              <a:rPr lang="ko-KR" altLang="en-US" sz="1600" dirty="0" smtClean="0"/>
              <a:t>화면 전체로딩</a:t>
            </a:r>
            <a:r>
              <a:rPr lang="en-US" altLang="ko-KR" sz="1600" dirty="0" smtClean="0"/>
              <a:t>&gt;</a:t>
            </a:r>
            <a:endParaRPr lang="ko-KR" altLang="en-US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Asynch</a:t>
            </a:r>
            <a:r>
              <a:rPr lang="en-US" altLang="ko-KR" sz="1600" dirty="0" smtClean="0"/>
              <a:t> : request -&gt; response</a:t>
            </a:r>
            <a:r>
              <a:rPr lang="ko-KR" altLang="en-US" sz="1600" dirty="0" smtClean="0"/>
              <a:t>가 올때까지 </a:t>
            </a:r>
            <a:r>
              <a:rPr lang="en-US" altLang="ko-KR" sz="1600" dirty="0" smtClean="0"/>
              <a:t>browser</a:t>
            </a:r>
            <a:r>
              <a:rPr lang="ko-KR" altLang="en-US" sz="1600" dirty="0" smtClean="0"/>
              <a:t>는 다른 일을 </a:t>
            </a:r>
            <a:r>
              <a:rPr lang="ko-KR" altLang="en-US" sz="1600" dirty="0" smtClean="0"/>
              <a:t>한다</a:t>
            </a:r>
            <a:endParaRPr lang="ko-KR" altLang="en-US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&lt;</a:t>
            </a:r>
            <a:r>
              <a:rPr lang="ko-KR" altLang="en-US" sz="1600" dirty="0" smtClean="0"/>
              <a:t>데이터만 바뀜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시간절약</a:t>
            </a:r>
            <a:r>
              <a:rPr lang="en-US" altLang="ko-KR" sz="1600" dirty="0" smtClean="0"/>
              <a:t>&gt;</a:t>
            </a:r>
            <a:endParaRPr lang="ko-KR" altLang="en-US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. Stateless : </a:t>
            </a:r>
            <a:r>
              <a:rPr lang="en-US" altLang="ko-KR" sz="1600" dirty="0" err="1" smtClean="0"/>
              <a:t>reponse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완료 후 각각 연결을 해제 한 상태 </a:t>
            </a:r>
            <a:r>
              <a:rPr lang="en-US" altLang="ko-KR" sz="1600" dirty="0" smtClean="0"/>
              <a:t>ex) HTTP</a:t>
            </a:r>
            <a:endParaRPr lang="ko-KR" altLang="en-US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Statefull</a:t>
            </a:r>
            <a:r>
              <a:rPr lang="en-US" altLang="ko-KR" sz="1600" dirty="0" smtClean="0"/>
              <a:t> : </a:t>
            </a:r>
            <a:r>
              <a:rPr lang="en-US" altLang="ko-KR" sz="1600" dirty="0" err="1" smtClean="0"/>
              <a:t>reponse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완료 후 에도 연결을 유지 한 상태 </a:t>
            </a:r>
            <a:r>
              <a:rPr lang="en-US" altLang="ko-KR" sz="1600" dirty="0" smtClean="0"/>
              <a:t>ex) DB</a:t>
            </a:r>
            <a:endParaRPr lang="ko-KR" altLang="en-US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. Browser : IO, Network, Thread</a:t>
            </a:r>
            <a:r>
              <a:rPr lang="ko-KR" altLang="en-US" sz="1600" dirty="0" smtClean="0"/>
              <a:t>를 사용자 입장에서 만들어 </a:t>
            </a:r>
            <a:r>
              <a:rPr lang="ko-KR" altLang="en-US" sz="1600" dirty="0" err="1" smtClean="0"/>
              <a:t>놓은것</a:t>
            </a:r>
            <a:endParaRPr lang="ko-KR" altLang="en-US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. API(Application Programming Interface) : Container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Component </a:t>
            </a:r>
            <a:r>
              <a:rPr lang="ko-KR" altLang="en-US" sz="1600" dirty="0" smtClean="0"/>
              <a:t>사이의 규약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. ELEMENT : 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=“hello.jsp”&gt; </a:t>
            </a:r>
            <a:r>
              <a:rPr lang="ko-KR" altLang="en-US" sz="1600" dirty="0" smtClean="0"/>
              <a:t>안녕 </a:t>
            </a:r>
            <a:r>
              <a:rPr lang="en-US" altLang="ko-KR" sz="1600" dirty="0" smtClean="0"/>
              <a:t>&lt;/a&gt;</a:t>
            </a:r>
            <a:endParaRPr lang="ko-KR" altLang="en-US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. MIME Type(Multipurpose Internet Mail Extension) :</a:t>
            </a:r>
            <a:endParaRPr lang="ko-KR" altLang="en-US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HTTP </a:t>
            </a:r>
            <a:r>
              <a:rPr lang="ko-KR" altLang="en-US" sz="1600" dirty="0" err="1" smtClean="0"/>
              <a:t>전송시</a:t>
            </a:r>
            <a:r>
              <a:rPr lang="ko-KR" altLang="en-US" sz="1600" dirty="0" smtClean="0"/>
              <a:t> 서로 주고 받는 문서의 타입을 지정하기 위해 사용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. GET : </a:t>
            </a:r>
            <a:r>
              <a:rPr lang="ko-KR" altLang="en-US" sz="1600" dirty="0" smtClean="0"/>
              <a:t>모든 주소정보 노출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최대 한글 </a:t>
            </a:r>
            <a:r>
              <a:rPr lang="en-US" altLang="ko-KR" sz="1600" dirty="0" smtClean="0"/>
              <a:t>1024</a:t>
            </a:r>
            <a:r>
              <a:rPr lang="ko-KR" altLang="en-US" sz="1600" dirty="0" smtClean="0"/>
              <a:t>자</a:t>
            </a:r>
            <a:r>
              <a:rPr lang="en-US" altLang="ko-KR" sz="1600" dirty="0" smtClean="0"/>
              <a:t>, header</a:t>
            </a:r>
            <a:r>
              <a:rPr lang="ko-KR" altLang="en-US" sz="1600" dirty="0" smtClean="0"/>
              <a:t>부분을 통하여 전달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. POST : </a:t>
            </a:r>
            <a:r>
              <a:rPr lang="ko-KR" altLang="en-US" sz="1600" dirty="0" smtClean="0"/>
              <a:t>내부변수로 존재 → 노출되지 않음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값의 제한이 없음</a:t>
            </a:r>
            <a:r>
              <a:rPr lang="en-US" altLang="ko-KR" sz="1600" dirty="0" smtClean="0"/>
              <a:t>, </a:t>
            </a:r>
            <a:endParaRPr lang="ko-KR" altLang="en-US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       body</a:t>
            </a:r>
            <a:r>
              <a:rPr lang="ko-KR" altLang="en-US" sz="1600" dirty="0" smtClean="0"/>
              <a:t>부분을 통하여 전달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7158" y="285728"/>
            <a:ext cx="1657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5. Web Server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9552" y="1061468"/>
            <a:ext cx="806489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b="1" dirty="0" smtClean="0"/>
              <a:t>웹 서버</a:t>
            </a:r>
            <a:r>
              <a:rPr lang="ko-KR" altLang="ko-KR" sz="1600" dirty="0" smtClean="0"/>
              <a:t>(Web Server)는 HTTP를 통해 웹 브라우저에서 요청하는 HTML 문서나 오브젝트(이미지 파일 등)을 전송해주는 서비스 프로그램을 말한다.</a:t>
            </a:r>
            <a:endParaRPr lang="en-US" altLang="ko-KR" sz="16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907704" y="2996952"/>
            <a:ext cx="1296144" cy="1440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Client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220072" y="2852936"/>
            <a:ext cx="1440160" cy="16001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347864" y="3212976"/>
            <a:ext cx="1728192" cy="1440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3347864" y="3861048"/>
            <a:ext cx="1728192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3661" y="2852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요청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51920" y="39957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20072" y="4581128"/>
            <a:ext cx="16289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정적인 데이터만</a:t>
            </a:r>
            <a:endParaRPr lang="en-US" altLang="ko-KR" sz="1400" dirty="0" smtClean="0"/>
          </a:p>
          <a:p>
            <a:r>
              <a:rPr lang="ko-KR" altLang="en-US" sz="1400" dirty="0" smtClean="0"/>
              <a:t>서비스할 수 있는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웹서버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51720" y="2348880"/>
            <a:ext cx="4467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웹 서버의 주된 기능은 웹 페이지를 클라이언트로 전달하는 것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7158" y="285728"/>
            <a:ext cx="3629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6. WAS(Web Application Service)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9552" y="692696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WAS</a:t>
            </a:r>
            <a:endParaRPr lang="ko-KR" altLang="en-US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규모가 크고 엔터프라이즈 환경을 갖춘 다양한 기능을 제공하는 소프트웨어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트랜젝션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보안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트래픽관리</a:t>
            </a:r>
            <a:r>
              <a:rPr lang="en-US" altLang="ko-KR" sz="1600" dirty="0" smtClean="0"/>
              <a:t>, DB Connection POOL</a:t>
            </a:r>
            <a:r>
              <a:rPr lang="ko-KR" altLang="en-US" sz="1600" dirty="0" smtClean="0"/>
              <a:t>등의 기능제공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56176" y="2348880"/>
            <a:ext cx="70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WAS</a:t>
            </a:r>
            <a:endParaRPr lang="ko-KR" altLang="en-US" b="1" dirty="0"/>
          </a:p>
        </p:txBody>
      </p:sp>
      <p:grpSp>
        <p:nvGrpSpPr>
          <p:cNvPr id="96" name="그룹 95"/>
          <p:cNvGrpSpPr/>
          <p:nvPr/>
        </p:nvGrpSpPr>
        <p:grpSpPr>
          <a:xfrm>
            <a:off x="2545439" y="2326412"/>
            <a:ext cx="3432383" cy="2497420"/>
            <a:chOff x="1439971" y="2259930"/>
            <a:chExt cx="3432383" cy="2497420"/>
          </a:xfrm>
        </p:grpSpPr>
        <p:sp>
          <p:nvSpPr>
            <p:cNvPr id="64" name="직사각형 63"/>
            <p:cNvSpPr/>
            <p:nvPr/>
          </p:nvSpPr>
          <p:spPr>
            <a:xfrm>
              <a:off x="2654080" y="2259930"/>
              <a:ext cx="2160240" cy="230425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98096" y="2763986"/>
              <a:ext cx="792088" cy="21602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HTTPD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(HTTP Demon)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98096" y="3124026"/>
              <a:ext cx="792088" cy="115212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950224" y="2763986"/>
              <a:ext cx="792088" cy="151216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022232" y="3196034"/>
              <a:ext cx="648072" cy="100811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590184" y="4060130"/>
              <a:ext cx="360040" cy="21602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86128" y="2373749"/>
              <a:ext cx="14430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WS and WAS(tomcat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93456" y="2773660"/>
              <a:ext cx="8851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Web Container</a:t>
              </a:r>
            </a:p>
            <a:p>
              <a:pPr algn="ctr"/>
              <a:r>
                <a:rPr lang="en-US" altLang="ko-KR" sz="800" dirty="0" smtClean="0"/>
                <a:t>( </a:t>
              </a:r>
              <a:r>
                <a:rPr lang="en-US" altLang="ko-KR" sz="800" dirty="0" err="1" smtClean="0"/>
                <a:t>catalina</a:t>
              </a:r>
              <a:r>
                <a:rPr lang="en-US" altLang="ko-KR" sz="800" dirty="0" smtClean="0"/>
                <a:t> )</a:t>
              </a:r>
              <a:endParaRPr lang="ko-KR" altLang="en-US" sz="8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83896" y="3380308"/>
              <a:ext cx="6215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HTTP</a:t>
              </a:r>
            </a:p>
            <a:p>
              <a:pPr algn="ctr"/>
              <a:r>
                <a:rPr lang="en-US" altLang="ko-KR" sz="1200" dirty="0" smtClean="0"/>
                <a:t>Server</a:t>
              </a:r>
              <a:endParaRPr lang="ko-KR" alt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84397" y="3268042"/>
              <a:ext cx="4972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JSP</a:t>
              </a:r>
            </a:p>
            <a:p>
              <a:pPr algn="ctr"/>
              <a:endParaRPr lang="en-US" altLang="ko-KR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altLang="ko-KR" sz="8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Servlet</a:t>
              </a:r>
              <a:endParaRPr lang="en-US" altLang="ko-KR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altLang="ko-KR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</a:t>
              </a:r>
              <a:endParaRPr lang="ko-KR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094240" y="3916114"/>
              <a:ext cx="144016" cy="1440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2916984" y="4094038"/>
              <a:ext cx="144016" cy="14401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916984" y="3950022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HTML</a:t>
              </a:r>
              <a:endParaRPr lang="ko-KR" altLang="en-US" sz="800" dirty="0"/>
            </a:p>
          </p:txBody>
        </p:sp>
        <p:cxnSp>
          <p:nvCxnSpPr>
            <p:cNvPr id="77" name="Shape 30"/>
            <p:cNvCxnSpPr>
              <a:stCxn id="74" idx="2"/>
            </p:cNvCxnSpPr>
            <p:nvPr/>
          </p:nvCxnSpPr>
          <p:spPr>
            <a:xfrm rot="5400000">
              <a:off x="3554180" y="3592078"/>
              <a:ext cx="144016" cy="1080120"/>
            </a:xfrm>
            <a:prstGeom prst="curved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stCxn id="75" idx="2"/>
              <a:endCxn id="90" idx="3"/>
            </p:cNvCxnSpPr>
            <p:nvPr/>
          </p:nvCxnSpPr>
          <p:spPr>
            <a:xfrm flipH="1">
              <a:off x="2417228" y="4166046"/>
              <a:ext cx="499756" cy="3162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374160" y="4357240"/>
              <a:ext cx="7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Connector</a:t>
              </a:r>
            </a:p>
            <a:p>
              <a:r>
                <a:rPr lang="en-US" altLang="ko-KR" sz="1000" dirty="0" smtClean="0"/>
                <a:t>(coyote)</a:t>
              </a:r>
              <a:endParaRPr lang="ko-KR" altLang="en-US" sz="1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250068" y="4349814"/>
              <a:ext cx="622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Engine</a:t>
              </a:r>
            </a:p>
            <a:p>
              <a:r>
                <a:rPr lang="en-US" altLang="ko-KR" sz="1000" dirty="0" smtClean="0"/>
                <a:t>(Jasper)</a:t>
              </a:r>
              <a:endParaRPr lang="ko-KR" altLang="en-US" sz="1000" dirty="0"/>
            </a:p>
          </p:txBody>
        </p:sp>
        <p:cxnSp>
          <p:nvCxnSpPr>
            <p:cNvPr id="81" name="직선 연결선 80"/>
            <p:cNvCxnSpPr/>
            <p:nvPr/>
          </p:nvCxnSpPr>
          <p:spPr>
            <a:xfrm flipH="1">
              <a:off x="3734200" y="4204146"/>
              <a:ext cx="72008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H="1" flipV="1">
              <a:off x="4382272" y="4132138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stCxn id="65" idx="2"/>
              <a:endCxn id="72" idx="0"/>
            </p:cNvCxnSpPr>
            <p:nvPr/>
          </p:nvCxnSpPr>
          <p:spPr>
            <a:xfrm>
              <a:off x="3194140" y="2980010"/>
              <a:ext cx="546" cy="4002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72" idx="2"/>
              <a:endCxn id="76" idx="1"/>
            </p:cNvCxnSpPr>
            <p:nvPr/>
          </p:nvCxnSpPr>
          <p:spPr>
            <a:xfrm flipH="1">
              <a:off x="2916984" y="3841973"/>
              <a:ext cx="277702" cy="2157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4310264" y="3124026"/>
              <a:ext cx="1" cy="1583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>
              <a:off x="4310264" y="3431106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>
              <a:off x="4310264" y="3668559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89" idx="3"/>
              <a:endCxn id="65" idx="1"/>
            </p:cNvCxnSpPr>
            <p:nvPr/>
          </p:nvCxnSpPr>
          <p:spPr>
            <a:xfrm>
              <a:off x="2273212" y="2574384"/>
              <a:ext cx="524884" cy="2976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439971" y="2312774"/>
              <a:ext cx="8332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HTTP</a:t>
              </a:r>
            </a:p>
            <a:p>
              <a:r>
                <a:rPr lang="en-US" altLang="ko-KR" sz="1400" dirty="0" smtClean="0"/>
                <a:t>Request</a:t>
              </a:r>
              <a:endParaRPr lang="ko-KR" altLang="en-US" sz="14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60556" y="4328417"/>
              <a:ext cx="956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Response</a:t>
              </a:r>
              <a:endParaRPr lang="ko-KR" altLang="en-US" sz="1400" dirty="0"/>
            </a:p>
          </p:txBody>
        </p:sp>
        <p:cxnSp>
          <p:nvCxnSpPr>
            <p:cNvPr id="91" name="직선 화살표 연결선 90"/>
            <p:cNvCxnSpPr>
              <a:stCxn id="65" idx="3"/>
              <a:endCxn id="71" idx="1"/>
            </p:cNvCxnSpPr>
            <p:nvPr/>
          </p:nvCxnSpPr>
          <p:spPr>
            <a:xfrm>
              <a:off x="3590184" y="2871998"/>
              <a:ext cx="303272" cy="709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7158" y="285728"/>
            <a:ext cx="3629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6. WAS(Web Application Service)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9552" y="692696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WAS</a:t>
            </a:r>
            <a:endParaRPr lang="ko-KR" altLang="en-US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규모가 크고 엔터프라이즈 환경을 갖춘 다양한 기능을 제공하는 소프트웨어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트랜젝션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보안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트래픽관리</a:t>
            </a:r>
            <a:r>
              <a:rPr lang="en-US" altLang="ko-KR" sz="1600" dirty="0" smtClean="0"/>
              <a:t>, DB Connection POOL</a:t>
            </a:r>
            <a:r>
              <a:rPr lang="ko-KR" altLang="en-US" sz="1600" dirty="0" smtClean="0"/>
              <a:t>등의 기능제공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83568" y="2348880"/>
            <a:ext cx="7458788" cy="3168352"/>
            <a:chOff x="693595" y="3284984"/>
            <a:chExt cx="7458788" cy="3168352"/>
          </a:xfrm>
        </p:grpSpPr>
        <p:sp>
          <p:nvSpPr>
            <p:cNvPr id="6" name="직사각형 5"/>
            <p:cNvSpPr/>
            <p:nvPr/>
          </p:nvSpPr>
          <p:spPr>
            <a:xfrm>
              <a:off x="1907704" y="3284984"/>
              <a:ext cx="5472608" cy="316835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07704" y="3284984"/>
              <a:ext cx="2160240" cy="230425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67944" y="3284984"/>
              <a:ext cx="2160240" cy="230425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051720" y="3789040"/>
              <a:ext cx="792088" cy="21602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HTTPD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(HTTP Demon)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51720" y="4149080"/>
              <a:ext cx="792088" cy="115212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203848" y="3789040"/>
              <a:ext cx="792088" cy="151216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75856" y="4221088"/>
              <a:ext cx="648072" cy="100811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43808" y="5085184"/>
              <a:ext cx="360040" cy="21602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11960" y="3717032"/>
              <a:ext cx="1872208" cy="136815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27984" y="4005064"/>
              <a:ext cx="1368152" cy="93610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796136" y="5229200"/>
              <a:ext cx="432048" cy="36004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44208" y="6165304"/>
              <a:ext cx="936104" cy="28803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pooling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444208" y="5877272"/>
              <a:ext cx="936104" cy="28803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Data Source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907704" y="6165304"/>
              <a:ext cx="720080" cy="28803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JNDI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627784" y="6165304"/>
              <a:ext cx="720080" cy="28803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JMS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347864" y="6165304"/>
              <a:ext cx="720080" cy="28803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JTA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067944" y="6165304"/>
              <a:ext cx="864096" cy="28803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JMAIL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32040" y="6165304"/>
              <a:ext cx="720080" cy="28803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……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39752" y="3398803"/>
              <a:ext cx="12955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WebServer</a:t>
              </a:r>
              <a:r>
                <a:rPr lang="en-US" altLang="ko-KR" sz="1000" dirty="0" smtClean="0"/>
                <a:t>(tomcat)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47080" y="3798714"/>
              <a:ext cx="8851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Web Container</a:t>
              </a:r>
            </a:p>
            <a:p>
              <a:pPr algn="ctr"/>
              <a:r>
                <a:rPr lang="en-US" altLang="ko-KR" sz="800" dirty="0" smtClean="0"/>
                <a:t>( </a:t>
              </a:r>
              <a:r>
                <a:rPr lang="en-US" altLang="ko-KR" sz="800" dirty="0" err="1" smtClean="0"/>
                <a:t>catalina</a:t>
              </a:r>
              <a:r>
                <a:rPr lang="en-US" altLang="ko-KR" sz="800" dirty="0" smtClean="0"/>
                <a:t> )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37520" y="4405362"/>
              <a:ext cx="6215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HTTP</a:t>
              </a:r>
            </a:p>
            <a:p>
              <a:pPr algn="ctr"/>
              <a:r>
                <a:rPr lang="en-US" altLang="ko-KR" sz="1200" dirty="0" smtClean="0"/>
                <a:t>Server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38021" y="4293096"/>
              <a:ext cx="4972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JSP</a:t>
              </a:r>
            </a:p>
            <a:p>
              <a:pPr algn="ctr"/>
              <a:endParaRPr lang="en-US" altLang="ko-KR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altLang="ko-KR" sz="8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Servlet</a:t>
              </a:r>
              <a:endParaRPr lang="en-US" altLang="ko-KR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ko-KR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altLang="ko-KR" sz="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</a:t>
              </a:r>
              <a:endParaRPr lang="ko-KR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47864" y="4941168"/>
              <a:ext cx="144016" cy="1440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2170608" y="5119092"/>
              <a:ext cx="144016" cy="14401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70608" y="4975076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HTML</a:t>
              </a:r>
              <a:endParaRPr lang="ko-KR" altLang="en-US" sz="800" dirty="0"/>
            </a:p>
          </p:txBody>
        </p:sp>
        <p:cxnSp>
          <p:nvCxnSpPr>
            <p:cNvPr id="31" name="Shape 30"/>
            <p:cNvCxnSpPr>
              <a:stCxn id="28" idx="2"/>
            </p:cNvCxnSpPr>
            <p:nvPr/>
          </p:nvCxnSpPr>
          <p:spPr>
            <a:xfrm rot="5400000">
              <a:off x="2807804" y="4617132"/>
              <a:ext cx="144016" cy="1080120"/>
            </a:xfrm>
            <a:prstGeom prst="curved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9" idx="2"/>
              <a:endCxn id="59" idx="3"/>
            </p:cNvCxnSpPr>
            <p:nvPr/>
          </p:nvCxnSpPr>
          <p:spPr>
            <a:xfrm flipH="1">
              <a:off x="1670852" y="5191100"/>
              <a:ext cx="499756" cy="3162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627784" y="5382294"/>
              <a:ext cx="7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Connector</a:t>
              </a:r>
            </a:p>
            <a:p>
              <a:r>
                <a:rPr lang="en-US" altLang="ko-KR" sz="1000" dirty="0" smtClean="0"/>
                <a:t>(coyote)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3692" y="5374868"/>
              <a:ext cx="622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Engine</a:t>
              </a:r>
            </a:p>
            <a:p>
              <a:r>
                <a:rPr lang="en-US" altLang="ko-KR" sz="1000" dirty="0" smtClean="0"/>
                <a:t>(Jasper)</a:t>
              </a:r>
              <a:endParaRPr lang="ko-KR" altLang="en-US" sz="1000" dirty="0"/>
            </a:p>
          </p:txBody>
        </p:sp>
        <p:cxnSp>
          <p:nvCxnSpPr>
            <p:cNvPr id="35" name="직선 연결선 34"/>
            <p:cNvCxnSpPr/>
            <p:nvPr/>
          </p:nvCxnSpPr>
          <p:spPr>
            <a:xfrm flipH="1">
              <a:off x="2987824" y="5229200"/>
              <a:ext cx="72008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 flipV="1">
              <a:off x="3635896" y="5157192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9" idx="2"/>
              <a:endCxn id="26" idx="0"/>
            </p:cNvCxnSpPr>
            <p:nvPr/>
          </p:nvCxnSpPr>
          <p:spPr>
            <a:xfrm>
              <a:off x="2447764" y="4005064"/>
              <a:ext cx="546" cy="4002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26" idx="2"/>
              <a:endCxn id="30" idx="1"/>
            </p:cNvCxnSpPr>
            <p:nvPr/>
          </p:nvCxnSpPr>
          <p:spPr>
            <a:xfrm flipH="1">
              <a:off x="2170608" y="4867027"/>
              <a:ext cx="277702" cy="2157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3563888" y="4149080"/>
              <a:ext cx="1" cy="1583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3563888" y="4456160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3563888" y="4693613"/>
              <a:ext cx="0" cy="1440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58" idx="3"/>
              <a:endCxn id="9" idx="1"/>
            </p:cNvCxnSpPr>
            <p:nvPr/>
          </p:nvCxnSpPr>
          <p:spPr>
            <a:xfrm>
              <a:off x="1526836" y="3599438"/>
              <a:ext cx="524884" cy="2976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356064" y="3356992"/>
              <a:ext cx="8659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EJB   Server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716016" y="3789040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EC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99992" y="4107552"/>
              <a:ext cx="8386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HelloHome</a:t>
              </a:r>
              <a:endPara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72000" y="4581128"/>
              <a:ext cx="4876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</a:t>
              </a:r>
              <a:endPara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91957" y="4005064"/>
              <a:ext cx="8082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EJB Engine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04643" y="3356992"/>
              <a:ext cx="678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Service</a:t>
              </a:r>
              <a:endParaRPr lang="ko-KR" altLang="en-US" sz="1200" dirty="0"/>
            </a:p>
          </p:txBody>
        </p:sp>
        <p:cxnSp>
          <p:nvCxnSpPr>
            <p:cNvPr id="49" name="직선 화살표 연결선 48"/>
            <p:cNvCxnSpPr>
              <a:stCxn id="27" idx="3"/>
              <a:endCxn id="45" idx="1"/>
            </p:cNvCxnSpPr>
            <p:nvPr/>
          </p:nvCxnSpPr>
          <p:spPr>
            <a:xfrm flipV="1">
              <a:off x="3835272" y="4230663"/>
              <a:ext cx="664720" cy="416376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27" idx="3"/>
              <a:endCxn id="46" idx="1"/>
            </p:cNvCxnSpPr>
            <p:nvPr/>
          </p:nvCxnSpPr>
          <p:spPr>
            <a:xfrm>
              <a:off x="3835272" y="4647039"/>
              <a:ext cx="736728" cy="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 flipV="1">
              <a:off x="3779912" y="4725144"/>
              <a:ext cx="720080" cy="72008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그룹 162"/>
            <p:cNvGrpSpPr/>
            <p:nvPr/>
          </p:nvGrpSpPr>
          <p:grpSpPr>
            <a:xfrm>
              <a:off x="5924912" y="5236820"/>
              <a:ext cx="360040" cy="576064"/>
              <a:chOff x="3923928" y="3429000"/>
              <a:chExt cx="576695" cy="886959"/>
            </a:xfrm>
          </p:grpSpPr>
          <p:sp>
            <p:nvSpPr>
              <p:cNvPr id="61" name="타원 60"/>
              <p:cNvSpPr/>
              <p:nvPr/>
            </p:nvSpPr>
            <p:spPr>
              <a:xfrm rot="2254114">
                <a:off x="3923928" y="3429000"/>
                <a:ext cx="288032" cy="50405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2" name="원호 61"/>
              <p:cNvSpPr/>
              <p:nvPr/>
            </p:nvSpPr>
            <p:spPr>
              <a:xfrm rot="16884438">
                <a:off x="3816547" y="3631883"/>
                <a:ext cx="792088" cy="576064"/>
              </a:xfrm>
              <a:prstGeom prst="arc">
                <a:avLst>
                  <a:gd name="adj1" fmla="val 16200000"/>
                  <a:gd name="adj2" fmla="val 20931012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5796136" y="5517232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Hello Bean</a:t>
              </a:r>
              <a:endParaRPr lang="ko-KR" altLang="en-US" sz="1000" dirty="0"/>
            </a:p>
          </p:txBody>
        </p:sp>
        <p:cxnSp>
          <p:nvCxnSpPr>
            <p:cNvPr id="54" name="직선 화살표 연결선 53"/>
            <p:cNvCxnSpPr>
              <a:stCxn id="46" idx="3"/>
            </p:cNvCxnSpPr>
            <p:nvPr/>
          </p:nvCxnSpPr>
          <p:spPr>
            <a:xfrm>
              <a:off x="5059634" y="4704239"/>
              <a:ext cx="880518" cy="596969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H="1" flipV="1">
              <a:off x="5004048" y="4797152"/>
              <a:ext cx="864096" cy="57606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5" idx="3"/>
              <a:endCxn id="16" idx="0"/>
            </p:cNvCxnSpPr>
            <p:nvPr/>
          </p:nvCxnSpPr>
          <p:spPr>
            <a:xfrm>
              <a:off x="5338683" y="4230663"/>
              <a:ext cx="673477" cy="998537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436096" y="429309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생성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93595" y="3337828"/>
              <a:ext cx="8332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HTTP</a:t>
              </a:r>
            </a:p>
            <a:p>
              <a:r>
                <a:rPr lang="en-US" altLang="ko-KR" sz="1400" dirty="0" smtClean="0"/>
                <a:t>Request</a:t>
              </a:r>
              <a:endParaRPr lang="ko-KR" alt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4180" y="5353471"/>
              <a:ext cx="956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Response</a:t>
              </a:r>
              <a:endParaRPr lang="ko-KR" alt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452320" y="3284984"/>
              <a:ext cx="70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WAS</a:t>
              </a:r>
              <a:endParaRPr lang="ko-KR" altLang="en-US" b="1" dirty="0"/>
            </a:p>
          </p:txBody>
        </p:sp>
        <p:cxnSp>
          <p:nvCxnSpPr>
            <p:cNvPr id="63" name="직선 화살표 연결선 62"/>
            <p:cNvCxnSpPr>
              <a:stCxn id="9" idx="3"/>
              <a:endCxn id="25" idx="1"/>
            </p:cNvCxnSpPr>
            <p:nvPr/>
          </p:nvCxnSpPr>
          <p:spPr>
            <a:xfrm>
              <a:off x="2843808" y="3897052"/>
              <a:ext cx="303272" cy="709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54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21549</TotalTime>
  <Words>3522</Words>
  <Application>Microsoft Office PowerPoint</Application>
  <PresentationFormat>화면 슬라이드 쇼(4:3)</PresentationFormat>
  <Paragraphs>786</Paragraphs>
  <Slides>43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Name</dc:creator>
  <cp:lastModifiedBy>HP</cp:lastModifiedBy>
  <cp:revision>186</cp:revision>
  <dcterms:created xsi:type="dcterms:W3CDTF">2012-01-05T06:32:00Z</dcterms:created>
  <dcterms:modified xsi:type="dcterms:W3CDTF">2021-08-31T05:12:47Z</dcterms:modified>
</cp:coreProperties>
</file>