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0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E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EEDD-D303-43D5-B12A-27C2F42BC298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5996-5453-4B99-9AB2-1080033E32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F5996-5453-4B99-9AB2-1080033E322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5D6F-57CB-4530-B525-10091A40CB89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FC2A-6E02-4182-8D02-7EBD68E95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84784"/>
            <a:ext cx="9144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941168"/>
            <a:ext cx="9144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7736" y="2708920"/>
            <a:ext cx="6329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Web History</a:t>
            </a:r>
            <a:endParaRPr lang="ko-KR" altLang="en-US" sz="8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016" y="6021288"/>
            <a:ext cx="8748464" cy="33855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한경 </a:t>
            </a:r>
            <a:r>
              <a:rPr lang="ko-KR" alt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닷컴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교육센터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Action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한쪽 모서리가 잘린 사각형 42"/>
          <p:cNvSpPr/>
          <p:nvPr/>
        </p:nvSpPr>
        <p:spPr>
          <a:xfrm>
            <a:off x="251520" y="4807057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5" name="그룹 44"/>
          <p:cNvGrpSpPr/>
          <p:nvPr/>
        </p:nvGrpSpPr>
        <p:grpSpPr>
          <a:xfrm>
            <a:off x="1115616" y="4869160"/>
            <a:ext cx="492443" cy="432048"/>
            <a:chOff x="653200" y="4581128"/>
            <a:chExt cx="492443" cy="432048"/>
          </a:xfrm>
        </p:grpSpPr>
        <p:grpSp>
          <p:nvGrpSpPr>
            <p:cNvPr id="36" name="그룹 15"/>
            <p:cNvGrpSpPr/>
            <p:nvPr/>
          </p:nvGrpSpPr>
          <p:grpSpPr>
            <a:xfrm>
              <a:off x="683568" y="4581128"/>
              <a:ext cx="432048" cy="432048"/>
              <a:chOff x="1882686" y="4963646"/>
              <a:chExt cx="360040" cy="360040"/>
            </a:xfrm>
          </p:grpSpPr>
          <p:sp>
            <p:nvSpPr>
              <p:cNvPr id="37" name="정오각형 36"/>
              <p:cNvSpPr/>
              <p:nvPr/>
            </p:nvSpPr>
            <p:spPr>
              <a:xfrm>
                <a:off x="1882686" y="4963646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" name="순서도: 연결자 37"/>
              <p:cNvSpPr/>
              <p:nvPr/>
            </p:nvSpPr>
            <p:spPr>
              <a:xfrm>
                <a:off x="1976123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" name="순서도: 연결자 38"/>
              <p:cNvSpPr/>
              <p:nvPr/>
            </p:nvSpPr>
            <p:spPr>
              <a:xfrm>
                <a:off x="2084424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53200" y="46519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분</a:t>
              </a:r>
              <a:r>
                <a:rPr lang="ko-KR" altLang="en-US" sz="1200" dirty="0"/>
                <a:t>기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67544" y="1611957"/>
            <a:ext cx="4392488" cy="175432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에</a:t>
            </a:r>
            <a:endParaRPr lang="en-US" altLang="ko-KR" sz="1600" dirty="0" smtClean="0"/>
          </a:p>
          <a:p>
            <a:r>
              <a:rPr lang="en-US" altLang="ko-KR" sz="1600" dirty="0" smtClean="0"/>
              <a:t>if( ){ }else if( ){ }….. </a:t>
            </a:r>
            <a:r>
              <a:rPr lang="ko-KR" altLang="en-US" sz="1600" dirty="0" smtClean="0"/>
              <a:t>많은 </a:t>
            </a:r>
            <a:r>
              <a:rPr lang="en-US" altLang="ko-KR" sz="1600" dirty="0" smtClean="0"/>
              <a:t>if</a:t>
            </a:r>
            <a:r>
              <a:rPr lang="ko-KR" altLang="en-US" sz="1600" dirty="0" smtClean="0"/>
              <a:t>문이 존재한다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if</a:t>
            </a:r>
            <a:r>
              <a:rPr lang="ko-KR" altLang="en-US" sz="1600" dirty="0" smtClean="0"/>
              <a:t>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을 만들자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If( insert) { } -&gt; insertServlet.java</a:t>
            </a:r>
          </a:p>
          <a:p>
            <a:r>
              <a:rPr lang="en-US" altLang="ko-KR" sz="1600" dirty="0" smtClean="0"/>
              <a:t>Else if(Select) { } -&gt; selectServlet.java</a:t>
            </a:r>
          </a:p>
          <a:p>
            <a:endParaRPr lang="en-US" altLang="ko-KR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95536" y="3429000"/>
            <a:ext cx="3036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Multi 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(Façade pattern)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165368" y="3933056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insertServlet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165368" y="4383106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deleteServlet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165368" y="4833156"/>
            <a:ext cx="131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updateServlet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65368" y="5283206"/>
            <a:ext cx="1205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selectServlet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195736" y="5733256"/>
            <a:ext cx="1413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selectAllServlet</a:t>
            </a:r>
            <a:endParaRPr lang="ko-KR" altLang="en-US" sz="1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327619" y="3933056"/>
            <a:ext cx="308277" cy="288032"/>
            <a:chOff x="653200" y="4581128"/>
            <a:chExt cx="462416" cy="432048"/>
          </a:xfrm>
        </p:grpSpPr>
        <p:grpSp>
          <p:nvGrpSpPr>
            <p:cNvPr id="55" name="그룹 15"/>
            <p:cNvGrpSpPr/>
            <p:nvPr/>
          </p:nvGrpSpPr>
          <p:grpSpPr>
            <a:xfrm>
              <a:off x="683568" y="4581128"/>
              <a:ext cx="432048" cy="432048"/>
              <a:chOff x="1882686" y="4963646"/>
              <a:chExt cx="360040" cy="360040"/>
            </a:xfrm>
          </p:grpSpPr>
          <p:sp>
            <p:nvSpPr>
              <p:cNvPr id="57" name="정오각형 56"/>
              <p:cNvSpPr/>
              <p:nvPr/>
            </p:nvSpPr>
            <p:spPr>
              <a:xfrm>
                <a:off x="1882686" y="4963646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순서도: 연결자 57"/>
              <p:cNvSpPr/>
              <p:nvPr/>
            </p:nvSpPr>
            <p:spPr>
              <a:xfrm>
                <a:off x="1976123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순서도: 연결자 58"/>
              <p:cNvSpPr/>
              <p:nvPr/>
            </p:nvSpPr>
            <p:spPr>
              <a:xfrm>
                <a:off x="2084424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53200" y="4651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563888" y="5661248"/>
            <a:ext cx="308277" cy="288032"/>
            <a:chOff x="653200" y="4581128"/>
            <a:chExt cx="462416" cy="432048"/>
          </a:xfrm>
        </p:grpSpPr>
        <p:grpSp>
          <p:nvGrpSpPr>
            <p:cNvPr id="85" name="그룹 15"/>
            <p:cNvGrpSpPr/>
            <p:nvPr/>
          </p:nvGrpSpPr>
          <p:grpSpPr>
            <a:xfrm>
              <a:off x="683568" y="4581128"/>
              <a:ext cx="432048" cy="432048"/>
              <a:chOff x="1882686" y="4963646"/>
              <a:chExt cx="360040" cy="360040"/>
            </a:xfrm>
          </p:grpSpPr>
          <p:sp>
            <p:nvSpPr>
              <p:cNvPr id="87" name="정오각형 86"/>
              <p:cNvSpPr/>
              <p:nvPr/>
            </p:nvSpPr>
            <p:spPr>
              <a:xfrm>
                <a:off x="1882686" y="4963646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8" name="순서도: 연결자 87"/>
              <p:cNvSpPr/>
              <p:nvPr/>
            </p:nvSpPr>
            <p:spPr>
              <a:xfrm>
                <a:off x="1976123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9" name="순서도: 연결자 88"/>
              <p:cNvSpPr/>
              <p:nvPr/>
            </p:nvSpPr>
            <p:spPr>
              <a:xfrm>
                <a:off x="2084424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53200" y="4651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347864" y="4365104"/>
            <a:ext cx="308277" cy="288032"/>
            <a:chOff x="653200" y="4581128"/>
            <a:chExt cx="462416" cy="432048"/>
          </a:xfrm>
        </p:grpSpPr>
        <p:grpSp>
          <p:nvGrpSpPr>
            <p:cNvPr id="91" name="그룹 15"/>
            <p:cNvGrpSpPr/>
            <p:nvPr/>
          </p:nvGrpSpPr>
          <p:grpSpPr>
            <a:xfrm>
              <a:off x="683568" y="4581128"/>
              <a:ext cx="432048" cy="432048"/>
              <a:chOff x="1882686" y="4963646"/>
              <a:chExt cx="360040" cy="360040"/>
            </a:xfrm>
          </p:grpSpPr>
          <p:sp>
            <p:nvSpPr>
              <p:cNvPr id="93" name="정오각형 92"/>
              <p:cNvSpPr/>
              <p:nvPr/>
            </p:nvSpPr>
            <p:spPr>
              <a:xfrm>
                <a:off x="1882686" y="4963646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4" name="순서도: 연결자 93"/>
              <p:cNvSpPr/>
              <p:nvPr/>
            </p:nvSpPr>
            <p:spPr>
              <a:xfrm>
                <a:off x="1976123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5" name="순서도: 연결자 94"/>
              <p:cNvSpPr/>
              <p:nvPr/>
            </p:nvSpPr>
            <p:spPr>
              <a:xfrm>
                <a:off x="2084424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53200" y="4651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419872" y="4797152"/>
            <a:ext cx="308277" cy="288032"/>
            <a:chOff x="653200" y="4581128"/>
            <a:chExt cx="462416" cy="432048"/>
          </a:xfrm>
        </p:grpSpPr>
        <p:grpSp>
          <p:nvGrpSpPr>
            <p:cNvPr id="97" name="그룹 15"/>
            <p:cNvGrpSpPr/>
            <p:nvPr/>
          </p:nvGrpSpPr>
          <p:grpSpPr>
            <a:xfrm>
              <a:off x="683568" y="4581128"/>
              <a:ext cx="432048" cy="432048"/>
              <a:chOff x="1882686" y="4963646"/>
              <a:chExt cx="360040" cy="360040"/>
            </a:xfrm>
          </p:grpSpPr>
          <p:sp>
            <p:nvSpPr>
              <p:cNvPr id="99" name="정오각형 98"/>
              <p:cNvSpPr/>
              <p:nvPr/>
            </p:nvSpPr>
            <p:spPr>
              <a:xfrm>
                <a:off x="1882686" y="4963646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순서도: 연결자 99"/>
              <p:cNvSpPr/>
              <p:nvPr/>
            </p:nvSpPr>
            <p:spPr>
              <a:xfrm>
                <a:off x="1976123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순서도: 연결자 100"/>
              <p:cNvSpPr/>
              <p:nvPr/>
            </p:nvSpPr>
            <p:spPr>
              <a:xfrm>
                <a:off x="2084424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53200" y="4651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47864" y="5229200"/>
            <a:ext cx="308277" cy="288032"/>
            <a:chOff x="653200" y="4581128"/>
            <a:chExt cx="462416" cy="432048"/>
          </a:xfrm>
        </p:grpSpPr>
        <p:grpSp>
          <p:nvGrpSpPr>
            <p:cNvPr id="103" name="그룹 15"/>
            <p:cNvGrpSpPr/>
            <p:nvPr/>
          </p:nvGrpSpPr>
          <p:grpSpPr>
            <a:xfrm>
              <a:off x="683568" y="4581128"/>
              <a:ext cx="432048" cy="432048"/>
              <a:chOff x="1882686" y="4963646"/>
              <a:chExt cx="360040" cy="360040"/>
            </a:xfrm>
          </p:grpSpPr>
          <p:sp>
            <p:nvSpPr>
              <p:cNvPr id="105" name="정오각형 104"/>
              <p:cNvSpPr/>
              <p:nvPr/>
            </p:nvSpPr>
            <p:spPr>
              <a:xfrm>
                <a:off x="1882686" y="4963646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순서도: 연결자 105"/>
              <p:cNvSpPr/>
              <p:nvPr/>
            </p:nvSpPr>
            <p:spPr>
              <a:xfrm>
                <a:off x="1976123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순서도: 연결자 106"/>
              <p:cNvSpPr/>
              <p:nvPr/>
            </p:nvSpPr>
            <p:spPr>
              <a:xfrm>
                <a:off x="2084424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653200" y="4651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09" name="직선 연결선 108"/>
          <p:cNvCxnSpPr>
            <a:stCxn id="37" idx="5"/>
            <a:endCxn id="49" idx="1"/>
          </p:cNvCxnSpPr>
          <p:nvPr/>
        </p:nvCxnSpPr>
        <p:spPr>
          <a:xfrm flipV="1">
            <a:off x="1578032" y="4086945"/>
            <a:ext cx="587336" cy="94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37" idx="5"/>
            <a:endCxn id="50" idx="1"/>
          </p:cNvCxnSpPr>
          <p:nvPr/>
        </p:nvCxnSpPr>
        <p:spPr>
          <a:xfrm flipV="1">
            <a:off x="1578032" y="4536995"/>
            <a:ext cx="587336" cy="49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37" idx="5"/>
            <a:endCxn id="51" idx="1"/>
          </p:cNvCxnSpPr>
          <p:nvPr/>
        </p:nvCxnSpPr>
        <p:spPr>
          <a:xfrm flipV="1">
            <a:off x="1578032" y="4987045"/>
            <a:ext cx="587336" cy="4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44" idx="3"/>
            <a:endCxn id="52" idx="1"/>
          </p:cNvCxnSpPr>
          <p:nvPr/>
        </p:nvCxnSpPr>
        <p:spPr>
          <a:xfrm>
            <a:off x="1608059" y="5078507"/>
            <a:ext cx="557309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37" idx="5"/>
            <a:endCxn id="53" idx="1"/>
          </p:cNvCxnSpPr>
          <p:nvPr/>
        </p:nvCxnSpPr>
        <p:spPr>
          <a:xfrm>
            <a:off x="1578032" y="5034187"/>
            <a:ext cx="617704" cy="85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5977" y="5611653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FacadeControl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-&gt; Control</a:t>
            </a:r>
            <a:r>
              <a:rPr lang="ko-KR" altLang="en-US" sz="1000" dirty="0" smtClean="0"/>
              <a:t>을 분기하도록</a:t>
            </a:r>
            <a:endParaRPr lang="ko-KR" altLang="en-US" sz="1000" dirty="0"/>
          </a:p>
        </p:txBody>
      </p:sp>
      <p:sp>
        <p:nvSpPr>
          <p:cNvPr id="129" name="왼쪽 중괄호 128"/>
          <p:cNvSpPr/>
          <p:nvPr/>
        </p:nvSpPr>
        <p:spPr>
          <a:xfrm rot="16200000">
            <a:off x="1241630" y="5535234"/>
            <a:ext cx="288032" cy="1260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왼쪽 중괄호 129"/>
          <p:cNvSpPr/>
          <p:nvPr/>
        </p:nvSpPr>
        <p:spPr>
          <a:xfrm rot="16200000">
            <a:off x="2915816" y="5301208"/>
            <a:ext cx="288032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899592" y="6328370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C1, C2 </a:t>
            </a:r>
            <a:r>
              <a:rPr lang="ko-KR" altLang="en-US" sz="1100" dirty="0" smtClean="0"/>
              <a:t>담당</a:t>
            </a:r>
            <a:endParaRPr lang="ko-KR" alt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267744" y="6328370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C3,C4, C5, C6, C7 </a:t>
            </a:r>
            <a:r>
              <a:rPr lang="ko-KR" altLang="en-US" sz="1100" dirty="0" smtClean="0"/>
              <a:t>담당</a:t>
            </a:r>
            <a:endParaRPr lang="ko-KR" altLang="en-US" sz="1100" dirty="0"/>
          </a:p>
        </p:txBody>
      </p:sp>
      <p:cxnSp>
        <p:nvCxnSpPr>
          <p:cNvPr id="134" name="직선 연결선 133"/>
          <p:cNvCxnSpPr>
            <a:stCxn id="43" idx="0"/>
            <a:endCxn id="44" idx="1"/>
          </p:cNvCxnSpPr>
          <p:nvPr/>
        </p:nvCxnSpPr>
        <p:spPr>
          <a:xfrm>
            <a:off x="683568" y="5071087"/>
            <a:ext cx="432048" cy="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한쪽 모서리가 잘린 사각형 134"/>
          <p:cNvSpPr/>
          <p:nvPr/>
        </p:nvSpPr>
        <p:spPr>
          <a:xfrm>
            <a:off x="4283968" y="4725144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36" name="그룹 135"/>
          <p:cNvGrpSpPr/>
          <p:nvPr/>
        </p:nvGrpSpPr>
        <p:grpSpPr>
          <a:xfrm>
            <a:off x="5076056" y="4797152"/>
            <a:ext cx="492443" cy="432048"/>
            <a:chOff x="653200" y="4581128"/>
            <a:chExt cx="492443" cy="432048"/>
          </a:xfrm>
        </p:grpSpPr>
        <p:grpSp>
          <p:nvGrpSpPr>
            <p:cNvPr id="137" name="그룹 15"/>
            <p:cNvGrpSpPr/>
            <p:nvPr/>
          </p:nvGrpSpPr>
          <p:grpSpPr>
            <a:xfrm>
              <a:off x="683568" y="4581128"/>
              <a:ext cx="432048" cy="432048"/>
              <a:chOff x="1882686" y="4963646"/>
              <a:chExt cx="360040" cy="360040"/>
            </a:xfrm>
          </p:grpSpPr>
          <p:sp>
            <p:nvSpPr>
              <p:cNvPr id="139" name="정오각형 138"/>
              <p:cNvSpPr/>
              <p:nvPr/>
            </p:nvSpPr>
            <p:spPr>
              <a:xfrm>
                <a:off x="1882686" y="4963646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0" name="순서도: 연결자 139"/>
              <p:cNvSpPr/>
              <p:nvPr/>
            </p:nvSpPr>
            <p:spPr>
              <a:xfrm>
                <a:off x="1976123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1" name="순서도: 연결자 140"/>
              <p:cNvSpPr/>
              <p:nvPr/>
            </p:nvSpPr>
            <p:spPr>
              <a:xfrm>
                <a:off x="2084424" y="5213004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653200" y="46519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분</a:t>
              </a:r>
              <a:r>
                <a:rPr lang="ko-KR" altLang="en-US" sz="1200" dirty="0"/>
                <a:t>기</a:t>
              </a:r>
            </a:p>
          </p:txBody>
        </p:sp>
      </p:grpSp>
      <p:sp>
        <p:nvSpPr>
          <p:cNvPr id="142" name="한쪽 모서리가 잘린 사각형 141"/>
          <p:cNvSpPr/>
          <p:nvPr/>
        </p:nvSpPr>
        <p:spPr>
          <a:xfrm>
            <a:off x="6876256" y="4725144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3" name="한쪽 모서리가 잘린 사각형 142"/>
          <p:cNvSpPr/>
          <p:nvPr/>
        </p:nvSpPr>
        <p:spPr>
          <a:xfrm>
            <a:off x="6012160" y="4725144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6" name="왼쪽 중괄호 145"/>
          <p:cNvSpPr/>
          <p:nvPr/>
        </p:nvSpPr>
        <p:spPr>
          <a:xfrm>
            <a:off x="7327354" y="4077072"/>
            <a:ext cx="432048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4788024" y="494116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>
            <a:off x="4788024" y="50851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5580112" y="50131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6497166" y="50131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854000" y="3933056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54000" y="4383106"/>
            <a:ext cx="75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update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854000" y="483315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detail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854000" y="5283206"/>
            <a:ext cx="64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insert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884368" y="5733256"/>
            <a:ext cx="686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delete</a:t>
            </a:r>
            <a:endParaRPr lang="ko-KR" altLang="en-US" sz="1400" dirty="0"/>
          </a:p>
        </p:txBody>
      </p:sp>
      <p:sp>
        <p:nvSpPr>
          <p:cNvPr id="158" name="한쪽 모서리가 잘린 사각형 157"/>
          <p:cNvSpPr/>
          <p:nvPr/>
        </p:nvSpPr>
        <p:spPr>
          <a:xfrm>
            <a:off x="7740352" y="2828933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60" name="직선 화살표 연결선 159"/>
          <p:cNvCxnSpPr>
            <a:endCxn id="158" idx="1"/>
          </p:cNvCxnSpPr>
          <p:nvPr/>
        </p:nvCxnSpPr>
        <p:spPr>
          <a:xfrm flipV="1">
            <a:off x="7956376" y="3356992"/>
            <a:ext cx="0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236296" y="2492896"/>
            <a:ext cx="138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&lt;&lt;interface&gt;&gt;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940152" y="45091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516216" y="4437112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Factory  pattern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710345" y="2943994"/>
            <a:ext cx="51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MAV</a:t>
            </a:r>
            <a:endParaRPr lang="ko-KR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337558" y="3429000"/>
            <a:ext cx="318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 Action(Factory pattern)</a:t>
            </a:r>
            <a:endParaRPr lang="ko-KR" altLang="en-US" sz="1600" dirty="0"/>
          </a:p>
        </p:txBody>
      </p:sp>
      <p:sp>
        <p:nvSpPr>
          <p:cNvPr id="169" name="오른쪽 화살표 168"/>
          <p:cNvSpPr/>
          <p:nvPr/>
        </p:nvSpPr>
        <p:spPr>
          <a:xfrm>
            <a:off x="3851920" y="4869160"/>
            <a:ext cx="36004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형 설명선 169"/>
          <p:cNvSpPr/>
          <p:nvPr/>
        </p:nvSpPr>
        <p:spPr>
          <a:xfrm>
            <a:off x="3779912" y="4293096"/>
            <a:ext cx="1296144" cy="288032"/>
          </a:xfrm>
          <a:prstGeom prst="wedgeEllipseCallout">
            <a:avLst>
              <a:gd name="adj1" fmla="val -24875"/>
              <a:gd name="adj2" fmla="val 88956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Action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866073" y="537321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C1, C2 </a:t>
            </a:r>
            <a:r>
              <a:rPr lang="ko-KR" altLang="en-US" sz="1100" dirty="0" smtClean="0"/>
              <a:t>담당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2004 ~ 2005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FrameWork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Struts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7504" y="1790814"/>
            <a:ext cx="3888432" cy="452431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사용하기가 불편하다</a:t>
            </a:r>
            <a:endParaRPr lang="en-US" altLang="ko-KR" sz="1200" dirty="0" smtClean="0"/>
          </a:p>
          <a:p>
            <a:r>
              <a:rPr lang="en-US" altLang="ko-KR" sz="1200" dirty="0" smtClean="0"/>
              <a:t>Life Cycle</a:t>
            </a:r>
            <a:r>
              <a:rPr lang="ko-KR" altLang="en-US" sz="1200" dirty="0" smtClean="0"/>
              <a:t>을 사용하는 </a:t>
            </a:r>
            <a:r>
              <a:rPr lang="en-US" altLang="ko-KR" sz="1200" dirty="0" err="1" smtClean="0"/>
              <a:t>FrameWork</a:t>
            </a:r>
            <a:endParaRPr lang="en-US" altLang="ko-KR" sz="1200" dirty="0" smtClean="0"/>
          </a:p>
          <a:p>
            <a:r>
              <a:rPr lang="en-US" altLang="ko-KR" sz="1200" dirty="0" smtClean="0"/>
              <a:t>Action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계열 </a:t>
            </a:r>
            <a:r>
              <a:rPr lang="en-US" altLang="ko-KR" sz="1200" dirty="0" smtClean="0"/>
              <a:t>( C2, C5)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Request.getParameter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대신에 </a:t>
            </a:r>
            <a:r>
              <a:rPr lang="en-US" altLang="ko-KR" sz="1200" dirty="0" err="1" smtClean="0"/>
              <a:t>useBean</a:t>
            </a:r>
            <a:r>
              <a:rPr lang="ko-KR" altLang="en-US" sz="1200" dirty="0" smtClean="0"/>
              <a:t>을 </a:t>
            </a:r>
            <a:endParaRPr lang="en-US" altLang="ko-KR" sz="1200" dirty="0" smtClean="0"/>
          </a:p>
          <a:p>
            <a:r>
              <a:rPr lang="ko-KR" altLang="en-US" sz="1200" dirty="0" smtClean="0"/>
              <a:t>사용해서 작성한다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useBean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request</a:t>
            </a:r>
            <a:r>
              <a:rPr lang="ko-KR" altLang="en-US" sz="1200" dirty="0" smtClean="0"/>
              <a:t>가 자동으로 걸리기 때문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column Mapping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즉</a:t>
            </a:r>
            <a:r>
              <a:rPr lang="en-US" altLang="ko-KR" sz="1200" dirty="0" smtClean="0"/>
              <a:t>, DTO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Set</a:t>
            </a:r>
            <a:r>
              <a:rPr lang="ko-KR" altLang="en-US" sz="1200" dirty="0" smtClean="0"/>
              <a:t>을 통해서 넣었던 방식을 자동으로 처리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Struts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이라는 객체를 만듬 </a:t>
            </a:r>
            <a:endParaRPr lang="en-US" altLang="ko-KR" sz="1200" dirty="0" smtClean="0"/>
          </a:p>
          <a:p>
            <a:r>
              <a:rPr lang="en-US" altLang="ko-KR" sz="1200" dirty="0" smtClean="0"/>
              <a:t>-&gt; Scope</a:t>
            </a:r>
            <a:r>
              <a:rPr lang="ko-KR" altLang="en-US" sz="1200" dirty="0" smtClean="0"/>
              <a:t>를 정의해서 화면으로 넘겨줌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VC controller : </a:t>
            </a:r>
          </a:p>
          <a:p>
            <a:r>
              <a:rPr lang="en-US" altLang="ko-KR" sz="1200" dirty="0" err="1" smtClean="0"/>
              <a:t>FrameWork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Control</a:t>
            </a:r>
            <a:r>
              <a:rPr lang="ko-KR" altLang="en-US" sz="1200" dirty="0" smtClean="0"/>
              <a:t>을 자동으로 만들어 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따라서 개발자는 </a:t>
            </a:r>
            <a:r>
              <a:rPr lang="en-US" altLang="ko-KR" sz="1200" dirty="0" smtClean="0"/>
              <a:t>Model &amp; view</a:t>
            </a:r>
            <a:r>
              <a:rPr lang="ko-KR" altLang="en-US" sz="1200" dirty="0" smtClean="0"/>
              <a:t>만 만들면 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4139952" y="1772816"/>
            <a:ext cx="4824536" cy="452431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Struts 2.0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Filter </a:t>
            </a:r>
            <a:r>
              <a:rPr lang="ko-KR" altLang="en-US" sz="1200" dirty="0" smtClean="0"/>
              <a:t>계열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가로채기 기술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96" name="한쪽 모서리가 잘린 사각형 95"/>
          <p:cNvSpPr/>
          <p:nvPr/>
        </p:nvSpPr>
        <p:spPr>
          <a:xfrm>
            <a:off x="4283968" y="2492896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>
            <a:off x="5724128" y="3318701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4860032" y="27809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아래로 구부러진 화살표 116"/>
          <p:cNvSpPr/>
          <p:nvPr/>
        </p:nvSpPr>
        <p:spPr>
          <a:xfrm>
            <a:off x="5004048" y="2636912"/>
            <a:ext cx="288032" cy="720080"/>
          </a:xfrm>
          <a:prstGeom prst="curved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60032" y="3440033"/>
            <a:ext cx="52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121" name="직선 화살표 연결선 120"/>
          <p:cNvCxnSpPr>
            <a:stCxn id="118" idx="3"/>
            <a:endCxn id="97" idx="2"/>
          </p:cNvCxnSpPr>
          <p:nvPr/>
        </p:nvCxnSpPr>
        <p:spPr>
          <a:xfrm>
            <a:off x="5386458" y="3578533"/>
            <a:ext cx="337670" cy="4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11960" y="4060229"/>
            <a:ext cx="22993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Listener </a:t>
            </a:r>
            <a:r>
              <a:rPr lang="ko-KR" altLang="en-US" sz="1200" dirty="0" smtClean="0"/>
              <a:t>계열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</a:p>
          <a:p>
            <a:r>
              <a:rPr lang="en-US" altLang="ko-KR" sz="1200" dirty="0" smtClean="0"/>
              <a:t>   Session Listener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바인딩  </a:t>
            </a:r>
            <a:r>
              <a:rPr lang="en-US" altLang="ko-KR" sz="1200" dirty="0" smtClean="0"/>
              <a:t>Listener</a:t>
            </a:r>
          </a:p>
          <a:p>
            <a:r>
              <a:rPr lang="en-US" altLang="ko-KR" sz="1200" dirty="0" smtClean="0"/>
              <a:t>            :</a:t>
            </a:r>
          </a:p>
          <a:p>
            <a:r>
              <a:rPr lang="en-US" altLang="ko-KR" sz="1200" dirty="0" smtClean="0"/>
              <a:t>            :</a:t>
            </a:r>
          </a:p>
          <a:p>
            <a:r>
              <a:rPr lang="en-US" altLang="ko-KR" sz="1200" dirty="0" smtClean="0"/>
              <a:t>  Context (</a:t>
            </a:r>
            <a:r>
              <a:rPr lang="ko-KR" altLang="en-US" sz="1200" dirty="0" err="1" smtClean="0"/>
              <a:t>배포단뒤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실행단위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228184" y="2359913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/>
              <a:t>가디언</a:t>
            </a:r>
            <a:endParaRPr lang="ko-KR" altLang="en-US" sz="1200" u="sng" dirty="0"/>
          </a:p>
        </p:txBody>
      </p:sp>
      <p:sp>
        <p:nvSpPr>
          <p:cNvPr id="126" name="TextBox 125"/>
          <p:cNvSpPr txBox="1"/>
          <p:nvPr/>
        </p:nvSpPr>
        <p:spPr>
          <a:xfrm>
            <a:off x="6372200" y="2564904"/>
            <a:ext cx="1165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Login- Roll</a:t>
            </a:r>
          </a:p>
          <a:p>
            <a:r>
              <a:rPr lang="en-US" altLang="ko-KR" sz="1200" dirty="0" smtClean="0"/>
              <a:t>          user</a:t>
            </a:r>
          </a:p>
          <a:p>
            <a:r>
              <a:rPr lang="en-US" altLang="ko-KR" sz="1200" dirty="0" smtClean="0"/>
              <a:t>          admin</a:t>
            </a:r>
          </a:p>
          <a:p>
            <a:r>
              <a:rPr lang="en-US" altLang="ko-KR" sz="1200" dirty="0" smtClean="0"/>
              <a:t>          Guest</a:t>
            </a:r>
            <a:endParaRPr lang="ko-KR" altLang="en-US" sz="1200" dirty="0"/>
          </a:p>
        </p:txBody>
      </p:sp>
      <p:sp>
        <p:nvSpPr>
          <p:cNvPr id="127" name="한쪽 모서리가 잘린 사각형 126"/>
          <p:cNvSpPr/>
          <p:nvPr/>
        </p:nvSpPr>
        <p:spPr>
          <a:xfrm>
            <a:off x="8423920" y="3318701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7559824" y="27809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아래로 구부러진 화살표 132"/>
          <p:cNvSpPr/>
          <p:nvPr/>
        </p:nvSpPr>
        <p:spPr>
          <a:xfrm>
            <a:off x="7703840" y="2636912"/>
            <a:ext cx="288032" cy="720080"/>
          </a:xfrm>
          <a:prstGeom prst="curved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559824" y="3440033"/>
            <a:ext cx="52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137" name="직선 화살표 연결선 136"/>
          <p:cNvCxnSpPr>
            <a:stCxn id="136" idx="3"/>
            <a:endCxn id="127" idx="2"/>
          </p:cNvCxnSpPr>
          <p:nvPr/>
        </p:nvCxnSpPr>
        <p:spPr>
          <a:xfrm>
            <a:off x="8086250" y="3578533"/>
            <a:ext cx="337670" cy="4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한쪽 모서리가 잘린 사각형 143"/>
          <p:cNvSpPr/>
          <p:nvPr/>
        </p:nvSpPr>
        <p:spPr>
          <a:xfrm>
            <a:off x="8423920" y="2708920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한쪽 모서리가 잘린 사각형 144"/>
          <p:cNvSpPr/>
          <p:nvPr/>
        </p:nvSpPr>
        <p:spPr>
          <a:xfrm>
            <a:off x="8423920" y="3933056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>
            <a:stCxn id="136" idx="3"/>
            <a:endCxn id="144" idx="2"/>
          </p:cNvCxnSpPr>
          <p:nvPr/>
        </p:nvCxnSpPr>
        <p:spPr>
          <a:xfrm flipV="1">
            <a:off x="8086250" y="2972950"/>
            <a:ext cx="337670" cy="605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36" idx="3"/>
            <a:endCxn id="145" idx="2"/>
          </p:cNvCxnSpPr>
          <p:nvPr/>
        </p:nvCxnSpPr>
        <p:spPr>
          <a:xfrm>
            <a:off x="8086250" y="3578533"/>
            <a:ext cx="337670" cy="618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423920" y="285293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</a:t>
            </a:r>
            <a:endParaRPr lang="ko-KR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316416" y="34290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admin</a:t>
            </a:r>
            <a:endParaRPr lang="ko-KR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316416" y="407707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Guest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2004 ~ 2005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FrameWork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Struts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96" y="1412776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EJB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4680" y="16782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Bean</a:t>
            </a:r>
            <a:endParaRPr lang="ko-KR" altLang="en-US" sz="1400" dirty="0"/>
          </a:p>
        </p:txBody>
      </p:sp>
      <p:sp>
        <p:nvSpPr>
          <p:cNvPr id="37" name="왼쪽 대괄호 36"/>
          <p:cNvSpPr/>
          <p:nvPr/>
        </p:nvSpPr>
        <p:spPr>
          <a:xfrm>
            <a:off x="1000744" y="1822277"/>
            <a:ext cx="186880" cy="93610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144760" y="1658516"/>
            <a:ext cx="1362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LifeCycle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있는 것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44760" y="2614365"/>
            <a:ext cx="4102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LifeCycle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없는 것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pojo</a:t>
            </a:r>
            <a:r>
              <a:rPr lang="en-US" altLang="ko-KR" sz="1400" dirty="0" smtClean="0"/>
              <a:t>(getter, setter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통해 접근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</a:t>
            </a:r>
            <a:r>
              <a:rPr lang="en-US" altLang="ko-KR" sz="1400" dirty="0" err="1" smtClean="0"/>
              <a:t>oop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Encapsulation </a:t>
            </a:r>
            <a:endParaRPr lang="ko-KR" altLang="en-US" sz="1400" dirty="0"/>
          </a:p>
        </p:txBody>
      </p:sp>
      <p:sp>
        <p:nvSpPr>
          <p:cNvPr id="40" name="왼쪽 대괄호 39"/>
          <p:cNvSpPr/>
          <p:nvPr/>
        </p:nvSpPr>
        <p:spPr>
          <a:xfrm>
            <a:off x="2411760" y="1802532"/>
            <a:ext cx="144016" cy="3600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83768" y="1658516"/>
            <a:ext cx="110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3768" y="2018556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EJB</a:t>
            </a:r>
            <a:endParaRPr lang="ko-KR" altLang="en-US" sz="1400" dirty="0"/>
          </a:p>
        </p:txBody>
      </p:sp>
      <p:sp>
        <p:nvSpPr>
          <p:cNvPr id="43" name="오른쪽 중괄호 42"/>
          <p:cNvSpPr/>
          <p:nvPr/>
        </p:nvSpPr>
        <p:spPr>
          <a:xfrm>
            <a:off x="3563888" y="1802532"/>
            <a:ext cx="216024" cy="3600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737620" y="1802532"/>
            <a:ext cx="2598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의 명령을 받는 객체</a:t>
            </a:r>
            <a:endParaRPr lang="ko-KR" altLang="en-US" sz="1400" dirty="0"/>
          </a:p>
        </p:txBody>
      </p:sp>
      <p:cxnSp>
        <p:nvCxnSpPr>
          <p:cNvPr id="46" name="꺾인 연결선 45"/>
          <p:cNvCxnSpPr/>
          <p:nvPr/>
        </p:nvCxnSpPr>
        <p:spPr>
          <a:xfrm>
            <a:off x="4313684" y="2090564"/>
            <a:ext cx="330324" cy="144016"/>
          </a:xfrm>
          <a:prstGeom prst="bentConnector3">
            <a:avLst>
              <a:gd name="adj1" fmla="val 2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61199" y="2090564"/>
            <a:ext cx="459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  -&gt; </a:t>
            </a:r>
            <a:r>
              <a:rPr lang="en-US" altLang="ko-KR" sz="1200" dirty="0" smtClean="0"/>
              <a:t>WAS(</a:t>
            </a:r>
            <a:r>
              <a:rPr lang="en-US" altLang="ko-KR" sz="1200" u="sng" dirty="0" smtClean="0"/>
              <a:t>Web Server </a:t>
            </a:r>
            <a:r>
              <a:rPr lang="en-US" altLang="ko-KR" sz="1200" dirty="0" smtClean="0"/>
              <a:t>+ Enterprise Server +</a:t>
            </a:r>
            <a:r>
              <a:rPr lang="en-US" altLang="ko-KR" sz="1200" u="sng" dirty="0" smtClean="0"/>
              <a:t>Service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000" dirty="0" smtClean="0"/>
              <a:t>tomcat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JNDI</a:t>
            </a:r>
            <a:r>
              <a:rPr lang="ko-KR" altLang="en-US" sz="1000" dirty="0" smtClean="0"/>
              <a:t>만 있음                </a:t>
            </a:r>
            <a:r>
              <a:rPr lang="en-US" altLang="ko-KR" sz="1000" dirty="0" smtClean="0"/>
              <a:t>JNDI, MOM, </a:t>
            </a:r>
            <a:r>
              <a:rPr lang="en-US" altLang="ko-KR" sz="1000" dirty="0" err="1" smtClean="0"/>
              <a:t>Jmail</a:t>
            </a:r>
            <a:r>
              <a:rPr lang="en-US" altLang="ko-KR" sz="1000" dirty="0" smtClean="0"/>
              <a:t>, pooling…</a:t>
            </a:r>
            <a:endParaRPr lang="ko-KR" altLang="en-US" sz="10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374708" y="3284984"/>
            <a:ext cx="7777675" cy="3168352"/>
            <a:chOff x="374708" y="3284984"/>
            <a:chExt cx="7777675" cy="3168352"/>
          </a:xfrm>
        </p:grpSpPr>
        <p:sp>
          <p:nvSpPr>
            <p:cNvPr id="63" name="직사각형 62"/>
            <p:cNvSpPr/>
            <p:nvPr/>
          </p:nvSpPr>
          <p:spPr>
            <a:xfrm>
              <a:off x="1907704" y="3284984"/>
              <a:ext cx="5472608" cy="316835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07704" y="3284984"/>
              <a:ext cx="2160240" cy="230425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67944" y="3284984"/>
              <a:ext cx="2160240" cy="230425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051720" y="3789040"/>
              <a:ext cx="79208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(HTTP Demon)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51720" y="4149080"/>
              <a:ext cx="792088" cy="115212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03848" y="3789040"/>
              <a:ext cx="792088" cy="151216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275856" y="4221088"/>
              <a:ext cx="648072" cy="100811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843808" y="5085184"/>
              <a:ext cx="360040" cy="21602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211960" y="3717032"/>
              <a:ext cx="1872208" cy="136815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27984" y="4005064"/>
              <a:ext cx="1368152" cy="93610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796136" y="5229200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44208" y="6165304"/>
              <a:ext cx="936104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pooling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44208" y="5877272"/>
              <a:ext cx="936104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Data Source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907704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JNDI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627784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347864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67944" y="6165304"/>
              <a:ext cx="864096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JMAIL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32040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39752" y="3398803"/>
              <a:ext cx="12955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WebServer</a:t>
              </a:r>
              <a:r>
                <a:rPr lang="en-US" altLang="ko-KR" sz="1000" dirty="0" smtClean="0"/>
                <a:t>(tomcat)</a:t>
              </a:r>
              <a:endParaRPr lang="ko-KR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47080" y="3798714"/>
              <a:ext cx="885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Web Container</a:t>
              </a:r>
            </a:p>
            <a:p>
              <a:pPr algn="ctr"/>
              <a:r>
                <a:rPr lang="en-US" altLang="ko-KR" sz="800" dirty="0" smtClean="0"/>
                <a:t>( </a:t>
              </a:r>
              <a:r>
                <a:rPr lang="en-US" altLang="ko-KR" sz="800" dirty="0" err="1" smtClean="0"/>
                <a:t>catalina</a:t>
              </a:r>
              <a:r>
                <a:rPr lang="en-US" altLang="ko-KR" sz="800" dirty="0" smtClean="0"/>
                <a:t> )</a:t>
              </a:r>
              <a:endParaRPr lang="ko-KR" alt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37520" y="4405362"/>
              <a:ext cx="621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HTTP</a:t>
              </a:r>
            </a:p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38021" y="4293096"/>
              <a:ext cx="4972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JSP</a:t>
              </a:r>
            </a:p>
            <a:p>
              <a:pPr algn="ctr"/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Servlet</a:t>
              </a:r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ko-KR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347864" y="4941168"/>
              <a:ext cx="144016" cy="144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170608" y="5119092"/>
              <a:ext cx="144016" cy="1440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70608" y="4975076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HTML</a:t>
              </a:r>
              <a:endParaRPr lang="ko-KR" altLang="en-US" sz="800" dirty="0"/>
            </a:p>
          </p:txBody>
        </p:sp>
        <p:cxnSp>
          <p:nvCxnSpPr>
            <p:cNvPr id="93" name="Shape 92"/>
            <p:cNvCxnSpPr>
              <a:stCxn id="85" idx="2"/>
            </p:cNvCxnSpPr>
            <p:nvPr/>
          </p:nvCxnSpPr>
          <p:spPr>
            <a:xfrm rot="5400000">
              <a:off x="2807804" y="4617132"/>
              <a:ext cx="144016" cy="1080120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86" idx="2"/>
            </p:cNvCxnSpPr>
            <p:nvPr/>
          </p:nvCxnSpPr>
          <p:spPr>
            <a:xfrm flipH="1">
              <a:off x="755576" y="5191100"/>
              <a:ext cx="1415032" cy="38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627784" y="5382294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Connector</a:t>
              </a:r>
            </a:p>
            <a:p>
              <a:r>
                <a:rPr lang="en-US" altLang="ko-KR" sz="1000" dirty="0" smtClean="0"/>
                <a:t>(coyote)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3692" y="5374868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Engine</a:t>
              </a:r>
            </a:p>
            <a:p>
              <a:r>
                <a:rPr lang="en-US" altLang="ko-KR" sz="1000" dirty="0" smtClean="0"/>
                <a:t>(Jasper)</a:t>
              </a:r>
              <a:endParaRPr lang="ko-KR" altLang="en-US" sz="1000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 flipH="1">
              <a:off x="2987824" y="5229200"/>
              <a:ext cx="7200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 flipV="1">
              <a:off x="3635896" y="5157192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66" idx="2"/>
              <a:endCxn id="83" idx="0"/>
            </p:cNvCxnSpPr>
            <p:nvPr/>
          </p:nvCxnSpPr>
          <p:spPr>
            <a:xfrm>
              <a:off x="2447764" y="4005064"/>
              <a:ext cx="546" cy="4002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>
              <a:stCxn id="83" idx="2"/>
              <a:endCxn id="87" idx="1"/>
            </p:cNvCxnSpPr>
            <p:nvPr/>
          </p:nvCxnSpPr>
          <p:spPr>
            <a:xfrm flipH="1">
              <a:off x="2170608" y="4867027"/>
              <a:ext cx="277702" cy="2157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3563888" y="4149080"/>
              <a:ext cx="1" cy="1583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>
              <a:off x="3563888" y="4456160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>
              <a:off x="3563888" y="4693613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endCxn id="66" idx="1"/>
            </p:cNvCxnSpPr>
            <p:nvPr/>
          </p:nvCxnSpPr>
          <p:spPr>
            <a:xfrm>
              <a:off x="899592" y="3501008"/>
              <a:ext cx="1152128" cy="3960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356064" y="3356992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EJB   Server</a:t>
              </a:r>
              <a:endParaRPr lang="ko-KR" alt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716016" y="3789040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EC</a:t>
              </a:r>
              <a:endParaRPr lang="ko-KR" altLang="en-US" sz="1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499992" y="4107552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HelloHome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572000" y="4581128"/>
              <a:ext cx="487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491957" y="4005064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EJB Engine</a:t>
              </a:r>
              <a:endParaRPr lang="ko-KR" altLang="en-US" sz="1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504643" y="3356992"/>
              <a:ext cx="678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cxnSp>
          <p:nvCxnSpPr>
            <p:cNvPr id="158" name="직선 화살표 연결선 157"/>
            <p:cNvCxnSpPr>
              <a:stCxn id="84" idx="3"/>
              <a:endCxn id="153" idx="1"/>
            </p:cNvCxnSpPr>
            <p:nvPr/>
          </p:nvCxnSpPr>
          <p:spPr>
            <a:xfrm flipV="1">
              <a:off x="3835272" y="4230663"/>
              <a:ext cx="664720" cy="416376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84" idx="3"/>
              <a:endCxn id="154" idx="1"/>
            </p:cNvCxnSpPr>
            <p:nvPr/>
          </p:nvCxnSpPr>
          <p:spPr>
            <a:xfrm>
              <a:off x="3835272" y="4647039"/>
              <a:ext cx="736728" cy="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 flipH="1" flipV="1">
              <a:off x="3779912" y="4725144"/>
              <a:ext cx="720080" cy="7200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그룹 162"/>
            <p:cNvGrpSpPr/>
            <p:nvPr/>
          </p:nvGrpSpPr>
          <p:grpSpPr>
            <a:xfrm>
              <a:off x="5924912" y="5236820"/>
              <a:ext cx="360040" cy="576064"/>
              <a:chOff x="3923928" y="3429000"/>
              <a:chExt cx="576695" cy="886959"/>
            </a:xfrm>
          </p:grpSpPr>
          <p:sp>
            <p:nvSpPr>
              <p:cNvPr id="164" name="타원 163"/>
              <p:cNvSpPr/>
              <p:nvPr/>
            </p:nvSpPr>
            <p:spPr>
              <a:xfrm rot="2254114">
                <a:off x="3923928" y="3429000"/>
                <a:ext cx="288032" cy="50405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5" name="원호 164"/>
              <p:cNvSpPr/>
              <p:nvPr/>
            </p:nvSpPr>
            <p:spPr>
              <a:xfrm rot="16884438">
                <a:off x="3816547" y="3631883"/>
                <a:ext cx="792088" cy="576064"/>
              </a:xfrm>
              <a:prstGeom prst="arc">
                <a:avLst>
                  <a:gd name="adj1" fmla="val 16200000"/>
                  <a:gd name="adj2" fmla="val 20931012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5796136" y="5517232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Hello Bean</a:t>
              </a:r>
              <a:endParaRPr lang="ko-KR" altLang="en-US" sz="1000" dirty="0"/>
            </a:p>
          </p:txBody>
        </p:sp>
        <p:cxnSp>
          <p:nvCxnSpPr>
            <p:cNvPr id="170" name="직선 화살표 연결선 169"/>
            <p:cNvCxnSpPr>
              <a:stCxn id="154" idx="3"/>
            </p:cNvCxnSpPr>
            <p:nvPr/>
          </p:nvCxnSpPr>
          <p:spPr>
            <a:xfrm>
              <a:off x="5059634" y="4704239"/>
              <a:ext cx="880518" cy="596969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flipH="1" flipV="1">
              <a:off x="5004048" y="4797152"/>
              <a:ext cx="864096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53" idx="3"/>
              <a:endCxn id="73" idx="0"/>
            </p:cNvCxnSpPr>
            <p:nvPr/>
          </p:nvCxnSpPr>
          <p:spPr>
            <a:xfrm>
              <a:off x="5338683" y="4230663"/>
              <a:ext cx="673477" cy="99853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5436096" y="429309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생성</a:t>
              </a:r>
              <a:endParaRPr lang="ko-KR" altLang="en-US" sz="10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10392" y="3314128"/>
              <a:ext cx="833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HTTP</a:t>
              </a:r>
            </a:p>
            <a:p>
              <a:r>
                <a:rPr lang="en-US" altLang="ko-KR" sz="1400" dirty="0" smtClean="0"/>
                <a:t>Request</a:t>
              </a:r>
              <a:endParaRPr lang="ko-KR" altLang="en-US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74708" y="5229200"/>
              <a:ext cx="95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Response</a:t>
              </a:r>
              <a:endParaRPr lang="ko-KR" altLang="en-US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452320" y="3284984"/>
              <a:ext cx="70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WAS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2004 ~ 2005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FrameWork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Struts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6915" y="1556792"/>
            <a:ext cx="376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Tier </a:t>
            </a:r>
            <a:r>
              <a:rPr lang="ko-KR" altLang="en-US" dirty="0" smtClean="0"/>
              <a:t>물리적 구분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Client Tier = Browser(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, 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8923" y="3845369"/>
            <a:ext cx="4376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Tier = WAS </a:t>
            </a:r>
          </a:p>
          <a:p>
            <a:endParaRPr lang="en-US" altLang="ko-KR" dirty="0" smtClean="0"/>
          </a:p>
          <a:p>
            <a:r>
              <a:rPr lang="en-US" altLang="ko-KR" sz="1200" dirty="0" smtClean="0"/>
              <a:t>                        </a:t>
            </a:r>
            <a:r>
              <a:rPr lang="en-US" altLang="ko-KR" sz="1400" b="1" dirty="0" smtClean="0"/>
              <a:t>BL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서비스객체 또는 </a:t>
            </a:r>
            <a:r>
              <a:rPr lang="ko-KR" altLang="en-US" sz="1400" dirty="0" err="1" smtClean="0"/>
              <a:t>비지니스객체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	      </a:t>
            </a:r>
            <a:r>
              <a:rPr lang="en-US" altLang="ko-KR" sz="1400" b="1" dirty="0" smtClean="0"/>
              <a:t>business layer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0931" y="586798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EIS Tier =    DB  MOM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05067" y="2545740"/>
            <a:ext cx="1746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Coyote</a:t>
            </a:r>
          </a:p>
          <a:p>
            <a:pPr algn="ctr"/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Servler</a:t>
            </a:r>
            <a:r>
              <a:rPr lang="en-US" altLang="ko-KR" sz="1400" dirty="0" smtClean="0"/>
              <a:t>(control)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005067" y="3193812"/>
            <a:ext cx="173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PL</a:t>
            </a:r>
          </a:p>
          <a:p>
            <a:r>
              <a:rPr lang="en-US" altLang="ko-KR" sz="1400" b="1" dirty="0" smtClean="0"/>
              <a:t>Presentation layer</a:t>
            </a:r>
            <a:endParaRPr lang="ko-KR" altLang="en-US" sz="1400" b="1" dirty="0"/>
          </a:p>
        </p:txBody>
      </p:sp>
      <p:sp>
        <p:nvSpPr>
          <p:cNvPr id="94" name="오른쪽 화살표 93"/>
          <p:cNvSpPr/>
          <p:nvPr/>
        </p:nvSpPr>
        <p:spPr>
          <a:xfrm rot="16200000">
            <a:off x="2293099" y="2492896"/>
            <a:ext cx="36004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492899" y="2814836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933059" y="3717032"/>
            <a:ext cx="33123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933059" y="5013176"/>
            <a:ext cx="33123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77075" y="5085184"/>
            <a:ext cx="145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DL</a:t>
            </a:r>
          </a:p>
          <a:p>
            <a:r>
              <a:rPr lang="en-US" altLang="ko-KR" sz="1400" b="1" dirty="0" err="1" smtClean="0"/>
              <a:t>DataBase</a:t>
            </a:r>
            <a:r>
              <a:rPr lang="en-US" altLang="ko-KR" sz="1400" b="1" dirty="0" smtClean="0"/>
              <a:t> layer</a:t>
            </a:r>
            <a:endParaRPr lang="ko-KR" altLang="en-US" sz="1400" b="1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492899" y="5805264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33668" y="4942309"/>
            <a:ext cx="1331839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DAO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Ibatis</a:t>
            </a:r>
            <a:r>
              <a:rPr lang="en-US" altLang="ko-KR" sz="1200" dirty="0" smtClean="0"/>
              <a:t>(Hibernate)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JDBC/Driver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53339" y="58391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껍데기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89443" y="580526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구현된 객체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69363" y="6053226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껍질로 구현된 객체를 사용 </a:t>
            </a:r>
            <a:endParaRPr lang="en-US" altLang="ko-KR" sz="1000" dirty="0" smtClean="0"/>
          </a:p>
          <a:p>
            <a:r>
              <a:rPr lang="en-US" altLang="ko-KR" sz="1000" dirty="0" smtClean="0"/>
              <a:t> polymorphism</a:t>
            </a:r>
            <a:endParaRPr lang="ko-KR" altLang="en-US" sz="1000" dirty="0"/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4738033" y="5771356"/>
            <a:ext cx="147354" cy="105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5371596" y="5773733"/>
            <a:ext cx="89855" cy="9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4741371" y="5589240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741371" y="5301208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2004 ~ 2005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FrameWork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Struts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675" y="184482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Struts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Spring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12" y="2538770"/>
            <a:ext cx="3716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EJB</a:t>
            </a:r>
            <a:r>
              <a:rPr lang="ko-KR" altLang="en-US" sz="1400" dirty="0" smtClean="0"/>
              <a:t>에 기능을 추가하기가 힘들다</a:t>
            </a:r>
            <a:r>
              <a:rPr lang="en-US" altLang="ko-KR" sz="1400" dirty="0" smtClean="0"/>
              <a:t>.(Life Cycle)</a:t>
            </a:r>
          </a:p>
          <a:p>
            <a:r>
              <a:rPr lang="en-US" altLang="ko-KR" sz="1400" dirty="0" smtClean="0"/>
              <a:t> -&gt; </a:t>
            </a:r>
            <a:r>
              <a:rPr lang="ko-KR" altLang="en-US" sz="1400" dirty="0" smtClean="0"/>
              <a:t>기능을 추가해서 예외적인 걸 처리</a:t>
            </a:r>
            <a:endParaRPr lang="en-US" altLang="ko-KR" sz="1400" dirty="0" smtClean="0"/>
          </a:p>
          <a:p>
            <a:r>
              <a:rPr lang="en-US" altLang="ko-KR" sz="1400" dirty="0" smtClean="0"/>
              <a:t>    -&gt; </a:t>
            </a:r>
            <a:r>
              <a:rPr lang="ko-KR" altLang="en-US" sz="1400" dirty="0" smtClean="0"/>
              <a:t>예외에 대한 예외 처리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  .</a:t>
            </a:r>
          </a:p>
          <a:p>
            <a:r>
              <a:rPr lang="en-US" altLang="ko-KR" sz="1400" dirty="0" smtClean="0"/>
              <a:t>                     .</a:t>
            </a:r>
          </a:p>
          <a:p>
            <a:r>
              <a:rPr lang="en-US" altLang="ko-KR" sz="1400" dirty="0" smtClean="0"/>
              <a:t>Struts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Life Cycle </a:t>
            </a:r>
            <a:r>
              <a:rPr lang="ko-KR" altLang="en-US" sz="1400" dirty="0" smtClean="0"/>
              <a:t>때문에 힘들었음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순서적으로 작성해야만 했음 </a:t>
            </a:r>
            <a:r>
              <a:rPr lang="en-US" altLang="ko-KR" sz="1400" dirty="0" smtClean="0"/>
              <a:t>1-&gt;2-&gt;3</a:t>
            </a:r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변경할려면</a:t>
            </a:r>
            <a:r>
              <a:rPr lang="ko-KR" altLang="en-US" sz="1400" dirty="0" smtClean="0"/>
              <a:t> 복잡하게 됨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세탁은  분리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비누칠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세탁</a:t>
            </a:r>
            <a:r>
              <a:rPr lang="en-US" altLang="ko-KR" sz="1400" dirty="0" smtClean="0"/>
              <a:t>-&gt;</a:t>
            </a:r>
            <a:r>
              <a:rPr lang="ko-KR" altLang="en-US" sz="1400" dirty="0" smtClean="0"/>
              <a:t>헹굼</a:t>
            </a:r>
            <a:endParaRPr lang="ko-KR" altLang="en-US" sz="14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851920" y="2538770"/>
            <a:ext cx="4901470" cy="3050470"/>
            <a:chOff x="3851920" y="2564904"/>
            <a:chExt cx="4901470" cy="3050470"/>
          </a:xfrm>
        </p:grpSpPr>
        <p:sp>
          <p:nvSpPr>
            <p:cNvPr id="27" name="TextBox 26"/>
            <p:cNvSpPr txBox="1"/>
            <p:nvPr/>
          </p:nvSpPr>
          <p:spPr>
            <a:xfrm>
              <a:off x="3851920" y="2564904"/>
              <a:ext cx="1822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Spring</a:t>
              </a:r>
              <a:r>
                <a:rPr lang="ko-KR" altLang="en-US" sz="1200" dirty="0" smtClean="0"/>
                <a:t>은 세탁기와 같음</a:t>
              </a:r>
              <a:endParaRPr lang="en-US" altLang="ko-KR" sz="12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056" y="3039343"/>
              <a:ext cx="3260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@wiring</a:t>
              </a:r>
              <a:r>
                <a:rPr lang="ko-KR" altLang="en-US" sz="1200" dirty="0" smtClean="0"/>
                <a:t>을 이용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환경변수</a:t>
              </a:r>
              <a:r>
                <a:rPr lang="en-US" altLang="ko-KR" sz="1200" dirty="0" smtClean="0"/>
                <a:t>.XML</a:t>
              </a:r>
              <a:r>
                <a:rPr lang="ko-KR" altLang="en-US" sz="1200" dirty="0" smtClean="0"/>
                <a:t>에 각 세탁물의 행동을 적어둠</a:t>
              </a:r>
              <a:endParaRPr lang="en-US" altLang="ko-KR" sz="1200" dirty="0" smtClean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27984" y="3068960"/>
              <a:ext cx="576064" cy="617211"/>
              <a:chOff x="4644008" y="2564905"/>
              <a:chExt cx="432048" cy="462908"/>
            </a:xfrm>
          </p:grpSpPr>
          <p:sp>
            <p:nvSpPr>
              <p:cNvPr id="29" name="정육면체 28"/>
              <p:cNvSpPr/>
              <p:nvPr/>
            </p:nvSpPr>
            <p:spPr>
              <a:xfrm>
                <a:off x="4644008" y="2564905"/>
                <a:ext cx="432048" cy="462908"/>
              </a:xfrm>
              <a:prstGeom prst="cube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767450" y="2595766"/>
                <a:ext cx="185163" cy="61721"/>
              </a:xfrm>
              <a:prstGeom prst="ellipse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4752591" y="2772928"/>
                <a:ext cx="123442" cy="123442"/>
              </a:xfrm>
              <a:prstGeom prst="arc">
                <a:avLst/>
              </a:prstGeom>
              <a:ln w="317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원호 31"/>
              <p:cNvSpPr/>
              <p:nvPr/>
            </p:nvSpPr>
            <p:spPr>
              <a:xfrm rot="5400000">
                <a:off x="4751122" y="2795460"/>
                <a:ext cx="123442" cy="123442"/>
              </a:xfrm>
              <a:prstGeom prst="arc">
                <a:avLst/>
              </a:prstGeom>
              <a:ln w="317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원호 32"/>
              <p:cNvSpPr/>
              <p:nvPr/>
            </p:nvSpPr>
            <p:spPr>
              <a:xfrm rot="15475141">
                <a:off x="4738101" y="2779174"/>
                <a:ext cx="123442" cy="123442"/>
              </a:xfrm>
              <a:prstGeom prst="arc">
                <a:avLst/>
              </a:prstGeom>
              <a:ln w="317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호 33"/>
              <p:cNvSpPr/>
              <p:nvPr/>
            </p:nvSpPr>
            <p:spPr>
              <a:xfrm rot="10800000">
                <a:off x="4741652" y="2803461"/>
                <a:ext cx="123442" cy="123442"/>
              </a:xfrm>
              <a:prstGeom prst="arc">
                <a:avLst/>
              </a:prstGeom>
              <a:ln w="317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851920" y="3861048"/>
              <a:ext cx="490147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Spring Container</a:t>
              </a:r>
              <a:r>
                <a:rPr lang="ko-KR" altLang="en-US" sz="1200" dirty="0" smtClean="0"/>
                <a:t>가 자체적으로 </a:t>
              </a:r>
              <a:r>
                <a:rPr lang="en-US" altLang="ko-KR" sz="1200" dirty="0" smtClean="0"/>
                <a:t>cycle</a:t>
              </a:r>
              <a:r>
                <a:rPr lang="ko-KR" altLang="en-US" sz="1200" dirty="0" smtClean="0"/>
                <a:t>이 돌고 </a:t>
              </a:r>
              <a:r>
                <a:rPr lang="en-US" altLang="ko-KR" sz="1200" dirty="0" smtClean="0"/>
                <a:t>wiring</a:t>
              </a:r>
              <a:r>
                <a:rPr lang="ko-KR" altLang="en-US" sz="1200" dirty="0" smtClean="0"/>
                <a:t>한 환경 변수를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보고 </a:t>
              </a:r>
              <a:r>
                <a:rPr lang="en-US" altLang="ko-KR" sz="1200" dirty="0" err="1" smtClean="0"/>
                <a:t>pojo</a:t>
              </a:r>
              <a:r>
                <a:rPr lang="ko-KR" altLang="en-US" sz="1200" dirty="0" smtClean="0"/>
                <a:t>를 실행시킨다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즉 강제로 </a:t>
              </a:r>
              <a:r>
                <a:rPr lang="en-US" altLang="ko-KR" sz="1200" dirty="0" smtClean="0"/>
                <a:t>wiring</a:t>
              </a:r>
              <a:r>
                <a:rPr lang="ko-KR" altLang="en-US" sz="1200" dirty="0" smtClean="0"/>
                <a:t>된 곳에 </a:t>
              </a:r>
              <a:r>
                <a:rPr lang="en-US" altLang="ko-KR" sz="1200" dirty="0" smtClean="0"/>
                <a:t>inject </a:t>
              </a:r>
              <a:r>
                <a:rPr lang="ko-KR" altLang="en-US" sz="1200" dirty="0" smtClean="0"/>
                <a:t>시켜준다</a:t>
              </a:r>
              <a:r>
                <a:rPr lang="en-US" altLang="ko-KR" sz="1200" dirty="0" smtClean="0"/>
                <a:t>.</a:t>
              </a:r>
            </a:p>
            <a:p>
              <a:endParaRPr lang="en-US" altLang="ko-KR" sz="1200" dirty="0" smtClean="0"/>
            </a:p>
            <a:p>
              <a:pPr>
                <a:buFontTx/>
                <a:buChar char="-"/>
              </a:pPr>
              <a:r>
                <a:rPr lang="en-US" altLang="ko-KR" sz="1200" dirty="0" smtClean="0"/>
                <a:t>IOC: Life Cycle</a:t>
              </a:r>
              <a:r>
                <a:rPr lang="ko-KR" altLang="en-US" sz="1200" dirty="0" smtClean="0"/>
                <a:t>이 없는 객체를 만들자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정해진 곳에만 만들어서 놓아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      </a:t>
              </a:r>
              <a:r>
                <a:rPr lang="ko-KR" altLang="en-US" sz="1200" dirty="0" smtClean="0"/>
                <a:t>두자</a:t>
              </a:r>
              <a:r>
                <a:rPr lang="en-US" altLang="ko-KR" sz="1200" dirty="0" smtClean="0"/>
                <a:t>.</a:t>
              </a:r>
            </a:p>
            <a:p>
              <a:r>
                <a:rPr lang="en-US" altLang="ko-KR" sz="1200" dirty="0" smtClean="0"/>
                <a:t>-AOP: BL</a:t>
              </a:r>
              <a:r>
                <a:rPr lang="ko-KR" altLang="en-US" sz="1200" dirty="0" smtClean="0"/>
                <a:t>은 코딩이 많아 지며 문제점들을 고려해야 한다</a:t>
              </a:r>
              <a:r>
                <a:rPr lang="en-US" altLang="ko-KR" sz="1200" dirty="0" smtClean="0"/>
                <a:t>.</a:t>
              </a:r>
            </a:p>
            <a:p>
              <a:r>
                <a:rPr lang="en-US" altLang="ko-KR" sz="1200" dirty="0" smtClean="0"/>
                <a:t>         </a:t>
              </a:r>
              <a:r>
                <a:rPr lang="ko-KR" altLang="en-US" sz="1200" dirty="0" smtClean="0"/>
                <a:t>관점을 </a:t>
              </a:r>
              <a:r>
                <a:rPr lang="en-US" altLang="ko-KR" sz="1200" dirty="0" smtClean="0"/>
                <a:t>BL</a:t>
              </a:r>
              <a:r>
                <a:rPr lang="ko-KR" altLang="en-US" sz="1200" dirty="0" smtClean="0"/>
                <a:t>만 사용하겠다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  </a:t>
              </a:r>
              <a:r>
                <a:rPr lang="en-US" altLang="ko-KR" sz="1200" dirty="0" smtClean="0"/>
                <a:t>CC+ CCC</a:t>
              </a:r>
            </a:p>
            <a:p>
              <a:r>
                <a:rPr lang="en-US" altLang="ko-KR" sz="1200" dirty="0" smtClean="0"/>
                <a:t>         Aspect oriented programming</a:t>
              </a:r>
            </a:p>
            <a:p>
              <a:r>
                <a:rPr lang="en-US" altLang="ko-KR" sz="1200" dirty="0" smtClean="0"/>
                <a:t>-OCP: The Open-Closed </a:t>
              </a:r>
              <a:r>
                <a:rPr lang="en-US" altLang="ko-KR" sz="1200" dirty="0" err="1" smtClean="0"/>
                <a:t>priciple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2005~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FrameWork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Spring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1997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only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7649851" cy="83099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최초 웹 애플리케이션</a:t>
            </a:r>
            <a:r>
              <a:rPr lang="en-US" altLang="ko-KR" sz="1600" dirty="0" smtClean="0"/>
              <a:t>: CGI(Common </a:t>
            </a:r>
            <a:r>
              <a:rPr lang="en-US" altLang="ko-KR" sz="1600" dirty="0" err="1" smtClean="0"/>
              <a:t>GateWay</a:t>
            </a:r>
            <a:r>
              <a:rPr lang="en-US" altLang="ko-KR" sz="1600" dirty="0" smtClean="0"/>
              <a:t> Interface)</a:t>
            </a:r>
          </a:p>
          <a:p>
            <a:r>
              <a:rPr lang="ko-KR" altLang="en-US" sz="1600" dirty="0" smtClean="0"/>
              <a:t>문제점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서버와 동등한 독립적인 프로그램으로 작성되어 시스템 자원이 많이 필요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요청이 많으면 시스템 전체가 다운된다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2935419" cy="132343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Servlet</a:t>
            </a:r>
            <a:endParaRPr lang="en-US" altLang="ko-KR" sz="1600" dirty="0" smtClean="0"/>
          </a:p>
          <a:p>
            <a:r>
              <a:rPr lang="en-US" altLang="ko-KR" sz="1600" dirty="0" smtClean="0"/>
              <a:t>java </a:t>
            </a:r>
            <a:r>
              <a:rPr lang="ko-KR" altLang="en-US" sz="1600" dirty="0" smtClean="0"/>
              <a:t>기반의 애플리케이션</a:t>
            </a:r>
            <a:endParaRPr lang="en-US" altLang="ko-KR" sz="1600" dirty="0" smtClean="0"/>
          </a:p>
          <a:p>
            <a:r>
              <a:rPr lang="ko-KR" altLang="en-US" sz="1600" dirty="0" smtClean="0"/>
              <a:t>플랫폼에 독립적</a:t>
            </a:r>
            <a:endParaRPr lang="en-US" altLang="ko-KR" sz="1600" dirty="0" smtClean="0"/>
          </a:p>
          <a:p>
            <a:r>
              <a:rPr lang="ko-KR" altLang="en-US" sz="1600" dirty="0" smtClean="0"/>
              <a:t>네트워크 보안 우수</a:t>
            </a:r>
            <a:endParaRPr lang="en-US" altLang="ko-KR" sz="1600" dirty="0" smtClean="0"/>
          </a:p>
          <a:p>
            <a:r>
              <a:rPr lang="ko-KR" altLang="en-US" sz="1600" dirty="0" smtClean="0"/>
              <a:t>요청이 많아도 서버 다운 안됨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941168"/>
            <a:ext cx="5922903" cy="83099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의 단점</a:t>
            </a:r>
            <a:endParaRPr lang="en-US" altLang="ko-KR" sz="1600" dirty="0" smtClean="0"/>
          </a:p>
          <a:p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코드에 작성하기 때문에 문서를 이해하기 힘들고 </a:t>
            </a:r>
            <a:endParaRPr lang="en-US" altLang="ko-KR" sz="1600" dirty="0" smtClean="0"/>
          </a:p>
          <a:p>
            <a:r>
              <a:rPr lang="ko-KR" altLang="en-US" sz="1600" dirty="0" smtClean="0"/>
              <a:t>웹 디자이너가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코드에 작성함 </a:t>
            </a:r>
            <a:r>
              <a:rPr lang="en-US" altLang="ko-KR" sz="1600" dirty="0" smtClean="0"/>
              <a:t>-&gt; JSP</a:t>
            </a:r>
            <a:r>
              <a:rPr lang="ko-KR" altLang="en-US" sz="1600" dirty="0" smtClean="0"/>
              <a:t>가 발전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1997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only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6382645" cy="132343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Sever-&gt;Dynamic(</a:t>
            </a:r>
            <a:r>
              <a:rPr lang="ko-KR" altLang="en-US" sz="1600" dirty="0" smtClean="0"/>
              <a:t>동적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이란 용어가 나옴</a:t>
            </a:r>
            <a:endParaRPr lang="en-US" altLang="ko-KR" sz="1600" dirty="0"/>
          </a:p>
          <a:p>
            <a:r>
              <a:rPr lang="en-US" altLang="ko-KR" sz="1600" dirty="0" smtClean="0"/>
              <a:t>Client-&gt;HTML</a:t>
            </a:r>
            <a:r>
              <a:rPr lang="ko-KR" altLang="en-US" sz="1600" dirty="0" smtClean="0"/>
              <a:t>은  </a:t>
            </a:r>
            <a:r>
              <a:rPr lang="en-US" altLang="ko-KR" sz="1600" dirty="0" smtClean="0"/>
              <a:t>static(</a:t>
            </a:r>
            <a:r>
              <a:rPr lang="ko-KR" altLang="en-US" sz="1600" dirty="0" smtClean="0"/>
              <a:t>정적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동적으로 변경 </a:t>
            </a:r>
            <a:r>
              <a:rPr lang="en-US" altLang="ko-KR" sz="1600" dirty="0" err="1" smtClean="0"/>
              <a:t>javascript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는 정적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동적으로 변경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:selector(id</a:t>
            </a:r>
            <a:r>
              <a:rPr lang="ko-KR" altLang="en-US" sz="1600" dirty="0" smtClean="0"/>
              <a:t>나 엘리먼트로 찾아 사용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531205"/>
            <a:ext cx="7403886" cy="83099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, asp,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web class</a:t>
            </a:r>
            <a:r>
              <a:rPr lang="ko-KR" altLang="en-US" sz="1600" dirty="0" smtClean="0"/>
              <a:t>다</a:t>
            </a:r>
            <a:endParaRPr lang="en-US" altLang="ko-KR" sz="1600" dirty="0" smtClean="0"/>
          </a:p>
          <a:p>
            <a:r>
              <a:rPr lang="ko-KR" altLang="en-US" sz="1600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원래는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instance </a:t>
            </a:r>
            <a:r>
              <a:rPr lang="ko-KR" altLang="en-US" sz="1600" dirty="0" smtClean="0"/>
              <a:t>를 갖는</a:t>
            </a:r>
            <a:r>
              <a:rPr lang="ko-KR" altLang="en-US" sz="1600" dirty="0"/>
              <a:t>다</a:t>
            </a:r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 근데 </a:t>
            </a:r>
            <a:r>
              <a:rPr lang="en-US" altLang="ko-KR" sz="1600" dirty="0" err="1" smtClean="0"/>
              <a:t>php,asp,jsp</a:t>
            </a:r>
            <a:r>
              <a:rPr lang="ko-KR" altLang="en-US" sz="1600" dirty="0" smtClean="0"/>
              <a:t>는 스레드를 만들어서 전체당 동적으로 </a:t>
            </a:r>
            <a:r>
              <a:rPr lang="ko-KR" altLang="en-US" sz="1600" dirty="0" err="1" smtClean="0"/>
              <a:t>만듬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=&gt; </a:t>
            </a:r>
            <a:r>
              <a:rPr lang="en-US" altLang="ko-KR" sz="1600" dirty="0" err="1" smtClean="0"/>
              <a:t>Servlet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941168"/>
            <a:ext cx="2246641" cy="107721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어려운 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계층구조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Life Cycle(</a:t>
            </a:r>
            <a:r>
              <a:rPr lang="ko-KR" altLang="en-US" sz="1600" dirty="0" smtClean="0"/>
              <a:t>생명주기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Mapping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688" y="1319560"/>
            <a:ext cx="9047131" cy="5028669"/>
            <a:chOff x="39688" y="1319560"/>
            <a:chExt cx="9047131" cy="5028669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700808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계층 구조</a:t>
              </a:r>
              <a:endParaRPr lang="en-US" altLang="ko-KR" sz="16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39539" y="2123564"/>
              <a:ext cx="2230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&lt;&lt;</a:t>
              </a:r>
              <a:r>
                <a:rPr lang="en-US" altLang="ko-KR" dirty="0" err="1" smtClean="0"/>
                <a:t>ServletConfig</a:t>
              </a:r>
              <a:r>
                <a:rPr lang="en-US" altLang="ko-KR" dirty="0" smtClean="0"/>
                <a:t>&gt;&gt;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1847" y="2123564"/>
              <a:ext cx="1544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&lt;&lt;</a:t>
              </a:r>
              <a:r>
                <a:rPr lang="en-US" altLang="ko-KR" dirty="0" err="1" smtClean="0"/>
                <a:t>Servlet</a:t>
              </a:r>
              <a:r>
                <a:rPr lang="en-US" altLang="ko-KR" dirty="0" smtClean="0"/>
                <a:t>&gt;&gt;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6432" y="2123564"/>
              <a:ext cx="235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&lt;&lt;</a:t>
              </a:r>
              <a:r>
                <a:rPr lang="en-US" altLang="ko-KR" dirty="0" err="1" smtClean="0"/>
                <a:t>ServletContext</a:t>
              </a:r>
              <a:r>
                <a:rPr lang="en-US" altLang="ko-KR" dirty="0" smtClean="0"/>
                <a:t>&gt;&gt;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6032" y="3131676"/>
              <a:ext cx="2594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r>
                <a:rPr lang="en-US" altLang="ko-KR" dirty="0" smtClean="0"/>
                <a:t>bstract </a:t>
              </a:r>
              <a:r>
                <a:rPr lang="en-US" altLang="ko-KR" dirty="0" err="1" smtClean="0"/>
                <a:t>GeneticServlet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7134" y="4149080"/>
              <a:ext cx="227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abstract </a:t>
              </a:r>
              <a:r>
                <a:rPr lang="en-US" altLang="ko-KR" dirty="0" err="1" smtClean="0"/>
                <a:t>HttpServlet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4716" y="5301208"/>
              <a:ext cx="1436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HelloServlet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14" idx="0"/>
              <a:endCxn id="12" idx="2"/>
            </p:cNvCxnSpPr>
            <p:nvPr/>
          </p:nvCxnSpPr>
          <p:spPr>
            <a:xfrm flipV="1">
              <a:off x="4433215" y="2492896"/>
              <a:ext cx="1050831" cy="63878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4" idx="0"/>
              <a:endCxn id="11" idx="2"/>
            </p:cNvCxnSpPr>
            <p:nvPr/>
          </p:nvCxnSpPr>
          <p:spPr>
            <a:xfrm flipH="1" flipV="1">
              <a:off x="3054780" y="2492896"/>
              <a:ext cx="1378435" cy="63878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12296" y="2492896"/>
              <a:ext cx="810863" cy="646331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Init()</a:t>
              </a:r>
            </a:p>
            <a:p>
              <a:r>
                <a:rPr lang="en-US" altLang="ko-KR" sz="1200" dirty="0" smtClean="0"/>
                <a:t>Service()</a:t>
              </a:r>
            </a:p>
            <a:p>
              <a:r>
                <a:rPr lang="en-US" altLang="ko-KR" sz="1200" dirty="0" smtClean="0"/>
                <a:t>Destroy()</a:t>
              </a:r>
              <a:endParaRPr lang="ko-KR" altLang="en-US" sz="1200" dirty="0"/>
            </a:p>
          </p:txBody>
        </p:sp>
        <p:cxnSp>
          <p:nvCxnSpPr>
            <p:cNvPr id="24" name="직선 화살표 연결선 23"/>
            <p:cNvCxnSpPr>
              <a:stCxn id="15" idx="0"/>
              <a:endCxn id="14" idx="2"/>
            </p:cNvCxnSpPr>
            <p:nvPr/>
          </p:nvCxnSpPr>
          <p:spPr>
            <a:xfrm flipV="1">
              <a:off x="4433214" y="3501008"/>
              <a:ext cx="1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6" idx="0"/>
              <a:endCxn id="15" idx="2"/>
            </p:cNvCxnSpPr>
            <p:nvPr/>
          </p:nvCxnSpPr>
          <p:spPr>
            <a:xfrm flipV="1">
              <a:off x="4433214" y="4518412"/>
              <a:ext cx="0" cy="7827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224264" y="3645024"/>
              <a:ext cx="1957844" cy="461665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Service()</a:t>
              </a:r>
              <a:r>
                <a:rPr lang="ko-KR" altLang="en-US" sz="1200" dirty="0" smtClean="0"/>
                <a:t>를 구현하지 않고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다른 것들은 구현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52256" y="4725144"/>
              <a:ext cx="3246658" cy="461665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Service()</a:t>
              </a:r>
              <a:r>
                <a:rPr lang="ko-KR" altLang="en-US" sz="1200" dirty="0" smtClean="0"/>
                <a:t>구현함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요청에 따라서 </a:t>
              </a:r>
              <a:r>
                <a:rPr lang="en-US" altLang="ko-KR" sz="1200" dirty="0" err="1" smtClean="0"/>
                <a:t>doGet</a:t>
              </a:r>
              <a:r>
                <a:rPr lang="en-US" altLang="ko-KR" sz="1200" dirty="0" smtClean="0"/>
                <a:t>()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                                     </a:t>
              </a:r>
              <a:r>
                <a:rPr lang="en-US" altLang="ko-KR" sz="1200" dirty="0" err="1" smtClean="0"/>
                <a:t>doPost</a:t>
              </a:r>
              <a:r>
                <a:rPr lang="en-US" altLang="ko-KR" sz="1200" dirty="0" smtClean="0"/>
                <a:t>()</a:t>
              </a:r>
              <a:r>
                <a:rPr lang="ko-KR" altLang="en-US" sz="1200" dirty="0" smtClean="0"/>
                <a:t>호출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93471" y="4509120"/>
              <a:ext cx="1678665" cy="646331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다 구현이 되어있지만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Abstract</a:t>
              </a:r>
              <a:r>
                <a:rPr lang="ko-KR" altLang="en-US" sz="1200" dirty="0" smtClean="0"/>
                <a:t>로 만들어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상속 강요로 </a:t>
              </a:r>
              <a:r>
                <a:rPr lang="ko-KR" altLang="en-US" sz="1200" dirty="0" err="1" smtClean="0"/>
                <a:t>만듬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2256" y="5517232"/>
              <a:ext cx="3163879" cy="646331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웹을 위해서 상속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doGet</a:t>
              </a:r>
              <a:r>
                <a:rPr lang="en-US" altLang="ko-KR" sz="1200" dirty="0" smtClean="0"/>
                <a:t>();</a:t>
              </a:r>
            </a:p>
            <a:p>
              <a:r>
                <a:rPr lang="en-US" altLang="ko-KR" sz="1200" dirty="0" err="1" smtClean="0"/>
                <a:t>doPost</a:t>
              </a:r>
              <a:r>
                <a:rPr lang="en-US" altLang="ko-KR" sz="1200" dirty="0" smtClean="0"/>
                <a:t>();  -</a:t>
              </a:r>
              <a:r>
                <a:rPr lang="en-US" altLang="ko-KR" sz="1200" dirty="0" smtClean="0">
                  <a:sym typeface="Wingdings" pitchFamily="2" charset="2"/>
                </a:rPr>
                <a:t></a:t>
              </a:r>
              <a:r>
                <a:rPr lang="en-US" altLang="ko-KR" sz="1200" dirty="0" err="1" smtClean="0">
                  <a:sym typeface="Wingdings" pitchFamily="2" charset="2"/>
                </a:rPr>
                <a:t>getServletContext</a:t>
              </a:r>
              <a:r>
                <a:rPr lang="en-US" altLang="ko-KR" sz="1200" dirty="0" smtClean="0">
                  <a:sym typeface="Wingdings" pitchFamily="2" charset="2"/>
                </a:rPr>
                <a:t>()</a:t>
              </a:r>
              <a:r>
                <a:rPr lang="ko-KR" altLang="en-US" sz="1200" dirty="0" smtClean="0">
                  <a:sym typeface="Wingdings" pitchFamily="2" charset="2"/>
                </a:rPr>
                <a:t>를 부르면</a:t>
              </a:r>
              <a:r>
                <a:rPr lang="en-US" altLang="ko-KR" sz="1200" dirty="0" smtClean="0">
                  <a:sym typeface="Wingdings" pitchFamily="2" charset="2"/>
                </a:rPr>
                <a:t>!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38056" y="2564904"/>
              <a:ext cx="1425968" cy="461665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getinitparameter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getServletContext</a:t>
              </a:r>
              <a:endParaRPr lang="ko-KR" altLang="en-US" sz="1200" dirty="0"/>
            </a:p>
          </p:txBody>
        </p:sp>
        <p:cxnSp>
          <p:nvCxnSpPr>
            <p:cNvPr id="34" name="직선 화살표 연결선 33"/>
            <p:cNvCxnSpPr>
              <a:stCxn id="32" idx="2"/>
            </p:cNvCxnSpPr>
            <p:nvPr/>
          </p:nvCxnSpPr>
          <p:spPr>
            <a:xfrm flipH="1">
              <a:off x="1911896" y="3026569"/>
              <a:ext cx="439144" cy="258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9768" y="3356992"/>
              <a:ext cx="2298001" cy="646331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Config.getServletContext</a:t>
              </a:r>
              <a:r>
                <a:rPr lang="ko-KR" altLang="en-US" sz="1200" dirty="0" smtClean="0"/>
                <a:t>하면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&lt;&lt;</a:t>
              </a:r>
              <a:r>
                <a:rPr lang="en-US" altLang="ko-KR" sz="1200" dirty="0" err="1" smtClean="0"/>
                <a:t>ServletContext</a:t>
              </a:r>
              <a:r>
                <a:rPr lang="en-US" altLang="ko-KR" sz="1200" dirty="0" smtClean="0"/>
                <a:t>&gt;&gt;</a:t>
              </a:r>
              <a:r>
                <a:rPr lang="ko-KR" altLang="en-US" sz="1200" dirty="0" smtClean="0"/>
                <a:t>를 얻어옴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-&gt;dependency-create</a:t>
              </a:r>
              <a:r>
                <a:rPr lang="ko-KR" altLang="en-US" sz="1200" dirty="0" smtClean="0"/>
                <a:t>관계</a:t>
              </a:r>
              <a:endParaRPr lang="ko-KR" altLang="en-US" sz="1200" dirty="0"/>
            </a:p>
          </p:txBody>
        </p:sp>
        <p:cxnSp>
          <p:nvCxnSpPr>
            <p:cNvPr id="37" name="꺾인 연결선 36"/>
            <p:cNvCxnSpPr>
              <a:stCxn id="11" idx="0"/>
              <a:endCxn id="13" idx="0"/>
            </p:cNvCxnSpPr>
            <p:nvPr/>
          </p:nvCxnSpPr>
          <p:spPr>
            <a:xfrm rot="5400000" flipH="1" flipV="1">
              <a:off x="5483203" y="-304859"/>
              <a:ext cx="12700" cy="4856846"/>
            </a:xfrm>
            <a:prstGeom prst="bentConnector3">
              <a:avLst>
                <a:gd name="adj1" fmla="val 3200001"/>
              </a:avLst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5" idx="1"/>
              <a:endCxn id="30" idx="0"/>
            </p:cNvCxnSpPr>
            <p:nvPr/>
          </p:nvCxnSpPr>
          <p:spPr>
            <a:xfrm flipH="1">
              <a:off x="3232804" y="4333746"/>
              <a:ext cx="64330" cy="175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16" idx="2"/>
            </p:cNvCxnSpPr>
            <p:nvPr/>
          </p:nvCxnSpPr>
          <p:spPr>
            <a:xfrm rot="5400000">
              <a:off x="3465233" y="4837283"/>
              <a:ext cx="134724" cy="18012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8458" y="4725144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&lt;&lt;</a:t>
              </a:r>
              <a:r>
                <a:rPr lang="en-US" altLang="ko-KR" sz="1050" dirty="0" err="1" smtClean="0"/>
                <a:t>HTTPSession</a:t>
              </a:r>
              <a:r>
                <a:rPr lang="en-US" altLang="ko-KR" sz="1050" dirty="0" smtClean="0"/>
                <a:t>&gt;&gt;</a:t>
              </a:r>
              <a:endParaRPr lang="ko-KR" altLang="en-US" sz="105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388" y="4941168"/>
              <a:ext cx="17844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&lt;&lt;</a:t>
              </a:r>
              <a:r>
                <a:rPr lang="en-US" altLang="ko-KR" sz="1050" dirty="0" err="1" smtClean="0"/>
                <a:t>HTTPServletRequest</a:t>
              </a:r>
              <a:r>
                <a:rPr lang="en-US" altLang="ko-KR" sz="1050" dirty="0" smtClean="0"/>
                <a:t>&gt;&gt;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88" y="5157192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&lt;&lt;</a:t>
              </a:r>
              <a:r>
                <a:rPr lang="en-US" altLang="ko-KR" sz="1050" dirty="0" err="1" smtClean="0"/>
                <a:t>HTTPServletResponse</a:t>
              </a:r>
              <a:r>
                <a:rPr lang="en-US" altLang="ko-KR" sz="1050" dirty="0" smtClean="0"/>
                <a:t>&gt;&gt;</a:t>
              </a:r>
              <a:endParaRPr lang="ko-KR" alt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704" y="5517232"/>
              <a:ext cx="2463431" cy="83099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따라서 사용할 때는 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HTTPServlet</a:t>
              </a:r>
              <a:r>
                <a:rPr lang="ko-KR" altLang="en-US" sz="1200" dirty="0" smtClean="0"/>
                <a:t>을 상속받아서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doGet</a:t>
              </a:r>
              <a:r>
                <a:rPr lang="en-US" altLang="ko-KR" sz="1200" dirty="0" smtClean="0"/>
                <a:t>, </a:t>
              </a:r>
              <a:r>
                <a:rPr lang="en-US" altLang="ko-KR" sz="1200" dirty="0" err="1" smtClean="0"/>
                <a:t>doPost</a:t>
              </a:r>
              <a:r>
                <a:rPr lang="ko-KR" altLang="en-US" sz="1200" dirty="0" smtClean="0"/>
                <a:t>를 </a:t>
              </a:r>
              <a:r>
                <a:rPr lang="en-US" altLang="ko-KR" sz="1200" dirty="0" smtClean="0"/>
                <a:t>overriding</a:t>
              </a:r>
              <a:r>
                <a:rPr lang="ko-KR" altLang="en-US" sz="1200" dirty="0" smtClean="0"/>
                <a:t>해서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사용</a:t>
              </a:r>
              <a:endParaRPr lang="ko-KR" altLang="en-US" sz="1200" dirty="0"/>
            </a:p>
          </p:txBody>
        </p:sp>
        <p:sp>
          <p:nvSpPr>
            <p:cNvPr id="52" name="오른쪽 대괄호 51"/>
            <p:cNvSpPr/>
            <p:nvPr/>
          </p:nvSpPr>
          <p:spPr>
            <a:xfrm>
              <a:off x="1814488" y="4941168"/>
              <a:ext cx="72008" cy="43204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882686" y="4963646"/>
              <a:ext cx="360040" cy="360040"/>
              <a:chOff x="1979712" y="5157192"/>
              <a:chExt cx="360040" cy="360040"/>
            </a:xfrm>
          </p:grpSpPr>
          <p:sp>
            <p:nvSpPr>
              <p:cNvPr id="48" name="정오각형 47"/>
              <p:cNvSpPr/>
              <p:nvPr/>
            </p:nvSpPr>
            <p:spPr>
              <a:xfrm>
                <a:off x="1979712" y="5157192"/>
                <a:ext cx="360040" cy="360040"/>
              </a:xfrm>
              <a:prstGeom prst="pent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연결자 48"/>
              <p:cNvSpPr/>
              <p:nvPr/>
            </p:nvSpPr>
            <p:spPr>
              <a:xfrm>
                <a:off x="2073149" y="5406550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연결자 49"/>
              <p:cNvSpPr/>
              <p:nvPr/>
            </p:nvSpPr>
            <p:spPr>
              <a:xfrm>
                <a:off x="2181450" y="5406550"/>
                <a:ext cx="72008" cy="72008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075685" y="1319560"/>
              <a:ext cx="9364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d</a:t>
              </a:r>
              <a:r>
                <a:rPr lang="en-US" altLang="ko-KR" sz="1050" dirty="0" smtClean="0">
                  <a:solidFill>
                    <a:srgbClr val="FF0000"/>
                  </a:solidFill>
                </a:rPr>
                <a:t>ependency</a:t>
              </a:r>
            </a:p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&lt;&lt;create&gt;&gt;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1997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only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1998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Spagetti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51520" y="1484784"/>
            <a:ext cx="8717612" cy="5256584"/>
            <a:chOff x="251520" y="1484784"/>
            <a:chExt cx="8717612" cy="5256584"/>
          </a:xfrm>
        </p:grpSpPr>
        <p:sp>
          <p:nvSpPr>
            <p:cNvPr id="38" name="TextBox 37"/>
            <p:cNvSpPr txBox="1"/>
            <p:nvPr/>
          </p:nvSpPr>
          <p:spPr>
            <a:xfrm>
              <a:off x="251520" y="1484784"/>
              <a:ext cx="5760640" cy="166199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Spagetti</a:t>
              </a:r>
              <a:r>
                <a:rPr lang="ko-KR" altLang="en-US" sz="1000" dirty="0" smtClean="0"/>
                <a:t>는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&lt;%    %&gt;</a:t>
              </a:r>
            </a:p>
            <a:p>
              <a:r>
                <a:rPr lang="en-US" altLang="ko-KR" sz="1000" dirty="0" smtClean="0"/>
                <a:t>&lt;%=  %&gt;</a:t>
              </a:r>
            </a:p>
            <a:p>
              <a:r>
                <a:rPr lang="en-US" altLang="ko-KR" sz="1000" dirty="0" smtClean="0"/>
                <a:t>&lt;%!   %&gt;</a:t>
              </a:r>
            </a:p>
            <a:p>
              <a:r>
                <a:rPr lang="en-US" altLang="ko-KR" sz="1000" dirty="0" err="1" smtClean="0"/>
                <a:t>Jsp</a:t>
              </a:r>
              <a:r>
                <a:rPr lang="ko-KR" altLang="en-US" sz="1000" dirty="0" smtClean="0"/>
                <a:t>태그를 주로 사용하며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개발이 빠르다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하지만</a:t>
              </a:r>
              <a:r>
                <a:rPr lang="en-US" altLang="ko-KR" sz="1000" dirty="0" err="1" smtClean="0"/>
                <a:t>Reuseablity</a:t>
              </a:r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재사용성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이 떨어짐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en-US" altLang="ko-KR" sz="1000" dirty="0" smtClean="0"/>
                <a:t>JSP</a:t>
              </a:r>
              <a:r>
                <a:rPr lang="ko-KR" altLang="en-US" sz="1000" dirty="0" smtClean="0"/>
                <a:t>가 나오게 된 배경</a:t>
              </a:r>
              <a:endParaRPr lang="en-US" altLang="ko-KR" sz="1000" dirty="0"/>
            </a:p>
            <a:p>
              <a:r>
                <a:rPr lang="en-US" altLang="ko-KR" sz="1000" dirty="0" smtClean="0"/>
                <a:t>ex) PHP </a:t>
              </a:r>
              <a:r>
                <a:rPr lang="ko-KR" altLang="en-US" sz="1000" dirty="0" smtClean="0"/>
                <a:t>단점</a:t>
              </a:r>
              <a:r>
                <a:rPr lang="en-US" altLang="ko-KR" sz="1000" dirty="0" smtClean="0"/>
                <a:t>- </a:t>
              </a:r>
              <a:r>
                <a:rPr lang="ko-KR" altLang="en-US" sz="1000" dirty="0" smtClean="0"/>
                <a:t>사용자가 많으면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서버를 늘려야 함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     JSP  </a:t>
              </a:r>
              <a:r>
                <a:rPr lang="ko-KR" altLang="en-US" sz="1000" dirty="0" smtClean="0"/>
                <a:t>장점</a:t>
              </a:r>
              <a:r>
                <a:rPr lang="en-US" altLang="ko-KR" sz="1000" dirty="0" smtClean="0"/>
                <a:t>- JSP</a:t>
              </a:r>
              <a:r>
                <a:rPr lang="ko-KR" altLang="en-US" sz="1000" dirty="0" smtClean="0"/>
                <a:t>는 객체가 하나기 때문에 중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대용량이 가능</a:t>
              </a:r>
              <a:endParaRPr lang="en-US" altLang="ko-KR" sz="1000" dirty="0" smtClean="0"/>
            </a:p>
            <a:p>
              <a:endParaRPr lang="en-US" altLang="ko-KR" sz="12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21887" y="2022993"/>
              <a:ext cx="18665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이러한 이유로 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Separation</a:t>
              </a:r>
              <a:r>
                <a:rPr lang="ko-KR" altLang="en-US" sz="1600" dirty="0" smtClean="0"/>
                <a:t>이 나옴</a:t>
              </a:r>
              <a:endParaRPr lang="ko-KR" altLang="en-US" sz="1600" dirty="0"/>
            </a:p>
          </p:txBody>
        </p:sp>
        <p:cxnSp>
          <p:nvCxnSpPr>
            <p:cNvPr id="58" name="직선 화살표 연결선 57"/>
            <p:cNvCxnSpPr>
              <a:stCxn id="38" idx="3"/>
              <a:endCxn id="56" idx="1"/>
            </p:cNvCxnSpPr>
            <p:nvPr/>
          </p:nvCxnSpPr>
          <p:spPr>
            <a:xfrm flipV="1">
              <a:off x="6012160" y="2315381"/>
              <a:ext cx="509727" cy="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95536" y="4213537"/>
              <a:ext cx="1549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</a:t>
              </a:r>
              <a:r>
                <a:rPr lang="en-US" altLang="ko-KR" sz="1200" dirty="0" err="1" smtClean="0"/>
                <a:t>ServletConfig</a:t>
              </a:r>
              <a:r>
                <a:rPr lang="en-US" altLang="ko-KR" sz="1200" dirty="0" smtClean="0"/>
                <a:t>&gt;&gt;</a:t>
              </a:r>
              <a:endParaRPr lang="ko-KR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3728" y="4213537"/>
              <a:ext cx="1089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</a:t>
              </a:r>
              <a:r>
                <a:rPr lang="en-US" altLang="ko-KR" sz="1200" dirty="0" err="1" smtClean="0"/>
                <a:t>Servlet</a:t>
              </a:r>
              <a:r>
                <a:rPr lang="en-US" altLang="ko-KR" sz="1200" dirty="0" smtClean="0"/>
                <a:t>&gt;&gt;</a:t>
              </a:r>
              <a:endParaRPr lang="ko-KR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19872" y="4213537"/>
              <a:ext cx="1627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</a:t>
              </a:r>
              <a:r>
                <a:rPr lang="en-US" altLang="ko-KR" sz="1200" dirty="0" err="1" smtClean="0"/>
                <a:t>ServletContext</a:t>
              </a:r>
              <a:r>
                <a:rPr lang="en-US" altLang="ko-KR" sz="1200" dirty="0" smtClean="0"/>
                <a:t>&gt;&gt;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43608" y="4870901"/>
              <a:ext cx="1791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en-US" altLang="ko-KR" sz="1200" dirty="0" smtClean="0"/>
                <a:t>bstract </a:t>
              </a:r>
              <a:r>
                <a:rPr lang="en-US" altLang="ko-KR" sz="1200" dirty="0" err="1" smtClean="0"/>
                <a:t>GeneticServlet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50207" y="5559623"/>
              <a:ext cx="157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abstract </a:t>
              </a:r>
              <a:r>
                <a:rPr lang="en-US" altLang="ko-KR" sz="1200" dirty="0" err="1" smtClean="0"/>
                <a:t>HttpServlet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27527" y="6248345"/>
              <a:ext cx="1023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HelloServlet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>
              <a:stCxn id="64" idx="0"/>
              <a:endCxn id="62" idx="2"/>
            </p:cNvCxnSpPr>
            <p:nvPr/>
          </p:nvCxnSpPr>
          <p:spPr>
            <a:xfrm flipV="1">
              <a:off x="1939174" y="4490536"/>
              <a:ext cx="729062" cy="380365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64" idx="0"/>
              <a:endCxn id="61" idx="2"/>
            </p:cNvCxnSpPr>
            <p:nvPr/>
          </p:nvCxnSpPr>
          <p:spPr>
            <a:xfrm flipH="1" flipV="1">
              <a:off x="1170075" y="4490536"/>
              <a:ext cx="769099" cy="380365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5" idx="0"/>
              <a:endCxn id="64" idx="2"/>
            </p:cNvCxnSpPr>
            <p:nvPr/>
          </p:nvCxnSpPr>
          <p:spPr>
            <a:xfrm flipV="1">
              <a:off x="1939173" y="5147900"/>
              <a:ext cx="1" cy="4117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6" idx="0"/>
              <a:endCxn id="65" idx="2"/>
            </p:cNvCxnSpPr>
            <p:nvPr/>
          </p:nvCxnSpPr>
          <p:spPr>
            <a:xfrm flipH="1" flipV="1">
              <a:off x="1939173" y="5836622"/>
              <a:ext cx="1" cy="4117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520" y="3327375"/>
              <a:ext cx="3281668" cy="461665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JSP</a:t>
              </a:r>
              <a:r>
                <a:rPr lang="ko-KR" altLang="en-US" sz="1200" dirty="0" smtClean="0"/>
                <a:t>는 실행될 때 </a:t>
              </a:r>
              <a:r>
                <a:rPr lang="en-US" altLang="ko-KR" sz="1200" dirty="0" err="1" smtClean="0"/>
                <a:t>Servlet</a:t>
              </a:r>
              <a:r>
                <a:rPr lang="ko-KR" altLang="en-US" sz="1200" dirty="0" smtClean="0"/>
                <a:t>으로 변경됨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따라서 객체를 생성하지 않고 바로 사용 가능</a:t>
              </a:r>
              <a:endParaRPr lang="ko-KR" altLang="en-US" sz="1200" dirty="0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154734" y="3284984"/>
              <a:ext cx="1857426" cy="308223"/>
              <a:chOff x="4335785" y="3408809"/>
              <a:chExt cx="1857426" cy="30822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427984" y="3440033"/>
                <a:ext cx="1765227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Implicit </a:t>
                </a:r>
                <a:r>
                  <a:rPr lang="ko-KR" altLang="en-US" sz="1200" dirty="0" smtClean="0"/>
                  <a:t>객체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기본객체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  <p:sp>
            <p:nvSpPr>
              <p:cNvPr id="75" name="포인트가 5개인 별 74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755576" y="3912865"/>
              <a:ext cx="711279" cy="308223"/>
              <a:chOff x="4335785" y="3408809"/>
              <a:chExt cx="711279" cy="308223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427984" y="3440033"/>
                <a:ext cx="619080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 smtClean="0"/>
                  <a:t>config</a:t>
                </a:r>
                <a:endParaRPr lang="ko-KR" altLang="en-US" sz="1200" dirty="0"/>
              </a:p>
            </p:txBody>
          </p:sp>
          <p:sp>
            <p:nvSpPr>
              <p:cNvPr id="79" name="포인트가 5개인 별 78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411760" y="3912865"/>
              <a:ext cx="988022" cy="308223"/>
              <a:chOff x="4335785" y="3408809"/>
              <a:chExt cx="988022" cy="308223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4427984" y="3440033"/>
                <a:ext cx="895823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This, page</a:t>
                </a:r>
                <a:endParaRPr lang="ko-KR" altLang="en-US" sz="1200" dirty="0"/>
              </a:p>
            </p:txBody>
          </p:sp>
          <p:sp>
            <p:nvSpPr>
              <p:cNvPr id="82" name="포인트가 5개인 별 81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067944" y="3912865"/>
              <a:ext cx="1046306" cy="308223"/>
              <a:chOff x="4335785" y="3408809"/>
              <a:chExt cx="1046306" cy="308223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427984" y="3440033"/>
                <a:ext cx="954107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application</a:t>
                </a:r>
                <a:endParaRPr lang="ko-KR" altLang="en-US" sz="1200" dirty="0"/>
              </a:p>
            </p:txBody>
          </p:sp>
          <p:sp>
            <p:nvSpPr>
              <p:cNvPr id="85" name="포인트가 5개인 별 84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톱니 모양의 오른쪽 화살표 85"/>
            <p:cNvSpPr/>
            <p:nvPr/>
          </p:nvSpPr>
          <p:spPr>
            <a:xfrm>
              <a:off x="2915816" y="5661248"/>
              <a:ext cx="288032" cy="144016"/>
            </a:xfrm>
            <a:prstGeom prst="notchedRightArrow">
              <a:avLst>
                <a:gd name="adj1" fmla="val 50000"/>
                <a:gd name="adj2" fmla="val 47796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2603" y="5013176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&lt;&lt;</a:t>
              </a:r>
              <a:r>
                <a:rPr lang="en-US" altLang="ko-KR" sz="1050" dirty="0" err="1" smtClean="0"/>
                <a:t>HTTPSession</a:t>
              </a:r>
              <a:r>
                <a:rPr lang="en-US" altLang="ko-KR" sz="1050" dirty="0" smtClean="0"/>
                <a:t>&gt;&gt;</a:t>
              </a:r>
              <a:endParaRPr lang="ko-KR" altLang="en-US" sz="105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27533" y="5335324"/>
              <a:ext cx="17844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&lt;&lt;</a:t>
              </a:r>
              <a:r>
                <a:rPr lang="en-US" altLang="ko-KR" sz="1050" dirty="0" err="1" smtClean="0"/>
                <a:t>HTTPServletRequest</a:t>
              </a:r>
              <a:r>
                <a:rPr lang="en-US" altLang="ko-KR" sz="1050" dirty="0" smtClean="0"/>
                <a:t>&gt;&gt;</a:t>
              </a:r>
              <a:endParaRPr lang="ko-KR" altLang="en-US" sz="105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73833" y="5695364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&lt;&lt;</a:t>
              </a:r>
              <a:r>
                <a:rPr lang="en-US" altLang="ko-KR" sz="1050" dirty="0" err="1" smtClean="0"/>
                <a:t>HTTPServletResponse</a:t>
              </a:r>
              <a:r>
                <a:rPr lang="en-US" altLang="ko-KR" sz="1050" dirty="0" smtClean="0"/>
                <a:t>&gt;&gt;</a:t>
              </a:r>
              <a:endParaRPr lang="ko-KR" altLang="en-US" sz="105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716016" y="4941168"/>
              <a:ext cx="781811" cy="308223"/>
              <a:chOff x="4335785" y="3408809"/>
              <a:chExt cx="781811" cy="308223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4427984" y="3440033"/>
                <a:ext cx="689612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session</a:t>
                </a:r>
                <a:endParaRPr lang="ko-KR" altLang="en-US" sz="1200" dirty="0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932040" y="5281017"/>
              <a:ext cx="795661" cy="308223"/>
              <a:chOff x="4335785" y="3408809"/>
              <a:chExt cx="795661" cy="308223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427984" y="3440033"/>
                <a:ext cx="703462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request</a:t>
                </a:r>
                <a:endParaRPr lang="ko-KR" altLang="en-US" sz="1200" dirty="0"/>
              </a:p>
            </p:txBody>
          </p:sp>
          <p:sp>
            <p:nvSpPr>
              <p:cNvPr id="95" name="포인트가 5개인 별 94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4932040" y="5641057"/>
              <a:ext cx="903062" cy="308223"/>
              <a:chOff x="4335785" y="3408809"/>
              <a:chExt cx="903062" cy="30822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4427984" y="3440033"/>
                <a:ext cx="810863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response</a:t>
                </a:r>
                <a:endParaRPr lang="ko-KR" altLang="en-US" sz="1200" dirty="0"/>
              </a:p>
            </p:txBody>
          </p:sp>
          <p:sp>
            <p:nvSpPr>
              <p:cNvPr id="98" name="포인트가 5개인 별 97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014664" y="6093296"/>
              <a:ext cx="512507" cy="308223"/>
              <a:chOff x="4335785" y="3408809"/>
              <a:chExt cx="512507" cy="30822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4427984" y="3440033"/>
                <a:ext cx="420308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out</a:t>
                </a:r>
                <a:endParaRPr lang="ko-KR" altLang="en-US" sz="1200" dirty="0"/>
              </a:p>
            </p:txBody>
          </p:sp>
          <p:sp>
            <p:nvSpPr>
              <p:cNvPr id="101" name="포인트가 5개인 별 100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014664" y="6433145"/>
              <a:ext cx="950447" cy="308223"/>
              <a:chOff x="4335785" y="3408809"/>
              <a:chExt cx="950447" cy="30822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4427984" y="3440033"/>
                <a:ext cx="858248" cy="27699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exception</a:t>
                </a:r>
                <a:endParaRPr lang="ko-KR" altLang="en-US" sz="1200" dirty="0"/>
              </a:p>
            </p:txBody>
          </p:sp>
          <p:sp>
            <p:nvSpPr>
              <p:cNvPr id="104" name="포인트가 5개인 별 103"/>
              <p:cNvSpPr/>
              <p:nvPr/>
            </p:nvSpPr>
            <p:spPr>
              <a:xfrm>
                <a:off x="4335785" y="3408809"/>
                <a:ext cx="164207" cy="164207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4518720" y="6127412"/>
              <a:ext cx="5309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: </a:t>
              </a:r>
              <a:r>
                <a:rPr lang="ko-KR" altLang="en-US" sz="1050" dirty="0" smtClean="0"/>
                <a:t>출력</a:t>
              </a:r>
              <a:endParaRPr lang="ko-KR" altLang="en-US" sz="105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23909" y="6487452"/>
              <a:ext cx="8002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: </a:t>
              </a:r>
              <a:r>
                <a:rPr lang="ko-KR" altLang="en-US" sz="1050" dirty="0" smtClean="0"/>
                <a:t>예외처리</a:t>
              </a:r>
              <a:endParaRPr lang="ko-KR" altLang="en-US" sz="1050" dirty="0"/>
            </a:p>
          </p:txBody>
        </p:sp>
        <p:sp>
          <p:nvSpPr>
            <p:cNvPr id="108" name="오른쪽 중괄호 107"/>
            <p:cNvSpPr/>
            <p:nvPr/>
          </p:nvSpPr>
          <p:spPr>
            <a:xfrm>
              <a:off x="5940152" y="3861048"/>
              <a:ext cx="504056" cy="2880320"/>
            </a:xfrm>
            <a:prstGeom prst="rightBrac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516216" y="4869160"/>
              <a:ext cx="2452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이러한 기본객체를 모두 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얻어올 수 있는 객체에는</a:t>
              </a:r>
              <a:endParaRPr lang="en-US" altLang="ko-KR" sz="1600" dirty="0" smtClean="0"/>
            </a:p>
            <a:p>
              <a:r>
                <a:rPr lang="en-US" altLang="ko-KR" sz="1600" dirty="0" err="1" smtClean="0"/>
                <a:t>pageContext</a:t>
              </a:r>
              <a:r>
                <a:rPr lang="ko-KR" altLang="en-US" sz="1600" dirty="0" smtClean="0"/>
                <a:t>가 있다</a:t>
              </a:r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6912" y="6341258"/>
              <a:ext cx="1309974" cy="36933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Servlet</a:t>
              </a:r>
              <a:r>
                <a:rPr lang="ko-KR" altLang="en-US" sz="900" dirty="0" smtClean="0"/>
                <a:t>은 예외처리가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다 되어 있다</a:t>
              </a:r>
              <a:endParaRPr lang="ko-KR" altLang="en-US" sz="9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separation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51520" y="1628800"/>
            <a:ext cx="8788448" cy="4392488"/>
            <a:chOff x="251520" y="1628800"/>
            <a:chExt cx="8788448" cy="4392488"/>
          </a:xfrm>
        </p:grpSpPr>
        <p:sp>
          <p:nvSpPr>
            <p:cNvPr id="38" name="TextBox 37"/>
            <p:cNvSpPr txBox="1"/>
            <p:nvPr/>
          </p:nvSpPr>
          <p:spPr>
            <a:xfrm>
              <a:off x="251520" y="1628800"/>
              <a:ext cx="5760640" cy="646331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          Model + View, Control </a:t>
              </a:r>
            </a:p>
            <a:p>
              <a:r>
                <a:rPr lang="en-US" altLang="ko-KR" sz="1200" dirty="0" smtClean="0"/>
                <a:t>             DAO(Data Access Object) HTML(</a:t>
              </a:r>
              <a:r>
                <a:rPr lang="ko-KR" altLang="en-US" sz="1200" dirty="0" err="1" smtClean="0"/>
                <a:t>화면단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에 </a:t>
              </a:r>
              <a:r>
                <a:rPr lang="en-US" altLang="ko-KR" sz="1200" dirty="0" smtClean="0"/>
                <a:t>Java code</a:t>
              </a:r>
              <a:r>
                <a:rPr lang="ko-KR" altLang="en-US" sz="1200" dirty="0" smtClean="0"/>
                <a:t>가 들어감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객체전달</a:t>
              </a:r>
              <a:r>
                <a:rPr lang="en-US" altLang="ko-KR" sz="1200" dirty="0" smtClean="0"/>
                <a:t>=DTO(Data Transfer Object)                     &lt;%   %&gt;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1520" y="2996952"/>
              <a:ext cx="5760640" cy="276999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Separation</a:t>
              </a:r>
              <a:r>
                <a:rPr lang="ko-KR" altLang="en-US" sz="1200" dirty="0" smtClean="0"/>
                <a:t>은 </a:t>
              </a:r>
              <a:r>
                <a:rPr lang="en-US" altLang="ko-KR" sz="1200" dirty="0" smtClean="0"/>
                <a:t>HTML + java</a:t>
              </a:r>
              <a:r>
                <a:rPr lang="ko-KR" altLang="en-US" sz="1200" dirty="0" smtClean="0"/>
                <a:t>가 된다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이러한 것을 줄이기 위해 </a:t>
              </a:r>
              <a:r>
                <a:rPr lang="en-US" altLang="ko-KR" sz="1200" dirty="0" smtClean="0"/>
                <a:t>“Action Tag”</a:t>
              </a:r>
              <a:r>
                <a:rPr lang="ko-KR" altLang="en-US" sz="1200" dirty="0" smtClean="0"/>
                <a:t>가 나옴</a:t>
              </a:r>
              <a:endParaRPr lang="en-US" altLang="ko-KR" sz="1200" dirty="0"/>
            </a:p>
          </p:txBody>
        </p:sp>
        <p:cxnSp>
          <p:nvCxnSpPr>
            <p:cNvPr id="60" name="직선 화살표 연결선 59"/>
            <p:cNvCxnSpPr>
              <a:stCxn id="38" idx="2"/>
              <a:endCxn id="57" idx="0"/>
            </p:cNvCxnSpPr>
            <p:nvPr/>
          </p:nvCxnSpPr>
          <p:spPr>
            <a:xfrm>
              <a:off x="3131840" y="2275131"/>
              <a:ext cx="0" cy="7218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251520" y="3429000"/>
              <a:ext cx="8788448" cy="2592288"/>
              <a:chOff x="251520" y="3429000"/>
              <a:chExt cx="8788448" cy="259228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51520" y="3429000"/>
                <a:ext cx="8712968" cy="2592288"/>
              </a:xfrm>
              <a:prstGeom prst="rect">
                <a:avLst/>
              </a:prstGeom>
              <a:solidFill>
                <a:srgbClr val="F7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1520" y="3501008"/>
                <a:ext cx="4838953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altLang="ko-KR" sz="1400" dirty="0" smtClean="0"/>
                  <a:t>Action Tag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&lt;</a:t>
                </a:r>
                <a:r>
                  <a:rPr lang="en-US" altLang="ko-KR" sz="1400" dirty="0" err="1" smtClean="0"/>
                  <a:t>jsp</a:t>
                </a:r>
                <a:r>
                  <a:rPr lang="en-US" altLang="ko-KR" sz="1400" dirty="0" smtClean="0"/>
                  <a:t>: </a:t>
                </a:r>
                <a:r>
                  <a:rPr lang="en-US" altLang="ko-KR" sz="1400" dirty="0" err="1" smtClean="0"/>
                  <a:t>useBean</a:t>
                </a:r>
                <a:r>
                  <a:rPr lang="en-US" altLang="ko-KR" sz="1400" dirty="0" smtClean="0"/>
                  <a:t> &gt; : </a:t>
                </a:r>
                <a:r>
                  <a:rPr lang="ko-KR" altLang="en-US" sz="1400" dirty="0" smtClean="0"/>
                  <a:t>객체 생성</a:t>
                </a:r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&lt;</a:t>
                </a:r>
                <a:r>
                  <a:rPr lang="en-US" altLang="ko-KR" sz="1400" dirty="0" err="1" smtClean="0"/>
                  <a:t>jsp</a:t>
                </a:r>
                <a:r>
                  <a:rPr lang="en-US" altLang="ko-KR" sz="1400" dirty="0" smtClean="0"/>
                  <a:t>: </a:t>
                </a:r>
                <a:r>
                  <a:rPr lang="en-US" altLang="ko-KR" sz="1400" dirty="0" err="1" smtClean="0"/>
                  <a:t>setproperty</a:t>
                </a:r>
                <a:r>
                  <a:rPr lang="en-US" altLang="ko-KR" sz="1400" dirty="0" smtClean="0"/>
                  <a:t>&gt; : </a:t>
                </a:r>
                <a:r>
                  <a:rPr lang="en-US" altLang="ko-KR" sz="1400" dirty="0" err="1" smtClean="0"/>
                  <a:t>request.getParameter</a:t>
                </a:r>
                <a:r>
                  <a:rPr lang="en-US" altLang="ko-KR" sz="1400" dirty="0" smtClean="0"/>
                  <a:t>()</a:t>
                </a:r>
                <a:r>
                  <a:rPr lang="ko-KR" altLang="en-US" sz="1400" dirty="0" smtClean="0"/>
                  <a:t>와 같음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 &lt;</a:t>
                </a:r>
                <a:r>
                  <a:rPr lang="en-US" altLang="ko-KR" sz="1400" dirty="0" err="1" smtClean="0"/>
                  <a:t>jsp</a:t>
                </a:r>
                <a:r>
                  <a:rPr lang="en-US" altLang="ko-KR" sz="1400" dirty="0" smtClean="0"/>
                  <a:t>: </a:t>
                </a:r>
                <a:r>
                  <a:rPr lang="en-US" altLang="ko-KR" sz="1400" dirty="0" err="1"/>
                  <a:t>g</a:t>
                </a:r>
                <a:r>
                  <a:rPr lang="en-US" altLang="ko-KR" sz="1400" dirty="0" err="1" smtClean="0"/>
                  <a:t>etproperty</a:t>
                </a:r>
                <a:r>
                  <a:rPr lang="en-US" altLang="ko-KR" sz="1400" dirty="0" smtClean="0"/>
                  <a:t>&gt; : </a:t>
                </a:r>
                <a:r>
                  <a:rPr lang="en-US" altLang="ko-KR" sz="1400" dirty="0" err="1" smtClean="0"/>
                  <a:t>expresstion</a:t>
                </a:r>
                <a:r>
                  <a:rPr lang="en-US" altLang="ko-KR" sz="1400" dirty="0" smtClean="0"/>
                  <a:t>(&lt;%=%&gt;)</a:t>
                </a:r>
                <a:r>
                  <a:rPr lang="ko-KR" altLang="en-US" sz="1400" dirty="0" smtClean="0"/>
                  <a:t>와 같음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 &lt;</a:t>
                </a:r>
                <a:r>
                  <a:rPr lang="en-US" altLang="ko-KR" sz="1400" dirty="0" err="1" smtClean="0"/>
                  <a:t>jsp</a:t>
                </a:r>
                <a:r>
                  <a:rPr lang="en-US" altLang="ko-KR" sz="1400" dirty="0" smtClean="0"/>
                  <a:t>: </a:t>
                </a:r>
                <a:r>
                  <a:rPr lang="en-US" altLang="ko-KR" sz="1400" dirty="0" err="1"/>
                  <a:t>p</a:t>
                </a:r>
                <a:r>
                  <a:rPr lang="en-US" altLang="ko-KR" sz="1400" dirty="0" err="1" smtClean="0"/>
                  <a:t>aram</a:t>
                </a:r>
                <a:r>
                  <a:rPr lang="en-US" altLang="ko-KR" sz="1400" dirty="0" smtClean="0"/>
                  <a:t>&gt; </a:t>
                </a:r>
              </a:p>
              <a:p>
                <a:r>
                  <a:rPr lang="en-US" altLang="ko-KR" sz="1400" dirty="0" smtClean="0"/>
                  <a:t> &lt;</a:t>
                </a:r>
                <a:r>
                  <a:rPr lang="en-US" altLang="ko-KR" sz="1400" dirty="0" err="1" smtClean="0"/>
                  <a:t>jsp</a:t>
                </a:r>
                <a:r>
                  <a:rPr lang="en-US" altLang="ko-KR" sz="1400" dirty="0" smtClean="0"/>
                  <a:t>: forward&gt; : </a:t>
                </a:r>
                <a:r>
                  <a:rPr lang="ko-KR" altLang="en-US" sz="1400" dirty="0" smtClean="0"/>
                  <a:t>페이지 이동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 &lt;</a:t>
                </a:r>
                <a:r>
                  <a:rPr lang="en-US" altLang="ko-KR" sz="1400" dirty="0" err="1" smtClean="0"/>
                  <a:t>jsp</a:t>
                </a:r>
                <a:r>
                  <a:rPr lang="en-US" altLang="ko-KR" sz="1400" dirty="0" smtClean="0"/>
                  <a:t>: include&gt; : </a:t>
                </a:r>
                <a:r>
                  <a:rPr lang="ko-KR" altLang="en-US" sz="1400" dirty="0" smtClean="0"/>
                  <a:t>모듈화 페이지 나눌 때 사용</a:t>
                </a:r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Action Tag</a:t>
                </a:r>
                <a:r>
                  <a:rPr lang="ko-KR" altLang="en-US" sz="1400" dirty="0" smtClean="0"/>
                  <a:t>에 필요한 것들을 만들어 사용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Xml tag </a:t>
                </a:r>
                <a:r>
                  <a:rPr lang="ko-KR" altLang="en-US" sz="1400" dirty="0" smtClean="0"/>
                  <a:t>를 이용해서 만든 사용자 정의 </a:t>
                </a:r>
                <a:r>
                  <a:rPr lang="en-US" altLang="ko-KR" sz="1400" dirty="0" smtClean="0"/>
                  <a:t>Tag = Custom Tag</a:t>
                </a:r>
                <a:endParaRPr lang="ko-KR" altLang="en-US" sz="1400" dirty="0"/>
              </a:p>
            </p:txBody>
          </p:sp>
          <p:sp>
            <p:nvSpPr>
              <p:cNvPr id="72" name="오른쪽 중괄호 71"/>
              <p:cNvSpPr/>
              <p:nvPr/>
            </p:nvSpPr>
            <p:spPr>
              <a:xfrm>
                <a:off x="5076056" y="3501008"/>
                <a:ext cx="360040" cy="2304256"/>
              </a:xfrm>
              <a:prstGeom prst="rightBrac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436096" y="3901405"/>
                <a:ext cx="3603872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Action Tag + Custom Tag = Helper View Pattern</a:t>
                </a:r>
              </a:p>
              <a:p>
                <a:r>
                  <a:rPr lang="en-US" altLang="ko-KR" sz="1100" dirty="0" smtClean="0"/>
                  <a:t>-&gt; java code</a:t>
                </a:r>
                <a:r>
                  <a:rPr lang="ko-KR" altLang="en-US" sz="1100" dirty="0" smtClean="0"/>
                  <a:t>를 뒤쪽에 숨기고 앞쪽에 </a:t>
                </a:r>
                <a:r>
                  <a:rPr lang="en-US" altLang="ko-KR" sz="1100" dirty="0" smtClean="0"/>
                  <a:t>Tag</a:t>
                </a:r>
                <a:r>
                  <a:rPr lang="ko-KR" altLang="en-US" sz="1100" dirty="0" smtClean="0"/>
                  <a:t>를 이용하자</a:t>
                </a:r>
                <a:endParaRPr lang="en-US" altLang="ko-KR" sz="1100" dirty="0" smtClean="0"/>
              </a:p>
              <a:p>
                <a:endParaRPr lang="en-US" altLang="ko-KR" sz="1100" dirty="0"/>
              </a:p>
              <a:p>
                <a:pPr>
                  <a:buFont typeface="Arial" charset="0"/>
                  <a:buChar char="•"/>
                </a:pPr>
                <a:r>
                  <a:rPr lang="en-US" altLang="ko-KR" sz="1100" dirty="0" err="1" smtClean="0"/>
                  <a:t>CustomTag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작성법</a:t>
                </a:r>
                <a:endParaRPr lang="en-US" altLang="ko-KR" sz="1100" dirty="0" smtClean="0"/>
              </a:p>
              <a:p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1. java</a:t>
                </a:r>
              </a:p>
              <a:p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2. TLD</a:t>
                </a:r>
              </a:p>
              <a:p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3. &lt;%@</a:t>
                </a:r>
                <a:r>
                  <a:rPr lang="en-US" altLang="ko-KR" sz="1100" dirty="0" err="1" smtClean="0"/>
                  <a:t>taglib</a:t>
                </a:r>
                <a:r>
                  <a:rPr lang="en-US" altLang="ko-KR" sz="1100" dirty="0" smtClean="0"/>
                  <a:t> </a:t>
                </a:r>
                <a:r>
                  <a:rPr lang="en-US" altLang="ko-KR" sz="1100" dirty="0" err="1" smtClean="0"/>
                  <a:t>prepix</a:t>
                </a:r>
                <a:r>
                  <a:rPr lang="en-US" altLang="ko-KR" sz="1100" dirty="0" smtClean="0"/>
                  <a:t>=“”   </a:t>
                </a:r>
                <a:r>
                  <a:rPr lang="en-US" altLang="ko-KR" sz="1100" dirty="0" err="1" smtClean="0"/>
                  <a:t>uri</a:t>
                </a:r>
                <a:r>
                  <a:rPr lang="en-US" altLang="ko-KR" sz="1100" dirty="0" smtClean="0"/>
                  <a:t>=“” %&gt;</a:t>
                </a:r>
              </a:p>
              <a:p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4. &lt;</a:t>
                </a:r>
                <a:r>
                  <a:rPr lang="en-US" altLang="ko-KR" sz="1100" dirty="0" err="1" smtClean="0"/>
                  <a:t>cho</a:t>
                </a:r>
                <a:r>
                  <a:rPr lang="en-US" altLang="ko-KR" sz="1100" dirty="0" smtClean="0"/>
                  <a:t>: show/&gt;</a:t>
                </a:r>
              </a:p>
              <a:p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show</a:t>
                </a:r>
                <a:r>
                  <a:rPr lang="ko-KR" altLang="en-US" sz="1100" dirty="0" smtClean="0"/>
                  <a:t>를 불렀지만 실질적으로 </a:t>
                </a:r>
                <a:r>
                  <a:rPr lang="en-US" altLang="ko-KR" sz="1100" dirty="0" smtClean="0"/>
                  <a:t>java</a:t>
                </a:r>
                <a:r>
                  <a:rPr lang="ko-KR" altLang="en-US" sz="1100" dirty="0" smtClean="0"/>
                  <a:t>가 실행 되도록 함</a:t>
                </a:r>
                <a:endParaRPr lang="ko-KR" altLang="en-US" sz="11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JSP Centric (MVC Model)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87624" y="1628800"/>
            <a:ext cx="5760640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     Model      +   View    +     Control </a:t>
            </a:r>
            <a:r>
              <a:rPr lang="ko-KR" altLang="en-US" sz="1200" dirty="0" smtClean="0"/>
              <a:t>로 구분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DB</a:t>
            </a:r>
            <a:r>
              <a:rPr lang="ko-KR" altLang="en-US" sz="1200" dirty="0" smtClean="0"/>
              <a:t>관련 작업     화면처리       화면</a:t>
            </a:r>
            <a:r>
              <a:rPr lang="en-US" altLang="ko-KR" sz="1200" dirty="0" smtClean="0"/>
              <a:t>(c7)</a:t>
            </a:r>
            <a:r>
              <a:rPr lang="ko-KR" altLang="en-US" sz="1200" dirty="0" smtClean="0"/>
              <a:t> 이동 제어</a:t>
            </a:r>
            <a:endParaRPr lang="en-US" altLang="ko-KR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51520" y="2636912"/>
            <a:ext cx="7632848" cy="353943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View</a:t>
            </a:r>
            <a:r>
              <a:rPr lang="ko-KR" altLang="en-US" sz="1600" dirty="0" smtClean="0"/>
              <a:t>에 있었던 </a:t>
            </a:r>
            <a:r>
              <a:rPr lang="en-US" altLang="ko-KR" sz="1600" dirty="0" smtClean="0"/>
              <a:t>java code</a:t>
            </a:r>
            <a:r>
              <a:rPr lang="ko-KR" altLang="en-US" sz="1600" dirty="0" smtClean="0"/>
              <a:t>들을 </a:t>
            </a:r>
            <a:r>
              <a:rPr lang="en-US" altLang="ko-KR" sz="1600" dirty="0" smtClean="0"/>
              <a:t>Control</a:t>
            </a: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하지만 </a:t>
            </a:r>
            <a:r>
              <a:rPr lang="en-US" altLang="ko-KR" sz="1600" dirty="0" smtClean="0"/>
              <a:t>100% java code</a:t>
            </a:r>
            <a:r>
              <a:rPr lang="ko-KR" altLang="en-US" sz="1600" dirty="0" smtClean="0"/>
              <a:t>들을 없애지 못함</a:t>
            </a:r>
            <a:endParaRPr lang="en-US" altLang="ko-KR" sz="1600" dirty="0" smtClean="0"/>
          </a:p>
          <a:p>
            <a:r>
              <a:rPr lang="en-US" altLang="ko-KR" sz="1600" dirty="0" smtClean="0"/>
              <a:t>Action tag &amp; custom tag</a:t>
            </a:r>
            <a:r>
              <a:rPr lang="ko-KR" altLang="en-US" sz="1600" dirty="0" smtClean="0"/>
              <a:t>를 이용하여 처리하기 </a:t>
            </a:r>
            <a:r>
              <a:rPr lang="ko-KR" altLang="en-US" sz="1600" dirty="0" err="1" smtClean="0"/>
              <a:t>힘듬</a:t>
            </a:r>
            <a:endParaRPr lang="en-US" altLang="ko-KR" sz="1600" dirty="0" smtClean="0"/>
          </a:p>
          <a:p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JSTL(java standard tag library)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.(custom tag</a:t>
            </a:r>
            <a:r>
              <a:rPr lang="ko-KR" altLang="en-US" sz="1600" dirty="0" smtClean="0"/>
              <a:t>를 표준화 시킴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JSTL &lt;c: if test=“”&gt;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&lt;c: </a:t>
            </a:r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=“” items=“”&gt;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하지만 출력에 대한 문제가 발생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&lt;%= %&gt;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사용함</a:t>
            </a:r>
            <a:endParaRPr lang="en-US" altLang="ko-KR" sz="1600" dirty="0" smtClean="0"/>
          </a:p>
          <a:p>
            <a:r>
              <a:rPr lang="ko-KR" altLang="en-US" sz="1600" dirty="0" smtClean="0"/>
              <a:t>그래서 출력을 해결 하기 위해 </a:t>
            </a:r>
            <a:r>
              <a:rPr lang="en-US" altLang="ko-KR" sz="1600" dirty="0" smtClean="0"/>
              <a:t>EL ${  } </a:t>
            </a:r>
            <a:r>
              <a:rPr lang="ko-KR" altLang="en-US" sz="1600" dirty="0" smtClean="0"/>
              <a:t>를 사용하게 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Student.getgrade</a:t>
            </a:r>
            <a:r>
              <a:rPr lang="en-US" altLang="ko-KR" sz="1600" dirty="0" smtClean="0"/>
              <a:t>().</a:t>
            </a:r>
            <a:r>
              <a:rPr lang="en-US" altLang="ko-KR" sz="1600" dirty="0" err="1" smtClean="0"/>
              <a:t>getKorea</a:t>
            </a:r>
            <a:r>
              <a:rPr lang="en-US" altLang="ko-KR" sz="1600" dirty="0" smtClean="0"/>
              <a:t>()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en-US" altLang="ko-KR" sz="1600" dirty="0" err="1" smtClean="0">
                <a:sym typeface="Wingdings" pitchFamily="2" charset="2"/>
              </a:rPr>
              <a:t>student.grade.korea</a:t>
            </a:r>
            <a:r>
              <a:rPr lang="en-US" altLang="ko-KR" sz="1600" dirty="0" smtClean="0">
                <a:sym typeface="Wingdings" pitchFamily="2" charset="2"/>
              </a:rPr>
              <a:t> </a:t>
            </a:r>
          </a:p>
          <a:p>
            <a:r>
              <a:rPr lang="en-US" altLang="ko-KR" sz="1600" dirty="0" smtClean="0">
                <a:sym typeface="Wingdings" pitchFamily="2" charset="2"/>
              </a:rPr>
              <a:t>OGNL(object </a:t>
            </a:r>
            <a:r>
              <a:rPr lang="en-US" altLang="ko-KR" sz="1600" dirty="0" err="1" smtClean="0">
                <a:sym typeface="Wingdings" pitchFamily="2" charset="2"/>
              </a:rPr>
              <a:t>graphe</a:t>
            </a:r>
            <a:r>
              <a:rPr lang="en-US" altLang="ko-KR" sz="1600" dirty="0" smtClean="0">
                <a:sym typeface="Wingdings" pitchFamily="2" charset="2"/>
              </a:rPr>
              <a:t>) : get </a:t>
            </a:r>
            <a:r>
              <a:rPr lang="ko-KR" altLang="en-US" sz="1600" dirty="0" err="1" smtClean="0">
                <a:sym typeface="Wingdings" pitchFamily="2" charset="2"/>
              </a:rPr>
              <a:t>메서드만</a:t>
            </a:r>
            <a:r>
              <a:rPr lang="ko-KR" altLang="en-US" sz="1600" dirty="0" smtClean="0">
                <a:sym typeface="Wingdings" pitchFamily="2" charset="2"/>
              </a:rPr>
              <a:t> 있다면 출력용으로 쉽게 사용 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(.  .  .) </a:t>
            </a:r>
            <a:r>
              <a:rPr lang="ko-KR" altLang="en-US" sz="1600" dirty="0" smtClean="0">
                <a:sym typeface="Wingdings" pitchFamily="2" charset="2"/>
              </a:rPr>
              <a:t>으로 객체를 접근해서 부름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cxnSp>
        <p:nvCxnSpPr>
          <p:cNvPr id="60" name="직선 화살표 연결선 59"/>
          <p:cNvCxnSpPr>
            <a:stCxn id="38" idx="2"/>
            <a:endCxn id="57" idx="0"/>
          </p:cNvCxnSpPr>
          <p:nvPr/>
        </p:nvCxnSpPr>
        <p:spPr>
          <a:xfrm>
            <a:off x="4067944" y="2090465"/>
            <a:ext cx="0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2160" y="2492896"/>
            <a:ext cx="18002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aseline="30000" dirty="0" smtClean="0">
                <a:solidFill>
                  <a:srgbClr val="FF0000"/>
                </a:solidFill>
              </a:rPr>
              <a:t>주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</a:rPr>
              <a:t>Helper View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350928" y="2865130"/>
            <a:ext cx="3373200" cy="243607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0" name="한쪽 모서리가 잘린 사각형 89"/>
          <p:cNvSpPr/>
          <p:nvPr/>
        </p:nvSpPr>
        <p:spPr>
          <a:xfrm>
            <a:off x="2852316" y="3077468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JSP Centric (MVC Model)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한쪽 모서리가 잘린 사각형 16"/>
          <p:cNvSpPr/>
          <p:nvPr/>
        </p:nvSpPr>
        <p:spPr>
          <a:xfrm>
            <a:off x="2874176" y="4233282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9" name="그룹 28"/>
          <p:cNvGrpSpPr/>
          <p:nvPr/>
        </p:nvGrpSpPr>
        <p:grpSpPr>
          <a:xfrm>
            <a:off x="4499361" y="3297178"/>
            <a:ext cx="576695" cy="886959"/>
            <a:chOff x="3923928" y="3429000"/>
            <a:chExt cx="576695" cy="886959"/>
          </a:xfrm>
        </p:grpSpPr>
        <p:sp>
          <p:nvSpPr>
            <p:cNvPr id="18" name="타원 17"/>
            <p:cNvSpPr/>
            <p:nvPr/>
          </p:nvSpPr>
          <p:spPr>
            <a:xfrm rot="2254114">
              <a:off x="3923928" y="3429000"/>
              <a:ext cx="288032" cy="50405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원호 27"/>
            <p:cNvSpPr/>
            <p:nvPr/>
          </p:nvSpPr>
          <p:spPr>
            <a:xfrm rot="16884438">
              <a:off x="3816547" y="3631883"/>
              <a:ext cx="792088" cy="576064"/>
            </a:xfrm>
            <a:prstGeom prst="arc">
              <a:avLst>
                <a:gd name="adj1" fmla="val 16200000"/>
                <a:gd name="adj2" fmla="val 209310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cxnSp>
        <p:nvCxnSpPr>
          <p:cNvPr id="31" name="구부러진 연결선 30"/>
          <p:cNvCxnSpPr/>
          <p:nvPr/>
        </p:nvCxnSpPr>
        <p:spPr>
          <a:xfrm flipV="1">
            <a:off x="1650040" y="3225170"/>
            <a:ext cx="1152128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1560" y="2924944"/>
            <a:ext cx="1279517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화면요청</a:t>
            </a:r>
            <a:endParaRPr lang="en-US" altLang="ko-KR" sz="1200" dirty="0" smtClean="0"/>
          </a:p>
          <a:p>
            <a:r>
              <a:rPr lang="en-US" altLang="ko-KR" sz="1200" dirty="0" smtClean="0"/>
              <a:t>(command=list)</a:t>
            </a:r>
            <a:endParaRPr lang="ko-KR" altLang="en-US" sz="1200" dirty="0"/>
          </a:p>
        </p:txBody>
      </p:sp>
      <p:cxnSp>
        <p:nvCxnSpPr>
          <p:cNvPr id="34" name="구부러진 연결선 33"/>
          <p:cNvCxnSpPr>
            <a:stCxn id="12" idx="5"/>
            <a:endCxn id="18" idx="2"/>
          </p:cNvCxnSpPr>
          <p:nvPr/>
        </p:nvCxnSpPr>
        <p:spPr>
          <a:xfrm>
            <a:off x="3306224" y="3318189"/>
            <a:ext cx="1223002" cy="1432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8" idx="3"/>
            <a:endCxn id="12" idx="4"/>
          </p:cNvCxnSpPr>
          <p:nvPr/>
        </p:nvCxnSpPr>
        <p:spPr>
          <a:xfrm rot="5400000" flipH="1">
            <a:off x="3817276" y="2991644"/>
            <a:ext cx="43162" cy="1230293"/>
          </a:xfrm>
          <a:prstGeom prst="curvedConnector3">
            <a:avLst>
              <a:gd name="adj1" fmla="val -2018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2" idx="3"/>
            <a:endCxn id="17" idx="3"/>
          </p:cNvCxnSpPr>
          <p:nvPr/>
        </p:nvCxnSpPr>
        <p:spPr>
          <a:xfrm rot="5400000">
            <a:off x="2766164" y="3909246"/>
            <a:ext cx="64807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5976" y="3441194"/>
            <a:ext cx="5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458352" y="300914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</a:t>
            </a:r>
            <a:r>
              <a:rPr lang="en-US" altLang="ko-KR" sz="1200" dirty="0" smtClean="0"/>
              <a:t>odel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27784" y="2852936"/>
            <a:ext cx="876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43808" y="32240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</a:t>
            </a:r>
            <a:r>
              <a:rPr lang="ko-KR" altLang="en-US" sz="1200" dirty="0"/>
              <a:t>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87312" y="4089266"/>
            <a:ext cx="1943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forward</a:t>
            </a:r>
          </a:p>
          <a:p>
            <a:r>
              <a:rPr lang="en-US" altLang="ko-KR" sz="1200" dirty="0" smtClean="0"/>
              <a:t>Ex) request Scope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request.setAttribute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request.getAttribute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객체전달</a:t>
            </a:r>
            <a:endParaRPr lang="ko-KR" altLang="en-US" sz="1200" dirty="0"/>
          </a:p>
        </p:txBody>
      </p:sp>
      <p:sp>
        <p:nvSpPr>
          <p:cNvPr id="52" name="순서도: 자기 디스크 51"/>
          <p:cNvSpPr/>
          <p:nvPr/>
        </p:nvSpPr>
        <p:spPr>
          <a:xfrm>
            <a:off x="6114536" y="4653136"/>
            <a:ext cx="473688" cy="568426"/>
          </a:xfrm>
          <a:prstGeom prst="flowChartMagneticDisk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74176" y="480934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cxnSp>
        <p:nvCxnSpPr>
          <p:cNvPr id="55" name="구부러진 연결선 54"/>
          <p:cNvCxnSpPr>
            <a:stCxn id="18" idx="4"/>
          </p:cNvCxnSpPr>
          <p:nvPr/>
        </p:nvCxnSpPr>
        <p:spPr>
          <a:xfrm rot="5400000">
            <a:off x="3712321" y="3455890"/>
            <a:ext cx="484312" cy="1070472"/>
          </a:xfrm>
          <a:prstGeom prst="curvedConnector2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endCxn id="52" idx="1"/>
          </p:cNvCxnSpPr>
          <p:nvPr/>
        </p:nvCxnSpPr>
        <p:spPr>
          <a:xfrm>
            <a:off x="4860032" y="3429000"/>
            <a:ext cx="1491348" cy="122413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52" idx="2"/>
          </p:cNvCxnSpPr>
          <p:nvPr/>
        </p:nvCxnSpPr>
        <p:spPr>
          <a:xfrm rot="10800000">
            <a:off x="4674376" y="3729227"/>
            <a:ext cx="1440160" cy="1208123"/>
          </a:xfrm>
          <a:prstGeom prst="curvedConnector3">
            <a:avLst>
              <a:gd name="adj1" fmla="val 288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위로 굽은 화살표 67"/>
          <p:cNvSpPr/>
          <p:nvPr/>
        </p:nvSpPr>
        <p:spPr>
          <a:xfrm rot="10800000">
            <a:off x="1650040" y="3801234"/>
            <a:ext cx="1368152" cy="216024"/>
          </a:xfrm>
          <a:prstGeom prst="bentUpArrow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467544" y="4077072"/>
            <a:ext cx="1678665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객체는 전달 할 수 </a:t>
            </a:r>
            <a:endParaRPr lang="en-US" altLang="ko-KR" sz="1200" dirty="0" smtClean="0"/>
          </a:p>
          <a:p>
            <a:r>
              <a:rPr lang="ko-KR" altLang="en-US" sz="1200" dirty="0" smtClean="0"/>
              <a:t>없으므로 화면만 이동</a:t>
            </a:r>
            <a:endParaRPr lang="en-US" altLang="ko-KR" sz="1200" dirty="0" smtClean="0"/>
          </a:p>
          <a:p>
            <a:r>
              <a:rPr lang="en-US" altLang="ko-KR" sz="1200" dirty="0" smtClean="0"/>
              <a:t>Scope</a:t>
            </a:r>
            <a:r>
              <a:rPr lang="ko-KR" altLang="en-US" sz="1200" dirty="0" smtClean="0"/>
              <a:t>를 사용한다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195736" y="5373216"/>
            <a:ext cx="3833998" cy="83099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Forward</a:t>
            </a:r>
            <a:r>
              <a:rPr lang="ko-KR" altLang="en-US" sz="1200" dirty="0" smtClean="0"/>
              <a:t>된 객체는 필수불가로 </a:t>
            </a:r>
            <a:r>
              <a:rPr lang="en-US" altLang="ko-KR" sz="1200" dirty="0" smtClean="0"/>
              <a:t>Java Code</a:t>
            </a:r>
            <a:r>
              <a:rPr lang="ko-KR" altLang="en-US" sz="1200" dirty="0" smtClean="0"/>
              <a:t>가 들어간다</a:t>
            </a:r>
            <a:endParaRPr lang="en-US" altLang="ko-KR" sz="1200" dirty="0" smtClean="0"/>
          </a:p>
          <a:p>
            <a:r>
              <a:rPr lang="ko-KR" altLang="en-US" sz="1200" dirty="0" smtClean="0"/>
              <a:t>따라서 </a:t>
            </a:r>
            <a:r>
              <a:rPr lang="en-US" altLang="ko-KR" sz="1200" dirty="0" smtClean="0"/>
              <a:t>Helper view pattern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r>
              <a:rPr lang="ko-KR" altLang="en-US" sz="1200" dirty="0" smtClean="0"/>
              <a:t>객체의 전달 </a:t>
            </a:r>
            <a:r>
              <a:rPr lang="en-US" altLang="ko-KR" sz="1200" dirty="0" smtClean="0"/>
              <a:t>forward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(MVC)</a:t>
            </a:r>
          </a:p>
          <a:p>
            <a:r>
              <a:rPr lang="en-US" altLang="ko-KR" sz="1200" dirty="0" smtClean="0"/>
              <a:t>Helper View Pattern + MVC =&gt; Dispatcher pattern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7664" y="1700808"/>
            <a:ext cx="2167516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요청이 </a:t>
            </a: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로 집중됨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=&gt; Front Controller Pattern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36096" y="1844824"/>
            <a:ext cx="3359894" cy="83099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</a:t>
            </a:r>
            <a:r>
              <a:rPr lang="ko-KR" altLang="en-US" sz="1200" dirty="0" smtClean="0"/>
              <a:t>이 자바면 </a:t>
            </a:r>
            <a:r>
              <a:rPr lang="en-US" altLang="ko-KR" sz="1200" dirty="0" err="1" smtClean="0"/>
              <a:t>Servlet</a:t>
            </a:r>
            <a:r>
              <a:rPr lang="ko-KR" altLang="en-US" sz="1200" dirty="0" smtClean="0"/>
              <a:t>이 편할 것이다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요청을 </a:t>
            </a:r>
            <a:r>
              <a:rPr lang="en-US" altLang="ko-KR" sz="1200" dirty="0" smtClean="0"/>
              <a:t>Control</a:t>
            </a:r>
            <a:r>
              <a:rPr lang="ko-KR" altLang="en-US" sz="1200" dirty="0" smtClean="0"/>
              <a:t>에서 처리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Centric)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Control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이면 </a:t>
            </a:r>
            <a:r>
              <a:rPr lang="en-US" altLang="ko-KR" sz="1200" dirty="0" smtClean="0"/>
              <a:t>JSP Centric</a:t>
            </a:r>
          </a:p>
        </p:txBody>
      </p:sp>
      <p:cxnSp>
        <p:nvCxnSpPr>
          <p:cNvPr id="74" name="Shape 73"/>
          <p:cNvCxnSpPr>
            <a:stCxn id="46" idx="0"/>
            <a:endCxn id="72" idx="1"/>
          </p:cNvCxnSpPr>
          <p:nvPr/>
        </p:nvCxnSpPr>
        <p:spPr>
          <a:xfrm rot="5400000" flipH="1" flipV="1">
            <a:off x="3954781" y="1371621"/>
            <a:ext cx="592613" cy="23700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21024" y="2577098"/>
            <a:ext cx="173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r>
              <a:rPr lang="ko-KR" altLang="en-US" sz="1200" dirty="0"/>
              <a:t>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Control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담당</a:t>
            </a:r>
            <a:endParaRPr lang="en-US" altLang="ko-KR" sz="1200" dirty="0" smtClean="0"/>
          </a:p>
        </p:txBody>
      </p:sp>
      <p:cxnSp>
        <p:nvCxnSpPr>
          <p:cNvPr id="78" name="구부러진 연결선 77"/>
          <p:cNvCxnSpPr>
            <a:stCxn id="76" idx="0"/>
            <a:endCxn id="71" idx="2"/>
          </p:cNvCxnSpPr>
          <p:nvPr/>
        </p:nvCxnSpPr>
        <p:spPr>
          <a:xfrm rot="16200000" flipV="1">
            <a:off x="2702460" y="2091436"/>
            <a:ext cx="414625" cy="5566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0" y="476672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2004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800708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1124744"/>
            <a:ext cx="91440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ServletCentric</a:t>
            </a:r>
            <a:r>
              <a:rPr lang="en-US" altLang="ko-KR" sz="1200" dirty="0" smtClean="0">
                <a:solidFill>
                  <a:schemeClr val="tx1"/>
                </a:solidFill>
              </a:rPr>
              <a:t>(MVC Model2)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1772816"/>
            <a:ext cx="3373200" cy="243607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18784" y="2060848"/>
            <a:ext cx="432048" cy="432048"/>
            <a:chOff x="1882686" y="4963646"/>
            <a:chExt cx="360040" cy="360040"/>
          </a:xfrm>
        </p:grpSpPr>
        <p:sp>
          <p:nvSpPr>
            <p:cNvPr id="17" name="정오각형 16"/>
            <p:cNvSpPr/>
            <p:nvPr/>
          </p:nvSpPr>
          <p:spPr>
            <a:xfrm>
              <a:off x="1882686" y="4963646"/>
              <a:ext cx="360040" cy="360040"/>
            </a:xfrm>
            <a:prstGeom prst="pentag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1976123" y="5213004"/>
              <a:ext cx="72008" cy="7200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084424" y="5213004"/>
              <a:ext cx="72008" cy="7200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0" name="한쪽 모서리가 잘린 사각형 19"/>
          <p:cNvSpPr/>
          <p:nvPr/>
        </p:nvSpPr>
        <p:spPr>
          <a:xfrm>
            <a:off x="918784" y="3140968"/>
            <a:ext cx="432048" cy="528059"/>
          </a:xfrm>
          <a:prstGeom prst="snip1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1" name="그룹 20"/>
          <p:cNvGrpSpPr/>
          <p:nvPr/>
        </p:nvGrpSpPr>
        <p:grpSpPr>
          <a:xfrm>
            <a:off x="2543969" y="2204864"/>
            <a:ext cx="576695" cy="886959"/>
            <a:chOff x="3923928" y="3429000"/>
            <a:chExt cx="576695" cy="886959"/>
          </a:xfrm>
        </p:grpSpPr>
        <p:sp>
          <p:nvSpPr>
            <p:cNvPr id="22" name="타원 21"/>
            <p:cNvSpPr/>
            <p:nvPr/>
          </p:nvSpPr>
          <p:spPr>
            <a:xfrm rot="2254114">
              <a:off x="3923928" y="3429000"/>
              <a:ext cx="288032" cy="50405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원호 22"/>
            <p:cNvSpPr/>
            <p:nvPr/>
          </p:nvSpPr>
          <p:spPr>
            <a:xfrm rot="16884438">
              <a:off x="3816547" y="3631883"/>
              <a:ext cx="792088" cy="576064"/>
            </a:xfrm>
            <a:prstGeom prst="arc">
              <a:avLst>
                <a:gd name="adj1" fmla="val 16200000"/>
                <a:gd name="adj2" fmla="val 209310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cxnSp>
        <p:nvCxnSpPr>
          <p:cNvPr id="24" name="구부러진 연결선 23"/>
          <p:cNvCxnSpPr>
            <a:stCxn id="17" idx="5"/>
            <a:endCxn id="22" idx="2"/>
          </p:cNvCxnSpPr>
          <p:nvPr/>
        </p:nvCxnSpPr>
        <p:spPr>
          <a:xfrm>
            <a:off x="1350832" y="2225875"/>
            <a:ext cx="1223002" cy="1432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22" idx="3"/>
            <a:endCxn id="17" idx="4"/>
          </p:cNvCxnSpPr>
          <p:nvPr/>
        </p:nvCxnSpPr>
        <p:spPr>
          <a:xfrm rot="5400000" flipH="1">
            <a:off x="1861884" y="1899330"/>
            <a:ext cx="43162" cy="1230293"/>
          </a:xfrm>
          <a:prstGeom prst="curvedConnector3">
            <a:avLst>
              <a:gd name="adj1" fmla="val -2018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7" idx="3"/>
            <a:endCxn id="20" idx="3"/>
          </p:cNvCxnSpPr>
          <p:nvPr/>
        </p:nvCxnSpPr>
        <p:spPr>
          <a:xfrm rot="5400000">
            <a:off x="810772" y="2816932"/>
            <a:ext cx="64807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00584" y="2348880"/>
            <a:ext cx="5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02960" y="191683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</a:t>
            </a:r>
            <a:r>
              <a:rPr lang="en-US" altLang="ko-KR" sz="1200" dirty="0" smtClean="0"/>
              <a:t>odel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5109" y="1867585"/>
            <a:ext cx="876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88416" y="2131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</a:t>
            </a:r>
            <a:r>
              <a:rPr lang="ko-KR" altLang="en-US" sz="1200" dirty="0"/>
              <a:t>기</a:t>
            </a:r>
          </a:p>
        </p:txBody>
      </p:sp>
      <p:sp>
        <p:nvSpPr>
          <p:cNvPr id="31" name="순서도: 자기 디스크 30"/>
          <p:cNvSpPr/>
          <p:nvPr/>
        </p:nvSpPr>
        <p:spPr>
          <a:xfrm>
            <a:off x="3851920" y="3501008"/>
            <a:ext cx="473688" cy="568426"/>
          </a:xfrm>
          <a:prstGeom prst="flowChartMagneticDisk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8784" y="37170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cxnSp>
        <p:nvCxnSpPr>
          <p:cNvPr id="33" name="구부러진 연결선 54"/>
          <p:cNvCxnSpPr>
            <a:stCxn id="22" idx="4"/>
          </p:cNvCxnSpPr>
          <p:nvPr/>
        </p:nvCxnSpPr>
        <p:spPr>
          <a:xfrm rot="5400000">
            <a:off x="1756929" y="2363576"/>
            <a:ext cx="484312" cy="1070472"/>
          </a:xfrm>
          <a:prstGeom prst="curvedConnector2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31" idx="1"/>
          </p:cNvCxnSpPr>
          <p:nvPr/>
        </p:nvCxnSpPr>
        <p:spPr>
          <a:xfrm>
            <a:off x="2915816" y="2348880"/>
            <a:ext cx="1172948" cy="11521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31" idx="2"/>
          </p:cNvCxnSpPr>
          <p:nvPr/>
        </p:nvCxnSpPr>
        <p:spPr>
          <a:xfrm rot="10800000">
            <a:off x="2771800" y="2636913"/>
            <a:ext cx="1080120" cy="11483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/>
          <p:nvPr/>
        </p:nvCxnSpPr>
        <p:spPr>
          <a:xfrm>
            <a:off x="72008" y="2204864"/>
            <a:ext cx="899592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496" y="1927865"/>
            <a:ext cx="703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27984" y="1693252"/>
            <a:ext cx="4533998" cy="483209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MVC 1,2</a:t>
            </a:r>
            <a:r>
              <a:rPr lang="ko-KR" altLang="en-US" sz="1100" dirty="0" smtClean="0"/>
              <a:t>공통 </a:t>
            </a:r>
            <a:r>
              <a:rPr lang="en-US" altLang="ko-KR" sz="1100" dirty="0" smtClean="0"/>
              <a:t>C7(Control</a:t>
            </a:r>
            <a:r>
              <a:rPr lang="ko-KR" altLang="en-US" sz="1100" dirty="0" smtClean="0"/>
              <a:t>에서의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가지 작업</a:t>
            </a:r>
            <a:r>
              <a:rPr lang="en-US" altLang="ko-KR" sz="11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/>
              <a:t>요청을 받음</a:t>
            </a:r>
            <a:endParaRPr lang="en-US" altLang="ko-KR" sz="1100" dirty="0" smtClean="0"/>
          </a:p>
          <a:p>
            <a:pPr marL="228600" indent="-228600"/>
            <a:r>
              <a:rPr lang="en-US" altLang="ko-KR" sz="1100" dirty="0" smtClean="0"/>
              <a:t>    ex) String command = </a:t>
            </a:r>
            <a:r>
              <a:rPr lang="en-US" altLang="ko-KR" sz="1100" dirty="0" err="1" smtClean="0"/>
              <a:t>request.getParameter</a:t>
            </a:r>
            <a:r>
              <a:rPr lang="en-US" altLang="ko-KR" sz="1100" dirty="0" smtClean="0"/>
              <a:t>(“command”);</a:t>
            </a:r>
          </a:p>
          <a:p>
            <a:pPr marL="228600" indent="-228600"/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en-US" altLang="ko-KR" sz="1100" dirty="0" smtClean="0"/>
              <a:t>Dao </a:t>
            </a:r>
            <a:r>
              <a:rPr lang="ko-KR" altLang="en-US" sz="1100" dirty="0" smtClean="0"/>
              <a:t>생성</a:t>
            </a:r>
            <a:endParaRPr lang="en-US" altLang="ko-KR" sz="1100" dirty="0" smtClean="0"/>
          </a:p>
          <a:p>
            <a:pPr marL="228600" indent="-228600"/>
            <a:r>
              <a:rPr lang="en-US" altLang="ko-KR" sz="1100" dirty="0" smtClean="0"/>
              <a:t>    ex) Dao </a:t>
            </a:r>
            <a:r>
              <a:rPr lang="en-US" altLang="ko-KR" sz="1100" dirty="0" err="1" smtClean="0"/>
              <a:t>dao</a:t>
            </a:r>
            <a:r>
              <a:rPr lang="en-US" altLang="ko-KR" sz="1100" dirty="0" smtClean="0"/>
              <a:t>=new Dao();</a:t>
            </a:r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여러 번 </a:t>
            </a:r>
            <a:r>
              <a:rPr lang="en-US" altLang="ko-KR" sz="1100" dirty="0" smtClean="0"/>
              <a:t>Dao</a:t>
            </a:r>
            <a:r>
              <a:rPr lang="ko-KR" altLang="en-US" sz="1100" dirty="0" smtClean="0"/>
              <a:t>를 호출 하며 호출에 따라 계속해서 객체 생성</a:t>
            </a:r>
            <a:endParaRPr lang="en-US" altLang="ko-KR" sz="1100" dirty="0" smtClean="0"/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따라서 </a:t>
            </a:r>
            <a:r>
              <a:rPr lang="en-US" altLang="ko-KR" sz="1100" dirty="0" smtClean="0"/>
              <a:t>“Single tone pattern” </a:t>
            </a:r>
            <a:r>
              <a:rPr lang="ko-KR" altLang="en-US" sz="1100" dirty="0" smtClean="0"/>
              <a:t>을 사용하면 좋다 </a:t>
            </a:r>
            <a:endParaRPr lang="en-US" altLang="ko-KR" sz="1100" dirty="0" smtClean="0"/>
          </a:p>
          <a:p>
            <a:pPr marL="228600" indent="-228600"/>
            <a:endParaRPr lang="en-US" altLang="ko-KR" sz="1100" dirty="0" smtClean="0"/>
          </a:p>
          <a:p>
            <a:pPr marL="228600" indent="-228600">
              <a:buAutoNum type="arabicPeriod" startAt="3"/>
            </a:pPr>
            <a:r>
              <a:rPr lang="ko-KR" altLang="en-US" sz="1100" dirty="0" smtClean="0"/>
              <a:t>요청 분기   </a:t>
            </a:r>
            <a:endParaRPr lang="en-US" altLang="ko-KR" sz="1100" dirty="0"/>
          </a:p>
          <a:p>
            <a:pPr marL="228600" indent="-228600"/>
            <a:r>
              <a:rPr lang="en-US" altLang="ko-KR" sz="1100" dirty="0" smtClean="0"/>
              <a:t>    ex) if( ){  }else if(  ){  }</a:t>
            </a:r>
          </a:p>
          <a:p>
            <a:pPr marL="228600" indent="-228600"/>
            <a:endParaRPr lang="en-US" altLang="ko-KR" sz="1100" dirty="0" smtClean="0"/>
          </a:p>
          <a:p>
            <a:pPr marL="228600" indent="-228600">
              <a:buAutoNum type="arabicPeriod" startAt="4"/>
            </a:pPr>
            <a:r>
              <a:rPr lang="en-US" altLang="ko-KR" sz="1100" dirty="0" err="1" smtClean="0"/>
              <a:t>Dto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생성</a:t>
            </a:r>
            <a:endParaRPr lang="en-US" altLang="ko-KR" sz="1100" dirty="0" smtClean="0"/>
          </a:p>
          <a:p>
            <a:pPr marL="228600" indent="-228600"/>
            <a:r>
              <a:rPr lang="en-US" altLang="ko-KR" sz="1100" dirty="0" smtClean="0"/>
              <a:t>    ex)  insert</a:t>
            </a:r>
            <a:r>
              <a:rPr lang="ko-KR" altLang="en-US" sz="1100" dirty="0" smtClean="0"/>
              <a:t>하면 </a:t>
            </a:r>
            <a:r>
              <a:rPr lang="en-US" altLang="ko-KR" sz="1100" dirty="0" err="1" smtClean="0"/>
              <a:t>dao.insert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dto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값을 넘겨 </a:t>
            </a:r>
            <a:r>
              <a:rPr lang="ko-KR" altLang="en-US" sz="1100" dirty="0" err="1" smtClean="0"/>
              <a:t>줄때</a:t>
            </a:r>
            <a:r>
              <a:rPr lang="ko-KR" altLang="en-US" sz="1100" dirty="0" smtClean="0"/>
              <a:t> 필요</a:t>
            </a:r>
            <a:endParaRPr lang="en-US" altLang="ko-KR" sz="1100" dirty="0" smtClean="0"/>
          </a:p>
          <a:p>
            <a:pPr marL="228600" indent="-228600"/>
            <a:endParaRPr lang="en-US" altLang="ko-KR" sz="1100" dirty="0" smtClean="0"/>
          </a:p>
          <a:p>
            <a:pPr marL="228600" indent="-228600">
              <a:buAutoNum type="arabicPeriod" startAt="5"/>
            </a:pPr>
            <a:r>
              <a:rPr lang="en-US" altLang="ko-KR" sz="1100" dirty="0" err="1" smtClean="0"/>
              <a:t>Dto</a:t>
            </a:r>
            <a:r>
              <a:rPr lang="ko-KR" altLang="en-US" sz="1100" dirty="0" smtClean="0"/>
              <a:t>에 담기 </a:t>
            </a:r>
            <a:endParaRPr lang="en-US" altLang="ko-KR" sz="1100" dirty="0"/>
          </a:p>
          <a:p>
            <a:pPr marL="228600" indent="-228600"/>
            <a:r>
              <a:rPr lang="en-US" altLang="ko-KR" sz="1100" dirty="0" smtClean="0"/>
              <a:t>    ex)  select</a:t>
            </a:r>
            <a:r>
              <a:rPr lang="ko-KR" altLang="en-US" sz="1100" dirty="0" smtClean="0"/>
              <a:t>이면 </a:t>
            </a:r>
            <a:r>
              <a:rPr lang="en-US" altLang="ko-KR" sz="1100" dirty="0" err="1" smtClean="0"/>
              <a:t>Dto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dto</a:t>
            </a:r>
            <a:r>
              <a:rPr lang="en-US" altLang="ko-KR" sz="1100" dirty="0" smtClean="0"/>
              <a:t>=dao.sel(parameter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); </a:t>
            </a:r>
            <a:r>
              <a:rPr lang="ko-KR" altLang="en-US" sz="1100" dirty="0" smtClean="0"/>
              <a:t>값을 받을 때</a:t>
            </a:r>
            <a:endParaRPr lang="en-US" altLang="ko-KR" sz="1100" dirty="0" smtClean="0"/>
          </a:p>
          <a:p>
            <a:pPr marL="228600" indent="-228600"/>
            <a:endParaRPr lang="en-US" altLang="ko-KR" sz="1100" dirty="0" smtClean="0"/>
          </a:p>
          <a:p>
            <a:pPr marL="228600" indent="-228600">
              <a:buAutoNum type="arabicPeriod" startAt="6"/>
            </a:pPr>
            <a:r>
              <a:rPr lang="en-US" altLang="ko-KR" sz="1100" dirty="0" smtClean="0"/>
              <a:t>Scope</a:t>
            </a:r>
            <a:r>
              <a:rPr lang="ko-KR" altLang="en-US" sz="1100" dirty="0" smtClean="0"/>
              <a:t>에 값을 저장 </a:t>
            </a:r>
            <a:r>
              <a:rPr lang="en-US" altLang="ko-KR" sz="1100" dirty="0" smtClean="0"/>
              <a:t>(key, value)</a:t>
            </a:r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ex) </a:t>
            </a:r>
            <a:r>
              <a:rPr lang="en-US" altLang="ko-KR" sz="1100" dirty="0" err="1" smtClean="0"/>
              <a:t>Scope.SetAttribute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key”,”value</a:t>
            </a:r>
            <a:r>
              <a:rPr lang="en-US" altLang="ko-KR" sz="1100" dirty="0" smtClean="0"/>
              <a:t>”);</a:t>
            </a:r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request.setAttribute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lsits”,list</a:t>
            </a:r>
            <a:r>
              <a:rPr lang="en-US" altLang="ko-KR" sz="1100" dirty="0" smtClean="0"/>
              <a:t>);</a:t>
            </a:r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sesstion.setAttribute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ldto</a:t>
            </a:r>
            <a:r>
              <a:rPr lang="en-US" altLang="ko-KR" sz="1100" dirty="0" smtClean="0"/>
              <a:t>”, login);</a:t>
            </a:r>
          </a:p>
          <a:p>
            <a:pPr marL="228600" indent="-228600"/>
            <a:endParaRPr lang="en-US" altLang="ko-KR" sz="1100" dirty="0" smtClean="0"/>
          </a:p>
          <a:p>
            <a:pPr marL="228600" indent="-228600">
              <a:buAutoNum type="arabicPeriod" startAt="7"/>
            </a:pPr>
            <a:r>
              <a:rPr lang="ko-KR" altLang="en-US" sz="1100" dirty="0" smtClean="0"/>
              <a:t>페이지 이동</a:t>
            </a:r>
            <a:endParaRPr lang="en-US" altLang="ko-KR" sz="1100" dirty="0" smtClean="0"/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ex)  </a:t>
            </a:r>
            <a:r>
              <a:rPr lang="en-US" altLang="ko-KR" sz="1100" dirty="0" err="1" smtClean="0"/>
              <a:t>Jsp</a:t>
            </a:r>
            <a:r>
              <a:rPr lang="en-US" altLang="ko-KR" sz="1100" dirty="0" smtClean="0"/>
              <a:t>  - </a:t>
            </a:r>
            <a:r>
              <a:rPr lang="en-US" altLang="ko-KR" sz="1100" dirty="0" err="1" smtClean="0"/>
              <a:t>pageContext.forward</a:t>
            </a:r>
            <a:r>
              <a:rPr lang="en-US" altLang="ko-KR" sz="1100" dirty="0" smtClean="0"/>
              <a:t>(“list.jsp”);</a:t>
            </a:r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– </a:t>
            </a:r>
            <a:r>
              <a:rPr lang="en-US" altLang="ko-KR" sz="1100" dirty="0" err="1" smtClean="0"/>
              <a:t>requestDispatcher</a:t>
            </a:r>
            <a:r>
              <a:rPr lang="en-US" altLang="ko-KR" sz="1100" dirty="0" smtClean="0"/>
              <a:t> dispatcher</a:t>
            </a:r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= </a:t>
            </a:r>
            <a:r>
              <a:rPr lang="en-US" altLang="ko-KR" sz="1100" dirty="0" err="1" smtClean="0"/>
              <a:t>request.getRequestDispatcher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”);</a:t>
            </a:r>
          </a:p>
          <a:p>
            <a:pPr marL="228600" indent="-228600"/>
            <a:r>
              <a:rPr lang="en-US" altLang="ko-KR" sz="1100" dirty="0"/>
              <a:t> </a:t>
            </a:r>
            <a:r>
              <a:rPr lang="en-US" altLang="ko-KR" sz="1100" dirty="0" smtClean="0"/>
              <a:t>                  </a:t>
            </a:r>
            <a:r>
              <a:rPr lang="en-US" altLang="ko-KR" sz="1100" dirty="0" err="1" smtClean="0"/>
              <a:t>dispatcher.forward</a:t>
            </a:r>
            <a:r>
              <a:rPr lang="en-US" altLang="ko-KR" sz="1100" dirty="0" smtClean="0"/>
              <a:t>(request, response);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1557</Words>
  <Application>Microsoft Office PowerPoint</Application>
  <PresentationFormat>화면 슬라이드 쇼(4:3)</PresentationFormat>
  <Paragraphs>438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edu_master</dc:creator>
  <cp:lastModifiedBy>EDU5_005</cp:lastModifiedBy>
  <cp:revision>118</cp:revision>
  <dcterms:created xsi:type="dcterms:W3CDTF">2012-07-24T03:18:10Z</dcterms:created>
  <dcterms:modified xsi:type="dcterms:W3CDTF">2014-08-18T05:59:50Z</dcterms:modified>
</cp:coreProperties>
</file>