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 dirty="0"/>
              <a:t>What is CSS</a:t>
            </a:r>
            <a:r>
              <a:rPr lang="en-US" altLang="ko-KR" sz="1600" dirty="0" smtClean="0"/>
              <a:t>?</a:t>
            </a:r>
          </a:p>
          <a:p>
            <a:pPr marL="109728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CSS</a:t>
            </a:r>
            <a:r>
              <a:rPr lang="ko-KR" altLang="en-US" sz="1600" dirty="0"/>
              <a:t> 는 </a:t>
            </a:r>
            <a:r>
              <a:rPr lang="en-US" altLang="ko-KR" sz="1600" dirty="0"/>
              <a:t>Cascading Style Sheets </a:t>
            </a:r>
            <a:r>
              <a:rPr lang="ko-KR" altLang="en-US" sz="1600" dirty="0"/>
              <a:t>을 의미한다</a:t>
            </a:r>
            <a:r>
              <a:rPr lang="en-US" altLang="ko-KR" sz="16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스타일</a:t>
            </a:r>
            <a:r>
              <a:rPr lang="en-US" altLang="ko-KR" sz="1600" dirty="0"/>
              <a:t>(Styles)</a:t>
            </a:r>
            <a:r>
              <a:rPr lang="ko-KR" altLang="en-US" sz="1600" dirty="0"/>
              <a:t>은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요소를 표시하는 방법을 정의 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스타일은 문제를 해결하기 위하여 </a:t>
            </a:r>
            <a:r>
              <a:rPr lang="en-US" altLang="ko-KR" sz="1600" dirty="0"/>
              <a:t>HTML 4.0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추가되었다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CSS </a:t>
            </a:r>
            <a:r>
              <a:rPr lang="ko-KR" altLang="en-US" sz="1600" dirty="0"/>
              <a:t>파일로 저장된  외부 스타일시트</a:t>
            </a:r>
            <a:r>
              <a:rPr lang="en-US" altLang="ko-KR" sz="1600" dirty="0"/>
              <a:t>(External Style Sheets)</a:t>
            </a:r>
            <a:r>
              <a:rPr lang="ko-KR" altLang="en-US" sz="1600" dirty="0"/>
              <a:t>는  작업을 많이 절약 할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수 </a:t>
            </a:r>
            <a:r>
              <a:rPr lang="ko-KR" altLang="en-US" sz="1600" dirty="0"/>
              <a:t>있게 해준다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&lt;!DOCTYPE html&gt;</a:t>
            </a:r>
          </a:p>
          <a:p>
            <a:pPr marL="109728" indent="0">
              <a:buNone/>
            </a:pPr>
            <a:r>
              <a:rPr lang="en-US" altLang="ko-KR" sz="1600" dirty="0"/>
              <a:t>&lt;html&gt;</a:t>
            </a: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text-align: center;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red;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 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&lt;p&gt;Every paragraph will be affected by the style.&lt;/p&gt;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id="para1"&gt;Me too!&lt;/p&gt;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&lt;p&gt;And me!&lt;/p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r>
              <a:rPr lang="en-US" altLang="ko-KR" sz="1600" dirty="0"/>
              <a:t>&lt;/html&gt;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5603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id </a:t>
            </a:r>
            <a:r>
              <a:rPr lang="ko-KR" altLang="en-US" sz="1600" dirty="0" smtClean="0"/>
              <a:t>선택 기</a:t>
            </a:r>
            <a:endParaRPr lang="ko-KR" altLang="en-US" sz="1600" dirty="0"/>
          </a:p>
          <a:p>
            <a:pPr marL="109728" indent="0">
              <a:buNone/>
            </a:pPr>
            <a:r>
              <a:rPr lang="en-US" altLang="ko-KR" sz="1600" dirty="0"/>
              <a:t>id </a:t>
            </a:r>
            <a:r>
              <a:rPr lang="ko-KR" altLang="en-US" sz="1600" dirty="0" smtClean="0"/>
              <a:t>선택 기는 </a:t>
            </a:r>
            <a:r>
              <a:rPr lang="ko-KR" altLang="en-US" sz="1600" dirty="0"/>
              <a:t>특정 요소를 찾기 위해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id </a:t>
            </a:r>
            <a:r>
              <a:rPr lang="ko-KR" altLang="en-US" sz="1600" dirty="0"/>
              <a:t>속성을 사용합니다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id </a:t>
            </a:r>
            <a:r>
              <a:rPr lang="ko-KR" altLang="en-US" sz="1600" dirty="0"/>
              <a:t>는 페이지 내에서 고유해야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고유한 요소를 찾을 때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선택 기를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특정 </a:t>
            </a:r>
            <a:r>
              <a:rPr lang="en-US" altLang="ko-KR" sz="1600" dirty="0"/>
              <a:t>id</a:t>
            </a:r>
            <a:r>
              <a:rPr lang="ko-KR" altLang="en-US" sz="1600" dirty="0"/>
              <a:t>를 가진 요소에 해당하는 </a:t>
            </a:r>
            <a:r>
              <a:rPr lang="en-US" altLang="ko-KR" sz="1600" dirty="0"/>
              <a:t>id </a:t>
            </a:r>
            <a:r>
              <a:rPr lang="ko-KR" altLang="en-US" sz="1600" dirty="0" smtClean="0"/>
              <a:t>선택 기는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hash </a:t>
            </a:r>
            <a:r>
              <a:rPr lang="ko-KR" altLang="en-US" sz="1600" dirty="0"/>
              <a:t>문자 </a:t>
            </a:r>
            <a:r>
              <a:rPr lang="en-US" altLang="ko-KR" sz="1600" dirty="0"/>
              <a:t>"#" </a:t>
            </a:r>
            <a:r>
              <a:rPr lang="ko-KR" altLang="en-US" sz="1600" dirty="0"/>
              <a:t>다음에 요소의 </a:t>
            </a:r>
            <a:r>
              <a:rPr lang="en-US" altLang="ko-KR" sz="1600" dirty="0"/>
              <a:t>id </a:t>
            </a:r>
            <a:r>
              <a:rPr lang="ko-KR" altLang="en-US" sz="1600" dirty="0"/>
              <a:t>를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적어 </a:t>
            </a:r>
            <a:r>
              <a:rPr lang="ko-KR" altLang="en-US" sz="1600" dirty="0"/>
              <a:t>작성합니다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아래의 스타일 규칙은  </a:t>
            </a:r>
            <a:r>
              <a:rPr lang="en-US" altLang="ko-KR" sz="1600" dirty="0"/>
              <a:t>id= "para1"</a:t>
            </a:r>
            <a:r>
              <a:rPr lang="ko-KR" altLang="en-US" sz="1600" dirty="0"/>
              <a:t>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요소에 </a:t>
            </a:r>
            <a:r>
              <a:rPr lang="ko-KR" altLang="en-US" sz="1600" dirty="0" smtClean="0"/>
              <a:t>적용된다</a:t>
            </a:r>
            <a:r>
              <a:rPr lang="en-US" altLang="ko-KR" sz="1600" dirty="0"/>
              <a:t>.: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/>
              <a:t>id </a:t>
            </a:r>
            <a:r>
              <a:rPr lang="ko-KR" altLang="en-US" sz="1600" dirty="0"/>
              <a:t>이름은 숫자로 시작할 수 없습니다</a:t>
            </a:r>
            <a:r>
              <a:rPr lang="en-US" altLang="ko-KR" sz="1600" dirty="0"/>
              <a:t>!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499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&lt;!DOCTYPE html&gt;</a:t>
            </a:r>
          </a:p>
          <a:p>
            <a:pPr marL="109728" indent="0">
              <a:buNone/>
            </a:pPr>
            <a:r>
              <a:rPr lang="en-US" altLang="ko-KR" sz="1600" dirty="0"/>
              <a:t>&lt;html&gt;</a:t>
            </a: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#para1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text-align: center;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red;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id="para1"&gt;Hello World!&lt;/p&gt;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paragraph is not affected by the style.&lt;/p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&lt;/html&gt;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262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클래스 </a:t>
            </a:r>
            <a:r>
              <a:rPr lang="ko-KR" altLang="en-US" sz="1600" dirty="0" smtClean="0"/>
              <a:t>선택 기</a:t>
            </a:r>
            <a:endParaRPr lang="ko-KR" altLang="en-US" sz="1600" dirty="0"/>
          </a:p>
          <a:p>
            <a:pPr marL="109728" indent="0">
              <a:buNone/>
            </a:pPr>
            <a:r>
              <a:rPr lang="ko-KR" altLang="en-US" sz="1600" dirty="0"/>
              <a:t>클래스 </a:t>
            </a:r>
            <a:r>
              <a:rPr lang="ko-KR" altLang="en-US" sz="1600" dirty="0" smtClean="0"/>
              <a:t>선택 기는 </a:t>
            </a:r>
            <a:r>
              <a:rPr lang="ko-KR" altLang="en-US" sz="1600" dirty="0"/>
              <a:t>특정 클래스를 갖는 요소를 찾습니다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클래스 </a:t>
            </a:r>
            <a:r>
              <a:rPr lang="ko-KR" altLang="en-US" sz="1600" dirty="0" smtClean="0"/>
              <a:t>선택 기는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클래스 속성을 사용합니다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특정 클래스에 해당하는 스타일을 작성하려면</a:t>
            </a:r>
            <a:r>
              <a:rPr lang="en-US" altLang="ko-KR" sz="1600" dirty="0"/>
              <a:t>, </a:t>
            </a:r>
            <a:r>
              <a:rPr lang="ko-KR" altLang="en-US" sz="1600" dirty="0"/>
              <a:t>마침표 </a:t>
            </a:r>
            <a:r>
              <a:rPr lang="en-US" altLang="ko-KR" sz="1600" dirty="0"/>
              <a:t>"." </a:t>
            </a:r>
            <a:r>
              <a:rPr lang="ko-KR" altLang="en-US" sz="1600" dirty="0"/>
              <a:t>뒤에 </a:t>
            </a:r>
            <a:r>
              <a:rPr lang="ko-KR" altLang="en-US" sz="1600" dirty="0" smtClean="0"/>
              <a:t>클래스의 </a:t>
            </a:r>
            <a:r>
              <a:rPr lang="ko-KR" altLang="en-US" sz="1600" dirty="0"/>
              <a:t>이름을 쓴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선택 기를 </a:t>
            </a:r>
            <a:r>
              <a:rPr lang="ko-KR" altLang="en-US" sz="1600" dirty="0"/>
              <a:t>만든다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아래의 예에서는</a:t>
            </a:r>
            <a:r>
              <a:rPr lang="en-US" altLang="ko-KR" sz="1600" dirty="0"/>
              <a:t>, class="center" </a:t>
            </a:r>
            <a:r>
              <a:rPr lang="ko-KR" altLang="en-US" sz="1600" dirty="0"/>
              <a:t>로 선언된 모든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요소가 </a:t>
            </a:r>
            <a:r>
              <a:rPr lang="ko-KR" altLang="en-US" sz="1600" dirty="0" smtClean="0"/>
              <a:t>중앙 </a:t>
            </a:r>
            <a:r>
              <a:rPr lang="ko-KR" altLang="en-US" sz="1600" dirty="0"/>
              <a:t>정렬되게 합니다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/>
              <a:t>class </a:t>
            </a:r>
            <a:r>
              <a:rPr lang="ko-KR" altLang="en-US" sz="1600" dirty="0"/>
              <a:t>이름은 숫자로 시작할 수 없습니다</a:t>
            </a:r>
            <a:r>
              <a:rPr lang="en-US" altLang="ko-KR" sz="1600" dirty="0"/>
              <a:t>!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892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&lt;!DOCTYPE html&gt;</a:t>
            </a:r>
          </a:p>
          <a:p>
            <a:pPr marL="109728" indent="0">
              <a:buNone/>
            </a:pPr>
            <a:r>
              <a:rPr lang="en-US" altLang="ko-KR" sz="1600" dirty="0"/>
              <a:t>&lt;html&gt;</a:t>
            </a: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.center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text-align: center;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red;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 class="center"&gt;Red and center-aligned heading&lt;/h1&gt;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class="center"&gt;Red and center-aligned paragraph.&lt;/p&gt; 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83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특정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요소에서의 클래스만 영향을 받도록 지정할 수 있습니다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아래의 </a:t>
            </a:r>
            <a:r>
              <a:rPr lang="ko-KR" altLang="en-US" sz="1600" dirty="0" smtClean="0"/>
              <a:t>예에서는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class="center" </a:t>
            </a:r>
            <a:r>
              <a:rPr lang="ko-KR" altLang="en-US" sz="1600" dirty="0"/>
              <a:t>로 선언된 모든 </a:t>
            </a:r>
            <a:r>
              <a:rPr lang="en-US" altLang="ko-KR" sz="1600" dirty="0"/>
              <a:t>p </a:t>
            </a:r>
            <a:r>
              <a:rPr lang="ko-KR" altLang="en-US" sz="1600" dirty="0"/>
              <a:t>요소만 중심으로 정렬 될 것입니다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p.center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text-align: center;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red;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h1 class="center"&gt;This heading will not be affected&lt;/h1&gt;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class="center"&gt;This paragraph will be red and center-aligned.&lt;/p&gt; </a:t>
            </a:r>
          </a:p>
          <a:p>
            <a:pPr marL="109728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354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b="1" dirty="0" smtClean="0"/>
              <a:t>선택 기의 </a:t>
            </a:r>
            <a:r>
              <a:rPr lang="ko-KR" altLang="en-US" sz="1600" b="1" dirty="0"/>
              <a:t>그룹화</a:t>
            </a:r>
          </a:p>
          <a:p>
            <a:pPr marL="109728" indent="0">
              <a:buNone/>
            </a:pPr>
            <a:r>
              <a:rPr lang="ko-KR" altLang="en-US" sz="1600" dirty="0"/>
              <a:t>스타일 시트에서</a:t>
            </a:r>
            <a:r>
              <a:rPr lang="ko-KR" altLang="en-US" sz="1600" b="1" dirty="0"/>
              <a:t> 같은 스타일 정의</a:t>
            </a:r>
            <a:r>
              <a:rPr lang="ko-KR" altLang="en-US" sz="1600" dirty="0"/>
              <a:t>를 갖는</a:t>
            </a:r>
            <a:r>
              <a:rPr lang="ko-KR" altLang="en-US" sz="1600" b="1" dirty="0"/>
              <a:t> 요소들</a:t>
            </a:r>
            <a:r>
              <a:rPr lang="ko-KR" altLang="en-US" sz="1600" dirty="0"/>
              <a:t>이 있다면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h1 {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text-align: center;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color: red;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}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h2 {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text-align: center;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color: red;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}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p {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text-align: center;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color: red;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}</a:t>
            </a: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726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코드를 최소화하기 위해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선택 기들을 </a:t>
            </a:r>
            <a:r>
              <a:rPr lang="ko-KR" altLang="en-US" sz="1600" dirty="0"/>
              <a:t>그룹 지을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선택 기들을 </a:t>
            </a:r>
            <a:r>
              <a:rPr lang="ko-KR" altLang="en-US" sz="1600" dirty="0"/>
              <a:t>그룹 짖기 위해서</a:t>
            </a:r>
            <a:r>
              <a:rPr lang="en-US" altLang="ko-KR" sz="1600" dirty="0"/>
              <a:t>,  </a:t>
            </a:r>
            <a:r>
              <a:rPr lang="ko-KR" altLang="en-US" sz="1600" dirty="0"/>
              <a:t>쉼표</a:t>
            </a:r>
            <a:r>
              <a:rPr lang="en-US" altLang="ko-KR" sz="1600" dirty="0"/>
              <a:t>(comma) "," </a:t>
            </a:r>
            <a:r>
              <a:rPr lang="ko-KR" altLang="en-US" sz="1600" dirty="0"/>
              <a:t>로 각 </a:t>
            </a:r>
            <a:r>
              <a:rPr lang="ko-KR" altLang="en-US" sz="1600" dirty="0" smtClean="0"/>
              <a:t>선택 기를 </a:t>
            </a:r>
            <a:r>
              <a:rPr lang="ko-KR" altLang="en-US" sz="1600" dirty="0"/>
              <a:t>구분합니다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아래의 예제는 위의 코드에서의 </a:t>
            </a:r>
            <a:r>
              <a:rPr lang="ko-KR" altLang="en-US" sz="1600" dirty="0" smtClean="0"/>
              <a:t>선택 기들을 </a:t>
            </a:r>
            <a:r>
              <a:rPr lang="ko-KR" altLang="en-US" sz="1600" dirty="0"/>
              <a:t>그룹화 하였습니다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347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&lt;!DOCTYPE html&gt;</a:t>
            </a:r>
          </a:p>
          <a:p>
            <a:pPr marL="109728" indent="0">
              <a:buNone/>
            </a:pPr>
            <a:r>
              <a:rPr lang="en-US" altLang="ko-KR" sz="1600" dirty="0"/>
              <a:t>&lt;html&gt;</a:t>
            </a: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h1, h2, 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text-align: center;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red;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&lt;h1&gt;Hello World!&lt;/h1&gt;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&lt;h2&gt;Smaller heading!&lt;/h2&gt;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is a paragraph.&lt;/p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920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브라우저는 스타일 시트를 읽을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 시트의 정보에 따라서 문서를 포맷 한다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b="1" dirty="0"/>
              <a:t>CSS</a:t>
            </a:r>
            <a:r>
              <a:rPr lang="ko-KR" altLang="en-US" sz="1600" b="1" dirty="0"/>
              <a:t>를 삽입하는 세 가지 방법</a:t>
            </a:r>
          </a:p>
          <a:p>
            <a:pPr marL="109728" indent="0">
              <a:buNone/>
            </a:pPr>
            <a:r>
              <a:rPr lang="ko-KR" altLang="en-US" sz="1600" dirty="0"/>
              <a:t>스타일 시트를 삽입하는 방법은 세 가지가 있습니다 </a:t>
            </a:r>
            <a:r>
              <a:rPr lang="en-US" altLang="ko-KR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External style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Internal style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Inline style</a:t>
            </a:r>
          </a:p>
          <a:p>
            <a:pPr marL="109728" indent="0"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89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 b="1" dirty="0"/>
              <a:t>Styles </a:t>
            </a:r>
            <a:r>
              <a:rPr lang="ko-KR" altLang="en-US" sz="1600" b="1" dirty="0"/>
              <a:t>은 큰 문제를 해결합니다</a:t>
            </a:r>
          </a:p>
          <a:p>
            <a:pPr marL="109728" indent="0">
              <a:buNone/>
            </a:pPr>
            <a:r>
              <a:rPr lang="en-US" altLang="ko-KR" sz="1600" dirty="0"/>
              <a:t>HTML</a:t>
            </a:r>
            <a:r>
              <a:rPr lang="ko-KR" altLang="en-US" sz="1600" dirty="0"/>
              <a:t>은 문서의 서식 태그를 포함하도록 구성되지 않았습니다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HTML</a:t>
            </a:r>
            <a:r>
              <a:rPr lang="ko-KR" altLang="en-US" sz="1600" dirty="0"/>
              <a:t>은 다음과 같이 </a:t>
            </a:r>
            <a:r>
              <a:rPr lang="ko-KR" altLang="en-US" sz="1600" b="1" dirty="0"/>
              <a:t>문서의 </a:t>
            </a:r>
            <a:r>
              <a:rPr lang="ko-KR" altLang="en-US" sz="1600" b="1" dirty="0" err="1"/>
              <a:t>콘텐츠를</a:t>
            </a:r>
            <a:r>
              <a:rPr lang="ko-KR" altLang="en-US" sz="1600" b="1" dirty="0"/>
              <a:t> 정의</a:t>
            </a:r>
            <a:r>
              <a:rPr lang="ko-KR" altLang="en-US" sz="1600" dirty="0"/>
              <a:t>하도록 구성되었습니다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&lt;h1&gt;This is a heading&lt;/h1&gt;</a:t>
            </a:r>
          </a:p>
          <a:p>
            <a:pPr marL="109728" indent="0">
              <a:buNone/>
            </a:pPr>
            <a:r>
              <a:rPr lang="en-US" altLang="ko-KR" sz="1600" dirty="0"/>
              <a:t>&lt;p&gt;This is a paragraph.&lt;/p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&lt;font&gt; </a:t>
            </a:r>
            <a:r>
              <a:rPr lang="ko-KR" altLang="en-US" sz="1600" dirty="0"/>
              <a:t>같은 태그와 및 </a:t>
            </a:r>
            <a:r>
              <a:rPr lang="en-US" altLang="ko-KR" sz="1600" dirty="0"/>
              <a:t>color </a:t>
            </a:r>
            <a:r>
              <a:rPr lang="ko-KR" altLang="en-US" sz="1600" dirty="0"/>
              <a:t>속성과 같은 것들이  </a:t>
            </a:r>
            <a:r>
              <a:rPr lang="en-US" altLang="ko-KR" sz="1600" dirty="0"/>
              <a:t>HTML 3.2 </a:t>
            </a:r>
            <a:r>
              <a:rPr lang="ko-KR" altLang="en-US" sz="1600" dirty="0"/>
              <a:t>사양에 추가되면서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개발자들에게는 악몽이 시작되었다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폰트 </a:t>
            </a:r>
            <a:r>
              <a:rPr lang="ko-KR" altLang="en-US" sz="1600" dirty="0"/>
              <a:t>및 컬러 정보를 모든 페이지에 </a:t>
            </a:r>
            <a:r>
              <a:rPr lang="ko-KR" altLang="en-US" sz="1600" dirty="0" smtClean="0"/>
              <a:t>첨가해야 하는 </a:t>
            </a:r>
            <a:r>
              <a:rPr lang="ko-KR" altLang="en-US" sz="1600" dirty="0"/>
              <a:t>대규모 웹 사이트의 개발은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길고 </a:t>
            </a:r>
            <a:r>
              <a:rPr lang="ko-KR" altLang="en-US" sz="1600" dirty="0"/>
              <a:t>비싼 </a:t>
            </a:r>
            <a:r>
              <a:rPr lang="ko-KR" altLang="en-US" sz="1600" dirty="0" smtClean="0"/>
              <a:t>과정이 되었다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이 문제를 해결하기 </a:t>
            </a:r>
            <a:r>
              <a:rPr lang="ko-KR" altLang="en-US" sz="1600" dirty="0" smtClean="0"/>
              <a:t>위해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W3C</a:t>
            </a:r>
            <a:r>
              <a:rPr lang="ko-KR" altLang="en-US" sz="1600" dirty="0"/>
              <a:t>는 </a:t>
            </a:r>
            <a:r>
              <a:rPr lang="en-US" altLang="ko-KR" sz="1600" dirty="0"/>
              <a:t>CSS</a:t>
            </a:r>
            <a:r>
              <a:rPr lang="ko-KR" altLang="en-US" sz="1600" dirty="0"/>
              <a:t>를 만들었다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HTML 4.0</a:t>
            </a:r>
            <a:r>
              <a:rPr lang="ko-KR" altLang="en-US" sz="1600" dirty="0"/>
              <a:t>에서</a:t>
            </a:r>
            <a:r>
              <a:rPr lang="en-US" altLang="ko-KR" sz="1600" dirty="0"/>
              <a:t>, HTML </a:t>
            </a:r>
            <a:r>
              <a:rPr lang="ko-KR" altLang="en-US" sz="1600" dirty="0"/>
              <a:t>문서로부터 모든 포맷은 제거 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별도의 </a:t>
            </a:r>
            <a:r>
              <a:rPr lang="en-US" altLang="ko-KR" sz="1600" dirty="0"/>
              <a:t>CSS </a:t>
            </a:r>
            <a:r>
              <a:rPr lang="ko-KR" altLang="en-US" sz="1600" dirty="0"/>
              <a:t>파일에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저장되었다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415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External </a:t>
            </a:r>
            <a:r>
              <a:rPr lang="en-US" altLang="ko-KR" sz="1600" dirty="0"/>
              <a:t>Style Sheet</a:t>
            </a:r>
          </a:p>
          <a:p>
            <a:pPr marL="109728" indent="0">
              <a:buNone/>
            </a:pPr>
            <a:r>
              <a:rPr lang="ko-KR" altLang="en-US" sz="1600" dirty="0"/>
              <a:t>스타일을 많은 페이지에 적용 할 때는 외부 스타일 시트가 이상적이다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외부 </a:t>
            </a:r>
            <a:r>
              <a:rPr lang="ko-KR" altLang="en-US" sz="1600" dirty="0"/>
              <a:t>스타일 시트를 사용하면 하나의 파일을 변경하여 전체 웹 사이트의 모양을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변경할 </a:t>
            </a:r>
            <a:r>
              <a:rPr lang="ko-KR" altLang="en-US" sz="1600" dirty="0"/>
              <a:t>수 있습니다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각 페이지는 </a:t>
            </a:r>
            <a:r>
              <a:rPr lang="en-US" altLang="ko-KR" sz="1600" dirty="0"/>
              <a:t>&lt;link&gt; </a:t>
            </a:r>
            <a:r>
              <a:rPr lang="ko-KR" altLang="en-US" sz="1600" dirty="0"/>
              <a:t>태그를 사용하여 스타일 시트를 연결해야 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 </a:t>
            </a:r>
            <a:r>
              <a:rPr lang="en-US" altLang="ko-KR" sz="1600" dirty="0"/>
              <a:t>link&gt; </a:t>
            </a:r>
            <a:r>
              <a:rPr lang="ko-KR" altLang="en-US" sz="1600" dirty="0"/>
              <a:t>태그는 </a:t>
            </a:r>
            <a:r>
              <a:rPr lang="en-US" altLang="ko-KR" sz="1600" dirty="0"/>
              <a:t>head </a:t>
            </a:r>
            <a:r>
              <a:rPr lang="ko-KR" altLang="en-US" sz="1600" dirty="0"/>
              <a:t>섹션 안에 있어야 한다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&lt;link</a:t>
            </a:r>
            <a:r>
              <a:rPr lang="ko-KR" altLang="en-US" sz="1600" dirty="0"/>
              <a:t> </a:t>
            </a:r>
            <a:r>
              <a:rPr lang="en-US" altLang="ko-KR" sz="1600" dirty="0" err="1"/>
              <a:t>rel</a:t>
            </a:r>
            <a:r>
              <a:rPr lang="en-US" altLang="ko-KR" sz="1600" dirty="0"/>
              <a:t>="stylesheet"</a:t>
            </a:r>
            <a:r>
              <a:rPr lang="ko-KR" altLang="en-US" sz="1600" dirty="0"/>
              <a:t> </a:t>
            </a:r>
            <a:r>
              <a:rPr lang="en-US" altLang="ko-KR" sz="1600" dirty="0"/>
              <a:t>type="text/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"</a:t>
            </a:r>
            <a:r>
              <a:rPr lang="ko-KR" altLang="en-US" sz="1600" dirty="0"/>
              <a:t> 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="mystyle.css"&gt;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017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외부 스타일 시트는 텍스트 편집기로 작성 할 수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태그를 포함 할 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스타일 시트는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.</a:t>
            </a:r>
            <a:r>
              <a:rPr lang="en-US" altLang="ko-KR" sz="1600" b="1" dirty="0" err="1"/>
              <a:t>css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확장 자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저장해야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스타일 </a:t>
            </a:r>
            <a:r>
              <a:rPr lang="ko-KR" altLang="en-US" sz="1600" dirty="0"/>
              <a:t>시트 파일 </a:t>
            </a:r>
            <a:r>
              <a:rPr lang="en-US" altLang="ko-KR" sz="1600" dirty="0"/>
              <a:t>"mystyle.css" </a:t>
            </a:r>
            <a:r>
              <a:rPr lang="ko-KR" altLang="en-US" sz="1600" dirty="0"/>
              <a:t>의 예는 다음과 같다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body {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r>
              <a:rPr lang="en-US" altLang="ko-KR" sz="1600" dirty="0"/>
              <a:t>background-color:</a:t>
            </a:r>
            <a:r>
              <a:rPr lang="ko-KR" altLang="en-US" sz="1600" dirty="0"/>
              <a:t> </a:t>
            </a:r>
            <a:r>
              <a:rPr lang="en-US" altLang="ko-KR" sz="1600" dirty="0" err="1"/>
              <a:t>lightblue</a:t>
            </a:r>
            <a:r>
              <a:rPr lang="en-US" altLang="ko-KR" sz="1600" dirty="0"/>
              <a:t>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}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h1 {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r>
              <a:rPr lang="en-US" altLang="ko-KR" sz="1600" dirty="0"/>
              <a:t>color:</a:t>
            </a:r>
            <a:r>
              <a:rPr lang="ko-KR" altLang="en-US" sz="1600" dirty="0"/>
              <a:t> </a:t>
            </a:r>
            <a:r>
              <a:rPr lang="en-US" altLang="ko-KR" sz="1600" dirty="0"/>
              <a:t>navy;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r>
              <a:rPr lang="en-US" altLang="ko-KR" sz="1600" dirty="0"/>
              <a:t>margin-left:</a:t>
            </a:r>
            <a:r>
              <a:rPr lang="ko-KR" altLang="en-US" sz="1600" dirty="0"/>
              <a:t> </a:t>
            </a:r>
            <a:r>
              <a:rPr lang="en-US" altLang="ko-KR" sz="1600" dirty="0"/>
              <a:t>20px;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 smtClean="0"/>
              <a:t>}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>속성 값과 단위</a:t>
            </a:r>
            <a:r>
              <a:rPr lang="en-US" altLang="ko-KR" sz="1600" dirty="0"/>
              <a:t>(unit) </a:t>
            </a:r>
            <a:r>
              <a:rPr lang="ko-KR" altLang="en-US" sz="1600" dirty="0"/>
              <a:t>사이에 공백을 추가하지 마십시오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/>
              <a:t>such as margin-left:</a:t>
            </a:r>
            <a:r>
              <a:rPr lang="en-US" altLang="ko-KR" sz="1600" dirty="0">
                <a:solidFill>
                  <a:srgbClr val="FF0000"/>
                </a:solidFill>
              </a:rPr>
              <a:t>20 </a:t>
            </a:r>
            <a:r>
              <a:rPr lang="en-US" altLang="ko-KR" sz="1600" dirty="0" err="1">
                <a:solidFill>
                  <a:srgbClr val="FF0000"/>
                </a:solidFill>
              </a:rPr>
              <a:t>px</a:t>
            </a:r>
            <a:r>
              <a:rPr lang="en-US" altLang="ko-KR" sz="1600" dirty="0"/>
              <a:t>).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올바른 </a:t>
            </a:r>
            <a:r>
              <a:rPr lang="ko-KR" altLang="en-US" sz="1600" dirty="0"/>
              <a:t>방법은 다음과 같습니다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margin-left:</a:t>
            </a:r>
            <a:r>
              <a:rPr lang="en-US" altLang="ko-KR" sz="1600" dirty="0" smtClean="0">
                <a:solidFill>
                  <a:srgbClr val="FF0000"/>
                </a:solidFill>
              </a:rPr>
              <a:t>20px</a:t>
            </a:r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53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Internal Style Sheet</a:t>
            </a:r>
          </a:p>
          <a:p>
            <a:pPr marL="109728" indent="0">
              <a:buNone/>
            </a:pPr>
            <a:r>
              <a:rPr lang="ko-KR" altLang="en-US" sz="1600" dirty="0"/>
              <a:t>하나의 문서에 고유한 스타일을 주고자 할 때 내부 스타일 시트를 사용해야 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다음과 </a:t>
            </a:r>
            <a:r>
              <a:rPr lang="ko-KR" altLang="en-US" sz="1600" dirty="0"/>
              <a:t>같이 </a:t>
            </a:r>
            <a:r>
              <a:rPr lang="en-US" altLang="ko-KR" sz="1600" dirty="0"/>
              <a:t>&lt;style&gt; </a:t>
            </a:r>
            <a:r>
              <a:rPr lang="ko-KR" altLang="en-US" sz="1600" dirty="0"/>
              <a:t>태그를 사용하여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페이지의 헤드 섹션에서 내부 스타일을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정의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842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body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linen;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maroon;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margin-left: 40px;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 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h1&gt;This is a heading&lt;/h1&gt;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is a paragraph.&lt;/p&gt;</a:t>
            </a:r>
          </a:p>
          <a:p>
            <a:pPr marL="109728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469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b="1" dirty="0"/>
              <a:t>Multiple Style Sheets</a:t>
            </a:r>
          </a:p>
          <a:p>
            <a:pPr marL="109728" indent="0">
              <a:buNone/>
            </a:pPr>
            <a:r>
              <a:rPr lang="ko-KR" altLang="en-US" sz="1600" dirty="0"/>
              <a:t>같은 </a:t>
            </a:r>
            <a:r>
              <a:rPr lang="en-US" altLang="ko-KR" sz="1600" dirty="0"/>
              <a:t>selector</a:t>
            </a:r>
            <a:r>
              <a:rPr lang="ko-KR" altLang="en-US" sz="1600" dirty="0"/>
              <a:t>에 대해 일부 속성이 서로 다른 스타일 시트에  설정되어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값은 더 구체적인 스타일 시트에서 상속됩니다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외부 스타일 시트는 </a:t>
            </a:r>
            <a:r>
              <a:rPr lang="en-US" altLang="ko-KR" sz="1600" dirty="0"/>
              <a:t>&lt;h1&gt; </a:t>
            </a:r>
            <a:r>
              <a:rPr lang="ko-KR" altLang="en-US" sz="1600" dirty="0"/>
              <a:t>요소에 대한 다음과 같은 속성은 가지며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h1 {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r>
              <a:rPr lang="en-US" altLang="ko-KR" sz="1600" dirty="0">
                <a:solidFill>
                  <a:srgbClr val="FF0000"/>
                </a:solidFill>
              </a:rPr>
              <a:t>color:</a:t>
            </a:r>
            <a:r>
              <a:rPr lang="ko-KR" altLang="en-US" sz="1600" dirty="0">
                <a:solidFill>
                  <a:srgbClr val="FF0000"/>
                </a:solidFill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</a:rPr>
              <a:t>navy;</a:t>
            </a:r>
            <a:r>
              <a:rPr lang="ko-KR" altLang="en-US" sz="1600" dirty="0">
                <a:solidFill>
                  <a:srgbClr val="FF0000"/>
                </a:solidFill>
              </a:rPr>
              <a:t/>
            </a:r>
            <a:br>
              <a:rPr lang="ko-KR" altLang="en-US" sz="1600" dirty="0">
                <a:solidFill>
                  <a:srgbClr val="FF0000"/>
                </a:solidFill>
              </a:rPr>
            </a:br>
            <a:r>
              <a:rPr lang="ko-KR" altLang="en-US" sz="1600" dirty="0"/>
              <a:t>    </a:t>
            </a:r>
            <a:r>
              <a:rPr lang="en-US" altLang="ko-KR" sz="1600" dirty="0"/>
              <a:t>margin-left:</a:t>
            </a:r>
            <a:r>
              <a:rPr lang="ko-KR" altLang="en-US" sz="1600" dirty="0"/>
              <a:t> </a:t>
            </a:r>
            <a:r>
              <a:rPr lang="en-US" altLang="ko-KR" sz="1600" dirty="0"/>
              <a:t>20px;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 smtClean="0"/>
              <a:t>}</a:t>
            </a:r>
          </a:p>
          <a:p>
            <a:pPr marL="109728" indent="0">
              <a:buNone/>
            </a:pPr>
            <a:endParaRPr lang="ko-KR" altLang="en-US" sz="1600" dirty="0"/>
          </a:p>
          <a:p>
            <a:pPr marL="109728" indent="0">
              <a:buNone/>
            </a:pPr>
            <a:r>
              <a:rPr lang="ko-KR" altLang="en-US" sz="1600" dirty="0"/>
              <a:t>그리고 내부 스타일 시트는 </a:t>
            </a:r>
            <a:r>
              <a:rPr lang="en-US" altLang="ko-KR" sz="1600" dirty="0"/>
              <a:t>&lt;h1&gt; </a:t>
            </a:r>
            <a:r>
              <a:rPr lang="ko-KR" altLang="en-US" sz="1600" dirty="0"/>
              <a:t>요소에 대한 다음과 같은 속성이 있습니다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h1 {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r>
              <a:rPr lang="en-US" altLang="ko-KR" sz="1600" dirty="0">
                <a:solidFill>
                  <a:srgbClr val="FF0000"/>
                </a:solidFill>
              </a:rPr>
              <a:t>color:</a:t>
            </a:r>
            <a:r>
              <a:rPr lang="ko-KR" altLang="en-US" sz="1600" dirty="0">
                <a:solidFill>
                  <a:srgbClr val="FF0000"/>
                </a:solidFill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</a:rPr>
              <a:t>orange;</a:t>
            </a:r>
            <a:r>
              <a:rPr lang="ko-KR" altLang="en-US" sz="1600" dirty="0">
                <a:solidFill>
                  <a:srgbClr val="FF0000"/>
                </a:solidFill>
              </a:rPr>
              <a:t>    </a:t>
            </a:r>
            <a:r>
              <a:rPr lang="ko-KR" altLang="en-US" sz="1600" dirty="0">
                <a:solidFill>
                  <a:srgbClr val="FF0000"/>
                </a:solidFill>
              </a:rPr>
              <a:t/>
            </a:r>
            <a:br>
              <a:rPr lang="ko-KR" altLang="en-US" sz="1600" dirty="0">
                <a:solidFill>
                  <a:srgbClr val="FF0000"/>
                </a:solidFill>
              </a:rPr>
            </a:br>
            <a:r>
              <a:rPr lang="en-US" altLang="ko-KR" sz="1600" dirty="0" smtClean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810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 smtClean="0"/>
              <a:t>내부 </a:t>
            </a:r>
            <a:r>
              <a:rPr lang="ko-KR" altLang="en-US" sz="1600" dirty="0"/>
              <a:t>스타일 시트가 있는 </a:t>
            </a:r>
            <a:r>
              <a:rPr lang="ko-KR" altLang="en-US" sz="1600" dirty="0" smtClean="0"/>
              <a:t>페이지에</a:t>
            </a:r>
            <a:r>
              <a:rPr lang="en-US" altLang="ko-KR" sz="1600" dirty="0"/>
              <a:t>  </a:t>
            </a:r>
            <a:r>
              <a:rPr lang="ko-KR" altLang="en-US" sz="1600" dirty="0"/>
              <a:t>또한 외부 스타일 시트에 연결하면 </a:t>
            </a:r>
            <a:r>
              <a:rPr lang="en-US" altLang="ko-KR" sz="1600" dirty="0"/>
              <a:t>&lt;h1&gt; </a:t>
            </a:r>
            <a:r>
              <a:rPr lang="ko-KR" altLang="en-US" sz="1600" dirty="0"/>
              <a:t>요소의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속성은 </a:t>
            </a:r>
            <a:r>
              <a:rPr lang="ko-KR" altLang="en-US" sz="1600" dirty="0"/>
              <a:t>다음과 같습니다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color: orange;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margin-left: 20px</a:t>
            </a:r>
            <a:r>
              <a:rPr lang="en-US" altLang="ko-KR" sz="1600" dirty="0" smtClean="0"/>
              <a:t>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/>
              <a:t>left-margin </a:t>
            </a:r>
            <a:r>
              <a:rPr lang="ko-KR" altLang="en-US" sz="1600" dirty="0"/>
              <a:t>은 외부 스타일 시트에서 상속되고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color</a:t>
            </a:r>
            <a:r>
              <a:rPr lang="ko-KR" altLang="en-US" sz="1600" dirty="0"/>
              <a:t>는 내부 스타일 시트 정의로 대체됩니다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5426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&lt;link </a:t>
            </a:r>
            <a:r>
              <a:rPr lang="en-US" altLang="ko-KR" sz="1600" dirty="0" err="1">
                <a:solidFill>
                  <a:srgbClr val="FF0000"/>
                </a:solidFill>
              </a:rPr>
              <a:t>rel</a:t>
            </a:r>
            <a:r>
              <a:rPr lang="en-US" altLang="ko-KR" sz="1600" dirty="0">
                <a:solidFill>
                  <a:srgbClr val="FF0000"/>
                </a:solidFill>
              </a:rPr>
              <a:t>="stylesheet" type="text/</a:t>
            </a:r>
            <a:r>
              <a:rPr lang="en-US" altLang="ko-KR" sz="1600" dirty="0" err="1">
                <a:solidFill>
                  <a:srgbClr val="FF0000"/>
                </a:solidFill>
              </a:rPr>
              <a:t>css</a:t>
            </a:r>
            <a:r>
              <a:rPr lang="en-US" altLang="ko-KR" sz="1600" dirty="0">
                <a:solidFill>
                  <a:srgbClr val="FF0000"/>
                </a:solidFill>
              </a:rPr>
              <a:t>"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="mystyle.css"&gt;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orange;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&lt;h1&gt;This is a heading&lt;/h1&gt;</a:t>
            </a:r>
          </a:p>
          <a:p>
            <a:pPr marL="109728" indent="0">
              <a:buNone/>
            </a:pPr>
            <a:r>
              <a:rPr lang="en-US" altLang="ko-KR" sz="1600" dirty="0"/>
              <a:t>&lt;p&gt;The style of this document is a combination of an external stylesheet, and internal style&lt;/p&gt;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92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 b="1" dirty="0"/>
              <a:t>CSS </a:t>
            </a:r>
            <a:r>
              <a:rPr lang="ko-KR" altLang="en-US" sz="1600" b="1" dirty="0"/>
              <a:t>는 많은 작업을 줄여 준다</a:t>
            </a:r>
            <a:r>
              <a:rPr lang="en-US" altLang="ko-KR" sz="1600" b="1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스타일 정의는 일반적으로 외부의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파일로 저장된다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외부 스타일 시트는 단 하나의 파일을 편집하여 웹 사이트의 모든 페이지의 모양과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레이아웃을 </a:t>
            </a:r>
            <a:r>
              <a:rPr lang="ko-KR" altLang="en-US" sz="1600" dirty="0"/>
              <a:t>변경할 수 있게 해 줍니다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09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b="1" dirty="0"/>
              <a:t>CSS </a:t>
            </a:r>
            <a:r>
              <a:rPr lang="ko-KR" altLang="en-US" sz="1600" b="1" dirty="0"/>
              <a:t>구문</a:t>
            </a:r>
            <a:r>
              <a:rPr lang="en-US" altLang="ko-KR" sz="1600" b="1" dirty="0"/>
              <a:t>(Syntax</a:t>
            </a:r>
            <a:r>
              <a:rPr lang="en-US" altLang="ko-KR" sz="1600" b="1" dirty="0" smtClean="0"/>
              <a:t>)</a:t>
            </a:r>
          </a:p>
          <a:p>
            <a:pPr marL="109728" indent="0">
              <a:buNone/>
            </a:pPr>
            <a:endParaRPr lang="en-US" altLang="ko-KR" sz="1600" b="1" dirty="0"/>
          </a:p>
          <a:p>
            <a:pPr marL="109728" indent="0">
              <a:buNone/>
            </a:pPr>
            <a:r>
              <a:rPr lang="en-US" altLang="ko-KR" sz="1600" b="1" dirty="0"/>
              <a:t>CSS Syntax</a:t>
            </a:r>
          </a:p>
          <a:p>
            <a:pPr marL="109728" indent="0">
              <a:buNone/>
            </a:pPr>
            <a:r>
              <a:rPr lang="en-US" altLang="ko-KR" sz="1600" b="1" dirty="0"/>
              <a:t>CSS </a:t>
            </a:r>
            <a:r>
              <a:rPr lang="ko-KR" altLang="en-US" sz="1600" b="1" dirty="0"/>
              <a:t>규칙</a:t>
            </a:r>
            <a:r>
              <a:rPr lang="ko-KR" altLang="en-US" sz="1600" dirty="0"/>
              <a:t>은 두 부분으로 구성</a:t>
            </a:r>
            <a:r>
              <a:rPr lang="en-US" altLang="ko-KR" sz="1600" dirty="0"/>
              <a:t>: </a:t>
            </a:r>
            <a:r>
              <a:rPr lang="ko-KR" altLang="en-US" sz="1600" b="1" dirty="0" err="1"/>
              <a:t>셀렉터</a:t>
            </a:r>
            <a:r>
              <a:rPr lang="en-US" altLang="ko-KR" sz="1600" b="1" dirty="0"/>
              <a:t>(selector)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선언</a:t>
            </a:r>
            <a:r>
              <a:rPr lang="en-US" altLang="ko-KR" sz="1600" b="1" dirty="0"/>
              <a:t>(declarations) </a:t>
            </a:r>
            <a:r>
              <a:rPr lang="ko-KR" altLang="en-US" sz="1600" b="1" dirty="0" smtClean="0"/>
              <a:t>블록</a:t>
            </a:r>
            <a:endParaRPr lang="en-US" altLang="ko-KR" sz="1600" b="1" dirty="0" smtClean="0"/>
          </a:p>
          <a:p>
            <a:pPr marL="109728" indent="0">
              <a:buNone/>
            </a:pPr>
            <a:endParaRPr lang="en-US" altLang="ko-KR" sz="1600" b="1" dirty="0"/>
          </a:p>
          <a:p>
            <a:pPr marL="109728" indent="0">
              <a:buNone/>
            </a:pPr>
            <a:endParaRPr lang="ko-KR" altLang="en-US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b="1" dirty="0" err="1"/>
              <a:t>셀렉터</a:t>
            </a:r>
            <a:r>
              <a:rPr lang="en-US" altLang="ko-KR" sz="1600" b="1" dirty="0"/>
              <a:t>(selector)</a:t>
            </a:r>
            <a:r>
              <a:rPr lang="ko-KR" altLang="en-US" sz="1600" b="1" dirty="0"/>
              <a:t>는 </a:t>
            </a:r>
            <a:r>
              <a:rPr lang="ko-KR" altLang="en-US" sz="1600" dirty="0"/>
              <a:t>스타일을 하고 싶은 </a:t>
            </a:r>
            <a:r>
              <a:rPr lang="en-US" altLang="ko-KR" sz="1600" dirty="0"/>
              <a:t>HTML </a:t>
            </a:r>
            <a:r>
              <a:rPr lang="ko-KR" altLang="en-US" sz="1600" dirty="0" smtClean="0"/>
              <a:t>요소를 가리킵니다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b="1" dirty="0"/>
              <a:t>선언</a:t>
            </a:r>
            <a:r>
              <a:rPr lang="en-US" altLang="ko-KR" sz="1600" b="1" dirty="0"/>
              <a:t>(declaration)</a:t>
            </a:r>
            <a:r>
              <a:rPr lang="ko-KR" altLang="en-US" sz="1600" dirty="0"/>
              <a:t> 블록은 세미콜론으로 구분된 하나 이상의 </a:t>
            </a:r>
            <a:r>
              <a:rPr lang="ko-KR" altLang="en-US" sz="1600" b="1" dirty="0" smtClean="0"/>
              <a:t>선언</a:t>
            </a:r>
            <a:r>
              <a:rPr lang="en-US" altLang="ko-KR" sz="1600" b="1" dirty="0"/>
              <a:t>(declaration)</a:t>
            </a:r>
            <a:r>
              <a:rPr lang="ko-KR" altLang="en-US" sz="1600" dirty="0"/>
              <a:t>이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포함되어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 smtClean="0"/>
              <a:t>각각의 </a:t>
            </a:r>
            <a:r>
              <a:rPr lang="ko-KR" altLang="en-US" sz="1600" b="1" dirty="0"/>
              <a:t>선언</a:t>
            </a:r>
            <a:r>
              <a:rPr lang="en-US" altLang="ko-KR" sz="1600" b="1" dirty="0"/>
              <a:t>(declaration)</a:t>
            </a:r>
            <a:r>
              <a:rPr lang="ko-KR" altLang="en-US" sz="1600" dirty="0"/>
              <a:t>은  콜론으로 구분된 </a:t>
            </a:r>
            <a:r>
              <a:rPr lang="ko-KR" altLang="en-US" sz="1600" b="1" dirty="0"/>
              <a:t>성질 </a:t>
            </a:r>
            <a:r>
              <a:rPr lang="en-US" altLang="ko-KR" sz="1600" b="1" dirty="0"/>
              <a:t>(property)</a:t>
            </a:r>
            <a:r>
              <a:rPr lang="ko-KR" altLang="en-US" sz="1600" b="1" dirty="0"/>
              <a:t>이름</a:t>
            </a:r>
            <a:r>
              <a:rPr lang="ko-KR" altLang="en-US" sz="1600" dirty="0"/>
              <a:t>과</a:t>
            </a:r>
            <a:r>
              <a:rPr lang="ko-KR" altLang="en-US" sz="1600" b="1" dirty="0"/>
              <a:t> 값</a:t>
            </a:r>
            <a:r>
              <a:rPr lang="en-US" altLang="ko-KR" sz="1600" b="1" dirty="0"/>
              <a:t>(value)</a:t>
            </a:r>
            <a:r>
              <a:rPr lang="ko-KR" altLang="en-US" sz="1600" dirty="0"/>
              <a:t>으로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구성된다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71589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5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CSS Example</a:t>
            </a:r>
          </a:p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/>
              <a:t>선언은 항상 세미콜론으로 종료하고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선언 그룹은 중괄호로 감싼다</a:t>
            </a:r>
            <a:r>
              <a:rPr lang="en-US" altLang="ko-KR" sz="1600" dirty="0" smtClean="0"/>
              <a:t>.: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p {</a:t>
            </a:r>
            <a:r>
              <a:rPr lang="en-US" altLang="ko-KR" sz="1600" dirty="0" err="1"/>
              <a:t>color:red;text-align:center</a:t>
            </a:r>
            <a:r>
              <a:rPr lang="en-US" altLang="ko-KR" sz="1600" dirty="0" smtClean="0"/>
              <a:t>;}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CSS</a:t>
            </a:r>
            <a:r>
              <a:rPr lang="ko-KR" altLang="en-US" sz="1600" dirty="0"/>
              <a:t>를 더 쉽게 읽을 수 있도록 하기 </a:t>
            </a:r>
            <a:r>
              <a:rPr lang="ko-KR" altLang="en-US" sz="1600" dirty="0" smtClean="0"/>
              <a:t>위해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다음과 같이 각 줄에 하나의 선언을 넣을 수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있습니다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375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&lt;!</a:t>
            </a:r>
            <a:r>
              <a:rPr lang="en-US" altLang="ko-KR" sz="1600" dirty="0"/>
              <a:t>DOCTYPE html&gt;</a:t>
            </a:r>
          </a:p>
          <a:p>
            <a:pPr marL="109728" indent="0">
              <a:buNone/>
            </a:pPr>
            <a:r>
              <a:rPr lang="en-US" altLang="ko-KR" sz="1600" dirty="0"/>
              <a:t>&lt;html&gt;</a:t>
            </a: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red;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text-align: center;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 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/>
              <a:t>&gt;Hello World!&lt;/p&gt;</a:t>
            </a:r>
          </a:p>
          <a:p>
            <a:pPr marL="109728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/>
              <a:t>&gt;This paragraph is styled with CSS.&lt;/p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&lt;/html&gt;</a:t>
            </a:r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34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/>
              <a:t>주석</a:t>
            </a:r>
            <a:r>
              <a:rPr lang="en-US" altLang="ko-KR" sz="1600" dirty="0"/>
              <a:t>(Comments)</a:t>
            </a:r>
          </a:p>
          <a:p>
            <a:pPr marL="109728" indent="0">
              <a:buNone/>
            </a:pPr>
            <a:r>
              <a:rPr lang="ko-KR" altLang="en-US" sz="1600" dirty="0"/>
              <a:t>주석은 코드를 설명하는 데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소스 코드를 편집 할 때 도움이 될 수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주석은 브라우저에 의해 무시됩니다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CSS </a:t>
            </a:r>
            <a:r>
              <a:rPr lang="ko-KR" altLang="en-US" sz="1600" dirty="0"/>
              <a:t>주석은 </a:t>
            </a:r>
            <a:r>
              <a:rPr lang="en-US" altLang="ko-KR" sz="1600" dirty="0"/>
              <a:t>"/*" </a:t>
            </a:r>
            <a:r>
              <a:rPr lang="ko-KR" altLang="en-US" sz="1600" dirty="0"/>
              <a:t>로 시작하고  </a:t>
            </a:r>
            <a:r>
              <a:rPr lang="en-US" altLang="ko-KR" sz="1600" dirty="0"/>
              <a:t>"*/" </a:t>
            </a:r>
            <a:r>
              <a:rPr lang="ko-KR" altLang="en-US" sz="1600" dirty="0"/>
              <a:t>로 끝납니다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댓 글은 </a:t>
            </a:r>
            <a:r>
              <a:rPr lang="ko-KR" altLang="en-US" sz="1600" dirty="0"/>
              <a:t>여러 줄에 걸쳐 있을 수 있습니다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/>
              <a:t>p {</a:t>
            </a:r>
          </a:p>
          <a:p>
            <a:pPr marL="109728" indent="0">
              <a:buNone/>
            </a:pPr>
            <a:r>
              <a:rPr lang="en-US" altLang="ko-KR" sz="1600" dirty="0"/>
              <a:t>    color: red;</a:t>
            </a:r>
          </a:p>
          <a:p>
            <a:pPr marL="109728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/* This is a single-line comment */</a:t>
            </a:r>
          </a:p>
          <a:p>
            <a:pPr marL="109728" indent="0">
              <a:buNone/>
            </a:pPr>
            <a:r>
              <a:rPr lang="en-US" altLang="ko-KR" sz="1600" dirty="0"/>
              <a:t>    text-align: center;</a:t>
            </a:r>
          </a:p>
          <a:p>
            <a:pPr marL="109728" indent="0">
              <a:buNone/>
            </a:pPr>
            <a:r>
              <a:rPr lang="en-US" altLang="ko-KR" sz="1600" dirty="0"/>
              <a:t>}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823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/* This is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 multi-line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comment */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&lt;p&gt;Hello World!&lt;/p&gt;</a:t>
            </a:r>
          </a:p>
          <a:p>
            <a:pPr marL="109728" indent="0">
              <a:buNone/>
            </a:pPr>
            <a:r>
              <a:rPr lang="en-US" altLang="ko-KR" sz="1600" dirty="0"/>
              <a:t>&lt;p&gt;This paragraph is styled with CSS.&lt;/p&gt;</a:t>
            </a:r>
          </a:p>
          <a:p>
            <a:pPr marL="109728" indent="0">
              <a:buNone/>
            </a:pPr>
            <a:r>
              <a:rPr lang="en-US" altLang="ko-KR" sz="1600" dirty="0"/>
              <a:t>&lt;p&gt;CSS comments are not shown in the output.&lt;/p&gt;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66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CSS Selectors</a:t>
            </a:r>
          </a:p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 err="1"/>
              <a:t>셀렉터</a:t>
            </a:r>
            <a:r>
              <a:rPr lang="en-US" altLang="ko-KR" sz="1600" dirty="0"/>
              <a:t>(selector)</a:t>
            </a:r>
            <a:r>
              <a:rPr lang="ko-KR" altLang="en-US" sz="1600" dirty="0"/>
              <a:t>는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</a:t>
            </a:r>
            <a:r>
              <a:rPr lang="ko-KR" altLang="en-US" sz="1600" dirty="0"/>
              <a:t>들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선택하고 조작 할 수 있게 해준다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 err="1"/>
              <a:t>셀렉터는</a:t>
            </a:r>
            <a:r>
              <a:rPr lang="ko-KR" altLang="en-US" sz="1600" dirty="0"/>
              <a:t>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요소를 </a:t>
            </a:r>
            <a:r>
              <a:rPr lang="en-US" altLang="ko-KR" sz="1600" dirty="0"/>
              <a:t>"</a:t>
            </a:r>
            <a:r>
              <a:rPr lang="ko-KR" altLang="en-US" sz="1600" dirty="0"/>
              <a:t>찾는</a:t>
            </a:r>
            <a:r>
              <a:rPr lang="en-US" altLang="ko-KR" sz="1600" dirty="0"/>
              <a:t>"(</a:t>
            </a:r>
            <a:r>
              <a:rPr lang="ko-KR" altLang="en-US" sz="1600" dirty="0"/>
              <a:t>또는 선택하는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데 </a:t>
            </a:r>
            <a:r>
              <a:rPr lang="ko-KR" altLang="en-US" sz="1600" dirty="0"/>
              <a:t>그들의 </a:t>
            </a:r>
            <a:r>
              <a:rPr lang="en-US" altLang="ko-KR" sz="1600" dirty="0"/>
              <a:t>id, class, </a:t>
            </a:r>
            <a:r>
              <a:rPr lang="ko-KR" altLang="en-US" sz="1600" dirty="0"/>
              <a:t>유형</a:t>
            </a:r>
            <a:r>
              <a:rPr lang="en-US" altLang="ko-KR" sz="1600" dirty="0"/>
              <a:t>(type),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속성 </a:t>
            </a:r>
            <a:r>
              <a:rPr lang="ko-KR" altLang="en-US" sz="1600" dirty="0"/>
              <a:t>등을 사용한다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>요소 </a:t>
            </a:r>
            <a:r>
              <a:rPr lang="ko-KR" altLang="en-US" sz="1600" dirty="0" smtClean="0"/>
              <a:t>선택 기</a:t>
            </a:r>
            <a:endParaRPr lang="ko-KR" altLang="en-US" sz="1600" dirty="0"/>
          </a:p>
          <a:p>
            <a:pPr marL="109728" indent="0">
              <a:buNone/>
            </a:pPr>
            <a:r>
              <a:rPr lang="ko-KR" altLang="en-US" sz="1600" dirty="0"/>
              <a:t>요소 </a:t>
            </a:r>
            <a:r>
              <a:rPr lang="ko-KR" altLang="en-US" sz="1600" dirty="0" smtClean="0"/>
              <a:t>선택 기는 </a:t>
            </a:r>
            <a:r>
              <a:rPr lang="ko-KR" altLang="en-US" sz="1600" dirty="0"/>
              <a:t>요소 이름에 따라 요소를 선택합니다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페이지의 모든 </a:t>
            </a:r>
            <a:r>
              <a:rPr lang="en-US" altLang="ko-KR" sz="1600" dirty="0"/>
              <a:t>&lt;p&gt;</a:t>
            </a:r>
            <a:r>
              <a:rPr lang="ko-KR" altLang="en-US" sz="1600" dirty="0"/>
              <a:t>요소는 다음과 같이 선택할 수 있습니다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모든 </a:t>
            </a:r>
            <a:r>
              <a:rPr lang="en-US" altLang="ko-KR" sz="1600" dirty="0"/>
              <a:t>&lt;p&gt; </a:t>
            </a:r>
            <a:r>
              <a:rPr lang="ko-KR" altLang="en-US" sz="1600" dirty="0"/>
              <a:t>요소가 </a:t>
            </a:r>
            <a:r>
              <a:rPr lang="ko-KR" altLang="en-US" sz="1600" dirty="0" smtClean="0"/>
              <a:t>빨간색 </a:t>
            </a:r>
            <a:r>
              <a:rPr lang="ko-KR" altLang="en-US" sz="1600" dirty="0"/>
              <a:t>텍스트로 중앙 정렬된다</a:t>
            </a:r>
            <a:r>
              <a:rPr lang="en-US" altLang="ko-KR" sz="1600" dirty="0" smtClean="0"/>
              <a:t>.)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730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</TotalTime>
  <Words>1153</Words>
  <Application>Microsoft Office PowerPoint</Application>
  <PresentationFormat>화면 슬라이드 쇼(4:3)</PresentationFormat>
  <Paragraphs>321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광장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31</cp:revision>
  <dcterms:created xsi:type="dcterms:W3CDTF">2015-05-26T08:56:53Z</dcterms:created>
  <dcterms:modified xsi:type="dcterms:W3CDTF">2015-08-05T15:05:55Z</dcterms:modified>
</cp:coreProperties>
</file>