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altLang="ko-KR" sz="1600" b="1" dirty="0"/>
              <a:t>Background Color</a:t>
            </a:r>
          </a:p>
          <a:p>
            <a:pPr marL="109728" indent="0">
              <a:buNone/>
            </a:pPr>
            <a:r>
              <a:rPr lang="en-US" altLang="ko-KR" sz="1600" dirty="0"/>
              <a:t>background-color </a:t>
            </a:r>
            <a:r>
              <a:rPr lang="ko-KR" altLang="en-US" sz="1600" dirty="0"/>
              <a:t>속성은 요소의 배경 색상을 지정합니다</a:t>
            </a:r>
            <a:r>
              <a:rPr lang="en-US" altLang="ko-KR" sz="1600" dirty="0"/>
              <a:t>.</a:t>
            </a:r>
          </a:p>
          <a:p>
            <a:pPr marL="109728" indent="0">
              <a:buNone/>
            </a:pPr>
            <a:r>
              <a:rPr lang="ko-KR" altLang="en-US" sz="1600" dirty="0"/>
              <a:t>페이지의 배경색은 </a:t>
            </a:r>
            <a:r>
              <a:rPr lang="en-US" altLang="ko-KR" sz="1600" dirty="0"/>
              <a:t>body selector </a:t>
            </a:r>
            <a:r>
              <a:rPr lang="ko-KR" altLang="en-US" sz="1600" dirty="0"/>
              <a:t>에 정의된다</a:t>
            </a:r>
            <a:r>
              <a:rPr lang="en-US" altLang="ko-KR" sz="1600" dirty="0" smtClean="0"/>
              <a:t>.:</a:t>
            </a:r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r>
              <a:rPr lang="en-US" altLang="ko-KR" sz="1600" dirty="0"/>
              <a:t>&lt;head</a:t>
            </a:r>
            <a:r>
              <a:rPr lang="en-US" altLang="ko-KR" sz="1600" dirty="0" smtClean="0"/>
              <a:t>&gt;</a:t>
            </a:r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&lt;style&gt;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body {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background-color: #b0c4de;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}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&lt;/style</a:t>
            </a:r>
            <a:r>
              <a:rPr lang="en-US" altLang="ko-KR" sz="1600" dirty="0" smtClean="0">
                <a:solidFill>
                  <a:srgbClr val="FF0000"/>
                </a:solidFill>
              </a:rPr>
              <a:t>&gt;</a:t>
            </a:r>
          </a:p>
          <a:p>
            <a:pPr marL="109728" indent="0">
              <a:buNone/>
            </a:pPr>
            <a:endParaRPr lang="en-US" altLang="ko-KR" sz="1600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altLang="ko-KR" sz="1600" dirty="0"/>
              <a:t>&lt;/head&gt;</a:t>
            </a:r>
          </a:p>
          <a:p>
            <a:pPr marL="109728" indent="0">
              <a:buNone/>
            </a:pPr>
            <a:endParaRPr lang="en-US" sz="1600" b="1" dirty="0" smtClean="0"/>
          </a:p>
          <a:p>
            <a:pPr marL="109728" indent="0">
              <a:buNone/>
            </a:pP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effectLst/>
              </a:rPr>
              <a:t>Background</a:t>
            </a:r>
            <a:endParaRPr lang="ko-KR" alt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ko-KR" altLang="en-US" sz="1600" dirty="0"/>
              <a:t>코드를 단축하기 위해</a:t>
            </a:r>
            <a:r>
              <a:rPr lang="en-US" altLang="ko-KR" sz="1600" dirty="0"/>
              <a:t>, </a:t>
            </a:r>
            <a:r>
              <a:rPr lang="ko-KR" altLang="en-US" sz="1600" dirty="0"/>
              <a:t>하나의 속성으로 모든 속성을 지정하는 것도 가능하다</a:t>
            </a:r>
            <a:r>
              <a:rPr lang="en-US" altLang="ko-KR" sz="1600" dirty="0"/>
              <a:t>. </a:t>
            </a:r>
            <a:r>
              <a:rPr lang="ko-KR" altLang="en-US" sz="1600" dirty="0"/>
              <a:t>이는 약식 </a:t>
            </a:r>
            <a:r>
              <a:rPr lang="ko-KR" altLang="en-US" sz="1600" dirty="0" smtClean="0"/>
              <a:t>속성이라고 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/>
              <a:t>배경에 대한 약식 속성은 단순히 </a:t>
            </a:r>
            <a:r>
              <a:rPr lang="en-US" altLang="ko-KR" sz="1600" dirty="0"/>
              <a:t>"background" </a:t>
            </a:r>
            <a:r>
              <a:rPr lang="ko-KR" altLang="en-US" sz="1600" dirty="0"/>
              <a:t>입니다</a:t>
            </a:r>
            <a:r>
              <a:rPr lang="en-US" altLang="ko-KR" sz="1600" dirty="0" smtClean="0"/>
              <a:t>:</a:t>
            </a:r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r>
              <a:rPr lang="en-US" altLang="ko-KR" sz="1600" dirty="0"/>
              <a:t>&lt;head&gt;</a:t>
            </a:r>
          </a:p>
          <a:p>
            <a:pPr marL="109728" indent="0">
              <a:buNone/>
            </a:pPr>
            <a:r>
              <a:rPr lang="en-US" altLang="ko-KR" sz="1600" dirty="0"/>
              <a:t>&lt;style&gt;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body {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background: #</a:t>
            </a:r>
            <a:r>
              <a:rPr lang="en-US" altLang="ko-KR" sz="1600" dirty="0" err="1">
                <a:solidFill>
                  <a:srgbClr val="FF0000"/>
                </a:solidFill>
              </a:rPr>
              <a:t>ffffff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</a:rPr>
              <a:t>url</a:t>
            </a:r>
            <a:r>
              <a:rPr lang="en-US" altLang="ko-KR" sz="1600" dirty="0">
                <a:solidFill>
                  <a:srgbClr val="FF0000"/>
                </a:solidFill>
              </a:rPr>
              <a:t>("img_tree.png") no-repeat right top;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margin-right: 200px;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}</a:t>
            </a:r>
          </a:p>
          <a:p>
            <a:pPr marL="109728" indent="0">
              <a:buNone/>
            </a:pPr>
            <a:r>
              <a:rPr lang="en-US" altLang="ko-KR" sz="1600" dirty="0"/>
              <a:t>&lt;/style&gt;</a:t>
            </a:r>
          </a:p>
          <a:p>
            <a:pPr marL="109728" indent="0">
              <a:buNone/>
            </a:pPr>
            <a:r>
              <a:rPr lang="en-US" altLang="ko-KR" sz="1600" dirty="0"/>
              <a:t>&lt;/head&gt;</a:t>
            </a: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effectLst/>
              </a:rPr>
              <a:t>Background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02824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ko-KR" sz="1600" dirty="0"/>
              <a:t>CSS </a:t>
            </a:r>
            <a:r>
              <a:rPr lang="ko-KR" altLang="en-US" sz="1600" dirty="0"/>
              <a:t>에서 </a:t>
            </a:r>
            <a:r>
              <a:rPr lang="en-US" altLang="ko-KR" sz="1600" dirty="0"/>
              <a:t>color </a:t>
            </a:r>
            <a:r>
              <a:rPr lang="ko-KR" altLang="en-US" sz="1600" dirty="0"/>
              <a:t>는 다음과 같이 정의된다</a:t>
            </a:r>
            <a:r>
              <a:rPr lang="en-US" altLang="ko-KR" sz="1600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600" dirty="0"/>
              <a:t>a HEX value - like "#ff0000"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600" dirty="0"/>
              <a:t>an RGB value - like "</a:t>
            </a:r>
            <a:r>
              <a:rPr lang="en-US" altLang="ko-KR" sz="1600" dirty="0" err="1"/>
              <a:t>rgb</a:t>
            </a:r>
            <a:r>
              <a:rPr lang="en-US" altLang="ko-KR" sz="1600" dirty="0"/>
              <a:t>(255,0,0)"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600" dirty="0"/>
              <a:t>a color name - like "</a:t>
            </a:r>
            <a:r>
              <a:rPr lang="en-US" altLang="ko-KR" sz="1600" dirty="0" smtClean="0"/>
              <a:t>red“</a:t>
            </a:r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r>
              <a:rPr lang="en-US" altLang="ko-KR" sz="1600" dirty="0"/>
              <a:t>&lt;head&gt;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&lt;style&gt;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0000FF"/>
                </a:solidFill>
              </a:rPr>
              <a:t>h1 {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0000FF"/>
                </a:solidFill>
              </a:rPr>
              <a:t>    background-color: #6495ed;</a:t>
            </a:r>
          </a:p>
          <a:p>
            <a:pPr marL="109728" indent="0">
              <a:buNone/>
            </a:pPr>
            <a:r>
              <a:rPr lang="en-US" altLang="ko-KR" sz="1600" dirty="0" smtClean="0">
                <a:solidFill>
                  <a:srgbClr val="0000FF"/>
                </a:solidFill>
              </a:rPr>
              <a:t>}</a:t>
            </a:r>
            <a:endParaRPr lang="en-US" altLang="ko-KR" sz="1600" dirty="0">
              <a:solidFill>
                <a:srgbClr val="0000FF"/>
              </a:solidFill>
            </a:endParaRP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00B050"/>
                </a:solidFill>
              </a:rPr>
              <a:t>p {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00B050"/>
                </a:solidFill>
              </a:rPr>
              <a:t>    background-color: #e0ffff;</a:t>
            </a:r>
          </a:p>
          <a:p>
            <a:pPr marL="109728" indent="0">
              <a:buNone/>
            </a:pPr>
            <a:r>
              <a:rPr lang="en-US" altLang="ko-KR" sz="1600" dirty="0" smtClean="0">
                <a:solidFill>
                  <a:srgbClr val="00B050"/>
                </a:solidFill>
              </a:rPr>
              <a:t>}</a:t>
            </a:r>
            <a:endParaRPr lang="en-US" altLang="ko-KR" sz="1600" dirty="0">
              <a:solidFill>
                <a:srgbClr val="00B050"/>
              </a:solidFill>
            </a:endParaRP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div {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background-color: #b0c4de;</a:t>
            </a:r>
          </a:p>
          <a:p>
            <a:pPr marL="109728" indent="0"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}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&lt;/style&gt;</a:t>
            </a:r>
          </a:p>
          <a:p>
            <a:pPr marL="109728" indent="0">
              <a:buNone/>
            </a:pPr>
            <a:r>
              <a:rPr lang="en-US" altLang="ko-KR" sz="1600" dirty="0"/>
              <a:t>&lt;/head&gt;</a:t>
            </a:r>
          </a:p>
          <a:p>
            <a:pPr marL="109728" indent="0">
              <a:buNone/>
            </a:pP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effectLst/>
              </a:rPr>
              <a:t>Background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61468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altLang="ko-KR" sz="1600" dirty="0" smtClean="0"/>
          </a:p>
          <a:p>
            <a:pPr marL="109728" indent="0">
              <a:buNone/>
            </a:pPr>
            <a:r>
              <a:rPr lang="en-US" altLang="ko-KR" sz="1600" dirty="0" smtClean="0"/>
              <a:t>&lt;</a:t>
            </a:r>
            <a:r>
              <a:rPr lang="en-US" altLang="ko-KR" sz="1600" dirty="0"/>
              <a:t>body&gt;</a:t>
            </a:r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0000FF"/>
                </a:solidFill>
              </a:rPr>
              <a:t>&lt;h1&gt;CSS background-color example!&lt;/h1&gt;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&lt;div&gt;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This is a text inside a div element.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00B050"/>
                </a:solidFill>
              </a:rPr>
              <a:t>&lt;p&gt;This paragraph has its own background color.&lt;/p&gt;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We are still in the div element.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&lt;/div&gt;</a:t>
            </a:r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r>
              <a:rPr lang="en-US" altLang="ko-KR" sz="1600" dirty="0"/>
              <a:t>&lt;/body&gt;</a:t>
            </a:r>
          </a:p>
          <a:p>
            <a:pPr marL="109728" indent="0">
              <a:buNone/>
            </a:pPr>
            <a:endParaRPr lang="en-US" sz="1600" b="1" dirty="0" smtClean="0"/>
          </a:p>
          <a:p>
            <a:pPr marL="109728" indent="0">
              <a:buNone/>
            </a:pP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effectLst/>
              </a:rPr>
              <a:t>Background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66165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ko-KR" sz="1600" b="1" dirty="0"/>
              <a:t>Background Image</a:t>
            </a:r>
          </a:p>
          <a:p>
            <a:pPr marL="109728" indent="0">
              <a:buNone/>
            </a:pPr>
            <a:r>
              <a:rPr lang="en-US" altLang="ko-KR" sz="1600" dirty="0"/>
              <a:t>background-image </a:t>
            </a:r>
            <a:r>
              <a:rPr lang="ko-KR" altLang="en-US" sz="1600" dirty="0"/>
              <a:t>속성은 요소의 배경으로 사용할 이미지를 지정합니다</a:t>
            </a:r>
            <a:r>
              <a:rPr lang="en-US" altLang="ko-KR" sz="1600" dirty="0"/>
              <a:t>.</a:t>
            </a:r>
          </a:p>
          <a:p>
            <a:pPr marL="109728" indent="0">
              <a:buNone/>
            </a:pPr>
            <a:r>
              <a:rPr lang="ko-KR" altLang="en-US" sz="1600" dirty="0"/>
              <a:t>기본형으로</a:t>
            </a:r>
            <a:r>
              <a:rPr lang="en-US" altLang="ko-KR" sz="1600" dirty="0"/>
              <a:t>, </a:t>
            </a:r>
            <a:r>
              <a:rPr lang="ko-KR" altLang="en-US" sz="1600" dirty="0"/>
              <a:t>전체 요소를 덮도록 이미지가 반복된다</a:t>
            </a:r>
            <a:r>
              <a:rPr lang="en-US" altLang="ko-KR" sz="1600" dirty="0"/>
              <a:t>.</a:t>
            </a:r>
          </a:p>
          <a:p>
            <a:pPr marL="109728" indent="0">
              <a:buNone/>
            </a:pPr>
            <a:r>
              <a:rPr lang="ko-KR" altLang="en-US" sz="1600" dirty="0"/>
              <a:t>페이지의 배경 이미지는 다음과 같이 설정할 수 있습니다 </a:t>
            </a:r>
            <a:r>
              <a:rPr lang="en-US" altLang="ko-KR" sz="1600" dirty="0" smtClean="0"/>
              <a:t>:</a:t>
            </a:r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r>
              <a:rPr lang="en-US" altLang="ko-KR" sz="1600" dirty="0"/>
              <a:t>&lt;head&gt;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&lt;style&gt;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body {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background-image: </a:t>
            </a:r>
            <a:r>
              <a:rPr lang="en-US" altLang="ko-KR" sz="1600" dirty="0" err="1">
                <a:solidFill>
                  <a:srgbClr val="FF0000"/>
                </a:solidFill>
              </a:rPr>
              <a:t>url</a:t>
            </a:r>
            <a:r>
              <a:rPr lang="en-US" altLang="ko-KR" sz="1600" dirty="0">
                <a:solidFill>
                  <a:srgbClr val="FF0000"/>
                </a:solidFill>
              </a:rPr>
              <a:t>("paper.gif");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}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&lt;/style&gt;</a:t>
            </a:r>
          </a:p>
          <a:p>
            <a:pPr marL="109728" indent="0">
              <a:buNone/>
            </a:pPr>
            <a:r>
              <a:rPr lang="en-US" altLang="ko-KR" sz="1600" dirty="0"/>
              <a:t>&lt;/head&gt;</a:t>
            </a:r>
          </a:p>
          <a:p>
            <a:pPr marL="109728" indent="0">
              <a:buNone/>
            </a:pPr>
            <a:r>
              <a:rPr lang="en-US" altLang="ko-KR" sz="1600" dirty="0"/>
              <a:t>&lt;body</a:t>
            </a:r>
            <a:r>
              <a:rPr lang="en-US" altLang="ko-KR" sz="1600" dirty="0" smtClean="0"/>
              <a:t>&gt;</a:t>
            </a:r>
            <a:endParaRPr lang="en-US" altLang="ko-KR" sz="1600" dirty="0"/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&lt;h1&gt;Hello World!&lt;/h1</a:t>
            </a:r>
            <a:r>
              <a:rPr lang="en-US" altLang="ko-KR" sz="1600" dirty="0" smtClean="0">
                <a:solidFill>
                  <a:srgbClr val="FF0000"/>
                </a:solidFill>
              </a:rPr>
              <a:t>&gt;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altLang="ko-KR" sz="1600" dirty="0"/>
              <a:t>&lt;/body&gt;</a:t>
            </a:r>
          </a:p>
          <a:p>
            <a:pPr marL="109728" indent="0">
              <a:buNone/>
            </a:pPr>
            <a:endParaRPr lang="en-US" sz="1600" b="1" dirty="0" smtClean="0"/>
          </a:p>
          <a:p>
            <a:pPr marL="109728" indent="0">
              <a:buNone/>
            </a:pP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effectLst/>
              </a:rPr>
              <a:t>Background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046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ko-KR" altLang="en-US" sz="1600" dirty="0"/>
              <a:t>기본적으로 </a:t>
            </a:r>
            <a:r>
              <a:rPr lang="en-US" altLang="ko-KR" sz="1600" dirty="0"/>
              <a:t>background-image </a:t>
            </a:r>
            <a:r>
              <a:rPr lang="ko-KR" altLang="en-US" sz="1600" dirty="0"/>
              <a:t>속성은 수평 및 수직으로 이미지를 반복합니다</a:t>
            </a:r>
            <a:r>
              <a:rPr lang="en-US" altLang="ko-KR" sz="1600" dirty="0"/>
              <a:t>.</a:t>
            </a:r>
          </a:p>
          <a:p>
            <a:pPr marL="109728" indent="0">
              <a:buNone/>
            </a:pPr>
            <a:r>
              <a:rPr lang="ko-KR" altLang="en-US" sz="1600" dirty="0"/>
              <a:t>일부 이미지는 가로 또는 세로로 만 반복해야 합니다</a:t>
            </a:r>
            <a:r>
              <a:rPr lang="en-US" altLang="ko-KR" sz="1600" dirty="0"/>
              <a:t>, </a:t>
            </a:r>
            <a:r>
              <a:rPr lang="ko-KR" altLang="en-US" sz="1600" dirty="0"/>
              <a:t>그렇지 않으면</a:t>
            </a:r>
            <a:r>
              <a:rPr lang="en-US" altLang="ko-KR" sz="1600" dirty="0"/>
              <a:t>, </a:t>
            </a:r>
            <a:r>
              <a:rPr lang="ko-KR" altLang="en-US" sz="1600" dirty="0"/>
              <a:t>다음과 같이 이상하게 보일 것입니다 </a:t>
            </a:r>
            <a:r>
              <a:rPr lang="en-US" altLang="ko-KR" sz="1600" dirty="0" smtClean="0"/>
              <a:t>:</a:t>
            </a:r>
          </a:p>
          <a:p>
            <a:pPr marL="109728" indent="0">
              <a:buNone/>
            </a:pPr>
            <a:endParaRPr lang="en-US" altLang="ko-KR" sz="1600" dirty="0" smtClean="0"/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r>
              <a:rPr lang="en-US" altLang="ko-KR" sz="1600" dirty="0"/>
              <a:t>&lt;head&gt;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&lt;style&gt;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body {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background-image: </a:t>
            </a:r>
            <a:r>
              <a:rPr lang="en-US" altLang="ko-KR" sz="1600" dirty="0" err="1">
                <a:solidFill>
                  <a:srgbClr val="FF0000"/>
                </a:solidFill>
              </a:rPr>
              <a:t>url</a:t>
            </a:r>
            <a:r>
              <a:rPr lang="en-US" altLang="ko-KR" sz="1600" dirty="0">
                <a:solidFill>
                  <a:srgbClr val="FF0000"/>
                </a:solidFill>
              </a:rPr>
              <a:t>("gradient_bg.png");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}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&lt;/style&gt;</a:t>
            </a:r>
          </a:p>
          <a:p>
            <a:pPr marL="109728" indent="0">
              <a:buNone/>
            </a:pPr>
            <a:r>
              <a:rPr lang="en-US" altLang="ko-KR" sz="1600" dirty="0"/>
              <a:t>&lt;/head&gt;</a:t>
            </a:r>
          </a:p>
          <a:p>
            <a:pPr marL="109728" indent="0">
              <a:buNone/>
            </a:pPr>
            <a:r>
              <a:rPr lang="en-US" altLang="ko-KR" sz="1600" dirty="0"/>
              <a:t>&lt;body&gt;</a:t>
            </a:r>
          </a:p>
          <a:p>
            <a:pPr marL="109728" indent="0"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&lt;</a:t>
            </a:r>
            <a:r>
              <a:rPr lang="en-US" altLang="ko-KR" sz="1600" dirty="0">
                <a:solidFill>
                  <a:srgbClr val="FF0000"/>
                </a:solidFill>
              </a:rPr>
              <a:t>h1&gt;Hello World!&lt;/h1&gt;</a:t>
            </a:r>
          </a:p>
          <a:p>
            <a:pPr marL="109728" indent="0">
              <a:buNone/>
            </a:pPr>
            <a:r>
              <a:rPr lang="en-US" altLang="ko-KR" sz="1600" dirty="0" smtClean="0"/>
              <a:t>&lt;/</a:t>
            </a:r>
            <a:r>
              <a:rPr lang="en-US" altLang="ko-KR" sz="1600" dirty="0"/>
              <a:t>body&gt;</a:t>
            </a:r>
          </a:p>
          <a:p>
            <a:pPr marL="109728" indent="0">
              <a:buNone/>
            </a:pPr>
            <a:endParaRPr lang="en-US" sz="1600" b="1" dirty="0" smtClean="0"/>
          </a:p>
          <a:p>
            <a:pPr marL="109728" indent="0">
              <a:buNone/>
            </a:pP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effectLst/>
              </a:rPr>
              <a:t>Background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05012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ko-KR" altLang="en-US" sz="1600" dirty="0"/>
              <a:t>이미지가 가로 방향으로 만 </a:t>
            </a:r>
            <a:r>
              <a:rPr lang="en-US" altLang="ko-KR" sz="1600" dirty="0"/>
              <a:t>(repeat-x) </a:t>
            </a:r>
            <a:r>
              <a:rPr lang="ko-KR" altLang="en-US" sz="1600" dirty="0"/>
              <a:t>반복하는 경우</a:t>
            </a:r>
            <a:r>
              <a:rPr lang="en-US" altLang="ko-KR" sz="1600" dirty="0"/>
              <a:t>, </a:t>
            </a:r>
            <a:r>
              <a:rPr lang="ko-KR" altLang="en-US" sz="1600" dirty="0"/>
              <a:t>배경이 보기에 좋다</a:t>
            </a:r>
            <a:r>
              <a:rPr lang="en-US" altLang="ko-KR" sz="1600" dirty="0" smtClean="0"/>
              <a:t>.</a:t>
            </a:r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endParaRPr lang="en-US" sz="1600" dirty="0"/>
          </a:p>
          <a:p>
            <a:pPr marL="109728" indent="0">
              <a:buNone/>
            </a:pPr>
            <a:r>
              <a:rPr lang="en-US" sz="1600" dirty="0"/>
              <a:t>&lt;head&gt;</a:t>
            </a:r>
          </a:p>
          <a:p>
            <a:pPr marL="109728" indent="0">
              <a:buNone/>
            </a:pPr>
            <a:r>
              <a:rPr lang="en-US" sz="1600" dirty="0"/>
              <a:t>&lt;style&gt;</a:t>
            </a:r>
          </a:p>
          <a:p>
            <a:pPr marL="109728" indent="0">
              <a:buNone/>
            </a:pPr>
            <a:r>
              <a:rPr lang="en-US" sz="1600" dirty="0"/>
              <a:t>body {</a:t>
            </a:r>
          </a:p>
          <a:p>
            <a:pPr marL="109728" indent="0">
              <a:buNone/>
            </a:pPr>
            <a:r>
              <a:rPr lang="en-US" sz="1600" dirty="0"/>
              <a:t>    background-image: </a:t>
            </a:r>
            <a:r>
              <a:rPr lang="en-US" sz="1600" dirty="0" err="1"/>
              <a:t>url</a:t>
            </a:r>
            <a:r>
              <a:rPr lang="en-US" sz="1600" dirty="0"/>
              <a:t>("gradient_bg.png");</a:t>
            </a:r>
          </a:p>
          <a:p>
            <a:pPr marL="109728" indent="0">
              <a:buNone/>
            </a:pPr>
            <a:r>
              <a:rPr lang="en-US" sz="1600" dirty="0"/>
              <a:t>    </a:t>
            </a:r>
            <a:r>
              <a:rPr lang="en-US" sz="1600" dirty="0">
                <a:solidFill>
                  <a:srgbClr val="FF0000"/>
                </a:solidFill>
              </a:rPr>
              <a:t>background-repeat: repeat-x;</a:t>
            </a:r>
          </a:p>
          <a:p>
            <a:pPr marL="109728" indent="0">
              <a:buNone/>
            </a:pPr>
            <a:r>
              <a:rPr lang="en-US" sz="1600" dirty="0"/>
              <a:t>}</a:t>
            </a:r>
          </a:p>
          <a:p>
            <a:pPr marL="109728" indent="0">
              <a:buNone/>
            </a:pPr>
            <a:r>
              <a:rPr lang="en-US" sz="1600" dirty="0"/>
              <a:t>&lt;/style&gt;</a:t>
            </a:r>
          </a:p>
          <a:p>
            <a:pPr marL="109728" indent="0">
              <a:buNone/>
            </a:pPr>
            <a:r>
              <a:rPr lang="en-US" sz="1600" dirty="0"/>
              <a:t>&lt;/head&gt;</a:t>
            </a:r>
          </a:p>
          <a:p>
            <a:pPr marL="109728" indent="0">
              <a:buNone/>
            </a:pPr>
            <a:r>
              <a:rPr lang="en-US" sz="1600" dirty="0"/>
              <a:t>&lt;body</a:t>
            </a:r>
            <a:r>
              <a:rPr lang="en-US" sz="1600" dirty="0" smtClean="0"/>
              <a:t>&gt;</a:t>
            </a:r>
            <a:endParaRPr lang="en-US" sz="1600" dirty="0"/>
          </a:p>
          <a:p>
            <a:pPr marL="109728" indent="0">
              <a:buNone/>
            </a:pPr>
            <a:r>
              <a:rPr lang="en-US" sz="1600" dirty="0"/>
              <a:t>&lt;h1&gt;Hello World!&lt;/h1</a:t>
            </a:r>
            <a:r>
              <a:rPr lang="en-US" sz="1600" dirty="0" smtClean="0"/>
              <a:t>&gt;</a:t>
            </a:r>
            <a:endParaRPr lang="en-US" sz="1600" dirty="0"/>
          </a:p>
          <a:p>
            <a:pPr marL="109728" indent="0">
              <a:buNone/>
            </a:pPr>
            <a:r>
              <a:rPr lang="en-US" sz="1600" dirty="0"/>
              <a:t>&lt;/body&gt;</a:t>
            </a:r>
            <a:endParaRPr lang="en-US" sz="1600" dirty="0" smtClean="0"/>
          </a:p>
          <a:p>
            <a:pPr marL="109728" indent="0">
              <a:buNone/>
            </a:pP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effectLst/>
              </a:rPr>
              <a:t>Background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45975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ko-KR" altLang="en-US" sz="1600" dirty="0"/>
              <a:t>한 번만 이미지를 표시하기는 </a:t>
            </a:r>
            <a:r>
              <a:rPr lang="en-US" altLang="ko-KR" sz="1600" dirty="0"/>
              <a:t>background-repeat </a:t>
            </a:r>
            <a:r>
              <a:rPr lang="ko-KR" altLang="en-US" sz="1600" dirty="0"/>
              <a:t>속성에 의해 지정됩니다 </a:t>
            </a:r>
            <a:r>
              <a:rPr lang="en-US" altLang="ko-KR" sz="1600" dirty="0" smtClean="0"/>
              <a:t>:</a:t>
            </a:r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r>
              <a:rPr lang="en-US" altLang="ko-KR" sz="1600" dirty="0"/>
              <a:t>&lt;head&gt;</a:t>
            </a:r>
          </a:p>
          <a:p>
            <a:pPr marL="109728" indent="0">
              <a:buNone/>
            </a:pPr>
            <a:r>
              <a:rPr lang="en-US" altLang="ko-KR" sz="1600" dirty="0"/>
              <a:t>&lt;style&gt;</a:t>
            </a:r>
          </a:p>
          <a:p>
            <a:pPr marL="109728" indent="0">
              <a:buNone/>
            </a:pPr>
            <a:r>
              <a:rPr lang="en-US" altLang="ko-KR" sz="1600" dirty="0"/>
              <a:t>body {</a:t>
            </a:r>
          </a:p>
          <a:p>
            <a:pPr marL="109728" indent="0">
              <a:buNone/>
            </a:pPr>
            <a:r>
              <a:rPr lang="en-US" altLang="ko-KR" sz="1600" dirty="0"/>
              <a:t>    background-image: </a:t>
            </a:r>
            <a:r>
              <a:rPr lang="en-US" altLang="ko-KR" sz="1600" dirty="0" err="1"/>
              <a:t>url</a:t>
            </a:r>
            <a:r>
              <a:rPr lang="en-US" altLang="ko-KR" sz="1600" dirty="0"/>
              <a:t>("img_tree.png");</a:t>
            </a:r>
          </a:p>
          <a:p>
            <a:pPr marL="109728" indent="0">
              <a:buNone/>
            </a:pPr>
            <a:r>
              <a:rPr lang="en-US" altLang="ko-KR" sz="1600" dirty="0"/>
              <a:t>    </a:t>
            </a:r>
            <a:r>
              <a:rPr lang="en-US" altLang="ko-KR" sz="1600" dirty="0">
                <a:solidFill>
                  <a:srgbClr val="FF0000"/>
                </a:solidFill>
              </a:rPr>
              <a:t>background-repeat: no-repeat;</a:t>
            </a:r>
          </a:p>
          <a:p>
            <a:pPr marL="109728" indent="0">
              <a:buNone/>
            </a:pPr>
            <a:r>
              <a:rPr lang="en-US" altLang="ko-KR" sz="1600" dirty="0"/>
              <a:t>}</a:t>
            </a:r>
          </a:p>
          <a:p>
            <a:pPr marL="109728" indent="0">
              <a:buNone/>
            </a:pPr>
            <a:r>
              <a:rPr lang="en-US" altLang="ko-KR" sz="1600" dirty="0"/>
              <a:t>&lt;/style&gt;</a:t>
            </a:r>
          </a:p>
          <a:p>
            <a:pPr marL="109728" indent="0">
              <a:buNone/>
            </a:pPr>
            <a:r>
              <a:rPr lang="en-US" altLang="ko-KR" sz="1600" dirty="0"/>
              <a:t>&lt;/head&gt;</a:t>
            </a: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effectLst/>
              </a:rPr>
              <a:t>Background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18270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ko-KR" altLang="en-US" sz="1600" dirty="0"/>
              <a:t>배경 이미지는 텍스트와 같은 장소에 표시된다</a:t>
            </a:r>
            <a:r>
              <a:rPr lang="en-US" altLang="ko-KR" sz="1600" dirty="0"/>
              <a:t>. </a:t>
            </a:r>
            <a:r>
              <a:rPr lang="ko-KR" altLang="en-US" sz="1600" dirty="0"/>
              <a:t>텍스트를 방해하지 않도록 하려면</a:t>
            </a:r>
            <a:r>
              <a:rPr lang="en-US" altLang="ko-KR" sz="1600" dirty="0"/>
              <a:t>, </a:t>
            </a:r>
            <a:r>
              <a:rPr lang="ko-KR" altLang="en-US" sz="1600" dirty="0"/>
              <a:t>이미지의 위치를​​ 변경한다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/>
              <a:t>이미지의 위치는 </a:t>
            </a:r>
            <a:r>
              <a:rPr lang="en-US" altLang="ko-KR" sz="1600" dirty="0"/>
              <a:t>background-position </a:t>
            </a:r>
            <a:r>
              <a:rPr lang="ko-KR" altLang="en-US" sz="1600" dirty="0"/>
              <a:t>속성으로 지정됩니다 </a:t>
            </a:r>
            <a:r>
              <a:rPr lang="en-US" altLang="ko-KR" sz="1600" dirty="0" smtClean="0"/>
              <a:t>:</a:t>
            </a:r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r>
              <a:rPr lang="en-US" altLang="ko-KR" sz="1600" dirty="0"/>
              <a:t>&lt;head&gt;</a:t>
            </a:r>
          </a:p>
          <a:p>
            <a:pPr marL="109728" indent="0">
              <a:buNone/>
            </a:pPr>
            <a:r>
              <a:rPr lang="en-US" altLang="ko-KR" sz="1600" dirty="0"/>
              <a:t>&lt;style&gt;</a:t>
            </a:r>
          </a:p>
          <a:p>
            <a:pPr marL="109728" indent="0">
              <a:buNone/>
            </a:pPr>
            <a:r>
              <a:rPr lang="en-US" altLang="ko-KR" sz="1600" dirty="0"/>
              <a:t>body {</a:t>
            </a:r>
          </a:p>
          <a:p>
            <a:pPr marL="109728" indent="0">
              <a:buNone/>
            </a:pPr>
            <a:r>
              <a:rPr lang="en-US" altLang="ko-KR" sz="1600" dirty="0"/>
              <a:t>    background-image: </a:t>
            </a:r>
            <a:r>
              <a:rPr lang="en-US" altLang="ko-KR" sz="1600" dirty="0" err="1"/>
              <a:t>url</a:t>
            </a:r>
            <a:r>
              <a:rPr lang="en-US" altLang="ko-KR" sz="1600" dirty="0"/>
              <a:t>("img_tree.png");</a:t>
            </a:r>
          </a:p>
          <a:p>
            <a:pPr marL="109728" indent="0">
              <a:buNone/>
            </a:pPr>
            <a:r>
              <a:rPr lang="en-US" altLang="ko-KR" sz="1600" dirty="0"/>
              <a:t>    background-repeat: no-repeat;</a:t>
            </a:r>
          </a:p>
          <a:p>
            <a:pPr marL="109728" indent="0">
              <a:buNone/>
            </a:pPr>
            <a:r>
              <a:rPr lang="en-US" altLang="ko-KR" sz="1600" dirty="0"/>
              <a:t>    </a:t>
            </a:r>
            <a:r>
              <a:rPr lang="en-US" altLang="ko-KR" sz="1600" dirty="0">
                <a:solidFill>
                  <a:srgbClr val="FF0000"/>
                </a:solidFill>
              </a:rPr>
              <a:t>background-position: right top;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margin-right: 200px;</a:t>
            </a:r>
          </a:p>
          <a:p>
            <a:pPr marL="109728" indent="0">
              <a:buNone/>
            </a:pPr>
            <a:r>
              <a:rPr lang="en-US" altLang="ko-KR" sz="1600" dirty="0"/>
              <a:t>}</a:t>
            </a:r>
          </a:p>
          <a:p>
            <a:pPr marL="109728" indent="0">
              <a:buNone/>
            </a:pPr>
            <a:r>
              <a:rPr lang="en-US" altLang="ko-KR" sz="1600" dirty="0"/>
              <a:t>&lt;/style&gt;</a:t>
            </a:r>
          </a:p>
          <a:p>
            <a:pPr marL="109728" indent="0">
              <a:buNone/>
            </a:pPr>
            <a:r>
              <a:rPr lang="en-US" altLang="ko-KR" sz="1600" dirty="0"/>
              <a:t>&lt;/head&gt;</a:t>
            </a: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effectLst/>
              </a:rPr>
              <a:t>Background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55678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ko-KR" altLang="en-US" sz="1600" dirty="0"/>
              <a:t>코드를 단축하기 위해</a:t>
            </a:r>
            <a:r>
              <a:rPr lang="en-US" altLang="ko-KR" sz="1600" dirty="0"/>
              <a:t>, </a:t>
            </a:r>
            <a:r>
              <a:rPr lang="ko-KR" altLang="en-US" sz="1600" dirty="0"/>
              <a:t>하나의 속성으로 모든 속성을 지정하는 것도 가능하다</a:t>
            </a:r>
            <a:r>
              <a:rPr lang="en-US" altLang="ko-KR" sz="1600" dirty="0"/>
              <a:t>. </a:t>
            </a:r>
            <a:r>
              <a:rPr lang="ko-KR" altLang="en-US" sz="1600" dirty="0"/>
              <a:t>이는 약식 </a:t>
            </a:r>
            <a:r>
              <a:rPr lang="ko-KR" altLang="en-US" sz="1600" dirty="0" smtClean="0"/>
              <a:t>속성이라고 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/>
              <a:t>배경에 대한 약식 속성은 단순히 </a:t>
            </a:r>
            <a:r>
              <a:rPr lang="en-US" altLang="ko-KR" sz="1600" dirty="0"/>
              <a:t>"background" </a:t>
            </a:r>
            <a:r>
              <a:rPr lang="ko-KR" altLang="en-US" sz="1600" dirty="0"/>
              <a:t>입니다</a:t>
            </a:r>
            <a:r>
              <a:rPr lang="en-US" altLang="ko-KR" sz="1600" dirty="0" smtClean="0"/>
              <a:t>:</a:t>
            </a:r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r>
              <a:rPr lang="en-US" altLang="ko-KR" sz="1600" dirty="0"/>
              <a:t>&lt;head&gt;</a:t>
            </a:r>
          </a:p>
          <a:p>
            <a:pPr marL="109728" indent="0">
              <a:buNone/>
            </a:pPr>
            <a:r>
              <a:rPr lang="en-US" altLang="ko-KR" sz="1600" dirty="0"/>
              <a:t>&lt;style&gt;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body {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background: #</a:t>
            </a:r>
            <a:r>
              <a:rPr lang="en-US" altLang="ko-KR" sz="1600" dirty="0" err="1">
                <a:solidFill>
                  <a:srgbClr val="FF0000"/>
                </a:solidFill>
              </a:rPr>
              <a:t>ffffff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</a:rPr>
              <a:t>url</a:t>
            </a:r>
            <a:r>
              <a:rPr lang="en-US" altLang="ko-KR" sz="1600" dirty="0">
                <a:solidFill>
                  <a:srgbClr val="FF0000"/>
                </a:solidFill>
              </a:rPr>
              <a:t>("img_tree.png") no-repeat right top;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margin-right: 200px;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}</a:t>
            </a:r>
          </a:p>
          <a:p>
            <a:pPr marL="109728" indent="0">
              <a:buNone/>
            </a:pPr>
            <a:r>
              <a:rPr lang="en-US" altLang="ko-KR" sz="1600" dirty="0"/>
              <a:t>&lt;/style&gt;</a:t>
            </a:r>
          </a:p>
          <a:p>
            <a:pPr marL="109728" indent="0">
              <a:buNone/>
            </a:pPr>
            <a:r>
              <a:rPr lang="en-US" altLang="ko-KR" sz="1600" dirty="0"/>
              <a:t>&lt;/head&gt;</a:t>
            </a: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effectLst/>
              </a:rPr>
              <a:t>Background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645134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278</TotalTime>
  <Words>427</Words>
  <Application>Microsoft Office PowerPoint</Application>
  <PresentationFormat>화면 슬라이드 쇼(4:3)</PresentationFormat>
  <Paragraphs>137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광장</vt:lpstr>
      <vt:lpstr>Background</vt:lpstr>
      <vt:lpstr>Background</vt:lpstr>
      <vt:lpstr>Background</vt:lpstr>
      <vt:lpstr>Background</vt:lpstr>
      <vt:lpstr>Background</vt:lpstr>
      <vt:lpstr>Background</vt:lpstr>
      <vt:lpstr>Background</vt:lpstr>
      <vt:lpstr>Background</vt:lpstr>
      <vt:lpstr>Background</vt:lpstr>
      <vt:lpstr>Background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dbs</dc:creator>
  <cp:lastModifiedBy>dbs</cp:lastModifiedBy>
  <cp:revision>22</cp:revision>
  <dcterms:created xsi:type="dcterms:W3CDTF">2015-05-26T08:56:53Z</dcterms:created>
  <dcterms:modified xsi:type="dcterms:W3CDTF">2015-08-05T03:50:58Z</dcterms:modified>
</cp:coreProperties>
</file>