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slide" Target="slides/slide155.xml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5" name="Shape 9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9" name="Shape 10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7" name="Shape 10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3" name="Shape 10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1" name="Shape 10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3" name="Shape 10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5" name="Shape 10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3" name="Shape 10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s3.amazonaws.com/hadoopkr/source.tar.gz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://ganglia.sourceforge.net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://s3.amazonaws.com/hadoopkr/data.tar.gz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Relationship Id="rId3" Type="http://schemas.openxmlformats.org/officeDocument/2006/relationships/hyperlink" Target="http://hive.apache.org" TargetMode="External"/><Relationship Id="rId4" Type="http://schemas.openxmlformats.org/officeDocument/2006/relationships/hyperlink" Target="http://pig.apache.org" TargetMode="Externa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Relationship Id="rId3" Type="http://schemas.openxmlformats.org/officeDocument/2006/relationships/hyperlink" Target="http://archive.apache.org/dist/pig/pig-0.10.0/pig-0.10.0.tar.gz" TargetMode="Externa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adoop.apache.org" TargetMode="External"/><Relationship Id="rId4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3.png"/><Relationship Id="rId4" Type="http://schemas.openxmlformats.org/officeDocument/2006/relationships/image" Target="../media/image3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://archive.apache.org/dist/hadoop/core/hadoop-1.0.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 Data in Hadoop</a:t>
            </a:r>
          </a:p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하석재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sjha72@gmail.com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작업 워크플로우 관리 정의 모듈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Job을 연결해서 실행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주기적으로 실행/ 조건이 만족되면 실행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Cascading/Oozie/Azkaban/Ambrose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Cascading/Java Api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Oozie(Yahoo)/XML-based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Azkaban(Linkedin)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Ambrose(Twitter)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- Java Install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Standalone Mode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별도의 HDFS없이 하나의 서버, 하나의 JVM에서 모두 수행하는 모드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- conf/mapred-site.xml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- conf/hdfs-site.xml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- conf/core-site.xml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세 파일 모두 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&lt;configuration&gt;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&lt;/configuration&gt;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만 있는것 확인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WordCount 예제 실행</a:t>
            </a:r>
          </a:p>
        </p:txBody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- cd $HADOOP_HOME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sjha@ubuntu-server:~/hadoop-1.0.3$ hadoop jar hadoop-examples-1.0.3.jar wordcount README.txt ~/wordcount-output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Warning: $HADOOP_HOME is deprecated.</a:t>
            </a:r>
          </a:p>
          <a:p>
            <a:pPr indent="939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6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util.NativeCodeLoader: Loaded the native-hadoop library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input.FileInputFormat: Total input paths to process : 1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WARN snappy.LoadSnappy: Snappy native library not loaded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 u="sng"/>
              <a:t>13/11/20 11:48:42 INFO mapred.JobClient: Running job: job_local_0001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util.ProcessTree: setsid exited with exit code 0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mapred.Task:  Using ResourceCalculatorPlugin : org.apache.hadoop.util.LinuxResourceCalculatorPlugin@44e03e45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mapred.MapTask: io.sort.mb = 100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mapred.MapTask: data buffer = 79691776/99614720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mapred.MapTask: record buffer = 262144/327680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mapred.MapTask: Starting flush of map output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mapred.MapTask: Finished spill 0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11:48:42 INFO mapred.Task: Task:attempt_local_0001_m_000000_0 is done. And is in the process of commiting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11:48:43 INFO mapred.JobClient:  map 0% reduce 0%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mapred.LocalJobRunner: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mapred.Task: Task 'attempt_local_0001_m_000000_0' done.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mapred.Task:  Using ResourceCalculatorPlugin : org.apache.hadoop.util.LinuxResourceCalculatorPlugin@4b7aa8c8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mapred.LocalJobRunner: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mapred.Merger: Merging 1 sorted segments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mapred.Merger: Down to the last merge-pass, with 1 segments left of total size: 1832 bytes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mapred.LocalJobRunner: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mapred.Task: Task:attempt_local_0001_r_000000_0 is done. And is in the process of commiting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mapred.LocalJobRunner: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mapred.Task: Task attempt_local_0001_r_000000_0 is allowed to commit now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457200" y="1256225"/>
            <a:ext cx="8229600" cy="366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11:48:45 INFO output.FileOutputCommitter: Saved output of task 'attempt_local_0001_r_000000_0' to /home/sjha/wordcount-output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11:48:46 INFO mapred.JobClient:  map 100% reduce 0%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11:48:48 INFO mapred.LocalJobRunner: reduce &gt; reduce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11:48:48 INFO mapred.Task: Task 'attempt_local_0001_r_000000_0' done.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map 100% reduce 100%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Job complete: job_local_0001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Counters: 20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File Output Format Counters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Bytes Written=1326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FileSystemCounters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FILE_BYTES_READ=289792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FILE_BYTES_WRITTEN=357036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File Input Format Counters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Bytes Read=1366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Map-Reduce Framework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Reduce input groups=131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Map output materialized bytes=1836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Combine output records=131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Map input records=31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Reduce shuffle bytes=0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Physical memory (bytes) snapshot=0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Reduce output records=131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Spilled Records=262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Map output bytes=2055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CPU time spent (ms)=0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Total committed heap usage (bytes)=324804608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Virtual memory (bytes) snapshot=0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Combine input records=179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Map output records=179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SPLIT_RAW_BYTES=104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11:48:49 INFO mapred.JobClient:     Reduce input records=131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6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Standalone Mode(Cont’d)</a:t>
            </a:r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sjha@ubuntu-server:~$ ls -al ~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합계 61012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drwxr-xr-x  5 sjha sjha     4096 11월 20 11:48 .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drwxr-xr-x  3 root root     4096 11월 13 14:58 ..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-rw-------  1 sjha sjha     1971 11월 19 22:24 .bash_history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-rw-r--r--  1 sjha sjha      220 11월 13 14:58 .bash_logout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-rw-r--r--  1 sjha sjha     3636 11월 19 20:08 .bashrc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drwx------  2 sjha sjha     4096 11월 13 14:59 .cache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-rw-r--r--  1 sjha sjha      675 11월 13 14:58 .profile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-rw-------  1 sjha sjha     3329 11월 20 11:40 .viminfo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drwxr-xr-x 14 sjha sjha     4096 11월 20 11:40 hadoop-1.0.3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-rw-rw-r--  1 sjha sjha 62428860  5월  9  2012 hadoop-1.0.3.tar.gz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drwxrwxr-x  2 sjha sjha     4096 11월 20 11:48 wordcount-output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sjha@ubuntu-server:~$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Result</a:t>
            </a:r>
          </a:p>
        </p:txBody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-304800" y="1032025"/>
            <a:ext cx="4186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sjha@ubuntu-server:~$ ls -tl ~/wordcount-output/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합계 4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-rwxrwxrwx 1 sjha sjha    0 11월 20 11:48 _SUCCESS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-rwxrwxrwx 1 sjha sjha 1306 11월 20 11:48 part-r-00000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sjha@ubuntu-server:~$ cat ~/wordcount-output/part-r-00000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(BIS),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(ECCN)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(TSU)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(see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5D002.C.1,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740.13)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&lt;http://www.wassenaar.org/&gt;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Administration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Apache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BEFORE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BIS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Bureau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Commerce,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Commodity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Control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Core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Department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ENC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Exception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Export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For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Foundation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Government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Hadoop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Hadoop,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Industry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Jetty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License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Number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Regulations,    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806" name="Shape 806"/>
          <p:cNvSpPr txBox="1"/>
          <p:nvPr>
            <p:ph idx="2" type="body"/>
          </p:nvPr>
        </p:nvSpPr>
        <p:spPr>
          <a:xfrm>
            <a:off x="2787325" y="1189200"/>
            <a:ext cx="4100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SSL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Section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Security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See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Software  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Technology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The     4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This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U.S.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Unrestricted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about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algorithms.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and     6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and/or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another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any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as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asymmetric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at: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both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by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check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classified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code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code.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concerning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country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country's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country,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cryptographic   3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currently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details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distribution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807" name="Shape 807"/>
          <p:cNvSpPr txBox="1"/>
          <p:nvPr>
            <p:ph idx="3" type="body"/>
          </p:nvPr>
        </p:nvSpPr>
        <p:spPr>
          <a:xfrm>
            <a:off x="4240100" y="1077000"/>
            <a:ext cx="4100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eligible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encryption      3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exception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export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following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for     3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form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from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functions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has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have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http://hadoop.apache.org/core/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http://wiki.apache.org/hadoop/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if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import,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in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included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includes  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information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information.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is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it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latest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laws,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libraries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makes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manner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may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more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mortbay.org.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object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of     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808" name="Shape 808"/>
          <p:cNvSpPr txBox="1"/>
          <p:nvPr>
            <p:ph idx="4" type="body"/>
          </p:nvPr>
        </p:nvSpPr>
        <p:spPr>
          <a:xfrm>
            <a:off x="6076825" y="1063375"/>
            <a:ext cx="2076600" cy="396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or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our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performing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permitted.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please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policies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possession,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project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provides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re-export 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regulations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reside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restrictions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security 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see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software  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software, 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software. 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software:  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source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the     8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this    3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to  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under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use, 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uses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using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visit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website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which   2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wiki,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with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written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you 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600"/>
              <a:t>your    1</a:t>
            </a:r>
          </a:p>
          <a:p>
            <a:pPr indent="939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Pseudo Distributed Mode</a:t>
            </a:r>
          </a:p>
        </p:txBody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457200" y="11151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Daemon(Server)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Name Node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Secondary NameNode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DataNode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JobTracker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TaskTracker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- conf/hadoop-env.sh 수정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- ssh 공개키기반 로그인 설정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- 3개의 환경설정 파일 수정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conf/mapred-site.xml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conf/hdfs-site.xml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- conf/core-site.xml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-  HDFS 포맷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- 5개의 데몬 수행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Pseudo Distributed Mode(Cont’d)</a:t>
            </a: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conf/hadoop-env.sh 수정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lang="en" sz="1200"/>
              <a:t> export JAVA_HOME = ….  찾아 실제 자바 홈 디렉토리 설정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ssh 자동로그인 설정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sjha@ubuntu-server:~/hadoop-1.0.3/conf$ ssh-keygen -t dsa -P "" -f ~/.ssh/id_dsa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Generating public/private dsa key pair.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Created directory '/home/sjha/.ssh'.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Your identification has been saved in /home/sjha/.ssh/id_dsa.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Your public key has been saved in /home/sjha/.ssh/id_dsa.pub.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The key fingerprint is: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5f:36:aa:9c:9e:c8:0c:04:93:92:2e:53:7a:ae:cf:8d sjha@ubuntu-server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The key's randomart image is: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+--[ DSA 1024]----+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           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 . .       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|o =        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|.+ o       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|+.. .   S   +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|.+ .     . + .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  . .     o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 o o + o + 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|..E . +.*        |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+-----------------+</a:t>
            </a:r>
          </a:p>
          <a:p>
            <a:pPr indent="2286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/>
              <a:t>sjha@ubuntu-server:~/hadoop-1.0.3/conf$ cat ~/.ssh/id_dsa.pub &gt;&gt; ~/.ssh/authorized_keys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228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sjha@ubuntu-server:~/.ssh$ cat authorized_keys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ssh-dss AAAAB3NzaC1kc3MAAACBALT/4wKb0sYolzrhH66oatJU5x/533GO/soiB58s1DfUUF6Hp7cKFbZvCVimFSmepMx1XTILjDA/BwBtWGWwz9XF2fEWzov5LFR9yKGomfWU9yoj+nbzlFRuLdy0lolu4oSgXwNtWtDicPsjBxysUidvplvI7k2OZFnXXnFUoKUbAAAAFQCvIkXdAu/B+vGZYGPqvg7COnFBjwAAAIByKVuvrDt9/mNUQ+eBZcrvEBWrbiRsUVFAXw4NQDm8MmLu9/ZqJEdozySwNiEenQC0WKtltcJRc2iPvV17XTiXCsWrcyvUNwxmGLQrteyDeidPa0V5A7YG5r5dTwIPLfrTUqRyfm1DyUIkdig7G9XQL+3ydXn7AND/nVpQ2PcDbwAAAIAX2Y/mXvcjGTqaE2Fl+M6kCEZguWPTUmLTsOXOvEQOtZLoXGeNTOuXCNtJrdEQD4sn+7jRMMWrWCwCnbFRZ4dcfPBVSIXmCrBIjvfnua5lgEfOgUSoobmaPbJEG3D6vstvmr65isb6yfSPg3yvfio4Q85QqG8MnYQGAG7Q/bW+oQ== sjha@ubuntu-server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ssh-dss AAAAB3NzaC1kc3MAAACBALT/4wKb0sYolzrhH66oatJU5x/533GO/soiB58s1DfUUF6Hp7cKFbZvCVimFSmepMx1XTILjDA/BwBtWGWwz9XF2fEWzov5LFR9yKGomfWU9yoj+nbzlFRuLdy0lolu4oSgXwNtWtDicPsjBxysUidvplvI7k2OZFnXXnFUoKUbAAAAFQCvIkXdAu/B+vGZYGPqvg7COnFBjwAAAIByKVuvrDt9/mNUQ+eBZcrvEBWrbiRsUVFAXw4NQDm8MmLu9/ZqJEdozySwNiEenQC0WKtltcJRc2iPvV17XTiXCsWrcyvUNwxmGLQrteyDeidPa0V5A7YG5r5dTwIPLfrTUqRyfm1DyUIkdig7G9XQL+3ydXn7AND/nVpQ2PcDbwAAAIAX2Y/mXvcjGTqaE2Fl+M6kCEZguWPTUmLTsOXOvEQOtZLoXGeNTOuXCNtJrdEQD4sn+7jRMMWrWCwCnbFRZ4dcfPBVSIXmCrBIjvfnua5lgEfOgUSoobmaPbJEG3D6vstvmr65isb6yfSPg3yvfio4Q85QqG8MnYQGAG7Q/bW+oQ== sjha@ubuntu-server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- 테스트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    ssh localhost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    exit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 Distributed Mode(Cont’d)</a:t>
            </a:r>
          </a:p>
        </p:txBody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04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 u="sng"/>
              <a:t>mapred-site.xml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&lt;configuration&gt;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&lt;property&gt;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   &lt;name&gt;mapred.job.tracker&lt;/name&gt;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   &lt;value&gt;localhost:9001&lt;/value&gt;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&lt;/property&gt;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&lt;/configuration&gt;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/>
              <a:t>hdfs-site.xml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&lt;configuration&gt;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&lt;property&gt;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  &lt;name&gt;dfs.replication&lt;/name&gt;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  &lt;value&gt;1&lt;/value&gt;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&lt;/property&gt;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&lt;/configuration&gt;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/>
              <a:t>core-site.xml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&lt;configuration&gt;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&lt;property&gt;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 &lt;name&gt;fs.default.name&lt;/name&gt;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 &lt;value&gt;hdfs://localhost:9000&lt;/value&gt;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 &lt;/property&gt;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&lt;/configuration&gt;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데이터 시각화 모듈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Infographics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- R-Hadoop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- Datameer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- Pentaho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 Distributed Mode(Cont’d)</a:t>
            </a:r>
          </a:p>
        </p:txBody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DataNode, Secondary Name Node, TaskTracker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localhost로 기본 설정됨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sjha@ubuntu-server:~/hadoop-1.0.3/conf$ cat masters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localhost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sjha@ubuntu-server:~/hadoop-1.0.3/conf$ cat slaves</a:t>
            </a:r>
          </a:p>
          <a:p>
            <a:pPr indent="3048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localhost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 Distributed Mode(Cont’d)</a:t>
            </a:r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586675" y="1200150"/>
            <a:ext cx="8100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HDFS 포맷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/>
              <a:t>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sjha@ubuntu-server:~/hadoop-1.0.3/conf$ hadoop namenode -format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Warning: $HADOOP_HOME is deprecated.</a:t>
            </a:r>
          </a:p>
          <a:p>
            <a:pPr indent="1752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13:19:29 INFO namenode.NameNode: STARTUP_MSG: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/************************************************************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STARTUP_MSG: Starting NameNode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STARTUP_MSG:   host = ubuntu-server/127.0.1.1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STARTUP_MSG:   args = [-format]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STARTUP_MSG:   version = 1.0.3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STARTUP_MSG:   build = https://svn.apache.org/repos/asf/hadoop/common/branches/branch-1.0 -r 1335192; compiled by 'hortonfo' on Tue May  8 20:31:25 UTC 2012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************************************************************/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13:19:29 INFO util.GSet: VM type       = 64-bit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13:19:29 INFO util.GSet: 2% max memory = 19.33375 MB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13:19:29 INFO util.GSet: capacity      = 2^21 = 2097152 entries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13:19:29 INFO util.GSet: recommended=2097152, actual=2097152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13:19:30 INFO namenode.FSNamesystem: fsOwner=sjha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13:19:30 INFO namenode.FSNamesystem: supergroup=supergroup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13:19:30 INFO namenode.FSNamesystem: isPermissionEnabled=true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13:19:30 INFO namenode.FSNamesystem: dfs.block.invalidate.limit=100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13:19:30 INFO namenode.FSNamesystem: isAccessTokenEnabled=false accessKeyUpdateInterval=0 min(s), accessTokenLifetime=0 min(s)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13:19:30 INFO namenode.NameNode: Caching file names occuring more than 10 times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13:19:31 INFO common.Storage: Image file of size 110 saved in 0 seconds.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13:19:31 INFO common.Storage: Storage directory /tmp/hadoop-sjha/dfs/name has been successfully formatted.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13:19:31 INFO namenode.NameNode: SHUTDOWN_MSG: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/************************************************************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SHUTDOWN_MSG: Shutting down NameNode at ubuntu-server/127.0.1.1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************************************************************/</a:t>
            </a:r>
          </a:p>
          <a:p>
            <a:pPr indent="17526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 Distributed Mode(Cont’d)</a:t>
            </a: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- 5개 데몬 실행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sjha@ubuntu-server:~/hadoop-1.0.3/conf$ start-all.sh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Warning: $HADOOP_HOME is deprecated.</a:t>
            </a:r>
          </a:p>
          <a:p>
            <a:pPr indent="21717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starting namenode, logging to /home/sjha/hadoop-1.0.3/libexec/../logs/hadoop-sjha-namenode-ubuntu-server.out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localhost: starting datanode, logging to /home/sjha/hadoop-1.0.3/libexec/../logs/hadoop-sjha-datanode-ubuntu-server.out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localhost: starting secondarynamenode, logging to /home/sjha/hadoop-1.0.3/libexec/../logs/hadoop-sjha-secondarynamenode-ubuntu-server.out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starting jobtracker, logging to /home/sjha/hadoop-1.0.3/libexec/../logs/hadoop-sjha-jobtracker-ubuntu-server.out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localhost: starting tasktracker, logging to /home/sjha/hadoop-1.0.3/libexec/../logs/hadoop-sjha-tasktracker-ubuntu-server.out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sjha@ubuntu-server:~/hadoop-1.0.3/conf$ jps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5225 JobTracker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5134 SecondaryNameNode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4636 NameNode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4878 DataNode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5535 Jps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5473 TaskTracker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/>
              <a:t>sjha@ubuntu-server:~/hadoop-1.0.3/conf$ stop-all.sh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설치확인</a:t>
            </a:r>
          </a:p>
        </p:txBody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457200" y="12087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ifconfig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IP주소 확인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잡트래커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http://[ip주소 or localhost]:50030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네임노드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http://[ip주소 or localhost]:50070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HDFS Shell Command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hadoop fs -ls /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WordCount 예제 실행</a:t>
            </a:r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sjha@ubuntu-server:~/hadoop-1.0.3/conf$ cd $HADOOP_HOME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sjha@ubuntu-server:~/hadoop-1.0.3$ hadoop fs -mkdir /input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Warning: $HADOOP_HOME is deprecated.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sjha@ubuntu-server:~/hadoop-1.0.3$ hadoop fs -copyFromLocal README.txt /input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Warning: $HADOOP_HOME is deprecated.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sjha@ubuntu-server:~/hadoop-1.0.3$ hadoop fs -ls /input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Warning: $HADOOP_HOME is deprecated.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Found 1 items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-rw-r--r--   1 sjha supergroup       1366 2013-11-20 13:36 /input/README.txt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sjha@ubuntu-server:~/hadoop-1.0.3$ hadoop jar hadoop-examples-1.0.3.jar wordcount /input/README.txt /output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Warning: $HADOOP_HOME is deprecated.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13:38:53 INFO input.FileInputFormat: Total input paths to process : 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13:38:53 INFO util.NativeCodeLoader: Loaded the native-hadoop library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13:38:53 WARN snappy.LoadSnappy: Snappy native library not loaded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/>
              <a:t>13/11/20 13:38:54 INFO mapred.JobClient: Running job: job_201311201329_0001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13:38:55 INFO mapred.JobClient:  map 0% reduce 0%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13:39:09 INFO mapred.JobClient:  map 100% reduce 0%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13:39:21 INFO mapred.JobClient:  map 100% reduce 100%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Job complete: job_201311201329_0001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Counters: 29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Job Counters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Launched reduce tasks=1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SLOTS_MILLIS_MAPS=14693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Total time spent by all reduces waiting after reserving slots (ms)=0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Total time spent by all maps waiting after reserving slots (ms)=0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Launched map tasks=1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Data-local map tasks=1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SLOTS_MILLIS_REDUCES=10944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File Output Format Counters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Bytes Written=1306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FileSystemCounters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FILE_BYTES_READ=1836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HDFS_BYTES_READ=1469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FILE_BYTES_WRITTEN=46779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HDFS_BYTES_WRITTEN=1306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File Input Format Counters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Bytes Read=1366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Map-Reduce Framework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Map output materialized bytes=1836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Map input records=31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Reduce shuffle bytes=1836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Spilled Records=262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Map output bytes=2055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Total committed heap usage (bytes)=222101504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CPU time spent (ms)=1560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Combine input records=179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SPLIT_RAW_BYTES=103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Reduce input records=131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Reduce input groups=131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Combine output records=131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Physical memory (bytes) snapshot=258703360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Reduce output records=131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" sz="600"/>
              <a:t>13/11/20 13:39:26 INFO mapred.JobClient:     Virtual memory (bytes) snapshot=1949204480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"/>
              <a:t>13/11/20 13:39:26 INFO mapred.JobClient:     Map output records=179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- 결과보기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sjha@ubuntu-server:~/hadoop-1.0.3$ hadoop fs -cat /output/part-r-00000 | more</a:t>
            </a:r>
          </a:p>
          <a:p>
            <a:pPr indent="3683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 &amp; Reduce (WordCount)</a:t>
            </a:r>
          </a:p>
        </p:txBody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Mapper/Reducer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한 대에서 MapReduce없이 프로그래밍하기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 Package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org.apache.hadoop.mapreduce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org.apache.hadoop.mapred(deprecated)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extends Mapper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Mapper</a:t>
            </a:r>
          </a:p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public static class MyMapper extends Mapper&lt;K1,V1,K2,V2&gt;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K2 k2 = new K2();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V2 v2 = new V2();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publc void map(K1 key, V1 value, Context context)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context.write(k2, v2);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Reducer</a:t>
            </a:r>
          </a:p>
        </p:txBody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public static class MyReducer extends Reducer&lt;K2,V2,K3,V3&gt;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K3 k3 = new K3();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V3 v3 = new V3();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publc void reduce(K2 key, Iterable&lt;V2&gt; values, Context context)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context.write(k3, v3);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성공스토리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영화 추천 서비스(Netflix)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movie recommendation(75%)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일주일에 한 번 -&gt; 하루에 한 번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Query Log Mining(Ebay)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mobius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클릭로그 데이터/사용자세션-검색어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대용량 머신 러닝 시스템(Twitter)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Pig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사용자의 팔로우 형태 분석, 트윗의 정서 분석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불법도용 감지시스템(신용카드사)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Main</a:t>
            </a:r>
          </a:p>
        </p:txBody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public static void main(String[] args)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Configuration conf = new Configuration();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Job job = new Job(conf, “MyJob”);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// 각종 초기화작업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// 맵클래스 지정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// 리듀스클래스 지정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// 입력파일 위치 지정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// 출력파일 저장될 위치 지정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job.waitForCompletion(true); 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WordCount Build</a:t>
            </a:r>
          </a:p>
        </p:txBody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- sudo apt-get install maven2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wget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https://s3.amazonaws.com/hadoopkr/source.tar.gz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tar xvfz source.tar.gz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cd chapter4/WordCount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mvn compile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mvn install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- sjha@ubuntu-server:~/source/chapter4/WordCount$ 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README.txt  pom.xml  src  target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sjha@ubuntu-server:~/source/chapter4/WordCount/target$ ls target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WordCount-1.0-SNAPSHOT.jar</a:t>
            </a:r>
            <a:r>
              <a:rPr lang="en" sz="1400"/>
              <a:t>  classes  maven-archiver  surefire  surefire-reports  test-classes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</a:t>
            </a:r>
            <a:r>
              <a:rPr b="1" lang="en" sz="1400"/>
              <a:t>hadoop jar WordCount-1.0-SNAPSHOT.jar WordCount /input/README.txt /output2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sjha@ubuntu-server:~/hadoop-1.0.3$ hadoop fs -cat /output2/part-r-00000 | more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Mapper Class</a:t>
            </a:r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    public void setup(Mapper.Context context)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    public void cleanup(Mapper.Context context)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</a:t>
            </a:r>
            <a:r>
              <a:rPr b="1" lang="en" sz="1200"/>
              <a:t>public run(Context context) </a:t>
            </a:r>
            <a:r>
              <a:rPr lang="en" sz="1200"/>
              <a:t>throws IOException, InterruptedException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setup(context);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while (context.nextKeyValue())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map(context.getCurrentKey(), context.getCurrentValue(), context);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cleanup(context);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Mapper Class</a:t>
            </a:r>
          </a:p>
        </p:txBody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맵 입력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TextInputFormat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FileInputFormat.addInputPath(job.newPath(args[0]));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맵 출력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setMapOutputKeyClass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setMapOutputValueClass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아이덴티티 매퍼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	job.setMapperClass(Mapper.class);</a:t>
            </a:r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변수 타입</a:t>
            </a:r>
          </a:p>
        </p:txBody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Writable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write (serialize될 경우 호출)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readFields(deserialize될 경우 호출)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WritableComparable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compareTo (순서를 지정할 경우-키 소팅용)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기본 제공 타입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Text				IntWritable			LongWritable		FloatWritable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BooleanWritable		ArrayWritable		NullWritable</a:t>
            </a:r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입력포맷</a:t>
            </a:r>
          </a:p>
        </p:txBody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입력포맷 클래스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TextInputFormat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extends FileInputFormat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text file, .gz extension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\r\n(라인) 하나가 하나의 레코드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키는 파일 Offset, 타입 LongWritable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밸류는 라인 한 줄 전체, 타입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KeyValueTextInputFormat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	</a:t>
            </a:r>
            <a:r>
              <a:rPr lang="en" sz="1200"/>
              <a:t>키, 밸류 사이에 \t(탭)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키, 밸류 타입 Text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/>
              <a:t>출력 포맷 TextOutputFormat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입력포맷(Cont’d)</a:t>
            </a:r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SequenceFileInputFormat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extends FileInputFormat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키, 밸류 자유타입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SequenceFileInputFormat.addInputPath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맵 파일에도 사용가능(디렉토리 안에 인덱스파일과 데이터 파일이 시퀀스 파일 형태로 존재함)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MultipleInputs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	</a:t>
            </a:r>
            <a:r>
              <a:rPr lang="en" sz="1200"/>
              <a:t>서로 다른 포맷의 입력 파일을 다른 맵으로 처리할 때 사용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서로  다른 포맷의 파일 간에 공통의 키 존재하고 같은 키 갖는 레코드까리 묶어 조인처리가 필요할 경우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etc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CombineFileInputFormat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NLineInputFormat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맵 태스크 수의 결정방식</a:t>
            </a:r>
          </a:p>
        </p:txBody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- getSplits 메소드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InputSplit들의 리스트 리턴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- InputSplit마다 맵 태스크가 할당됨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- 입력 파일의 수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- 입력 파일의 크기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	데이터 블록(기본 64MB)마다 맵태스크 할당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	데이터 블럭이 InputSplit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- 입력 포맷의 변수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	압축파일의 경우 전체를 하나의 맵 태스크에 할당(SequenceFileInputFormat의 경우 예외)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1400"/>
              <a:t>	 isSplitable</a:t>
            </a:r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입력 포맷의 역할</a:t>
            </a:r>
          </a:p>
        </p:txBody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입력 파일을 InputSplit의 리스트로 나누기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isSplitable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하나의 InputSplit 내의 레코드들을 읽는 방법 제공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	RecordReader</a:t>
            </a:r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Combiner</a:t>
            </a:r>
          </a:p>
        </p:txBody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 Mini Reducer or Local Reducer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태스크의 출력에 간이 리듀스를 적용해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리듀스가 처리해야 하는 데이터의 크기를 줄이는 역할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교환과 결합의 법칙이 만족하는 잡이면 적용가능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job.setCombinerClass(Reducer.class)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적용했는지 여부는 시스템 카운터의 값을 확인하면 됨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성공스토리(Cont’d)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“People You May Know” (LinkedIn)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eHarmony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recommendation(20%)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마트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상품진열 및 시간대 분석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기저귀/맥주(Walmart)</a:t>
            </a:r>
          </a:p>
        </p:txBody>
      </p:sp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Shuffling and Sorting</a:t>
            </a:r>
          </a:p>
        </p:txBody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Reducer Task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Partitioner: 리듀서 태스크 결정하는 클래스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HashPartitioner(default)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Job.setPartitionerClass로 변경가능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맵 출력 버터링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원형 메모리 버퍼정의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io.sort.mb in mapred-site.xml(default 100MB)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파티션번호/키/밸류 저장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200"/>
              <a:t>record data itself(95%) and record location(5%) : io.sort.record.percent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spill(disk file writing) if 80% overhead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Shuffling and Sorting(Cont’d)</a:t>
            </a:r>
          </a:p>
        </p:txBody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맵 출력 버터링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원형 메모리 버퍼정의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io.sort.spill.percent : 80%(default)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io.sort.factor : max # of spill files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맵 출력 끝나면 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   spill+memery buffer -&gt; sorting(with partition number) -&gt; 1 disk file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spill 발생하거나 spill 간의 병합시 컴바이너  실행(여러 번 수행가능)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cf. mapred.local.dir in mapred-site.xml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Shuffling</a:t>
            </a:r>
          </a:p>
        </p:txBody>
      </p:sp>
      <p:sp>
        <p:nvSpPr>
          <p:cNvPr id="970" name="Shape 9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using Task Tracker HTTP web interface with 4byte CRC checksum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 thru 50060 port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Network is bottleneck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because M(map task) X N(reduce task) connection are made for file copy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Hadoop Cluster Monitoring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Ganglia(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http://ganglia.sourceforge.net</a:t>
            </a:r>
            <a:r>
              <a:rPr lang="en" sz="1800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Claudera Manager(SCM Express)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Ambari(HortonWorks)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	cf. Puppet for configuration file management for distributed environment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Sorting</a:t>
            </a:r>
          </a:p>
        </p:txBody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파일을 io.sort. factor이내로 merge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키를 기반으로 소팅(GroupingComparator)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같은 키를 바탕으로 grouping해 리듀스의 입력으로 만듦(SortComparator)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 int compare(WritableComparable a, WritableComparable b)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return a.compareTo(b);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커스터마이즈를 원하면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- Job.setSortComparator/Job.setGroupingComparatorClass</a:t>
            </a:r>
          </a:p>
        </p:txBody>
      </p:sp>
    </p:spTree>
  </p:cSld>
  <p:clrMapOvr>
    <a:masterClrMapping/>
  </p:clrMapOvr>
  <p:transition spd="slow"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Reduce Class</a:t>
            </a:r>
          </a:p>
        </p:txBody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run, setup, cleanup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리듀스 입력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맵단의 출력에 따라 결정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리듀스 출력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TextOutputFormat/SequenceFileOutputFormat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Customization -&gt; Job.setOutputFormatClass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FileOutputFormat.setOutputPath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출력타입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	 setOutputKeyClass/setOutputValueClass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리듀스 태스크의 수 : Job.setNumReduceTasks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Reduce Class</a:t>
            </a:r>
          </a:p>
        </p:txBody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아이덴티티 리듀서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job.setReducerClass(Reducer.class)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병렬처리에 사용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기타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인자를 한 번 스캔가능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800"/>
              <a:t>리듀스 태스크의 수 : 0(part-m-***) vs 아이덴티티 리듀서(part-r-***)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출력 포맷</a:t>
            </a:r>
          </a:p>
        </p:txBody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TextOutputFormat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출력레코드 하나가 한 라인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키/밸류는 TAB으로 분리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결과파일 압축가능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/>
              <a:t>TextOutputFormat.setCompressOutput(job.true);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/>
              <a:t>TextOutputFormat.setOutputCompressorClass(job, GzipCodec.class)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	cf. LZO codec, Snappy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출력 포맷(Cont’d)</a:t>
            </a:r>
          </a:p>
        </p:txBody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SequenceFileOutputFormat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여러 개의 하둡 잡들을 이어서 실행할 경우 반드시 필요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압축지원(BLOCK, NONE, RECORD)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.setOutputCompresionType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헤더 존재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SequenceFileOutputFormat.setOutputPath사용해야 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-MapFileOutputFormat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	데이터 파일: 모든 키/밸류저장, 키로 정렬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	인덱스 파일: 일정 간격으로 뽑아서 저장(skip 테이블)</a:t>
            </a:r>
          </a:p>
        </p:txBody>
      </p:sp>
    </p:spTree>
  </p:cSld>
  <p:clrMapOvr>
    <a:masterClrMapping/>
  </p:clrMapOvr>
  <p:transition spd="slow"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출력 포맷(Cont’d)</a:t>
            </a:r>
          </a:p>
        </p:txBody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MultipleOutputs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여러 개의 파일에 별도의 포맷으로 출력가능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MultipleOutputs.addNameOutput(job,”output1”, TextOutputFormat.class, Text.class, Text.class);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MultipleOutputs.addNameOutput(job,”output2”, TextOutputFormat.class, Text.class, Text.class);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setup에서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multipleOutputs = new MultipleOutputs(context);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cleanup에서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multipleOutputs.close();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출력포맷(Cont’d)</a:t>
            </a:r>
          </a:p>
        </p:txBody>
      </p:sp>
      <p:sp>
        <p:nvSpPr>
          <p:cNvPr id="1012" name="Shape 10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public void reduce(WritableComparable Key, Iterator&lt;Writable&gt; values, Context context) throws IOException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...		multipleOutputs.write(“output1”, , key, new Text(“Hello”));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multipleOutputs.write(“output2”, new Text(“Tom”), new Text(“Bye”), “output2_a”);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multipleOutputs.write(“output2”, new Text(“Jane”), new Text(“Chau”), “output2_b”);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고려할 사항들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대용량 데이터 중앙수집이 쉽지 않음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사생활 침범/개인 정보 노출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ROI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Open Source Project</a:t>
            </a:r>
          </a:p>
        </p:txBody>
      </p:sp>
    </p:spTree>
  </p:cSld>
  <p:clrMapOvr>
    <a:masterClrMapping/>
  </p:clrMapOvr>
  <p:transition spd="slow"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Counter</a:t>
            </a:r>
          </a:p>
        </p:txBody>
      </p:sp>
      <p:sp>
        <p:nvSpPr>
          <p:cNvPr id="1018" name="Shape 10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context.getCounter(“Error”, “No numeric ID”).increment(1);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Max 120개(CounterExceededException)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mapreduce.job.counters.limit in mapred-site.xml 나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job.getConfiguration().setInt(“mapreduce.job.counters.limit”, 200);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Counter Group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system counters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“Job Counters”, “File Output Format Counters”, “FileSystemCounters”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MRUnit and Maven</a:t>
            </a:r>
          </a:p>
        </p:txBody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MRUnit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Java Unit Test Library for MapReduce by Claudera(Apache TLP)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build with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maven is used since hadoop 0.23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test driver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MapReduceDriver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MapDriver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ReduceDriver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Data</a:t>
            </a:r>
          </a:p>
        </p:txBody>
      </p:sp>
      <p:sp>
        <p:nvSpPr>
          <p:cNvPr id="1030" name="Shape 1030"/>
          <p:cNvSpPr txBox="1"/>
          <p:nvPr>
            <p:ph idx="1" type="body"/>
          </p:nvPr>
        </p:nvSpPr>
        <p:spPr>
          <a:xfrm>
            <a:off x="385875" y="11645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wget 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http://s3.amazonaws.com/hadoopkr/data.tar.gz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tar xvfz data.tar.gz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cd data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hadoop fs -mkdir /input/wex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hadoop fs -copyFromLocal * /input/wex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hadoop fs -ls /input/wex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테스트 파일 설명</a:t>
            </a:r>
          </a:p>
        </p:txBody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2M.TITLE.ID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문서의 제목과 ID를 가지는 파일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2M.ID.CONTENTS	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 문서 ID와 파일내용을 가지는 파일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2M.SRCID.DSTID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 문서들의 링크를 표현한 파일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RandowmString.txt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임의의 문자열, 320만 줄로 구성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  <p:transition spd="slow"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Programming Language</a:t>
            </a:r>
          </a:p>
        </p:txBody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Streaming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python, ruby, perl, shell 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hadoop-streaming-1.0.3.jar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stdin/stdout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Pipe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C++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High Level Programming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Hive</a:t>
            </a:r>
          </a:p>
        </p:txBody>
      </p:sp>
    </p:spTree>
  </p:cSld>
  <p:clrMapOvr>
    <a:masterClrMapping/>
  </p:clrMapOvr>
  <p:transition spd="slow"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Programming Language</a:t>
            </a:r>
          </a:p>
        </p:txBody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Hive(Claudera)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http://hive.apache.org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HiveQL like SQL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Dataset-Table Mapping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custom Map/Reduce Job can be pluggable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Pig(Yahoo)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http://pig.apache.org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Pig Latin (Dataset Flow Control Language)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UDF(User Defined Function)</a:t>
            </a:r>
          </a:p>
        </p:txBody>
      </p:sp>
    </p:spTree>
  </p:cSld>
  <p:clrMapOvr>
    <a:masterClrMapping/>
  </p:clrMapOvr>
  <p:transition spd="slow"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Streaming Programming</a:t>
            </a:r>
          </a:p>
        </p:txBody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- contrib/streaming/hadoop-streaming-1.0.3.jar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stdin/stdout(like CGI)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Language Runtime should be installed Task Tracker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\t(TAB) is delimiter between Key/Value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TextInputFormat/TextOutputFormat(default)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In Reducer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reduce(k,[v1,v2,v3]) in 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reduce(k1,v1), reduce(k2,v2), reduce(k3,v3)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</a:t>
            </a:r>
            <a:r>
              <a:rPr b="1" lang="en" sz="1400"/>
              <a:t>cat inputFile | map script | sort | reduce 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sys.stderr.write(“reporter:counter:counter group name, counter name, increment\n”)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Perl script</a:t>
            </a:r>
          </a:p>
        </p:txBody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map.pl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reduce.pl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</a:t>
            </a:r>
            <a:r>
              <a:rPr lang="en" sz="1400"/>
              <a:t> </a:t>
            </a:r>
            <a:r>
              <a:rPr b="1" lang="en" sz="1400"/>
              <a:t>cat ./README.txt | perl ./map.pl | sort | perl ./reduce.pl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</a:t>
            </a:r>
            <a:r>
              <a:rPr b="1" lang="en" sz="1400"/>
              <a:t>hadoop jar $HADOOP_HOME/contrib/streaming/hadoop-streaming-1.0.3.jar /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400"/>
              <a:t>-</a:t>
            </a:r>
            <a:r>
              <a:rPr b="1" lang="en" sz="1400"/>
              <a:t>mapper</a:t>
            </a:r>
            <a:r>
              <a:rPr lang="en" sz="1400"/>
              <a:t> ./map.pl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-</a:t>
            </a:r>
            <a:r>
              <a:rPr b="1" lang="en" sz="1400"/>
              <a:t>reducer </a:t>
            </a:r>
            <a:r>
              <a:rPr lang="en" sz="1400"/>
              <a:t>./reduce.pl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-</a:t>
            </a:r>
            <a:r>
              <a:rPr b="1" lang="en" sz="1400"/>
              <a:t>input</a:t>
            </a:r>
            <a:r>
              <a:rPr lang="en" sz="1400"/>
              <a:t> /input/wex/README.txt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-</a:t>
            </a:r>
            <a:r>
              <a:rPr b="1" lang="en" sz="1400"/>
              <a:t>output </a:t>
            </a:r>
            <a:r>
              <a:rPr lang="en" sz="1400"/>
              <a:t>/output/streaming-perl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-</a:t>
            </a:r>
            <a:r>
              <a:rPr b="1" lang="en" sz="1400"/>
              <a:t>file</a:t>
            </a:r>
            <a:r>
              <a:rPr lang="en" sz="1400"/>
              <a:t> ./map.pl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-</a:t>
            </a:r>
            <a:r>
              <a:rPr b="1" lang="en" sz="1400"/>
              <a:t>file</a:t>
            </a:r>
            <a:r>
              <a:rPr lang="en" sz="1400"/>
              <a:t> ./reduce.pl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Script</a:t>
            </a:r>
          </a:p>
        </p:txBody>
      </p:sp>
      <p:sp>
        <p:nvSpPr>
          <p:cNvPr id="1066" name="Shape 10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map.py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reduce.py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- </a:t>
            </a:r>
            <a:r>
              <a:rPr b="1" lang="en" sz="1400"/>
              <a:t>hadoop jar $HADOOP_HOME/contrib/streaming/hadoop-streaming-1.0.3.jar /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</a:t>
            </a:r>
            <a:r>
              <a:rPr lang="en" sz="1400"/>
              <a:t>-</a:t>
            </a:r>
            <a:r>
              <a:rPr b="1" lang="en" sz="1400"/>
              <a:t>mapper</a:t>
            </a:r>
            <a:r>
              <a:rPr lang="en" sz="1400"/>
              <a:t> ./map.py 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-</a:t>
            </a:r>
            <a:r>
              <a:rPr b="1" lang="en" sz="1400"/>
              <a:t>reducer </a:t>
            </a:r>
            <a:r>
              <a:rPr lang="en" sz="1400"/>
              <a:t>./reduce.ply/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-</a:t>
            </a:r>
            <a:r>
              <a:rPr b="1" lang="en" sz="1400"/>
              <a:t>input</a:t>
            </a:r>
            <a:r>
              <a:rPr lang="en" sz="1400"/>
              <a:t> /input/wex/README.txt 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-</a:t>
            </a:r>
            <a:r>
              <a:rPr b="1" lang="en" sz="1400"/>
              <a:t>output </a:t>
            </a:r>
            <a:r>
              <a:rPr lang="en" sz="1400"/>
              <a:t>/output/streaming-python-perl 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-</a:t>
            </a:r>
            <a:r>
              <a:rPr b="1" lang="en" sz="1400"/>
              <a:t>file</a:t>
            </a:r>
            <a:r>
              <a:rPr lang="en" sz="1400"/>
              <a:t> ./map.py 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-</a:t>
            </a:r>
            <a:r>
              <a:rPr b="1" lang="en" sz="1400"/>
              <a:t>file</a:t>
            </a:r>
            <a:r>
              <a:rPr lang="en" sz="1400"/>
              <a:t> ./reduce.py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Pig Programming</a:t>
            </a:r>
          </a:p>
        </p:txBody>
      </p:sp>
      <p:sp>
        <p:nvSpPr>
          <p:cNvPr id="1072" name="Shape 10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Language : Pig Latin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Local Mode/MapReduce 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Pig Latin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Script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Logical Plan/ Physical Plan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UDF(User Defined Function) - Java/Python/Ruby/Javascript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cf. Piggybank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semi-structured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 Data Company/Organization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Apache Software Foundation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 - Open Source Project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 - Incubation -&gt; Top Level Project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 - 상업적 사용가능 출처만 밝혀라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    Apache License 2.0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 - User/Contributor/Committer/Project Management Committee(PMC)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 - Apache Hadoop 배포판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- Claudera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- Yahoo/Oracle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- CDH(Claudera Hadoop) 배포판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- Doug Cutting(하둡의 아버지)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- Hadoop World</a:t>
            </a:r>
          </a:p>
        </p:txBody>
      </p:sp>
    </p:spTree>
  </p:cSld>
  <p:clrMapOvr>
    <a:masterClrMapping/>
  </p:clrMapOvr>
  <p:transition spd="slow"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Pig Install</a:t>
            </a:r>
          </a:p>
        </p:txBody>
      </p:sp>
      <p:sp>
        <p:nvSpPr>
          <p:cNvPr id="1078" name="Shape 10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- cd ~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 wget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http://archive.apache.org/dist/pig/pig-0.10.0/pig-0.10.0.tar.gz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 tar xvzf pig-0.10.0.tar.gz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 cd pig-0.10.0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 PIG_HOME = $(pwd)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 export PATH=$PIG_HOME/bin:$PATH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Pig Script Running </a:t>
            </a:r>
          </a:p>
        </p:txBody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Grunt 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batch mode/interactive mode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Pig Types</a:t>
            </a:r>
          </a:p>
        </p:txBody>
      </p:sp>
      <p:sp>
        <p:nvSpPr>
          <p:cNvPr id="1090" name="Shape 10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단순타입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int, long, float, double, bytearray, chararray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복합타입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tuple, bag, 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tuple : (“seokjae”, 41)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bag   : {(“hyeyoon”, 9),(“seokjae”, 41)}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map  : [‘name’#‘seokjae’, ‘age’#41]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Pig Commands</a:t>
            </a:r>
          </a:p>
        </p:txBody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pig -x -local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grunt&gt;</a:t>
            </a:r>
            <a:r>
              <a:rPr b="1" lang="en" sz="1200"/>
              <a:t> records = LOAD ‘/root/data/2M.SRCID.DSTID’ AS (srcid:long. dstid:long);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grunt&gt;</a:t>
            </a:r>
            <a:r>
              <a:rPr b="1" lang="en" sz="1200"/>
              <a:t> Describe records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records: { srcid:long, dstid: long}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grunt&gt; </a:t>
            </a:r>
            <a:r>
              <a:rPr b="1" lang="en" sz="1200"/>
              <a:t>grouped_records = GROUP records by dstid;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grunt&gt; </a:t>
            </a:r>
            <a:r>
              <a:rPr b="1" lang="en" sz="1200"/>
              <a:t>Describe grouped_records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grouped_records: {group: long,records: {(srcid: long,dstid: long)}}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grunt&gt; </a:t>
            </a:r>
            <a:r>
              <a:rPr b="1" lang="en" sz="1200"/>
              <a:t>count_records = FOREACH grouped_records GENERATE group, COUNT(records) AS sum;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grunt&gt; </a:t>
            </a:r>
            <a:r>
              <a:rPr b="1" lang="en" sz="1200"/>
              <a:t>Describe count_records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count_records: {group: long, sum: long}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ransition spd="slow">
    <p:cut/>
  </p:transition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grunt&gt; </a:t>
            </a:r>
            <a:r>
              <a:rPr b="1" lang="en" sz="1200"/>
              <a:t>filtered_records = FILTER count_records BY sum &gt;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grunt&gt;</a:t>
            </a:r>
            <a:r>
              <a:rPr b="1" lang="en" sz="1200"/>
              <a:t>ordered_filtered_records = ORDER filtered_records BY sum DESC;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grunt&gt;</a:t>
            </a:r>
            <a:r>
              <a:rPr b="1" lang="en" sz="1200"/>
              <a:t>temp = LIMIT ordered_filtered_records 10;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grunt&gt;</a:t>
            </a:r>
            <a:r>
              <a:rPr b="1" lang="en" sz="1200"/>
              <a:t>DUMP temp;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grunt&gt;</a:t>
            </a:r>
            <a:r>
              <a:rPr b="1" lang="en" sz="1200"/>
              <a:t>STORE ordered_filtered_records INTO ‘/root/output/pig_citation’;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Pig WordCount</a:t>
            </a:r>
          </a:p>
        </p:txBody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-Local Mode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 </a:t>
            </a:r>
            <a:r>
              <a:rPr b="1" lang="en" sz="1400"/>
              <a:t>pig -x local WordCount.pig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MapReduce Mode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/>
              <a:t>pig -x mapreduce WordCount.pig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Big Data Company/Organization(Cont’d)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HortonWorks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- Hadoop Platform Team in Yahoo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- HDP(HortonWorks Data Platform) 배포판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- Hadoop Summit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- EMR(ElasticMapReduce) in Amazon AWS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- Google Cloud Platform Partner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- Google Compute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Gruter(</a:t>
            </a:r>
            <a:r>
              <a:rPr lang="en" sz="1200"/>
              <a:t>Seenal.com</a:t>
            </a:r>
            <a:r>
              <a:rPr lang="en" sz="1800"/>
              <a:t>)</a:t>
            </a:r>
            <a:r>
              <a:rPr lang="en" sz="1200"/>
              <a:t> </a:t>
            </a:r>
            <a:r>
              <a:rPr lang="en" sz="1800"/>
              <a:t>/ Serengeti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 Hadoop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http://hadoop.apache.org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논문 : “The Google File System”(2003)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    “MapReduce: Simplified Data Processing on Large Cluster”(2004)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Nutch/Lucene의 서브 프로젝트로 시작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Apache Top Level Project(2006)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Naming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Hadoop/Mahout/Oozie/Horton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HDFS/MapReduce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- Single Master/Multiple Slave 구조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300" y="3192975"/>
            <a:ext cx="4305850" cy="13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Hadoop의 특징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Open Source  cf. github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데이터가 있는 곳으로 코드를 이동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Scale Out vs. Scale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병렬처리를 가능하게 하는 단순한 데이터 모델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- 오프라인 배치 프로세싱에 최적화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954500" y="2647550"/>
            <a:ext cx="1531799" cy="6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Hadoop Architecture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HDFS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Name Node(Master) - Data Node(Slave)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Secondary Name Node (periodically backup-check pointing)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MapReduce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JobTracker(Master) - Task Tracker(Slave)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MapReduce + HDFS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Information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9448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Main Text: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-   Slide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“빅데이터 시대의 하둡완벽입문”, 제이펍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“Do it!, 직접 해보는 하둡 프로그래밍", 한기용, 이지퍼블리싱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HDFS개요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하나의 HDFS 에 하나의 네임스페이스 제공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파일을 여러 개의 블럭으로 나누어 저장한다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블럭사이즈: 64MB(프로덕션에서는 128MB 많이 사용)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큰 파일을 다루는 데 적합한 시스템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하부 운영체제의 파일 시스템을 그대로 사용한다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Replication Factor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여러 군데에 같은 블럭을 복사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Write Once Read Many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   - File Overwrite not Append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HDFS 개요(Cont’d)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 다른 시스템의 기본 구성 블럭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MapReduce, HBase(NoSQL)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웹에서 접근가능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via WebHDFS(dfs.webhdfs.enabled)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HDFS Federation(v2.0)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 Node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Single Master in HDFS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Name Node Meta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- 파일:이름, 디렉토리 정보, 복제본 수, 데이터 블럭 ID리스트,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      블럭별 저장 데이터 노드명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- 메모리에 관리(HDFS Namespace, File Block Mapping)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- 2차 네임노드와 체크포인트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데이터 복구를 위해 FsImage(File System Meta-information)로 쓰고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2차 네임노드가 복사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체크포인트 이후 HDFS트랜잭션은  Edit Log라는 파일에 수록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 Node(Cont’d)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Name Node HA(High Availability)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Hadoop V2.0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Primary Name Node/Standby Name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ZooKeeper(Yahoo/C,Java API)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Heartbeat message to Standby Name 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Safe Mode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startup(no response)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FsImage/EditLog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데이터노드의 상태, 보유블럭리스트와 자신의 정보 확인, 복제본 숫자 확인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 Node(Cont’d)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네임노드와 데이터노드 간의 통신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Heartbeat to Name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기본 3초마다(dfs.heartbeat.interval in hdfs-site.xml)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각 데이터 노드들이 갖고 있는 보유 데이터 블럭의 리스트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cf. dfs.block.size, dfs.replication(hdfs-site.xml)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fs.default.name in conf/core-site.xml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 Node(Cont’d)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Name Node Web Interface(default port:50070)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Node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49" y="1200150"/>
            <a:ext cx="5878926" cy="36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HDFS I/O 설명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- HDFS에서 읽기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a. HDFS 클라이언트가 네임노드에게 파일이름 넘기면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b. 파일의 데이터블럭 위치 리스트를 넘김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c. 데이터 노드에게 직접 블럭별로 요청(TCP 50010포트)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HDFS I/O 설명(Cont’d)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HDFS에서 쓰기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</a:t>
            </a:r>
            <a:r>
              <a:rPr lang="en" sz="1200"/>
              <a:t>a. HDFS 클라이언트가 로컬 파일시스템에 파일 생성후 데이터 쓰기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b. 파일 생성 종료하거나 파일사이즈가 데이터블럭(기본 64MB)보다 커지면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네임노드에게 생성 요청. 메모리 메타정보와 에디트로그에 기록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c. 데이터 블럭ID와 데이터노드의 이름을 클라이언트에게 전달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d. 첫번째 데이터노드에 데이터 블럭을 쓰면서 복제가 발생해야 하는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나머지 데이터노드들의 리스트를 같이 넘김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e. 첫번째 데이터노드는 데이터 복사받으면서 두 번째 데이터노드와 연결해 복제 시작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f.  마지막 데이터노드의 복제완료되면 완료(Replication Pipelining)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g. 파일 생성 종료가 아니면 b.부터 반복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HDFS I/O 설명(Cont’d)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HDFS 액세스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HDFS라이브러리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org.apache.hadoop.fs.* in 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Hadoop Shell Command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       hadoop fs -mkdir /tmp/mine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       hadoop fs -copyFromLocal ./README.txt /tmp/mine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hadoop fs -copyToLocal ./README.txt /tmp/mine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       hadoop fs -ls /tmp/mine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- Hypervisor   VMware ESXi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- Ubuntu Server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- Apache Hadoop/Apache Mahout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- Amazon AWS EC2/EMR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hadoop fs -help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       hadoop dfsadmin -report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       hadoop dfsadmin -safemode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      hadoop dfsadmin -metsave filename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MapReduce 프레임워크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9" y="1248412"/>
            <a:ext cx="7823739" cy="36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MapReduce 프레임워크(Cont’d)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Job Tracker(Master)/Task Tracker(Slave)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데이터가 있는 서버로 코드를 전송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데이터를 키/밸류 데이터셋으로 변환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map/reduce in LISP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 Task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입력데이터를 여러 개의 조각으로 split(병렬처리)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key/value(input) -&gt; key/value(output)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Reduce Task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같은 키를 갖는 쌍을 묶어서 하나의 레코드로 생성 후 처리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MapReduce 프레임워크(Cont’d)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Share Nothing  아키텍처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오프라인 배치 처리에 적합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Job Tracker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Job: 하나의 MapReduce프로그램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하나의 잡은 여러 개의 맵 태스크와 리듀스 태스크로 이루어짐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태스크 트래커: 2개의 맵 Task와 2개의 리듀스 Task(기본)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역할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사용자 하둡 잡 실행요청(jar파일, 입력데이터위치, 출력데이터 위치 등)을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받아 잡의 태스크들을 대스크 트래커로 나눠서 실행하고 종료할 때까지 관리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 입력데이터/출력데이터 위치는 반드시 HDFS상에 존재해야 함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 태스크 트래커는 데이터노드와 같은 물리서버에 존재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Job Tracker(Cont’d)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태스크 트래커는 태스크마다 별개의 JVM할당 자식 프로세스로 실행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사용자의 하둡 잡 실행요청은 잡트래커에 의해 잡 스케줄러로 들어가고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잡 스케줄러는 다음 실행할 잡을 잡 트래커에게 지시하는 구조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SPOF(Single Point Of Failure)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최대 4,000개의 Task Tracker/ 40,000개의 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MapReduce-YARN(v2.0)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Resource Manager, Application Master(Job Tracker)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Node Manager(Task Tracker)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Job Tracker(Cont’d)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잡 트래커 관련 하둡 쉘 커맨드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hadoop job -kill JobID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hadoop job -status JobID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hadoop job -list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잡 트래커 웹 인터페이스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HTTP port 50030(default)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Heartbeat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Job Scheduler	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TaskScheduler(mapreduce.jobtracker.taskscheduler in mapred-site.xml)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FIFO 스케줄러(default)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Priority - VERY_HIGH, HIGH, NORMAL, LOW, VERY_LOW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No preemption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Capacity 스케줄러(yahoo)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여러 개의 큐가 정의 큐마다 용량이 지정, 큐는 FIFO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Fair 스케줄러(Facebook)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여러 개의 풀(Pool)정의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	최소 맵 슬롯의 수, 최소 리듀스 슬롯의 수, 가중치 부여가능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	선점 가능/한 풀 안의 태스크는 균등 공유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MapReduce 프로그래밍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자바(가장 로우레벨)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스크립트 언어들(Python, Perl, Ruby 등)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파이프 방식 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Hive/Pig 등의 하이레벨 언어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Hive - SQL형태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Pig - 데이터 셋 변환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MapReduce에 적합/부적합 분야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적합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병렬도가 높은 작업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로그 분석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머신러닝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추천엔진, 비슷한 것 끼리 분류(Clustering), 종류별 분류(Classification)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Mahout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부적합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리얼타임 데이터 스트림 처리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Storm(twitter)/Apache S4(yahoo)/Apache Drill(MapR), 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반복실행이 많이 필요한 작업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네트웍 데이터 전송량이 너무 큰 경우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빅데이터란?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정의 1.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서버 한 대로 정의할 수 없는 규모의 데이터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ex. 10TB 소팅 in 1 서버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정의 2.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기존 소프트웨어로는 처리할 수 없는 규모의 데이터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Scale-Up vs. Scale Out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정의 3.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3V(Volume, Velocity, Variety)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cf. 20TB in 액센츄어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HBase(Google Bigtable)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Giraph(Google Pregel)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Impala, Drill(Google Dremel)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설치환경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Ubuntu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Cloudera’s Hadoop Demo VM for CDH4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Standalone Mode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Pseudo Distributed Mode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-  Multi-node Cluster Mode</a:t>
            </a:r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ctrTitle"/>
          </p:nvPr>
        </p:nvSpPr>
        <p:spPr>
          <a:xfrm>
            <a:off x="533399" y="400050"/>
            <a:ext cx="7049099" cy="23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4400">
                <a:solidFill>
                  <a:srgbClr val="000000"/>
                </a:solidFill>
              </a:rPr>
              <a:t>Vagrant</a:t>
            </a:r>
            <a:r>
              <a:rPr b="1" baseline="0" i="0" lang="e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VAGRANT 설치 및 사용법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VAGRANT란?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03" y="1044903"/>
            <a:ext cx="5745299" cy="3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1132050" y="4266803"/>
            <a:ext cx="68798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출처 : http://www.slideshare.net/kthcorp/h3-2012-vagrant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VAGRANT란?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633" y="959155"/>
            <a:ext cx="5986799" cy="32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824820" y="4184344"/>
            <a:ext cx="749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가상화를 통한 문제점 극복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그러나 가상 머신 설치과정 및 OS 설치과정이 너무 복잡하다!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VAGRANT란?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85" y="1575196"/>
            <a:ext cx="1914599" cy="19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145344" y="1743213"/>
            <a:ext cx="5705400" cy="14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오픈소스 MIT 라이선스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가상머신을 손쉽게 관리!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서비스 환경과, 개발 환경을 일치시키자.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VAGRANT란?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36650" y="1102697"/>
            <a:ext cx="8215500" cy="1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Box의 개념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VM을 만들기 위한 기본 OS 이미지를 포함한 VM 설정(CPU, 메모리 사이즈 등)에 대한 기본 템플릿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공개된 Box를 사용해서 다양한 OS를 손쉽게 사용 가능</a:t>
            </a:r>
          </a:p>
        </p:txBody>
      </p:sp>
      <p:sp>
        <p:nvSpPr>
          <p:cNvPr id="304" name="Shape 304"/>
          <p:cNvSpPr/>
          <p:nvPr/>
        </p:nvSpPr>
        <p:spPr>
          <a:xfrm>
            <a:off x="1664897" y="2487173"/>
            <a:ext cx="1880700" cy="912300"/>
          </a:xfrm>
          <a:prstGeom prst="rect">
            <a:avLst/>
          </a:prstGeom>
          <a:solidFill>
            <a:srgbClr val="E66F70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</a:p>
        </p:txBody>
      </p:sp>
      <p:sp>
        <p:nvSpPr>
          <p:cNvPr id="305" name="Shape 305"/>
          <p:cNvSpPr/>
          <p:nvPr/>
        </p:nvSpPr>
        <p:spPr>
          <a:xfrm>
            <a:off x="5218985" y="2487175"/>
            <a:ext cx="2260200" cy="912300"/>
          </a:xfrm>
          <a:prstGeom prst="plus">
            <a:avLst>
              <a:gd fmla="val 25000" name="adj"/>
            </a:avLst>
          </a:prstGeom>
          <a:solidFill>
            <a:schemeClr val="accent1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</a:p>
        </p:txBody>
      </p:sp>
      <p:cxnSp>
        <p:nvCxnSpPr>
          <p:cNvPr id="306" name="Shape 306"/>
          <p:cNvCxnSpPr>
            <a:stCxn id="304" idx="2"/>
          </p:cNvCxnSpPr>
          <p:nvPr/>
        </p:nvCxnSpPr>
        <p:spPr>
          <a:xfrm flipH="1">
            <a:off x="1665047" y="3399473"/>
            <a:ext cx="940200" cy="702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911341" y="4101392"/>
            <a:ext cx="1507199" cy="7310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sp>
        <p:nvSpPr>
          <p:cNvPr id="308" name="Shape 308"/>
          <p:cNvSpPr/>
          <p:nvPr/>
        </p:nvSpPr>
        <p:spPr>
          <a:xfrm>
            <a:off x="2798368" y="4101392"/>
            <a:ext cx="1507199" cy="7310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cxnSp>
        <p:nvCxnSpPr>
          <p:cNvPr id="309" name="Shape 309"/>
          <p:cNvCxnSpPr>
            <a:stCxn id="304" idx="2"/>
            <a:endCxn id="308" idx="0"/>
          </p:cNvCxnSpPr>
          <p:nvPr/>
        </p:nvCxnSpPr>
        <p:spPr>
          <a:xfrm>
            <a:off x="2605247" y="3399473"/>
            <a:ext cx="946800" cy="702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 flipH="1">
            <a:off x="5417467" y="3399416"/>
            <a:ext cx="940200" cy="70199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6357667" y="3399416"/>
            <a:ext cx="946800" cy="70199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/>
          <p:nvPr/>
        </p:nvSpPr>
        <p:spPr>
          <a:xfrm>
            <a:off x="4784241" y="4101392"/>
            <a:ext cx="1266300" cy="705300"/>
          </a:xfrm>
          <a:prstGeom prst="plus">
            <a:avLst>
              <a:gd fmla="val 25000" name="adj"/>
            </a:avLst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sp>
        <p:nvSpPr>
          <p:cNvPr id="313" name="Shape 313"/>
          <p:cNvSpPr/>
          <p:nvPr/>
        </p:nvSpPr>
        <p:spPr>
          <a:xfrm>
            <a:off x="6683678" y="4101392"/>
            <a:ext cx="1266300" cy="705300"/>
          </a:xfrm>
          <a:prstGeom prst="plus">
            <a:avLst>
              <a:gd fmla="val 25000" name="adj"/>
            </a:avLst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VAGRANT란?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36650" y="848211"/>
            <a:ext cx="82155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Vagrantfile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vagrant init을 실행한 후에 해당 디렉토리에 생성되는 파일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생성될 VM에 대한 세부 설정이 들어간 파일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어떤 VM을 사용할 것인지? VM의 하드웨어 설정 등을 정의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CPU, 메모리 사이즈, 네트워크 포트포워딩 등이 가능</a:t>
            </a:r>
          </a:p>
        </p:txBody>
      </p:sp>
      <p:sp>
        <p:nvSpPr>
          <p:cNvPr id="320" name="Shape 320"/>
          <p:cNvSpPr/>
          <p:nvPr/>
        </p:nvSpPr>
        <p:spPr>
          <a:xfrm>
            <a:off x="3424685" y="2209034"/>
            <a:ext cx="1880700" cy="912300"/>
          </a:xfrm>
          <a:prstGeom prst="rect">
            <a:avLst/>
          </a:prstGeom>
          <a:solidFill>
            <a:srgbClr val="E66F70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</a:p>
        </p:txBody>
      </p:sp>
      <p:cxnSp>
        <p:nvCxnSpPr>
          <p:cNvPr id="321" name="Shape 321"/>
          <p:cNvCxnSpPr>
            <a:stCxn id="320" idx="2"/>
          </p:cNvCxnSpPr>
          <p:nvPr/>
        </p:nvCxnSpPr>
        <p:spPr>
          <a:xfrm flipH="1">
            <a:off x="2935235" y="3121334"/>
            <a:ext cx="1429800" cy="34289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Shape 322"/>
          <p:cNvSpPr/>
          <p:nvPr/>
        </p:nvSpPr>
        <p:spPr>
          <a:xfrm>
            <a:off x="1724382" y="3823254"/>
            <a:ext cx="1507199" cy="7310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sp>
        <p:nvSpPr>
          <p:cNvPr id="323" name="Shape 323"/>
          <p:cNvSpPr/>
          <p:nvPr/>
        </p:nvSpPr>
        <p:spPr>
          <a:xfrm>
            <a:off x="4567687" y="3823254"/>
            <a:ext cx="1507199" cy="7310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(default)</a:t>
            </a:r>
          </a:p>
        </p:txBody>
      </p:sp>
      <p:cxnSp>
        <p:nvCxnSpPr>
          <p:cNvPr id="324" name="Shape 324"/>
          <p:cNvCxnSpPr>
            <a:stCxn id="320" idx="2"/>
          </p:cNvCxnSpPr>
          <p:nvPr/>
        </p:nvCxnSpPr>
        <p:spPr>
          <a:xfrm>
            <a:off x="4365035" y="3121334"/>
            <a:ext cx="946800" cy="70199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/>
          <p:nvPr/>
        </p:nvSpPr>
        <p:spPr>
          <a:xfrm>
            <a:off x="1328467" y="3955885"/>
            <a:ext cx="395999" cy="1688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117250" y="4554342"/>
            <a:ext cx="280799" cy="4145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2584866" y="4554342"/>
            <a:ext cx="280799" cy="4145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006903" y="3110903"/>
            <a:ext cx="942000" cy="706499"/>
          </a:xfrm>
          <a:prstGeom prst="smileyFace">
            <a:avLst>
              <a:gd fmla="val 4653" name="adj"/>
            </a:avLst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231493" y="3955885"/>
            <a:ext cx="395999" cy="168899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76414" y="2057400"/>
            <a:ext cx="7591200" cy="1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latin typeface="Arial"/>
                <a:ea typeface="Arial"/>
                <a:cs typeface="Arial"/>
                <a:sym typeface="Arial"/>
              </a:rPr>
              <a:t>사전에 VirtualBox가 설치되어 있어야</a:t>
            </a:r>
            <a:r>
              <a:rPr b="1" lang="en" sz="2800"/>
              <a:t> 함.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800"/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latin typeface="Arial"/>
                <a:ea typeface="Arial"/>
                <a:cs typeface="Arial"/>
                <a:sym typeface="Arial"/>
              </a:rPr>
              <a:t>우선 VirtualBox를 설치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916463" y="4302424"/>
            <a:ext cx="5311200" cy="7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https://www.vagrantup.com/downloads.html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다운로드 받은 msi 파일을 실행시키고,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계속 Next로 진행하면 설치가 완료됨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1731" l="0" r="0" t="1001"/>
          <a:stretch/>
        </p:blipFill>
        <p:spPr>
          <a:xfrm>
            <a:off x="1557337" y="828136"/>
            <a:ext cx="6029399" cy="3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빅데이터의 예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웹 검색엔진 데이터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웹 페이지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-  Google File System/MapReduce in 2003/2004 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-  1 조페이지 * 4KB/page = 4Peta Byte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-  indexing, page ranking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검색어 로그/클릭 로그 데이터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 - google trends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모바일 디바이스 생성 데이터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스마트폰, 제트엔진, 스마트미터, 센서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소셜미디어 데이터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- 페이스북, 트위터,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138755" y="4250456"/>
            <a:ext cx="2866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라이선스 동의 및 Next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656" y="893043"/>
            <a:ext cx="5710799" cy="335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812543" y="4265670"/>
            <a:ext cx="35189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 디렉토리 지정 및 Next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776" y="877829"/>
            <a:ext cx="5762399" cy="33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804000" y="4236491"/>
            <a:ext cx="1536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 시작!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534" y="908258"/>
            <a:ext cx="5658899" cy="33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646105" y="4236491"/>
            <a:ext cx="18518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설치가 완료됨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534" y="908258"/>
            <a:ext cx="5658899" cy="33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2031752" y="3582004"/>
            <a:ext cx="5080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시스템을 Rebooting하면 완전히 설치 완료</a:t>
            </a: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535" y="1561495"/>
            <a:ext cx="5658899" cy="20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203944" y="3280393"/>
            <a:ext cx="67361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프로젝트로 사용할 디렉토리를 만든다.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아래 명령어 입력으로 박스를 추가시킨다. (우분투 14-04)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box add ubuntu/trusty64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확인이 필요시, </a:t>
            </a: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box list </a:t>
            </a: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명령어 입력</a:t>
            </a: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850" y="1326781"/>
            <a:ext cx="1638300" cy="2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625" y="1636388"/>
            <a:ext cx="14286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475" y="1996002"/>
            <a:ext cx="7639200" cy="1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2082952" y="3185040"/>
            <a:ext cx="49781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init [box명] </a:t>
            </a: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형식으로 입력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일종의 환경파일(</a:t>
            </a: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Vargrantfile</a:t>
            </a: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)이 생성된다.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25" y="1842015"/>
            <a:ext cx="6458099" cy="13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353811" y="4342921"/>
            <a:ext cx="6436499" cy="7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가상 머신을 실행시켜 준다. 여기서 사용자 계정이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한글로 되어 있으면 encoding 오류가 발생하니 주의!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up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370" y="800578"/>
            <a:ext cx="6159300" cy="35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207136" y="3617769"/>
            <a:ext cx="6729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SuperPutty 등의 터미널 프로그램을 이용해서 SSH 접속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127.0.0.1 아이피의 2222(상황에 따라 달라짐)포트로 접속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vagrant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 : vagrant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2" y="1124600"/>
            <a:ext cx="7724699" cy="24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설치법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327130" y="4374862"/>
            <a:ext cx="248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접속이 완료된 화면!</a:t>
            </a: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370" y="1040366"/>
            <a:ext cx="6159300" cy="3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빅데이터 시스템의 구성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데이터 수집 모듈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수집된 데이터 저장/처리 모듈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처리된 데이터 외부 접근가능 모듈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작업들 실행순서 정의, 관리하는 워크플로우 모듈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데이터의 분포등을 시각화(Visualization)모듈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ctrTitle"/>
          </p:nvPr>
        </p:nvSpPr>
        <p:spPr>
          <a:xfrm>
            <a:off x="1249392" y="400050"/>
            <a:ext cx="6781800" cy="23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grpSp>
        <p:nvGrpSpPr>
          <p:cNvPr id="425" name="Shape 425"/>
          <p:cNvGrpSpPr/>
          <p:nvPr/>
        </p:nvGrpSpPr>
        <p:grpSpPr>
          <a:xfrm>
            <a:off x="508962" y="795426"/>
            <a:ext cx="8126099" cy="4056974"/>
            <a:chOff x="3" y="0"/>
            <a:chExt cx="8126099" cy="5409299"/>
          </a:xfrm>
        </p:grpSpPr>
        <p:sp>
          <p:nvSpPr>
            <p:cNvPr id="426" name="Shape 426"/>
            <p:cNvSpPr/>
            <p:nvPr/>
          </p:nvSpPr>
          <p:spPr>
            <a:xfrm>
              <a:off x="3" y="0"/>
              <a:ext cx="8126099" cy="54092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48E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570" y="1622771"/>
              <a:ext cx="1561199" cy="2163599"/>
            </a:xfrm>
            <a:prstGeom prst="roundRect">
              <a:avLst>
                <a:gd fmla="val 16667" name="adj"/>
              </a:avLst>
            </a:prstGeom>
            <a:solidFill>
              <a:srgbClr val="C2E1F6"/>
            </a:solidFill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79789" y="1698990"/>
              <a:ext cx="1408799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b="0" baseline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프로젝트 디렉토리 생성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1642972" y="1622771"/>
              <a:ext cx="1561199" cy="2163599"/>
            </a:xfrm>
            <a:prstGeom prst="roundRect">
              <a:avLst>
                <a:gd fmla="val 16667" name="adj"/>
              </a:avLst>
            </a:prstGeom>
            <a:solidFill>
              <a:srgbClr val="C2E1F6"/>
            </a:solidFill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1719190" y="1698990"/>
              <a:ext cx="1408799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b="0" baseline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박스 추가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3282373" y="1622771"/>
              <a:ext cx="1561199" cy="2163599"/>
            </a:xfrm>
            <a:prstGeom prst="roundRect">
              <a:avLst>
                <a:gd fmla="val 16667" name="adj"/>
              </a:avLst>
            </a:prstGeom>
            <a:solidFill>
              <a:srgbClr val="C2E1F6"/>
            </a:solidFill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3358592" y="1698990"/>
              <a:ext cx="1408799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b="0" baseline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vagrant init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4921776" y="1622771"/>
              <a:ext cx="1561199" cy="2163599"/>
            </a:xfrm>
            <a:prstGeom prst="roundRect">
              <a:avLst>
                <a:gd fmla="val 16667" name="adj"/>
              </a:avLst>
            </a:prstGeom>
            <a:solidFill>
              <a:srgbClr val="C2E1F6"/>
            </a:solidFill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4997994" y="1698990"/>
              <a:ext cx="1408799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b="0" baseline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Vagrantfile 수정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6561177" y="1622771"/>
              <a:ext cx="1561199" cy="2163599"/>
            </a:xfrm>
            <a:prstGeom prst="roundRect">
              <a:avLst>
                <a:gd fmla="val 16667" name="adj"/>
              </a:avLst>
            </a:prstGeom>
            <a:solidFill>
              <a:srgbClr val="C2E1F6"/>
            </a:solidFill>
            <a:ln cap="rnd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6637395" y="1698990"/>
              <a:ext cx="1408799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SzPct val="25000"/>
                <a:buNone/>
              </a:pPr>
              <a:r>
                <a:rPr b="0" baseline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vagrant up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36650" y="947423"/>
            <a:ext cx="8215500" cy="376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기본적인 명령어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box add [이름] [URL]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관리하는 box에 해당 URL의 box를 추가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vagrant box list 명령어로 추가된 box들을 확인 가능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이름은 별칭처럼 본인이 설정 가능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몇몇 이름만으로 다운로드 받은 box의 경우는 add [이름] 식으로 추가 가능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init [Box 이름]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해당 디렉토리에 Vagrantfile을 생성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Vagrantfile을 열어서 아래와 같이 사용할 박스를 수정 가능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config.vm.box = "ubuntu/trusty64”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up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해당 VM을 실행</a:t>
            </a:r>
          </a:p>
          <a:p>
            <a:pPr indent="-228600" lvl="2" marL="12573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436650" y="947423"/>
            <a:ext cx="8215500" cy="3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가장 기본적인 명령어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status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상태를 확인하는 명령어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suspend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VM을 일시 중단 시키는 명령어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resume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일시 중단된 VM을 재개시키는 명령어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destroy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가상 머신을 삭제하는 명령어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reload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재기동 시키는 명령어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436650" y="856850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 포워딩</a:t>
            </a:r>
          </a:p>
        </p:txBody>
      </p:sp>
      <p:sp>
        <p:nvSpPr>
          <p:cNvPr id="455" name="Shape 455"/>
          <p:cNvSpPr/>
          <p:nvPr/>
        </p:nvSpPr>
        <p:spPr>
          <a:xfrm>
            <a:off x="1328467" y="2956703"/>
            <a:ext cx="1828800" cy="1119300"/>
          </a:xfrm>
          <a:prstGeom prst="ellipse">
            <a:avLst/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VM1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Web:80</a:t>
            </a:r>
          </a:p>
        </p:txBody>
      </p:sp>
      <p:sp>
        <p:nvSpPr>
          <p:cNvPr id="456" name="Shape 456"/>
          <p:cNvSpPr/>
          <p:nvPr/>
        </p:nvSpPr>
        <p:spPr>
          <a:xfrm>
            <a:off x="4813541" y="1368078"/>
            <a:ext cx="2717399" cy="1423500"/>
          </a:xfrm>
          <a:prstGeom prst="rect">
            <a:avLst/>
          </a:prstGeom>
          <a:solidFill>
            <a:schemeClr val="accent3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컴퓨터</a:t>
            </a:r>
          </a:p>
        </p:txBody>
      </p:sp>
      <p:sp>
        <p:nvSpPr>
          <p:cNvPr id="457" name="Shape 457"/>
          <p:cNvSpPr/>
          <p:nvPr/>
        </p:nvSpPr>
        <p:spPr>
          <a:xfrm rot="9631537">
            <a:off x="2604212" y="1937604"/>
            <a:ext cx="1804218" cy="70516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8E8C8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3923323" y="1560527"/>
            <a:ext cx="86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8080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2260348" y="2445474"/>
            <a:ext cx="5243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460" name="Shape 460"/>
          <p:cNvSpPr/>
          <p:nvPr/>
        </p:nvSpPr>
        <p:spPr>
          <a:xfrm>
            <a:off x="3441092" y="2956703"/>
            <a:ext cx="1828800" cy="1119300"/>
          </a:xfrm>
          <a:prstGeom prst="ellipse">
            <a:avLst/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VM2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Web:80</a:t>
            </a:r>
          </a:p>
        </p:txBody>
      </p:sp>
      <p:sp>
        <p:nvSpPr>
          <p:cNvPr id="461" name="Shape 461"/>
          <p:cNvSpPr/>
          <p:nvPr/>
        </p:nvSpPr>
        <p:spPr>
          <a:xfrm flipH="1" rot="-2515208">
            <a:off x="5276553" y="3243388"/>
            <a:ext cx="1618784" cy="79684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8E8C8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6763064" y="3029175"/>
            <a:ext cx="86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9090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5269892" y="4033714"/>
            <a:ext cx="5243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2E2EE">
                <a:alpha val="91764"/>
              </a:srgbClr>
            </a:gs>
            <a:gs pos="100000">
              <a:srgbClr val="07578E"/>
            </a:gs>
          </a:gsLst>
          <a:lin ang="6119877" scaled="0"/>
        </a:gra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36650" y="856850"/>
            <a:ext cx="8215500" cy="24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 포워딩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포트를 VM 내부의 특정 포트로 포워딩 시키는 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아래와 같이 설정하게 되면 7878포트로 SSH 접속이 가능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guest: 22, protocol: ‘tcp’ 혹은 ‘udp’처럼 사용 가능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config.vm.define "first" do |first|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first.vm.box = "ubuntu/trusty64"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first.vm.network :forwarded_port, host: 7878, guest: 22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first.vm.provider "virtualbox" do |vb|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vb.name = "my_vm"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end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874" y="3349840"/>
            <a:ext cx="6090300" cy="1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3045125" y="3642510"/>
            <a:ext cx="1147200" cy="1940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436650" y="895666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사설망 DHCP 설정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자동으로 IP 할당되도록 설정이 필요할 경우</a:t>
            </a: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526" y="1514405"/>
            <a:ext cx="5696099" cy="80009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436649" y="2433051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사설망 Static IP 설정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특정 IP로 고정시켜 놓을 경우</a:t>
            </a: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526" y="3010132"/>
            <a:ext cx="6219899" cy="8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706" y="4070656"/>
            <a:ext cx="8160600" cy="9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436650" y="1186807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망 DHCP 설정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자동으로 IP 할당되도록 설정이 필요할 경우</a:t>
            </a:r>
          </a:p>
        </p:txBody>
      </p:sp>
      <p:sp>
        <p:nvSpPr>
          <p:cNvPr id="488" name="Shape 488"/>
          <p:cNvSpPr/>
          <p:nvPr/>
        </p:nvSpPr>
        <p:spPr>
          <a:xfrm>
            <a:off x="436649" y="2853590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망 Static IP 설정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특정 IP로 고정시켜 놓을 경우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526" y="1763888"/>
            <a:ext cx="4067100" cy="8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526" y="3430671"/>
            <a:ext cx="5800799" cy="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436650" y="1503822"/>
            <a:ext cx="8215500" cy="1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네트워크가 자동으로 설정되는 것이 싫다면…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auto_config가 없으면 private_network 전제 조건에 걸린다고 하는 글이 있으나, 실제로는 없어도 문제 없음. (이전 Version의 내용으로 추정됨)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62" y="2798659"/>
            <a:ext cx="62388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1871108" y="3273718"/>
            <a:ext cx="2062500" cy="22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436650" y="1186807"/>
            <a:ext cx="82155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Bridge 모드로 설정하는 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마지막에 bridge: “인터페이스명” 입력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방법1)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config.vm.network "public_network"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방법2)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config.vm.network "public_network", bridge: "eth0”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※ 참고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위와 같이 특정 인터페이스를 설정해 주지 않은 상태에서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해당 시스템의 인터페이스가 여러 개라면 vagrant up 시에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인터페이스를 고르는 메뉴가 나올 수도 있다.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매번 골라주기 번거롭다면 위와 같이 인터페이스를 설정하자.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데이터 수집 모듈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주로 로그수집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	Flume/Chukwa/Kafka or manual(custom)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HDFS에 저장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Frume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Apache TLP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Claudera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Agent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source/channel/sink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cf. terminal sink to HDFS or S3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436650" y="947423"/>
            <a:ext cx="82155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여러 VM을 사용하는 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init 명령어 이후, Vargrantfile을 연다.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아래의 코드처럼 first, second를 정의해 주고, 각각 사용할 box를 설정해 준다. (여기서는 같은 박스를 사용)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정의된 VM들의 이름을 vb.name에서 정의.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config.vm.define "first" do |first|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first.vm.box = "ubuntu/trusty64"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first.vm.provider "virtualbox" do |vb|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  vb.name = "my_vm"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end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end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config.vm.define "second" do |second|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second.vm.box = "ubuntu/trusty64"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second.vm.provider "virtualbox" do |vb|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  vb.name = "my_vm2"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  end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baseline="0" i="0" lang="en" u="none" cap="none" strike="noStrike">
                <a:latin typeface="Arial"/>
                <a:ea typeface="Arial"/>
                <a:cs typeface="Arial"/>
                <a:sym typeface="Arial"/>
              </a:rPr>
              <a:t>    end</a:t>
            </a:r>
          </a:p>
          <a:p>
            <a:pPr indent="-228600" lvl="2" marL="12573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867" y="2212179"/>
            <a:ext cx="2762399" cy="16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>
            <a:off x="4399375" y="2847625"/>
            <a:ext cx="1793400" cy="423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/>
          <p:nvPr/>
        </p:nvCxnSpPr>
        <p:spPr>
          <a:xfrm flipH="1" rot="10800000">
            <a:off x="4427625" y="3901999"/>
            <a:ext cx="1799399" cy="462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36650" y="947423"/>
            <a:ext cx="8215500" cy="30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여러 VM을 사용하는 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루프문을 사용하는 방법</a:t>
            </a:r>
          </a:p>
          <a:p>
            <a:pPr indent="-2286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NODE_COUNT = 4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NODE_COUNT.times do |i|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node_id = "node#{i}"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config.vm.define node_id do |node|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node.vm.box = “ubuntu/trusty64"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node.vm.hostname = "#{node_id}”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node.vm.provider "virtualbox" do |vb|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  vb.name = “#{node_id}”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    end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end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7875" y="3397189"/>
            <a:ext cx="22956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36650" y="1387369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이런 식으로도 루프문이 가능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233" y="2076808"/>
            <a:ext cx="5805599" cy="18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464250" y="1167074"/>
            <a:ext cx="82155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설정 파일을 변경하고 나서는?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reload 명령어를 수행하면, 바뀐 환경으로 해당 VM을 reloading하게 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up 을 수행하면 re-building이 된다.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그 전의 VM들이 남게 되므로, 필요하다면 VM을 삭제하고 다시 올리는 과정을 거치자</a:t>
            </a:r>
            <a:r>
              <a:rPr lang="en" sz="2000"/>
              <a:t>.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해당 VM을 삭제하고 다시 올리는 과정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destroy 명령어를 통해서 해당 시스템 파괴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init 명령어를 통해서 다시 초기화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Vagrantfile을 편집 -&gt; 원하는 방식으로 변경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vagrant up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36650" y="1400312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디렉토리의 공유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별다른 설정 없이, /vagrant 디렉토리를 사용하게 됩니다.</a:t>
            </a:r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08" y="2496077"/>
            <a:ext cx="6334199" cy="18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/>
          <p:nvPr/>
        </p:nvSpPr>
        <p:spPr>
          <a:xfrm>
            <a:off x="1377408" y="3623094"/>
            <a:ext cx="5575500" cy="1682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7" y="1182694"/>
            <a:ext cx="7286700" cy="15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4962" y="3169331"/>
            <a:ext cx="5934000" cy="9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/>
          <p:cNvSpPr/>
          <p:nvPr/>
        </p:nvSpPr>
        <p:spPr>
          <a:xfrm>
            <a:off x="6072996" y="1248680"/>
            <a:ext cx="1397399" cy="198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6599207" y="2109165"/>
            <a:ext cx="707399" cy="1940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800043" y="3608003"/>
            <a:ext cx="1055399" cy="235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248507" y="2786095"/>
            <a:ext cx="647100" cy="3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874021" y="4148025"/>
            <a:ext cx="53960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VM 안에서 만든 test 디렉토리가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디렉토리에 생성된 것을 알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436650" y="1400312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디렉토리를 공유하고자 할 때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역시 Vagrantfile을 수정하여 디렉토리 공유를 한다.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090" y="1977393"/>
            <a:ext cx="5343600" cy="1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3837103" y="2691449"/>
            <a:ext cx="795300" cy="2069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694217" y="2691449"/>
            <a:ext cx="1508099" cy="2069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642439" y="3436538"/>
            <a:ext cx="33680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Host(여기서는 윈도우)에서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공유하고자 하는 디렉토리</a:t>
            </a:r>
          </a:p>
        </p:txBody>
      </p:sp>
      <p:cxnSp>
        <p:nvCxnSpPr>
          <p:cNvPr id="564" name="Shape 564"/>
          <p:cNvCxnSpPr>
            <a:stCxn id="563" idx="0"/>
            <a:endCxn id="561" idx="2"/>
          </p:cNvCxnSpPr>
          <p:nvPr/>
        </p:nvCxnSpPr>
        <p:spPr>
          <a:xfrm flipH="1" rot="10800000">
            <a:off x="2326489" y="2898338"/>
            <a:ext cx="1908300" cy="538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Shape 565"/>
          <p:cNvSpPr txBox="1"/>
          <p:nvPr/>
        </p:nvSpPr>
        <p:spPr>
          <a:xfrm>
            <a:off x="5400435" y="3446249"/>
            <a:ext cx="27494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리눅스 내에서 사용할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디렉토리의 경로</a:t>
            </a:r>
          </a:p>
        </p:txBody>
      </p:sp>
      <p:cxnSp>
        <p:nvCxnSpPr>
          <p:cNvPr id="566" name="Shape 566"/>
          <p:cNvCxnSpPr>
            <a:stCxn id="565" idx="0"/>
            <a:endCxn id="562" idx="2"/>
          </p:cNvCxnSpPr>
          <p:nvPr/>
        </p:nvCxnSpPr>
        <p:spPr>
          <a:xfrm rot="10800000">
            <a:off x="5448285" y="2898449"/>
            <a:ext cx="1326900" cy="54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436650" y="1555585"/>
            <a:ext cx="8215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메모리, CPU Setting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아래와 같이 .memory, .cpus만 수정해주는 것만으로 손쉽게 자원의 관리를 할 수 있다.</a:t>
            </a: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758" y="2427521"/>
            <a:ext cx="4238699" cy="10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 txBox="1"/>
          <p:nvPr/>
        </p:nvSpPr>
        <p:spPr>
          <a:xfrm>
            <a:off x="2548790" y="3427646"/>
            <a:ext cx="18725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1GB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CPU : </a:t>
            </a: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2core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436650" y="865470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Provision?</a:t>
            </a:r>
          </a:p>
        </p:txBody>
      </p:sp>
      <p:sp>
        <p:nvSpPr>
          <p:cNvPr id="581" name="Shape 581"/>
          <p:cNvSpPr/>
          <p:nvPr/>
        </p:nvSpPr>
        <p:spPr>
          <a:xfrm>
            <a:off x="436650" y="1579016"/>
            <a:ext cx="1828800" cy="1119300"/>
          </a:xfrm>
          <a:prstGeom prst="ellipse">
            <a:avLst/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무언가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설치!</a:t>
            </a:r>
          </a:p>
        </p:txBody>
      </p:sp>
      <p:sp>
        <p:nvSpPr>
          <p:cNvPr id="582" name="Shape 582"/>
          <p:cNvSpPr/>
          <p:nvPr/>
        </p:nvSpPr>
        <p:spPr>
          <a:xfrm flipH="1" rot="-9427363">
            <a:off x="2238439" y="1397869"/>
            <a:ext cx="1777194" cy="71892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8E8C8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2619133" y="2390270"/>
            <a:ext cx="1828800" cy="1119300"/>
          </a:xfrm>
          <a:prstGeom prst="ellipse">
            <a:avLst/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</a:p>
        </p:txBody>
      </p:sp>
      <p:sp>
        <p:nvSpPr>
          <p:cNvPr id="584" name="Shape 584"/>
          <p:cNvSpPr/>
          <p:nvPr/>
        </p:nvSpPr>
        <p:spPr>
          <a:xfrm flipH="1" rot="-9427363">
            <a:off x="4307322" y="2148367"/>
            <a:ext cx="1777194" cy="71892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8E8C8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688014" y="3140769"/>
            <a:ext cx="1828800" cy="1119300"/>
          </a:xfrm>
          <a:prstGeom prst="ellipse">
            <a:avLst/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아무튼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</a:t>
            </a:r>
          </a:p>
        </p:txBody>
      </p:sp>
      <p:sp>
        <p:nvSpPr>
          <p:cNvPr id="586" name="Shape 586"/>
          <p:cNvSpPr/>
          <p:nvPr/>
        </p:nvSpPr>
        <p:spPr>
          <a:xfrm flipH="1" rot="-9427363">
            <a:off x="6376204" y="2905335"/>
            <a:ext cx="1777194" cy="71892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8E8C8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6756896" y="3897737"/>
            <a:ext cx="1828800" cy="1119300"/>
          </a:xfrm>
          <a:prstGeom prst="ellipse">
            <a:avLst/>
          </a:prstGeom>
          <a:solidFill>
            <a:srgbClr val="F7CDCE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588" name="Shape 588"/>
          <p:cNvSpPr/>
          <p:nvPr/>
        </p:nvSpPr>
        <p:spPr>
          <a:xfrm>
            <a:off x="284671" y="1211719"/>
            <a:ext cx="6357599" cy="3142500"/>
          </a:xfrm>
          <a:prstGeom prst="rect">
            <a:avLst/>
          </a:prstGeom>
          <a:solidFill>
            <a:srgbClr val="FF0000">
              <a:alpha val="98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436650" y="865470"/>
            <a:ext cx="8215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Provision 사용법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처음에 vagrant up을 하게 되면 provision에서 설정한 쉘 스크립트나 inline을 이용해서 간단한 설정을 해줄 수 있다.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보통 무언가 시스템 사용 전에 설치가 되어야 하는 데몬들 설치나, 환경을 만들어 주는 데에 사용될 수 있다.</a:t>
            </a:r>
          </a:p>
          <a:p>
            <a:pPr indent="-215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45" y="2429558"/>
            <a:ext cx="7124700" cy="1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/>
          <p:nvPr/>
        </p:nvSpPr>
        <p:spPr>
          <a:xfrm>
            <a:off x="1206046" y="3681328"/>
            <a:ext cx="6713099" cy="2135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348" y="4265114"/>
            <a:ext cx="4152899" cy="87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Shape 598"/>
          <p:cNvCxnSpPr>
            <a:endCxn id="597" idx="1"/>
          </p:cNvCxnSpPr>
          <p:nvPr/>
        </p:nvCxnSpPr>
        <p:spPr>
          <a:xfrm>
            <a:off x="3770048" y="4265264"/>
            <a:ext cx="873300" cy="439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데이터 저장/처리 모듈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HDFS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- Hadoop Distributed File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MapReduce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- Distributed Processing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High Level Programming Language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-  Hive, Pig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436650" y="1370115"/>
            <a:ext cx="8215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Provision 사용법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앞서 설정한 것은 VM이 만들어지고 나서, 처음 부팅할 시에만 수행이 되게 된다.</a:t>
            </a:r>
          </a:p>
          <a:p>
            <a:pPr indent="-215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항상 시스템 부팅시마다 실행이 되게 하려면 아래와 같이 Vagrantfile을 편집하면 된다.</a:t>
            </a: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458" y="3483705"/>
            <a:ext cx="6981900" cy="707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/>
          <p:nvPr/>
        </p:nvSpPr>
        <p:spPr>
          <a:xfrm>
            <a:off x="1291700" y="3915036"/>
            <a:ext cx="1924499" cy="2135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7689535" y="3120371"/>
            <a:ext cx="240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436650" y="1370115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 사용법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파일을 provision을 사용하여, 시스템에 올리기.</a:t>
            </a:r>
          </a:p>
        </p:txBody>
      </p:sp>
      <p:pic>
        <p:nvPicPr>
          <p:cNvPr id="614" name="Shape 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2020991"/>
            <a:ext cx="7295999" cy="10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/>
          <p:nvPr/>
        </p:nvSpPr>
        <p:spPr>
          <a:xfrm>
            <a:off x="999840" y="2217070"/>
            <a:ext cx="7040099" cy="429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5" y="3828240"/>
            <a:ext cx="8705700" cy="65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" name="Shape 617"/>
          <p:cNvCxnSpPr/>
          <p:nvPr/>
        </p:nvCxnSpPr>
        <p:spPr>
          <a:xfrm>
            <a:off x="4823300" y="3050575"/>
            <a:ext cx="694199" cy="108449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18" name="Shape 618"/>
          <p:cNvSpPr txBox="1"/>
          <p:nvPr/>
        </p:nvSpPr>
        <p:spPr>
          <a:xfrm>
            <a:off x="1386608" y="3099698"/>
            <a:ext cx="62663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프로젝트 폴더에 있는 testfile.txt파일을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해당 VM의 /home/vagrant/testfile.txt 파일로 올린다.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436650" y="1273067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 사용법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외부 스크립트를 사용하여 Provisioning 하기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1203383" y="3554350"/>
            <a:ext cx="67370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프로젝트 디렉토리 안에 테스트를 위한 test.sh 파일 생성.</a:t>
            </a:r>
          </a:p>
        </p:txBody>
      </p:sp>
      <p:pic>
        <p:nvPicPr>
          <p:cNvPr id="626" name="Shape 6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2154175"/>
            <a:ext cx="4838700" cy="14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436650" y="1066034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 사용법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외부 스크립트를 사용하여 Provisioning 하기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211" y="3128412"/>
            <a:ext cx="4219499" cy="14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/>
          <p:nvPr/>
        </p:nvSpPr>
        <p:spPr>
          <a:xfrm>
            <a:off x="2759630" y="3724535"/>
            <a:ext cx="2200500" cy="739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200" y="1952402"/>
            <a:ext cx="7143600" cy="111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Shape 636"/>
          <p:cNvCxnSpPr>
            <a:endCxn id="634" idx="0"/>
          </p:cNvCxnSpPr>
          <p:nvPr/>
        </p:nvCxnSpPr>
        <p:spPr>
          <a:xfrm flipH="1">
            <a:off x="3859880" y="2723435"/>
            <a:ext cx="1896000" cy="1001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AADF5C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VAGRANT 사용법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436650" y="1473633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 사용법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latin typeface="Arial"/>
                <a:ea typeface="Arial"/>
                <a:cs typeface="Arial"/>
                <a:sym typeface="Arial"/>
              </a:rPr>
              <a:t>아래와 같이 URL이 들어갈 수도 있음.</a:t>
            </a:r>
          </a:p>
        </p:txBody>
      </p:sp>
      <p:pic>
        <p:nvPicPr>
          <p:cNvPr id="643" name="Shape 6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300" y="2378265"/>
            <a:ext cx="7067399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  <p:sp>
        <p:nvSpPr>
          <p:cNvPr id="649" name="Shape 649"/>
          <p:cNvSpPr/>
          <p:nvPr/>
        </p:nvSpPr>
        <p:spPr>
          <a:xfrm>
            <a:off x="948905" y="926817"/>
            <a:ext cx="1975500" cy="1195200"/>
          </a:xfrm>
          <a:prstGeom prst="rect">
            <a:avLst/>
          </a:prstGeom>
          <a:solidFill>
            <a:srgbClr val="C0F8EC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</a:p>
        </p:txBody>
      </p:sp>
      <p:sp>
        <p:nvSpPr>
          <p:cNvPr id="650" name="Shape 650"/>
          <p:cNvSpPr/>
          <p:nvPr/>
        </p:nvSpPr>
        <p:spPr>
          <a:xfrm>
            <a:off x="948905" y="2259596"/>
            <a:ext cx="1975500" cy="1195200"/>
          </a:xfrm>
          <a:prstGeom prst="rect">
            <a:avLst/>
          </a:prstGeom>
          <a:solidFill>
            <a:srgbClr val="C0F8EC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Slave1</a:t>
            </a:r>
          </a:p>
        </p:txBody>
      </p:sp>
      <p:sp>
        <p:nvSpPr>
          <p:cNvPr id="651" name="Shape 651"/>
          <p:cNvSpPr/>
          <p:nvPr/>
        </p:nvSpPr>
        <p:spPr>
          <a:xfrm>
            <a:off x="948905" y="3592374"/>
            <a:ext cx="1975500" cy="1195200"/>
          </a:xfrm>
          <a:prstGeom prst="rect">
            <a:avLst/>
          </a:prstGeom>
          <a:solidFill>
            <a:srgbClr val="C0F8EC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Slave2</a:t>
            </a:r>
          </a:p>
        </p:txBody>
      </p:sp>
      <p:sp>
        <p:nvSpPr>
          <p:cNvPr id="652" name="Shape 652"/>
          <p:cNvSpPr/>
          <p:nvPr/>
        </p:nvSpPr>
        <p:spPr>
          <a:xfrm>
            <a:off x="3625757" y="926817"/>
            <a:ext cx="1975500" cy="1195200"/>
          </a:xfrm>
          <a:prstGeom prst="rect">
            <a:avLst/>
          </a:prstGeom>
          <a:solidFill>
            <a:schemeClr val="lt1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Hostname: Master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메모리: 2GB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CPU: 1 core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192.168.200.2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4000 -&gt; 80 port</a:t>
            </a:r>
          </a:p>
        </p:txBody>
      </p:sp>
      <p:sp>
        <p:nvSpPr>
          <p:cNvPr id="653" name="Shape 653"/>
          <p:cNvSpPr/>
          <p:nvPr/>
        </p:nvSpPr>
        <p:spPr>
          <a:xfrm>
            <a:off x="3625757" y="2259596"/>
            <a:ext cx="1975500" cy="1195200"/>
          </a:xfrm>
          <a:prstGeom prst="rect">
            <a:avLst/>
          </a:prstGeom>
          <a:solidFill>
            <a:schemeClr val="lt1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Hostname: Slave1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메모리: 1GB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CPU: 1 core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192.168.200.10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5000 -&gt; 80 port</a:t>
            </a:r>
          </a:p>
        </p:txBody>
      </p:sp>
      <p:sp>
        <p:nvSpPr>
          <p:cNvPr id="654" name="Shape 654"/>
          <p:cNvSpPr/>
          <p:nvPr/>
        </p:nvSpPr>
        <p:spPr>
          <a:xfrm>
            <a:off x="3625757" y="3592374"/>
            <a:ext cx="1975500" cy="1195200"/>
          </a:xfrm>
          <a:prstGeom prst="rect">
            <a:avLst/>
          </a:prstGeom>
          <a:solidFill>
            <a:schemeClr val="lt1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Hostname: Slave2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메모리: 1GB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CPU: 1 core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192.168.200.11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6000 -&gt; 80 port</a:t>
            </a:r>
          </a:p>
        </p:txBody>
      </p:sp>
      <p:sp>
        <p:nvSpPr>
          <p:cNvPr id="655" name="Shape 655"/>
          <p:cNvSpPr/>
          <p:nvPr/>
        </p:nvSpPr>
        <p:spPr>
          <a:xfrm>
            <a:off x="6302610" y="2259596"/>
            <a:ext cx="1975500" cy="1195200"/>
          </a:xfrm>
          <a:prstGeom prst="rect">
            <a:avLst/>
          </a:prstGeom>
          <a:solidFill>
            <a:srgbClr val="FBBFED"/>
          </a:solidFill>
          <a:ln cap="rnd" cmpd="sng" w="12700">
            <a:solidFill>
              <a:srgbClr val="072F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Directory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“Shared”</a:t>
            </a:r>
          </a:p>
        </p:txBody>
      </p:sp>
      <p:cxnSp>
        <p:nvCxnSpPr>
          <p:cNvPr id="656" name="Shape 656"/>
          <p:cNvCxnSpPr>
            <a:stCxn id="649" idx="3"/>
            <a:endCxn id="652" idx="1"/>
          </p:cNvCxnSpPr>
          <p:nvPr/>
        </p:nvCxnSpPr>
        <p:spPr>
          <a:xfrm>
            <a:off x="2924406" y="1524417"/>
            <a:ext cx="701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Shape 657"/>
          <p:cNvCxnSpPr>
            <a:stCxn id="650" idx="3"/>
            <a:endCxn id="653" idx="1"/>
          </p:cNvCxnSpPr>
          <p:nvPr/>
        </p:nvCxnSpPr>
        <p:spPr>
          <a:xfrm>
            <a:off x="2924406" y="2857196"/>
            <a:ext cx="701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Shape 658"/>
          <p:cNvCxnSpPr>
            <a:stCxn id="651" idx="3"/>
            <a:endCxn id="654" idx="1"/>
          </p:cNvCxnSpPr>
          <p:nvPr/>
        </p:nvCxnSpPr>
        <p:spPr>
          <a:xfrm>
            <a:off x="2924406" y="4189974"/>
            <a:ext cx="701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Shape 659"/>
          <p:cNvCxnSpPr>
            <a:stCxn id="654" idx="3"/>
            <a:endCxn id="655" idx="1"/>
          </p:cNvCxnSpPr>
          <p:nvPr/>
        </p:nvCxnSpPr>
        <p:spPr>
          <a:xfrm flipH="1" rot="10800000">
            <a:off x="5601257" y="2857074"/>
            <a:ext cx="701400" cy="133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Shape 660"/>
          <p:cNvCxnSpPr>
            <a:stCxn id="653" idx="3"/>
            <a:endCxn id="655" idx="1"/>
          </p:cNvCxnSpPr>
          <p:nvPr/>
        </p:nvCxnSpPr>
        <p:spPr>
          <a:xfrm>
            <a:off x="5601257" y="2857196"/>
            <a:ext cx="701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Shape 661"/>
          <p:cNvCxnSpPr>
            <a:stCxn id="652" idx="3"/>
            <a:endCxn id="655" idx="1"/>
          </p:cNvCxnSpPr>
          <p:nvPr/>
        </p:nvCxnSpPr>
        <p:spPr>
          <a:xfrm>
            <a:off x="5601257" y="1524417"/>
            <a:ext cx="701400" cy="133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436650" y="988399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공유할 디렉토리를 만들어 준다.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37" y="1411904"/>
            <a:ext cx="7401000" cy="33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1267259" y="4448330"/>
            <a:ext cx="1139399" cy="24239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Shape 6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12" y="911306"/>
            <a:ext cx="6353100" cy="11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 txBox="1"/>
          <p:nvPr/>
        </p:nvSpPr>
        <p:spPr>
          <a:xfrm>
            <a:off x="2649876" y="2097168"/>
            <a:ext cx="38441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우선 프로젝트 디렉토리로 이동,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vagrant init 명령어 수행</a:t>
            </a:r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1675" y="2793347"/>
            <a:ext cx="5200500" cy="6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 txBox="1"/>
          <p:nvPr/>
        </p:nvSpPr>
        <p:spPr>
          <a:xfrm>
            <a:off x="2515233" y="3436284"/>
            <a:ext cx="4113599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파일이 생긴 것을 알 수 있다.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7011" y="3886385"/>
            <a:ext cx="3609899" cy="4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1586395" y="4379304"/>
            <a:ext cx="59711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Box는 미리 받아둔 ubuntu/trusty64를 사용하겠음.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혹시 box가 없다면 앞 부분을 참조해서 다운로드!</a:t>
            </a:r>
          </a:p>
        </p:txBody>
      </p:sp>
      <p:sp>
        <p:nvSpPr>
          <p:cNvPr id="680" name="Shape 680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/>
        </p:nvSpPr>
        <p:spPr>
          <a:xfrm>
            <a:off x="436650" y="1221312"/>
            <a:ext cx="82155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디렉토리에 스크립트를 작성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apt-get을 이용하여 apache2 설치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Apache2 Web Service 시작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확인하여 status가 running이면 Install success 출력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확인하여 running이 아니면 Install fail 출력</a:t>
            </a:r>
          </a:p>
        </p:txBody>
      </p:sp>
      <p:pic>
        <p:nvPicPr>
          <p:cNvPr id="686" name="Shape 6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1" y="2722323"/>
            <a:ext cx="5400599" cy="16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/>
        </p:nvSpPr>
        <p:spPr>
          <a:xfrm>
            <a:off x="436650" y="994869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노드 설정 부분 (길어서 나눠서 올림)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Vagrantfile을 편집</a:t>
            </a:r>
          </a:p>
        </p:txBody>
      </p:sp>
      <p:pic>
        <p:nvPicPr>
          <p:cNvPr id="693" name="Shape 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809851"/>
            <a:ext cx="7353300" cy="26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처리데이터 액세스 모듈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Hadoop은 대용량의 배치 프로세싱에 적합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실시간 접근이 필요할 경우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기존 RDBMS로 Sqoop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NoSQL(Key/Value Storage)로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- row-oriented/column-oriented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- MongoDB/HBase/Cassandra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- 검색엔진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- Lucene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- Solr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- ElasticSearch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/>
        </p:nvSpPr>
        <p:spPr>
          <a:xfrm>
            <a:off x="436650" y="826653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Slave 노드 설정 부분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2개 밖에 안되므로, 루프문을 사용하지 않았음.</a:t>
            </a:r>
          </a:p>
        </p:txBody>
      </p:sp>
      <p:pic>
        <p:nvPicPr>
          <p:cNvPr id="700" name="Shape 7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512" y="1473421"/>
            <a:ext cx="5934899" cy="349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Shape 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7" y="2726928"/>
            <a:ext cx="6600899" cy="1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1969221"/>
            <a:ext cx="2133599" cy="4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 txBox="1"/>
          <p:nvPr/>
        </p:nvSpPr>
        <p:spPr>
          <a:xfrm>
            <a:off x="436650" y="1358184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디렉토리에서 vagrant up!</a:t>
            </a:r>
          </a:p>
        </p:txBody>
      </p:sp>
      <p:sp>
        <p:nvSpPr>
          <p:cNvPr id="709" name="Shape 709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/>
        </p:nvSpPr>
        <p:spPr>
          <a:xfrm>
            <a:off x="436650" y="1046623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확인</a:t>
            </a:r>
          </a:p>
        </p:txBody>
      </p:sp>
      <p:pic>
        <p:nvPicPr>
          <p:cNvPr id="715" name="Shape 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84" y="1507844"/>
            <a:ext cx="8565899" cy="21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Shape 7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3815301"/>
            <a:ext cx="5905500" cy="6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Shape 717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/>
        </p:nvSpPr>
        <p:spPr>
          <a:xfrm>
            <a:off x="436650" y="949576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Slave1 확인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05" y="1423357"/>
            <a:ext cx="8822700" cy="21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Shape 7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7337" y="3794341"/>
            <a:ext cx="6029399" cy="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436650" y="1007805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Slave2 확인</a:t>
            </a:r>
          </a:p>
        </p:txBody>
      </p:sp>
      <p:pic>
        <p:nvPicPr>
          <p:cNvPr id="731" name="Shape 7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59" y="1556714"/>
            <a:ext cx="8712600" cy="17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Shape 7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287" y="3642839"/>
            <a:ext cx="6067500" cy="6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/>
        </p:nvSpPr>
        <p:spPr>
          <a:xfrm>
            <a:off x="436650" y="1130731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접속 확인 (포트포워딩이 되나 확인하기 위함)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" y="1693608"/>
            <a:ext cx="8410499" cy="2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/>
        </p:nvSpPr>
        <p:spPr>
          <a:xfrm>
            <a:off x="436650" y="1130731"/>
            <a:ext cx="8215500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만든 VM 환경을 Box로 만들고 싶으면…!!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vagrant package 명령어를 통해서 Box를 만들 수 있습니다.</a:t>
            </a:r>
          </a:p>
        </p:txBody>
      </p:sp>
      <p:sp>
        <p:nvSpPr>
          <p:cNvPr id="746" name="Shape 746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  <p:pic>
        <p:nvPicPr>
          <p:cNvPr id="747" name="Shape 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6" y="1893591"/>
            <a:ext cx="5686499" cy="8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Shape 7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915189"/>
            <a:ext cx="5181600" cy="10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/>
          <p:nvPr/>
        </p:nvSpPr>
        <p:spPr>
          <a:xfrm>
            <a:off x="4571998" y="3530441"/>
            <a:ext cx="2200500" cy="17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436650" y="1273064"/>
            <a:ext cx="8215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만든 VM 환경을 Box로 만들고 싶으면…!!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아래와 같이 만들어진 Box 파일을 추가시키면, 앞으로 다른 VM을 만들 때에도 사용할 수 있게 됩니다.</a:t>
            </a:r>
          </a:p>
        </p:txBody>
      </p:sp>
      <p:sp>
        <p:nvSpPr>
          <p:cNvPr id="755" name="Shape 755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030A0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사용해보자!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2454742"/>
            <a:ext cx="7277099" cy="14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ctrTitle"/>
          </p:nvPr>
        </p:nvSpPr>
        <p:spPr>
          <a:xfrm>
            <a:off x="0" y="181152"/>
            <a:ext cx="9144000" cy="57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하둡 설치를 위한 환경!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436650" y="916195"/>
            <a:ext cx="82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baseline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Provisioning을 통해서 간단히 환경을 꾸밉니다 :)</a:t>
            </a:r>
          </a:p>
        </p:txBody>
      </p:sp>
      <p:pic>
        <p:nvPicPr>
          <p:cNvPr id="763" name="Shape 7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931" y="1421673"/>
            <a:ext cx="5399999" cy="35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Hadoop Download</a:t>
            </a:r>
          </a:p>
        </p:txBody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http://archive.apache.org/dist/hadoop/core/hadoop-1.0.3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cd ~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pwd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wget http://archive.apache.org/dist/hadoop/core/hadoop-1.0.3/hadoop-1.0.3.tar.gz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tar xvfz hadoop-1.0.3.tar.gz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export HADOOP_HOME=/home/ubuntu/hadoop-1.0.3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echo $HADOOP_HOME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