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78" r:id="rId2"/>
    <p:sldId id="285" r:id="rId3"/>
    <p:sldId id="284" r:id="rId4"/>
    <p:sldId id="280" r:id="rId5"/>
    <p:sldId id="289" r:id="rId6"/>
    <p:sldId id="286" r:id="rId7"/>
    <p:sldId id="297" r:id="rId8"/>
    <p:sldId id="279" r:id="rId9"/>
    <p:sldId id="281" r:id="rId10"/>
    <p:sldId id="283" r:id="rId11"/>
    <p:sldId id="298" r:id="rId12"/>
    <p:sldId id="287" r:id="rId13"/>
    <p:sldId id="299" r:id="rId14"/>
    <p:sldId id="300" r:id="rId15"/>
    <p:sldId id="301" r:id="rId16"/>
    <p:sldId id="302" r:id="rId17"/>
    <p:sldId id="288" r:id="rId18"/>
    <p:sldId id="295" r:id="rId19"/>
    <p:sldId id="304" r:id="rId20"/>
    <p:sldId id="271" r:id="rId21"/>
    <p:sldId id="267" r:id="rId22"/>
    <p:sldId id="268" r:id="rId23"/>
    <p:sldId id="269" r:id="rId24"/>
    <p:sldId id="291" r:id="rId25"/>
    <p:sldId id="276" r:id="rId26"/>
    <p:sldId id="275" r:id="rId27"/>
    <p:sldId id="292" r:id="rId28"/>
    <p:sldId id="293" r:id="rId29"/>
    <p:sldId id="294" r:id="rId30"/>
    <p:sldId id="274" r:id="rId31"/>
    <p:sldId id="296" r:id="rId32"/>
    <p:sldId id="257" r:id="rId33"/>
    <p:sldId id="261" r:id="rId34"/>
    <p:sldId id="258" r:id="rId35"/>
    <p:sldId id="264" r:id="rId36"/>
    <p:sldId id="303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4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10868-3E3A-4E4B-BA6F-C1A155586D1A}" type="datetimeFigureOut">
              <a:rPr lang="ko-KR" altLang="en-US" smtClean="0"/>
              <a:pPr/>
              <a:t>2008-10-02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B43F1-4FA0-41D8-BFC9-5DA3CE82C6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B43F1-4FA0-41D8-BFC9-5DA3CE82C67F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B43F1-4FA0-41D8-BFC9-5DA3CE82C67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4C54-D27E-4B0F-B9CD-779C8BA2694F}" type="datetimeFigureOut">
              <a:rPr lang="ko-KR" altLang="en-US" smtClean="0"/>
              <a:pPr/>
              <a:t>2008-10-02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7C99-350E-409F-B088-28F36ED36E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4C54-D27E-4B0F-B9CD-779C8BA2694F}" type="datetimeFigureOut">
              <a:rPr lang="ko-KR" altLang="en-US" smtClean="0"/>
              <a:pPr/>
              <a:t>2008-10-02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7C99-350E-409F-B088-28F36ED36E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4C54-D27E-4B0F-B9CD-779C8BA2694F}" type="datetimeFigureOut">
              <a:rPr lang="ko-KR" altLang="en-US" smtClean="0"/>
              <a:pPr/>
              <a:t>2008-10-02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7C99-350E-409F-B088-28F36ED36E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4C54-D27E-4B0F-B9CD-779C8BA2694F}" type="datetimeFigureOut">
              <a:rPr lang="ko-KR" altLang="en-US" smtClean="0"/>
              <a:pPr/>
              <a:t>2008-10-02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7C99-350E-409F-B088-28F36ED36E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4C54-D27E-4B0F-B9CD-779C8BA2694F}" type="datetimeFigureOut">
              <a:rPr lang="ko-KR" altLang="en-US" smtClean="0"/>
              <a:pPr/>
              <a:t>2008-10-02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7C99-350E-409F-B088-28F36ED36E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4C54-D27E-4B0F-B9CD-779C8BA2694F}" type="datetimeFigureOut">
              <a:rPr lang="ko-KR" altLang="en-US" smtClean="0"/>
              <a:pPr/>
              <a:t>2008-10-02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7C99-350E-409F-B088-28F36ED36E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4C54-D27E-4B0F-B9CD-779C8BA2694F}" type="datetimeFigureOut">
              <a:rPr lang="ko-KR" altLang="en-US" smtClean="0"/>
              <a:pPr/>
              <a:t>2008-10-02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7C99-350E-409F-B088-28F36ED36E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4C54-D27E-4B0F-B9CD-779C8BA2694F}" type="datetimeFigureOut">
              <a:rPr lang="ko-KR" altLang="en-US" smtClean="0"/>
              <a:pPr/>
              <a:t>2008-10-02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7C99-350E-409F-B088-28F36ED36E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4C54-D27E-4B0F-B9CD-779C8BA2694F}" type="datetimeFigureOut">
              <a:rPr lang="ko-KR" altLang="en-US" smtClean="0"/>
              <a:pPr/>
              <a:t>2008-10-02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7C99-350E-409F-B088-28F36ED36E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4C54-D27E-4B0F-B9CD-779C8BA2694F}" type="datetimeFigureOut">
              <a:rPr lang="ko-KR" altLang="en-US" smtClean="0"/>
              <a:pPr/>
              <a:t>2008-10-02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7C99-350E-409F-B088-28F36ED36E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4C54-D27E-4B0F-B9CD-779C8BA2694F}" type="datetimeFigureOut">
              <a:rPr lang="ko-KR" altLang="en-US" smtClean="0"/>
              <a:pPr/>
              <a:t>2008-10-02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7C99-350E-409F-B088-28F36ED36E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44C54-D27E-4B0F-B9CD-779C8BA2694F}" type="datetimeFigureOut">
              <a:rPr lang="ko-KR" altLang="en-US" smtClean="0"/>
              <a:pPr/>
              <a:t>2008-10-02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B7C99-350E-409F-B088-28F36ED36E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world.com/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71736" y="1584316"/>
            <a:ext cx="43577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 smtClean="0"/>
              <a:t>소개 </a:t>
            </a:r>
            <a:r>
              <a:rPr lang="en-US" altLang="ko-KR" sz="2400" b="1" dirty="0" smtClean="0"/>
              <a:t>/ </a:t>
            </a:r>
            <a:r>
              <a:rPr lang="ko-KR" altLang="en-US" sz="2400" b="1" dirty="0" smtClean="0"/>
              <a:t>개요</a:t>
            </a:r>
            <a:endParaRPr lang="en-US" altLang="ko-KR" sz="2400" b="1" dirty="0" smtClean="0"/>
          </a:p>
          <a:p>
            <a:pPr marL="342900" indent="-342900">
              <a:buAutoNum type="arabicPeriod"/>
            </a:pPr>
            <a:endParaRPr lang="en-US" altLang="ko-KR" sz="2400" b="1" dirty="0"/>
          </a:p>
          <a:p>
            <a:pPr marL="342900" indent="-342900">
              <a:buAutoNum type="arabicPeriod"/>
            </a:pPr>
            <a:r>
              <a:rPr lang="en-US" altLang="ko-KR" sz="2400" b="1" dirty="0" smtClean="0"/>
              <a:t>MASTER</a:t>
            </a:r>
          </a:p>
          <a:p>
            <a:pPr marL="342900" indent="-342900"/>
            <a:r>
              <a:rPr lang="en-US" altLang="ko-KR" sz="2400" b="1" dirty="0" smtClean="0"/>
              <a:t>	2-1. DBMS</a:t>
            </a:r>
          </a:p>
          <a:p>
            <a:pPr marL="342900" indent="-342900"/>
            <a:r>
              <a:rPr lang="en-US" altLang="ko-KR" sz="2400" b="1" dirty="0"/>
              <a:t>	</a:t>
            </a:r>
            <a:r>
              <a:rPr lang="en-US" altLang="ko-KR" sz="2400" b="1" dirty="0" smtClean="0"/>
              <a:t>2-2. </a:t>
            </a:r>
            <a:r>
              <a:rPr lang="ko-KR" altLang="en-US" sz="2400" b="1" dirty="0" smtClean="0"/>
              <a:t>스케줄</a:t>
            </a:r>
            <a:r>
              <a:rPr lang="ko-KR" altLang="en-US" sz="2400" b="1" dirty="0"/>
              <a:t>러</a:t>
            </a:r>
            <a:endParaRPr lang="en-US" altLang="ko-KR" sz="2400" b="1" dirty="0" smtClean="0"/>
          </a:p>
          <a:p>
            <a:pPr marL="342900" indent="-342900">
              <a:buAutoNum type="arabicPeriod"/>
            </a:pPr>
            <a:endParaRPr lang="en-US" altLang="ko-KR" sz="2400" b="1" dirty="0"/>
          </a:p>
          <a:p>
            <a:pPr marL="342900" indent="-342900">
              <a:buAutoNum type="arabicPeriod" startAt="3"/>
            </a:pPr>
            <a:r>
              <a:rPr lang="en-US" altLang="ko-KR" sz="2400" b="1" dirty="0" smtClean="0"/>
              <a:t>AGENT</a:t>
            </a:r>
          </a:p>
          <a:p>
            <a:pPr marL="800100" lvl="1" indent="-342900"/>
            <a:r>
              <a:rPr lang="en-US" altLang="ko-KR" sz="2400" b="1" dirty="0" smtClean="0"/>
              <a:t>3-1.</a:t>
            </a:r>
            <a:r>
              <a:rPr lang="ko-KR" altLang="en-US" sz="2400" b="1" dirty="0" smtClean="0"/>
              <a:t> 정책 </a:t>
            </a:r>
            <a:r>
              <a:rPr lang="ko-KR" altLang="en-US" sz="2400" b="1" dirty="0" err="1" smtClean="0"/>
              <a:t>해쉬</a:t>
            </a:r>
            <a:endParaRPr lang="en-US" altLang="ko-KR" sz="2400" b="1" dirty="0" smtClean="0"/>
          </a:p>
          <a:p>
            <a:pPr marL="800100" lvl="1" indent="-342900"/>
            <a:r>
              <a:rPr lang="en-US" altLang="ko-KR" sz="2400" b="1" dirty="0" smtClean="0"/>
              <a:t>3-2.</a:t>
            </a:r>
            <a:r>
              <a:rPr lang="ko-KR" altLang="en-US" sz="2400" b="1" dirty="0" smtClean="0"/>
              <a:t> 차단 </a:t>
            </a:r>
            <a:r>
              <a:rPr lang="en-US" altLang="ko-KR" sz="2400" b="1" dirty="0" smtClean="0"/>
              <a:t>process</a:t>
            </a:r>
            <a:endParaRPr lang="ko-KR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42976" y="1142976"/>
            <a:ext cx="2500330" cy="30003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438" y="1142976"/>
            <a:ext cx="1643074" cy="30003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000628" y="2357422"/>
          <a:ext cx="928694" cy="16459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28694"/>
              </a:tblGrid>
              <a:tr h="1309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/>
                        <a:t>Agent1</a:t>
                      </a:r>
                      <a:endParaRPr lang="ko-KR" altLang="en-US" sz="1200" b="0" dirty="0"/>
                    </a:p>
                  </a:txBody>
                  <a:tcPr/>
                </a:tc>
              </a:tr>
              <a:tr h="1309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Agent2</a:t>
                      </a:r>
                      <a:endParaRPr lang="ko-KR" altLang="en-US" sz="1200" b="0" dirty="0"/>
                    </a:p>
                  </a:txBody>
                  <a:tcPr/>
                </a:tc>
              </a:tr>
              <a:tr h="1309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Agent3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130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Agent4</a:t>
                      </a:r>
                      <a:endParaRPr lang="ko-KR" altLang="en-US" sz="1200" b="0" dirty="0"/>
                    </a:p>
                  </a:txBody>
                  <a:tcPr/>
                </a:tc>
              </a:tr>
              <a:tr h="130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</a:t>
                      </a:r>
                      <a:endParaRPr lang="ko-KR" altLang="en-US" sz="1200" b="0" dirty="0"/>
                    </a:p>
                  </a:txBody>
                  <a:tcPr/>
                </a:tc>
              </a:tr>
              <a:tr h="130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</a:t>
                      </a: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7290" y="2285984"/>
          <a:ext cx="1857388" cy="1600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857388"/>
              </a:tblGrid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Live </a:t>
                      </a:r>
                      <a:r>
                        <a:rPr lang="en-US" altLang="ko-KR" sz="900" dirty="0" smtClean="0"/>
                        <a:t>     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="0" baseline="0" dirty="0" smtClean="0"/>
                        <a:t>(</a:t>
                      </a:r>
                      <a:r>
                        <a:rPr lang="ko-KR" altLang="en-US" sz="900" b="0" baseline="0" dirty="0" smtClean="0"/>
                        <a:t>실시간 </a:t>
                      </a:r>
                      <a:r>
                        <a:rPr lang="ko-KR" altLang="en-US" sz="900" b="0" baseline="0" dirty="0" err="1" smtClean="0"/>
                        <a:t>패킷</a:t>
                      </a:r>
                      <a:r>
                        <a:rPr lang="en-US" altLang="ko-KR" sz="900" b="0" baseline="0" dirty="0" smtClean="0"/>
                        <a:t>)</a:t>
                      </a:r>
                      <a:endParaRPr lang="ko-KR" altLang="en-US" sz="900" b="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AG0101</a:t>
                      </a:r>
                      <a:r>
                        <a:rPr lang="en-US" altLang="ko-KR" sz="900" dirty="0" smtClean="0"/>
                        <a:t> (01</a:t>
                      </a:r>
                      <a:r>
                        <a:rPr lang="ko-KR" altLang="en-US" sz="900" dirty="0" smtClean="0"/>
                        <a:t>일 </a:t>
                      </a:r>
                      <a:r>
                        <a:rPr lang="en-US" altLang="ko-KR" sz="900" dirty="0" smtClean="0"/>
                        <a:t>01:00 ~ 02:00)</a:t>
                      </a:r>
                      <a:endParaRPr lang="ko-KR" altLang="en-US" sz="900" b="0" dirty="0" smtClean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                     :</a:t>
                      </a:r>
                      <a:endParaRPr lang="ko-KR" altLang="en-US" sz="900" b="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AG0705 </a:t>
                      </a:r>
                      <a:r>
                        <a:rPr lang="en-US" altLang="ko-KR" sz="900" dirty="0" smtClean="0"/>
                        <a:t>(07</a:t>
                      </a:r>
                      <a:r>
                        <a:rPr lang="ko-KR" altLang="en-US" sz="900" dirty="0" smtClean="0"/>
                        <a:t>일 </a:t>
                      </a:r>
                      <a:r>
                        <a:rPr lang="en-US" altLang="ko-KR" sz="900" dirty="0" smtClean="0"/>
                        <a:t>05:00 ~ 06:00)</a:t>
                      </a:r>
                      <a:endParaRPr lang="ko-KR" altLang="en-US" sz="900" b="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     :</a:t>
                      </a:r>
                      <a:endParaRPr lang="ko-KR" altLang="en-US" sz="900" b="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AG3122</a:t>
                      </a:r>
                      <a:r>
                        <a:rPr lang="en-US" altLang="ko-KR" sz="900" dirty="0" smtClean="0"/>
                        <a:t> (31</a:t>
                      </a:r>
                      <a:r>
                        <a:rPr lang="ko-KR" altLang="en-US" sz="900" dirty="0" smtClean="0"/>
                        <a:t>일 </a:t>
                      </a:r>
                      <a:r>
                        <a:rPr lang="en-US" altLang="ko-KR" sz="900" dirty="0" smtClean="0"/>
                        <a:t>22:00 ~ 23:00)</a:t>
                      </a:r>
                      <a:endParaRPr lang="ko-KR" altLang="en-US" sz="9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AG3123 </a:t>
                      </a:r>
                      <a:r>
                        <a:rPr lang="en-US" altLang="ko-KR" sz="900" dirty="0" smtClean="0"/>
                        <a:t>(31</a:t>
                      </a:r>
                      <a:r>
                        <a:rPr lang="ko-KR" altLang="en-US" sz="900" dirty="0" smtClean="0"/>
                        <a:t>일 </a:t>
                      </a:r>
                      <a:r>
                        <a:rPr lang="en-US" altLang="ko-KR" sz="900" dirty="0" smtClean="0"/>
                        <a:t>23:00 ~ 24:00)</a:t>
                      </a:r>
                      <a:endParaRPr lang="ko-KR" altLang="en-US" sz="9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 rot="5400000" flipH="1" flipV="1">
            <a:off x="2001026" y="1999438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순서도: 자기 디스크 8"/>
          <p:cNvSpPr/>
          <p:nvPr/>
        </p:nvSpPr>
        <p:spPr>
          <a:xfrm>
            <a:off x="2000232" y="1500166"/>
            <a:ext cx="679547" cy="521601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agent3</a:t>
            </a:r>
            <a:endParaRPr lang="ko-KR" altLang="en-US" sz="1200" dirty="0"/>
          </a:p>
        </p:txBody>
      </p:sp>
      <p:cxnSp>
        <p:nvCxnSpPr>
          <p:cNvPr id="10" name="직선 연결선 9"/>
          <p:cNvCxnSpPr/>
          <p:nvPr/>
        </p:nvCxnSpPr>
        <p:spPr>
          <a:xfrm rot="5400000" flipH="1" flipV="1">
            <a:off x="5215736" y="2070876"/>
            <a:ext cx="571504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순서도: 자기 디스크 10"/>
          <p:cNvSpPr/>
          <p:nvPr/>
        </p:nvSpPr>
        <p:spPr>
          <a:xfrm>
            <a:off x="5000628" y="1357290"/>
            <a:ext cx="928694" cy="593039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statics</a:t>
            </a:r>
            <a:endParaRPr lang="ko-KR" altLang="en-US" b="1" dirty="0"/>
          </a:p>
        </p:txBody>
      </p:sp>
      <p:sp>
        <p:nvSpPr>
          <p:cNvPr id="12" name="위로 구부러진 화살표 11"/>
          <p:cNvSpPr/>
          <p:nvPr/>
        </p:nvSpPr>
        <p:spPr>
          <a:xfrm>
            <a:off x="2857488" y="4071934"/>
            <a:ext cx="642942" cy="500066"/>
          </a:xfrm>
          <a:prstGeom prst="curvedUpArrow">
            <a:avLst>
              <a:gd name="adj1" fmla="val 25000"/>
              <a:gd name="adj2" fmla="val 50000"/>
              <a:gd name="adj3" fmla="val 2112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위로 구부러진 화살표 12"/>
          <p:cNvSpPr/>
          <p:nvPr/>
        </p:nvSpPr>
        <p:spPr>
          <a:xfrm flipH="1" flipV="1">
            <a:off x="2786050" y="3500430"/>
            <a:ext cx="652466" cy="581028"/>
          </a:xfrm>
          <a:prstGeom prst="curvedUpArrow">
            <a:avLst>
              <a:gd name="adj1" fmla="val 25000"/>
              <a:gd name="adj2" fmla="val 50000"/>
              <a:gd name="adj3" fmla="val 2112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43306" y="4500562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한달 주기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백업</a:t>
            </a:r>
            <a:endParaRPr lang="ko-KR" altLang="en-US" sz="1400" dirty="0"/>
          </a:p>
        </p:txBody>
      </p:sp>
      <p:pic>
        <p:nvPicPr>
          <p:cNvPr id="15" name="그림 14" descr="사용자 지정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2" y="5026764"/>
            <a:ext cx="500066" cy="40249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291577" y="5054684"/>
            <a:ext cx="1478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agent3-2008-7.gz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7" name="꺾인 연결선 32"/>
          <p:cNvCxnSpPr>
            <a:stCxn id="16" idx="1"/>
          </p:cNvCxnSpPr>
          <p:nvPr/>
        </p:nvCxnSpPr>
        <p:spPr>
          <a:xfrm rot="10800000" flipV="1">
            <a:off x="3214693" y="5193184"/>
            <a:ext cx="76885" cy="5671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214678" y="5403121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14678" y="5615847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286116" y="5268998"/>
            <a:ext cx="1478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agent3-2008-8.gz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6116" y="5483311"/>
            <a:ext cx="1478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agent3-2008-9.gz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3" name="위로 구부러진 화살표 22"/>
          <p:cNvSpPr/>
          <p:nvPr/>
        </p:nvSpPr>
        <p:spPr>
          <a:xfrm>
            <a:off x="5572132" y="4000496"/>
            <a:ext cx="642942" cy="500066"/>
          </a:xfrm>
          <a:prstGeom prst="curvedUpArrow">
            <a:avLst>
              <a:gd name="adj1" fmla="val 25000"/>
              <a:gd name="adj2" fmla="val 50000"/>
              <a:gd name="adj3" fmla="val 2112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위로 구부러진 화살표 23"/>
          <p:cNvSpPr/>
          <p:nvPr/>
        </p:nvSpPr>
        <p:spPr>
          <a:xfrm flipH="1" flipV="1">
            <a:off x="5500694" y="3428992"/>
            <a:ext cx="652466" cy="581028"/>
          </a:xfrm>
          <a:prstGeom prst="curvedUpArrow">
            <a:avLst>
              <a:gd name="adj1" fmla="val 25000"/>
              <a:gd name="adj2" fmla="val 50000"/>
              <a:gd name="adj3" fmla="val 2112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006089" y="5072067"/>
            <a:ext cx="20024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agent3-statics-2008-7.gz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00628" y="5286381"/>
            <a:ext cx="20024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agent3-statics-2008-8.gz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00628" y="5500694"/>
            <a:ext cx="20024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agent3-statics-2008-9.gz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8" name="꺾인 연결선 27"/>
          <p:cNvCxnSpPr>
            <a:endCxn id="4" idx="2"/>
          </p:cNvCxnSpPr>
          <p:nvPr/>
        </p:nvCxnSpPr>
        <p:spPr>
          <a:xfrm rot="16200000" flipV="1">
            <a:off x="2160968" y="4375545"/>
            <a:ext cx="1928826" cy="1464479"/>
          </a:xfrm>
          <a:prstGeom prst="bentConnector3">
            <a:avLst>
              <a:gd name="adj1" fmla="val 75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꺾인 연결선 56"/>
          <p:cNvCxnSpPr>
            <a:endCxn id="5" idx="3"/>
          </p:cNvCxnSpPr>
          <p:nvPr/>
        </p:nvCxnSpPr>
        <p:spPr>
          <a:xfrm rot="16200000" flipV="1">
            <a:off x="5000628" y="3929058"/>
            <a:ext cx="3429024" cy="857256"/>
          </a:xfrm>
          <a:prstGeom prst="bentConnector2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5400000" flipH="1" flipV="1">
            <a:off x="3679819" y="589280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endCxn id="27" idx="2"/>
          </p:cNvCxnSpPr>
          <p:nvPr/>
        </p:nvCxnSpPr>
        <p:spPr>
          <a:xfrm rot="10800000">
            <a:off x="6001864" y="5777694"/>
            <a:ext cx="1141904" cy="2945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7158" y="283469"/>
            <a:ext cx="4500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srgbClr val="FF0000"/>
                </a:solidFill>
              </a:rPr>
              <a:t>MASTER(3/3)</a:t>
            </a:r>
            <a:endParaRPr lang="ko-KR" altLang="en-US" sz="22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00430" y="500042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[DBMS]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428992" y="2857496"/>
            <a:ext cx="1612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2-2. </a:t>
            </a:r>
            <a:r>
              <a:rPr lang="ko-KR" altLang="en-US" b="1" dirty="0" smtClean="0"/>
              <a:t>스케줄러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357158" y="283469"/>
            <a:ext cx="4500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rgbClr val="FF0000"/>
                </a:solidFill>
              </a:rPr>
              <a:t>스케줄러</a:t>
            </a:r>
            <a:r>
              <a:rPr lang="en-US" altLang="ko-KR" sz="2200" dirty="0" smtClean="0">
                <a:solidFill>
                  <a:srgbClr val="FF0000"/>
                </a:solidFill>
              </a:rPr>
              <a:t>(1/5)</a:t>
            </a:r>
            <a:endParaRPr lang="ko-KR" altLang="en-US" sz="220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42910" y="1428736"/>
            <a:ext cx="60722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인증 과정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agnet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식별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웹 명령 하달을 해당 에이전트로 전달</a:t>
            </a:r>
            <a:endParaRPr lang="en-US" altLang="ko-KR" dirty="0"/>
          </a:p>
          <a:p>
            <a:pPr marL="800100" lvl="1" indent="-342900"/>
            <a:r>
              <a:rPr lang="en-US" altLang="ko-KR" dirty="0" smtClean="0"/>
              <a:t>2-1. </a:t>
            </a:r>
            <a:r>
              <a:rPr lang="ko-KR" altLang="en-US" dirty="0" smtClean="0"/>
              <a:t>실시간 명령</a:t>
            </a:r>
            <a:endParaRPr lang="en-US" altLang="ko-KR" dirty="0" smtClean="0"/>
          </a:p>
          <a:p>
            <a:pPr marL="800100" lvl="1" indent="-342900"/>
            <a:r>
              <a:rPr lang="en-US" altLang="ko-KR" dirty="0" smtClean="0"/>
              <a:t>2-2. </a:t>
            </a:r>
            <a:r>
              <a:rPr lang="ko-KR" altLang="en-US" dirty="0" smtClean="0"/>
              <a:t>소속 네트워크 보기</a:t>
            </a:r>
            <a:r>
              <a:rPr lang="en-US" altLang="ko-KR" dirty="0" smtClean="0"/>
              <a:t>(ping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)</a:t>
            </a:r>
          </a:p>
          <a:p>
            <a:pPr marL="800100" lvl="1" indent="-342900"/>
            <a:r>
              <a:rPr lang="en-US" altLang="ko-KR" dirty="0" smtClean="0"/>
              <a:t>2-3. </a:t>
            </a:r>
            <a:r>
              <a:rPr lang="ko-KR" altLang="en-US" dirty="0" smtClean="0"/>
              <a:t>이전 로그 보기</a:t>
            </a:r>
            <a:endParaRPr lang="en-US" altLang="ko-KR" dirty="0" smtClean="0"/>
          </a:p>
          <a:p>
            <a:pPr marL="800100" lvl="1" indent="-342900"/>
            <a:r>
              <a:rPr lang="en-US" altLang="ko-KR" dirty="0" smtClean="0"/>
              <a:t>2-4. </a:t>
            </a:r>
            <a:r>
              <a:rPr lang="ko-KR" altLang="en-US" dirty="0" smtClean="0"/>
              <a:t>정책 적용</a:t>
            </a:r>
            <a:endParaRPr lang="en-US" altLang="ko-KR" dirty="0" smtClean="0"/>
          </a:p>
          <a:p>
            <a:pPr marL="800100" lvl="1" indent="-342900"/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백업 기능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 </a:t>
            </a:r>
            <a:r>
              <a:rPr lang="en-US" altLang="ko-KR" dirty="0" smtClean="0"/>
              <a:t>agent </a:t>
            </a:r>
            <a:r>
              <a:rPr lang="ko-KR" altLang="en-US" dirty="0" smtClean="0"/>
              <a:t>상태 체크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500430" y="500042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주요 스케줄러</a:t>
            </a:r>
            <a:r>
              <a:rPr lang="en-US" altLang="ko-KR" sz="1400" b="1" dirty="0" smtClean="0"/>
              <a:t>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43240" y="1000108"/>
            <a:ext cx="2571768" cy="58579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43504" y="1857364"/>
            <a:ext cx="500066" cy="48577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</a:t>
            </a:r>
          </a:p>
          <a:p>
            <a:pPr algn="ctr"/>
            <a:r>
              <a:rPr lang="en-US" altLang="ko-KR" smtClean="0"/>
              <a:t>G</a:t>
            </a:r>
          </a:p>
          <a:p>
            <a:pPr algn="ctr"/>
            <a:r>
              <a:rPr lang="en-US" altLang="ko-KR" smtClean="0"/>
              <a:t>E</a:t>
            </a:r>
          </a:p>
          <a:p>
            <a:pPr algn="ctr"/>
            <a:r>
              <a:rPr lang="en-US" altLang="ko-KR" smtClean="0"/>
              <a:t>N</a:t>
            </a:r>
          </a:p>
          <a:p>
            <a:pPr algn="ctr"/>
            <a:r>
              <a:rPr lang="en-US" altLang="ko-KR" smtClean="0"/>
              <a:t>T</a:t>
            </a:r>
          </a:p>
          <a:p>
            <a:pPr algn="ctr"/>
            <a:endParaRPr lang="en-US" altLang="ko-KR"/>
          </a:p>
          <a:p>
            <a:pPr algn="ctr"/>
            <a:r>
              <a:rPr lang="ko-KR" altLang="en-US" smtClean="0"/>
              <a:t>감</a:t>
            </a:r>
            <a:endParaRPr lang="en-US" altLang="ko-KR" smtClean="0"/>
          </a:p>
          <a:p>
            <a:pPr algn="ctr"/>
            <a:endParaRPr lang="en-US" altLang="ko-KR"/>
          </a:p>
          <a:p>
            <a:pPr algn="ctr"/>
            <a:r>
              <a:rPr lang="ko-KR" altLang="en-US" smtClean="0"/>
              <a:t>지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86512" y="1000108"/>
            <a:ext cx="2714644" cy="58579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4282" y="1000108"/>
            <a:ext cx="2214578" cy="58579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57224" y="1000108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web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85907" y="1000108"/>
            <a:ext cx="89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master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00892" y="100010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agent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143240" y="1500174"/>
            <a:ext cx="171451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1. </a:t>
            </a:r>
            <a:r>
              <a:rPr lang="ko-KR" altLang="en-US" smtClean="0"/>
              <a:t>연결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572264" y="1500174"/>
            <a:ext cx="171451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1. </a:t>
            </a:r>
            <a:r>
              <a:rPr lang="ko-KR" altLang="en-US" smtClean="0"/>
              <a:t>접속</a:t>
            </a:r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rot="10800000">
            <a:off x="4857752" y="1571612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929190" y="1714488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786182" y="2500306"/>
            <a:ext cx="857256" cy="10001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2.</a:t>
            </a:r>
          </a:p>
          <a:p>
            <a:pPr algn="ctr"/>
            <a:r>
              <a:rPr lang="en-US" altLang="ko-KR" smtClean="0"/>
              <a:t>DBMS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572264" y="3214686"/>
            <a:ext cx="1714512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2. </a:t>
            </a:r>
            <a:r>
              <a:rPr lang="ko-KR" altLang="en-US" err="1" smtClean="0"/>
              <a:t>디비</a:t>
            </a:r>
            <a:r>
              <a:rPr lang="ko-KR" altLang="en-US" smtClean="0"/>
              <a:t> 전송</a:t>
            </a:r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rot="10800000">
            <a:off x="4643438" y="3357563"/>
            <a:ext cx="2000264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9" name="직사각형 18"/>
          <p:cNvSpPr/>
          <p:nvPr/>
        </p:nvSpPr>
        <p:spPr>
          <a:xfrm>
            <a:off x="6572264" y="2571744"/>
            <a:ext cx="1714512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시스템정보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rot="10800000">
            <a:off x="4572000" y="2714621"/>
            <a:ext cx="2071702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1" name="직사각형 20"/>
          <p:cNvSpPr/>
          <p:nvPr/>
        </p:nvSpPr>
        <p:spPr>
          <a:xfrm>
            <a:off x="428596" y="4071942"/>
            <a:ext cx="1714512" cy="3571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3. </a:t>
            </a:r>
            <a:r>
              <a:rPr lang="ko-KR" altLang="en-US" smtClean="0"/>
              <a:t>정책 하달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214678" y="4071942"/>
            <a:ext cx="1714512" cy="3571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3. </a:t>
            </a:r>
            <a:r>
              <a:rPr lang="ko-KR" altLang="en-US" smtClean="0"/>
              <a:t>정책 반영</a:t>
            </a:r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143108" y="4252918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572264" y="4071942"/>
            <a:ext cx="1714512" cy="3571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 </a:t>
            </a:r>
            <a:r>
              <a:rPr lang="ko-KR" altLang="en-US" dirty="0" smtClean="0"/>
              <a:t>정책 적용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2600311" y="3429000"/>
            <a:ext cx="785818" cy="7143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/>
              <a:t>DB</a:t>
            </a:r>
          </a:p>
          <a:p>
            <a:pPr algn="ctr"/>
            <a:r>
              <a:rPr lang="ko-KR" altLang="en-US" sz="1300" smtClean="0"/>
              <a:t>저</a:t>
            </a:r>
            <a:r>
              <a:rPr lang="ko-KR" altLang="en-US" sz="1300"/>
              <a:t>장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28596" y="5643578"/>
            <a:ext cx="1714512" cy="357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 </a:t>
            </a:r>
            <a:r>
              <a:rPr lang="ko-KR" altLang="en-US" dirty="0" smtClean="0"/>
              <a:t>실시간 명령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572264" y="5643578"/>
            <a:ext cx="1714512" cy="357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4. </a:t>
            </a:r>
            <a:r>
              <a:rPr lang="ko-KR" altLang="en-US" smtClean="0"/>
              <a:t>실시간 디비</a:t>
            </a:r>
            <a:endParaRPr lang="ko-KR" altLang="en-US"/>
          </a:p>
        </p:txBody>
      </p:sp>
      <p:cxnSp>
        <p:nvCxnSpPr>
          <p:cNvPr id="30" name="직선 화살표 연결선 29"/>
          <p:cNvCxnSpPr>
            <a:stCxn id="27" idx="1"/>
            <a:endCxn id="32" idx="3"/>
          </p:cNvCxnSpPr>
          <p:nvPr/>
        </p:nvCxnSpPr>
        <p:spPr>
          <a:xfrm rot="10800000" flipV="1">
            <a:off x="4929190" y="5822172"/>
            <a:ext cx="1643074" cy="535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062410" y="6000768"/>
            <a:ext cx="866780" cy="7143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DBMS</a:t>
            </a: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429652" y="1500174"/>
            <a:ext cx="500066" cy="4572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패</a:t>
            </a:r>
            <a:endParaRPr lang="en-US" altLang="ko-KR" smtClean="0"/>
          </a:p>
          <a:p>
            <a:pPr algn="ctr"/>
            <a:endParaRPr lang="en-US" altLang="ko-KR" smtClean="0"/>
          </a:p>
          <a:p>
            <a:pPr algn="ctr"/>
            <a:r>
              <a:rPr lang="ko-KR" altLang="en-US" err="1" smtClean="0"/>
              <a:t>킷</a:t>
            </a:r>
            <a:endParaRPr lang="en-US" altLang="ko-KR"/>
          </a:p>
          <a:p>
            <a:pPr algn="ctr"/>
            <a:endParaRPr lang="en-US" altLang="ko-KR" smtClean="0"/>
          </a:p>
          <a:p>
            <a:pPr algn="ctr"/>
            <a:r>
              <a:rPr lang="ko-KR" altLang="en-US" smtClean="0"/>
              <a:t>캡</a:t>
            </a:r>
            <a:endParaRPr lang="en-US" altLang="ko-KR" smtClean="0"/>
          </a:p>
          <a:p>
            <a:pPr algn="ctr"/>
            <a:endParaRPr lang="en-US" altLang="ko-KR"/>
          </a:p>
          <a:p>
            <a:pPr algn="ctr"/>
            <a:r>
              <a:rPr lang="ko-KR" altLang="en-US" smtClean="0"/>
              <a:t>쳐</a:t>
            </a:r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357818" y="1214422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/>
              <a:t>인증</a:t>
            </a:r>
            <a:endParaRPr lang="ko-KR" altLang="en-US" sz="1300"/>
          </a:p>
        </p:txBody>
      </p:sp>
      <p:cxnSp>
        <p:nvCxnSpPr>
          <p:cNvPr id="37" name="직선 화살표 연결선 36"/>
          <p:cNvCxnSpPr>
            <a:stCxn id="32" idx="1"/>
            <a:endCxn id="39" idx="3"/>
          </p:cNvCxnSpPr>
          <p:nvPr/>
        </p:nvCxnSpPr>
        <p:spPr>
          <a:xfrm rot="10800000" flipV="1">
            <a:off x="2143108" y="6357957"/>
            <a:ext cx="1919302" cy="35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2428860" y="6072206"/>
            <a:ext cx="785818" cy="7143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/>
              <a:t>DB</a:t>
            </a:r>
          </a:p>
          <a:p>
            <a:pPr algn="ctr"/>
            <a:r>
              <a:rPr lang="ko-KR" altLang="en-US" sz="1300" smtClean="0"/>
              <a:t>호출</a:t>
            </a:r>
            <a:endParaRPr lang="ko-KR" altLang="en-US" sz="1300"/>
          </a:p>
        </p:txBody>
      </p:sp>
      <p:sp>
        <p:nvSpPr>
          <p:cNvPr id="39" name="직사각형 38"/>
          <p:cNvSpPr/>
          <p:nvPr/>
        </p:nvSpPr>
        <p:spPr>
          <a:xfrm>
            <a:off x="428596" y="6215082"/>
            <a:ext cx="1714512" cy="357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4. </a:t>
            </a:r>
            <a:r>
              <a:rPr lang="ko-KR" altLang="en-US" smtClean="0"/>
              <a:t>실시간 출력</a:t>
            </a:r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957369" y="3429000"/>
            <a:ext cx="785818" cy="7143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/>
              <a:t>Sock</a:t>
            </a:r>
          </a:p>
          <a:p>
            <a:pPr algn="ctr"/>
            <a:r>
              <a:rPr lang="ko-KR" altLang="en-US" sz="1300" smtClean="0"/>
              <a:t>명령</a:t>
            </a:r>
            <a:endParaRPr lang="ko-KR" altLang="en-US" sz="1300"/>
          </a:p>
        </p:txBody>
      </p:sp>
      <p:sp>
        <p:nvSpPr>
          <p:cNvPr id="41" name="위로 구부러진 화살표 40"/>
          <p:cNvSpPr/>
          <p:nvPr/>
        </p:nvSpPr>
        <p:spPr>
          <a:xfrm flipH="1">
            <a:off x="4786314" y="4286256"/>
            <a:ext cx="1785950" cy="42862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위로 구부러진 화살표 41"/>
          <p:cNvSpPr/>
          <p:nvPr/>
        </p:nvSpPr>
        <p:spPr>
          <a:xfrm flipV="1">
            <a:off x="4857752" y="3786190"/>
            <a:ext cx="1714512" cy="4381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26" idx="3"/>
          </p:cNvCxnSpPr>
          <p:nvPr/>
        </p:nvCxnSpPr>
        <p:spPr>
          <a:xfrm>
            <a:off x="2143108" y="5822173"/>
            <a:ext cx="1857388" cy="321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2428860" y="5429264"/>
            <a:ext cx="785818" cy="7143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/>
              <a:t>Sock</a:t>
            </a:r>
          </a:p>
          <a:p>
            <a:pPr algn="ctr"/>
            <a:r>
              <a:rPr lang="ko-KR" altLang="en-US" sz="1300" smtClean="0"/>
              <a:t>명령</a:t>
            </a:r>
            <a:endParaRPr lang="ko-KR" altLang="en-US" sz="1300"/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5000628" y="6072206"/>
            <a:ext cx="1571636" cy="4643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5429256" y="5786454"/>
            <a:ext cx="785818" cy="7143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err="1" smtClean="0"/>
              <a:t>디비</a:t>
            </a:r>
            <a:endParaRPr lang="en-US" altLang="ko-KR" sz="1300" smtClean="0"/>
          </a:p>
          <a:p>
            <a:pPr algn="ctr"/>
            <a:r>
              <a:rPr lang="ko-KR" altLang="en-US" sz="1300" smtClean="0"/>
              <a:t>저장</a:t>
            </a:r>
            <a:endParaRPr lang="ko-KR" altLang="en-US" sz="1300"/>
          </a:p>
        </p:txBody>
      </p:sp>
      <p:sp>
        <p:nvSpPr>
          <p:cNvPr id="53" name="TextBox 52"/>
          <p:cNvSpPr txBox="1"/>
          <p:nvPr/>
        </p:nvSpPr>
        <p:spPr>
          <a:xfrm>
            <a:off x="357158" y="214290"/>
            <a:ext cx="4500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rgbClr val="FF0000"/>
                </a:solidFill>
              </a:rPr>
              <a:t>스케줄러</a:t>
            </a:r>
            <a:r>
              <a:rPr lang="en-US" altLang="ko-KR" sz="2200" dirty="0" smtClean="0">
                <a:solidFill>
                  <a:srgbClr val="FF0000"/>
                </a:solidFill>
              </a:rPr>
              <a:t>(2/5)</a:t>
            </a:r>
            <a:endParaRPr lang="ko-KR" alt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214546" y="428604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인증 과정</a:t>
            </a:r>
            <a:r>
              <a:rPr lang="en-US" altLang="ko-KR" sz="1400" b="1" dirty="0" smtClean="0"/>
              <a:t>]</a:t>
            </a:r>
          </a:p>
        </p:txBody>
      </p:sp>
      <p:cxnSp>
        <p:nvCxnSpPr>
          <p:cNvPr id="11" name="직선 연결선 10"/>
          <p:cNvCxnSpPr/>
          <p:nvPr/>
        </p:nvCxnSpPr>
        <p:spPr>
          <a:xfrm rot="5400000">
            <a:off x="4356892" y="4213230"/>
            <a:ext cx="5286412" cy="1588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화살표 연결선 11"/>
          <p:cNvCxnSpPr/>
          <p:nvPr/>
        </p:nvCxnSpPr>
        <p:spPr>
          <a:xfrm rot="10800000">
            <a:off x="2500298" y="2070884"/>
            <a:ext cx="43577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428860" y="2785264"/>
            <a:ext cx="45005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10800000">
            <a:off x="2214546" y="5642784"/>
            <a:ext cx="514353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직사각형 16"/>
          <p:cNvSpPr/>
          <p:nvPr/>
        </p:nvSpPr>
        <p:spPr>
          <a:xfrm>
            <a:off x="3643305" y="5499908"/>
            <a:ext cx="3071835" cy="2143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/>
              <a:t>alive [</a:t>
            </a:r>
            <a:r>
              <a:rPr lang="en-US" altLang="ko-KR" sz="800" dirty="0" err="1" smtClean="0"/>
              <a:t>cpu</a:t>
            </a:r>
            <a:r>
              <a:rPr lang="en-US" altLang="ko-KR" sz="800" dirty="0" smtClean="0"/>
              <a:t> : </a:t>
            </a:r>
            <a:r>
              <a:rPr lang="ko-KR" altLang="en-US" sz="800" dirty="0" smtClean="0"/>
              <a:t>값 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mem</a:t>
            </a:r>
            <a:r>
              <a:rPr lang="en-US" altLang="ko-KR" sz="800" dirty="0" smtClean="0"/>
              <a:t> : </a:t>
            </a:r>
            <a:r>
              <a:rPr lang="ko-KR" altLang="en-US" sz="800" dirty="0" smtClean="0"/>
              <a:t>값 </a:t>
            </a:r>
            <a:r>
              <a:rPr lang="en-US" altLang="ko-KR" sz="800" dirty="0" smtClean="0"/>
              <a:t>, disk1 , disk2, disk 3………]</a:t>
            </a:r>
            <a:endParaRPr lang="ko-KR" altLang="en-US" sz="800" dirty="0"/>
          </a:p>
        </p:txBody>
      </p:sp>
      <p:sp>
        <p:nvSpPr>
          <p:cNvPr id="18" name="정육면체 17"/>
          <p:cNvSpPr/>
          <p:nvPr/>
        </p:nvSpPr>
        <p:spPr>
          <a:xfrm>
            <a:off x="1000100" y="785000"/>
            <a:ext cx="1143008" cy="35719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master</a:t>
            </a:r>
            <a:endParaRPr lang="ko-KR" altLang="en-US" dirty="0"/>
          </a:p>
        </p:txBody>
      </p:sp>
      <p:sp>
        <p:nvSpPr>
          <p:cNvPr id="19" name="정육면체 18"/>
          <p:cNvSpPr/>
          <p:nvPr/>
        </p:nvSpPr>
        <p:spPr>
          <a:xfrm>
            <a:off x="7286644" y="857232"/>
            <a:ext cx="1143008" cy="35719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agent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71472" y="1285066"/>
            <a:ext cx="2143140" cy="5572958"/>
            <a:chOff x="1643042" y="1142984"/>
            <a:chExt cx="2143140" cy="5572958"/>
          </a:xfrm>
        </p:grpSpPr>
        <p:cxnSp>
          <p:nvCxnSpPr>
            <p:cNvPr id="21" name="직선 연결선 20"/>
            <p:cNvCxnSpPr/>
            <p:nvPr/>
          </p:nvCxnSpPr>
          <p:spPr>
            <a:xfrm rot="5400000">
              <a:off x="857224" y="4071942"/>
              <a:ext cx="5286412" cy="1588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5400000">
              <a:off x="-786644" y="4071149"/>
              <a:ext cx="5286412" cy="1588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3" name="그룹 87"/>
            <p:cNvGrpSpPr/>
            <p:nvPr/>
          </p:nvGrpSpPr>
          <p:grpSpPr>
            <a:xfrm>
              <a:off x="1643042" y="1142984"/>
              <a:ext cx="500066" cy="500066"/>
              <a:chOff x="785786" y="1142984"/>
              <a:chExt cx="500066" cy="500066"/>
            </a:xfrm>
          </p:grpSpPr>
          <p:grpSp>
            <p:nvGrpSpPr>
              <p:cNvPr id="29" name="그룹 49"/>
              <p:cNvGrpSpPr/>
              <p:nvPr/>
            </p:nvGrpSpPr>
            <p:grpSpPr>
              <a:xfrm>
                <a:off x="857224" y="1285860"/>
                <a:ext cx="285752" cy="357190"/>
                <a:chOff x="1285852" y="2143116"/>
                <a:chExt cx="285752" cy="357190"/>
              </a:xfrm>
            </p:grpSpPr>
            <p:sp>
              <p:nvSpPr>
                <p:cNvPr id="31" name="위로 구부러진 화살표 30"/>
                <p:cNvSpPr/>
                <p:nvPr/>
              </p:nvSpPr>
              <p:spPr>
                <a:xfrm>
                  <a:off x="1285852" y="2357430"/>
                  <a:ext cx="285752" cy="142876"/>
                </a:xfrm>
                <a:prstGeom prst="curved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위로 구부러진 화살표 31"/>
                <p:cNvSpPr/>
                <p:nvPr/>
              </p:nvSpPr>
              <p:spPr>
                <a:xfrm flipH="1" flipV="1">
                  <a:off x="1285852" y="2143116"/>
                  <a:ext cx="285752" cy="152400"/>
                </a:xfrm>
                <a:prstGeom prst="curved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85786" y="1142984"/>
                <a:ext cx="500066" cy="2154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800" smtClean="0"/>
                  <a:t>thread</a:t>
                </a:r>
                <a:endParaRPr lang="ko-KR" altLang="en-US" sz="800"/>
              </a:p>
            </p:txBody>
          </p:sp>
        </p:grpSp>
        <p:grpSp>
          <p:nvGrpSpPr>
            <p:cNvPr id="24" name="그룹 93"/>
            <p:cNvGrpSpPr/>
            <p:nvPr/>
          </p:nvGrpSpPr>
          <p:grpSpPr>
            <a:xfrm>
              <a:off x="3286116" y="1142984"/>
              <a:ext cx="500066" cy="500066"/>
              <a:chOff x="785786" y="1142984"/>
              <a:chExt cx="500066" cy="500066"/>
            </a:xfrm>
          </p:grpSpPr>
          <p:grpSp>
            <p:nvGrpSpPr>
              <p:cNvPr id="25" name="그룹 49"/>
              <p:cNvGrpSpPr/>
              <p:nvPr/>
            </p:nvGrpSpPr>
            <p:grpSpPr>
              <a:xfrm>
                <a:off x="857224" y="1285860"/>
                <a:ext cx="285752" cy="357190"/>
                <a:chOff x="1285852" y="2143116"/>
                <a:chExt cx="285752" cy="357190"/>
              </a:xfrm>
            </p:grpSpPr>
            <p:sp>
              <p:nvSpPr>
                <p:cNvPr id="27" name="위로 구부러진 화살표 26"/>
                <p:cNvSpPr/>
                <p:nvPr/>
              </p:nvSpPr>
              <p:spPr>
                <a:xfrm>
                  <a:off x="1285852" y="2357430"/>
                  <a:ext cx="285752" cy="142876"/>
                </a:xfrm>
                <a:prstGeom prst="curved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위로 구부러진 화살표 27"/>
                <p:cNvSpPr/>
                <p:nvPr/>
              </p:nvSpPr>
              <p:spPr>
                <a:xfrm flipH="1" flipV="1">
                  <a:off x="1285852" y="2143116"/>
                  <a:ext cx="285752" cy="152400"/>
                </a:xfrm>
                <a:prstGeom prst="curved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785786" y="1142984"/>
                <a:ext cx="500066" cy="2154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800" smtClean="0"/>
                  <a:t>thread</a:t>
                </a:r>
                <a:endParaRPr lang="ko-KR" altLang="en-US" sz="800"/>
              </a:p>
            </p:txBody>
          </p:sp>
        </p:grpSp>
      </p:grpSp>
      <p:cxnSp>
        <p:nvCxnSpPr>
          <p:cNvPr id="35" name="직선 연결선 34"/>
          <p:cNvCxnSpPr/>
          <p:nvPr/>
        </p:nvCxnSpPr>
        <p:spPr>
          <a:xfrm rot="5400000">
            <a:off x="5214148" y="4213230"/>
            <a:ext cx="5286412" cy="1588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6" name="그룹 35"/>
          <p:cNvGrpSpPr/>
          <p:nvPr/>
        </p:nvGrpSpPr>
        <p:grpSpPr>
          <a:xfrm>
            <a:off x="6786578" y="1499380"/>
            <a:ext cx="500066" cy="500066"/>
            <a:chOff x="785786" y="1142984"/>
            <a:chExt cx="500066" cy="500066"/>
          </a:xfrm>
        </p:grpSpPr>
        <p:grpSp>
          <p:nvGrpSpPr>
            <p:cNvPr id="37" name="그룹 49"/>
            <p:cNvGrpSpPr/>
            <p:nvPr/>
          </p:nvGrpSpPr>
          <p:grpSpPr>
            <a:xfrm>
              <a:off x="857224" y="1285860"/>
              <a:ext cx="285752" cy="357190"/>
              <a:chOff x="1285852" y="2143116"/>
              <a:chExt cx="285752" cy="357190"/>
            </a:xfrm>
          </p:grpSpPr>
          <p:sp>
            <p:nvSpPr>
              <p:cNvPr id="39" name="위로 구부러진 화살표 38"/>
              <p:cNvSpPr/>
              <p:nvPr/>
            </p:nvSpPr>
            <p:spPr>
              <a:xfrm>
                <a:off x="1285852" y="2357430"/>
                <a:ext cx="285752" cy="142876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위로 구부러진 화살표 39"/>
              <p:cNvSpPr/>
              <p:nvPr/>
            </p:nvSpPr>
            <p:spPr>
              <a:xfrm flipH="1" flipV="1">
                <a:off x="1285852" y="2143116"/>
                <a:ext cx="285752" cy="152400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785786" y="1142984"/>
              <a:ext cx="500066" cy="215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800" smtClean="0"/>
                <a:t>thread</a:t>
              </a:r>
              <a:endParaRPr lang="ko-KR" altLang="en-US" sz="80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7643834" y="1499380"/>
            <a:ext cx="500066" cy="500066"/>
            <a:chOff x="785786" y="1142984"/>
            <a:chExt cx="500066" cy="500066"/>
          </a:xfrm>
        </p:grpSpPr>
        <p:grpSp>
          <p:nvGrpSpPr>
            <p:cNvPr id="42" name="그룹 49"/>
            <p:cNvGrpSpPr/>
            <p:nvPr/>
          </p:nvGrpSpPr>
          <p:grpSpPr>
            <a:xfrm>
              <a:off x="857224" y="1285860"/>
              <a:ext cx="285752" cy="357190"/>
              <a:chOff x="1285852" y="2143116"/>
              <a:chExt cx="285752" cy="357190"/>
            </a:xfrm>
          </p:grpSpPr>
          <p:sp>
            <p:nvSpPr>
              <p:cNvPr id="44" name="위로 구부러진 화살표 43"/>
              <p:cNvSpPr/>
              <p:nvPr/>
            </p:nvSpPr>
            <p:spPr>
              <a:xfrm>
                <a:off x="1285852" y="2357430"/>
                <a:ext cx="285752" cy="142876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위로 구부러진 화살표 44"/>
              <p:cNvSpPr/>
              <p:nvPr/>
            </p:nvSpPr>
            <p:spPr>
              <a:xfrm flipH="1" flipV="1">
                <a:off x="1285852" y="2143116"/>
                <a:ext cx="285752" cy="152400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785786" y="1142984"/>
              <a:ext cx="500066" cy="215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800" smtClean="0"/>
                <a:t>thread</a:t>
              </a:r>
              <a:endParaRPr lang="ko-KR" altLang="en-US" sz="800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7715272" y="5285594"/>
            <a:ext cx="285752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c</a:t>
            </a:r>
          </a:p>
          <a:p>
            <a:pPr algn="ctr"/>
            <a:r>
              <a:rPr lang="en-US" altLang="ko-KR" sz="1000" b="1" smtClean="0"/>
              <a:t>ap</a:t>
            </a:r>
          </a:p>
          <a:p>
            <a:pPr algn="ctr"/>
            <a:r>
              <a:rPr lang="en-US" altLang="ko-KR" sz="1000" b="1" smtClean="0"/>
              <a:t>t</a:t>
            </a:r>
          </a:p>
          <a:p>
            <a:pPr algn="ctr"/>
            <a:r>
              <a:rPr lang="en-US" altLang="ko-KR" sz="1000" b="1" smtClean="0"/>
              <a:t>u</a:t>
            </a:r>
          </a:p>
          <a:p>
            <a:pPr algn="ctr"/>
            <a:r>
              <a:rPr lang="en-US" altLang="ko-KR" sz="1000" b="1" smtClean="0"/>
              <a:t>r</a:t>
            </a:r>
          </a:p>
          <a:p>
            <a:pPr algn="ctr"/>
            <a:r>
              <a:rPr lang="en-US" altLang="ko-KR" sz="1000" b="1" smtClean="0"/>
              <a:t>e</a:t>
            </a:r>
            <a:endParaRPr lang="ko-KR" altLang="en-US" sz="1000" b="1"/>
          </a:p>
        </p:txBody>
      </p:sp>
      <p:cxnSp>
        <p:nvCxnSpPr>
          <p:cNvPr id="47" name="직선 화살표 연결선 46"/>
          <p:cNvCxnSpPr/>
          <p:nvPr/>
        </p:nvCxnSpPr>
        <p:spPr>
          <a:xfrm rot="10800000">
            <a:off x="2214546" y="6071412"/>
            <a:ext cx="514353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8" name="직사각형 47"/>
          <p:cNvSpPr/>
          <p:nvPr/>
        </p:nvSpPr>
        <p:spPr>
          <a:xfrm>
            <a:off x="3643306" y="5928536"/>
            <a:ext cx="3071835" cy="2143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/>
              <a:t>alive [</a:t>
            </a:r>
            <a:r>
              <a:rPr lang="en-US" altLang="ko-KR" sz="800" dirty="0" err="1" smtClean="0"/>
              <a:t>cpu</a:t>
            </a:r>
            <a:r>
              <a:rPr lang="en-US" altLang="ko-KR" sz="800" dirty="0" smtClean="0"/>
              <a:t> : </a:t>
            </a:r>
            <a:r>
              <a:rPr lang="ko-KR" altLang="en-US" sz="800" dirty="0" smtClean="0"/>
              <a:t>값 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mem</a:t>
            </a:r>
            <a:r>
              <a:rPr lang="en-US" altLang="ko-KR" sz="800" dirty="0" smtClean="0"/>
              <a:t> : </a:t>
            </a:r>
            <a:r>
              <a:rPr lang="ko-KR" altLang="en-US" sz="800" dirty="0" smtClean="0"/>
              <a:t>값 </a:t>
            </a:r>
            <a:r>
              <a:rPr lang="en-US" altLang="ko-KR" sz="800" dirty="0" smtClean="0"/>
              <a:t>, disk1 , disk2, disk 3………]</a:t>
            </a:r>
            <a:endParaRPr lang="ko-KR" altLang="en-US" sz="800" dirty="0"/>
          </a:p>
        </p:txBody>
      </p:sp>
      <p:cxnSp>
        <p:nvCxnSpPr>
          <p:cNvPr id="49" name="직선 화살표 연결선 48"/>
          <p:cNvCxnSpPr/>
          <p:nvPr/>
        </p:nvCxnSpPr>
        <p:spPr>
          <a:xfrm rot="10800000">
            <a:off x="2214546" y="6500040"/>
            <a:ext cx="514353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0" name="직사각형 49"/>
          <p:cNvSpPr/>
          <p:nvPr/>
        </p:nvSpPr>
        <p:spPr>
          <a:xfrm>
            <a:off x="3643306" y="6357164"/>
            <a:ext cx="3071835" cy="2143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/>
              <a:t>alive [</a:t>
            </a:r>
            <a:r>
              <a:rPr lang="en-US" altLang="ko-KR" sz="800" dirty="0" err="1" smtClean="0"/>
              <a:t>cpu</a:t>
            </a:r>
            <a:r>
              <a:rPr lang="en-US" altLang="ko-KR" sz="800" dirty="0" smtClean="0"/>
              <a:t> : </a:t>
            </a:r>
            <a:r>
              <a:rPr lang="ko-KR" altLang="en-US" sz="800" dirty="0" smtClean="0"/>
              <a:t>값 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mem</a:t>
            </a:r>
            <a:r>
              <a:rPr lang="en-US" altLang="ko-KR" sz="800" dirty="0" smtClean="0"/>
              <a:t> : </a:t>
            </a:r>
            <a:r>
              <a:rPr lang="ko-KR" altLang="en-US" sz="800" dirty="0" smtClean="0"/>
              <a:t>값 </a:t>
            </a:r>
            <a:r>
              <a:rPr lang="en-US" altLang="ko-KR" sz="800" dirty="0" smtClean="0"/>
              <a:t>, disk1 , disk2, disk 3………]</a:t>
            </a:r>
            <a:endParaRPr lang="ko-KR" altLang="en-US" sz="800" dirty="0"/>
          </a:p>
        </p:txBody>
      </p:sp>
      <p:cxnSp>
        <p:nvCxnSpPr>
          <p:cNvPr id="55" name="직선 연결선 54"/>
          <p:cNvCxnSpPr/>
          <p:nvPr/>
        </p:nvCxnSpPr>
        <p:spPr>
          <a:xfrm rot="5400000">
            <a:off x="5500297" y="5000239"/>
            <a:ext cx="3714776" cy="79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6" name="그룹 55"/>
          <p:cNvGrpSpPr/>
          <p:nvPr/>
        </p:nvGrpSpPr>
        <p:grpSpPr>
          <a:xfrm>
            <a:off x="7143768" y="3071810"/>
            <a:ext cx="500066" cy="500066"/>
            <a:chOff x="785786" y="-70668"/>
            <a:chExt cx="500066" cy="500066"/>
          </a:xfrm>
        </p:grpSpPr>
        <p:grpSp>
          <p:nvGrpSpPr>
            <p:cNvPr id="57" name="그룹 49"/>
            <p:cNvGrpSpPr/>
            <p:nvPr/>
          </p:nvGrpSpPr>
          <p:grpSpPr>
            <a:xfrm>
              <a:off x="857224" y="72208"/>
              <a:ext cx="285752" cy="357190"/>
              <a:chOff x="1285852" y="929464"/>
              <a:chExt cx="285752" cy="357190"/>
            </a:xfrm>
          </p:grpSpPr>
          <p:sp>
            <p:nvSpPr>
              <p:cNvPr id="59" name="위로 구부러진 화살표 58"/>
              <p:cNvSpPr/>
              <p:nvPr/>
            </p:nvSpPr>
            <p:spPr>
              <a:xfrm>
                <a:off x="1285852" y="1143778"/>
                <a:ext cx="285752" cy="142876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위로 구부러진 화살표 59"/>
              <p:cNvSpPr/>
              <p:nvPr/>
            </p:nvSpPr>
            <p:spPr>
              <a:xfrm flipH="1" flipV="1">
                <a:off x="1285852" y="929464"/>
                <a:ext cx="285752" cy="152400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785786" y="-70668"/>
              <a:ext cx="500066" cy="215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thread</a:t>
              </a:r>
              <a:endParaRPr lang="ko-KR" altLang="en-US" sz="800" dirty="0"/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1643042" y="5142718"/>
            <a:ext cx="571504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</a:p>
          <a:p>
            <a:pPr algn="ctr"/>
            <a:r>
              <a:rPr lang="en-US" altLang="ko-KR" dirty="0" smtClean="0"/>
              <a:t>B</a:t>
            </a:r>
          </a:p>
          <a:p>
            <a:pPr algn="ctr"/>
            <a:r>
              <a:rPr lang="en-US" altLang="ko-KR" dirty="0" smtClean="0"/>
              <a:t>M</a:t>
            </a:r>
          </a:p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214282" y="2213760"/>
            <a:ext cx="1143008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[Time Check]</a:t>
            </a:r>
          </a:p>
        </p:txBody>
      </p:sp>
      <p:cxnSp>
        <p:nvCxnSpPr>
          <p:cNvPr id="68" name="직선 화살표 연결선 67"/>
          <p:cNvCxnSpPr/>
          <p:nvPr/>
        </p:nvCxnSpPr>
        <p:spPr>
          <a:xfrm rot="10800000">
            <a:off x="2366946" y="2212966"/>
            <a:ext cx="463394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rot="10800000">
            <a:off x="2428860" y="2855908"/>
            <a:ext cx="463394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4286248" y="2071678"/>
            <a:ext cx="1143008" cy="213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mtClean="0"/>
              <a:t>Hello</a:t>
            </a:r>
            <a:endParaRPr lang="ko-KR" altLang="en-US" sz="800"/>
          </a:p>
        </p:txBody>
      </p:sp>
      <p:sp>
        <p:nvSpPr>
          <p:cNvPr id="71" name="직사각형 70"/>
          <p:cNvSpPr/>
          <p:nvPr/>
        </p:nvSpPr>
        <p:spPr>
          <a:xfrm>
            <a:off x="4357686" y="2714620"/>
            <a:ext cx="1000134" cy="215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mtClean="0"/>
              <a:t>ok</a:t>
            </a:r>
            <a:endParaRPr lang="ko-KR" altLang="en-US" sz="800"/>
          </a:p>
        </p:txBody>
      </p:sp>
      <p:sp>
        <p:nvSpPr>
          <p:cNvPr id="72" name="사각형 설명선 71"/>
          <p:cNvSpPr/>
          <p:nvPr/>
        </p:nvSpPr>
        <p:spPr>
          <a:xfrm>
            <a:off x="3571868" y="3071016"/>
            <a:ext cx="1143008" cy="571504"/>
          </a:xfrm>
          <a:prstGeom prst="wedgeRectCallout">
            <a:avLst>
              <a:gd name="adj1" fmla="val 80619"/>
              <a:gd name="adj2" fmla="val -907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최초 접속이면 </a:t>
            </a:r>
            <a:endParaRPr lang="en-US" altLang="ko-KR" sz="800" smtClean="0"/>
          </a:p>
          <a:p>
            <a:pPr algn="ctr"/>
            <a:r>
              <a:rPr lang="en-US" altLang="ko-KR" sz="800" smtClean="0"/>
              <a:t>ID </a:t>
            </a:r>
            <a:r>
              <a:rPr lang="ko-KR" altLang="en-US" sz="800" smtClean="0"/>
              <a:t>부여</a:t>
            </a:r>
            <a:endParaRPr lang="en-US" altLang="ko-KR" sz="800" smtClean="0"/>
          </a:p>
        </p:txBody>
      </p:sp>
      <p:sp>
        <p:nvSpPr>
          <p:cNvPr id="73" name="직사각형 72"/>
          <p:cNvSpPr/>
          <p:nvPr/>
        </p:nvSpPr>
        <p:spPr>
          <a:xfrm>
            <a:off x="7034229" y="3794920"/>
            <a:ext cx="633418" cy="3484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[Time Check]</a:t>
            </a:r>
          </a:p>
        </p:txBody>
      </p:sp>
      <p:cxnSp>
        <p:nvCxnSpPr>
          <p:cNvPr id="75" name="직선 연결선 74"/>
          <p:cNvCxnSpPr/>
          <p:nvPr/>
        </p:nvCxnSpPr>
        <p:spPr>
          <a:xfrm rot="5400000">
            <a:off x="5785652" y="4214024"/>
            <a:ext cx="5286412" cy="1588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그룹 75"/>
          <p:cNvGrpSpPr/>
          <p:nvPr/>
        </p:nvGrpSpPr>
        <p:grpSpPr>
          <a:xfrm>
            <a:off x="8215338" y="1500174"/>
            <a:ext cx="500066" cy="500066"/>
            <a:chOff x="785786" y="1142984"/>
            <a:chExt cx="500066" cy="500066"/>
          </a:xfrm>
        </p:grpSpPr>
        <p:grpSp>
          <p:nvGrpSpPr>
            <p:cNvPr id="77" name="그룹 49"/>
            <p:cNvGrpSpPr/>
            <p:nvPr/>
          </p:nvGrpSpPr>
          <p:grpSpPr>
            <a:xfrm>
              <a:off x="857224" y="1285860"/>
              <a:ext cx="285752" cy="357190"/>
              <a:chOff x="1285852" y="2143116"/>
              <a:chExt cx="285752" cy="357190"/>
            </a:xfrm>
          </p:grpSpPr>
          <p:sp>
            <p:nvSpPr>
              <p:cNvPr id="79" name="위로 구부러진 화살표 78"/>
              <p:cNvSpPr/>
              <p:nvPr/>
            </p:nvSpPr>
            <p:spPr>
              <a:xfrm>
                <a:off x="1285852" y="2357430"/>
                <a:ext cx="285752" cy="142876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위로 구부러진 화살표 79"/>
              <p:cNvSpPr/>
              <p:nvPr/>
            </p:nvSpPr>
            <p:spPr>
              <a:xfrm flipH="1" flipV="1">
                <a:off x="1285852" y="2143116"/>
                <a:ext cx="285752" cy="152400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785786" y="1142984"/>
              <a:ext cx="500066" cy="215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800" smtClean="0"/>
                <a:t>thread</a:t>
              </a:r>
              <a:endParaRPr lang="ko-KR" altLang="en-US" sz="80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8286776" y="5286388"/>
            <a:ext cx="285752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c</a:t>
            </a:r>
          </a:p>
          <a:p>
            <a:pPr algn="ctr"/>
            <a:r>
              <a:rPr lang="en-US" altLang="ko-KR" sz="1000" b="1" smtClean="0"/>
              <a:t>ap</a:t>
            </a:r>
          </a:p>
          <a:p>
            <a:pPr algn="ctr"/>
            <a:r>
              <a:rPr lang="en-US" altLang="ko-KR" sz="1000" b="1" smtClean="0"/>
              <a:t>t</a:t>
            </a:r>
          </a:p>
          <a:p>
            <a:pPr algn="ctr"/>
            <a:r>
              <a:rPr lang="en-US" altLang="ko-KR" sz="1000" b="1" smtClean="0"/>
              <a:t>u</a:t>
            </a:r>
          </a:p>
          <a:p>
            <a:pPr algn="ctr"/>
            <a:r>
              <a:rPr lang="en-US" altLang="ko-KR" sz="1000" b="1" smtClean="0"/>
              <a:t>r</a:t>
            </a:r>
          </a:p>
          <a:p>
            <a:pPr algn="ctr"/>
            <a:r>
              <a:rPr lang="en-US" altLang="ko-KR" sz="1000" b="1" smtClean="0"/>
              <a:t>e</a:t>
            </a:r>
            <a:endParaRPr lang="ko-KR" altLang="en-US" sz="1000" b="1"/>
          </a:p>
        </p:txBody>
      </p:sp>
      <p:sp>
        <p:nvSpPr>
          <p:cNvPr id="82" name="사각형 설명선 81"/>
          <p:cNvSpPr/>
          <p:nvPr/>
        </p:nvSpPr>
        <p:spPr>
          <a:xfrm>
            <a:off x="5072066" y="285728"/>
            <a:ext cx="2143140" cy="642942"/>
          </a:xfrm>
          <a:prstGeom prst="wedgeRectCallout">
            <a:avLst>
              <a:gd name="adj1" fmla="val 78277"/>
              <a:gd name="adj2" fmla="val 1269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err="1" smtClean="0"/>
              <a:t>Pcap</a:t>
            </a:r>
            <a:r>
              <a:rPr lang="ko-KR" altLang="en-US" sz="1200" dirty="0" smtClean="0"/>
              <a:t>이 </a:t>
            </a:r>
            <a:r>
              <a:rPr lang="en-US" altLang="ko-KR" sz="1200" dirty="0" smtClean="0"/>
              <a:t>2</a:t>
            </a:r>
            <a:r>
              <a:rPr lang="ko-KR" altLang="en-US" sz="1200" dirty="0" err="1" smtClean="0"/>
              <a:t>쓰레드에서</a:t>
            </a:r>
            <a:r>
              <a:rPr lang="ko-KR" altLang="en-US" sz="1200" dirty="0" smtClean="0"/>
              <a:t> 가동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err="1" smtClean="0"/>
              <a:t>트래픽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/ LOG </a:t>
            </a:r>
            <a:r>
              <a:rPr lang="ko-KR" altLang="en-US" sz="1200" dirty="0" smtClean="0"/>
              <a:t>수집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유해 </a:t>
            </a:r>
            <a:r>
              <a:rPr lang="ko-KR" altLang="en-US" sz="1200" dirty="0" err="1" smtClean="0"/>
              <a:t>패킷</a:t>
            </a:r>
            <a:r>
              <a:rPr lang="ko-KR" altLang="en-US" sz="1200" dirty="0" smtClean="0"/>
              <a:t> 감지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차단용</a:t>
            </a:r>
            <a:endParaRPr lang="ko-KR" alt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7158" y="283469"/>
            <a:ext cx="3071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rgbClr val="FF0000"/>
                </a:solidFill>
              </a:rPr>
              <a:t>스케줄러</a:t>
            </a:r>
            <a:r>
              <a:rPr lang="en-US" altLang="ko-KR" sz="2200" dirty="0" smtClean="0">
                <a:solidFill>
                  <a:srgbClr val="FF0000"/>
                </a:solidFill>
              </a:rPr>
              <a:t>(3/5)</a:t>
            </a:r>
            <a:endParaRPr lang="ko-KR" alt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214546" y="357166"/>
            <a:ext cx="3857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[LOG</a:t>
            </a:r>
            <a:r>
              <a:rPr lang="ko-KR" altLang="en-US" sz="1400" b="1" dirty="0" smtClean="0"/>
              <a:t>전송 </a:t>
            </a:r>
            <a:r>
              <a:rPr lang="en-US" altLang="ko-KR" sz="1400" b="1" dirty="0" smtClean="0"/>
              <a:t>/ agent</a:t>
            </a:r>
            <a:r>
              <a:rPr lang="ko-KR" altLang="en-US" sz="1400" b="1" dirty="0" smtClean="0"/>
              <a:t> 상태 전송 </a:t>
            </a:r>
            <a:r>
              <a:rPr lang="en-US" altLang="ko-KR" sz="1400" b="1" dirty="0" smtClean="0"/>
              <a:t>/ </a:t>
            </a:r>
            <a:r>
              <a:rPr lang="ko-KR" altLang="en-US" sz="1400" b="1" dirty="0" smtClean="0"/>
              <a:t>백업 기능</a:t>
            </a:r>
            <a:r>
              <a:rPr lang="en-US" altLang="ko-KR" sz="1400" b="1" dirty="0" smtClean="0"/>
              <a:t> ]</a:t>
            </a:r>
          </a:p>
        </p:txBody>
      </p:sp>
      <p:cxnSp>
        <p:nvCxnSpPr>
          <p:cNvPr id="54" name="직선 연결선 53"/>
          <p:cNvCxnSpPr/>
          <p:nvPr/>
        </p:nvCxnSpPr>
        <p:spPr>
          <a:xfrm rot="5400000">
            <a:off x="-1572462" y="4214024"/>
            <a:ext cx="5286412" cy="1588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5" name="정육면체 54"/>
          <p:cNvSpPr/>
          <p:nvPr/>
        </p:nvSpPr>
        <p:spPr>
          <a:xfrm>
            <a:off x="2928926" y="1000107"/>
            <a:ext cx="1143008" cy="35719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sp>
        <p:nvSpPr>
          <p:cNvPr id="56" name="정육면체 55"/>
          <p:cNvSpPr/>
          <p:nvPr/>
        </p:nvSpPr>
        <p:spPr>
          <a:xfrm>
            <a:off x="7286644" y="857232"/>
            <a:ext cx="1143008" cy="35719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agent</a:t>
            </a:r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3214678" y="1357297"/>
            <a:ext cx="500066" cy="5500726"/>
            <a:chOff x="2643174" y="1142984"/>
            <a:chExt cx="500066" cy="5572958"/>
          </a:xfrm>
        </p:grpSpPr>
        <p:cxnSp>
          <p:nvCxnSpPr>
            <p:cNvPr id="58" name="직선 연결선 57"/>
            <p:cNvCxnSpPr/>
            <p:nvPr/>
          </p:nvCxnSpPr>
          <p:spPr>
            <a:xfrm rot="5400000">
              <a:off x="214282" y="4071942"/>
              <a:ext cx="5286412" cy="1588"/>
            </a:xfrm>
            <a:prstGeom prst="lin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grpSp>
          <p:nvGrpSpPr>
            <p:cNvPr id="59" name="그룹 99"/>
            <p:cNvGrpSpPr/>
            <p:nvPr/>
          </p:nvGrpSpPr>
          <p:grpSpPr>
            <a:xfrm>
              <a:off x="2643174" y="1142984"/>
              <a:ext cx="500066" cy="500066"/>
              <a:chOff x="785786" y="1142984"/>
              <a:chExt cx="500066" cy="500066"/>
            </a:xfrm>
          </p:grpSpPr>
          <p:grpSp>
            <p:nvGrpSpPr>
              <p:cNvPr id="60" name="그룹 49"/>
              <p:cNvGrpSpPr/>
              <p:nvPr/>
            </p:nvGrpSpPr>
            <p:grpSpPr>
              <a:xfrm>
                <a:off x="857224" y="1285860"/>
                <a:ext cx="285752" cy="357190"/>
                <a:chOff x="1285852" y="2143116"/>
                <a:chExt cx="285752" cy="357190"/>
              </a:xfrm>
            </p:grpSpPr>
            <p:sp>
              <p:nvSpPr>
                <p:cNvPr id="62" name="위로 구부러진 화살표 61"/>
                <p:cNvSpPr/>
                <p:nvPr/>
              </p:nvSpPr>
              <p:spPr>
                <a:xfrm>
                  <a:off x="1285852" y="2357430"/>
                  <a:ext cx="285752" cy="142876"/>
                </a:xfrm>
                <a:prstGeom prst="curvedUp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위로 구부러진 화살표 62"/>
                <p:cNvSpPr/>
                <p:nvPr/>
              </p:nvSpPr>
              <p:spPr>
                <a:xfrm flipH="1" flipV="1">
                  <a:off x="1285852" y="2143116"/>
                  <a:ext cx="285752" cy="152400"/>
                </a:xfrm>
                <a:prstGeom prst="curvedUp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1" name="TextBox 60"/>
              <p:cNvSpPr txBox="1"/>
              <p:nvPr/>
            </p:nvSpPr>
            <p:spPr>
              <a:xfrm>
                <a:off x="785786" y="1142984"/>
                <a:ext cx="500066" cy="21544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800" smtClean="0"/>
                  <a:t>thread</a:t>
                </a:r>
                <a:endParaRPr lang="ko-KR" altLang="en-US" sz="800"/>
              </a:p>
            </p:txBody>
          </p:sp>
        </p:grpSp>
      </p:grpSp>
      <p:grpSp>
        <p:nvGrpSpPr>
          <p:cNvPr id="64" name="그룹 63"/>
          <p:cNvGrpSpPr/>
          <p:nvPr/>
        </p:nvGrpSpPr>
        <p:grpSpPr>
          <a:xfrm>
            <a:off x="7643834" y="1357297"/>
            <a:ext cx="500066" cy="5500726"/>
            <a:chOff x="2643174" y="1142984"/>
            <a:chExt cx="500066" cy="5572958"/>
          </a:xfrm>
        </p:grpSpPr>
        <p:cxnSp>
          <p:nvCxnSpPr>
            <p:cNvPr id="65" name="직선 연결선 64"/>
            <p:cNvCxnSpPr/>
            <p:nvPr/>
          </p:nvCxnSpPr>
          <p:spPr>
            <a:xfrm rot="5400000">
              <a:off x="214282" y="4071942"/>
              <a:ext cx="5286412" cy="1588"/>
            </a:xfrm>
            <a:prstGeom prst="lin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grpSp>
          <p:nvGrpSpPr>
            <p:cNvPr id="66" name="그룹 99"/>
            <p:cNvGrpSpPr/>
            <p:nvPr/>
          </p:nvGrpSpPr>
          <p:grpSpPr>
            <a:xfrm>
              <a:off x="2643174" y="1142984"/>
              <a:ext cx="500066" cy="500066"/>
              <a:chOff x="785786" y="1142984"/>
              <a:chExt cx="500066" cy="500066"/>
            </a:xfrm>
          </p:grpSpPr>
          <p:grpSp>
            <p:nvGrpSpPr>
              <p:cNvPr id="67" name="그룹 49"/>
              <p:cNvGrpSpPr/>
              <p:nvPr/>
            </p:nvGrpSpPr>
            <p:grpSpPr>
              <a:xfrm>
                <a:off x="857224" y="1285860"/>
                <a:ext cx="285752" cy="357190"/>
                <a:chOff x="1285852" y="2143116"/>
                <a:chExt cx="285752" cy="357190"/>
              </a:xfrm>
            </p:grpSpPr>
            <p:sp>
              <p:nvSpPr>
                <p:cNvPr id="69" name="위로 구부러진 화살표 68"/>
                <p:cNvSpPr/>
                <p:nvPr/>
              </p:nvSpPr>
              <p:spPr>
                <a:xfrm>
                  <a:off x="1285852" y="2357430"/>
                  <a:ext cx="285752" cy="142876"/>
                </a:xfrm>
                <a:prstGeom prst="curvedUp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위로 구부러진 화살표 69"/>
                <p:cNvSpPr/>
                <p:nvPr/>
              </p:nvSpPr>
              <p:spPr>
                <a:xfrm flipH="1" flipV="1">
                  <a:off x="1285852" y="2143116"/>
                  <a:ext cx="285752" cy="152400"/>
                </a:xfrm>
                <a:prstGeom prst="curvedUp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8" name="TextBox 67"/>
              <p:cNvSpPr txBox="1"/>
              <p:nvPr/>
            </p:nvSpPr>
            <p:spPr>
              <a:xfrm>
                <a:off x="785786" y="1142984"/>
                <a:ext cx="500066" cy="21544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800" smtClean="0"/>
                  <a:t>thread</a:t>
                </a:r>
                <a:endParaRPr lang="ko-KR" altLang="en-US" sz="800"/>
              </a:p>
            </p:txBody>
          </p:sp>
        </p:grpSp>
      </p:grpSp>
      <p:sp>
        <p:nvSpPr>
          <p:cNvPr id="71" name="직사각형 70"/>
          <p:cNvSpPr/>
          <p:nvPr/>
        </p:nvSpPr>
        <p:spPr>
          <a:xfrm>
            <a:off x="7286644" y="2000239"/>
            <a:ext cx="1143008" cy="571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[Time Check]</a:t>
            </a:r>
          </a:p>
        </p:txBody>
      </p:sp>
      <p:cxnSp>
        <p:nvCxnSpPr>
          <p:cNvPr id="72" name="직선 화살표 연결선 71"/>
          <p:cNvCxnSpPr/>
          <p:nvPr/>
        </p:nvCxnSpPr>
        <p:spPr>
          <a:xfrm rot="10800000">
            <a:off x="3286117" y="4572007"/>
            <a:ext cx="37147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정육면체 72"/>
          <p:cNvSpPr/>
          <p:nvPr/>
        </p:nvSpPr>
        <p:spPr>
          <a:xfrm>
            <a:off x="571472" y="1000107"/>
            <a:ext cx="1143008" cy="35719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WEB</a:t>
            </a:r>
            <a:endParaRPr lang="ko-KR" altLang="en-US"/>
          </a:p>
        </p:txBody>
      </p:sp>
      <p:grpSp>
        <p:nvGrpSpPr>
          <p:cNvPr id="75" name="그룹 74"/>
          <p:cNvGrpSpPr/>
          <p:nvPr/>
        </p:nvGrpSpPr>
        <p:grpSpPr>
          <a:xfrm>
            <a:off x="6929454" y="3714751"/>
            <a:ext cx="500066" cy="2714644"/>
            <a:chOff x="2643174" y="1142984"/>
            <a:chExt cx="500066" cy="3184547"/>
          </a:xfrm>
        </p:grpSpPr>
        <p:cxnSp>
          <p:nvCxnSpPr>
            <p:cNvPr id="76" name="직선 연결선 75"/>
            <p:cNvCxnSpPr/>
            <p:nvPr/>
          </p:nvCxnSpPr>
          <p:spPr>
            <a:xfrm rot="5400000">
              <a:off x="1408884" y="2878134"/>
              <a:ext cx="2898001" cy="794"/>
            </a:xfrm>
            <a:prstGeom prst="lin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grpSp>
          <p:nvGrpSpPr>
            <p:cNvPr id="77" name="그룹 99"/>
            <p:cNvGrpSpPr/>
            <p:nvPr/>
          </p:nvGrpSpPr>
          <p:grpSpPr>
            <a:xfrm>
              <a:off x="2643174" y="1142984"/>
              <a:ext cx="500066" cy="500066"/>
              <a:chOff x="785786" y="1142984"/>
              <a:chExt cx="500066" cy="500066"/>
            </a:xfrm>
          </p:grpSpPr>
          <p:grpSp>
            <p:nvGrpSpPr>
              <p:cNvPr id="78" name="그룹 49"/>
              <p:cNvGrpSpPr/>
              <p:nvPr/>
            </p:nvGrpSpPr>
            <p:grpSpPr>
              <a:xfrm>
                <a:off x="857224" y="1285860"/>
                <a:ext cx="285752" cy="357190"/>
                <a:chOff x="1285852" y="2143116"/>
                <a:chExt cx="285752" cy="357190"/>
              </a:xfrm>
            </p:grpSpPr>
            <p:sp>
              <p:nvSpPr>
                <p:cNvPr id="80" name="위로 구부러진 화살표 79"/>
                <p:cNvSpPr/>
                <p:nvPr/>
              </p:nvSpPr>
              <p:spPr>
                <a:xfrm>
                  <a:off x="1285852" y="2357430"/>
                  <a:ext cx="285752" cy="142876"/>
                </a:xfrm>
                <a:prstGeom prst="curvedUp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위로 구부러진 화살표 80"/>
                <p:cNvSpPr/>
                <p:nvPr/>
              </p:nvSpPr>
              <p:spPr>
                <a:xfrm flipH="1" flipV="1">
                  <a:off x="1285852" y="2143116"/>
                  <a:ext cx="285752" cy="152400"/>
                </a:xfrm>
                <a:prstGeom prst="curvedUp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785786" y="1142984"/>
                <a:ext cx="500066" cy="21544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/>
                  <a:t>thread</a:t>
                </a:r>
                <a:endParaRPr lang="ko-KR" altLang="en-US" sz="800" dirty="0"/>
              </a:p>
            </p:txBody>
          </p:sp>
        </p:grpSp>
      </p:grpSp>
      <p:sp>
        <p:nvSpPr>
          <p:cNvPr id="82" name="직사각형 81"/>
          <p:cNvSpPr/>
          <p:nvPr/>
        </p:nvSpPr>
        <p:spPr>
          <a:xfrm>
            <a:off x="6715140" y="4214817"/>
            <a:ext cx="785818" cy="11430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per </a:t>
            </a:r>
          </a:p>
          <a:p>
            <a:pPr algn="ctr"/>
            <a:r>
              <a:rPr lang="en-US" altLang="ko-KR" sz="1000" dirty="0" smtClean="0"/>
              <a:t>1-hour</a:t>
            </a:r>
          </a:p>
          <a:p>
            <a:pPr algn="ctr"/>
            <a:r>
              <a:rPr lang="en-US" altLang="ko-KR" sz="1000" dirty="0" smtClean="0"/>
              <a:t>DB trans</a:t>
            </a:r>
            <a:endParaRPr lang="ko-KR" altLang="en-US" dirty="0"/>
          </a:p>
        </p:txBody>
      </p:sp>
      <p:cxnSp>
        <p:nvCxnSpPr>
          <p:cNvPr id="83" name="직선 화살표 연결선 82"/>
          <p:cNvCxnSpPr/>
          <p:nvPr/>
        </p:nvCxnSpPr>
        <p:spPr>
          <a:xfrm rot="10800000" flipV="1">
            <a:off x="3357558" y="5786452"/>
            <a:ext cx="471490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9" idx="3"/>
            <a:endCxn id="90" idx="1"/>
          </p:cNvCxnSpPr>
          <p:nvPr/>
        </p:nvCxnSpPr>
        <p:spPr>
          <a:xfrm>
            <a:off x="7429520" y="3806578"/>
            <a:ext cx="642942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6072198" y="6357957"/>
            <a:ext cx="2214578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6" name="그룹 85"/>
          <p:cNvGrpSpPr/>
          <p:nvPr/>
        </p:nvGrpSpPr>
        <p:grpSpPr>
          <a:xfrm>
            <a:off x="8072462" y="3714752"/>
            <a:ext cx="500066" cy="2714644"/>
            <a:chOff x="2643174" y="1142984"/>
            <a:chExt cx="500066" cy="3184547"/>
          </a:xfrm>
        </p:grpSpPr>
        <p:cxnSp>
          <p:nvCxnSpPr>
            <p:cNvPr id="87" name="직선 연결선 86"/>
            <p:cNvCxnSpPr/>
            <p:nvPr/>
          </p:nvCxnSpPr>
          <p:spPr>
            <a:xfrm rot="5400000">
              <a:off x="1408884" y="2878134"/>
              <a:ext cx="2898001" cy="794"/>
            </a:xfrm>
            <a:prstGeom prst="lin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grpSp>
          <p:nvGrpSpPr>
            <p:cNvPr id="88" name="그룹 99"/>
            <p:cNvGrpSpPr/>
            <p:nvPr/>
          </p:nvGrpSpPr>
          <p:grpSpPr>
            <a:xfrm>
              <a:off x="2643174" y="1142984"/>
              <a:ext cx="500066" cy="500066"/>
              <a:chOff x="785786" y="1142984"/>
              <a:chExt cx="500066" cy="500066"/>
            </a:xfrm>
          </p:grpSpPr>
          <p:grpSp>
            <p:nvGrpSpPr>
              <p:cNvPr id="89" name="그룹 49"/>
              <p:cNvGrpSpPr/>
              <p:nvPr/>
            </p:nvGrpSpPr>
            <p:grpSpPr>
              <a:xfrm>
                <a:off x="857224" y="1285860"/>
                <a:ext cx="285752" cy="357190"/>
                <a:chOff x="1285852" y="2143116"/>
                <a:chExt cx="285752" cy="357190"/>
              </a:xfrm>
            </p:grpSpPr>
            <p:sp>
              <p:nvSpPr>
                <p:cNvPr id="91" name="위로 구부러진 화살표 90"/>
                <p:cNvSpPr/>
                <p:nvPr/>
              </p:nvSpPr>
              <p:spPr>
                <a:xfrm>
                  <a:off x="1285852" y="2357430"/>
                  <a:ext cx="285752" cy="142876"/>
                </a:xfrm>
                <a:prstGeom prst="curvedUp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위로 구부러진 화살표 91"/>
                <p:cNvSpPr/>
                <p:nvPr/>
              </p:nvSpPr>
              <p:spPr>
                <a:xfrm flipH="1" flipV="1">
                  <a:off x="1285852" y="2143116"/>
                  <a:ext cx="285752" cy="152400"/>
                </a:xfrm>
                <a:prstGeom prst="curvedUp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785786" y="1142984"/>
                <a:ext cx="500066" cy="21544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800" smtClean="0"/>
                  <a:t>thread</a:t>
                </a:r>
                <a:endParaRPr lang="ko-KR" altLang="en-US" sz="800"/>
              </a:p>
            </p:txBody>
          </p:sp>
        </p:grpSp>
      </p:grpSp>
      <p:sp>
        <p:nvSpPr>
          <p:cNvPr id="93" name="직사각형 92"/>
          <p:cNvSpPr/>
          <p:nvPr/>
        </p:nvSpPr>
        <p:spPr>
          <a:xfrm>
            <a:off x="7929586" y="5357825"/>
            <a:ext cx="571504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백업</a:t>
            </a:r>
            <a:endParaRPr lang="en-US" altLang="ko-KR" sz="1000" b="1" dirty="0" smtClean="0"/>
          </a:p>
        </p:txBody>
      </p:sp>
      <p:cxnSp>
        <p:nvCxnSpPr>
          <p:cNvPr id="94" name="직선 연결선 93"/>
          <p:cNvCxnSpPr/>
          <p:nvPr/>
        </p:nvCxnSpPr>
        <p:spPr>
          <a:xfrm>
            <a:off x="6357950" y="3786189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5" name="그룹 94"/>
          <p:cNvGrpSpPr/>
          <p:nvPr/>
        </p:nvGrpSpPr>
        <p:grpSpPr>
          <a:xfrm>
            <a:off x="5886460" y="3714751"/>
            <a:ext cx="500066" cy="2714644"/>
            <a:chOff x="2643174" y="1142984"/>
            <a:chExt cx="500066" cy="3184547"/>
          </a:xfrm>
        </p:grpSpPr>
        <p:cxnSp>
          <p:nvCxnSpPr>
            <p:cNvPr id="96" name="직선 연결선 95"/>
            <p:cNvCxnSpPr/>
            <p:nvPr/>
          </p:nvCxnSpPr>
          <p:spPr>
            <a:xfrm rot="5400000">
              <a:off x="1408884" y="2878134"/>
              <a:ext cx="2898001" cy="794"/>
            </a:xfrm>
            <a:prstGeom prst="lin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grpSp>
          <p:nvGrpSpPr>
            <p:cNvPr id="97" name="그룹 99"/>
            <p:cNvGrpSpPr/>
            <p:nvPr/>
          </p:nvGrpSpPr>
          <p:grpSpPr>
            <a:xfrm>
              <a:off x="2643174" y="1142984"/>
              <a:ext cx="500066" cy="500066"/>
              <a:chOff x="785786" y="1142984"/>
              <a:chExt cx="500066" cy="500066"/>
            </a:xfrm>
          </p:grpSpPr>
          <p:grpSp>
            <p:nvGrpSpPr>
              <p:cNvPr id="98" name="그룹 49"/>
              <p:cNvGrpSpPr/>
              <p:nvPr/>
            </p:nvGrpSpPr>
            <p:grpSpPr>
              <a:xfrm>
                <a:off x="857224" y="1285860"/>
                <a:ext cx="285752" cy="357190"/>
                <a:chOff x="1285852" y="2143116"/>
                <a:chExt cx="285752" cy="357190"/>
              </a:xfrm>
            </p:grpSpPr>
            <p:sp>
              <p:nvSpPr>
                <p:cNvPr id="100" name="위로 구부러진 화살표 99"/>
                <p:cNvSpPr/>
                <p:nvPr/>
              </p:nvSpPr>
              <p:spPr>
                <a:xfrm>
                  <a:off x="1285852" y="2357430"/>
                  <a:ext cx="285752" cy="142876"/>
                </a:xfrm>
                <a:prstGeom prst="curvedUp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위로 구부러진 화살표 100"/>
                <p:cNvSpPr/>
                <p:nvPr/>
              </p:nvSpPr>
              <p:spPr>
                <a:xfrm flipH="1" flipV="1">
                  <a:off x="1285852" y="2143116"/>
                  <a:ext cx="285752" cy="152400"/>
                </a:xfrm>
                <a:prstGeom prst="curvedUp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9" name="TextBox 98"/>
              <p:cNvSpPr txBox="1"/>
              <p:nvPr/>
            </p:nvSpPr>
            <p:spPr>
              <a:xfrm>
                <a:off x="785786" y="1142984"/>
                <a:ext cx="500066" cy="21544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/>
                  <a:t>thread</a:t>
                </a:r>
                <a:endParaRPr lang="ko-KR" altLang="en-US" sz="800" dirty="0"/>
              </a:p>
            </p:txBody>
          </p:sp>
        </p:grpSp>
      </p:grpSp>
      <p:cxnSp>
        <p:nvCxnSpPr>
          <p:cNvPr id="102" name="직선 화살표 연결선 101"/>
          <p:cNvCxnSpPr/>
          <p:nvPr/>
        </p:nvCxnSpPr>
        <p:spPr>
          <a:xfrm rot="10800000">
            <a:off x="3332155" y="5141923"/>
            <a:ext cx="2571767" cy="1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5500694" y="4714883"/>
            <a:ext cx="1071570" cy="7858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Alive_thread</a:t>
            </a:r>
            <a:endParaRPr lang="en-US" altLang="ko-KR" sz="1000" dirty="0" smtClean="0"/>
          </a:p>
          <a:p>
            <a:pPr algn="ctr"/>
            <a:endParaRPr lang="en-US" altLang="ko-KR" sz="1000" dirty="0" smtClean="0"/>
          </a:p>
          <a:p>
            <a:pPr algn="ctr"/>
            <a:r>
              <a:rPr lang="en-US" altLang="ko-KR" sz="1000" dirty="0" smtClean="0"/>
              <a:t>Agent</a:t>
            </a:r>
            <a:r>
              <a:rPr lang="ko-KR" altLang="en-US" sz="1000" dirty="0" smtClean="0"/>
              <a:t>가 살아있다고 보내는 신호</a:t>
            </a:r>
            <a:endParaRPr lang="ko-KR" altLang="en-US" dirty="0"/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714348" y="4929197"/>
            <a:ext cx="192882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642910" y="4714883"/>
            <a:ext cx="785818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smtClean="0"/>
          </a:p>
          <a:p>
            <a:pPr algn="ctr"/>
            <a:r>
              <a:rPr lang="en-US" altLang="ko-KR" sz="1000" smtClean="0"/>
              <a:t>LOG</a:t>
            </a:r>
          </a:p>
          <a:p>
            <a:pPr algn="ctr"/>
            <a:r>
              <a:rPr lang="en-US" altLang="ko-KR" sz="1000" smtClean="0"/>
              <a:t>print</a:t>
            </a:r>
          </a:p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2714612" y="4357693"/>
            <a:ext cx="571504" cy="207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</a:p>
          <a:p>
            <a:pPr algn="ctr"/>
            <a:r>
              <a:rPr lang="en-US" altLang="ko-KR" dirty="0" smtClean="0"/>
              <a:t>B</a:t>
            </a:r>
          </a:p>
          <a:p>
            <a:pPr algn="ctr"/>
            <a:r>
              <a:rPr lang="en-US" altLang="ko-KR" dirty="0" smtClean="0"/>
              <a:t>M</a:t>
            </a:r>
          </a:p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cxnSp>
        <p:nvCxnSpPr>
          <p:cNvPr id="108" name="직선 화살표 연결선 107"/>
          <p:cNvCxnSpPr/>
          <p:nvPr/>
        </p:nvCxnSpPr>
        <p:spPr>
          <a:xfrm rot="10800000">
            <a:off x="1428728" y="5214950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57158" y="283469"/>
            <a:ext cx="1857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rgbClr val="FF0000"/>
                </a:solidFill>
              </a:rPr>
              <a:t>스케줄러</a:t>
            </a:r>
            <a:r>
              <a:rPr lang="en-US" altLang="ko-KR" sz="2200" dirty="0" smtClean="0">
                <a:solidFill>
                  <a:srgbClr val="FF0000"/>
                </a:solidFill>
              </a:rPr>
              <a:t>(4/5)</a:t>
            </a:r>
            <a:endParaRPr lang="ko-KR" alt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rot="5400000">
            <a:off x="-1643900" y="4142587"/>
            <a:ext cx="5286412" cy="158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" name="정육면체 5"/>
          <p:cNvSpPr/>
          <p:nvPr/>
        </p:nvSpPr>
        <p:spPr>
          <a:xfrm>
            <a:off x="3500430" y="928670"/>
            <a:ext cx="1143008" cy="35719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sp>
        <p:nvSpPr>
          <p:cNvPr id="7" name="정육면체 6"/>
          <p:cNvSpPr/>
          <p:nvPr/>
        </p:nvSpPr>
        <p:spPr>
          <a:xfrm>
            <a:off x="7643834" y="928670"/>
            <a:ext cx="1143008" cy="35719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agent</a:t>
            </a:r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rot="5400000">
            <a:off x="1391549" y="4176845"/>
            <a:ext cx="5217894" cy="158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정육면체 8"/>
          <p:cNvSpPr/>
          <p:nvPr/>
        </p:nvSpPr>
        <p:spPr>
          <a:xfrm>
            <a:off x="500034" y="928670"/>
            <a:ext cx="1143008" cy="35719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WEB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8596" y="2071678"/>
            <a:ext cx="1143008" cy="1857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정책 설정</a:t>
            </a:r>
            <a:r>
              <a:rPr lang="en-US" altLang="ko-KR" sz="1000" b="1" dirty="0" smtClean="0"/>
              <a:t>]</a:t>
            </a:r>
          </a:p>
          <a:p>
            <a:r>
              <a:rPr lang="en-US" altLang="ko-KR" sz="1000" b="1" dirty="0" smtClean="0"/>
              <a:t>1.</a:t>
            </a:r>
            <a:r>
              <a:rPr lang="ko-KR" altLang="en-US" sz="1000" b="1" dirty="0" smtClean="0"/>
              <a:t>전체 정책</a:t>
            </a:r>
            <a:endParaRPr lang="en-US" altLang="ko-KR" sz="1000" b="1" dirty="0" smtClean="0"/>
          </a:p>
          <a:p>
            <a:r>
              <a:rPr lang="en-US" altLang="ko-KR" sz="1000" dirty="0" smtClean="0"/>
              <a:t>-</a:t>
            </a:r>
            <a:r>
              <a:rPr lang="en-US" altLang="ko-KR" sz="1000" dirty="0" err="1" smtClean="0"/>
              <a:t>url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r>
              <a:rPr lang="en-US" altLang="ko-KR" sz="1000" dirty="0" smtClean="0"/>
              <a:t>-</a:t>
            </a:r>
            <a:r>
              <a:rPr lang="en-US" altLang="ko-KR" sz="1000" dirty="0" err="1" smtClean="0"/>
              <a:t>ip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r>
              <a:rPr lang="en-US" altLang="ko-KR" sz="1000" dirty="0" smtClean="0"/>
              <a:t>-keyword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b="1" dirty="0" smtClean="0"/>
              <a:t>2.</a:t>
            </a:r>
            <a:r>
              <a:rPr lang="ko-KR" altLang="en-US" sz="1000" b="1" dirty="0" smtClean="0"/>
              <a:t>네트워크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오브젝트 정책</a:t>
            </a:r>
            <a:endParaRPr lang="en-US" altLang="ko-KR" sz="1000" b="1" dirty="0" smtClean="0"/>
          </a:p>
          <a:p>
            <a:r>
              <a:rPr lang="en-US" altLang="ko-KR" sz="1000" dirty="0" smtClean="0"/>
              <a:t>-</a:t>
            </a:r>
            <a:r>
              <a:rPr lang="en-US" altLang="ko-KR" sz="1000" dirty="0" err="1" smtClean="0"/>
              <a:t>url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r>
              <a:rPr lang="en-US" altLang="ko-KR" sz="1000" dirty="0" smtClean="0"/>
              <a:t>-</a:t>
            </a:r>
            <a:r>
              <a:rPr lang="en-US" altLang="ko-KR" sz="1000" dirty="0" err="1" smtClean="0"/>
              <a:t>ip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r>
              <a:rPr lang="en-US" altLang="ko-KR" sz="1000" dirty="0" smtClean="0"/>
              <a:t>-keyword</a:t>
            </a:r>
            <a:r>
              <a:rPr lang="ko-KR" altLang="en-US" sz="1000" dirty="0" smtClean="0"/>
              <a:t>설정</a:t>
            </a:r>
            <a:endParaRPr lang="ko-KR" altLang="en-US" dirty="0"/>
          </a:p>
        </p:txBody>
      </p:sp>
      <p:sp>
        <p:nvSpPr>
          <p:cNvPr id="11" name="정육면체 10"/>
          <p:cNvSpPr/>
          <p:nvPr/>
        </p:nvSpPr>
        <p:spPr>
          <a:xfrm>
            <a:off x="3643306" y="1571612"/>
            <a:ext cx="285752" cy="5214974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</a:p>
          <a:p>
            <a:pPr algn="ctr"/>
            <a:r>
              <a:rPr lang="en-US" altLang="ko-KR" dirty="0" smtClean="0"/>
              <a:t>B</a:t>
            </a:r>
          </a:p>
          <a:p>
            <a:pPr algn="ctr"/>
            <a:r>
              <a:rPr lang="en-US" altLang="ko-KR" dirty="0" smtClean="0"/>
              <a:t>M</a:t>
            </a:r>
          </a:p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142976" y="2641594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142976" y="2784470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357290" y="2927346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자기 디스크 14"/>
          <p:cNvSpPr/>
          <p:nvPr/>
        </p:nvSpPr>
        <p:spPr>
          <a:xfrm>
            <a:off x="2500298" y="2285992"/>
            <a:ext cx="1000132" cy="214314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policy</a:t>
            </a:r>
            <a:endParaRPr lang="ko-KR" altLang="en-US" sz="1000" dirty="0"/>
          </a:p>
        </p:txBody>
      </p:sp>
      <p:sp>
        <p:nvSpPr>
          <p:cNvPr id="16" name="순서도: 자기 디스크 15"/>
          <p:cNvSpPr/>
          <p:nvPr/>
        </p:nvSpPr>
        <p:spPr>
          <a:xfrm>
            <a:off x="2500298" y="3429000"/>
            <a:ext cx="1000132" cy="500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agentX_policy</a:t>
            </a:r>
            <a:endParaRPr lang="ko-KR" altLang="en-US" sz="10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142976" y="3570288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142976" y="3713164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357290" y="3856040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 설명선 19"/>
          <p:cNvSpPr/>
          <p:nvPr/>
        </p:nvSpPr>
        <p:spPr>
          <a:xfrm>
            <a:off x="1785918" y="4000504"/>
            <a:ext cx="1714512" cy="214314"/>
          </a:xfrm>
          <a:prstGeom prst="wedgeRectCallout">
            <a:avLst>
              <a:gd name="adj1" fmla="val -16070"/>
              <a:gd name="adj2" fmla="val -10642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smtClean="0"/>
              <a:t>agent1 = </a:t>
            </a:r>
            <a:r>
              <a:rPr lang="ko-KR" altLang="en-US" sz="800" smtClean="0"/>
              <a:t>전체 정책</a:t>
            </a:r>
            <a:r>
              <a:rPr lang="en-US" altLang="ko-KR" sz="800" smtClean="0"/>
              <a:t>+ </a:t>
            </a:r>
            <a:r>
              <a:rPr lang="ko-KR" altLang="en-US" sz="800" smtClean="0"/>
              <a:t>개별 정책</a:t>
            </a:r>
            <a:endParaRPr lang="en-US" altLang="ko-KR" sz="800" smtClean="0"/>
          </a:p>
        </p:txBody>
      </p:sp>
      <p:sp>
        <p:nvSpPr>
          <p:cNvPr id="21" name="아래로 구부러진 화살표 20"/>
          <p:cNvSpPr/>
          <p:nvPr/>
        </p:nvSpPr>
        <p:spPr>
          <a:xfrm>
            <a:off x="1285852" y="1500174"/>
            <a:ext cx="2571768" cy="64294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143108" y="1285860"/>
            <a:ext cx="642943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Sock</a:t>
            </a:r>
          </a:p>
          <a:p>
            <a:pPr algn="ctr"/>
            <a:r>
              <a:rPr lang="ko-KR" altLang="en-US" sz="800" smtClean="0"/>
              <a:t>명령 하달</a:t>
            </a:r>
            <a:endParaRPr lang="ko-KR" altLang="en-US" sz="800"/>
          </a:p>
        </p:txBody>
      </p:sp>
      <p:sp>
        <p:nvSpPr>
          <p:cNvPr id="23" name="타원 22"/>
          <p:cNvSpPr/>
          <p:nvPr/>
        </p:nvSpPr>
        <p:spPr>
          <a:xfrm>
            <a:off x="1643041" y="2571744"/>
            <a:ext cx="642943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DB</a:t>
            </a:r>
          </a:p>
          <a:p>
            <a:pPr algn="ctr"/>
            <a:r>
              <a:rPr lang="ko-KR" altLang="en-US" sz="800" smtClean="0"/>
              <a:t>저장</a:t>
            </a:r>
            <a:endParaRPr lang="ko-KR" altLang="en-US" sz="800"/>
          </a:p>
        </p:txBody>
      </p:sp>
      <p:sp>
        <p:nvSpPr>
          <p:cNvPr id="24" name="타원 23"/>
          <p:cNvSpPr/>
          <p:nvPr/>
        </p:nvSpPr>
        <p:spPr>
          <a:xfrm>
            <a:off x="1643041" y="3500438"/>
            <a:ext cx="642943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DB</a:t>
            </a:r>
          </a:p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grpSp>
        <p:nvGrpSpPr>
          <p:cNvPr id="25" name="그룹 105"/>
          <p:cNvGrpSpPr/>
          <p:nvPr/>
        </p:nvGrpSpPr>
        <p:grpSpPr>
          <a:xfrm>
            <a:off x="7715272" y="1285860"/>
            <a:ext cx="500066" cy="5500726"/>
            <a:chOff x="2643174" y="1142984"/>
            <a:chExt cx="500066" cy="5572958"/>
          </a:xfrm>
        </p:grpSpPr>
        <p:cxnSp>
          <p:nvCxnSpPr>
            <p:cNvPr id="26" name="직선 연결선 25"/>
            <p:cNvCxnSpPr/>
            <p:nvPr/>
          </p:nvCxnSpPr>
          <p:spPr>
            <a:xfrm rot="5400000">
              <a:off x="214282" y="4071942"/>
              <a:ext cx="5286412" cy="1588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27" name="그룹 99"/>
            <p:cNvGrpSpPr/>
            <p:nvPr/>
          </p:nvGrpSpPr>
          <p:grpSpPr>
            <a:xfrm>
              <a:off x="2643174" y="1142984"/>
              <a:ext cx="500066" cy="500066"/>
              <a:chOff x="785786" y="1142984"/>
              <a:chExt cx="500066" cy="500066"/>
            </a:xfrm>
          </p:grpSpPr>
          <p:grpSp>
            <p:nvGrpSpPr>
              <p:cNvPr id="28" name="그룹 49"/>
              <p:cNvGrpSpPr/>
              <p:nvPr/>
            </p:nvGrpSpPr>
            <p:grpSpPr>
              <a:xfrm>
                <a:off x="857224" y="1285860"/>
                <a:ext cx="285752" cy="357190"/>
                <a:chOff x="1285852" y="2143116"/>
                <a:chExt cx="285752" cy="357190"/>
              </a:xfrm>
            </p:grpSpPr>
            <p:sp>
              <p:nvSpPr>
                <p:cNvPr id="30" name="위로 구부러진 화살표 29"/>
                <p:cNvSpPr/>
                <p:nvPr/>
              </p:nvSpPr>
              <p:spPr>
                <a:xfrm>
                  <a:off x="1285852" y="2357430"/>
                  <a:ext cx="285752" cy="142876"/>
                </a:xfrm>
                <a:prstGeom prst="curvedUpArrow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위로 구부러진 화살표 30"/>
                <p:cNvSpPr/>
                <p:nvPr/>
              </p:nvSpPr>
              <p:spPr>
                <a:xfrm flipH="1" flipV="1">
                  <a:off x="1285852" y="2143116"/>
                  <a:ext cx="285752" cy="152400"/>
                </a:xfrm>
                <a:prstGeom prst="curvedUpArrow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785786" y="1142984"/>
                <a:ext cx="500066" cy="21544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800" smtClean="0"/>
                  <a:t>thread</a:t>
                </a:r>
                <a:endParaRPr lang="ko-KR" altLang="en-US" sz="800"/>
              </a:p>
            </p:txBody>
          </p:sp>
        </p:grpSp>
      </p:grpSp>
      <p:sp>
        <p:nvSpPr>
          <p:cNvPr id="32" name="아래로 구부러진 화살표 31"/>
          <p:cNvSpPr/>
          <p:nvPr/>
        </p:nvSpPr>
        <p:spPr>
          <a:xfrm rot="564128" flipH="1" flipV="1">
            <a:off x="3598949" y="5104383"/>
            <a:ext cx="4980164" cy="5893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86248" y="6143644"/>
            <a:ext cx="2428892" cy="571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b="1" dirty="0" smtClean="0"/>
              <a:t>정책을 파일에 쓰는 이유</a:t>
            </a:r>
            <a:r>
              <a:rPr lang="en-US" altLang="ko-KR" sz="800" b="1" dirty="0" smtClean="0"/>
              <a:t>?</a:t>
            </a:r>
          </a:p>
          <a:p>
            <a:r>
              <a:rPr lang="en-US" altLang="ko-KR" sz="800" dirty="0" smtClean="0"/>
              <a:t>agent</a:t>
            </a:r>
            <a:r>
              <a:rPr lang="ko-KR" altLang="en-US" sz="800" dirty="0" smtClean="0"/>
              <a:t>가 꺼졌다가 켜졌어도 정책파일을 불러와 필터링을 진행 할 수 있다</a:t>
            </a:r>
            <a:endParaRPr lang="en-US" altLang="ko-KR" sz="800" dirty="0" smtClean="0"/>
          </a:p>
          <a:p>
            <a:pPr algn="ctr"/>
            <a:endParaRPr lang="en-US" altLang="ko-KR" sz="800" dirty="0" smtClean="0"/>
          </a:p>
        </p:txBody>
      </p:sp>
      <p:sp>
        <p:nvSpPr>
          <p:cNvPr id="36" name="사각형 설명선 35"/>
          <p:cNvSpPr/>
          <p:nvPr/>
        </p:nvSpPr>
        <p:spPr>
          <a:xfrm>
            <a:off x="5214942" y="1928802"/>
            <a:ext cx="1428760" cy="214314"/>
          </a:xfrm>
          <a:prstGeom prst="wedgeRectCallout">
            <a:avLst>
              <a:gd name="adj1" fmla="val 139285"/>
              <a:gd name="adj2" fmla="val -634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smtClean="0"/>
              <a:t>명령을 수령하는 </a:t>
            </a:r>
            <a:r>
              <a:rPr lang="en-US" altLang="ko-KR" sz="800" smtClean="0"/>
              <a:t>thread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7929586" y="1855776"/>
            <a:ext cx="428628" cy="1588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grpSp>
        <p:nvGrpSpPr>
          <p:cNvPr id="38" name="그룹 105"/>
          <p:cNvGrpSpPr/>
          <p:nvPr/>
        </p:nvGrpSpPr>
        <p:grpSpPr>
          <a:xfrm>
            <a:off x="8286776" y="1714488"/>
            <a:ext cx="500066" cy="5072098"/>
            <a:chOff x="2643174" y="1142984"/>
            <a:chExt cx="500066" cy="4776822"/>
          </a:xfrm>
        </p:grpSpPr>
        <p:cxnSp>
          <p:nvCxnSpPr>
            <p:cNvPr id="39" name="직선 연결선 38"/>
            <p:cNvCxnSpPr/>
            <p:nvPr/>
          </p:nvCxnSpPr>
          <p:spPr>
            <a:xfrm rot="5400000">
              <a:off x="612747" y="3674271"/>
              <a:ext cx="4490276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grpSp>
          <p:nvGrpSpPr>
            <p:cNvPr id="40" name="그룹 99"/>
            <p:cNvGrpSpPr/>
            <p:nvPr/>
          </p:nvGrpSpPr>
          <p:grpSpPr>
            <a:xfrm>
              <a:off x="2643174" y="1142984"/>
              <a:ext cx="500066" cy="500066"/>
              <a:chOff x="785786" y="1142984"/>
              <a:chExt cx="500066" cy="500066"/>
            </a:xfrm>
          </p:grpSpPr>
          <p:grpSp>
            <p:nvGrpSpPr>
              <p:cNvPr id="41" name="그룹 49"/>
              <p:cNvGrpSpPr/>
              <p:nvPr/>
            </p:nvGrpSpPr>
            <p:grpSpPr>
              <a:xfrm>
                <a:off x="857224" y="1285860"/>
                <a:ext cx="285752" cy="357190"/>
                <a:chOff x="1285852" y="2143116"/>
                <a:chExt cx="285752" cy="357190"/>
              </a:xfrm>
            </p:grpSpPr>
            <p:sp>
              <p:nvSpPr>
                <p:cNvPr id="43" name="위로 구부러진 화살표 42"/>
                <p:cNvSpPr/>
                <p:nvPr/>
              </p:nvSpPr>
              <p:spPr>
                <a:xfrm>
                  <a:off x="1285852" y="2357430"/>
                  <a:ext cx="285752" cy="142876"/>
                </a:xfrm>
                <a:prstGeom prst="curvedUpArrow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위로 구부러진 화살표 43"/>
                <p:cNvSpPr/>
                <p:nvPr/>
              </p:nvSpPr>
              <p:spPr>
                <a:xfrm flipH="1" flipV="1">
                  <a:off x="1285852" y="2143116"/>
                  <a:ext cx="285752" cy="152400"/>
                </a:xfrm>
                <a:prstGeom prst="curvedUpArrow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785786" y="1142984"/>
                <a:ext cx="500066" cy="2154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800" smtClean="0"/>
                  <a:t>thread</a:t>
                </a:r>
                <a:endParaRPr lang="ko-KR" altLang="en-US" sz="800"/>
              </a:p>
            </p:txBody>
          </p:sp>
        </p:grpSp>
      </p:grpSp>
      <p:sp>
        <p:nvSpPr>
          <p:cNvPr id="45" name="아래로 구부러진 화살표 44"/>
          <p:cNvSpPr/>
          <p:nvPr/>
        </p:nvSpPr>
        <p:spPr>
          <a:xfrm rot="11407056" flipH="1" flipV="1">
            <a:off x="3869556" y="1923730"/>
            <a:ext cx="4872392" cy="56721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순서도: 자기 디스크 45"/>
          <p:cNvSpPr/>
          <p:nvPr/>
        </p:nvSpPr>
        <p:spPr>
          <a:xfrm>
            <a:off x="2500298" y="3000372"/>
            <a:ext cx="1000132" cy="500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agneX_group</a:t>
            </a:r>
            <a:endParaRPr lang="ko-KR" altLang="en-US" sz="1000" dirty="0"/>
          </a:p>
        </p:txBody>
      </p:sp>
      <p:sp>
        <p:nvSpPr>
          <p:cNvPr id="47" name="순서도: 자기 디스크 46"/>
          <p:cNvSpPr/>
          <p:nvPr/>
        </p:nvSpPr>
        <p:spPr>
          <a:xfrm>
            <a:off x="2500298" y="2571744"/>
            <a:ext cx="1000132" cy="500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agneX_netobj</a:t>
            </a:r>
            <a:endParaRPr lang="ko-KR" altLang="en-US" sz="1000" dirty="0"/>
          </a:p>
        </p:txBody>
      </p:sp>
      <p:sp>
        <p:nvSpPr>
          <p:cNvPr id="48" name="아래로 구부러진 화살표 47"/>
          <p:cNvSpPr/>
          <p:nvPr/>
        </p:nvSpPr>
        <p:spPr>
          <a:xfrm rot="564128" flipH="1" flipV="1">
            <a:off x="785135" y="4620188"/>
            <a:ext cx="3030110" cy="5893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000232" y="5000636"/>
            <a:ext cx="642943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Sock</a:t>
            </a:r>
          </a:p>
          <a:p>
            <a:pPr algn="ctr"/>
            <a:r>
              <a:rPr lang="ko-KR" altLang="en-US" sz="800" dirty="0" smtClean="0"/>
              <a:t>명령 응답</a:t>
            </a:r>
            <a:endParaRPr lang="ko-KR" altLang="en-US" sz="800" dirty="0"/>
          </a:p>
        </p:txBody>
      </p:sp>
      <p:sp>
        <p:nvSpPr>
          <p:cNvPr id="50" name="직사각형 49"/>
          <p:cNvSpPr/>
          <p:nvPr/>
        </p:nvSpPr>
        <p:spPr>
          <a:xfrm>
            <a:off x="7429520" y="3286124"/>
            <a:ext cx="1428760" cy="350046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>
            <a:stCxn id="50" idx="0"/>
            <a:endCxn id="50" idx="2"/>
          </p:cNvCxnSpPr>
          <p:nvPr/>
        </p:nvCxnSpPr>
        <p:spPr>
          <a:xfrm rot="16200000" flipH="1">
            <a:off x="6393669" y="5036355"/>
            <a:ext cx="350046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7215206" y="3143248"/>
            <a:ext cx="500066" cy="468476"/>
            <a:chOff x="7072330" y="2174706"/>
            <a:chExt cx="500066" cy="468476"/>
          </a:xfrm>
        </p:grpSpPr>
        <p:sp>
          <p:nvSpPr>
            <p:cNvPr id="53" name="위로 구부러진 화살표 52"/>
            <p:cNvSpPr/>
            <p:nvPr/>
          </p:nvSpPr>
          <p:spPr>
            <a:xfrm>
              <a:off x="7152235" y="2491474"/>
              <a:ext cx="285752" cy="151708"/>
            </a:xfrm>
            <a:prstGeom prst="curved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위로 구부러진 화살표 53"/>
            <p:cNvSpPr/>
            <p:nvPr/>
          </p:nvSpPr>
          <p:spPr>
            <a:xfrm flipH="1" flipV="1">
              <a:off x="7143768" y="2335351"/>
              <a:ext cx="285752" cy="161820"/>
            </a:xfrm>
            <a:prstGeom prst="curved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072330" y="2174706"/>
              <a:ext cx="500066" cy="228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thread</a:t>
              </a:r>
              <a:endParaRPr lang="ko-KR" altLang="en-US" sz="8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7929586" y="3143248"/>
            <a:ext cx="500066" cy="468476"/>
            <a:chOff x="7072330" y="2174706"/>
            <a:chExt cx="500066" cy="468476"/>
          </a:xfrm>
        </p:grpSpPr>
        <p:sp>
          <p:nvSpPr>
            <p:cNvPr id="57" name="위로 구부러진 화살표 56"/>
            <p:cNvSpPr/>
            <p:nvPr/>
          </p:nvSpPr>
          <p:spPr>
            <a:xfrm>
              <a:off x="7152235" y="2491474"/>
              <a:ext cx="285752" cy="151708"/>
            </a:xfrm>
            <a:prstGeom prst="curved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위로 구부러진 화살표 57"/>
            <p:cNvSpPr/>
            <p:nvPr/>
          </p:nvSpPr>
          <p:spPr>
            <a:xfrm flipH="1" flipV="1">
              <a:off x="7143768" y="2335351"/>
              <a:ext cx="285752" cy="161820"/>
            </a:xfrm>
            <a:prstGeom prst="curved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072330" y="2174706"/>
              <a:ext cx="500066" cy="228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thread</a:t>
              </a:r>
              <a:endParaRPr lang="ko-KR" altLang="en-US" sz="800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8643966" y="3143248"/>
            <a:ext cx="500066" cy="468476"/>
            <a:chOff x="7072330" y="2174706"/>
            <a:chExt cx="500066" cy="468476"/>
          </a:xfrm>
        </p:grpSpPr>
        <p:sp>
          <p:nvSpPr>
            <p:cNvPr id="61" name="위로 구부러진 화살표 60"/>
            <p:cNvSpPr/>
            <p:nvPr/>
          </p:nvSpPr>
          <p:spPr>
            <a:xfrm>
              <a:off x="7152235" y="2491474"/>
              <a:ext cx="285752" cy="151708"/>
            </a:xfrm>
            <a:prstGeom prst="curved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위로 구부러진 화살표 61"/>
            <p:cNvSpPr/>
            <p:nvPr/>
          </p:nvSpPr>
          <p:spPr>
            <a:xfrm flipH="1" flipV="1">
              <a:off x="7143768" y="2335351"/>
              <a:ext cx="285752" cy="161820"/>
            </a:xfrm>
            <a:prstGeom prst="curved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072330" y="2174706"/>
              <a:ext cx="500066" cy="228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thread</a:t>
              </a:r>
              <a:endParaRPr lang="ko-KR" altLang="en-US" sz="800" dirty="0"/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7143768" y="4429132"/>
            <a:ext cx="642942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</a:t>
            </a:r>
            <a:r>
              <a:rPr lang="ko-KR" altLang="en-US" sz="1200" dirty="0" smtClean="0"/>
              <a:t>차단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7786710" y="3786190"/>
            <a:ext cx="785818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Keyword</a:t>
            </a:r>
          </a:p>
          <a:p>
            <a:pPr algn="ctr"/>
            <a:r>
              <a:rPr lang="ko-KR" altLang="en-US" sz="1200" dirty="0" smtClean="0"/>
              <a:t>차단</a:t>
            </a:r>
            <a:endParaRPr lang="ko-KR" altLang="en-US" sz="1200" dirty="0"/>
          </a:p>
        </p:txBody>
      </p:sp>
      <p:sp>
        <p:nvSpPr>
          <p:cNvPr id="66" name="직사각형 65"/>
          <p:cNvSpPr/>
          <p:nvPr/>
        </p:nvSpPr>
        <p:spPr>
          <a:xfrm>
            <a:off x="8627032" y="4357694"/>
            <a:ext cx="500066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URL</a:t>
            </a:r>
          </a:p>
          <a:p>
            <a:pPr algn="ctr"/>
            <a:r>
              <a:rPr lang="ko-KR" altLang="en-US" sz="1200" dirty="0" smtClean="0"/>
              <a:t>차단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357158" y="283469"/>
            <a:ext cx="21431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rgbClr val="FF0000"/>
                </a:solidFill>
              </a:rPr>
              <a:t>스케줄러</a:t>
            </a:r>
            <a:r>
              <a:rPr lang="en-US" altLang="ko-KR" sz="2200" dirty="0" smtClean="0">
                <a:solidFill>
                  <a:srgbClr val="FF0000"/>
                </a:solidFill>
              </a:rPr>
              <a:t>(5/5)</a:t>
            </a:r>
            <a:endParaRPr lang="ko-KR" altLang="en-US" sz="2200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14546" y="357166"/>
            <a:ext cx="3857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정책 적용</a:t>
            </a:r>
            <a:r>
              <a:rPr lang="en-US" altLang="ko-KR" sz="1400" b="1" dirty="0" smtClean="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643174" y="2500306"/>
            <a:ext cx="32861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 startAt="3"/>
            </a:pPr>
            <a:r>
              <a:rPr lang="en-US" altLang="ko-KR" sz="2400" b="1" dirty="0" smtClean="0"/>
              <a:t>AGENT</a:t>
            </a:r>
          </a:p>
          <a:p>
            <a:pPr marL="800100" lvl="1" indent="-342900"/>
            <a:r>
              <a:rPr lang="en-US" altLang="ko-KR" sz="2400" b="1" dirty="0" smtClean="0"/>
              <a:t>3-1. </a:t>
            </a:r>
            <a:r>
              <a:rPr lang="ko-KR" altLang="en-US" sz="2400" b="1" dirty="0" smtClean="0"/>
              <a:t>정책 </a:t>
            </a:r>
            <a:r>
              <a:rPr lang="ko-KR" altLang="en-US" sz="2400" b="1" dirty="0" err="1" smtClean="0"/>
              <a:t>해쉬</a:t>
            </a:r>
            <a:endParaRPr lang="en-US" altLang="ko-KR" sz="2400" b="1" dirty="0" smtClean="0"/>
          </a:p>
          <a:p>
            <a:pPr marL="800100" lvl="1" indent="-342900"/>
            <a:r>
              <a:rPr lang="en-US" altLang="ko-KR" sz="2400" b="1" dirty="0" smtClean="0"/>
              <a:t>3-2. </a:t>
            </a:r>
            <a:r>
              <a:rPr lang="ko-KR" altLang="en-US" sz="2400" b="1" dirty="0" smtClean="0"/>
              <a:t>차단 </a:t>
            </a:r>
            <a:r>
              <a:rPr lang="en-US" altLang="ko-KR" sz="2400" b="1" dirty="0" smtClean="0"/>
              <a:t>process</a:t>
            </a:r>
            <a:endParaRPr lang="ko-KR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643174" y="2500306"/>
            <a:ext cx="32861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/>
            <a:r>
              <a:rPr lang="en-US" altLang="ko-KR" sz="2400" b="1" dirty="0" smtClean="0"/>
              <a:t>3-1. </a:t>
            </a:r>
            <a:r>
              <a:rPr lang="ko-KR" altLang="en-US" sz="2400" b="1" dirty="0" smtClean="0"/>
              <a:t>정책 </a:t>
            </a:r>
            <a:r>
              <a:rPr lang="ko-KR" altLang="en-US" sz="2400" b="1" dirty="0" err="1" smtClean="0"/>
              <a:t>해쉬</a:t>
            </a:r>
            <a:endParaRPr lang="ko-KR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071702" y="164305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/>
            <a:r>
              <a:rPr lang="en-US" altLang="ko-KR" dirty="0" smtClean="0"/>
              <a:t>※ 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Process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(fork)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 smtClean="0"/>
              <a:t>Process-1 : </a:t>
            </a:r>
            <a:r>
              <a:rPr lang="ko-KR" altLang="en-US" dirty="0" smtClean="0"/>
              <a:t>명령 수령</a:t>
            </a:r>
            <a:endParaRPr lang="en-US" altLang="ko-KR" dirty="0" smtClean="0"/>
          </a:p>
          <a:p>
            <a:pPr marL="342900" indent="-342900"/>
            <a:r>
              <a:rPr lang="en-US" altLang="ko-KR" dirty="0"/>
              <a:t>	</a:t>
            </a:r>
            <a:r>
              <a:rPr lang="en-US" altLang="ko-KR" dirty="0" smtClean="0"/>
              <a:t>	    master</a:t>
            </a:r>
            <a:r>
              <a:rPr lang="ko-KR" altLang="en-US" dirty="0" smtClean="0"/>
              <a:t>가 원하는 정보 전달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 smtClean="0"/>
              <a:t>Process-2 : </a:t>
            </a:r>
            <a:r>
              <a:rPr lang="ko-KR" altLang="en-US" dirty="0" smtClean="0"/>
              <a:t>차단 루틴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000364" y="2857496"/>
            <a:ext cx="24288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 smtClean="0"/>
              <a:t>소개 </a:t>
            </a:r>
            <a:r>
              <a:rPr lang="en-US" altLang="ko-KR" sz="2400" b="1" dirty="0" smtClean="0"/>
              <a:t>/ </a:t>
            </a:r>
            <a:r>
              <a:rPr lang="ko-KR" altLang="en-US" sz="2400" b="1" dirty="0" smtClean="0"/>
              <a:t>개요</a:t>
            </a:r>
            <a:endParaRPr lang="en-US" altLang="ko-K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57158" y="283469"/>
            <a:ext cx="4500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rgbClr val="FF0000"/>
                </a:solidFill>
              </a:rPr>
              <a:t>정책 </a:t>
            </a:r>
            <a:r>
              <a:rPr lang="ko-KR" altLang="en-US" sz="2200" dirty="0" err="1" smtClean="0">
                <a:solidFill>
                  <a:srgbClr val="FF0000"/>
                </a:solidFill>
              </a:rPr>
              <a:t>해쉬</a:t>
            </a:r>
            <a:r>
              <a:rPr lang="en-US" altLang="ko-KR" sz="2200" dirty="0" smtClean="0">
                <a:solidFill>
                  <a:srgbClr val="FF0000"/>
                </a:solidFill>
              </a:rPr>
              <a:t> (</a:t>
            </a:r>
            <a:r>
              <a:rPr lang="ko-KR" altLang="en-US" sz="2200" dirty="0" smtClean="0">
                <a:solidFill>
                  <a:srgbClr val="FF0000"/>
                </a:solidFill>
              </a:rPr>
              <a:t>정책 오브젝트</a:t>
            </a:r>
            <a:r>
              <a:rPr lang="en-US" altLang="ko-KR" sz="2200" dirty="0" smtClean="0">
                <a:solidFill>
                  <a:srgbClr val="FF0000"/>
                </a:solidFill>
              </a:rPr>
              <a:t>: 1/11)</a:t>
            </a:r>
            <a:endParaRPr lang="ko-KR" altLang="en-US" sz="2200" dirty="0">
              <a:solidFill>
                <a:srgbClr val="FF0000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857224" y="3614750"/>
            <a:ext cx="6858048" cy="814382"/>
            <a:chOff x="857224" y="3614750"/>
            <a:chExt cx="6858048" cy="81438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57224" y="3614750"/>
              <a:ext cx="1500187" cy="8096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86116" y="3629032"/>
              <a:ext cx="1885950" cy="6477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172222" y="3629032"/>
              <a:ext cx="1543050" cy="8001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38" name="TextBox 37"/>
          <p:cNvSpPr txBox="1"/>
          <p:nvPr/>
        </p:nvSpPr>
        <p:spPr>
          <a:xfrm>
            <a:off x="714348" y="1285860"/>
            <a:ext cx="81439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정책 테이블 구조체</a:t>
            </a:r>
            <a:r>
              <a:rPr lang="en-US" altLang="ko-KR" sz="1400" b="1" dirty="0" smtClean="0"/>
              <a:t>]</a:t>
            </a:r>
          </a:p>
          <a:p>
            <a:endParaRPr lang="en-US" altLang="ko-KR" sz="1400" b="1" dirty="0"/>
          </a:p>
          <a:p>
            <a:pPr marL="342900" indent="-342900"/>
            <a:r>
              <a:rPr lang="en-US" altLang="ko-KR" sz="1400" dirty="0" smtClean="0"/>
              <a:t>1. no</a:t>
            </a:r>
            <a:r>
              <a:rPr lang="ko-KR" altLang="en-US" sz="1400" dirty="0" smtClean="0"/>
              <a:t>는 해당 데이터를 대신하는 고유 번호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2. </a:t>
            </a:r>
            <a:r>
              <a:rPr lang="ko-KR" altLang="en-US" sz="1400" dirty="0" err="1" smtClean="0"/>
              <a:t>캡쳐된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패킷</a:t>
            </a:r>
            <a:r>
              <a:rPr lang="ko-KR" altLang="en-US" sz="1400" dirty="0" err="1"/>
              <a:t>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정책에 적용된 데이터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ip</a:t>
            </a:r>
            <a:r>
              <a:rPr lang="en-US" altLang="ko-KR" sz="1400" dirty="0" smtClean="0"/>
              <a:t>, keyword)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no</a:t>
            </a:r>
            <a:r>
              <a:rPr lang="ko-KR" altLang="en-US" sz="1400" dirty="0" smtClean="0"/>
              <a:t>으</a:t>
            </a:r>
            <a:r>
              <a:rPr lang="ko-KR" altLang="en-US" sz="1400" dirty="0"/>
              <a:t>로 </a:t>
            </a:r>
            <a:r>
              <a:rPr lang="ko-KR" altLang="en-US" sz="1400" dirty="0" smtClean="0"/>
              <a:t>판단</a:t>
            </a:r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구조체 배열</a:t>
            </a:r>
            <a:endParaRPr lang="en-US" altLang="ko-KR" sz="1400" dirty="0" smtClean="0"/>
          </a:p>
          <a:p>
            <a:r>
              <a:rPr lang="en-US" altLang="ko-KR" sz="1400" dirty="0" smtClean="0"/>
              <a:t>4. </a:t>
            </a:r>
            <a:r>
              <a:rPr lang="ko-KR" altLang="en-US" sz="1400" dirty="0" err="1" smtClean="0"/>
              <a:t>해쉬</a:t>
            </a:r>
            <a:r>
              <a:rPr lang="ko-KR" altLang="en-US" sz="1400" dirty="0" smtClean="0"/>
              <a:t> 값이 구조체 인덱스를 지정 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URL </a:t>
            </a:r>
            <a:r>
              <a:rPr lang="ko-KR" altLang="en-US" sz="1400" dirty="0" err="1" smtClean="0"/>
              <a:t>해쉬</a:t>
            </a:r>
            <a:r>
              <a:rPr lang="ko-KR" altLang="en-US" sz="1400" dirty="0" smtClean="0"/>
              <a:t> 테이블 구조체        </a:t>
            </a:r>
            <a:r>
              <a:rPr lang="en-US" altLang="ko-KR" sz="1400" dirty="0" smtClean="0"/>
              <a:t>KEYWORD </a:t>
            </a:r>
            <a:r>
              <a:rPr lang="ko-KR" altLang="en-US" sz="1400" dirty="0" err="1" smtClean="0"/>
              <a:t>해쉬</a:t>
            </a:r>
            <a:r>
              <a:rPr lang="ko-KR" altLang="en-US" sz="1400" dirty="0" smtClean="0"/>
              <a:t> 테이블 구조체       </a:t>
            </a:r>
            <a:r>
              <a:rPr lang="en-US" altLang="ko-KR" sz="1400" dirty="0" smtClean="0"/>
              <a:t>IP </a:t>
            </a:r>
            <a:r>
              <a:rPr lang="ko-KR" altLang="en-US" sz="1400" dirty="0" err="1" smtClean="0"/>
              <a:t>해쉬</a:t>
            </a:r>
            <a:r>
              <a:rPr lang="ko-KR" altLang="en-US" sz="1400" dirty="0" smtClean="0"/>
              <a:t> 테이블 구조체</a:t>
            </a:r>
            <a:endParaRPr lang="en-US" altLang="ko-KR" sz="14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00034" y="4047907"/>
          <a:ext cx="928694" cy="28101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28694"/>
              </a:tblGrid>
              <a:tr h="336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Index1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361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Index2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361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Index3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361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Index4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361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: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361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: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361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: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4144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Index: 500000</a:t>
                      </a:r>
                      <a:endParaRPr lang="ko-KR" altLang="en-US" sz="1200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0034" y="3714752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해쉬테이블</a:t>
            </a:r>
            <a:endParaRPr lang="ko-KR" altLang="en-US" sz="1200" b="1" dirty="0"/>
          </a:p>
        </p:txBody>
      </p:sp>
      <p:sp>
        <p:nvSpPr>
          <p:cNvPr id="11" name="직사각형 10"/>
          <p:cNvSpPr/>
          <p:nvPr/>
        </p:nvSpPr>
        <p:spPr>
          <a:xfrm>
            <a:off x="1643042" y="5000636"/>
            <a:ext cx="1071570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 smtClean="0"/>
              <a:t>Index4:1</a:t>
            </a:r>
            <a:endParaRPr lang="ko-KR" altLang="en-US" sz="1400" b="1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357290" y="521495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714612" y="521495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000364" y="5000636"/>
            <a:ext cx="1071570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 smtClean="0"/>
              <a:t>Index4:2</a:t>
            </a:r>
            <a:endParaRPr lang="ko-KR" altLang="en-US" sz="1400" b="1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071934" y="521495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357686" y="5000636"/>
            <a:ext cx="1071570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 smtClean="0"/>
              <a:t>Index4:3</a:t>
            </a:r>
            <a:endParaRPr lang="ko-KR" altLang="en-US" sz="1400" b="1" dirty="0"/>
          </a:p>
        </p:txBody>
      </p:sp>
      <p:sp>
        <p:nvSpPr>
          <p:cNvPr id="20" name="직사각형 19"/>
          <p:cNvSpPr/>
          <p:nvPr/>
        </p:nvSpPr>
        <p:spPr>
          <a:xfrm>
            <a:off x="1643042" y="5786454"/>
            <a:ext cx="1071570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 smtClean="0"/>
              <a:t>Index10:1</a:t>
            </a:r>
            <a:endParaRPr lang="ko-KR" altLang="en-US" sz="1400" b="1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357290" y="600076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/>
          <p:nvPr/>
        </p:nvCxnSpPr>
        <p:spPr>
          <a:xfrm rot="10800000" flipV="1">
            <a:off x="1357290" y="4143380"/>
            <a:ext cx="1143008" cy="23306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>
            <a:endCxn id="16" idx="0"/>
          </p:cNvCxnSpPr>
          <p:nvPr/>
        </p:nvCxnSpPr>
        <p:spPr>
          <a:xfrm rot="10800000" flipV="1">
            <a:off x="3536150" y="4643446"/>
            <a:ext cx="535785" cy="35719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5720" y="142852"/>
            <a:ext cx="4500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rgbClr val="FF0000"/>
                </a:solidFill>
              </a:rPr>
              <a:t>정책 </a:t>
            </a:r>
            <a:r>
              <a:rPr lang="ko-KR" altLang="en-US" sz="2200" dirty="0" err="1" smtClean="0">
                <a:solidFill>
                  <a:srgbClr val="FF0000"/>
                </a:solidFill>
              </a:rPr>
              <a:t>해쉬</a:t>
            </a:r>
            <a:r>
              <a:rPr lang="en-US" altLang="ko-KR" sz="2200" dirty="0" smtClean="0">
                <a:solidFill>
                  <a:srgbClr val="FF0000"/>
                </a:solidFill>
              </a:rPr>
              <a:t> (</a:t>
            </a:r>
            <a:r>
              <a:rPr lang="ko-KR" altLang="en-US" sz="2200" dirty="0" smtClean="0">
                <a:solidFill>
                  <a:srgbClr val="FF0000"/>
                </a:solidFill>
              </a:rPr>
              <a:t>정책 오브젝트</a:t>
            </a:r>
            <a:r>
              <a:rPr lang="en-US" altLang="ko-KR" sz="2200" dirty="0" smtClean="0">
                <a:solidFill>
                  <a:srgbClr val="FF0000"/>
                </a:solidFill>
              </a:rPr>
              <a:t>: 2/11)</a:t>
            </a:r>
            <a:endParaRPr lang="ko-KR" altLang="en-US" sz="22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8596" y="3214686"/>
            <a:ext cx="52864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err="1" smtClean="0"/>
              <a:t>해쉬</a:t>
            </a:r>
            <a:r>
              <a:rPr lang="ko-KR" altLang="en-US" sz="1400" b="1" dirty="0" smtClean="0"/>
              <a:t> 테이블 만들기</a:t>
            </a:r>
            <a:r>
              <a:rPr lang="en-US" altLang="ko-KR" sz="1400" b="1" dirty="0" smtClean="0"/>
              <a:t>]</a:t>
            </a:r>
            <a:endParaRPr lang="en-US" altLang="ko-KR" b="1" dirty="0" smtClean="0"/>
          </a:p>
          <a:p>
            <a:r>
              <a:rPr lang="en-US" altLang="ko-KR" sz="1400" b="1" dirty="0" err="1" smtClean="0">
                <a:solidFill>
                  <a:srgbClr val="92D050"/>
                </a:solidFill>
              </a:rPr>
              <a:t>int</a:t>
            </a:r>
            <a:r>
              <a:rPr lang="en-US" altLang="ko-KR" sz="1400" b="1" dirty="0" smtClean="0">
                <a:solidFill>
                  <a:srgbClr val="92D050"/>
                </a:solidFill>
              </a:rPr>
              <a:t> </a:t>
            </a:r>
            <a:r>
              <a:rPr lang="en-US" altLang="ko-KR" sz="1400" b="1" dirty="0" err="1" smtClean="0">
                <a:solidFill>
                  <a:srgbClr val="92D050"/>
                </a:solidFill>
              </a:rPr>
              <a:t>URL_insert</a:t>
            </a:r>
            <a:r>
              <a:rPr lang="en-US" altLang="ko-KR" sz="1400" b="1" dirty="0" smtClean="0">
                <a:solidFill>
                  <a:srgbClr val="92D050"/>
                </a:solidFill>
              </a:rPr>
              <a:t>(char *p, </a:t>
            </a:r>
            <a:r>
              <a:rPr lang="en-US" altLang="ko-KR" sz="1400" b="1" dirty="0" err="1" smtClean="0">
                <a:solidFill>
                  <a:srgbClr val="92D050"/>
                </a:solidFill>
              </a:rPr>
              <a:t>u_long</a:t>
            </a:r>
            <a:r>
              <a:rPr lang="en-US" altLang="ko-KR" sz="1400" b="1" dirty="0" smtClean="0">
                <a:solidFill>
                  <a:srgbClr val="92D050"/>
                </a:solidFill>
              </a:rPr>
              <a:t> no, URL *table)</a:t>
            </a:r>
            <a:endParaRPr lang="ko-KR" altLang="en-US" sz="1400" b="1" dirty="0">
              <a:solidFill>
                <a:srgbClr val="92D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00496" y="4500570"/>
            <a:ext cx="378621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URL_hash</a:t>
            </a:r>
            <a:r>
              <a:rPr lang="en-US" altLang="ko-KR" sz="1400" dirty="0" smtClean="0"/>
              <a:t> (</a:t>
            </a:r>
            <a:r>
              <a:rPr lang="en-US" altLang="ko-KR" sz="1400" dirty="0" smtClean="0">
                <a:solidFill>
                  <a:srgbClr val="C00000"/>
                </a:solidFill>
              </a:rPr>
              <a:t>“www.hmall.com”</a:t>
            </a:r>
            <a:r>
              <a:rPr lang="en-US" altLang="ko-KR" sz="1400" dirty="0" smtClean="0"/>
              <a:t>, HASH_KEY)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00034" y="571480"/>
            <a:ext cx="75724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정책 테이블 구조체</a:t>
            </a:r>
            <a:r>
              <a:rPr lang="en-US" altLang="ko-KR" sz="1400" b="1" dirty="0" smtClean="0"/>
              <a:t>]</a:t>
            </a:r>
          </a:p>
          <a:p>
            <a:endParaRPr lang="en-US" altLang="ko-KR" sz="1400" b="1" dirty="0"/>
          </a:p>
          <a:p>
            <a:pPr marL="342900" indent="-342900"/>
            <a:r>
              <a:rPr lang="en-US" altLang="ko-KR" sz="1200" dirty="0" smtClean="0"/>
              <a:t>1. no</a:t>
            </a:r>
            <a:r>
              <a:rPr lang="ko-KR" altLang="en-US" sz="1200" dirty="0" smtClean="0"/>
              <a:t>는 해당 데이터를 대신하는 고유 번호</a:t>
            </a:r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2. </a:t>
            </a:r>
            <a:r>
              <a:rPr lang="ko-KR" altLang="en-US" sz="1200" dirty="0" err="1" smtClean="0"/>
              <a:t>캡쳐된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패킷</a:t>
            </a:r>
            <a:r>
              <a:rPr lang="ko-KR" altLang="en-US" sz="1200" dirty="0" err="1"/>
              <a:t>과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정책에 적용된 데이터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ip</a:t>
            </a:r>
            <a:r>
              <a:rPr lang="en-US" altLang="ko-KR" sz="1200" dirty="0" smtClean="0"/>
              <a:t>, keyword)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no</a:t>
            </a:r>
            <a:r>
              <a:rPr lang="ko-KR" altLang="en-US" sz="1200" dirty="0" smtClean="0"/>
              <a:t>으</a:t>
            </a:r>
            <a:r>
              <a:rPr lang="ko-KR" altLang="en-US" sz="1200" dirty="0"/>
              <a:t>로 </a:t>
            </a:r>
            <a:r>
              <a:rPr lang="ko-KR" altLang="en-US" sz="1200" dirty="0" smtClean="0"/>
              <a:t>판단</a:t>
            </a:r>
            <a:endParaRPr lang="en-US" altLang="ko-KR" sz="1200" dirty="0" smtClean="0"/>
          </a:p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구조체 배열</a:t>
            </a:r>
            <a:endParaRPr lang="en-US" altLang="ko-KR" sz="1200" dirty="0" smtClean="0"/>
          </a:p>
          <a:p>
            <a:r>
              <a:rPr lang="en-US" altLang="ko-KR" sz="1200" dirty="0" smtClean="0"/>
              <a:t>4. </a:t>
            </a:r>
            <a:r>
              <a:rPr lang="ko-KR" altLang="en-US" sz="1200" dirty="0" err="1" smtClean="0"/>
              <a:t>해쉬</a:t>
            </a:r>
            <a:r>
              <a:rPr lang="ko-KR" altLang="en-US" sz="1200" dirty="0" smtClean="0"/>
              <a:t> 값이 구조체 인덱스를 지정 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400" dirty="0"/>
          </a:p>
          <a:p>
            <a:r>
              <a:rPr lang="en-US" altLang="ko-KR" sz="1200" b="1" dirty="0" smtClean="0"/>
              <a:t>URL </a:t>
            </a:r>
            <a:r>
              <a:rPr lang="ko-KR" altLang="en-US" sz="1200" b="1" dirty="0" err="1" smtClean="0"/>
              <a:t>해쉬</a:t>
            </a:r>
            <a:r>
              <a:rPr lang="ko-KR" altLang="en-US" sz="1200" b="1" dirty="0" smtClean="0"/>
              <a:t> 테이블 구조체             </a:t>
            </a:r>
            <a:r>
              <a:rPr lang="en-US" altLang="ko-KR" sz="1200" b="1" dirty="0" smtClean="0"/>
              <a:t>KEYWORD </a:t>
            </a:r>
            <a:r>
              <a:rPr lang="ko-KR" altLang="en-US" sz="1200" b="1" dirty="0" err="1" smtClean="0"/>
              <a:t>해쉬</a:t>
            </a:r>
            <a:r>
              <a:rPr lang="ko-KR" altLang="en-US" sz="1200" b="1" dirty="0" smtClean="0"/>
              <a:t> 테이블 구조체               </a:t>
            </a:r>
            <a:r>
              <a:rPr lang="en-US" altLang="ko-KR" sz="1200" b="1" dirty="0" smtClean="0"/>
              <a:t>IP </a:t>
            </a:r>
            <a:r>
              <a:rPr lang="ko-KR" altLang="en-US" sz="1200" b="1" dirty="0" err="1" smtClean="0"/>
              <a:t>해쉬</a:t>
            </a:r>
            <a:r>
              <a:rPr lang="ko-KR" altLang="en-US" sz="1200" b="1" dirty="0" smtClean="0"/>
              <a:t> 테이블 구조체</a:t>
            </a:r>
            <a:endParaRPr lang="en-US" altLang="ko-KR" sz="1200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357422" y="3978479"/>
            <a:ext cx="378621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URL_hash</a:t>
            </a:r>
            <a:r>
              <a:rPr lang="en-US" altLang="ko-KR" sz="1400" dirty="0" smtClean="0"/>
              <a:t> (</a:t>
            </a:r>
            <a:r>
              <a:rPr lang="en-US" altLang="ko-KR" sz="1400" dirty="0" smtClean="0">
                <a:solidFill>
                  <a:srgbClr val="C00000"/>
                </a:solidFill>
              </a:rPr>
              <a:t>“www.naver.com”</a:t>
            </a:r>
            <a:r>
              <a:rPr lang="en-US" altLang="ko-KR" sz="1400" dirty="0" smtClean="0"/>
              <a:t>, HASH_KEY)</a:t>
            </a:r>
            <a:endParaRPr lang="ko-KR" altLang="en-US" sz="14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714348" y="1857364"/>
            <a:ext cx="6858048" cy="814382"/>
            <a:chOff x="857224" y="3614750"/>
            <a:chExt cx="6858048" cy="814382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57224" y="3614750"/>
              <a:ext cx="1500187" cy="8096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86116" y="3629032"/>
              <a:ext cx="1885950" cy="6477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172222" y="3629032"/>
              <a:ext cx="1543050" cy="8001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85720" y="283469"/>
            <a:ext cx="4500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rgbClr val="FF0000"/>
                </a:solidFill>
              </a:rPr>
              <a:t>정책 </a:t>
            </a:r>
            <a:r>
              <a:rPr lang="ko-KR" altLang="en-US" sz="2200" dirty="0" err="1" smtClean="0">
                <a:solidFill>
                  <a:srgbClr val="FF0000"/>
                </a:solidFill>
              </a:rPr>
              <a:t>해쉬</a:t>
            </a:r>
            <a:r>
              <a:rPr lang="en-US" altLang="ko-KR" sz="2200" dirty="0" smtClean="0">
                <a:solidFill>
                  <a:srgbClr val="FF0000"/>
                </a:solidFill>
              </a:rPr>
              <a:t> (</a:t>
            </a:r>
            <a:r>
              <a:rPr lang="ko-KR" altLang="en-US" sz="2200" dirty="0" smtClean="0">
                <a:solidFill>
                  <a:srgbClr val="FF0000"/>
                </a:solidFill>
              </a:rPr>
              <a:t>정책 오브젝트</a:t>
            </a:r>
            <a:r>
              <a:rPr lang="en-US" altLang="ko-KR" sz="2200" dirty="0" smtClean="0">
                <a:solidFill>
                  <a:srgbClr val="FF0000"/>
                </a:solidFill>
              </a:rPr>
              <a:t>: 3/11)</a:t>
            </a:r>
            <a:endParaRPr lang="ko-KR" altLang="en-US" sz="2200" dirty="0">
              <a:solidFill>
                <a:srgbClr val="FF0000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285720" y="2047394"/>
          <a:ext cx="2000264" cy="4043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00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1" dirty="0" smtClean="0">
                          <a:solidFill>
                            <a:srgbClr val="C00000"/>
                          </a:solidFill>
                        </a:rPr>
                        <a:t>Index1</a:t>
                      </a:r>
                    </a:p>
                    <a:p>
                      <a:pPr latinLnBrk="1"/>
                      <a:r>
                        <a:rPr lang="en-US" altLang="ko-KR" sz="1200" b="1" dirty="0" err="1" smtClean="0"/>
                        <a:t>Data:www.naver.com</a:t>
                      </a:r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No:32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1" dirty="0" smtClean="0">
                          <a:solidFill>
                            <a:srgbClr val="C00000"/>
                          </a:solidFill>
                        </a:rPr>
                        <a:t>Index2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/>
                        <a:t>Data:www.daum.net</a:t>
                      </a:r>
                      <a:endParaRPr lang="en-US" altLang="ko-KR" sz="12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No:634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1" dirty="0" smtClean="0">
                          <a:solidFill>
                            <a:srgbClr val="C00000"/>
                          </a:solidFill>
                        </a:rPr>
                        <a:t>Index3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/>
                        <a:t>Data:www.yahoo.co.kr</a:t>
                      </a:r>
                      <a:endParaRPr lang="en-US" altLang="ko-KR" sz="12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No:44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1" dirty="0" smtClean="0">
                          <a:solidFill>
                            <a:srgbClr val="C00000"/>
                          </a:solidFill>
                        </a:rPr>
                        <a:t>Index4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/>
                        <a:t>Data:www.hangame.com</a:t>
                      </a:r>
                      <a:endParaRPr lang="en-US" altLang="ko-KR" sz="12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No:53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: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: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: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:</a:t>
                      </a:r>
                      <a:endParaRPr lang="ko-KR" altLang="en-US" sz="1200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500298" y="3958050"/>
            <a:ext cx="2071702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200" b="1" i="1" dirty="0" smtClean="0">
                <a:solidFill>
                  <a:srgbClr val="C00000"/>
                </a:solidFill>
              </a:rPr>
              <a:t>Index4:1</a:t>
            </a:r>
            <a:endParaRPr lang="en-US" altLang="ko-KR" sz="1200" b="1" i="1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altLang="ko-KR" sz="1200" b="1" dirty="0" err="1" smtClean="0"/>
              <a:t>Data:www.google.com</a:t>
            </a:r>
            <a:endParaRPr lang="en-US" altLang="ko-KR" sz="1200" b="1" dirty="0"/>
          </a:p>
          <a:p>
            <a:pPr>
              <a:defRPr/>
            </a:pPr>
            <a:r>
              <a:rPr lang="en-US" altLang="ko-KR" sz="1200" b="1" dirty="0" smtClean="0"/>
              <a:t>No:7523</a:t>
            </a:r>
            <a:endParaRPr lang="ko-KR" altLang="en-US" sz="1200" b="1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241180" y="426197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 27"/>
          <p:cNvCxnSpPr/>
          <p:nvPr/>
        </p:nvCxnSpPr>
        <p:spPr>
          <a:xfrm rot="10800000" flipV="1">
            <a:off x="7000892" y="857232"/>
            <a:ext cx="1107289" cy="785818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86314" y="1761642"/>
            <a:ext cx="421484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index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URL_hash</a:t>
            </a:r>
            <a:r>
              <a:rPr lang="en-US" altLang="ko-KR" sz="1400" dirty="0" smtClean="0"/>
              <a:t> (</a:t>
            </a:r>
            <a:r>
              <a:rPr lang="en-US" altLang="ko-KR" sz="1400" dirty="0" smtClean="0">
                <a:solidFill>
                  <a:srgbClr val="C00000"/>
                </a:solidFill>
              </a:rPr>
              <a:t>“www.yahoo.co.kr”</a:t>
            </a:r>
            <a:r>
              <a:rPr lang="en-US" altLang="ko-KR" sz="1400" dirty="0" smtClean="0"/>
              <a:t>, HASH_KEY)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6715140" y="642918"/>
            <a:ext cx="19243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www.yahoo.co.kr</a:t>
            </a:r>
            <a:endParaRPr lang="ko-KR" altLang="en-US" dirty="0"/>
          </a:p>
        </p:txBody>
      </p:sp>
      <p:cxnSp>
        <p:nvCxnSpPr>
          <p:cNvPr id="37" name="구부러진 연결선 27"/>
          <p:cNvCxnSpPr/>
          <p:nvPr/>
        </p:nvCxnSpPr>
        <p:spPr>
          <a:xfrm rot="10800000" flipV="1">
            <a:off x="2214546" y="2047394"/>
            <a:ext cx="2678926" cy="1571636"/>
          </a:xfrm>
          <a:prstGeom prst="curvedConnector3">
            <a:avLst>
              <a:gd name="adj1" fmla="val 4268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85720" y="862596"/>
            <a:ext cx="3831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err="1" smtClean="0"/>
              <a:t>해쉬</a:t>
            </a:r>
            <a:r>
              <a:rPr lang="ko-KR" altLang="en-US" b="1" dirty="0" smtClean="0"/>
              <a:t> 테이블 </a:t>
            </a:r>
            <a:r>
              <a:rPr lang="en-US" altLang="ko-KR" b="1" dirty="0" smtClean="0"/>
              <a:t>search]</a:t>
            </a:r>
          </a:p>
          <a:p>
            <a:endParaRPr lang="en-US" altLang="ko-KR" dirty="0" smtClean="0"/>
          </a:p>
          <a:p>
            <a:r>
              <a:rPr lang="en-US" altLang="ko-KR" b="1" dirty="0" err="1" smtClean="0">
                <a:solidFill>
                  <a:srgbClr val="92D050"/>
                </a:solidFill>
              </a:rPr>
              <a:t>URL_serach</a:t>
            </a:r>
            <a:r>
              <a:rPr lang="en-US" altLang="ko-KR" b="1" dirty="0" smtClean="0">
                <a:solidFill>
                  <a:srgbClr val="92D050"/>
                </a:solidFill>
              </a:rPr>
              <a:t> (char *s, URL * table)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7158" y="3761906"/>
            <a:ext cx="500066" cy="14287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46" idx="3"/>
          </p:cNvCxnSpPr>
          <p:nvPr/>
        </p:nvCxnSpPr>
        <p:spPr>
          <a:xfrm>
            <a:off x="857224" y="3833344"/>
            <a:ext cx="4071966" cy="18573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4929190" y="5404980"/>
            <a:ext cx="2087431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dirty="0" smtClean="0"/>
              <a:t>존재한다</a:t>
            </a:r>
            <a:r>
              <a:rPr lang="ko-KR" altLang="en-US" sz="1400" dirty="0"/>
              <a:t>면 </a:t>
            </a:r>
            <a:r>
              <a:rPr lang="en-US" altLang="ko-KR" sz="1400" b="1" dirty="0" smtClean="0"/>
              <a:t>NO</a:t>
            </a:r>
            <a:r>
              <a:rPr lang="ko-KR" altLang="en-US" sz="1400" dirty="0" smtClean="0"/>
              <a:t>를 리턴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존재하지 않으면 </a:t>
            </a:r>
            <a:r>
              <a:rPr lang="en-US" altLang="ko-KR" sz="1400" dirty="0" smtClean="0"/>
              <a:t>0 </a:t>
            </a:r>
            <a:r>
              <a:rPr lang="ko-KR" altLang="en-US" sz="1400" dirty="0" smtClean="0"/>
              <a:t>리턴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5929322" y="5440492"/>
            <a:ext cx="357190" cy="21431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6143636" y="4976352"/>
            <a:ext cx="571504" cy="4381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072198" y="3704585"/>
            <a:ext cx="249933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200" b="1" dirty="0" smtClean="0"/>
              <a:t>여기서 찾은 </a:t>
            </a:r>
            <a:r>
              <a:rPr lang="en-US" altLang="ko-KR" sz="1200" b="1" dirty="0" smtClean="0"/>
              <a:t>no</a:t>
            </a:r>
            <a:r>
              <a:rPr lang="ko-KR" altLang="en-US" sz="1200" b="1" dirty="0" smtClean="0"/>
              <a:t>가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특정 네트워크 호스트 정책에도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포함 되어 있으면 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특정 네트워크 호스트로 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가는 </a:t>
            </a:r>
            <a:r>
              <a:rPr lang="en-US" altLang="ko-KR" sz="1200" b="1" dirty="0" smtClean="0"/>
              <a:t>“www.yahoo,.co.kr”</a:t>
            </a:r>
            <a:r>
              <a:rPr lang="ko-KR" altLang="en-US" sz="1200" b="1" dirty="0" err="1" smtClean="0"/>
              <a:t>패킷을</a:t>
            </a:r>
            <a:r>
              <a:rPr lang="ko-KR" altLang="en-US" sz="1200" b="1" dirty="0" smtClean="0"/>
              <a:t> 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차단하게 된다</a:t>
            </a:r>
            <a:endParaRPr lang="en-US" altLang="ko-KR" sz="1200" b="1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85720" y="283469"/>
            <a:ext cx="4500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rgbClr val="FF0000"/>
                </a:solidFill>
              </a:rPr>
              <a:t>정책 </a:t>
            </a:r>
            <a:r>
              <a:rPr lang="ko-KR" altLang="en-US" sz="2200" dirty="0" err="1" smtClean="0">
                <a:solidFill>
                  <a:srgbClr val="FF0000"/>
                </a:solidFill>
              </a:rPr>
              <a:t>해쉬</a:t>
            </a:r>
            <a:r>
              <a:rPr lang="en-US" altLang="ko-KR" sz="2200" dirty="0" smtClean="0">
                <a:solidFill>
                  <a:srgbClr val="FF0000"/>
                </a:solidFill>
              </a:rPr>
              <a:t> (</a:t>
            </a:r>
            <a:r>
              <a:rPr lang="ko-KR" altLang="en-US" sz="2200" dirty="0" smtClean="0">
                <a:solidFill>
                  <a:srgbClr val="FF0000"/>
                </a:solidFill>
              </a:rPr>
              <a:t>정책 오브젝트</a:t>
            </a:r>
            <a:r>
              <a:rPr lang="en-US" altLang="ko-KR" sz="2200" dirty="0" smtClean="0">
                <a:solidFill>
                  <a:srgbClr val="FF0000"/>
                </a:solidFill>
              </a:rPr>
              <a:t>: 4/11)</a:t>
            </a:r>
            <a:endParaRPr lang="ko-KR" altLang="en-US" sz="22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8596" y="785794"/>
            <a:ext cx="778674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정책 오브젝트</a:t>
            </a:r>
            <a:r>
              <a:rPr lang="en-US" altLang="ko-KR" b="1" dirty="0" smtClean="0"/>
              <a:t>]</a:t>
            </a:r>
          </a:p>
          <a:p>
            <a:endParaRPr lang="en-US" altLang="ko-KR" b="1" dirty="0" smtClean="0"/>
          </a:p>
          <a:p>
            <a:r>
              <a:rPr lang="ko-KR" altLang="en-US" dirty="0" smtClean="0"/>
              <a:t>네트워크 </a:t>
            </a:r>
            <a:r>
              <a:rPr lang="en-US" altLang="ko-KR" dirty="0" smtClean="0"/>
              <a:t>host</a:t>
            </a:r>
            <a:r>
              <a:rPr lang="ko-KR" altLang="en-US" dirty="0" smtClean="0"/>
              <a:t>를 </a:t>
            </a:r>
            <a:r>
              <a:rPr lang="ko-KR" altLang="en-US" b="1" dirty="0" smtClean="0">
                <a:solidFill>
                  <a:srgbClr val="FFC000"/>
                </a:solidFill>
              </a:rPr>
              <a:t>네트워크 오브젝트</a:t>
            </a:r>
            <a:r>
              <a:rPr lang="ko-KR" altLang="en-US" dirty="0" smtClean="0"/>
              <a:t>로 칭한다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1. Base </a:t>
            </a:r>
            <a:r>
              <a:rPr lang="ko-KR" altLang="en-US" dirty="0" smtClean="0">
                <a:solidFill>
                  <a:srgbClr val="FF0000"/>
                </a:solidFill>
              </a:rPr>
              <a:t>오브젝트 </a:t>
            </a:r>
            <a:r>
              <a:rPr lang="en-US" altLang="ko-KR" dirty="0" smtClean="0"/>
              <a:t>:  0.0.0.0 – </a:t>
            </a:r>
            <a:r>
              <a:rPr lang="ko-KR" altLang="en-US" dirty="0" smtClean="0"/>
              <a:t>전체 네트워크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 설정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2. </a:t>
            </a:r>
            <a:r>
              <a:rPr lang="ko-KR" altLang="en-US" dirty="0" smtClean="0">
                <a:solidFill>
                  <a:srgbClr val="FF0000"/>
                </a:solidFill>
              </a:rPr>
              <a:t>그룹 오브젝트 배열 </a:t>
            </a:r>
            <a:r>
              <a:rPr lang="en-US" altLang="ko-KR" dirty="0" smtClean="0"/>
              <a:t>: host</a:t>
            </a:r>
            <a:r>
              <a:rPr lang="ko-KR" altLang="en-US" dirty="0" smtClean="0"/>
              <a:t>가 정책에 포함되는지 체크하는 배열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3. </a:t>
            </a:r>
            <a:r>
              <a:rPr lang="ko-KR" altLang="en-US" dirty="0" smtClean="0">
                <a:solidFill>
                  <a:srgbClr val="FF0000"/>
                </a:solidFill>
              </a:rPr>
              <a:t>네트워크 오브젝트  </a:t>
            </a:r>
            <a:r>
              <a:rPr lang="en-US" altLang="ko-KR" dirty="0" smtClean="0"/>
              <a:t>:  host – </a:t>
            </a:r>
            <a:r>
              <a:rPr lang="ko-KR" altLang="en-US" dirty="0" smtClean="0"/>
              <a:t>개별 </a:t>
            </a:r>
            <a:r>
              <a:rPr lang="en-US" altLang="ko-KR" dirty="0" smtClean="0"/>
              <a:t>host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정책 검색 순서</a:t>
            </a:r>
            <a:endParaRPr lang="en-US" altLang="ko-KR" b="1" dirty="0" smtClean="0"/>
          </a:p>
          <a:p>
            <a:r>
              <a:rPr lang="en-US" altLang="ko-KR" dirty="0" smtClean="0"/>
              <a:t>Base </a:t>
            </a:r>
            <a:r>
              <a:rPr lang="ko-KR" altLang="en-US" dirty="0" smtClean="0"/>
              <a:t>오브젝트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그룹 오브젝트 배열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네트워크 오브젝트</a:t>
            </a:r>
            <a:endParaRPr lang="en-US" altLang="ko-KR" dirty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기본 정책을 따르지만 개별 정책이 있는 호스트는 기본 정책을 모두 무시하고 개별 정책을 따른다</a:t>
            </a:r>
            <a:r>
              <a:rPr lang="en-US" altLang="ko-KR" dirty="0" smtClean="0">
                <a:sym typeface="Wingdings" pitchFamily="2" charset="2"/>
              </a:rPr>
              <a:t>.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00034" y="3643314"/>
            <a:ext cx="2786082" cy="22860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기본 정책</a:t>
            </a:r>
            <a:r>
              <a:rPr lang="en-US" altLang="ko-KR" sz="1400" dirty="0" smtClean="0"/>
              <a:t>(BASE </a:t>
            </a:r>
            <a:r>
              <a:rPr lang="ko-KR" altLang="en-US" sz="1400" dirty="0" smtClean="0"/>
              <a:t>오브젝트</a:t>
            </a:r>
            <a:r>
              <a:rPr lang="en-US" altLang="ko-KR" sz="1400" dirty="0" smtClean="0"/>
              <a:t>)</a:t>
            </a:r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128" name="직사각형 127"/>
          <p:cNvSpPr/>
          <p:nvPr/>
        </p:nvSpPr>
        <p:spPr>
          <a:xfrm>
            <a:off x="4572000" y="3500438"/>
            <a:ext cx="3071834" cy="2500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개별 정책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오브젝트</a:t>
            </a:r>
            <a:r>
              <a:rPr lang="en-US" altLang="ko-KR" sz="1400" dirty="0" smtClean="0"/>
              <a:t>)</a:t>
            </a:r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cxnSp>
        <p:nvCxnSpPr>
          <p:cNvPr id="137" name="직선 화살표 연결선 136"/>
          <p:cNvCxnSpPr/>
          <p:nvPr/>
        </p:nvCxnSpPr>
        <p:spPr>
          <a:xfrm flipV="1">
            <a:off x="3428992" y="4786322"/>
            <a:ext cx="92710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대각선 방향의 모서리가 잘린 사각형 137"/>
          <p:cNvSpPr/>
          <p:nvPr/>
        </p:nvSpPr>
        <p:spPr>
          <a:xfrm>
            <a:off x="5429256" y="4286256"/>
            <a:ext cx="500066" cy="785818"/>
          </a:xfrm>
          <a:prstGeom prst="snip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……………….......</a:t>
            </a:r>
            <a:endParaRPr lang="ko-KR" altLang="en-US" sz="1200" dirty="0"/>
          </a:p>
        </p:txBody>
      </p:sp>
      <p:sp>
        <p:nvSpPr>
          <p:cNvPr id="139" name="대각선 방향의 모서리가 잘린 사각형 138"/>
          <p:cNvSpPr/>
          <p:nvPr/>
        </p:nvSpPr>
        <p:spPr>
          <a:xfrm>
            <a:off x="2214546" y="4286256"/>
            <a:ext cx="571504" cy="1071570"/>
          </a:xfrm>
          <a:prstGeom prst="snip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……………….........……</a:t>
            </a:r>
            <a:endParaRPr lang="ko-KR" altLang="en-US" sz="1200" dirty="0"/>
          </a:p>
        </p:txBody>
      </p:sp>
      <p:sp>
        <p:nvSpPr>
          <p:cNvPr id="140" name="타원 139"/>
          <p:cNvSpPr/>
          <p:nvPr/>
        </p:nvSpPr>
        <p:spPr>
          <a:xfrm>
            <a:off x="1000100" y="4286256"/>
            <a:ext cx="1357322" cy="10715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0.0.0.0</a:t>
            </a:r>
          </a:p>
          <a:p>
            <a:pPr algn="ctr"/>
            <a:r>
              <a:rPr lang="en-US" altLang="ko-KR" sz="1200" dirty="0" smtClean="0"/>
              <a:t>ALL</a:t>
            </a:r>
            <a:endParaRPr lang="ko-KR" altLang="en-US" sz="1200" dirty="0"/>
          </a:p>
        </p:txBody>
      </p:sp>
      <p:sp>
        <p:nvSpPr>
          <p:cNvPr id="141" name="타원 140"/>
          <p:cNvSpPr/>
          <p:nvPr/>
        </p:nvSpPr>
        <p:spPr>
          <a:xfrm>
            <a:off x="4857752" y="4357694"/>
            <a:ext cx="714380" cy="6429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host.1</a:t>
            </a:r>
            <a:endParaRPr lang="ko-KR" altLang="en-US" sz="1200" dirty="0"/>
          </a:p>
        </p:txBody>
      </p:sp>
      <p:sp>
        <p:nvSpPr>
          <p:cNvPr id="142" name="대각선 방향의 모서리가 잘린 사각형 141"/>
          <p:cNvSpPr/>
          <p:nvPr/>
        </p:nvSpPr>
        <p:spPr>
          <a:xfrm>
            <a:off x="6858016" y="4286256"/>
            <a:ext cx="500066" cy="785818"/>
          </a:xfrm>
          <a:prstGeom prst="snip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……………….......</a:t>
            </a:r>
            <a:endParaRPr lang="ko-KR" altLang="en-US" sz="1200" dirty="0"/>
          </a:p>
        </p:txBody>
      </p:sp>
      <p:sp>
        <p:nvSpPr>
          <p:cNvPr id="143" name="타원 142"/>
          <p:cNvSpPr/>
          <p:nvPr/>
        </p:nvSpPr>
        <p:spPr>
          <a:xfrm>
            <a:off x="6286512" y="4357694"/>
            <a:ext cx="714380" cy="6429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host.2</a:t>
            </a:r>
            <a:endParaRPr lang="ko-KR" altLang="en-US" sz="1200" dirty="0"/>
          </a:p>
        </p:txBody>
      </p:sp>
      <p:sp>
        <p:nvSpPr>
          <p:cNvPr id="144" name="대각선 방향의 모서리가 잘린 사각형 143"/>
          <p:cNvSpPr/>
          <p:nvPr/>
        </p:nvSpPr>
        <p:spPr>
          <a:xfrm>
            <a:off x="6286512" y="5143512"/>
            <a:ext cx="500066" cy="785818"/>
          </a:xfrm>
          <a:prstGeom prst="snip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……………….......</a:t>
            </a:r>
            <a:endParaRPr lang="ko-KR" altLang="en-US" sz="1200" dirty="0"/>
          </a:p>
        </p:txBody>
      </p:sp>
      <p:sp>
        <p:nvSpPr>
          <p:cNvPr id="145" name="타원 144"/>
          <p:cNvSpPr/>
          <p:nvPr/>
        </p:nvSpPr>
        <p:spPr>
          <a:xfrm>
            <a:off x="5715008" y="5214950"/>
            <a:ext cx="714380" cy="6429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host.3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785786" y="1000108"/>
            <a:ext cx="735811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]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7030A0"/>
                </a:solidFill>
              </a:rPr>
              <a:t>base </a:t>
            </a:r>
            <a:r>
              <a:rPr lang="ko-KR" altLang="en-US" dirty="0" smtClean="0">
                <a:solidFill>
                  <a:srgbClr val="7030A0"/>
                </a:solidFill>
              </a:rPr>
              <a:t>오브젝트</a:t>
            </a:r>
            <a:r>
              <a:rPr lang="ko-KR" altLang="en-US" dirty="0" smtClean="0"/>
              <a:t>는 전체를 대상으로 하는 </a:t>
            </a:r>
            <a:r>
              <a:rPr lang="ko-KR" altLang="en-US" dirty="0" smtClean="0">
                <a:solidFill>
                  <a:srgbClr val="FF0000"/>
                </a:solidFill>
              </a:rPr>
              <a:t>기본 설정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</a:t>
            </a:r>
            <a:r>
              <a:rPr lang="ko-KR" altLang="en-US" dirty="0" smtClean="0">
                <a:solidFill>
                  <a:srgbClr val="7030A0"/>
                </a:solidFill>
              </a:rPr>
              <a:t>네트워크 오브젝트</a:t>
            </a:r>
            <a:r>
              <a:rPr lang="ko-KR" altLang="en-US" dirty="0" smtClean="0"/>
              <a:t>는 통해 개별 </a:t>
            </a:r>
            <a:r>
              <a:rPr lang="en-US" altLang="ko-KR" dirty="0" smtClean="0"/>
              <a:t>host</a:t>
            </a:r>
            <a:r>
              <a:rPr lang="ko-KR" altLang="en-US" dirty="0" smtClean="0"/>
              <a:t>마다 차단 정책을 부여 하게 되면 기본설정은 포함하면 안된다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>
              <a:buFont typeface="Wingdings"/>
              <a:buChar char="à"/>
            </a:pPr>
            <a:endParaRPr lang="en-US" altLang="ko-KR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dirty="0" smtClean="0">
                <a:sym typeface="Wingdings" pitchFamily="2" charset="2"/>
              </a:rPr>
              <a:t>비록 기본 설정에 </a:t>
            </a:r>
            <a:r>
              <a:rPr lang="ko-KR" altLang="en-US" dirty="0" err="1" smtClean="0">
                <a:sym typeface="Wingdings" pitchFamily="2" charset="2"/>
              </a:rPr>
              <a:t>네이버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err="1" smtClean="0">
                <a:sym typeface="Wingdings" pitchFamily="2" charset="2"/>
              </a:rPr>
              <a:t>싸이월드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다음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err="1" smtClean="0">
                <a:sym typeface="Wingdings" pitchFamily="2" charset="2"/>
              </a:rPr>
              <a:t>구글</a:t>
            </a:r>
            <a:r>
              <a:rPr lang="ko-KR" altLang="en-US" dirty="0" smtClean="0">
                <a:sym typeface="Wingdings" pitchFamily="2" charset="2"/>
              </a:rPr>
              <a:t> 차단된 </a:t>
            </a:r>
            <a:r>
              <a:rPr lang="ko-KR" altLang="en-US" dirty="0" err="1" smtClean="0">
                <a:sym typeface="Wingdings" pitchFamily="2" charset="2"/>
              </a:rPr>
              <a:t>싸이트라</a:t>
            </a:r>
            <a:r>
              <a:rPr lang="ko-KR" altLang="en-US" dirty="0" smtClean="0">
                <a:sym typeface="Wingdings" pitchFamily="2" charset="2"/>
              </a:rPr>
              <a:t> 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   </a:t>
            </a:r>
            <a:r>
              <a:rPr lang="ko-KR" altLang="en-US" dirty="0" smtClean="0">
                <a:sym typeface="Wingdings" pitchFamily="2" charset="2"/>
              </a:rPr>
              <a:t>할지라도 회사 간부급 호스트는 이를 차단하면 </a:t>
            </a:r>
            <a:r>
              <a:rPr lang="ko-KR" altLang="en-US" dirty="0" err="1" smtClean="0">
                <a:sym typeface="Wingdings" pitchFamily="2" charset="2"/>
              </a:rPr>
              <a:t>안된다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>
              <a:buFont typeface="Wingdings"/>
              <a:buChar char="à"/>
            </a:pPr>
            <a:r>
              <a:rPr lang="ko-KR" altLang="en-US" dirty="0" smtClean="0">
                <a:sym typeface="Wingdings" pitchFamily="2" charset="2"/>
              </a:rPr>
              <a:t>단 간부급 컴퓨터 </a:t>
            </a:r>
            <a:r>
              <a:rPr lang="en-US" altLang="ko-KR" dirty="0" smtClean="0">
                <a:sym typeface="Wingdings" pitchFamily="2" charset="2"/>
              </a:rPr>
              <a:t>IP(5,6,7,8)</a:t>
            </a:r>
            <a:r>
              <a:rPr lang="ko-KR" altLang="en-US" dirty="0" smtClean="0">
                <a:sym typeface="Wingdings" pitchFamily="2" charset="2"/>
              </a:rPr>
              <a:t>을 제외한 모든 호스트는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  </a:t>
            </a:r>
            <a:r>
              <a:rPr lang="ko-KR" altLang="en-US" dirty="0" smtClean="0">
                <a:sym typeface="Wingdings" pitchFamily="2" charset="2"/>
              </a:rPr>
              <a:t> 네이버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err="1" smtClean="0">
                <a:sym typeface="Wingdings" pitchFamily="2" charset="2"/>
              </a:rPr>
              <a:t>싸이월드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다음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err="1" smtClean="0">
                <a:sym typeface="Wingdings" pitchFamily="2" charset="2"/>
              </a:rPr>
              <a:t>구글이</a:t>
            </a:r>
            <a:r>
              <a:rPr lang="ko-KR" altLang="en-US" dirty="0" smtClean="0">
                <a:sym typeface="Wingdings" pitchFamily="2" charset="2"/>
              </a:rPr>
              <a:t> 차단 된다</a:t>
            </a:r>
            <a:r>
              <a:rPr lang="en-US" altLang="ko-KR" dirty="0" smtClean="0">
                <a:sym typeface="Wingdings" pitchFamily="2" charset="2"/>
              </a:rPr>
              <a:t>.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1643042" y="2714620"/>
            <a:ext cx="2000264" cy="2286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기본설정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>
                <a:solidFill>
                  <a:schemeClr val="accent2"/>
                </a:solidFill>
              </a:rPr>
              <a:t>&lt;</a:t>
            </a:r>
            <a:r>
              <a:rPr lang="ko-KR" altLang="en-US" dirty="0" smtClean="0">
                <a:solidFill>
                  <a:schemeClr val="accent2"/>
                </a:solidFill>
              </a:rPr>
              <a:t>차단 목록</a:t>
            </a:r>
            <a:r>
              <a:rPr lang="en-US" altLang="ko-KR" dirty="0" smtClean="0">
                <a:solidFill>
                  <a:schemeClr val="accent2"/>
                </a:solidFill>
              </a:rPr>
              <a:t>&gt;</a:t>
            </a:r>
          </a:p>
          <a:p>
            <a:pPr algn="ctr"/>
            <a:r>
              <a:rPr lang="ko-KR" altLang="en-US" dirty="0" err="1" smtClean="0"/>
              <a:t>네이버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싸이월드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다음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구글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286248" y="2757483"/>
            <a:ext cx="2705120" cy="2286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192.168.10.5</a:t>
            </a:r>
          </a:p>
          <a:p>
            <a:pPr algn="ctr"/>
            <a:r>
              <a:rPr lang="en-US" altLang="ko-KR" dirty="0" smtClean="0"/>
              <a:t>192.168.10.6</a:t>
            </a:r>
          </a:p>
          <a:p>
            <a:pPr algn="ctr"/>
            <a:r>
              <a:rPr lang="en-US" altLang="ko-KR" dirty="0" smtClean="0"/>
              <a:t>192.168.10.7</a:t>
            </a:r>
          </a:p>
          <a:p>
            <a:pPr algn="ctr"/>
            <a:r>
              <a:rPr lang="en-US" altLang="ko-KR" dirty="0" smtClean="0"/>
              <a:t>192.168.10.8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회사 간부급 호스트 </a:t>
            </a:r>
            <a:r>
              <a:rPr lang="en-US" altLang="ko-KR" dirty="0" smtClean="0"/>
              <a:t>IP)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>
                <a:solidFill>
                  <a:schemeClr val="accent2"/>
                </a:solidFill>
              </a:rPr>
              <a:t>&lt;</a:t>
            </a:r>
            <a:r>
              <a:rPr lang="ko-KR" altLang="en-US" dirty="0" smtClean="0">
                <a:solidFill>
                  <a:schemeClr val="accent2"/>
                </a:solidFill>
              </a:rPr>
              <a:t>차단 목록</a:t>
            </a:r>
            <a:r>
              <a:rPr lang="en-US" altLang="ko-KR" dirty="0" smtClean="0">
                <a:solidFill>
                  <a:schemeClr val="accent2"/>
                </a:solidFill>
              </a:rPr>
              <a:t>&gt;</a:t>
            </a:r>
          </a:p>
          <a:p>
            <a:pPr algn="ctr"/>
            <a:r>
              <a:rPr lang="ko-KR" altLang="en-US" dirty="0" smtClean="0"/>
              <a:t>없음</a:t>
            </a:r>
            <a:r>
              <a:rPr lang="en-US" altLang="ko-KR" dirty="0" smtClean="0"/>
              <a:t>-</a:t>
            </a:r>
            <a:r>
              <a:rPr lang="ko-KR" altLang="en-US" dirty="0" smtClean="0"/>
              <a:t>모두허용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283469"/>
            <a:ext cx="4500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rgbClr val="FF0000"/>
                </a:solidFill>
              </a:rPr>
              <a:t>정책 </a:t>
            </a:r>
            <a:r>
              <a:rPr lang="ko-KR" altLang="en-US" sz="2200" dirty="0" err="1" smtClean="0">
                <a:solidFill>
                  <a:srgbClr val="FF0000"/>
                </a:solidFill>
              </a:rPr>
              <a:t>해쉬</a:t>
            </a:r>
            <a:r>
              <a:rPr lang="en-US" altLang="ko-KR" sz="2200" dirty="0" smtClean="0">
                <a:solidFill>
                  <a:srgbClr val="FF0000"/>
                </a:solidFill>
              </a:rPr>
              <a:t> (</a:t>
            </a:r>
            <a:r>
              <a:rPr lang="ko-KR" altLang="en-US" sz="2200" dirty="0" smtClean="0">
                <a:solidFill>
                  <a:srgbClr val="FF0000"/>
                </a:solidFill>
              </a:rPr>
              <a:t>정책 오브젝트</a:t>
            </a:r>
            <a:r>
              <a:rPr lang="en-US" altLang="ko-KR" sz="2200" dirty="0" smtClean="0">
                <a:solidFill>
                  <a:srgbClr val="FF0000"/>
                </a:solidFill>
              </a:rPr>
              <a:t>: 5/11)</a:t>
            </a:r>
            <a:endParaRPr lang="ko-KR" alt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85720" y="283469"/>
            <a:ext cx="4500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rgbClr val="FF0000"/>
                </a:solidFill>
              </a:rPr>
              <a:t>정책 </a:t>
            </a:r>
            <a:r>
              <a:rPr lang="ko-KR" altLang="en-US" sz="2200" dirty="0" err="1" smtClean="0">
                <a:solidFill>
                  <a:srgbClr val="FF0000"/>
                </a:solidFill>
              </a:rPr>
              <a:t>해쉬</a:t>
            </a:r>
            <a:r>
              <a:rPr lang="en-US" altLang="ko-KR" sz="2200" dirty="0" smtClean="0">
                <a:solidFill>
                  <a:srgbClr val="FF0000"/>
                </a:solidFill>
              </a:rPr>
              <a:t> (</a:t>
            </a:r>
            <a:r>
              <a:rPr lang="ko-KR" altLang="en-US" sz="2200" dirty="0" smtClean="0">
                <a:solidFill>
                  <a:srgbClr val="FF0000"/>
                </a:solidFill>
              </a:rPr>
              <a:t>정책 오브젝트</a:t>
            </a:r>
            <a:r>
              <a:rPr lang="en-US" altLang="ko-KR" sz="2200" dirty="0" smtClean="0">
                <a:solidFill>
                  <a:srgbClr val="FF0000"/>
                </a:solidFill>
              </a:rPr>
              <a:t>: 6/11)</a:t>
            </a:r>
            <a:endParaRPr lang="ko-KR" altLang="en-US" sz="2200" dirty="0">
              <a:solidFill>
                <a:srgbClr val="FF0000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023265" y="2857496"/>
          <a:ext cx="571504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150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: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: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: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255</a:t>
                      </a:r>
                      <a:endParaRPr lang="ko-KR" altLang="en-US" sz="1200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왼쪽 중괄호 17"/>
          <p:cNvSpPr/>
          <p:nvPr/>
        </p:nvSpPr>
        <p:spPr>
          <a:xfrm>
            <a:off x="666075" y="2857496"/>
            <a:ext cx="357190" cy="300039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66041" y="4143380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255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28596" y="785794"/>
            <a:ext cx="6811480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오브젝트 배열 </a:t>
            </a:r>
            <a:r>
              <a:rPr lang="en-US" altLang="ko-KR" b="1" dirty="0" smtClean="0"/>
              <a:t>+ AVL</a:t>
            </a:r>
            <a:r>
              <a:rPr lang="ko-KR" altLang="en-US" b="1" dirty="0" smtClean="0"/>
              <a:t>트리</a:t>
            </a:r>
            <a:r>
              <a:rPr lang="en-US" altLang="ko-KR" b="1" dirty="0" smtClean="0"/>
              <a:t>]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어느 </a:t>
            </a:r>
            <a:r>
              <a:rPr lang="en-US" altLang="ko-KR" sz="1400" dirty="0" smtClean="0"/>
              <a:t>host</a:t>
            </a:r>
            <a:r>
              <a:rPr lang="ko-KR" altLang="en-US" sz="1400" dirty="0" smtClean="0"/>
              <a:t>는 차단하고 어느 </a:t>
            </a:r>
            <a:r>
              <a:rPr lang="en-US" altLang="ko-KR" sz="1400" dirty="0" smtClean="0"/>
              <a:t>host </a:t>
            </a:r>
            <a:r>
              <a:rPr lang="ko-KR" altLang="en-US" sz="1400" dirty="0" smtClean="0"/>
              <a:t>차단하면 안되기 때문에 사용하는 알고리즘</a:t>
            </a:r>
            <a:endParaRPr lang="en-US" altLang="ko-KR" sz="1400" dirty="0" smtClean="0"/>
          </a:p>
          <a:p>
            <a:r>
              <a:rPr lang="en-US" altLang="ko-KR" sz="1400" dirty="0" smtClean="0"/>
              <a:t>AVL </a:t>
            </a:r>
            <a:r>
              <a:rPr lang="ko-KR" altLang="en-US" sz="1400" dirty="0" smtClean="0"/>
              <a:t>탐색 트리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logN</a:t>
            </a:r>
            <a:r>
              <a:rPr lang="ko-KR" altLang="en-US" sz="1400" dirty="0" smtClean="0"/>
              <a:t>의 탐색 복잡도</a:t>
            </a:r>
            <a:endParaRPr lang="en-US" altLang="ko-KR" sz="1400" dirty="0" smtClean="0"/>
          </a:p>
          <a:p>
            <a:r>
              <a:rPr lang="ko-KR" altLang="en-US" sz="1400" dirty="0" smtClean="0"/>
              <a:t>배열의 </a:t>
            </a:r>
            <a:r>
              <a:rPr lang="en-US" altLang="ko-KR" sz="1400" dirty="0" smtClean="0"/>
              <a:t>index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ip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뒷자리</a:t>
            </a:r>
            <a:r>
              <a:rPr lang="en-US" altLang="ko-KR" sz="1400" dirty="0" smtClean="0"/>
              <a:t>(</a:t>
            </a:r>
            <a:r>
              <a:rPr lang="ko-KR" altLang="en-US" sz="1400" b="1" u="sng" dirty="0" smtClean="0"/>
              <a:t>최대 네트워크 구성은 </a:t>
            </a:r>
            <a:r>
              <a:rPr lang="en-US" altLang="ko-KR" sz="1400" b="1" u="sng" dirty="0" smtClean="0"/>
              <a:t>C Class, </a:t>
            </a:r>
            <a:r>
              <a:rPr lang="en-US" altLang="ko-KR" sz="1400" b="1" u="sng" dirty="0" err="1" smtClean="0"/>
              <a:t>ip</a:t>
            </a:r>
            <a:r>
              <a:rPr lang="en-US" altLang="ko-KR" sz="1400" b="1" u="sng" dirty="0" smtClean="0"/>
              <a:t> </a:t>
            </a:r>
            <a:r>
              <a:rPr lang="ko-KR" altLang="en-US" sz="1400" b="1" u="sng" dirty="0" smtClean="0"/>
              <a:t>뒷자리로 호스트 판별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grpSp>
        <p:nvGrpSpPr>
          <p:cNvPr id="2" name="그룹 54"/>
          <p:cNvGrpSpPr/>
          <p:nvPr/>
        </p:nvGrpSpPr>
        <p:grpSpPr>
          <a:xfrm>
            <a:off x="1594769" y="2500306"/>
            <a:ext cx="661998" cy="1071570"/>
            <a:chOff x="4572000" y="1928802"/>
            <a:chExt cx="661998" cy="1071570"/>
          </a:xfrm>
        </p:grpSpPr>
        <p:sp>
          <p:nvSpPr>
            <p:cNvPr id="39" name="이등변 삼각형 38"/>
            <p:cNvSpPr/>
            <p:nvPr/>
          </p:nvSpPr>
          <p:spPr>
            <a:xfrm rot="16200000">
              <a:off x="4357686" y="2143116"/>
              <a:ext cx="1071570" cy="642942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40"/>
            <p:cNvGrpSpPr/>
            <p:nvPr/>
          </p:nvGrpSpPr>
          <p:grpSpPr>
            <a:xfrm>
              <a:off x="4572000" y="1928802"/>
              <a:ext cx="661998" cy="1004886"/>
              <a:chOff x="3428992" y="2957514"/>
              <a:chExt cx="661998" cy="1004886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428992" y="3374237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3643306" y="362426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3871906" y="37480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3874287" y="348614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3876676" y="295751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3640925" y="3095628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3874287" y="32146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" name="그룹 55"/>
          <p:cNvGrpSpPr/>
          <p:nvPr/>
        </p:nvGrpSpPr>
        <p:grpSpPr>
          <a:xfrm>
            <a:off x="1594769" y="2857496"/>
            <a:ext cx="661998" cy="1071570"/>
            <a:chOff x="4572000" y="1928802"/>
            <a:chExt cx="661998" cy="1071570"/>
          </a:xfrm>
        </p:grpSpPr>
        <p:sp>
          <p:nvSpPr>
            <p:cNvPr id="57" name="이등변 삼각형 56"/>
            <p:cNvSpPr/>
            <p:nvPr/>
          </p:nvSpPr>
          <p:spPr>
            <a:xfrm rot="16200000">
              <a:off x="4357686" y="2143116"/>
              <a:ext cx="1071570" cy="642942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0"/>
            <p:cNvGrpSpPr/>
            <p:nvPr/>
          </p:nvGrpSpPr>
          <p:grpSpPr>
            <a:xfrm>
              <a:off x="4572000" y="1928802"/>
              <a:ext cx="661998" cy="1004886"/>
              <a:chOff x="3428992" y="2957514"/>
              <a:chExt cx="661998" cy="1004886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3428992" y="3374237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3643306" y="362426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3871906" y="37480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3874287" y="348614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876676" y="295751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3640925" y="3095628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3874287" y="32146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" name="그룹 65"/>
          <p:cNvGrpSpPr/>
          <p:nvPr/>
        </p:nvGrpSpPr>
        <p:grpSpPr>
          <a:xfrm>
            <a:off x="1594769" y="3643314"/>
            <a:ext cx="661998" cy="1071570"/>
            <a:chOff x="4572000" y="1928802"/>
            <a:chExt cx="661998" cy="1071570"/>
          </a:xfrm>
        </p:grpSpPr>
        <p:sp>
          <p:nvSpPr>
            <p:cNvPr id="67" name="이등변 삼각형 66"/>
            <p:cNvSpPr/>
            <p:nvPr/>
          </p:nvSpPr>
          <p:spPr>
            <a:xfrm rot="16200000">
              <a:off x="4357686" y="2143116"/>
              <a:ext cx="1071570" cy="642942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40"/>
            <p:cNvGrpSpPr/>
            <p:nvPr/>
          </p:nvGrpSpPr>
          <p:grpSpPr>
            <a:xfrm>
              <a:off x="4572000" y="1928802"/>
              <a:ext cx="661998" cy="1004886"/>
              <a:chOff x="3428992" y="2957514"/>
              <a:chExt cx="661998" cy="1004886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3428992" y="3374237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3643306" y="362426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3871906" y="37480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3874287" y="348614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3876676" y="295751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640925" y="3095628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3874287" y="32146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5"/>
          <p:cNvGrpSpPr/>
          <p:nvPr/>
        </p:nvGrpSpPr>
        <p:grpSpPr>
          <a:xfrm>
            <a:off x="1594769" y="5072074"/>
            <a:ext cx="661998" cy="1071570"/>
            <a:chOff x="4572000" y="1928802"/>
            <a:chExt cx="661998" cy="1071570"/>
          </a:xfrm>
        </p:grpSpPr>
        <p:sp>
          <p:nvSpPr>
            <p:cNvPr id="77" name="이등변 삼각형 76"/>
            <p:cNvSpPr/>
            <p:nvPr/>
          </p:nvSpPr>
          <p:spPr>
            <a:xfrm rot="16200000">
              <a:off x="4357686" y="2143116"/>
              <a:ext cx="1071570" cy="642942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40"/>
            <p:cNvGrpSpPr/>
            <p:nvPr/>
          </p:nvGrpSpPr>
          <p:grpSpPr>
            <a:xfrm>
              <a:off x="4572000" y="1928802"/>
              <a:ext cx="661998" cy="1004886"/>
              <a:chOff x="3428992" y="2957514"/>
              <a:chExt cx="661998" cy="1004886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3428992" y="3374237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3643306" y="362426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3871906" y="37480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874287" y="348614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3876676" y="295751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3640925" y="3095628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3874287" y="32146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6" name="직사각형 95"/>
          <p:cNvSpPr/>
          <p:nvPr/>
        </p:nvSpPr>
        <p:spPr>
          <a:xfrm>
            <a:off x="1625413" y="2202412"/>
            <a:ext cx="1040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AVL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3500430" y="2638380"/>
            <a:ext cx="482318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smtClean="0"/>
              <a:t>AVL </a:t>
            </a:r>
            <a:r>
              <a:rPr lang="ko-KR" altLang="en-US" dirty="0" err="1" smtClean="0"/>
              <a:t>노드에는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URL, IP, KETWORD</a:t>
            </a:r>
            <a:r>
              <a:rPr lang="ko-KR" altLang="en-US" dirty="0" smtClean="0"/>
              <a:t>를 대신하는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C00000"/>
                </a:solidFill>
              </a:rPr>
              <a:t>고</a:t>
            </a:r>
            <a:r>
              <a:rPr lang="ko-KR" altLang="en-US" dirty="0">
                <a:solidFill>
                  <a:srgbClr val="C00000"/>
                </a:solidFill>
              </a:rPr>
              <a:t>유 </a:t>
            </a:r>
            <a:r>
              <a:rPr lang="ko-KR" altLang="en-US" dirty="0" smtClean="0">
                <a:solidFill>
                  <a:srgbClr val="C00000"/>
                </a:solidFill>
              </a:rPr>
              <a:t>번호</a:t>
            </a:r>
            <a:r>
              <a:rPr lang="ko-KR" altLang="en-US" dirty="0" smtClean="0"/>
              <a:t>로 구성되어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>
                <a:hlinkClick r:id="rId2"/>
              </a:rPr>
              <a:t>www.cyworld.com</a:t>
            </a:r>
            <a:endParaRPr lang="en-US" altLang="ko-KR" dirty="0" smtClean="0"/>
          </a:p>
          <a:p>
            <a:r>
              <a:rPr lang="en-US" altLang="ko-KR" dirty="0" smtClean="0"/>
              <a:t>no:2467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Index 4 :</a:t>
            </a:r>
            <a:r>
              <a:rPr lang="ko-KR" altLang="en-US" dirty="0" smtClean="0"/>
              <a:t> </a:t>
            </a:r>
            <a:r>
              <a:rPr lang="en-US" altLang="ko-KR" dirty="0" smtClean="0"/>
              <a:t>AVL</a:t>
            </a:r>
            <a:r>
              <a:rPr lang="ko-KR" altLang="en-US" dirty="0" err="1" smtClean="0"/>
              <a:t>트리에</a:t>
            </a:r>
            <a:r>
              <a:rPr lang="ko-KR" altLang="en-US" dirty="0" smtClean="0"/>
              <a:t>  </a:t>
            </a:r>
            <a:r>
              <a:rPr lang="en-US" altLang="ko-KR" dirty="0" smtClean="0"/>
              <a:t>2467</a:t>
            </a:r>
            <a:r>
              <a:rPr lang="ko-KR" altLang="en-US" dirty="0" smtClean="0"/>
              <a:t>이 존재하면</a:t>
            </a:r>
            <a:endParaRPr lang="en-US" altLang="ko-KR" dirty="0" smtClean="0"/>
          </a:p>
          <a:p>
            <a:r>
              <a:rPr lang="en-US" altLang="ko-KR" dirty="0" smtClean="0"/>
              <a:t>xxx.xxx.xxx.4 host</a:t>
            </a:r>
            <a:r>
              <a:rPr lang="ko-KR" altLang="en-US" dirty="0" smtClean="0"/>
              <a:t>는 </a:t>
            </a:r>
            <a:r>
              <a:rPr lang="en-US" altLang="ko-KR" dirty="0" smtClean="0">
                <a:hlinkClick r:id="rId2"/>
              </a:rPr>
              <a:t>www.cyworld.com</a:t>
            </a:r>
            <a:r>
              <a:rPr lang="en-US" altLang="ko-KR" dirty="0"/>
              <a:t> 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ko-KR" altLang="en-US" dirty="0" smtClean="0"/>
              <a:t>접근할 수 없다</a:t>
            </a:r>
            <a:r>
              <a:rPr lang="en-US" altLang="ko-KR" dirty="0" smtClean="0"/>
              <a:t>.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2523463" y="3857628"/>
            <a:ext cx="69121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dirty="0" smtClean="0"/>
              <a:t>2467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stCxn id="98" idx="1"/>
          </p:cNvCxnSpPr>
          <p:nvPr/>
        </p:nvCxnSpPr>
        <p:spPr>
          <a:xfrm rot="10800000" flipV="1">
            <a:off x="2237711" y="4042293"/>
            <a:ext cx="285752" cy="136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사각형 설명선 53"/>
          <p:cNvSpPr/>
          <p:nvPr/>
        </p:nvSpPr>
        <p:spPr>
          <a:xfrm>
            <a:off x="0" y="2357430"/>
            <a:ext cx="1000132" cy="500066"/>
          </a:xfrm>
          <a:prstGeom prst="wedgeRectCallout">
            <a:avLst>
              <a:gd name="adj1" fmla="val 59008"/>
              <a:gd name="adj2" fmla="val 7797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Host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ip</a:t>
            </a:r>
            <a:r>
              <a:rPr lang="en-US" altLang="ko-KR" sz="1200" dirty="0" smtClean="0"/>
              <a:t> 4octec)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85720" y="283469"/>
            <a:ext cx="4500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rgbClr val="FF0000"/>
                </a:solidFill>
              </a:rPr>
              <a:t>정책 </a:t>
            </a:r>
            <a:r>
              <a:rPr lang="ko-KR" altLang="en-US" sz="2200" dirty="0" err="1" smtClean="0">
                <a:solidFill>
                  <a:srgbClr val="FF0000"/>
                </a:solidFill>
              </a:rPr>
              <a:t>해쉬</a:t>
            </a:r>
            <a:r>
              <a:rPr lang="en-US" altLang="ko-KR" sz="2200" dirty="0" smtClean="0">
                <a:solidFill>
                  <a:srgbClr val="FF0000"/>
                </a:solidFill>
              </a:rPr>
              <a:t> (</a:t>
            </a:r>
            <a:r>
              <a:rPr lang="ko-KR" altLang="en-US" sz="2200" dirty="0" smtClean="0">
                <a:solidFill>
                  <a:srgbClr val="FF0000"/>
                </a:solidFill>
              </a:rPr>
              <a:t>정책 오브젝트</a:t>
            </a:r>
            <a:r>
              <a:rPr lang="en-US" altLang="ko-KR" sz="2200" dirty="0" smtClean="0">
                <a:solidFill>
                  <a:srgbClr val="FF0000"/>
                </a:solidFill>
              </a:rPr>
              <a:t>: 7/11)</a:t>
            </a:r>
            <a:endParaRPr lang="ko-KR" altLang="en-US" sz="2200" dirty="0">
              <a:solidFill>
                <a:srgbClr val="FF0000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-32" y="1571612"/>
          <a:ext cx="1357322" cy="3677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1" dirty="0" smtClean="0">
                          <a:solidFill>
                            <a:srgbClr val="C00000"/>
                          </a:solidFill>
                        </a:rPr>
                        <a:t>Index1</a:t>
                      </a:r>
                    </a:p>
                    <a:p>
                      <a:pPr latinLnBrk="1"/>
                      <a:r>
                        <a:rPr lang="en-US" altLang="ko-KR" sz="1000" b="1" dirty="0" smtClean="0"/>
                        <a:t>www.naver.com</a:t>
                      </a:r>
                    </a:p>
                    <a:p>
                      <a:pPr latinLnBrk="1"/>
                      <a:r>
                        <a:rPr lang="en-US" altLang="ko-KR" sz="1000" b="1" dirty="0" smtClean="0"/>
                        <a:t>No:32</a:t>
                      </a:r>
                      <a:endParaRPr lang="ko-KR" altLang="en-US" sz="1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1" dirty="0" smtClean="0">
                          <a:solidFill>
                            <a:srgbClr val="C00000"/>
                          </a:solidFill>
                        </a:rPr>
                        <a:t>Index2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www.daum.net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No:634</a:t>
                      </a:r>
                      <a:endParaRPr lang="ko-KR" altLang="en-US" sz="1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1" dirty="0" smtClean="0">
                          <a:solidFill>
                            <a:srgbClr val="C00000"/>
                          </a:solidFill>
                        </a:rPr>
                        <a:t>Index3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www.yahoo.co.kr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No:44</a:t>
                      </a:r>
                      <a:endParaRPr lang="ko-KR" altLang="en-US" sz="1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1" dirty="0" smtClean="0">
                          <a:solidFill>
                            <a:srgbClr val="C00000"/>
                          </a:solidFill>
                        </a:rPr>
                        <a:t>Index4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ww.hangame.com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No:53</a:t>
                      </a:r>
                      <a:endParaRPr lang="ko-KR" altLang="en-US" sz="1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:</a:t>
                      </a:r>
                      <a:endParaRPr lang="ko-KR" altLang="en-US" sz="1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:</a:t>
                      </a:r>
                      <a:endParaRPr lang="ko-KR" altLang="en-US" sz="1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:</a:t>
                      </a:r>
                      <a:endParaRPr lang="ko-KR" altLang="en-US" sz="1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:</a:t>
                      </a:r>
                      <a:endParaRPr lang="ko-KR" altLang="en-US" sz="1000" b="1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구부러진 연결선 27"/>
          <p:cNvCxnSpPr/>
          <p:nvPr/>
        </p:nvCxnSpPr>
        <p:spPr>
          <a:xfrm rot="10800000" flipV="1">
            <a:off x="5143504" y="428604"/>
            <a:ext cx="1107289" cy="785818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00364" y="1214422"/>
            <a:ext cx="421484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index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URL_hash</a:t>
            </a:r>
            <a:r>
              <a:rPr lang="en-US" altLang="ko-KR" sz="1400" dirty="0" smtClean="0"/>
              <a:t> (</a:t>
            </a:r>
            <a:r>
              <a:rPr lang="en-US" altLang="ko-KR" sz="1400" dirty="0" smtClean="0">
                <a:solidFill>
                  <a:srgbClr val="C00000"/>
                </a:solidFill>
              </a:rPr>
              <a:t>“www.yahoo.co.kr”</a:t>
            </a:r>
            <a:r>
              <a:rPr lang="en-US" altLang="ko-KR" sz="1400" dirty="0" smtClean="0"/>
              <a:t>, HASH_KEY)</a:t>
            </a:r>
          </a:p>
          <a:p>
            <a:r>
              <a:rPr lang="en-US" altLang="ko-KR" sz="1400" dirty="0" smtClean="0"/>
              <a:t>Index = 3;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5857884" y="214290"/>
            <a:ext cx="1924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www.yahoo.co.kr</a:t>
            </a:r>
            <a:endParaRPr lang="ko-KR" altLang="en-US" dirty="0"/>
          </a:p>
        </p:txBody>
      </p:sp>
      <p:cxnSp>
        <p:nvCxnSpPr>
          <p:cNvPr id="37" name="구부러진 연결선 27"/>
          <p:cNvCxnSpPr>
            <a:stCxn id="35" idx="1"/>
          </p:cNvCxnSpPr>
          <p:nvPr/>
        </p:nvCxnSpPr>
        <p:spPr>
          <a:xfrm rot="10800000" flipV="1">
            <a:off x="642910" y="1476032"/>
            <a:ext cx="2357454" cy="1310026"/>
          </a:xfrm>
          <a:prstGeom prst="curvedConnector3">
            <a:avLst>
              <a:gd name="adj1" fmla="val 100101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0" y="3000372"/>
            <a:ext cx="500066" cy="14287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endCxn id="49" idx="1"/>
          </p:cNvCxnSpPr>
          <p:nvPr/>
        </p:nvCxnSpPr>
        <p:spPr>
          <a:xfrm rot="16200000" flipH="1">
            <a:off x="-434166" y="4077448"/>
            <a:ext cx="2868533" cy="1000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500166" y="5857892"/>
            <a:ext cx="85725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NO:44</a:t>
            </a:r>
            <a:endParaRPr lang="ko-KR" altLang="en-US" sz="14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929321" y="2857496"/>
          <a:ext cx="571504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150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: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: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: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255</a:t>
                      </a:r>
                      <a:endParaRPr lang="ko-KR" altLang="en-US" sz="1200" b="1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그룹 54"/>
          <p:cNvGrpSpPr/>
          <p:nvPr/>
        </p:nvGrpSpPr>
        <p:grpSpPr>
          <a:xfrm>
            <a:off x="6500825" y="2500306"/>
            <a:ext cx="661998" cy="1071570"/>
            <a:chOff x="4572000" y="1928802"/>
            <a:chExt cx="661998" cy="1071570"/>
          </a:xfrm>
        </p:grpSpPr>
        <p:sp>
          <p:nvSpPr>
            <p:cNvPr id="23" name="이등변 삼각형 22"/>
            <p:cNvSpPr/>
            <p:nvPr/>
          </p:nvSpPr>
          <p:spPr>
            <a:xfrm rot="16200000">
              <a:off x="4357686" y="2143116"/>
              <a:ext cx="1071570" cy="642942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40"/>
            <p:cNvGrpSpPr/>
            <p:nvPr/>
          </p:nvGrpSpPr>
          <p:grpSpPr>
            <a:xfrm>
              <a:off x="4572000" y="1928802"/>
              <a:ext cx="661998" cy="1004886"/>
              <a:chOff x="3428992" y="2957514"/>
              <a:chExt cx="661998" cy="1004886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3428992" y="3374237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3643306" y="362426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3871906" y="37480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3874287" y="348614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3876676" y="295751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3640925" y="3095628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3874287" y="32146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1" name="그룹 55"/>
          <p:cNvGrpSpPr/>
          <p:nvPr/>
        </p:nvGrpSpPr>
        <p:grpSpPr>
          <a:xfrm>
            <a:off x="6500825" y="2857496"/>
            <a:ext cx="661998" cy="1071570"/>
            <a:chOff x="4572000" y="1928802"/>
            <a:chExt cx="661998" cy="1071570"/>
          </a:xfrm>
        </p:grpSpPr>
        <p:sp>
          <p:nvSpPr>
            <p:cNvPr id="42" name="이등변 삼각형 41"/>
            <p:cNvSpPr/>
            <p:nvPr/>
          </p:nvSpPr>
          <p:spPr>
            <a:xfrm rot="16200000">
              <a:off x="4357686" y="2143116"/>
              <a:ext cx="1071570" cy="642942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0"/>
            <p:cNvGrpSpPr/>
            <p:nvPr/>
          </p:nvGrpSpPr>
          <p:grpSpPr>
            <a:xfrm>
              <a:off x="4572000" y="1928802"/>
              <a:ext cx="661998" cy="1004886"/>
              <a:chOff x="3428992" y="2957514"/>
              <a:chExt cx="661998" cy="1004886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3428992" y="3374237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3643306" y="362426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3871906" y="37480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3874287" y="348614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3876676" y="295751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3640925" y="3095628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3874287" y="32146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7" name="그룹 65"/>
          <p:cNvGrpSpPr/>
          <p:nvPr/>
        </p:nvGrpSpPr>
        <p:grpSpPr>
          <a:xfrm>
            <a:off x="6500825" y="3643314"/>
            <a:ext cx="661998" cy="1071570"/>
            <a:chOff x="4572000" y="1928802"/>
            <a:chExt cx="661998" cy="1071570"/>
          </a:xfrm>
        </p:grpSpPr>
        <p:sp>
          <p:nvSpPr>
            <p:cNvPr id="58" name="이등변 삼각형 57"/>
            <p:cNvSpPr/>
            <p:nvPr/>
          </p:nvSpPr>
          <p:spPr>
            <a:xfrm rot="16200000">
              <a:off x="4357686" y="2143116"/>
              <a:ext cx="1071570" cy="642942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40"/>
            <p:cNvGrpSpPr/>
            <p:nvPr/>
          </p:nvGrpSpPr>
          <p:grpSpPr>
            <a:xfrm>
              <a:off x="4572000" y="1928802"/>
              <a:ext cx="661998" cy="1004886"/>
              <a:chOff x="3428992" y="2957514"/>
              <a:chExt cx="661998" cy="1004886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3428992" y="3374237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3643306" y="362426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3871906" y="37480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874287" y="348614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3876676" y="295751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3640925" y="3095628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3874287" y="32146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7" name="그룹 75"/>
          <p:cNvGrpSpPr/>
          <p:nvPr/>
        </p:nvGrpSpPr>
        <p:grpSpPr>
          <a:xfrm>
            <a:off x="6500825" y="5072074"/>
            <a:ext cx="661998" cy="1071570"/>
            <a:chOff x="4572000" y="1928802"/>
            <a:chExt cx="661998" cy="1071570"/>
          </a:xfrm>
        </p:grpSpPr>
        <p:sp>
          <p:nvSpPr>
            <p:cNvPr id="68" name="이등변 삼각형 67"/>
            <p:cNvSpPr/>
            <p:nvPr/>
          </p:nvSpPr>
          <p:spPr>
            <a:xfrm rot="16200000">
              <a:off x="4357686" y="2143116"/>
              <a:ext cx="1071570" cy="642942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9" name="그룹 40"/>
            <p:cNvGrpSpPr/>
            <p:nvPr/>
          </p:nvGrpSpPr>
          <p:grpSpPr>
            <a:xfrm>
              <a:off x="4572000" y="1928802"/>
              <a:ext cx="661998" cy="1004886"/>
              <a:chOff x="3428992" y="2957514"/>
              <a:chExt cx="661998" cy="1004886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3428992" y="3374237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3643306" y="362426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3871906" y="37480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3874287" y="348614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876676" y="295751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3640925" y="3095628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3874287" y="32146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7" name="직사각형 76"/>
          <p:cNvSpPr/>
          <p:nvPr/>
        </p:nvSpPr>
        <p:spPr>
          <a:xfrm>
            <a:off x="7429519" y="3857628"/>
            <a:ext cx="4379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dirty="0" smtClean="0"/>
              <a:t>44</a:t>
            </a:r>
            <a:endParaRPr lang="ko-KR" altLang="en-US" dirty="0"/>
          </a:p>
        </p:txBody>
      </p:sp>
      <p:cxnSp>
        <p:nvCxnSpPr>
          <p:cNvPr id="78" name="직선 화살표 연결선 77"/>
          <p:cNvCxnSpPr>
            <a:stCxn id="77" idx="1"/>
          </p:cNvCxnSpPr>
          <p:nvPr/>
        </p:nvCxnSpPr>
        <p:spPr>
          <a:xfrm rot="10800000" flipV="1">
            <a:off x="7143767" y="4042294"/>
            <a:ext cx="285752" cy="136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285852" y="6286520"/>
            <a:ext cx="12858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Host </a:t>
            </a:r>
            <a:r>
              <a:rPr lang="en-US" altLang="ko-KR" sz="1400" b="1" dirty="0" err="1" smtClean="0"/>
              <a:t>ip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192.168.10.</a:t>
            </a:r>
            <a:r>
              <a:rPr lang="en-US" altLang="ko-KR" sz="1400" b="1" dirty="0" smtClean="0">
                <a:solidFill>
                  <a:schemeClr val="accent2"/>
                </a:solidFill>
              </a:rPr>
              <a:t>4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8001023" y="407194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대각선 방향의 모서리가 잘린 사각형 91"/>
          <p:cNvSpPr/>
          <p:nvPr/>
        </p:nvSpPr>
        <p:spPr>
          <a:xfrm rot="5400000">
            <a:off x="8429652" y="3857629"/>
            <a:ext cx="142877" cy="428628"/>
          </a:xfrm>
          <a:prstGeom prst="snip2DiagRect">
            <a:avLst>
              <a:gd name="adj1" fmla="val 0"/>
              <a:gd name="adj2" fmla="val 1963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………</a:t>
            </a:r>
            <a:endParaRPr lang="ko-KR" altLang="en-US" sz="800" dirty="0"/>
          </a:p>
        </p:txBody>
      </p:sp>
      <p:sp>
        <p:nvSpPr>
          <p:cNvPr id="95" name="대각선 방향의 모서리가 잘린 사각형 94"/>
          <p:cNvSpPr/>
          <p:nvPr/>
        </p:nvSpPr>
        <p:spPr>
          <a:xfrm rot="5400000">
            <a:off x="8929718" y="3857629"/>
            <a:ext cx="142877" cy="428628"/>
          </a:xfrm>
          <a:prstGeom prst="snip2DiagRect">
            <a:avLst>
              <a:gd name="adj1" fmla="val 0"/>
              <a:gd name="adj2" fmla="val 1963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………</a:t>
            </a:r>
            <a:endParaRPr lang="ko-KR" altLang="en-US" sz="800" dirty="0"/>
          </a:p>
        </p:txBody>
      </p:sp>
      <p:sp>
        <p:nvSpPr>
          <p:cNvPr id="97" name="직사각형 96"/>
          <p:cNvSpPr/>
          <p:nvPr/>
        </p:nvSpPr>
        <p:spPr>
          <a:xfrm>
            <a:off x="8286775" y="3643314"/>
            <a:ext cx="8572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sz="900" b="1" dirty="0" smtClean="0"/>
              <a:t>차</a:t>
            </a:r>
            <a:r>
              <a:rPr lang="ko-KR" altLang="en-US" sz="900" b="1" dirty="0"/>
              <a:t>단 </a:t>
            </a:r>
            <a:r>
              <a:rPr lang="ko-KR" altLang="en-US" sz="900" b="1" dirty="0" smtClean="0"/>
              <a:t>페이지 전송</a:t>
            </a:r>
            <a:endParaRPr lang="ko-KR" altLang="en-US" sz="900" dirty="0"/>
          </a:p>
        </p:txBody>
      </p:sp>
      <p:graphicFrame>
        <p:nvGraphicFramePr>
          <p:cNvPr id="100" name="표 99"/>
          <p:cNvGraphicFramePr>
            <a:graphicFrameLocks noGrp="1"/>
          </p:cNvGraphicFramePr>
          <p:nvPr/>
        </p:nvGraphicFramePr>
        <p:xfrm>
          <a:off x="4286247" y="2867020"/>
          <a:ext cx="857256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572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1: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2: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3: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4: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: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: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: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255: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ko-KR" altLang="en-US" sz="1200" b="1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1" name="직선 화살표 연결선 100"/>
          <p:cNvCxnSpPr>
            <a:stCxn id="82" idx="3"/>
          </p:cNvCxnSpPr>
          <p:nvPr/>
        </p:nvCxnSpPr>
        <p:spPr>
          <a:xfrm flipV="1">
            <a:off x="2571736" y="4214818"/>
            <a:ext cx="1714512" cy="23333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V="1">
            <a:off x="5143503" y="4143380"/>
            <a:ext cx="785818" cy="11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" name="구부러진 연결선 106"/>
          <p:cNvCxnSpPr>
            <a:stCxn id="49" idx="3"/>
            <a:endCxn id="63" idx="5"/>
          </p:cNvCxnSpPr>
          <p:nvPr/>
        </p:nvCxnSpPr>
        <p:spPr>
          <a:xfrm flipV="1">
            <a:off x="2357422" y="4354872"/>
            <a:ext cx="4771626" cy="165690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285720" y="785794"/>
            <a:ext cx="6352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err="1" smtClean="0"/>
              <a:t>해쉬</a:t>
            </a:r>
            <a:r>
              <a:rPr lang="ko-KR" altLang="en-US" b="1" dirty="0" smtClean="0"/>
              <a:t> 테이블 </a:t>
            </a:r>
            <a:r>
              <a:rPr lang="en-US" altLang="ko-KR" b="1" dirty="0" smtClean="0"/>
              <a:t>+ base</a:t>
            </a:r>
            <a:r>
              <a:rPr lang="ko-KR" altLang="en-US" b="1" dirty="0" smtClean="0"/>
              <a:t>오브젝트 </a:t>
            </a:r>
            <a:r>
              <a:rPr lang="en-US" altLang="ko-KR" b="1" dirty="0" smtClean="0"/>
              <a:t>+ </a:t>
            </a:r>
            <a:r>
              <a:rPr lang="ko-KR" altLang="en-US" b="1" dirty="0" smtClean="0"/>
              <a:t>오브젝트 배열 </a:t>
            </a:r>
            <a:r>
              <a:rPr lang="en-US" altLang="ko-KR" b="1" dirty="0" smtClean="0"/>
              <a:t>+ AVL</a:t>
            </a:r>
            <a:r>
              <a:rPr lang="ko-KR" altLang="en-US" b="1" dirty="0" smtClean="0"/>
              <a:t>트리</a:t>
            </a:r>
            <a:r>
              <a:rPr lang="en-US" altLang="ko-KR" b="1" dirty="0" smtClean="0"/>
              <a:t>]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151302" y="1285860"/>
            <a:ext cx="1063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 smtClean="0">
                <a:solidFill>
                  <a:srgbClr val="7030A0"/>
                </a:solidFill>
              </a:rPr>
              <a:t>해쉬</a:t>
            </a:r>
            <a:r>
              <a:rPr lang="ko-KR" altLang="en-US" sz="1200" b="1" dirty="0" smtClean="0">
                <a:solidFill>
                  <a:srgbClr val="7030A0"/>
                </a:solidFill>
              </a:rPr>
              <a:t> 테이블 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929057" y="2571744"/>
            <a:ext cx="1470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rgbClr val="7030A0"/>
                </a:solidFill>
              </a:rPr>
              <a:t>그룹오브젝트 배열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624079" y="2580497"/>
            <a:ext cx="1162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오브젝트 배열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1963406" y="2621744"/>
            <a:ext cx="15370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7030A0"/>
                </a:solidFill>
              </a:rPr>
              <a:t>Base </a:t>
            </a:r>
            <a:r>
              <a:rPr lang="ko-KR" altLang="en-US" sz="1200" dirty="0" smtClean="0">
                <a:solidFill>
                  <a:srgbClr val="7030A0"/>
                </a:solidFill>
              </a:rPr>
              <a:t>오브젝트 배열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grpSp>
        <p:nvGrpSpPr>
          <p:cNvPr id="177" name="그룹 176"/>
          <p:cNvGrpSpPr/>
          <p:nvPr/>
        </p:nvGrpSpPr>
        <p:grpSpPr>
          <a:xfrm>
            <a:off x="1500166" y="2978934"/>
            <a:ext cx="2357454" cy="1593074"/>
            <a:chOff x="1928794" y="2571744"/>
            <a:chExt cx="2357454" cy="1593074"/>
          </a:xfrm>
        </p:grpSpPr>
        <p:sp>
          <p:nvSpPr>
            <p:cNvPr id="152" name="이등변 삼각형 151"/>
            <p:cNvSpPr/>
            <p:nvPr/>
          </p:nvSpPr>
          <p:spPr>
            <a:xfrm>
              <a:off x="1928794" y="2571744"/>
              <a:ext cx="2357454" cy="1571636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/>
            <p:cNvSpPr/>
            <p:nvPr/>
          </p:nvSpPr>
          <p:spPr>
            <a:xfrm rot="5400000">
              <a:off x="3000364" y="2643182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/>
            <p:cNvSpPr/>
            <p:nvPr/>
          </p:nvSpPr>
          <p:spPr>
            <a:xfrm rot="5400000">
              <a:off x="2481242" y="3205158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/>
            <p:cNvSpPr/>
            <p:nvPr/>
          </p:nvSpPr>
          <p:spPr>
            <a:xfrm rot="5400000">
              <a:off x="2357422" y="3433758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/>
            <p:cNvSpPr/>
            <p:nvPr/>
          </p:nvSpPr>
          <p:spPr>
            <a:xfrm rot="5400000">
              <a:off x="2619364" y="3436139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/>
            <p:cNvSpPr/>
            <p:nvPr/>
          </p:nvSpPr>
          <p:spPr>
            <a:xfrm rot="5400000">
              <a:off x="3695693" y="3438528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/>
            <p:cNvSpPr/>
            <p:nvPr/>
          </p:nvSpPr>
          <p:spPr>
            <a:xfrm rot="5400000">
              <a:off x="3557579" y="3202777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 rot="5400000">
              <a:off x="3438521" y="3436139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 rot="5400000">
              <a:off x="2285984" y="3950504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 rot="5400000">
              <a:off x="2147870" y="3714753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/>
            <p:cNvSpPr/>
            <p:nvPr/>
          </p:nvSpPr>
          <p:spPr>
            <a:xfrm rot="5400000">
              <a:off x="2028812" y="3948115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>
            <a:xfrm rot="5400000">
              <a:off x="2857488" y="3950504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/>
            <p:cNvSpPr/>
            <p:nvPr/>
          </p:nvSpPr>
          <p:spPr>
            <a:xfrm rot="5400000">
              <a:off x="2719374" y="3714753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/>
            <p:cNvSpPr/>
            <p:nvPr/>
          </p:nvSpPr>
          <p:spPr>
            <a:xfrm rot="5400000">
              <a:off x="2600316" y="3948115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/>
            <p:cNvSpPr/>
            <p:nvPr/>
          </p:nvSpPr>
          <p:spPr>
            <a:xfrm rot="5400000">
              <a:off x="3428992" y="3950504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/>
            <p:cNvSpPr/>
            <p:nvPr/>
          </p:nvSpPr>
          <p:spPr>
            <a:xfrm rot="5400000">
              <a:off x="3290878" y="3714753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/>
            <p:cNvSpPr/>
            <p:nvPr/>
          </p:nvSpPr>
          <p:spPr>
            <a:xfrm rot="5400000">
              <a:off x="3171820" y="3948115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/>
            <p:cNvSpPr/>
            <p:nvPr/>
          </p:nvSpPr>
          <p:spPr>
            <a:xfrm rot="5400000">
              <a:off x="3962391" y="3950504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/>
            <p:cNvSpPr/>
            <p:nvPr/>
          </p:nvSpPr>
          <p:spPr>
            <a:xfrm rot="5400000">
              <a:off x="3824277" y="3714753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 rot="5400000">
              <a:off x="3705219" y="3948115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2143108" y="3264686"/>
            <a:ext cx="652254" cy="422556"/>
            <a:chOff x="3071802" y="2571744"/>
            <a:chExt cx="652254" cy="422556"/>
          </a:xfrm>
        </p:grpSpPr>
        <p:cxnSp>
          <p:nvCxnSpPr>
            <p:cNvPr id="180" name="직선 화살표 연결선 179"/>
            <p:cNvCxnSpPr/>
            <p:nvPr/>
          </p:nvCxnSpPr>
          <p:spPr>
            <a:xfrm rot="10800000" flipV="1">
              <a:off x="3071802" y="2857496"/>
              <a:ext cx="285752" cy="1368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2" name="직사각형 181"/>
            <p:cNvSpPr/>
            <p:nvPr/>
          </p:nvSpPr>
          <p:spPr>
            <a:xfrm>
              <a:off x="3286116" y="2571744"/>
              <a:ext cx="43794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ko-KR" dirty="0" smtClean="0"/>
                <a:t>44</a:t>
              </a:r>
              <a:endParaRPr lang="ko-KR" altLang="en-US" dirty="0"/>
            </a:p>
          </p:txBody>
        </p:sp>
      </p:grpSp>
      <p:cxnSp>
        <p:nvCxnSpPr>
          <p:cNvPr id="186" name="직선 화살표 연결선 185"/>
          <p:cNvCxnSpPr>
            <a:stCxn id="155" idx="6"/>
            <a:endCxn id="49" idx="0"/>
          </p:cNvCxnSpPr>
          <p:nvPr/>
        </p:nvCxnSpPr>
        <p:spPr>
          <a:xfrm rot="5400000">
            <a:off x="1028668" y="4726789"/>
            <a:ext cx="2031230" cy="2309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7" name="사각형 설명선 196"/>
          <p:cNvSpPr/>
          <p:nvPr/>
        </p:nvSpPr>
        <p:spPr>
          <a:xfrm>
            <a:off x="3143240" y="2928934"/>
            <a:ext cx="1000132" cy="500066"/>
          </a:xfrm>
          <a:prstGeom prst="wedgeRectCallout">
            <a:avLst>
              <a:gd name="adj1" fmla="val 66627"/>
              <a:gd name="adj2" fmla="val 17892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개별정책이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존재 한다</a:t>
            </a:r>
            <a:endParaRPr lang="ko-KR" altLang="en-US" sz="1200" dirty="0"/>
          </a:p>
        </p:txBody>
      </p:sp>
      <p:sp>
        <p:nvSpPr>
          <p:cNvPr id="198" name="한쪽 모서리가 잘린 사각형 197"/>
          <p:cNvSpPr/>
          <p:nvPr/>
        </p:nvSpPr>
        <p:spPr>
          <a:xfrm>
            <a:off x="7786710" y="785794"/>
            <a:ext cx="1214446" cy="500066"/>
          </a:xfrm>
          <a:prstGeom prst="snip1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85720" y="283469"/>
            <a:ext cx="4500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rgbClr val="FF0000"/>
                </a:solidFill>
              </a:rPr>
              <a:t>정책 </a:t>
            </a:r>
            <a:r>
              <a:rPr lang="ko-KR" altLang="en-US" sz="2200" dirty="0" err="1" smtClean="0">
                <a:solidFill>
                  <a:srgbClr val="FF0000"/>
                </a:solidFill>
              </a:rPr>
              <a:t>해쉬</a:t>
            </a:r>
            <a:r>
              <a:rPr lang="en-US" altLang="ko-KR" sz="2200" dirty="0" smtClean="0">
                <a:solidFill>
                  <a:srgbClr val="FF0000"/>
                </a:solidFill>
              </a:rPr>
              <a:t> (</a:t>
            </a:r>
            <a:r>
              <a:rPr lang="ko-KR" altLang="en-US" sz="2200" dirty="0" smtClean="0">
                <a:solidFill>
                  <a:srgbClr val="FF0000"/>
                </a:solidFill>
              </a:rPr>
              <a:t>정책 오브젝트</a:t>
            </a:r>
            <a:r>
              <a:rPr lang="en-US" altLang="ko-KR" sz="2200" dirty="0" smtClean="0">
                <a:solidFill>
                  <a:srgbClr val="FF0000"/>
                </a:solidFill>
              </a:rPr>
              <a:t>: 8/11)</a:t>
            </a:r>
            <a:endParaRPr lang="ko-KR" altLang="en-US" sz="2200" dirty="0">
              <a:solidFill>
                <a:srgbClr val="FF0000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-32" y="1571612"/>
          <a:ext cx="1357322" cy="3677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1" dirty="0" smtClean="0">
                          <a:solidFill>
                            <a:srgbClr val="C00000"/>
                          </a:solidFill>
                        </a:rPr>
                        <a:t>Index1</a:t>
                      </a:r>
                    </a:p>
                    <a:p>
                      <a:pPr latinLnBrk="1"/>
                      <a:r>
                        <a:rPr lang="en-US" altLang="ko-KR" sz="1000" b="1" dirty="0" smtClean="0"/>
                        <a:t>www.naver.com</a:t>
                      </a:r>
                    </a:p>
                    <a:p>
                      <a:pPr latinLnBrk="1"/>
                      <a:r>
                        <a:rPr lang="en-US" altLang="ko-KR" sz="1000" b="1" dirty="0" smtClean="0"/>
                        <a:t>No:32</a:t>
                      </a:r>
                      <a:endParaRPr lang="ko-KR" altLang="en-US" sz="1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1" dirty="0" smtClean="0">
                          <a:solidFill>
                            <a:srgbClr val="C00000"/>
                          </a:solidFill>
                        </a:rPr>
                        <a:t>Index2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www.daum.net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No:634</a:t>
                      </a:r>
                      <a:endParaRPr lang="ko-KR" altLang="en-US" sz="1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1" dirty="0" smtClean="0">
                          <a:solidFill>
                            <a:srgbClr val="C00000"/>
                          </a:solidFill>
                        </a:rPr>
                        <a:t>Index3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www.yahoo.co.kr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No:44</a:t>
                      </a:r>
                      <a:endParaRPr lang="ko-KR" altLang="en-US" sz="1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1" dirty="0" smtClean="0">
                          <a:solidFill>
                            <a:srgbClr val="C00000"/>
                          </a:solidFill>
                        </a:rPr>
                        <a:t>Index4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ww.hangame.com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No:53</a:t>
                      </a:r>
                      <a:endParaRPr lang="ko-KR" altLang="en-US" sz="1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:</a:t>
                      </a:r>
                      <a:endParaRPr lang="ko-KR" altLang="en-US" sz="1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:</a:t>
                      </a:r>
                      <a:endParaRPr lang="ko-KR" altLang="en-US" sz="1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:</a:t>
                      </a:r>
                      <a:endParaRPr lang="ko-KR" altLang="en-US" sz="1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:</a:t>
                      </a:r>
                      <a:endParaRPr lang="ko-KR" altLang="en-US" sz="1000" b="1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구부러진 연결선 27"/>
          <p:cNvCxnSpPr/>
          <p:nvPr/>
        </p:nvCxnSpPr>
        <p:spPr>
          <a:xfrm rot="10800000" flipV="1">
            <a:off x="5143504" y="428604"/>
            <a:ext cx="1107289" cy="785818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00364" y="1214422"/>
            <a:ext cx="421484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index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URL_hash</a:t>
            </a:r>
            <a:r>
              <a:rPr lang="en-US" altLang="ko-KR" sz="1400" dirty="0" smtClean="0"/>
              <a:t> (</a:t>
            </a:r>
            <a:r>
              <a:rPr lang="en-US" altLang="ko-KR" sz="1400" dirty="0" smtClean="0">
                <a:solidFill>
                  <a:srgbClr val="C00000"/>
                </a:solidFill>
              </a:rPr>
              <a:t>“www.yahoo.co.kr”</a:t>
            </a:r>
            <a:r>
              <a:rPr lang="en-US" altLang="ko-KR" sz="1400" dirty="0" smtClean="0"/>
              <a:t>, HASH_KEY)</a:t>
            </a:r>
          </a:p>
          <a:p>
            <a:r>
              <a:rPr lang="en-US" altLang="ko-KR" sz="1400" dirty="0" smtClean="0"/>
              <a:t>Index = 3;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5857884" y="214290"/>
            <a:ext cx="1924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www.yahoo.co.kr</a:t>
            </a:r>
            <a:endParaRPr lang="ko-KR" altLang="en-US" dirty="0"/>
          </a:p>
        </p:txBody>
      </p:sp>
      <p:cxnSp>
        <p:nvCxnSpPr>
          <p:cNvPr id="37" name="구부러진 연결선 27"/>
          <p:cNvCxnSpPr>
            <a:stCxn id="35" idx="1"/>
          </p:cNvCxnSpPr>
          <p:nvPr/>
        </p:nvCxnSpPr>
        <p:spPr>
          <a:xfrm rot="10800000" flipV="1">
            <a:off x="642910" y="1476032"/>
            <a:ext cx="2357454" cy="1310026"/>
          </a:xfrm>
          <a:prstGeom prst="curvedConnector3">
            <a:avLst>
              <a:gd name="adj1" fmla="val 100101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0" y="3000372"/>
            <a:ext cx="500066" cy="14287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endCxn id="49" idx="1"/>
          </p:cNvCxnSpPr>
          <p:nvPr/>
        </p:nvCxnSpPr>
        <p:spPr>
          <a:xfrm rot="16200000" flipH="1">
            <a:off x="-434166" y="4077448"/>
            <a:ext cx="2868533" cy="1000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500166" y="5857892"/>
            <a:ext cx="85725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NO:44</a:t>
            </a:r>
            <a:endParaRPr lang="ko-KR" altLang="en-US" sz="14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929321" y="2857496"/>
          <a:ext cx="571504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150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: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: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: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255</a:t>
                      </a:r>
                      <a:endParaRPr lang="ko-KR" altLang="en-US" sz="1200" b="1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그룹 54"/>
          <p:cNvGrpSpPr/>
          <p:nvPr/>
        </p:nvGrpSpPr>
        <p:grpSpPr>
          <a:xfrm>
            <a:off x="6500825" y="2500306"/>
            <a:ext cx="661998" cy="1071570"/>
            <a:chOff x="4572000" y="1928802"/>
            <a:chExt cx="661998" cy="1071570"/>
          </a:xfrm>
        </p:grpSpPr>
        <p:sp>
          <p:nvSpPr>
            <p:cNvPr id="23" name="이등변 삼각형 22"/>
            <p:cNvSpPr/>
            <p:nvPr/>
          </p:nvSpPr>
          <p:spPr>
            <a:xfrm rot="16200000">
              <a:off x="4357686" y="2143116"/>
              <a:ext cx="1071570" cy="642942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40"/>
            <p:cNvGrpSpPr/>
            <p:nvPr/>
          </p:nvGrpSpPr>
          <p:grpSpPr>
            <a:xfrm>
              <a:off x="4572000" y="1928802"/>
              <a:ext cx="661998" cy="1004886"/>
              <a:chOff x="3428992" y="2957514"/>
              <a:chExt cx="661998" cy="1004886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3428992" y="3374237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3643306" y="362426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3871906" y="37480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3874287" y="348614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3876676" y="295751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3640925" y="3095628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3874287" y="32146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" name="그룹 55"/>
          <p:cNvGrpSpPr/>
          <p:nvPr/>
        </p:nvGrpSpPr>
        <p:grpSpPr>
          <a:xfrm>
            <a:off x="6500825" y="2857496"/>
            <a:ext cx="661998" cy="1071570"/>
            <a:chOff x="4572000" y="1928802"/>
            <a:chExt cx="661998" cy="1071570"/>
          </a:xfrm>
        </p:grpSpPr>
        <p:sp>
          <p:nvSpPr>
            <p:cNvPr id="42" name="이등변 삼각형 41"/>
            <p:cNvSpPr/>
            <p:nvPr/>
          </p:nvSpPr>
          <p:spPr>
            <a:xfrm rot="16200000">
              <a:off x="4357686" y="2143116"/>
              <a:ext cx="1071570" cy="642942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0"/>
            <p:cNvGrpSpPr/>
            <p:nvPr/>
          </p:nvGrpSpPr>
          <p:grpSpPr>
            <a:xfrm>
              <a:off x="4572000" y="1928802"/>
              <a:ext cx="661998" cy="1004886"/>
              <a:chOff x="3428992" y="2957514"/>
              <a:chExt cx="661998" cy="1004886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3428992" y="3374237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3643306" y="362426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3871906" y="37480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3874287" y="348614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3876676" y="295751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3640925" y="3095628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3874287" y="32146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" name="그룹 65"/>
          <p:cNvGrpSpPr/>
          <p:nvPr/>
        </p:nvGrpSpPr>
        <p:grpSpPr>
          <a:xfrm>
            <a:off x="6500825" y="3643314"/>
            <a:ext cx="661998" cy="1071570"/>
            <a:chOff x="4572000" y="1928802"/>
            <a:chExt cx="661998" cy="1071570"/>
          </a:xfrm>
        </p:grpSpPr>
        <p:sp>
          <p:nvSpPr>
            <p:cNvPr id="58" name="이등변 삼각형 57"/>
            <p:cNvSpPr/>
            <p:nvPr/>
          </p:nvSpPr>
          <p:spPr>
            <a:xfrm rot="16200000">
              <a:off x="4357686" y="2143116"/>
              <a:ext cx="1071570" cy="642942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40"/>
            <p:cNvGrpSpPr/>
            <p:nvPr/>
          </p:nvGrpSpPr>
          <p:grpSpPr>
            <a:xfrm>
              <a:off x="4572000" y="1928802"/>
              <a:ext cx="661998" cy="1004886"/>
              <a:chOff x="3428992" y="2957514"/>
              <a:chExt cx="661998" cy="1004886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3428992" y="3374237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3643306" y="362426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3871906" y="37480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874287" y="348614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3876676" y="295751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3640925" y="3095628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3874287" y="32146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5"/>
          <p:cNvGrpSpPr/>
          <p:nvPr/>
        </p:nvGrpSpPr>
        <p:grpSpPr>
          <a:xfrm>
            <a:off x="6500825" y="5072074"/>
            <a:ext cx="661998" cy="1071570"/>
            <a:chOff x="4572000" y="1928802"/>
            <a:chExt cx="661998" cy="1071570"/>
          </a:xfrm>
        </p:grpSpPr>
        <p:sp>
          <p:nvSpPr>
            <p:cNvPr id="68" name="이등변 삼각형 67"/>
            <p:cNvSpPr/>
            <p:nvPr/>
          </p:nvSpPr>
          <p:spPr>
            <a:xfrm rot="16200000">
              <a:off x="4357686" y="2143116"/>
              <a:ext cx="1071570" cy="642942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40"/>
            <p:cNvGrpSpPr/>
            <p:nvPr/>
          </p:nvGrpSpPr>
          <p:grpSpPr>
            <a:xfrm>
              <a:off x="4572000" y="1928802"/>
              <a:ext cx="661998" cy="1004886"/>
              <a:chOff x="3428992" y="2957514"/>
              <a:chExt cx="661998" cy="1004886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3428992" y="3374237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3643306" y="362426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3871906" y="37480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3874287" y="348614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876676" y="295751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3640925" y="3095628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3874287" y="32146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2" name="TextBox 81"/>
          <p:cNvSpPr txBox="1"/>
          <p:nvPr/>
        </p:nvSpPr>
        <p:spPr>
          <a:xfrm>
            <a:off x="1285852" y="6286520"/>
            <a:ext cx="12858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Host </a:t>
            </a:r>
            <a:r>
              <a:rPr lang="en-US" altLang="ko-KR" sz="1400" b="1" dirty="0" err="1" smtClean="0"/>
              <a:t>ip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192.168.10.</a:t>
            </a:r>
            <a:r>
              <a:rPr lang="en-US" altLang="ko-KR" sz="1400" b="1" dirty="0" smtClean="0">
                <a:solidFill>
                  <a:schemeClr val="accent2"/>
                </a:solidFill>
              </a:rPr>
              <a:t>4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 rot="16200000" flipH="1">
            <a:off x="8000230" y="4144174"/>
            <a:ext cx="215902" cy="7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0" name="표 99"/>
          <p:cNvGraphicFramePr>
            <a:graphicFrameLocks noGrp="1"/>
          </p:cNvGraphicFramePr>
          <p:nvPr/>
        </p:nvGraphicFramePr>
        <p:xfrm>
          <a:off x="4286247" y="2867020"/>
          <a:ext cx="857256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572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1: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2: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3: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4: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: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: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: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255: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ko-KR" altLang="en-US" sz="1200" b="1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1" name="직선 화살표 연결선 100"/>
          <p:cNvCxnSpPr>
            <a:stCxn id="82" idx="3"/>
          </p:cNvCxnSpPr>
          <p:nvPr/>
        </p:nvCxnSpPr>
        <p:spPr>
          <a:xfrm flipV="1">
            <a:off x="2571736" y="4214818"/>
            <a:ext cx="1714512" cy="23333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V="1">
            <a:off x="5143503" y="4143380"/>
            <a:ext cx="785818" cy="11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285720" y="785794"/>
            <a:ext cx="6352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err="1" smtClean="0"/>
              <a:t>해쉬</a:t>
            </a:r>
            <a:r>
              <a:rPr lang="ko-KR" altLang="en-US" b="1" dirty="0" smtClean="0"/>
              <a:t> 테이블 </a:t>
            </a:r>
            <a:r>
              <a:rPr lang="en-US" altLang="ko-KR" b="1" dirty="0" smtClean="0"/>
              <a:t>+ base</a:t>
            </a:r>
            <a:r>
              <a:rPr lang="ko-KR" altLang="en-US" b="1" dirty="0" smtClean="0"/>
              <a:t>오브젝트 </a:t>
            </a:r>
            <a:r>
              <a:rPr lang="en-US" altLang="ko-KR" b="1" dirty="0" smtClean="0"/>
              <a:t>+ </a:t>
            </a:r>
            <a:r>
              <a:rPr lang="ko-KR" altLang="en-US" b="1" dirty="0" smtClean="0"/>
              <a:t>오브젝트 배열 </a:t>
            </a:r>
            <a:r>
              <a:rPr lang="en-US" altLang="ko-KR" b="1" dirty="0" smtClean="0"/>
              <a:t>+ AVL</a:t>
            </a:r>
            <a:r>
              <a:rPr lang="ko-KR" altLang="en-US" b="1" dirty="0" smtClean="0"/>
              <a:t>트리</a:t>
            </a:r>
            <a:r>
              <a:rPr lang="en-US" altLang="ko-KR" b="1" dirty="0" smtClean="0"/>
              <a:t>]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151302" y="1285860"/>
            <a:ext cx="1063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 smtClean="0">
                <a:solidFill>
                  <a:srgbClr val="7030A0"/>
                </a:solidFill>
              </a:rPr>
              <a:t>해쉬</a:t>
            </a:r>
            <a:r>
              <a:rPr lang="ko-KR" altLang="en-US" sz="1200" b="1" dirty="0" smtClean="0">
                <a:solidFill>
                  <a:srgbClr val="7030A0"/>
                </a:solidFill>
              </a:rPr>
              <a:t> 테이블 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929057" y="2571744"/>
            <a:ext cx="1470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rgbClr val="7030A0"/>
                </a:solidFill>
              </a:rPr>
              <a:t>그룹오브젝트 배열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624079" y="2580497"/>
            <a:ext cx="1162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오브젝트 배열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1963406" y="2621744"/>
            <a:ext cx="15370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7030A0"/>
                </a:solidFill>
              </a:rPr>
              <a:t>Base </a:t>
            </a:r>
            <a:r>
              <a:rPr lang="ko-KR" altLang="en-US" sz="1200" dirty="0" smtClean="0">
                <a:solidFill>
                  <a:srgbClr val="7030A0"/>
                </a:solidFill>
              </a:rPr>
              <a:t>오브젝트 배열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grpSp>
        <p:nvGrpSpPr>
          <p:cNvPr id="10" name="그룹 176"/>
          <p:cNvGrpSpPr/>
          <p:nvPr/>
        </p:nvGrpSpPr>
        <p:grpSpPr>
          <a:xfrm>
            <a:off x="1500166" y="2978934"/>
            <a:ext cx="2357454" cy="1593074"/>
            <a:chOff x="1928794" y="2571744"/>
            <a:chExt cx="2357454" cy="1593074"/>
          </a:xfrm>
        </p:grpSpPr>
        <p:sp>
          <p:nvSpPr>
            <p:cNvPr id="152" name="이등변 삼각형 151"/>
            <p:cNvSpPr/>
            <p:nvPr/>
          </p:nvSpPr>
          <p:spPr>
            <a:xfrm>
              <a:off x="1928794" y="2571744"/>
              <a:ext cx="2357454" cy="1571636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/>
            <p:cNvSpPr/>
            <p:nvPr/>
          </p:nvSpPr>
          <p:spPr>
            <a:xfrm rot="5400000">
              <a:off x="3000364" y="2643182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/>
            <p:cNvSpPr/>
            <p:nvPr/>
          </p:nvSpPr>
          <p:spPr>
            <a:xfrm rot="5400000">
              <a:off x="2481242" y="3205158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/>
            <p:cNvSpPr/>
            <p:nvPr/>
          </p:nvSpPr>
          <p:spPr>
            <a:xfrm rot="5400000">
              <a:off x="2357422" y="3433758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/>
            <p:cNvSpPr/>
            <p:nvPr/>
          </p:nvSpPr>
          <p:spPr>
            <a:xfrm rot="5400000">
              <a:off x="2619364" y="3436139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/>
            <p:cNvSpPr/>
            <p:nvPr/>
          </p:nvSpPr>
          <p:spPr>
            <a:xfrm rot="5400000">
              <a:off x="3695693" y="3438528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/>
            <p:cNvSpPr/>
            <p:nvPr/>
          </p:nvSpPr>
          <p:spPr>
            <a:xfrm rot="5400000">
              <a:off x="3557579" y="3202777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 rot="5400000">
              <a:off x="3438521" y="3436139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 rot="5400000">
              <a:off x="2285984" y="3950504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 rot="5400000">
              <a:off x="2147870" y="3714753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/>
            <p:cNvSpPr/>
            <p:nvPr/>
          </p:nvSpPr>
          <p:spPr>
            <a:xfrm rot="5400000">
              <a:off x="2028812" y="3948115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>
            <a:xfrm rot="5400000">
              <a:off x="2857488" y="3950504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/>
            <p:cNvSpPr/>
            <p:nvPr/>
          </p:nvSpPr>
          <p:spPr>
            <a:xfrm rot="5400000">
              <a:off x="2719374" y="3714753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/>
            <p:cNvSpPr/>
            <p:nvPr/>
          </p:nvSpPr>
          <p:spPr>
            <a:xfrm rot="5400000">
              <a:off x="2600316" y="3948115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/>
            <p:cNvSpPr/>
            <p:nvPr/>
          </p:nvSpPr>
          <p:spPr>
            <a:xfrm rot="5400000">
              <a:off x="3428992" y="3950504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/>
            <p:cNvSpPr/>
            <p:nvPr/>
          </p:nvSpPr>
          <p:spPr>
            <a:xfrm rot="5400000">
              <a:off x="3290878" y="3714753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/>
            <p:cNvSpPr/>
            <p:nvPr/>
          </p:nvSpPr>
          <p:spPr>
            <a:xfrm rot="5400000">
              <a:off x="3171820" y="3948115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/>
            <p:cNvSpPr/>
            <p:nvPr/>
          </p:nvSpPr>
          <p:spPr>
            <a:xfrm rot="5400000">
              <a:off x="3962391" y="3950504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/>
            <p:cNvSpPr/>
            <p:nvPr/>
          </p:nvSpPr>
          <p:spPr>
            <a:xfrm rot="5400000">
              <a:off x="3824277" y="3714753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 rot="5400000">
              <a:off x="3705219" y="3948115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82"/>
          <p:cNvGrpSpPr/>
          <p:nvPr/>
        </p:nvGrpSpPr>
        <p:grpSpPr>
          <a:xfrm>
            <a:off x="2143108" y="3264686"/>
            <a:ext cx="652254" cy="422556"/>
            <a:chOff x="3071802" y="2571744"/>
            <a:chExt cx="652254" cy="422556"/>
          </a:xfrm>
        </p:grpSpPr>
        <p:cxnSp>
          <p:nvCxnSpPr>
            <p:cNvPr id="180" name="직선 화살표 연결선 179"/>
            <p:cNvCxnSpPr/>
            <p:nvPr/>
          </p:nvCxnSpPr>
          <p:spPr>
            <a:xfrm rot="10800000" flipV="1">
              <a:off x="3071802" y="2857496"/>
              <a:ext cx="285752" cy="1368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2" name="직사각형 181"/>
            <p:cNvSpPr/>
            <p:nvPr/>
          </p:nvSpPr>
          <p:spPr>
            <a:xfrm>
              <a:off x="3286116" y="2571744"/>
              <a:ext cx="43794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ko-KR" dirty="0" smtClean="0"/>
                <a:t>44</a:t>
              </a:r>
              <a:endParaRPr lang="ko-KR" altLang="en-US" dirty="0"/>
            </a:p>
          </p:txBody>
        </p:sp>
      </p:grpSp>
      <p:cxnSp>
        <p:nvCxnSpPr>
          <p:cNvPr id="186" name="직선 화살표 연결선 185"/>
          <p:cNvCxnSpPr>
            <a:stCxn id="155" idx="6"/>
            <a:endCxn id="49" idx="0"/>
          </p:cNvCxnSpPr>
          <p:nvPr/>
        </p:nvCxnSpPr>
        <p:spPr>
          <a:xfrm rot="5400000">
            <a:off x="1028668" y="4726789"/>
            <a:ext cx="2031230" cy="2309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7" name="사각형 설명선 196"/>
          <p:cNvSpPr/>
          <p:nvPr/>
        </p:nvSpPr>
        <p:spPr>
          <a:xfrm>
            <a:off x="3143240" y="2928934"/>
            <a:ext cx="1000132" cy="500066"/>
          </a:xfrm>
          <a:prstGeom prst="wedgeRectCallout">
            <a:avLst>
              <a:gd name="adj1" fmla="val 66627"/>
              <a:gd name="adj2" fmla="val 17892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개별정책이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존재 한다</a:t>
            </a:r>
            <a:endParaRPr lang="ko-KR" altLang="en-US" sz="1200" dirty="0"/>
          </a:p>
        </p:txBody>
      </p:sp>
      <p:grpSp>
        <p:nvGrpSpPr>
          <p:cNvPr id="94" name="그룹 182"/>
          <p:cNvGrpSpPr/>
          <p:nvPr/>
        </p:nvGrpSpPr>
        <p:grpSpPr>
          <a:xfrm>
            <a:off x="7143768" y="3571876"/>
            <a:ext cx="1195673" cy="422556"/>
            <a:chOff x="3071802" y="2571744"/>
            <a:chExt cx="1195673" cy="422556"/>
          </a:xfrm>
        </p:grpSpPr>
        <p:cxnSp>
          <p:nvCxnSpPr>
            <p:cNvPr id="96" name="직선 화살표 연결선 95"/>
            <p:cNvCxnSpPr/>
            <p:nvPr/>
          </p:nvCxnSpPr>
          <p:spPr>
            <a:xfrm rot="10800000" flipV="1">
              <a:off x="3071802" y="2857496"/>
              <a:ext cx="285752" cy="1368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3286116" y="2571744"/>
              <a:ext cx="981359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ko-KR" dirty="0" smtClean="0"/>
                <a:t>44 </a:t>
              </a:r>
              <a:r>
                <a:rPr lang="ko-KR" altLang="en-US" dirty="0" smtClean="0"/>
                <a:t>없다</a:t>
              </a:r>
              <a:endParaRPr lang="ko-KR" altLang="en-US" dirty="0"/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8001024" y="4429132"/>
            <a:ext cx="85722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sz="2000" b="1" dirty="0" smtClean="0"/>
              <a:t>허용</a:t>
            </a:r>
            <a:endParaRPr lang="ko-KR" altLang="en-US" sz="2000" b="1" dirty="0"/>
          </a:p>
        </p:txBody>
      </p:sp>
      <p:sp>
        <p:nvSpPr>
          <p:cNvPr id="105" name="한쪽 모서리가 잘린 사각형 104"/>
          <p:cNvSpPr/>
          <p:nvPr/>
        </p:nvSpPr>
        <p:spPr>
          <a:xfrm>
            <a:off x="7786710" y="785794"/>
            <a:ext cx="1214446" cy="500066"/>
          </a:xfrm>
          <a:prstGeom prst="snip1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85720" y="283469"/>
            <a:ext cx="4500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rgbClr val="FF0000"/>
                </a:solidFill>
              </a:rPr>
              <a:t>정책 </a:t>
            </a:r>
            <a:r>
              <a:rPr lang="ko-KR" altLang="en-US" sz="2200" dirty="0" err="1" smtClean="0">
                <a:solidFill>
                  <a:srgbClr val="FF0000"/>
                </a:solidFill>
              </a:rPr>
              <a:t>해쉬</a:t>
            </a:r>
            <a:r>
              <a:rPr lang="en-US" altLang="ko-KR" sz="2200" dirty="0" smtClean="0">
                <a:solidFill>
                  <a:srgbClr val="FF0000"/>
                </a:solidFill>
              </a:rPr>
              <a:t> (</a:t>
            </a:r>
            <a:r>
              <a:rPr lang="ko-KR" altLang="en-US" sz="2200" dirty="0" smtClean="0">
                <a:solidFill>
                  <a:srgbClr val="FF0000"/>
                </a:solidFill>
              </a:rPr>
              <a:t>정책 오브젝트</a:t>
            </a:r>
            <a:r>
              <a:rPr lang="en-US" altLang="ko-KR" sz="2200" dirty="0" smtClean="0">
                <a:solidFill>
                  <a:srgbClr val="FF0000"/>
                </a:solidFill>
              </a:rPr>
              <a:t>: 9/11)</a:t>
            </a:r>
            <a:endParaRPr lang="ko-KR" altLang="en-US" sz="2200" dirty="0">
              <a:solidFill>
                <a:srgbClr val="FF0000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-32" y="1571612"/>
          <a:ext cx="1357322" cy="3677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1" dirty="0" smtClean="0">
                          <a:solidFill>
                            <a:srgbClr val="C00000"/>
                          </a:solidFill>
                        </a:rPr>
                        <a:t>Index1</a:t>
                      </a:r>
                    </a:p>
                    <a:p>
                      <a:pPr latinLnBrk="1"/>
                      <a:r>
                        <a:rPr lang="en-US" altLang="ko-KR" sz="1000" b="1" dirty="0" smtClean="0"/>
                        <a:t>www.naver.com</a:t>
                      </a:r>
                    </a:p>
                    <a:p>
                      <a:pPr latinLnBrk="1"/>
                      <a:r>
                        <a:rPr lang="en-US" altLang="ko-KR" sz="1000" b="1" dirty="0" smtClean="0"/>
                        <a:t>No:32</a:t>
                      </a:r>
                      <a:endParaRPr lang="ko-KR" altLang="en-US" sz="1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1" dirty="0" smtClean="0">
                          <a:solidFill>
                            <a:srgbClr val="C00000"/>
                          </a:solidFill>
                        </a:rPr>
                        <a:t>Index2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www.daum.net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No:634</a:t>
                      </a:r>
                      <a:endParaRPr lang="ko-KR" altLang="en-US" sz="1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1" dirty="0" smtClean="0">
                          <a:solidFill>
                            <a:srgbClr val="C00000"/>
                          </a:solidFill>
                        </a:rPr>
                        <a:t>Index3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www.yahoo.co.kr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No:44</a:t>
                      </a:r>
                      <a:endParaRPr lang="ko-KR" altLang="en-US" sz="1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1" dirty="0" smtClean="0">
                          <a:solidFill>
                            <a:srgbClr val="C00000"/>
                          </a:solidFill>
                        </a:rPr>
                        <a:t>Index4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ww.hangame.com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No:53</a:t>
                      </a:r>
                      <a:endParaRPr lang="ko-KR" altLang="en-US" sz="1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:</a:t>
                      </a:r>
                      <a:endParaRPr lang="ko-KR" altLang="en-US" sz="1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:</a:t>
                      </a:r>
                      <a:endParaRPr lang="ko-KR" altLang="en-US" sz="1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:</a:t>
                      </a:r>
                      <a:endParaRPr lang="ko-KR" altLang="en-US" sz="1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:</a:t>
                      </a:r>
                      <a:endParaRPr lang="ko-KR" altLang="en-US" sz="1000" b="1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구부러진 연결선 27"/>
          <p:cNvCxnSpPr/>
          <p:nvPr/>
        </p:nvCxnSpPr>
        <p:spPr>
          <a:xfrm rot="10800000" flipV="1">
            <a:off x="5143504" y="428604"/>
            <a:ext cx="1107289" cy="785818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00364" y="1214422"/>
            <a:ext cx="421484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index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URL_hash</a:t>
            </a:r>
            <a:r>
              <a:rPr lang="en-US" altLang="ko-KR" sz="1400" dirty="0" smtClean="0"/>
              <a:t> (</a:t>
            </a:r>
            <a:r>
              <a:rPr lang="en-US" altLang="ko-KR" sz="1400" dirty="0" smtClean="0">
                <a:solidFill>
                  <a:srgbClr val="C00000"/>
                </a:solidFill>
              </a:rPr>
              <a:t>“www.yahoo.co.kr”</a:t>
            </a:r>
            <a:r>
              <a:rPr lang="en-US" altLang="ko-KR" sz="1400" dirty="0" smtClean="0"/>
              <a:t>, HASH_KEY)</a:t>
            </a:r>
          </a:p>
          <a:p>
            <a:r>
              <a:rPr lang="en-US" altLang="ko-KR" sz="1400" dirty="0" smtClean="0"/>
              <a:t>Index = 3;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5857884" y="214290"/>
            <a:ext cx="1924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www.yahoo.co.kr</a:t>
            </a:r>
            <a:endParaRPr lang="ko-KR" altLang="en-US" dirty="0"/>
          </a:p>
        </p:txBody>
      </p:sp>
      <p:cxnSp>
        <p:nvCxnSpPr>
          <p:cNvPr id="37" name="구부러진 연결선 27"/>
          <p:cNvCxnSpPr>
            <a:stCxn id="35" idx="1"/>
          </p:cNvCxnSpPr>
          <p:nvPr/>
        </p:nvCxnSpPr>
        <p:spPr>
          <a:xfrm rot="10800000" flipV="1">
            <a:off x="642910" y="1476032"/>
            <a:ext cx="2357454" cy="1310026"/>
          </a:xfrm>
          <a:prstGeom prst="curvedConnector3">
            <a:avLst>
              <a:gd name="adj1" fmla="val 100101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0" y="3000372"/>
            <a:ext cx="500066" cy="14287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endCxn id="49" idx="1"/>
          </p:cNvCxnSpPr>
          <p:nvPr/>
        </p:nvCxnSpPr>
        <p:spPr>
          <a:xfrm rot="16200000" flipH="1">
            <a:off x="-434166" y="4077448"/>
            <a:ext cx="2868533" cy="1000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500166" y="5857892"/>
            <a:ext cx="85725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NO:44</a:t>
            </a:r>
            <a:endParaRPr lang="ko-KR" altLang="en-US" sz="14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929321" y="2857496"/>
          <a:ext cx="571504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150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: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: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: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255</a:t>
                      </a:r>
                      <a:endParaRPr lang="ko-KR" altLang="en-US" sz="1200" b="1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그룹 54"/>
          <p:cNvGrpSpPr/>
          <p:nvPr/>
        </p:nvGrpSpPr>
        <p:grpSpPr>
          <a:xfrm>
            <a:off x="6500825" y="2500306"/>
            <a:ext cx="661998" cy="1071570"/>
            <a:chOff x="4572000" y="1928802"/>
            <a:chExt cx="661998" cy="1071570"/>
          </a:xfrm>
        </p:grpSpPr>
        <p:sp>
          <p:nvSpPr>
            <p:cNvPr id="23" name="이등변 삼각형 22"/>
            <p:cNvSpPr/>
            <p:nvPr/>
          </p:nvSpPr>
          <p:spPr>
            <a:xfrm rot="16200000">
              <a:off x="4357686" y="2143116"/>
              <a:ext cx="1071570" cy="642942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40"/>
            <p:cNvGrpSpPr/>
            <p:nvPr/>
          </p:nvGrpSpPr>
          <p:grpSpPr>
            <a:xfrm>
              <a:off x="4572000" y="1928802"/>
              <a:ext cx="661998" cy="1004886"/>
              <a:chOff x="3428992" y="2957514"/>
              <a:chExt cx="661998" cy="1004886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3428992" y="3374237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3643306" y="362426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3871906" y="37480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3874287" y="348614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3876676" y="295751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3640925" y="3095628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3874287" y="32146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" name="그룹 55"/>
          <p:cNvGrpSpPr/>
          <p:nvPr/>
        </p:nvGrpSpPr>
        <p:grpSpPr>
          <a:xfrm>
            <a:off x="6500825" y="2857496"/>
            <a:ext cx="661998" cy="1071570"/>
            <a:chOff x="4572000" y="1928802"/>
            <a:chExt cx="661998" cy="1071570"/>
          </a:xfrm>
        </p:grpSpPr>
        <p:sp>
          <p:nvSpPr>
            <p:cNvPr id="42" name="이등변 삼각형 41"/>
            <p:cNvSpPr/>
            <p:nvPr/>
          </p:nvSpPr>
          <p:spPr>
            <a:xfrm rot="16200000">
              <a:off x="4357686" y="2143116"/>
              <a:ext cx="1071570" cy="642942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0"/>
            <p:cNvGrpSpPr/>
            <p:nvPr/>
          </p:nvGrpSpPr>
          <p:grpSpPr>
            <a:xfrm>
              <a:off x="4572000" y="1928802"/>
              <a:ext cx="661998" cy="1004886"/>
              <a:chOff x="3428992" y="2957514"/>
              <a:chExt cx="661998" cy="1004886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3428992" y="3374237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3643306" y="362426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3871906" y="37480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3874287" y="348614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3876676" y="295751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3640925" y="3095628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3874287" y="32146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" name="그룹 65"/>
          <p:cNvGrpSpPr/>
          <p:nvPr/>
        </p:nvGrpSpPr>
        <p:grpSpPr>
          <a:xfrm>
            <a:off x="6500825" y="3643314"/>
            <a:ext cx="661998" cy="1071570"/>
            <a:chOff x="4572000" y="1928802"/>
            <a:chExt cx="661998" cy="1071570"/>
          </a:xfrm>
        </p:grpSpPr>
        <p:sp>
          <p:nvSpPr>
            <p:cNvPr id="58" name="이등변 삼각형 57"/>
            <p:cNvSpPr/>
            <p:nvPr/>
          </p:nvSpPr>
          <p:spPr>
            <a:xfrm rot="16200000">
              <a:off x="4357686" y="2143116"/>
              <a:ext cx="1071570" cy="642942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40"/>
            <p:cNvGrpSpPr/>
            <p:nvPr/>
          </p:nvGrpSpPr>
          <p:grpSpPr>
            <a:xfrm>
              <a:off x="4572000" y="1928802"/>
              <a:ext cx="661998" cy="1004886"/>
              <a:chOff x="3428992" y="2957514"/>
              <a:chExt cx="661998" cy="1004886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3428992" y="3374237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3643306" y="362426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3871906" y="37480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874287" y="348614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3876676" y="295751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3640925" y="3095628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3874287" y="32146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5"/>
          <p:cNvGrpSpPr/>
          <p:nvPr/>
        </p:nvGrpSpPr>
        <p:grpSpPr>
          <a:xfrm>
            <a:off x="6500825" y="5072074"/>
            <a:ext cx="661998" cy="1071570"/>
            <a:chOff x="4572000" y="1928802"/>
            <a:chExt cx="661998" cy="1071570"/>
          </a:xfrm>
        </p:grpSpPr>
        <p:sp>
          <p:nvSpPr>
            <p:cNvPr id="68" name="이등변 삼각형 67"/>
            <p:cNvSpPr/>
            <p:nvPr/>
          </p:nvSpPr>
          <p:spPr>
            <a:xfrm rot="16200000">
              <a:off x="4357686" y="2143116"/>
              <a:ext cx="1071570" cy="642942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40"/>
            <p:cNvGrpSpPr/>
            <p:nvPr/>
          </p:nvGrpSpPr>
          <p:grpSpPr>
            <a:xfrm>
              <a:off x="4572000" y="1928802"/>
              <a:ext cx="661998" cy="1004886"/>
              <a:chOff x="3428992" y="2957514"/>
              <a:chExt cx="661998" cy="1004886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3428992" y="3374237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3643306" y="362426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3871906" y="37480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3874287" y="348614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876676" y="295751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3640925" y="3095628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3874287" y="32146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2" name="TextBox 81"/>
          <p:cNvSpPr txBox="1"/>
          <p:nvPr/>
        </p:nvSpPr>
        <p:spPr>
          <a:xfrm>
            <a:off x="1285852" y="6286520"/>
            <a:ext cx="12858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Host </a:t>
            </a:r>
            <a:r>
              <a:rPr lang="en-US" altLang="ko-KR" sz="1400" b="1" dirty="0" err="1" smtClean="0"/>
              <a:t>ip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192.168.10.</a:t>
            </a:r>
            <a:r>
              <a:rPr lang="en-US" altLang="ko-KR" sz="1400" b="1" dirty="0" smtClean="0">
                <a:solidFill>
                  <a:schemeClr val="accent2"/>
                </a:solidFill>
              </a:rPr>
              <a:t>3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graphicFrame>
        <p:nvGraphicFramePr>
          <p:cNvPr id="100" name="표 99"/>
          <p:cNvGraphicFramePr>
            <a:graphicFrameLocks noGrp="1"/>
          </p:cNvGraphicFramePr>
          <p:nvPr/>
        </p:nvGraphicFramePr>
        <p:xfrm>
          <a:off x="4286247" y="2867020"/>
          <a:ext cx="857256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572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1: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2: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3: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4: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: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: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: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255: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ko-KR" altLang="en-US" sz="1200" b="1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1" name="직선 화살표 연결선 100"/>
          <p:cNvCxnSpPr>
            <a:stCxn id="82" idx="3"/>
          </p:cNvCxnSpPr>
          <p:nvPr/>
        </p:nvCxnSpPr>
        <p:spPr>
          <a:xfrm flipV="1">
            <a:off x="2571736" y="3786190"/>
            <a:ext cx="1785950" cy="27619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285720" y="785794"/>
            <a:ext cx="6352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err="1" smtClean="0"/>
              <a:t>해쉬</a:t>
            </a:r>
            <a:r>
              <a:rPr lang="ko-KR" altLang="en-US" b="1" dirty="0" smtClean="0"/>
              <a:t> 테이블 </a:t>
            </a:r>
            <a:r>
              <a:rPr lang="en-US" altLang="ko-KR" b="1" dirty="0" smtClean="0"/>
              <a:t>+ base</a:t>
            </a:r>
            <a:r>
              <a:rPr lang="ko-KR" altLang="en-US" b="1" dirty="0" smtClean="0"/>
              <a:t>오브젝트 </a:t>
            </a:r>
            <a:r>
              <a:rPr lang="en-US" altLang="ko-KR" b="1" dirty="0" smtClean="0"/>
              <a:t>+ </a:t>
            </a:r>
            <a:r>
              <a:rPr lang="ko-KR" altLang="en-US" b="1" dirty="0" smtClean="0"/>
              <a:t>오브젝트 배열 </a:t>
            </a:r>
            <a:r>
              <a:rPr lang="en-US" altLang="ko-KR" b="1" dirty="0" smtClean="0"/>
              <a:t>+ AVL</a:t>
            </a:r>
            <a:r>
              <a:rPr lang="ko-KR" altLang="en-US" b="1" dirty="0" smtClean="0"/>
              <a:t>트리</a:t>
            </a:r>
            <a:r>
              <a:rPr lang="en-US" altLang="ko-KR" b="1" dirty="0" smtClean="0"/>
              <a:t>]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151302" y="1285860"/>
            <a:ext cx="1063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 smtClean="0">
                <a:solidFill>
                  <a:srgbClr val="7030A0"/>
                </a:solidFill>
              </a:rPr>
              <a:t>해쉬</a:t>
            </a:r>
            <a:r>
              <a:rPr lang="ko-KR" altLang="en-US" sz="1200" b="1" dirty="0" smtClean="0">
                <a:solidFill>
                  <a:srgbClr val="7030A0"/>
                </a:solidFill>
              </a:rPr>
              <a:t> 테이블 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929057" y="2571744"/>
            <a:ext cx="1470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rgbClr val="7030A0"/>
                </a:solidFill>
              </a:rPr>
              <a:t>그룹오브젝트 배열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624079" y="2580497"/>
            <a:ext cx="1162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오브젝트 배열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1963406" y="2621744"/>
            <a:ext cx="15370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7030A0"/>
                </a:solidFill>
              </a:rPr>
              <a:t>Base </a:t>
            </a:r>
            <a:r>
              <a:rPr lang="ko-KR" altLang="en-US" sz="1200" dirty="0" smtClean="0">
                <a:solidFill>
                  <a:srgbClr val="7030A0"/>
                </a:solidFill>
              </a:rPr>
              <a:t>오브젝트 배열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grpSp>
        <p:nvGrpSpPr>
          <p:cNvPr id="10" name="그룹 176"/>
          <p:cNvGrpSpPr/>
          <p:nvPr/>
        </p:nvGrpSpPr>
        <p:grpSpPr>
          <a:xfrm>
            <a:off x="1500166" y="2978934"/>
            <a:ext cx="2357454" cy="1593074"/>
            <a:chOff x="1928794" y="2571744"/>
            <a:chExt cx="2357454" cy="1593074"/>
          </a:xfrm>
        </p:grpSpPr>
        <p:sp>
          <p:nvSpPr>
            <p:cNvPr id="152" name="이등변 삼각형 151"/>
            <p:cNvSpPr/>
            <p:nvPr/>
          </p:nvSpPr>
          <p:spPr>
            <a:xfrm>
              <a:off x="1928794" y="2571744"/>
              <a:ext cx="2357454" cy="1571636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/>
            <p:cNvSpPr/>
            <p:nvPr/>
          </p:nvSpPr>
          <p:spPr>
            <a:xfrm rot="5400000">
              <a:off x="3000364" y="2643182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/>
            <p:cNvSpPr/>
            <p:nvPr/>
          </p:nvSpPr>
          <p:spPr>
            <a:xfrm rot="5400000">
              <a:off x="2481242" y="3205158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/>
            <p:cNvSpPr/>
            <p:nvPr/>
          </p:nvSpPr>
          <p:spPr>
            <a:xfrm rot="5400000">
              <a:off x="2357422" y="3433758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/>
            <p:cNvSpPr/>
            <p:nvPr/>
          </p:nvSpPr>
          <p:spPr>
            <a:xfrm rot="5400000">
              <a:off x="2619364" y="3436139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/>
            <p:cNvSpPr/>
            <p:nvPr/>
          </p:nvSpPr>
          <p:spPr>
            <a:xfrm rot="5400000">
              <a:off x="3695693" y="3438528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/>
            <p:cNvSpPr/>
            <p:nvPr/>
          </p:nvSpPr>
          <p:spPr>
            <a:xfrm rot="5400000">
              <a:off x="3557579" y="3202777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 rot="5400000">
              <a:off x="3438521" y="3436139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 rot="5400000">
              <a:off x="2285984" y="3950504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 rot="5400000">
              <a:off x="2147870" y="3714753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/>
            <p:cNvSpPr/>
            <p:nvPr/>
          </p:nvSpPr>
          <p:spPr>
            <a:xfrm rot="5400000">
              <a:off x="2028812" y="3948115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>
            <a:xfrm rot="5400000">
              <a:off x="2857488" y="3950504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/>
            <p:cNvSpPr/>
            <p:nvPr/>
          </p:nvSpPr>
          <p:spPr>
            <a:xfrm rot="5400000">
              <a:off x="2719374" y="3714753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/>
            <p:cNvSpPr/>
            <p:nvPr/>
          </p:nvSpPr>
          <p:spPr>
            <a:xfrm rot="5400000">
              <a:off x="2600316" y="3948115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/>
            <p:cNvSpPr/>
            <p:nvPr/>
          </p:nvSpPr>
          <p:spPr>
            <a:xfrm rot="5400000">
              <a:off x="3428992" y="3950504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/>
            <p:cNvSpPr/>
            <p:nvPr/>
          </p:nvSpPr>
          <p:spPr>
            <a:xfrm rot="5400000">
              <a:off x="3290878" y="3714753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/>
            <p:cNvSpPr/>
            <p:nvPr/>
          </p:nvSpPr>
          <p:spPr>
            <a:xfrm rot="5400000">
              <a:off x="3171820" y="3948115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/>
            <p:cNvSpPr/>
            <p:nvPr/>
          </p:nvSpPr>
          <p:spPr>
            <a:xfrm rot="5400000">
              <a:off x="3962391" y="3950504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/>
            <p:cNvSpPr/>
            <p:nvPr/>
          </p:nvSpPr>
          <p:spPr>
            <a:xfrm rot="5400000">
              <a:off x="3824277" y="3714753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 rot="5400000">
              <a:off x="3705219" y="3948115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82"/>
          <p:cNvGrpSpPr/>
          <p:nvPr/>
        </p:nvGrpSpPr>
        <p:grpSpPr>
          <a:xfrm>
            <a:off x="2143108" y="3264686"/>
            <a:ext cx="652254" cy="422556"/>
            <a:chOff x="3071802" y="2571744"/>
            <a:chExt cx="652254" cy="422556"/>
          </a:xfrm>
        </p:grpSpPr>
        <p:cxnSp>
          <p:nvCxnSpPr>
            <p:cNvPr id="180" name="직선 화살표 연결선 179"/>
            <p:cNvCxnSpPr/>
            <p:nvPr/>
          </p:nvCxnSpPr>
          <p:spPr>
            <a:xfrm rot="10800000" flipV="1">
              <a:off x="3071802" y="2857496"/>
              <a:ext cx="285752" cy="1368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2" name="직사각형 181"/>
            <p:cNvSpPr/>
            <p:nvPr/>
          </p:nvSpPr>
          <p:spPr>
            <a:xfrm>
              <a:off x="3286116" y="2571744"/>
              <a:ext cx="43794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ko-KR" dirty="0" smtClean="0"/>
                <a:t>44</a:t>
              </a:r>
              <a:endParaRPr lang="ko-KR" altLang="en-US" dirty="0"/>
            </a:p>
          </p:txBody>
        </p:sp>
      </p:grpSp>
      <p:cxnSp>
        <p:nvCxnSpPr>
          <p:cNvPr id="186" name="직선 화살표 연결선 185"/>
          <p:cNvCxnSpPr>
            <a:stCxn id="155" idx="6"/>
            <a:endCxn id="49" idx="0"/>
          </p:cNvCxnSpPr>
          <p:nvPr/>
        </p:nvCxnSpPr>
        <p:spPr>
          <a:xfrm rot="5400000">
            <a:off x="1028668" y="4726789"/>
            <a:ext cx="2031230" cy="2309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7" name="사각형 설명선 196"/>
          <p:cNvSpPr/>
          <p:nvPr/>
        </p:nvSpPr>
        <p:spPr>
          <a:xfrm>
            <a:off x="3571868" y="6167457"/>
            <a:ext cx="1714512" cy="642918"/>
          </a:xfrm>
          <a:prstGeom prst="wedgeRectCallout">
            <a:avLst>
              <a:gd name="adj1" fmla="val -13134"/>
              <a:gd name="adj2" fmla="val -37117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개별정책이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존재 하지 않으므로 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기본 정책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/>
              <a:t>따른다</a:t>
            </a:r>
            <a:endParaRPr lang="ko-KR" altLang="en-US" sz="1200" b="1" dirty="0"/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5143504" y="3786190"/>
            <a:ext cx="278608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대각선 방향의 모서리가 잘린 사각형 94"/>
          <p:cNvSpPr/>
          <p:nvPr/>
        </p:nvSpPr>
        <p:spPr>
          <a:xfrm rot="5400000">
            <a:off x="8143899" y="3857629"/>
            <a:ext cx="142877" cy="428628"/>
          </a:xfrm>
          <a:prstGeom prst="snip2DiagRect">
            <a:avLst>
              <a:gd name="adj1" fmla="val 0"/>
              <a:gd name="adj2" fmla="val 1963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………</a:t>
            </a:r>
            <a:endParaRPr lang="ko-KR" altLang="en-US" sz="800" dirty="0"/>
          </a:p>
        </p:txBody>
      </p:sp>
      <p:sp>
        <p:nvSpPr>
          <p:cNvPr id="97" name="대각선 방향의 모서리가 잘린 사각형 96"/>
          <p:cNvSpPr/>
          <p:nvPr/>
        </p:nvSpPr>
        <p:spPr>
          <a:xfrm rot="5400000">
            <a:off x="8643965" y="3857629"/>
            <a:ext cx="142877" cy="428628"/>
          </a:xfrm>
          <a:prstGeom prst="snip2DiagRect">
            <a:avLst>
              <a:gd name="adj1" fmla="val 0"/>
              <a:gd name="adj2" fmla="val 1963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………</a:t>
            </a:r>
            <a:endParaRPr lang="ko-KR" altLang="en-US" sz="800" dirty="0"/>
          </a:p>
        </p:txBody>
      </p:sp>
      <p:sp>
        <p:nvSpPr>
          <p:cNvPr id="102" name="직사각형 101"/>
          <p:cNvSpPr/>
          <p:nvPr/>
        </p:nvSpPr>
        <p:spPr>
          <a:xfrm>
            <a:off x="8001022" y="3643314"/>
            <a:ext cx="8572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sz="900" b="1" dirty="0" smtClean="0"/>
              <a:t>차</a:t>
            </a:r>
            <a:r>
              <a:rPr lang="ko-KR" altLang="en-US" sz="900" b="1" dirty="0"/>
              <a:t>단 </a:t>
            </a:r>
            <a:r>
              <a:rPr lang="ko-KR" altLang="en-US" sz="900" b="1" dirty="0" smtClean="0"/>
              <a:t>페이지 전송</a:t>
            </a:r>
            <a:endParaRPr lang="ko-KR" altLang="en-US" sz="900" dirty="0"/>
          </a:p>
        </p:txBody>
      </p:sp>
      <p:sp>
        <p:nvSpPr>
          <p:cNvPr id="106" name="한쪽 모서리가 잘린 사각형 105"/>
          <p:cNvSpPr/>
          <p:nvPr/>
        </p:nvSpPr>
        <p:spPr>
          <a:xfrm>
            <a:off x="7786710" y="785794"/>
            <a:ext cx="1214446" cy="500066"/>
          </a:xfrm>
          <a:prstGeom prst="snip1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85720" y="283469"/>
            <a:ext cx="4500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rgbClr val="FF0000"/>
                </a:solidFill>
              </a:rPr>
              <a:t>정책 </a:t>
            </a:r>
            <a:r>
              <a:rPr lang="ko-KR" altLang="en-US" sz="2200" dirty="0" err="1" smtClean="0">
                <a:solidFill>
                  <a:srgbClr val="FF0000"/>
                </a:solidFill>
              </a:rPr>
              <a:t>해쉬</a:t>
            </a:r>
            <a:r>
              <a:rPr lang="en-US" altLang="ko-KR" sz="2200" dirty="0" smtClean="0">
                <a:solidFill>
                  <a:srgbClr val="FF0000"/>
                </a:solidFill>
              </a:rPr>
              <a:t> (</a:t>
            </a:r>
            <a:r>
              <a:rPr lang="ko-KR" altLang="en-US" sz="2200" dirty="0" smtClean="0">
                <a:solidFill>
                  <a:srgbClr val="FF0000"/>
                </a:solidFill>
              </a:rPr>
              <a:t>정책 오브젝트</a:t>
            </a:r>
            <a:r>
              <a:rPr lang="en-US" altLang="ko-KR" sz="2200" dirty="0" smtClean="0">
                <a:solidFill>
                  <a:srgbClr val="FF0000"/>
                </a:solidFill>
              </a:rPr>
              <a:t>: 10/11)</a:t>
            </a:r>
            <a:endParaRPr lang="ko-KR" altLang="en-US" sz="2200" dirty="0">
              <a:solidFill>
                <a:srgbClr val="FF0000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-32" y="1571612"/>
          <a:ext cx="1357322" cy="3677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1" dirty="0" smtClean="0">
                          <a:solidFill>
                            <a:srgbClr val="C00000"/>
                          </a:solidFill>
                        </a:rPr>
                        <a:t>Index1</a:t>
                      </a:r>
                    </a:p>
                    <a:p>
                      <a:pPr latinLnBrk="1"/>
                      <a:r>
                        <a:rPr lang="en-US" altLang="ko-KR" sz="1000" b="1" dirty="0" smtClean="0"/>
                        <a:t>www.naver.com</a:t>
                      </a:r>
                    </a:p>
                    <a:p>
                      <a:pPr latinLnBrk="1"/>
                      <a:r>
                        <a:rPr lang="en-US" altLang="ko-KR" sz="1000" b="1" dirty="0" smtClean="0"/>
                        <a:t>No:32</a:t>
                      </a:r>
                      <a:endParaRPr lang="ko-KR" altLang="en-US" sz="1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1" dirty="0" smtClean="0">
                          <a:solidFill>
                            <a:srgbClr val="C00000"/>
                          </a:solidFill>
                        </a:rPr>
                        <a:t>Index2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www.daum.net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No:634</a:t>
                      </a:r>
                      <a:endParaRPr lang="ko-KR" altLang="en-US" sz="1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1" dirty="0" smtClean="0">
                          <a:solidFill>
                            <a:srgbClr val="C00000"/>
                          </a:solidFill>
                        </a:rPr>
                        <a:t>Index3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www.yahoo.co.kr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No:44</a:t>
                      </a:r>
                      <a:endParaRPr lang="ko-KR" altLang="en-US" sz="1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1" dirty="0" smtClean="0">
                          <a:solidFill>
                            <a:srgbClr val="C00000"/>
                          </a:solidFill>
                        </a:rPr>
                        <a:t>Index4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ww.hangame.com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No:53</a:t>
                      </a:r>
                      <a:endParaRPr lang="ko-KR" altLang="en-US" sz="1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:</a:t>
                      </a:r>
                      <a:endParaRPr lang="ko-KR" altLang="en-US" sz="1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:</a:t>
                      </a:r>
                      <a:endParaRPr lang="ko-KR" altLang="en-US" sz="1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:</a:t>
                      </a:r>
                      <a:endParaRPr lang="ko-KR" altLang="en-US" sz="1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:</a:t>
                      </a:r>
                      <a:endParaRPr lang="ko-KR" altLang="en-US" sz="1000" b="1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구부러진 연결선 27"/>
          <p:cNvCxnSpPr/>
          <p:nvPr/>
        </p:nvCxnSpPr>
        <p:spPr>
          <a:xfrm rot="10800000" flipV="1">
            <a:off x="5143504" y="428604"/>
            <a:ext cx="1107289" cy="785818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00364" y="1214422"/>
            <a:ext cx="421484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index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URL_hash</a:t>
            </a:r>
            <a:r>
              <a:rPr lang="en-US" altLang="ko-KR" sz="1400" dirty="0" smtClean="0"/>
              <a:t> (</a:t>
            </a:r>
            <a:r>
              <a:rPr lang="en-US" altLang="ko-KR" sz="1400" dirty="0" smtClean="0">
                <a:solidFill>
                  <a:srgbClr val="C00000"/>
                </a:solidFill>
              </a:rPr>
              <a:t>“www.yahoo.co.kr”</a:t>
            </a:r>
            <a:r>
              <a:rPr lang="en-US" altLang="ko-KR" sz="1400" dirty="0" smtClean="0"/>
              <a:t>, HASH_KEY)</a:t>
            </a:r>
          </a:p>
          <a:p>
            <a:r>
              <a:rPr lang="en-US" altLang="ko-KR" sz="1400" dirty="0" smtClean="0"/>
              <a:t>Index = 3;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5857884" y="214290"/>
            <a:ext cx="1924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www.yahoo.co.kr</a:t>
            </a:r>
            <a:endParaRPr lang="ko-KR" altLang="en-US" dirty="0"/>
          </a:p>
        </p:txBody>
      </p:sp>
      <p:cxnSp>
        <p:nvCxnSpPr>
          <p:cNvPr id="37" name="구부러진 연결선 27"/>
          <p:cNvCxnSpPr>
            <a:stCxn id="35" idx="1"/>
          </p:cNvCxnSpPr>
          <p:nvPr/>
        </p:nvCxnSpPr>
        <p:spPr>
          <a:xfrm rot="10800000" flipV="1">
            <a:off x="642910" y="1476032"/>
            <a:ext cx="2357454" cy="1310026"/>
          </a:xfrm>
          <a:prstGeom prst="curvedConnector3">
            <a:avLst>
              <a:gd name="adj1" fmla="val 100101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0" y="3000372"/>
            <a:ext cx="500066" cy="14287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endCxn id="49" idx="1"/>
          </p:cNvCxnSpPr>
          <p:nvPr/>
        </p:nvCxnSpPr>
        <p:spPr>
          <a:xfrm rot="16200000" flipH="1">
            <a:off x="-434166" y="4077448"/>
            <a:ext cx="2868533" cy="1000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500166" y="5857892"/>
            <a:ext cx="85725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NO:44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1285852" y="6286520"/>
            <a:ext cx="12858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Host </a:t>
            </a:r>
            <a:r>
              <a:rPr lang="en-US" altLang="ko-KR" sz="1400" b="1" dirty="0" err="1" smtClean="0"/>
              <a:t>ip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192.168.10.</a:t>
            </a:r>
            <a:r>
              <a:rPr lang="en-US" altLang="ko-KR" sz="1400" b="1" dirty="0" smtClean="0">
                <a:solidFill>
                  <a:schemeClr val="accent2"/>
                </a:solidFill>
              </a:rPr>
              <a:t>3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85720" y="785794"/>
            <a:ext cx="6352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err="1" smtClean="0"/>
              <a:t>해쉬</a:t>
            </a:r>
            <a:r>
              <a:rPr lang="ko-KR" altLang="en-US" b="1" dirty="0" smtClean="0"/>
              <a:t> 테이블 </a:t>
            </a:r>
            <a:r>
              <a:rPr lang="en-US" altLang="ko-KR" b="1" dirty="0" smtClean="0"/>
              <a:t>+ base</a:t>
            </a:r>
            <a:r>
              <a:rPr lang="ko-KR" altLang="en-US" b="1" dirty="0" smtClean="0"/>
              <a:t>오브젝트 </a:t>
            </a:r>
            <a:r>
              <a:rPr lang="en-US" altLang="ko-KR" b="1" dirty="0" smtClean="0"/>
              <a:t>+ </a:t>
            </a:r>
            <a:r>
              <a:rPr lang="ko-KR" altLang="en-US" b="1" dirty="0" smtClean="0"/>
              <a:t>오브젝트 배열 </a:t>
            </a:r>
            <a:r>
              <a:rPr lang="en-US" altLang="ko-KR" b="1" dirty="0" smtClean="0"/>
              <a:t>+ AVL</a:t>
            </a:r>
            <a:r>
              <a:rPr lang="ko-KR" altLang="en-US" b="1" dirty="0" smtClean="0"/>
              <a:t>트리</a:t>
            </a:r>
            <a:r>
              <a:rPr lang="en-US" altLang="ko-KR" b="1" dirty="0" smtClean="0"/>
              <a:t>]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151302" y="1285860"/>
            <a:ext cx="1063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 smtClean="0">
                <a:solidFill>
                  <a:srgbClr val="7030A0"/>
                </a:solidFill>
              </a:rPr>
              <a:t>해쉬</a:t>
            </a:r>
            <a:r>
              <a:rPr lang="ko-KR" altLang="en-US" sz="1200" b="1" dirty="0" smtClean="0">
                <a:solidFill>
                  <a:srgbClr val="7030A0"/>
                </a:solidFill>
              </a:rPr>
              <a:t> 테이블 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1963406" y="2621744"/>
            <a:ext cx="15370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7030A0"/>
                </a:solidFill>
              </a:rPr>
              <a:t>Base </a:t>
            </a:r>
            <a:r>
              <a:rPr lang="ko-KR" altLang="en-US" sz="1200" dirty="0" smtClean="0">
                <a:solidFill>
                  <a:srgbClr val="7030A0"/>
                </a:solidFill>
              </a:rPr>
              <a:t>오브젝트 배열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grpSp>
        <p:nvGrpSpPr>
          <p:cNvPr id="10" name="그룹 176"/>
          <p:cNvGrpSpPr/>
          <p:nvPr/>
        </p:nvGrpSpPr>
        <p:grpSpPr>
          <a:xfrm>
            <a:off x="1500166" y="2978934"/>
            <a:ext cx="2357454" cy="1593074"/>
            <a:chOff x="1928794" y="2571744"/>
            <a:chExt cx="2357454" cy="1593074"/>
          </a:xfrm>
        </p:grpSpPr>
        <p:sp>
          <p:nvSpPr>
            <p:cNvPr id="152" name="이등변 삼각형 151"/>
            <p:cNvSpPr/>
            <p:nvPr/>
          </p:nvSpPr>
          <p:spPr>
            <a:xfrm>
              <a:off x="1928794" y="2571744"/>
              <a:ext cx="2357454" cy="1571636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/>
            <p:cNvSpPr/>
            <p:nvPr/>
          </p:nvSpPr>
          <p:spPr>
            <a:xfrm rot="5400000">
              <a:off x="3000364" y="2643182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/>
            <p:cNvSpPr/>
            <p:nvPr/>
          </p:nvSpPr>
          <p:spPr>
            <a:xfrm rot="5400000">
              <a:off x="2481242" y="3205158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/>
            <p:cNvSpPr/>
            <p:nvPr/>
          </p:nvSpPr>
          <p:spPr>
            <a:xfrm rot="5400000">
              <a:off x="2357422" y="3433758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/>
            <p:cNvSpPr/>
            <p:nvPr/>
          </p:nvSpPr>
          <p:spPr>
            <a:xfrm rot="5400000">
              <a:off x="2619364" y="3436139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/>
            <p:cNvSpPr/>
            <p:nvPr/>
          </p:nvSpPr>
          <p:spPr>
            <a:xfrm rot="5400000">
              <a:off x="3695693" y="3438528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/>
            <p:cNvSpPr/>
            <p:nvPr/>
          </p:nvSpPr>
          <p:spPr>
            <a:xfrm rot="5400000">
              <a:off x="3557579" y="3202777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 rot="5400000">
              <a:off x="3438521" y="3436139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 rot="5400000">
              <a:off x="2285984" y="3950504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 rot="5400000">
              <a:off x="2147870" y="3714753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/>
            <p:cNvSpPr/>
            <p:nvPr/>
          </p:nvSpPr>
          <p:spPr>
            <a:xfrm rot="5400000">
              <a:off x="2028812" y="3948115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>
            <a:xfrm rot="5400000">
              <a:off x="2857488" y="3950504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/>
            <p:cNvSpPr/>
            <p:nvPr/>
          </p:nvSpPr>
          <p:spPr>
            <a:xfrm rot="5400000">
              <a:off x="2719374" y="3714753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/>
            <p:cNvSpPr/>
            <p:nvPr/>
          </p:nvSpPr>
          <p:spPr>
            <a:xfrm rot="5400000">
              <a:off x="2600316" y="3948115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/>
            <p:cNvSpPr/>
            <p:nvPr/>
          </p:nvSpPr>
          <p:spPr>
            <a:xfrm rot="5400000">
              <a:off x="3428992" y="3950504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/>
            <p:cNvSpPr/>
            <p:nvPr/>
          </p:nvSpPr>
          <p:spPr>
            <a:xfrm rot="5400000">
              <a:off x="3290878" y="3714753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/>
            <p:cNvSpPr/>
            <p:nvPr/>
          </p:nvSpPr>
          <p:spPr>
            <a:xfrm rot="5400000">
              <a:off x="3171820" y="3948115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/>
            <p:cNvSpPr/>
            <p:nvPr/>
          </p:nvSpPr>
          <p:spPr>
            <a:xfrm rot="5400000">
              <a:off x="3962391" y="3950504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/>
            <p:cNvSpPr/>
            <p:nvPr/>
          </p:nvSpPr>
          <p:spPr>
            <a:xfrm rot="5400000">
              <a:off x="3824277" y="3714753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 rot="5400000">
              <a:off x="3705219" y="3948115"/>
              <a:ext cx="214314" cy="214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2" name="직사각형 181"/>
          <p:cNvSpPr/>
          <p:nvPr/>
        </p:nvSpPr>
        <p:spPr>
          <a:xfrm>
            <a:off x="2214546" y="3643314"/>
            <a:ext cx="89960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mtClean="0"/>
              <a:t>44</a:t>
            </a:r>
            <a:r>
              <a:rPr lang="ko-KR" altLang="en-US" dirty="0" smtClean="0"/>
              <a:t>없음</a:t>
            </a:r>
            <a:endParaRPr lang="ko-KR" altLang="en-US" dirty="0"/>
          </a:p>
        </p:txBody>
      </p:sp>
      <p:graphicFrame>
        <p:nvGraphicFramePr>
          <p:cNvPr id="91" name="표 90"/>
          <p:cNvGraphicFramePr>
            <a:graphicFrameLocks noGrp="1"/>
          </p:cNvGraphicFramePr>
          <p:nvPr/>
        </p:nvGraphicFramePr>
        <p:xfrm>
          <a:off x="5929321" y="2857496"/>
          <a:ext cx="571504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150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: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: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: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255</a:t>
                      </a:r>
                      <a:endParaRPr lang="ko-KR" altLang="en-US" sz="1200" b="1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2" name="그룹 54"/>
          <p:cNvGrpSpPr/>
          <p:nvPr/>
        </p:nvGrpSpPr>
        <p:grpSpPr>
          <a:xfrm>
            <a:off x="6500825" y="2500306"/>
            <a:ext cx="661998" cy="1071570"/>
            <a:chOff x="4572000" y="1928802"/>
            <a:chExt cx="661998" cy="1071570"/>
          </a:xfrm>
        </p:grpSpPr>
        <p:sp>
          <p:nvSpPr>
            <p:cNvPr id="93" name="이등변 삼각형 92"/>
            <p:cNvSpPr/>
            <p:nvPr/>
          </p:nvSpPr>
          <p:spPr>
            <a:xfrm rot="16200000">
              <a:off x="4357686" y="2143116"/>
              <a:ext cx="1071570" cy="642942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6" name="그룹 40"/>
            <p:cNvGrpSpPr/>
            <p:nvPr/>
          </p:nvGrpSpPr>
          <p:grpSpPr>
            <a:xfrm>
              <a:off x="4572000" y="1928802"/>
              <a:ext cx="661998" cy="1004886"/>
              <a:chOff x="3428992" y="2957514"/>
              <a:chExt cx="661998" cy="1004886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3428992" y="3374237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3643306" y="362426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3871906" y="37480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3874287" y="348614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3876676" y="295751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3640925" y="3095628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3874287" y="32146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8" name="그룹 55"/>
          <p:cNvGrpSpPr/>
          <p:nvPr/>
        </p:nvGrpSpPr>
        <p:grpSpPr>
          <a:xfrm>
            <a:off x="6500825" y="2857496"/>
            <a:ext cx="661998" cy="1071570"/>
            <a:chOff x="4572000" y="1928802"/>
            <a:chExt cx="661998" cy="1071570"/>
          </a:xfrm>
        </p:grpSpPr>
        <p:sp>
          <p:nvSpPr>
            <p:cNvPr id="109" name="이등변 삼각형 108"/>
            <p:cNvSpPr/>
            <p:nvPr/>
          </p:nvSpPr>
          <p:spPr>
            <a:xfrm rot="16200000">
              <a:off x="4357686" y="2143116"/>
              <a:ext cx="1071570" cy="642942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0" name="그룹 40"/>
            <p:cNvGrpSpPr/>
            <p:nvPr/>
          </p:nvGrpSpPr>
          <p:grpSpPr>
            <a:xfrm>
              <a:off x="4572000" y="1928802"/>
              <a:ext cx="661998" cy="1004886"/>
              <a:chOff x="3428992" y="2957514"/>
              <a:chExt cx="661998" cy="1004886"/>
            </a:xfrm>
          </p:grpSpPr>
          <p:sp>
            <p:nvSpPr>
              <p:cNvPr id="111" name="타원 110"/>
              <p:cNvSpPr/>
              <p:nvPr/>
            </p:nvSpPr>
            <p:spPr>
              <a:xfrm>
                <a:off x="3428992" y="3374237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3643306" y="362426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3871906" y="37480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3874287" y="348614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3876676" y="295751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3640925" y="3095628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3874287" y="32146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2" name="그룹 65"/>
          <p:cNvGrpSpPr/>
          <p:nvPr/>
        </p:nvGrpSpPr>
        <p:grpSpPr>
          <a:xfrm>
            <a:off x="6500825" y="3643314"/>
            <a:ext cx="661998" cy="1071570"/>
            <a:chOff x="4572000" y="1928802"/>
            <a:chExt cx="661998" cy="1071570"/>
          </a:xfrm>
        </p:grpSpPr>
        <p:sp>
          <p:nvSpPr>
            <p:cNvPr id="123" name="이등변 삼각형 122"/>
            <p:cNvSpPr/>
            <p:nvPr/>
          </p:nvSpPr>
          <p:spPr>
            <a:xfrm rot="16200000">
              <a:off x="4357686" y="2143116"/>
              <a:ext cx="1071570" cy="642942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4" name="그룹 40"/>
            <p:cNvGrpSpPr/>
            <p:nvPr/>
          </p:nvGrpSpPr>
          <p:grpSpPr>
            <a:xfrm>
              <a:off x="4572000" y="1928802"/>
              <a:ext cx="661998" cy="1004886"/>
              <a:chOff x="3428992" y="2957514"/>
              <a:chExt cx="661998" cy="1004886"/>
            </a:xfrm>
          </p:grpSpPr>
          <p:sp>
            <p:nvSpPr>
              <p:cNvPr id="125" name="타원 124"/>
              <p:cNvSpPr/>
              <p:nvPr/>
            </p:nvSpPr>
            <p:spPr>
              <a:xfrm>
                <a:off x="3428992" y="3374237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3643306" y="362426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3871906" y="37480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3874287" y="348614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3876676" y="295751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3640925" y="3095628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3874287" y="32146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" name="그룹 75"/>
          <p:cNvGrpSpPr/>
          <p:nvPr/>
        </p:nvGrpSpPr>
        <p:grpSpPr>
          <a:xfrm>
            <a:off x="6500825" y="5072074"/>
            <a:ext cx="661998" cy="1071570"/>
            <a:chOff x="4572000" y="1928802"/>
            <a:chExt cx="661998" cy="1071570"/>
          </a:xfrm>
        </p:grpSpPr>
        <p:sp>
          <p:nvSpPr>
            <p:cNvPr id="133" name="이등변 삼각형 132"/>
            <p:cNvSpPr/>
            <p:nvPr/>
          </p:nvSpPr>
          <p:spPr>
            <a:xfrm rot="16200000">
              <a:off x="4357686" y="2143116"/>
              <a:ext cx="1071570" cy="642942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4" name="그룹 40"/>
            <p:cNvGrpSpPr/>
            <p:nvPr/>
          </p:nvGrpSpPr>
          <p:grpSpPr>
            <a:xfrm>
              <a:off x="4572000" y="1928802"/>
              <a:ext cx="661998" cy="1004886"/>
              <a:chOff x="3428992" y="2957514"/>
              <a:chExt cx="661998" cy="1004886"/>
            </a:xfrm>
          </p:grpSpPr>
          <p:sp>
            <p:nvSpPr>
              <p:cNvPr id="135" name="타원 134"/>
              <p:cNvSpPr/>
              <p:nvPr/>
            </p:nvSpPr>
            <p:spPr>
              <a:xfrm>
                <a:off x="3428992" y="3374237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3643306" y="362426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>
                <a:off x="3871906" y="37480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3874287" y="348614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3876676" y="295751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3640925" y="3095628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3874287" y="32146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2" name="직사각형 141"/>
          <p:cNvSpPr/>
          <p:nvPr/>
        </p:nvSpPr>
        <p:spPr>
          <a:xfrm>
            <a:off x="7429519" y="3857628"/>
            <a:ext cx="4379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dirty="0" smtClean="0"/>
              <a:t>44</a:t>
            </a:r>
            <a:endParaRPr lang="ko-KR" altLang="en-US" dirty="0"/>
          </a:p>
        </p:txBody>
      </p:sp>
      <p:cxnSp>
        <p:nvCxnSpPr>
          <p:cNvPr id="143" name="직선 화살표 연결선 142"/>
          <p:cNvCxnSpPr>
            <a:stCxn id="142" idx="1"/>
          </p:cNvCxnSpPr>
          <p:nvPr/>
        </p:nvCxnSpPr>
        <p:spPr>
          <a:xfrm rot="10800000" flipV="1">
            <a:off x="7143767" y="4042294"/>
            <a:ext cx="285752" cy="136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>
            <a:off x="8001023" y="407194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대각선 방향의 모서리가 잘린 사각형 144"/>
          <p:cNvSpPr/>
          <p:nvPr/>
        </p:nvSpPr>
        <p:spPr>
          <a:xfrm rot="5400000">
            <a:off x="8429652" y="3857629"/>
            <a:ext cx="142877" cy="428628"/>
          </a:xfrm>
          <a:prstGeom prst="snip2DiagRect">
            <a:avLst>
              <a:gd name="adj1" fmla="val 0"/>
              <a:gd name="adj2" fmla="val 1963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………</a:t>
            </a:r>
            <a:endParaRPr lang="ko-KR" altLang="en-US" sz="800" dirty="0"/>
          </a:p>
        </p:txBody>
      </p:sp>
      <p:sp>
        <p:nvSpPr>
          <p:cNvPr id="146" name="대각선 방향의 모서리가 잘린 사각형 145"/>
          <p:cNvSpPr/>
          <p:nvPr/>
        </p:nvSpPr>
        <p:spPr>
          <a:xfrm rot="5400000">
            <a:off x="8929718" y="3857629"/>
            <a:ext cx="142877" cy="428628"/>
          </a:xfrm>
          <a:prstGeom prst="snip2DiagRect">
            <a:avLst>
              <a:gd name="adj1" fmla="val 0"/>
              <a:gd name="adj2" fmla="val 1963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………</a:t>
            </a:r>
            <a:endParaRPr lang="ko-KR" altLang="en-US" sz="800" dirty="0"/>
          </a:p>
        </p:txBody>
      </p:sp>
      <p:sp>
        <p:nvSpPr>
          <p:cNvPr id="147" name="직사각형 146"/>
          <p:cNvSpPr/>
          <p:nvPr/>
        </p:nvSpPr>
        <p:spPr>
          <a:xfrm>
            <a:off x="8286775" y="3643314"/>
            <a:ext cx="8572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sz="900" b="1" dirty="0" smtClean="0"/>
              <a:t>차</a:t>
            </a:r>
            <a:r>
              <a:rPr lang="ko-KR" altLang="en-US" sz="900" b="1" dirty="0"/>
              <a:t>단 </a:t>
            </a:r>
            <a:r>
              <a:rPr lang="ko-KR" altLang="en-US" sz="900" b="1" dirty="0" smtClean="0"/>
              <a:t>페이지 전송</a:t>
            </a:r>
            <a:endParaRPr lang="ko-KR" altLang="en-US" sz="900" dirty="0"/>
          </a:p>
        </p:txBody>
      </p:sp>
      <p:graphicFrame>
        <p:nvGraphicFramePr>
          <p:cNvPr id="148" name="표 147"/>
          <p:cNvGraphicFramePr>
            <a:graphicFrameLocks noGrp="1"/>
          </p:cNvGraphicFramePr>
          <p:nvPr/>
        </p:nvGraphicFramePr>
        <p:xfrm>
          <a:off x="4286247" y="2867020"/>
          <a:ext cx="857256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572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1: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2: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3: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4: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: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: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: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255: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ko-KR" altLang="en-US" sz="1200" b="1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9" name="직선 화살표 연결선 148"/>
          <p:cNvCxnSpPr/>
          <p:nvPr/>
        </p:nvCxnSpPr>
        <p:spPr>
          <a:xfrm flipV="1">
            <a:off x="5143503" y="4143380"/>
            <a:ext cx="785818" cy="11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3929057" y="2571744"/>
            <a:ext cx="1470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rgbClr val="7030A0"/>
                </a:solidFill>
              </a:rPr>
              <a:t>그룹오브젝트 배열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624079" y="2580497"/>
            <a:ext cx="1162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오브젝트 배열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153" name="사각형 설명선 152"/>
          <p:cNvSpPr/>
          <p:nvPr/>
        </p:nvSpPr>
        <p:spPr>
          <a:xfrm>
            <a:off x="3143240" y="2928934"/>
            <a:ext cx="1000132" cy="500066"/>
          </a:xfrm>
          <a:prstGeom prst="wedgeRectCallout">
            <a:avLst>
              <a:gd name="adj1" fmla="val 66627"/>
              <a:gd name="adj2" fmla="val 17892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개별정책이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존재 한다</a:t>
            </a:r>
            <a:endParaRPr lang="ko-KR" altLang="en-US" sz="1200" dirty="0"/>
          </a:p>
        </p:txBody>
      </p:sp>
      <p:cxnSp>
        <p:nvCxnSpPr>
          <p:cNvPr id="161" name="직선 화살표 연결선 160"/>
          <p:cNvCxnSpPr/>
          <p:nvPr/>
        </p:nvCxnSpPr>
        <p:spPr>
          <a:xfrm flipV="1">
            <a:off x="2571736" y="4143380"/>
            <a:ext cx="1785950" cy="2404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2" name="한쪽 모서리가 잘린 사각형 161"/>
          <p:cNvSpPr/>
          <p:nvPr/>
        </p:nvSpPr>
        <p:spPr>
          <a:xfrm>
            <a:off x="7786710" y="785794"/>
            <a:ext cx="1214446" cy="500066"/>
          </a:xfrm>
          <a:prstGeom prst="snip1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예시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57158" y="283469"/>
            <a:ext cx="4500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rgbClr val="FF0000"/>
                </a:solidFill>
              </a:rPr>
              <a:t>개발 환경 </a:t>
            </a:r>
            <a:r>
              <a:rPr lang="en-US" altLang="ko-KR" sz="2200" dirty="0" smtClean="0">
                <a:solidFill>
                  <a:srgbClr val="FF0000"/>
                </a:solidFill>
              </a:rPr>
              <a:t>&amp; </a:t>
            </a:r>
            <a:r>
              <a:rPr lang="ko-KR" altLang="en-US" sz="2200" dirty="0" smtClean="0">
                <a:solidFill>
                  <a:srgbClr val="FF0000"/>
                </a:solidFill>
              </a:rPr>
              <a:t>설치 환경</a:t>
            </a:r>
            <a:endParaRPr lang="ko-KR" altLang="en-US" sz="2200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1472" y="1000108"/>
            <a:ext cx="72866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Master </a:t>
            </a:r>
          </a:p>
          <a:p>
            <a:pPr marL="342900" indent="-342900"/>
            <a:r>
              <a:rPr lang="en-US" altLang="ko-KR" dirty="0" smtClean="0"/>
              <a:t>	</a:t>
            </a:r>
            <a:r>
              <a:rPr lang="en-US" altLang="ko-KR" dirty="0"/>
              <a:t>	</a:t>
            </a:r>
            <a:r>
              <a:rPr lang="en-US" altLang="ko-KR" dirty="0" smtClean="0"/>
              <a:t>– DBMS, WEB </a:t>
            </a:r>
            <a:r>
              <a:rPr lang="ko-KR" altLang="en-US" dirty="0" smtClean="0"/>
              <a:t>구동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r>
              <a:rPr lang="en-US" altLang="ko-KR" dirty="0" smtClean="0"/>
              <a:t>	OS : Linux</a:t>
            </a:r>
          </a:p>
          <a:p>
            <a:r>
              <a:rPr lang="en-US" altLang="ko-KR" dirty="0" smtClean="0"/>
              <a:t>	Kernel version : kernel 2.4, kernel 2.6</a:t>
            </a:r>
          </a:p>
          <a:p>
            <a:r>
              <a:rPr lang="en-US" altLang="ko-KR" dirty="0" smtClean="0"/>
              <a:t>	WEB</a:t>
            </a:r>
            <a:r>
              <a:rPr lang="ko-KR" altLang="en-US" dirty="0" smtClean="0"/>
              <a:t> </a:t>
            </a:r>
            <a:r>
              <a:rPr lang="en-US" altLang="ko-KR" dirty="0" smtClean="0"/>
              <a:t>: APM(apache2 + php5 +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Network : </a:t>
            </a:r>
            <a:r>
              <a:rPr lang="ko-KR" altLang="en-US" dirty="0" smtClean="0"/>
              <a:t>공인 </a:t>
            </a:r>
            <a:r>
              <a:rPr lang="en-US" altLang="ko-KR" dirty="0" smtClean="0"/>
              <a:t>IP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Agent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– engine </a:t>
            </a:r>
            <a:r>
              <a:rPr lang="ko-KR" altLang="en-US" dirty="0" smtClean="0"/>
              <a:t>구동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OS : Linux</a:t>
            </a:r>
          </a:p>
          <a:p>
            <a:r>
              <a:rPr lang="en-US" altLang="ko-KR" dirty="0" smtClean="0"/>
              <a:t>	Kernel version : Kernel 2.4 </a:t>
            </a:r>
            <a:r>
              <a:rPr lang="ko-KR" altLang="en-US" dirty="0" smtClean="0"/>
              <a:t>버전</a:t>
            </a:r>
            <a:endParaRPr lang="en-US" altLang="ko-KR" dirty="0" smtClean="0"/>
          </a:p>
          <a:p>
            <a:r>
              <a:rPr lang="en-US" altLang="ko-KR" dirty="0" smtClean="0"/>
              <a:t>	Network : </a:t>
            </a:r>
            <a:r>
              <a:rPr lang="ko-KR" altLang="en-US" dirty="0" smtClean="0"/>
              <a:t>네트워크 연결은 </a:t>
            </a:r>
            <a:r>
              <a:rPr lang="ko-KR" altLang="en-US" dirty="0" err="1" smtClean="0"/>
              <a:t>미러링이</a:t>
            </a:r>
            <a:r>
              <a:rPr lang="ko-KR" altLang="en-US" dirty="0" smtClean="0"/>
              <a:t> 가능한 스위치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허브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Box 118"/>
          <p:cNvSpPr txBox="1"/>
          <p:nvPr/>
        </p:nvSpPr>
        <p:spPr>
          <a:xfrm>
            <a:off x="2781291" y="1142984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N</a:t>
            </a:r>
            <a:endParaRPr lang="ko-KR" altLang="en-US" sz="1200" b="1" dirty="0"/>
          </a:p>
        </p:txBody>
      </p:sp>
      <p:cxnSp>
        <p:nvCxnSpPr>
          <p:cNvPr id="17" name="직선 화살표 연결선 16"/>
          <p:cNvCxnSpPr/>
          <p:nvPr/>
        </p:nvCxnSpPr>
        <p:spPr>
          <a:xfrm rot="5400000">
            <a:off x="969501" y="2214554"/>
            <a:ext cx="999338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68773" y="1866117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</a:t>
            </a:r>
            <a:endParaRPr lang="ko-KR" altLang="en-US" sz="1200" b="1" dirty="0"/>
          </a:p>
        </p:txBody>
      </p:sp>
      <p:cxnSp>
        <p:nvCxnSpPr>
          <p:cNvPr id="27" name="직선 화살표 연결선 26"/>
          <p:cNvCxnSpPr/>
          <p:nvPr/>
        </p:nvCxnSpPr>
        <p:spPr>
          <a:xfrm rot="5400000">
            <a:off x="1255253" y="3429000"/>
            <a:ext cx="42783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40211" y="3286124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</a:t>
            </a:r>
            <a:endParaRPr lang="ko-KR" altLang="en-US" sz="1200" b="1" dirty="0"/>
          </a:p>
        </p:txBody>
      </p:sp>
      <p:sp>
        <p:nvSpPr>
          <p:cNvPr id="34" name="직사각형 33"/>
          <p:cNvSpPr/>
          <p:nvPr/>
        </p:nvSpPr>
        <p:spPr>
          <a:xfrm>
            <a:off x="825831" y="2143116"/>
            <a:ext cx="1285884" cy="285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고유번호 추출</a:t>
            </a:r>
            <a:endParaRPr lang="ko-KR" altLang="en-US" sz="1200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2468905" y="1526808"/>
            <a:ext cx="92710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다이아몬드 42"/>
          <p:cNvSpPr/>
          <p:nvPr/>
        </p:nvSpPr>
        <p:spPr>
          <a:xfrm>
            <a:off x="254327" y="1214422"/>
            <a:ext cx="2428892" cy="64294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해쉬테이블</a:t>
            </a:r>
            <a:r>
              <a:rPr lang="ko-KR" altLang="en-US" sz="1200" dirty="0" err="1" smtClean="0"/>
              <a:t>에</a:t>
            </a:r>
            <a:r>
              <a:rPr lang="ko-KR" altLang="en-US" sz="1200" dirty="0" smtClean="0"/>
              <a:t> 존재하는가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48" name="오른쪽으로 구부러진 화살표 47"/>
          <p:cNvSpPr/>
          <p:nvPr/>
        </p:nvSpPr>
        <p:spPr>
          <a:xfrm rot="3309446">
            <a:off x="1690673" y="275316"/>
            <a:ext cx="317572" cy="989882"/>
          </a:xfrm>
          <a:prstGeom prst="curvedRightArrow">
            <a:avLst>
              <a:gd name="adj1" fmla="val 25000"/>
              <a:gd name="adj2" fmla="val 60240"/>
              <a:gd name="adj3" fmla="val 592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24233" y="2643182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N</a:t>
            </a:r>
            <a:endParaRPr lang="ko-KR" altLang="en-US" sz="1200" b="1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2312623" y="2993668"/>
            <a:ext cx="2355866" cy="6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rot="5400000">
            <a:off x="1239024" y="4390239"/>
            <a:ext cx="42783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523982" y="4247363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</a:t>
            </a:r>
            <a:endParaRPr lang="ko-KR" altLang="en-US" sz="1200" b="1" dirty="0"/>
          </a:p>
        </p:txBody>
      </p:sp>
      <p:cxnSp>
        <p:nvCxnSpPr>
          <p:cNvPr id="56" name="직선 화살표 연결선 55"/>
          <p:cNvCxnSpPr/>
          <p:nvPr/>
        </p:nvCxnSpPr>
        <p:spPr>
          <a:xfrm rot="5400000">
            <a:off x="5898370" y="3399632"/>
            <a:ext cx="42783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83328" y="3256756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</a:t>
            </a:r>
            <a:endParaRPr lang="ko-KR" altLang="en-US" sz="1200" b="1" dirty="0"/>
          </a:p>
        </p:txBody>
      </p:sp>
      <p:sp>
        <p:nvSpPr>
          <p:cNvPr id="60" name="다이아몬드 59"/>
          <p:cNvSpPr/>
          <p:nvPr/>
        </p:nvSpPr>
        <p:spPr>
          <a:xfrm>
            <a:off x="66647" y="2714620"/>
            <a:ext cx="2786082" cy="57150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base</a:t>
            </a:r>
            <a:r>
              <a:rPr lang="ko-KR" altLang="en-US" sz="1000" b="1" dirty="0" smtClean="0"/>
              <a:t>오브젝트 </a:t>
            </a:r>
            <a:endParaRPr lang="en-US" altLang="ko-KR" sz="1000" b="1" dirty="0" smtClean="0"/>
          </a:p>
          <a:p>
            <a:pPr algn="ctr"/>
            <a:r>
              <a:rPr lang="ko-KR" altLang="en-US" sz="1000" dirty="0" smtClean="0"/>
              <a:t>고유 번호가 존재하는가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7424761" y="2609844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N</a:t>
            </a:r>
            <a:endParaRPr lang="ko-KR" altLang="en-US" sz="1200" b="1" dirty="0"/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6924695" y="2993668"/>
            <a:ext cx="92710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852729" y="3652067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N</a:t>
            </a:r>
            <a:endParaRPr lang="ko-KR" altLang="en-US" sz="12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 flipV="1">
            <a:off x="2352663" y="3993800"/>
            <a:ext cx="92710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66647" y="3714752"/>
            <a:ext cx="2786082" cy="57150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그룹오브젝트배열</a:t>
            </a:r>
            <a:r>
              <a:rPr lang="ko-KR" altLang="en-US" sz="1000" dirty="0" smtClean="0"/>
              <a:t>에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호스트가 체크 되어 있는가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66" name="다이아몬드 65"/>
          <p:cNvSpPr/>
          <p:nvPr/>
        </p:nvSpPr>
        <p:spPr>
          <a:xfrm>
            <a:off x="4711705" y="2714620"/>
            <a:ext cx="2786082" cy="57150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그룹오브젝트배열</a:t>
            </a:r>
            <a:r>
              <a:rPr lang="ko-KR" altLang="en-US" sz="1000" dirty="0" smtClean="0"/>
              <a:t>에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호스트가 체크 되어 있는가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68" name="직선 화살표 연결선 67"/>
          <p:cNvCxnSpPr/>
          <p:nvPr/>
        </p:nvCxnSpPr>
        <p:spPr>
          <a:xfrm rot="5400000">
            <a:off x="1229499" y="5348301"/>
            <a:ext cx="42783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514457" y="5205425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</a:t>
            </a:r>
            <a:endParaRPr lang="ko-KR" altLang="en-US" sz="1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781291" y="4568038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N</a:t>
            </a:r>
            <a:endParaRPr lang="ko-KR" altLang="en-US" sz="1200" b="1" dirty="0"/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2281225" y="4951862"/>
            <a:ext cx="92710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다이아몬드 71"/>
          <p:cNvSpPr/>
          <p:nvPr/>
        </p:nvSpPr>
        <p:spPr>
          <a:xfrm>
            <a:off x="57122" y="4672814"/>
            <a:ext cx="2786082" cy="57150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네트워크오브젝트</a:t>
            </a:r>
            <a:r>
              <a:rPr lang="ko-KR" altLang="en-US" sz="1000" dirty="0" smtClean="0"/>
              <a:t>에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호스트에 고유번호가 존재하는가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73" name="타원 72"/>
          <p:cNvSpPr/>
          <p:nvPr/>
        </p:nvSpPr>
        <p:spPr>
          <a:xfrm>
            <a:off x="852465" y="5715016"/>
            <a:ext cx="1214446" cy="35719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차단</a:t>
            </a:r>
            <a:endParaRPr lang="ko-KR" altLang="en-US" dirty="0"/>
          </a:p>
        </p:txBody>
      </p:sp>
      <p:sp>
        <p:nvSpPr>
          <p:cNvPr id="74" name="타원 73"/>
          <p:cNvSpPr/>
          <p:nvPr/>
        </p:nvSpPr>
        <p:spPr>
          <a:xfrm>
            <a:off x="3495671" y="1357298"/>
            <a:ext cx="1214446" cy="35719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허용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42844" y="214290"/>
            <a:ext cx="4500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rgbClr val="FF0000"/>
                </a:solidFill>
              </a:rPr>
              <a:t>정책 </a:t>
            </a:r>
            <a:r>
              <a:rPr lang="ko-KR" altLang="en-US" sz="2200" dirty="0" err="1" smtClean="0">
                <a:solidFill>
                  <a:srgbClr val="FF0000"/>
                </a:solidFill>
              </a:rPr>
              <a:t>해쉬</a:t>
            </a:r>
            <a:r>
              <a:rPr lang="en-US" altLang="ko-KR" sz="2200" dirty="0" smtClean="0">
                <a:solidFill>
                  <a:srgbClr val="FF0000"/>
                </a:solidFill>
              </a:rPr>
              <a:t> (</a:t>
            </a:r>
            <a:r>
              <a:rPr lang="ko-KR" altLang="en-US" sz="2200" dirty="0" smtClean="0">
                <a:solidFill>
                  <a:srgbClr val="FF0000"/>
                </a:solidFill>
              </a:rPr>
              <a:t>정책 오브젝트</a:t>
            </a:r>
            <a:r>
              <a:rPr lang="en-US" altLang="ko-KR" sz="2200" dirty="0" smtClean="0">
                <a:solidFill>
                  <a:srgbClr val="FF0000"/>
                </a:solidFill>
              </a:rPr>
              <a:t>: 11/11)</a:t>
            </a:r>
            <a:endParaRPr lang="ko-KR" altLang="en-US" sz="2200" dirty="0">
              <a:solidFill>
                <a:srgbClr val="FF0000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3286116" y="3643314"/>
            <a:ext cx="1219205" cy="7143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차단</a:t>
            </a:r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3281357" y="4786322"/>
            <a:ext cx="1214446" cy="35719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허용</a:t>
            </a:r>
            <a:endParaRPr lang="ko-KR" altLang="en-US" dirty="0"/>
          </a:p>
        </p:txBody>
      </p:sp>
      <p:cxnSp>
        <p:nvCxnSpPr>
          <p:cNvPr id="81" name="직선 화살표 연결선 80"/>
          <p:cNvCxnSpPr/>
          <p:nvPr/>
        </p:nvCxnSpPr>
        <p:spPr>
          <a:xfrm rot="5400000">
            <a:off x="5925357" y="4429132"/>
            <a:ext cx="42783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10315" y="4286256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</a:t>
            </a:r>
            <a:endParaRPr lang="ko-KR" altLang="en-US" sz="1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424761" y="3543654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N</a:t>
            </a:r>
            <a:endParaRPr lang="ko-KR" altLang="en-US" sz="1200" b="1" dirty="0"/>
          </a:p>
        </p:txBody>
      </p:sp>
      <p:cxnSp>
        <p:nvCxnSpPr>
          <p:cNvPr id="84" name="직선 화살표 연결선 83"/>
          <p:cNvCxnSpPr/>
          <p:nvPr/>
        </p:nvCxnSpPr>
        <p:spPr>
          <a:xfrm flipV="1">
            <a:off x="6924695" y="3927478"/>
            <a:ext cx="92710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다이아몬드 84"/>
          <p:cNvSpPr/>
          <p:nvPr/>
        </p:nvSpPr>
        <p:spPr>
          <a:xfrm>
            <a:off x="4743455" y="3643314"/>
            <a:ext cx="2786082" cy="57150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네트워크오브젝트</a:t>
            </a:r>
            <a:r>
              <a:rPr lang="ko-KR" altLang="en-US" sz="1000" dirty="0" smtClean="0"/>
              <a:t>에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호스트에 고유번호가 존재하는가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86" name="타원 85"/>
          <p:cNvSpPr/>
          <p:nvPr/>
        </p:nvSpPr>
        <p:spPr>
          <a:xfrm>
            <a:off x="7872404" y="2652707"/>
            <a:ext cx="1214446" cy="64294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허용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5572132" y="4714884"/>
            <a:ext cx="1214446" cy="35719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차단</a:t>
            </a:r>
            <a:endParaRPr lang="ko-KR" altLang="en-US" dirty="0"/>
          </a:p>
        </p:txBody>
      </p:sp>
      <p:sp>
        <p:nvSpPr>
          <p:cNvPr id="88" name="타원 87"/>
          <p:cNvSpPr/>
          <p:nvPr/>
        </p:nvSpPr>
        <p:spPr>
          <a:xfrm>
            <a:off x="7881929" y="3757615"/>
            <a:ext cx="1214446" cy="35719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허용</a:t>
            </a:r>
            <a:endParaRPr lang="ko-KR" altLang="en-US" dirty="0"/>
          </a:p>
        </p:txBody>
      </p:sp>
      <p:sp>
        <p:nvSpPr>
          <p:cNvPr id="89" name="한쪽 모서리가 잘린 사각형 88"/>
          <p:cNvSpPr/>
          <p:nvPr/>
        </p:nvSpPr>
        <p:spPr>
          <a:xfrm>
            <a:off x="3428992" y="6143644"/>
            <a:ext cx="1214446" cy="500066"/>
          </a:xfrm>
          <a:prstGeom prst="snip1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순서도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786050" y="3198168"/>
            <a:ext cx="3151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/>
            <a:r>
              <a:rPr lang="en-US" altLang="ko-KR" sz="2400" b="1" dirty="0" smtClean="0"/>
              <a:t>3-2. </a:t>
            </a:r>
            <a:r>
              <a:rPr lang="ko-KR" altLang="en-US" sz="2400" b="1" dirty="0" smtClean="0"/>
              <a:t>차단 </a:t>
            </a:r>
            <a:r>
              <a:rPr lang="en-US" altLang="ko-KR" sz="2400" b="1" dirty="0" smtClean="0"/>
              <a:t>process</a:t>
            </a:r>
            <a:endParaRPr lang="ko-KR" altLang="en-US" sz="24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142852"/>
            <a:ext cx="4500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rgbClr val="FF0000"/>
                </a:solidFill>
              </a:rPr>
              <a:t>차단</a:t>
            </a:r>
            <a:r>
              <a:rPr lang="en-US" altLang="ko-KR" sz="2200" dirty="0" smtClean="0">
                <a:solidFill>
                  <a:srgbClr val="FF0000"/>
                </a:solidFill>
              </a:rPr>
              <a:t> process (</a:t>
            </a:r>
            <a:r>
              <a:rPr lang="ko-KR" altLang="en-US" sz="2200" dirty="0" smtClean="0">
                <a:solidFill>
                  <a:srgbClr val="FF0000"/>
                </a:solidFill>
              </a:rPr>
              <a:t>차단 루틴</a:t>
            </a:r>
            <a:r>
              <a:rPr lang="en-US" altLang="ko-KR" sz="2200" dirty="0" smtClean="0">
                <a:solidFill>
                  <a:srgbClr val="FF0000"/>
                </a:solidFill>
              </a:rPr>
              <a:t>: 1/4)</a:t>
            </a:r>
            <a:endParaRPr lang="ko-KR" altLang="en-US" sz="2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20" y="842264"/>
            <a:ext cx="80010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차단 루틴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로 동작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Thread-1 : URL </a:t>
            </a:r>
            <a:r>
              <a:rPr lang="ko-KR" altLang="en-US" dirty="0" smtClean="0"/>
              <a:t>차단</a:t>
            </a:r>
            <a:r>
              <a:rPr lang="en-US" altLang="ko-KR" dirty="0" smtClean="0"/>
              <a:t>(host</a:t>
            </a:r>
            <a:r>
              <a:rPr lang="ko-KR" altLang="en-US" dirty="0" smtClean="0"/>
              <a:t>필드 차단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Thread-2 : URL </a:t>
            </a:r>
            <a:r>
              <a:rPr lang="ko-KR" altLang="en-US" dirty="0" smtClean="0"/>
              <a:t>차단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referer</a:t>
            </a:r>
            <a:r>
              <a:rPr lang="ko-KR" altLang="en-US" dirty="0" smtClean="0"/>
              <a:t>필드 차단</a:t>
            </a:r>
            <a:r>
              <a:rPr lang="en-US" altLang="ko-KR" dirty="0" smtClean="0"/>
              <a:t>)</a:t>
            </a:r>
          </a:p>
          <a:p>
            <a:pPr marL="342900" indent="-342900"/>
            <a:r>
              <a:rPr lang="en-US" altLang="ko-KR" dirty="0" smtClean="0"/>
              <a:t>Thread-3 : IP</a:t>
            </a:r>
            <a:r>
              <a:rPr lang="ko-KR" altLang="en-US" dirty="0" smtClean="0"/>
              <a:t> 차단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Thread-4 : KEYWORD </a:t>
            </a:r>
            <a:r>
              <a:rPr lang="ko-KR" altLang="en-US" dirty="0" smtClean="0"/>
              <a:t>차단</a:t>
            </a:r>
            <a:endParaRPr lang="en-US" altLang="ko-KR" dirty="0" smtClean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차단 방식</a:t>
            </a:r>
            <a:r>
              <a:rPr lang="en-US" altLang="ko-KR" dirty="0" smtClean="0"/>
              <a:t>]</a:t>
            </a:r>
          </a:p>
          <a:p>
            <a:pPr marL="342900" indent="-342900"/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Libpcap</a:t>
            </a:r>
            <a:r>
              <a:rPr lang="ko-KR" altLang="en-US" dirty="0" smtClean="0"/>
              <a:t>을 이용한 패킷 </a:t>
            </a:r>
            <a:r>
              <a:rPr lang="ko-KR" altLang="en-US" dirty="0" err="1" smtClean="0"/>
              <a:t>캡쳐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http </a:t>
            </a:r>
            <a:r>
              <a:rPr lang="ko-KR" altLang="en-US" dirty="0" smtClean="0"/>
              <a:t>헤더 추출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각 </a:t>
            </a:r>
            <a:r>
              <a:rPr lang="en-US" altLang="ko-KR" dirty="0" smtClean="0"/>
              <a:t>process1,2,3</a:t>
            </a:r>
            <a:r>
              <a:rPr lang="ko-KR" altLang="en-US" dirty="0" smtClean="0"/>
              <a:t>으로 추출한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헤더 정보 복사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각 </a:t>
            </a:r>
            <a:r>
              <a:rPr lang="en-US" altLang="ko-KR" dirty="0" smtClean="0"/>
              <a:t>process</a:t>
            </a:r>
            <a:r>
              <a:rPr lang="ko-KR" altLang="en-US" dirty="0" smtClean="0"/>
              <a:t>는 해당 목적에 맞는 차단 정책 검사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차단 정책에 의하여 차단 또는 허용</a:t>
            </a:r>
            <a:endParaRPr lang="en-US" altLang="ko-K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500166" y="1714488"/>
            <a:ext cx="2295540" cy="214314"/>
            <a:chOff x="1357290" y="3857628"/>
            <a:chExt cx="2295540" cy="214314"/>
          </a:xfrm>
        </p:grpSpPr>
        <p:sp>
          <p:nvSpPr>
            <p:cNvPr id="7" name="직사각형 6"/>
            <p:cNvSpPr/>
            <p:nvPr/>
          </p:nvSpPr>
          <p:spPr>
            <a:xfrm>
              <a:off x="1357290" y="3857628"/>
              <a:ext cx="2286016" cy="2143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86050" y="3857628"/>
              <a:ext cx="866780" cy="2047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http</a:t>
              </a:r>
              <a:r>
                <a:rPr lang="ko-KR" altLang="en-US" sz="1000" dirty="0" smtClean="0"/>
                <a:t>헤더</a:t>
              </a:r>
              <a:endParaRPr lang="ko-KR" altLang="en-US" sz="1000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14282" y="785794"/>
            <a:ext cx="4786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임계영역 변수가 생기지 않게 데이터를 복사</a:t>
            </a:r>
            <a:endParaRPr lang="en-US" altLang="ko-KR" dirty="0" smtClean="0"/>
          </a:p>
        </p:txBody>
      </p:sp>
      <p:cxnSp>
        <p:nvCxnSpPr>
          <p:cNvPr id="11" name="구부러진 연결선 10"/>
          <p:cNvCxnSpPr/>
          <p:nvPr/>
        </p:nvCxnSpPr>
        <p:spPr>
          <a:xfrm rot="16200000" flipH="1">
            <a:off x="4105272" y="1176322"/>
            <a:ext cx="223838" cy="170975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00628" y="1785926"/>
            <a:ext cx="3357586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rgbClr val="7030A0"/>
                </a:solidFill>
              </a:rPr>
              <a:t>struct</a:t>
            </a:r>
            <a:r>
              <a:rPr lang="en-US" altLang="ko-KR" sz="1400" dirty="0" smtClean="0">
                <a:solidFill>
                  <a:srgbClr val="7030A0"/>
                </a:solidFill>
              </a:rPr>
              <a:t> </a:t>
            </a:r>
            <a:r>
              <a:rPr lang="en-US" altLang="ko-KR" sz="1400" dirty="0" err="1" smtClean="0">
                <a:solidFill>
                  <a:srgbClr val="7030A0"/>
                </a:solidFill>
              </a:rPr>
              <a:t>packet_data</a:t>
            </a:r>
            <a:r>
              <a:rPr lang="en-US" altLang="ko-KR" sz="1400" dirty="0" smtClean="0">
                <a:solidFill>
                  <a:srgbClr val="7030A0"/>
                </a:solidFill>
              </a:rPr>
              <a:t> </a:t>
            </a:r>
            <a:r>
              <a:rPr lang="en-US" altLang="ko-KR" sz="1400" dirty="0" err="1" smtClean="0"/>
              <a:t>capture_data</a:t>
            </a:r>
            <a:endParaRPr lang="ko-KR" altLang="en-US" sz="1400" dirty="0"/>
          </a:p>
        </p:txBody>
      </p:sp>
      <p:cxnSp>
        <p:nvCxnSpPr>
          <p:cNvPr id="16" name="구부러진 연결선 10"/>
          <p:cNvCxnSpPr/>
          <p:nvPr/>
        </p:nvCxnSpPr>
        <p:spPr>
          <a:xfrm rot="16200000" flipH="1">
            <a:off x="3712363" y="1569231"/>
            <a:ext cx="938218" cy="1638312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857752" y="1214422"/>
            <a:ext cx="714380" cy="7143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Th1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5072066" y="2857496"/>
            <a:ext cx="3357586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rgbClr val="7030A0"/>
                </a:solidFill>
              </a:rPr>
              <a:t>struct</a:t>
            </a:r>
            <a:r>
              <a:rPr lang="en-US" altLang="ko-KR" sz="1400" dirty="0" smtClean="0">
                <a:solidFill>
                  <a:srgbClr val="7030A0"/>
                </a:solidFill>
              </a:rPr>
              <a:t> </a:t>
            </a:r>
            <a:r>
              <a:rPr lang="en-US" altLang="ko-KR" sz="1400" dirty="0" err="1" smtClean="0">
                <a:solidFill>
                  <a:srgbClr val="7030A0"/>
                </a:solidFill>
              </a:rPr>
              <a:t>packet_data</a:t>
            </a:r>
            <a:r>
              <a:rPr lang="en-US" altLang="ko-KR" sz="1400" dirty="0" smtClean="0">
                <a:solidFill>
                  <a:srgbClr val="7030A0"/>
                </a:solidFill>
              </a:rPr>
              <a:t> </a:t>
            </a:r>
            <a:r>
              <a:rPr lang="en-US" altLang="ko-KR" sz="1400" dirty="0" err="1" smtClean="0"/>
              <a:t>referer_data</a:t>
            </a:r>
            <a:endParaRPr lang="ko-KR" altLang="en-US" sz="1400" dirty="0"/>
          </a:p>
        </p:txBody>
      </p:sp>
      <p:sp>
        <p:nvSpPr>
          <p:cNvPr id="22" name="타원 21"/>
          <p:cNvSpPr/>
          <p:nvPr/>
        </p:nvSpPr>
        <p:spPr>
          <a:xfrm>
            <a:off x="4929190" y="2285992"/>
            <a:ext cx="714380" cy="7143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Th2</a:t>
            </a:r>
            <a:endParaRPr lang="ko-KR" altLang="en-US" sz="1200" dirty="0"/>
          </a:p>
        </p:txBody>
      </p:sp>
      <p:cxnSp>
        <p:nvCxnSpPr>
          <p:cNvPr id="23" name="구부러진 연결선 10"/>
          <p:cNvCxnSpPr/>
          <p:nvPr/>
        </p:nvCxnSpPr>
        <p:spPr>
          <a:xfrm rot="16200000" flipH="1">
            <a:off x="3105140" y="2176454"/>
            <a:ext cx="2081226" cy="1566874"/>
          </a:xfrm>
          <a:prstGeom prst="curvedConnector3">
            <a:avLst>
              <a:gd name="adj1" fmla="val 99907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072066" y="4214818"/>
            <a:ext cx="3357586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rgbClr val="7030A0"/>
                </a:solidFill>
              </a:rPr>
              <a:t>struct</a:t>
            </a:r>
            <a:r>
              <a:rPr lang="en-US" altLang="ko-KR" sz="1400" dirty="0" smtClean="0">
                <a:solidFill>
                  <a:srgbClr val="7030A0"/>
                </a:solidFill>
              </a:rPr>
              <a:t> </a:t>
            </a:r>
            <a:r>
              <a:rPr lang="en-US" altLang="ko-KR" sz="1400" dirty="0" err="1" smtClean="0">
                <a:solidFill>
                  <a:srgbClr val="7030A0"/>
                </a:solidFill>
              </a:rPr>
              <a:t>packet_data</a:t>
            </a:r>
            <a:r>
              <a:rPr lang="en-US" altLang="ko-KR" sz="1400" dirty="0" smtClean="0">
                <a:solidFill>
                  <a:srgbClr val="7030A0"/>
                </a:solidFill>
              </a:rPr>
              <a:t> </a:t>
            </a:r>
            <a:r>
              <a:rPr lang="en-US" altLang="ko-KR" sz="1400" dirty="0" err="1" smtClean="0"/>
              <a:t>keyword_data</a:t>
            </a:r>
            <a:endParaRPr lang="ko-KR" altLang="en-US" sz="1400" dirty="0"/>
          </a:p>
        </p:txBody>
      </p:sp>
      <p:sp>
        <p:nvSpPr>
          <p:cNvPr id="28" name="타원 27"/>
          <p:cNvSpPr/>
          <p:nvPr/>
        </p:nvSpPr>
        <p:spPr>
          <a:xfrm>
            <a:off x="4929190" y="3643314"/>
            <a:ext cx="714380" cy="7143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Th3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072066" y="5429264"/>
            <a:ext cx="3357586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rgbClr val="7030A0"/>
                </a:solidFill>
              </a:rPr>
              <a:t>struct</a:t>
            </a:r>
            <a:r>
              <a:rPr lang="en-US" altLang="ko-KR" sz="1400" dirty="0" smtClean="0">
                <a:solidFill>
                  <a:srgbClr val="7030A0"/>
                </a:solidFill>
              </a:rPr>
              <a:t> </a:t>
            </a:r>
            <a:r>
              <a:rPr lang="en-US" altLang="ko-KR" sz="1400" dirty="0" err="1" smtClean="0">
                <a:solidFill>
                  <a:srgbClr val="7030A0"/>
                </a:solidFill>
              </a:rPr>
              <a:t>packet_data</a:t>
            </a:r>
            <a:r>
              <a:rPr lang="en-US" altLang="ko-KR" sz="1400" dirty="0" smtClean="0">
                <a:solidFill>
                  <a:srgbClr val="7030A0"/>
                </a:solidFill>
              </a:rPr>
              <a:t> </a:t>
            </a:r>
            <a:r>
              <a:rPr lang="en-US" altLang="ko-KR" sz="1400" dirty="0" err="1" smtClean="0"/>
              <a:t>ip_data</a:t>
            </a:r>
            <a:endParaRPr lang="ko-KR" altLang="en-US" sz="1400" dirty="0"/>
          </a:p>
        </p:txBody>
      </p:sp>
      <p:sp>
        <p:nvSpPr>
          <p:cNvPr id="30" name="타원 29"/>
          <p:cNvSpPr/>
          <p:nvPr/>
        </p:nvSpPr>
        <p:spPr>
          <a:xfrm>
            <a:off x="4929190" y="4857760"/>
            <a:ext cx="714380" cy="7143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Th4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214282" y="1500174"/>
            <a:ext cx="785818" cy="6429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pcap</a:t>
            </a:r>
            <a:endParaRPr lang="ko-KR" altLang="en-US" dirty="0"/>
          </a:p>
        </p:txBody>
      </p:sp>
      <p:cxnSp>
        <p:nvCxnSpPr>
          <p:cNvPr id="32" name="구부러진 연결선 10"/>
          <p:cNvCxnSpPr>
            <a:stCxn id="8" idx="2"/>
          </p:cNvCxnSpPr>
          <p:nvPr/>
        </p:nvCxnSpPr>
        <p:spPr>
          <a:xfrm rot="16200000" flipH="1">
            <a:off x="2355041" y="2926553"/>
            <a:ext cx="3367110" cy="1352560"/>
          </a:xfrm>
          <a:prstGeom prst="curvedConnector3">
            <a:avLst>
              <a:gd name="adj1" fmla="val 9983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1071538" y="1857364"/>
            <a:ext cx="357190" cy="177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42844" y="3357562"/>
            <a:ext cx="3000396" cy="242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 smtClean="0">
                <a:solidFill>
                  <a:srgbClr val="92D050"/>
                </a:solidFill>
              </a:rPr>
              <a:t>struct</a:t>
            </a:r>
            <a:r>
              <a:rPr lang="en-US" altLang="ko-KR" sz="1200" b="1" dirty="0" smtClean="0">
                <a:solidFill>
                  <a:srgbClr val="92D050"/>
                </a:solidFill>
              </a:rPr>
              <a:t> </a:t>
            </a:r>
            <a:r>
              <a:rPr lang="en-US" altLang="ko-KR" sz="1200" b="1" dirty="0" err="1" smtClean="0">
                <a:solidFill>
                  <a:srgbClr val="92D050"/>
                </a:solidFill>
              </a:rPr>
              <a:t>packet_data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char check;	//1 </a:t>
            </a:r>
            <a:r>
              <a:rPr lang="ko-KR" altLang="en-US" sz="1200" dirty="0" smtClean="0">
                <a:solidFill>
                  <a:schemeClr val="tx1"/>
                </a:solidFill>
              </a:rPr>
              <a:t>이면 새로운 패킷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</a:rPr>
              <a:t> type;      // GET?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char data[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http_header_size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];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u_int32_t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saddr</a:t>
            </a:r>
            <a:r>
              <a:rPr lang="en-US" altLang="ko-KR" sz="1200" dirty="0" smtClean="0">
                <a:solidFill>
                  <a:schemeClr val="tx1"/>
                </a:solidFill>
              </a:rPr>
              <a:t>; // IP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u_int32_t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daddr</a:t>
            </a:r>
            <a:r>
              <a:rPr lang="en-US" altLang="ko-KR" sz="1200" dirty="0" smtClean="0">
                <a:solidFill>
                  <a:schemeClr val="tx1"/>
                </a:solidFill>
              </a:rPr>
              <a:t>; // IP 	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u_int16_t source; //PORT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u_int16_t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dest</a:t>
            </a:r>
            <a:r>
              <a:rPr lang="en-US" altLang="ko-KR" sz="1200" dirty="0" smtClean="0">
                <a:solidFill>
                  <a:schemeClr val="tx1"/>
                </a:solidFill>
              </a:rPr>
              <a:t>;    //PORT 	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u_int32_t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ack_seq</a:t>
            </a:r>
            <a:r>
              <a:rPr lang="en-US" altLang="ko-KR" sz="1200" dirty="0" smtClean="0">
                <a:solidFill>
                  <a:schemeClr val="tx1"/>
                </a:solidFill>
              </a:rPr>
              <a:t>; //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ack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u_int32_t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seq</a:t>
            </a:r>
            <a:r>
              <a:rPr lang="en-US" altLang="ko-KR" sz="1200" dirty="0" smtClean="0">
                <a:solidFill>
                  <a:schemeClr val="tx1"/>
                </a:solidFill>
              </a:rPr>
              <a:t>;       //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seq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u_int32_t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packet_len</a:t>
            </a:r>
            <a:r>
              <a:rPr lang="en-US" altLang="ko-KR" sz="1200" dirty="0" smtClean="0">
                <a:solidFill>
                  <a:schemeClr val="tx1"/>
                </a:solidFill>
              </a:rPr>
              <a:t>; //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200" dirty="0" smtClean="0">
                <a:solidFill>
                  <a:schemeClr val="tx1"/>
                </a:solidFill>
              </a:rPr>
              <a:t> 길이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};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5720" y="142852"/>
            <a:ext cx="4500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rgbClr val="FF0000"/>
                </a:solidFill>
              </a:rPr>
              <a:t>차단</a:t>
            </a:r>
            <a:r>
              <a:rPr lang="en-US" altLang="ko-KR" sz="2200" dirty="0" smtClean="0">
                <a:solidFill>
                  <a:srgbClr val="FF0000"/>
                </a:solidFill>
              </a:rPr>
              <a:t> process (</a:t>
            </a:r>
            <a:r>
              <a:rPr lang="ko-KR" altLang="en-US" sz="2200" dirty="0" smtClean="0">
                <a:solidFill>
                  <a:srgbClr val="FF0000"/>
                </a:solidFill>
              </a:rPr>
              <a:t>차단 루틴</a:t>
            </a:r>
            <a:r>
              <a:rPr lang="en-US" altLang="ko-KR" sz="2200" dirty="0" smtClean="0">
                <a:solidFill>
                  <a:srgbClr val="FF0000"/>
                </a:solidFill>
              </a:rPr>
              <a:t>: 2/4)</a:t>
            </a:r>
            <a:endParaRPr lang="ko-KR" alt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714480" y="1928802"/>
            <a:ext cx="714380" cy="7143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Th1</a:t>
            </a:r>
            <a:endParaRPr lang="ko-KR" altLang="en-US" sz="1200" dirty="0"/>
          </a:p>
        </p:txBody>
      </p:sp>
      <p:grpSp>
        <p:nvGrpSpPr>
          <p:cNvPr id="4" name="그룹 3"/>
          <p:cNvGrpSpPr/>
          <p:nvPr/>
        </p:nvGrpSpPr>
        <p:grpSpPr>
          <a:xfrm>
            <a:off x="2857488" y="2214554"/>
            <a:ext cx="2295540" cy="214314"/>
            <a:chOff x="1357290" y="3857628"/>
            <a:chExt cx="2295540" cy="214314"/>
          </a:xfrm>
        </p:grpSpPr>
        <p:sp>
          <p:nvSpPr>
            <p:cNvPr id="5" name="직사각형 4"/>
            <p:cNvSpPr/>
            <p:nvPr/>
          </p:nvSpPr>
          <p:spPr>
            <a:xfrm>
              <a:off x="1357290" y="3857628"/>
              <a:ext cx="2286016" cy="2143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http </a:t>
              </a:r>
              <a:r>
                <a:rPr lang="ko-KR" altLang="en-US" dirty="0" smtClean="0"/>
                <a:t>헤더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86050" y="3857628"/>
              <a:ext cx="866780" cy="2047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Host</a:t>
              </a:r>
              <a:endParaRPr lang="ko-KR" altLang="en-US" sz="1000" dirty="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285720" y="10001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/>
            <a:r>
              <a:rPr lang="en-US" altLang="ko-KR" dirty="0" smtClean="0"/>
              <a:t>1.thread1 URL </a:t>
            </a:r>
            <a:r>
              <a:rPr lang="ko-KR" altLang="en-US" dirty="0" smtClean="0"/>
              <a:t>차단</a:t>
            </a:r>
            <a:r>
              <a:rPr lang="en-US" altLang="ko-KR" dirty="0" smtClean="0"/>
              <a:t>(host</a:t>
            </a:r>
            <a:r>
              <a:rPr lang="ko-KR" altLang="en-US" dirty="0" smtClean="0"/>
              <a:t>필드 차단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rot="5400000">
            <a:off x="4572000" y="264318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43372" y="2786058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차</a:t>
            </a:r>
            <a:r>
              <a:rPr lang="ko-KR" altLang="en-US" sz="1400" dirty="0"/>
              <a:t>단 </a:t>
            </a:r>
            <a:r>
              <a:rPr lang="ko-KR" altLang="en-US" sz="1400" dirty="0" smtClean="0"/>
              <a:t>정책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검색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>
            <a:off x="1714480" y="4335669"/>
            <a:ext cx="714380" cy="7143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Th2</a:t>
            </a:r>
            <a:endParaRPr lang="ko-KR" altLang="en-US" sz="12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857488" y="4621421"/>
            <a:ext cx="2295540" cy="214314"/>
            <a:chOff x="1357290" y="3857628"/>
            <a:chExt cx="2295540" cy="214314"/>
          </a:xfrm>
        </p:grpSpPr>
        <p:sp>
          <p:nvSpPr>
            <p:cNvPr id="15" name="직사각형 14"/>
            <p:cNvSpPr/>
            <p:nvPr/>
          </p:nvSpPr>
          <p:spPr>
            <a:xfrm>
              <a:off x="1357290" y="3857628"/>
              <a:ext cx="2286016" cy="2143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http </a:t>
              </a:r>
              <a:r>
                <a:rPr lang="ko-KR" altLang="en-US" dirty="0" smtClean="0"/>
                <a:t>헤더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786050" y="3857628"/>
              <a:ext cx="866780" cy="2047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Referer</a:t>
              </a:r>
              <a:endParaRPr lang="ko-KR" altLang="en-US" sz="1000" dirty="0"/>
            </a:p>
          </p:txBody>
        </p:sp>
      </p:grpSp>
      <p:cxnSp>
        <p:nvCxnSpPr>
          <p:cNvPr id="17" name="직선 화살표 연결선 16"/>
          <p:cNvCxnSpPr/>
          <p:nvPr/>
        </p:nvCxnSpPr>
        <p:spPr>
          <a:xfrm rot="5400000">
            <a:off x="4572000" y="5050049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857488" y="1785926"/>
            <a:ext cx="2000264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capture_data</a:t>
            </a:r>
            <a:r>
              <a:rPr lang="en-US" altLang="ko-KR" sz="1400" dirty="0" smtClean="0"/>
              <a:t>.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data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857488" y="4214818"/>
            <a:ext cx="2000264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capture_data</a:t>
            </a:r>
            <a:r>
              <a:rPr lang="en-US" altLang="ko-KR" sz="1400" dirty="0" smtClean="0"/>
              <a:t>.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data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285720" y="348829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/>
            <a:r>
              <a:rPr lang="en-US" altLang="ko-KR" dirty="0" smtClean="0"/>
              <a:t>2. thread URL </a:t>
            </a:r>
            <a:r>
              <a:rPr lang="ko-KR" altLang="en-US" dirty="0" smtClean="0"/>
              <a:t>차단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referer</a:t>
            </a:r>
            <a:r>
              <a:rPr lang="ko-KR" altLang="en-US" dirty="0" smtClean="0"/>
              <a:t>필드 차단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43372" y="5214950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차</a:t>
            </a:r>
            <a:r>
              <a:rPr lang="ko-KR" altLang="en-US" sz="1400" dirty="0"/>
              <a:t>단 </a:t>
            </a:r>
            <a:r>
              <a:rPr lang="ko-KR" altLang="en-US" sz="1400" dirty="0" smtClean="0"/>
              <a:t>정책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검색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85720" y="142852"/>
            <a:ext cx="4500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rgbClr val="FF0000"/>
                </a:solidFill>
              </a:rPr>
              <a:t>차단</a:t>
            </a:r>
            <a:r>
              <a:rPr lang="en-US" altLang="ko-KR" sz="2200" dirty="0" smtClean="0">
                <a:solidFill>
                  <a:srgbClr val="FF0000"/>
                </a:solidFill>
              </a:rPr>
              <a:t> process (</a:t>
            </a:r>
            <a:r>
              <a:rPr lang="ko-KR" altLang="en-US" sz="2200" dirty="0" smtClean="0">
                <a:solidFill>
                  <a:srgbClr val="FF0000"/>
                </a:solidFill>
              </a:rPr>
              <a:t>차단 루틴</a:t>
            </a:r>
            <a:r>
              <a:rPr lang="en-US" altLang="ko-KR" sz="2200" dirty="0" smtClean="0">
                <a:solidFill>
                  <a:srgbClr val="FF0000"/>
                </a:solidFill>
              </a:rPr>
              <a:t>: 3/4)</a:t>
            </a:r>
            <a:endParaRPr lang="ko-KR" alt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714480" y="1928802"/>
            <a:ext cx="714380" cy="7143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Th1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85720" y="10001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/>
            <a:r>
              <a:rPr lang="en-US" altLang="ko-KR" dirty="0" smtClean="0"/>
              <a:t>3. thread3: IP</a:t>
            </a:r>
            <a:r>
              <a:rPr lang="ko-KR" altLang="en-US" dirty="0" smtClean="0"/>
              <a:t>로 차단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rot="5400000">
            <a:off x="4287042" y="249951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1714480" y="4335669"/>
            <a:ext cx="714380" cy="7143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Th2</a:t>
            </a:r>
            <a:endParaRPr lang="ko-KR" altLang="en-US" sz="1200" dirty="0"/>
          </a:p>
        </p:txBody>
      </p:sp>
      <p:grpSp>
        <p:nvGrpSpPr>
          <p:cNvPr id="4" name="그룹 13"/>
          <p:cNvGrpSpPr/>
          <p:nvPr/>
        </p:nvGrpSpPr>
        <p:grpSpPr>
          <a:xfrm>
            <a:off x="2857488" y="4621421"/>
            <a:ext cx="2295540" cy="214314"/>
            <a:chOff x="1357290" y="3857628"/>
            <a:chExt cx="2295540" cy="214314"/>
          </a:xfrm>
        </p:grpSpPr>
        <p:sp>
          <p:nvSpPr>
            <p:cNvPr id="15" name="직사각형 14"/>
            <p:cNvSpPr/>
            <p:nvPr/>
          </p:nvSpPr>
          <p:spPr>
            <a:xfrm>
              <a:off x="1357290" y="3857628"/>
              <a:ext cx="2286016" cy="2143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http </a:t>
              </a:r>
              <a:r>
                <a:rPr lang="ko-KR" altLang="en-US" dirty="0" smtClean="0"/>
                <a:t>헤더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786050" y="3857628"/>
              <a:ext cx="866780" cy="2047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GET</a:t>
              </a:r>
              <a:endParaRPr lang="ko-KR" altLang="en-US" sz="1000" dirty="0"/>
            </a:p>
          </p:txBody>
        </p:sp>
      </p:grpSp>
      <p:cxnSp>
        <p:nvCxnSpPr>
          <p:cNvPr id="17" name="직선 화살표 연결선 16"/>
          <p:cNvCxnSpPr/>
          <p:nvPr/>
        </p:nvCxnSpPr>
        <p:spPr>
          <a:xfrm rot="5400000">
            <a:off x="4572000" y="5050049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857488" y="1714488"/>
            <a:ext cx="2000264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capture_data</a:t>
            </a:r>
            <a:r>
              <a:rPr lang="en-US" altLang="ko-KR" sz="1400" dirty="0" smtClean="0"/>
              <a:t>.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Saddr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err="1" smtClean="0"/>
              <a:t>capture_data</a:t>
            </a:r>
            <a:r>
              <a:rPr lang="en-US" altLang="ko-KR" sz="1400" dirty="0" smtClean="0"/>
              <a:t>.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daddr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57488" y="4214818"/>
            <a:ext cx="2000264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capture_data</a:t>
            </a:r>
            <a:r>
              <a:rPr lang="en-US" altLang="ko-KR" sz="1400" dirty="0" smtClean="0"/>
              <a:t>.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data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285720" y="348829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/>
            <a:r>
              <a:rPr lang="en-US" altLang="ko-KR" dirty="0" smtClean="0"/>
              <a:t>4. thread4 : KEYWORD </a:t>
            </a:r>
            <a:r>
              <a:rPr lang="ko-KR" altLang="en-US" dirty="0" smtClean="0"/>
              <a:t>차단</a:t>
            </a:r>
            <a:endParaRPr lang="en-US" altLang="ko-K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786182" y="2714620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차</a:t>
            </a:r>
            <a:r>
              <a:rPr lang="ko-KR" altLang="en-US" sz="1400" dirty="0"/>
              <a:t>단 </a:t>
            </a:r>
            <a:r>
              <a:rPr lang="ko-KR" altLang="en-US" sz="1400" dirty="0" smtClean="0"/>
              <a:t>정책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검색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143240" y="5214950"/>
            <a:ext cx="321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차</a:t>
            </a:r>
            <a:r>
              <a:rPr lang="ko-KR" altLang="en-US" sz="1400" dirty="0"/>
              <a:t>단 </a:t>
            </a:r>
            <a:r>
              <a:rPr lang="ko-KR" altLang="en-US" sz="1400" dirty="0" smtClean="0"/>
              <a:t>정책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검색</a:t>
            </a:r>
            <a:endParaRPr lang="en-US" altLang="ko-KR" sz="1400" dirty="0" smtClean="0"/>
          </a:p>
          <a:p>
            <a:r>
              <a:rPr lang="ko-KR" altLang="en-US" sz="1400" dirty="0" smtClean="0"/>
              <a:t>차단 </a:t>
            </a:r>
            <a:r>
              <a:rPr lang="en-US" altLang="ko-KR" sz="1400" dirty="0" smtClean="0"/>
              <a:t>Keyword</a:t>
            </a:r>
            <a:r>
              <a:rPr lang="ko-KR" altLang="en-US" sz="1400" dirty="0" smtClean="0"/>
              <a:t>가  이 안에 있는가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85720" y="142852"/>
            <a:ext cx="4500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rgbClr val="FF0000"/>
                </a:solidFill>
              </a:rPr>
              <a:t>차단</a:t>
            </a:r>
            <a:r>
              <a:rPr lang="en-US" altLang="ko-KR" sz="2200" dirty="0" smtClean="0">
                <a:solidFill>
                  <a:srgbClr val="FF0000"/>
                </a:solidFill>
              </a:rPr>
              <a:t> process (</a:t>
            </a:r>
            <a:r>
              <a:rPr lang="ko-KR" altLang="en-US" sz="2200" dirty="0" smtClean="0">
                <a:solidFill>
                  <a:srgbClr val="FF0000"/>
                </a:solidFill>
              </a:rPr>
              <a:t>차단 루틴</a:t>
            </a:r>
            <a:r>
              <a:rPr lang="en-US" altLang="ko-KR" sz="2200" dirty="0" smtClean="0">
                <a:solidFill>
                  <a:srgbClr val="FF0000"/>
                </a:solidFill>
              </a:rPr>
              <a:t>: 4/4)</a:t>
            </a:r>
            <a:endParaRPr lang="ko-KR" alt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642910" y="642918"/>
            <a:ext cx="32861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/>
            <a:r>
              <a:rPr lang="ko-KR" altLang="en-US" sz="2400" b="1" dirty="0" smtClean="0"/>
              <a:t>개선</a:t>
            </a:r>
            <a:r>
              <a:rPr lang="ko-KR" altLang="en-US" sz="2400" b="1" dirty="0"/>
              <a:t>점</a:t>
            </a:r>
            <a:endParaRPr lang="ko-KR" altLang="en-US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42976" y="1214422"/>
            <a:ext cx="70009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문자열 검색 개선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- </a:t>
            </a:r>
            <a:r>
              <a:rPr lang="ko-KR" altLang="en-US" dirty="0" smtClean="0"/>
              <a:t>차단 정책 검색 시</a:t>
            </a:r>
            <a:endParaRPr lang="en-US" altLang="ko-KR" dirty="0" smtClean="0"/>
          </a:p>
          <a:p>
            <a:pPr marL="342900" indent="-342900"/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strstr</a:t>
            </a:r>
            <a:endParaRPr lang="en-US" altLang="ko-KR" dirty="0" smtClean="0"/>
          </a:p>
          <a:p>
            <a:pPr marL="342900" indent="-342900"/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개선 </a:t>
            </a:r>
            <a:r>
              <a:rPr lang="en-US" altLang="ko-KR" dirty="0" smtClean="0"/>
              <a:t>: Rabin-Karp, Boyer-Moore, KMP 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오토마타</a:t>
            </a:r>
            <a:endParaRPr lang="en-US" altLang="ko-KR" dirty="0" smtClean="0"/>
          </a:p>
          <a:p>
            <a:pPr marL="342900" indent="-342900"/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정책 </a:t>
            </a:r>
            <a:r>
              <a:rPr lang="ko-KR" altLang="en-US" dirty="0" err="1" smtClean="0"/>
              <a:t>해쉬</a:t>
            </a:r>
            <a:r>
              <a:rPr lang="ko-KR" altLang="en-US" dirty="0" smtClean="0"/>
              <a:t> 개선</a:t>
            </a:r>
            <a:endParaRPr lang="en-US" altLang="ko-KR" dirty="0" smtClean="0"/>
          </a:p>
          <a:p>
            <a:pPr marL="800100" lvl="1" indent="-342900">
              <a:buFontTx/>
              <a:buChar char="-"/>
            </a:pPr>
            <a:r>
              <a:rPr lang="ko-KR" altLang="en-US" dirty="0" smtClean="0"/>
              <a:t>현재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속도는 빠르나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낭비 발생</a:t>
            </a:r>
            <a:endParaRPr lang="en-US" altLang="ko-KR" dirty="0" smtClean="0"/>
          </a:p>
          <a:p>
            <a:pPr marL="1257300" lvl="2" indent="-342900"/>
            <a:r>
              <a:rPr lang="en-US" altLang="ko-KR" dirty="0" smtClean="0"/>
              <a:t>	 : </a:t>
            </a:r>
            <a:r>
              <a:rPr lang="ko-KR" altLang="en-US" dirty="0" smtClean="0"/>
              <a:t>차단</a:t>
            </a:r>
            <a:r>
              <a:rPr lang="ko-KR" altLang="en-US" dirty="0"/>
              <a:t>할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(URL)</a:t>
            </a:r>
            <a:r>
              <a:rPr lang="ko-KR" altLang="en-US" dirty="0" smtClean="0"/>
              <a:t>가 목록이 많아지면</a:t>
            </a:r>
            <a:endParaRPr lang="en-US" altLang="ko-KR" dirty="0" smtClean="0"/>
          </a:p>
          <a:p>
            <a:pPr marL="1257300" lvl="2" indent="-342900"/>
            <a:r>
              <a:rPr lang="en-US" altLang="ko-KR" dirty="0"/>
              <a:t>	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처리 속도가 오래 걸리는 문제</a:t>
            </a:r>
            <a:endParaRPr lang="en-US" altLang="ko-KR" dirty="0" smtClean="0"/>
          </a:p>
          <a:p>
            <a:pPr marL="1257300" lvl="2" indent="-342900"/>
            <a:endParaRPr lang="en-US" altLang="ko-KR" dirty="0" smtClean="0"/>
          </a:p>
          <a:p>
            <a:pPr marL="800100" lvl="1" indent="-342900">
              <a:buFontTx/>
              <a:buChar char="-"/>
            </a:pPr>
            <a:r>
              <a:rPr lang="ko-KR" altLang="en-US" dirty="0" smtClean="0"/>
              <a:t>개선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적정 메모리 사용과 속도를 고려한 루틴</a:t>
            </a:r>
            <a:endParaRPr lang="en-US" altLang="ko-KR" dirty="0" smtClean="0"/>
          </a:p>
          <a:p>
            <a:pPr marL="800100" lvl="1" indent="-342900"/>
            <a:r>
              <a:rPr lang="en-US" altLang="ko-KR" dirty="0"/>
              <a:t>	</a:t>
            </a:r>
            <a:r>
              <a:rPr lang="en-US" altLang="ko-KR" dirty="0" smtClean="0"/>
              <a:t>	     : </a:t>
            </a:r>
            <a:r>
              <a:rPr lang="ko-KR" altLang="en-US" dirty="0" smtClean="0"/>
              <a:t>데이터 베이스 설계 수정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85918" y="5572140"/>
            <a:ext cx="450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필수  </a:t>
            </a:r>
            <a:r>
              <a:rPr lang="en-US" altLang="ko-KR" dirty="0" smtClean="0"/>
              <a:t>	- </a:t>
            </a:r>
            <a:r>
              <a:rPr lang="ko-KR" altLang="en-US" dirty="0" smtClean="0"/>
              <a:t>데이터 베이스</a:t>
            </a:r>
            <a:r>
              <a:rPr lang="en-US" altLang="ko-KR" dirty="0" smtClean="0"/>
              <a:t>(MYSQL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)</a:t>
            </a:r>
          </a:p>
          <a:p>
            <a:pPr marL="342900" indent="-342900"/>
            <a:r>
              <a:rPr lang="en-US" altLang="ko-KR" dirty="0"/>
              <a:t>	</a:t>
            </a:r>
            <a:r>
              <a:rPr lang="en-US" altLang="ko-KR" dirty="0" smtClean="0"/>
              <a:t>	- </a:t>
            </a:r>
            <a:r>
              <a:rPr lang="ko-KR" altLang="en-US" dirty="0" smtClean="0"/>
              <a:t>탐색</a:t>
            </a:r>
            <a:r>
              <a:rPr lang="en-US" altLang="ko-KR" dirty="0" smtClean="0"/>
              <a:t>/</a:t>
            </a:r>
            <a:r>
              <a:rPr lang="ko-KR" altLang="en-US" dirty="0" smtClean="0"/>
              <a:t>검색 알고리즘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57158" y="283469"/>
            <a:ext cx="4500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rgbClr val="FF0000"/>
                </a:solidFill>
              </a:rPr>
              <a:t>설치 구성도</a:t>
            </a:r>
            <a:endParaRPr lang="ko-KR" altLang="en-US" sz="2200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28596" y="785794"/>
            <a:ext cx="81439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엔진 구성도</a:t>
            </a:r>
            <a:r>
              <a:rPr lang="en-US" altLang="ko-KR" sz="1400" b="1" dirty="0" smtClean="0"/>
              <a:t>]</a:t>
            </a:r>
          </a:p>
          <a:p>
            <a:endParaRPr lang="en-US" altLang="ko-KR" sz="1400" b="1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Master</a:t>
            </a:r>
          </a:p>
          <a:p>
            <a:pPr marL="342900" indent="-342900"/>
            <a:r>
              <a:rPr lang="en-US" altLang="ko-KR" sz="1400" dirty="0" smtClean="0"/>
              <a:t>	- </a:t>
            </a:r>
            <a:r>
              <a:rPr lang="ko-KR" altLang="en-US" sz="1400" dirty="0" smtClean="0"/>
              <a:t>스케줄러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웹과 소통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/ agent</a:t>
            </a:r>
            <a:r>
              <a:rPr lang="ko-KR" altLang="en-US" sz="1400" dirty="0" smtClean="0"/>
              <a:t>와 소통</a:t>
            </a:r>
            <a:r>
              <a:rPr lang="en-US" altLang="ko-KR" sz="1400" dirty="0" smtClean="0"/>
              <a:t> (</a:t>
            </a:r>
            <a:r>
              <a:rPr lang="ko-KR" altLang="en-US" sz="1400" dirty="0" smtClean="0"/>
              <a:t>웹과 </a:t>
            </a:r>
            <a:r>
              <a:rPr lang="en-US" altLang="ko-KR" sz="1400" dirty="0" smtClean="0"/>
              <a:t>agent </a:t>
            </a:r>
            <a:r>
              <a:rPr lang="ko-KR" altLang="en-US" sz="1400" dirty="0" smtClean="0"/>
              <a:t>사이에서 명령어 전달</a:t>
            </a:r>
            <a:r>
              <a:rPr lang="en-US" altLang="ko-KR" sz="1400" dirty="0" smtClean="0"/>
              <a:t>)</a:t>
            </a:r>
          </a:p>
          <a:p>
            <a:pPr marL="342900" indent="-342900"/>
            <a:r>
              <a:rPr lang="en-US" altLang="ko-KR" sz="1400" dirty="0" smtClean="0"/>
              <a:t>	- DBMS : </a:t>
            </a:r>
            <a:r>
              <a:rPr lang="ko-KR" altLang="en-US" sz="1400" dirty="0" smtClean="0"/>
              <a:t>데이터 베이스 </a:t>
            </a:r>
            <a:endParaRPr lang="en-US" altLang="ko-KR" sz="1400" dirty="0"/>
          </a:p>
          <a:p>
            <a:pPr marL="342900" indent="-342900"/>
            <a:endParaRPr lang="en-US" altLang="ko-KR" sz="1400" dirty="0" smtClean="0"/>
          </a:p>
          <a:p>
            <a:pPr marL="342900" indent="-342900"/>
            <a:endParaRPr lang="en-US" altLang="ko-KR" sz="1400" dirty="0" smtClean="0"/>
          </a:p>
          <a:p>
            <a:pPr marL="342900" indent="-342900">
              <a:buAutoNum type="arabicPeriod" startAt="2"/>
            </a:pPr>
            <a:r>
              <a:rPr lang="en-US" altLang="ko-KR" sz="1400" dirty="0" smtClean="0"/>
              <a:t>Agent</a:t>
            </a:r>
          </a:p>
          <a:p>
            <a:pPr marL="342900" indent="-342900"/>
            <a:r>
              <a:rPr lang="en-US" altLang="ko-KR" sz="1400" dirty="0" smtClean="0"/>
              <a:t>	 - </a:t>
            </a:r>
            <a:r>
              <a:rPr lang="ko-KR" altLang="en-US" sz="1400" dirty="0" err="1" smtClean="0"/>
              <a:t>미러링을</a:t>
            </a:r>
            <a:r>
              <a:rPr lang="ko-KR" altLang="en-US" sz="1400" dirty="0" smtClean="0"/>
              <a:t> 통한 </a:t>
            </a:r>
            <a:r>
              <a:rPr lang="ko-KR" altLang="en-US" sz="1400" dirty="0" err="1" smtClean="0"/>
              <a:t>패킷</a:t>
            </a:r>
            <a:r>
              <a:rPr lang="ko-KR" altLang="en-US" sz="1400" dirty="0" smtClean="0"/>
              <a:t> 수집</a:t>
            </a:r>
            <a:r>
              <a:rPr lang="en-US" altLang="ko-KR" sz="1400" dirty="0" smtClean="0"/>
              <a:t> </a:t>
            </a:r>
          </a:p>
          <a:p>
            <a:pPr marL="342900" indent="-342900"/>
            <a:r>
              <a:rPr lang="en-US" altLang="ko-KR" sz="1400" dirty="0" smtClean="0"/>
              <a:t>	 - </a:t>
            </a:r>
            <a:r>
              <a:rPr lang="en-US" altLang="ko-KR" sz="1400" dirty="0" err="1" smtClean="0"/>
              <a:t>libpcap</a:t>
            </a:r>
            <a:r>
              <a:rPr lang="ko-KR" altLang="en-US" sz="1400" dirty="0" smtClean="0"/>
              <a:t>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통한 </a:t>
            </a:r>
            <a:r>
              <a:rPr lang="ko-KR" altLang="en-US" sz="1400" dirty="0" err="1" smtClean="0"/>
              <a:t>패킷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캡쳐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/>
              <a:t>	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네트워크 </a:t>
            </a:r>
            <a:r>
              <a:rPr lang="ko-KR" altLang="en-US" sz="1400" dirty="0" err="1" smtClean="0"/>
              <a:t>트래픽</a:t>
            </a:r>
            <a:r>
              <a:rPr lang="ko-KR" altLang="en-US" sz="1400" dirty="0" smtClean="0"/>
              <a:t> 수집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/>
              <a:t>	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정책에 따른 유해 </a:t>
            </a:r>
            <a:r>
              <a:rPr lang="ko-KR" altLang="en-US" sz="1400" dirty="0" err="1" smtClean="0"/>
              <a:t>싸이트</a:t>
            </a:r>
            <a:r>
              <a:rPr lang="ko-KR" altLang="en-US" sz="1400" dirty="0" smtClean="0"/>
              <a:t> 차단</a:t>
            </a:r>
          </a:p>
          <a:p>
            <a:pPr marL="342900" indent="-342900"/>
            <a:r>
              <a:rPr lang="en-US" altLang="ko-KR" sz="1400" dirty="0" smtClean="0"/>
              <a:t>	</a:t>
            </a:r>
            <a:endParaRPr lang="ko-KR" altLang="en-US" sz="1400" dirty="0" smtClean="0"/>
          </a:p>
        </p:txBody>
      </p:sp>
      <p:grpSp>
        <p:nvGrpSpPr>
          <p:cNvPr id="2" name="그룹 165"/>
          <p:cNvGrpSpPr/>
          <p:nvPr/>
        </p:nvGrpSpPr>
        <p:grpSpPr>
          <a:xfrm>
            <a:off x="357158" y="4071942"/>
            <a:ext cx="8215370" cy="1643074"/>
            <a:chOff x="428596" y="3500438"/>
            <a:chExt cx="8215370" cy="1643074"/>
          </a:xfrm>
        </p:grpSpPr>
        <p:sp>
          <p:nvSpPr>
            <p:cNvPr id="153" name="직사각형 152"/>
            <p:cNvSpPr/>
            <p:nvPr/>
          </p:nvSpPr>
          <p:spPr>
            <a:xfrm>
              <a:off x="428596" y="3500438"/>
              <a:ext cx="8215370" cy="16430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대각선 방향의 모서리가 잘린 사각형 153"/>
            <p:cNvSpPr/>
            <p:nvPr/>
          </p:nvSpPr>
          <p:spPr>
            <a:xfrm>
              <a:off x="714348" y="3786190"/>
              <a:ext cx="857256" cy="785818"/>
            </a:xfrm>
            <a:prstGeom prst="snip2Diag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HTML</a:t>
              </a:r>
              <a:endParaRPr lang="ko-KR" altLang="en-US" sz="1400" dirty="0"/>
            </a:p>
          </p:txBody>
        </p:sp>
        <p:grpSp>
          <p:nvGrpSpPr>
            <p:cNvPr id="3" name="그룹 154"/>
            <p:cNvGrpSpPr/>
            <p:nvPr/>
          </p:nvGrpSpPr>
          <p:grpSpPr>
            <a:xfrm>
              <a:off x="3000364" y="3786190"/>
              <a:ext cx="1214446" cy="1000132"/>
              <a:chOff x="3071802" y="2000240"/>
              <a:chExt cx="1214446" cy="1000132"/>
            </a:xfrm>
          </p:grpSpPr>
          <p:sp>
            <p:nvSpPr>
              <p:cNvPr id="156" name="타원 155"/>
              <p:cNvSpPr/>
              <p:nvPr/>
            </p:nvSpPr>
            <p:spPr>
              <a:xfrm>
                <a:off x="3071802" y="2500306"/>
                <a:ext cx="1214446" cy="50006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정육면체 156"/>
              <p:cNvSpPr/>
              <p:nvPr/>
            </p:nvSpPr>
            <p:spPr>
              <a:xfrm>
                <a:off x="3286116" y="2000240"/>
                <a:ext cx="500066" cy="785818"/>
              </a:xfrm>
              <a:prstGeom prst="cube">
                <a:avLst>
                  <a:gd name="adj" fmla="val 33079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DB</a:t>
                </a:r>
                <a:endParaRPr lang="ko-KR" altLang="en-US" dirty="0"/>
              </a:p>
            </p:txBody>
          </p:sp>
          <p:sp>
            <p:nvSpPr>
              <p:cNvPr id="158" name="정육면체 157"/>
              <p:cNvSpPr/>
              <p:nvPr/>
            </p:nvSpPr>
            <p:spPr>
              <a:xfrm>
                <a:off x="3643306" y="2000240"/>
                <a:ext cx="571504" cy="785818"/>
              </a:xfrm>
              <a:prstGeom prst="cube">
                <a:avLst>
                  <a:gd name="adj" fmla="val 33079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WE</a:t>
                </a:r>
              </a:p>
              <a:p>
                <a:pPr algn="ctr"/>
                <a:r>
                  <a:rPr lang="en-US" altLang="ko-KR" sz="1200" dirty="0" smtClean="0"/>
                  <a:t>B</a:t>
                </a:r>
                <a:endParaRPr lang="ko-KR" altLang="en-US" sz="1200" dirty="0"/>
              </a:p>
            </p:txBody>
          </p:sp>
        </p:grpSp>
        <p:sp>
          <p:nvSpPr>
            <p:cNvPr id="159" name="정육면체 158"/>
            <p:cNvSpPr/>
            <p:nvPr/>
          </p:nvSpPr>
          <p:spPr>
            <a:xfrm>
              <a:off x="5786446" y="3857628"/>
              <a:ext cx="1000132" cy="500066"/>
            </a:xfrm>
            <a:prstGeom prst="cube">
              <a:avLst>
                <a:gd name="adj" fmla="val 3611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agent</a:t>
              </a:r>
              <a:endParaRPr lang="ko-KR" altLang="en-US" sz="1200" dirty="0"/>
            </a:p>
          </p:txBody>
        </p:sp>
        <p:sp>
          <p:nvSpPr>
            <p:cNvPr id="160" name="정육면체 159"/>
            <p:cNvSpPr/>
            <p:nvPr/>
          </p:nvSpPr>
          <p:spPr>
            <a:xfrm>
              <a:off x="6858016" y="3857628"/>
              <a:ext cx="1000132" cy="500066"/>
            </a:xfrm>
            <a:prstGeom prst="cube">
              <a:avLst>
                <a:gd name="adj" fmla="val 3611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agent</a:t>
              </a:r>
              <a:endParaRPr lang="ko-KR" altLang="en-US" sz="1200" dirty="0"/>
            </a:p>
          </p:txBody>
        </p:sp>
        <p:sp>
          <p:nvSpPr>
            <p:cNvPr id="161" name="정육면체 160"/>
            <p:cNvSpPr/>
            <p:nvPr/>
          </p:nvSpPr>
          <p:spPr>
            <a:xfrm>
              <a:off x="6215074" y="4500570"/>
              <a:ext cx="1000132" cy="500066"/>
            </a:xfrm>
            <a:prstGeom prst="cube">
              <a:avLst>
                <a:gd name="adj" fmla="val 3611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agent</a:t>
              </a:r>
              <a:endParaRPr lang="ko-KR" altLang="en-US" sz="1200" dirty="0"/>
            </a:p>
          </p:txBody>
        </p:sp>
        <p:sp>
          <p:nvSpPr>
            <p:cNvPr id="162" name="정육면체 161"/>
            <p:cNvSpPr/>
            <p:nvPr/>
          </p:nvSpPr>
          <p:spPr>
            <a:xfrm>
              <a:off x="5143504" y="4500570"/>
              <a:ext cx="1000132" cy="500066"/>
            </a:xfrm>
            <a:prstGeom prst="cube">
              <a:avLst>
                <a:gd name="adj" fmla="val 3611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agent</a:t>
              </a:r>
              <a:endParaRPr lang="ko-KR" altLang="en-US" sz="1200" dirty="0"/>
            </a:p>
          </p:txBody>
        </p:sp>
        <p:sp>
          <p:nvSpPr>
            <p:cNvPr id="163" name="정육면체 162"/>
            <p:cNvSpPr/>
            <p:nvPr/>
          </p:nvSpPr>
          <p:spPr>
            <a:xfrm>
              <a:off x="7358082" y="4500570"/>
              <a:ext cx="1000132" cy="500066"/>
            </a:xfrm>
            <a:prstGeom prst="cube">
              <a:avLst>
                <a:gd name="adj" fmla="val 3611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agent</a:t>
              </a:r>
              <a:endParaRPr lang="ko-KR" altLang="en-US" sz="1200" dirty="0"/>
            </a:p>
          </p:txBody>
        </p:sp>
        <p:cxnSp>
          <p:nvCxnSpPr>
            <p:cNvPr id="164" name="직선 연결선 163"/>
            <p:cNvCxnSpPr/>
            <p:nvPr/>
          </p:nvCxnSpPr>
          <p:spPr>
            <a:xfrm>
              <a:off x="1928794" y="4214818"/>
              <a:ext cx="785818" cy="1588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4429124" y="4214818"/>
              <a:ext cx="785818" cy="1588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57158" y="283469"/>
            <a:ext cx="4500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rgbClr val="FF0000"/>
                </a:solidFill>
              </a:rPr>
              <a:t>설치 구성도</a:t>
            </a:r>
            <a:endParaRPr lang="ko-KR" altLang="en-US" sz="2200" dirty="0">
              <a:solidFill>
                <a:srgbClr val="FF0000"/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5400000" flipH="1" flipV="1">
            <a:off x="392877" y="4179099"/>
            <a:ext cx="1214446" cy="42862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rot="16200000" flipV="1">
            <a:off x="928662" y="4357694"/>
            <a:ext cx="1143008" cy="14287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rot="16200000" flipV="1">
            <a:off x="1482307" y="4125520"/>
            <a:ext cx="1143008" cy="60722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rot="16200000" flipV="1">
            <a:off x="2071670" y="4000504"/>
            <a:ext cx="1143008" cy="85725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rot="10800000">
            <a:off x="2428860" y="3679034"/>
            <a:ext cx="642942" cy="70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rot="16200000" flipV="1">
            <a:off x="1250136" y="3107526"/>
            <a:ext cx="928694" cy="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28662" y="5572140"/>
            <a:ext cx="17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Mirror environment</a:t>
            </a:r>
            <a:endParaRPr lang="ko-KR" altLang="en-US" sz="1400" dirty="0"/>
          </a:p>
        </p:txBody>
      </p:sp>
      <p:cxnSp>
        <p:nvCxnSpPr>
          <p:cNvPr id="88" name="직선 연결선 87"/>
          <p:cNvCxnSpPr/>
          <p:nvPr/>
        </p:nvCxnSpPr>
        <p:spPr>
          <a:xfrm rot="5400000" flipH="1" flipV="1">
            <a:off x="5393537" y="4701190"/>
            <a:ext cx="1214446" cy="42862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rot="16200000" flipV="1">
            <a:off x="5929322" y="4879785"/>
            <a:ext cx="1143008" cy="14287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rot="16200000" flipV="1">
            <a:off x="6482967" y="4647611"/>
            <a:ext cx="1143008" cy="60722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rot="16200000" flipV="1">
            <a:off x="7072330" y="4522595"/>
            <a:ext cx="1143008" cy="85725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rot="16200000" flipV="1">
            <a:off x="6643703" y="3808213"/>
            <a:ext cx="285752" cy="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786446" y="6143644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Gateway environment</a:t>
            </a:r>
            <a:endParaRPr lang="ko-KR" altLang="en-US" sz="1400" dirty="0"/>
          </a:p>
        </p:txBody>
      </p:sp>
      <p:sp>
        <p:nvSpPr>
          <p:cNvPr id="42" name="정육면체 41"/>
          <p:cNvSpPr/>
          <p:nvPr/>
        </p:nvSpPr>
        <p:spPr>
          <a:xfrm>
            <a:off x="3000364" y="3357562"/>
            <a:ext cx="785818" cy="571504"/>
          </a:xfrm>
          <a:prstGeom prst="cube">
            <a:avLst>
              <a:gd name="adj" fmla="val 361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000364" y="3929066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agent</a:t>
            </a:r>
            <a:endParaRPr lang="ko-KR" altLang="en-US" sz="1400" dirty="0"/>
          </a:p>
        </p:txBody>
      </p:sp>
      <p:sp>
        <p:nvSpPr>
          <p:cNvPr id="65" name="원통 64"/>
          <p:cNvSpPr/>
          <p:nvPr/>
        </p:nvSpPr>
        <p:spPr>
          <a:xfrm>
            <a:off x="1071538" y="3429000"/>
            <a:ext cx="1357322" cy="500066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s/w</a:t>
            </a:r>
            <a:endParaRPr lang="ko-KR" altLang="en-US" dirty="0"/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1785918" y="2000240"/>
            <a:ext cx="928694" cy="57150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1" name="구름 70"/>
          <p:cNvSpPr/>
          <p:nvPr/>
        </p:nvSpPr>
        <p:spPr>
          <a:xfrm>
            <a:off x="1000100" y="2285992"/>
            <a:ext cx="1571636" cy="57150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internet</a:t>
            </a:r>
            <a:endParaRPr lang="ko-KR" altLang="en-US" dirty="0"/>
          </a:p>
        </p:txBody>
      </p:sp>
      <p:sp>
        <p:nvSpPr>
          <p:cNvPr id="72" name="정육면체 71"/>
          <p:cNvSpPr/>
          <p:nvPr/>
        </p:nvSpPr>
        <p:spPr>
          <a:xfrm>
            <a:off x="2714612" y="1571612"/>
            <a:ext cx="785818" cy="571504"/>
          </a:xfrm>
          <a:prstGeom prst="cube">
            <a:avLst>
              <a:gd name="adj" fmla="val 3611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714612" y="1807951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master</a:t>
            </a:r>
            <a:endParaRPr lang="ko-KR" altLang="en-US" sz="1400" dirty="0"/>
          </a:p>
        </p:txBody>
      </p:sp>
      <p:cxnSp>
        <p:nvCxnSpPr>
          <p:cNvPr id="77" name="직선 연결선 76"/>
          <p:cNvCxnSpPr/>
          <p:nvPr/>
        </p:nvCxnSpPr>
        <p:spPr>
          <a:xfrm>
            <a:off x="5572132" y="2808083"/>
            <a:ext cx="857256" cy="6429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9" name="구름 78"/>
          <p:cNvSpPr/>
          <p:nvPr/>
        </p:nvSpPr>
        <p:spPr>
          <a:xfrm>
            <a:off x="6000760" y="3165273"/>
            <a:ext cx="1571636" cy="57150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internet</a:t>
            </a:r>
            <a:endParaRPr lang="ko-KR" altLang="en-US" dirty="0"/>
          </a:p>
        </p:txBody>
      </p:sp>
      <p:sp>
        <p:nvSpPr>
          <p:cNvPr id="81" name="정육면체 80"/>
          <p:cNvSpPr/>
          <p:nvPr/>
        </p:nvSpPr>
        <p:spPr>
          <a:xfrm>
            <a:off x="4857752" y="2522331"/>
            <a:ext cx="785818" cy="571504"/>
          </a:xfrm>
          <a:prstGeom prst="cube">
            <a:avLst>
              <a:gd name="adj" fmla="val 3611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4857752" y="3165273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master</a:t>
            </a:r>
            <a:endParaRPr lang="ko-KR" altLang="en-US" sz="1400" dirty="0"/>
          </a:p>
        </p:txBody>
      </p:sp>
      <p:sp>
        <p:nvSpPr>
          <p:cNvPr id="83" name="정육면체 82"/>
          <p:cNvSpPr/>
          <p:nvPr/>
        </p:nvSpPr>
        <p:spPr>
          <a:xfrm>
            <a:off x="6072198" y="3951091"/>
            <a:ext cx="1428760" cy="571504"/>
          </a:xfrm>
          <a:prstGeom prst="cube">
            <a:avLst>
              <a:gd name="adj" fmla="val 361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Gate-Way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5500694" y="4165405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agent</a:t>
            </a:r>
            <a:endParaRPr lang="ko-KR" altLang="en-US" sz="1400" dirty="0"/>
          </a:p>
        </p:txBody>
      </p:sp>
      <p:sp>
        <p:nvSpPr>
          <p:cNvPr id="94" name="원통 93"/>
          <p:cNvSpPr/>
          <p:nvPr/>
        </p:nvSpPr>
        <p:spPr>
          <a:xfrm>
            <a:off x="2857488" y="1142984"/>
            <a:ext cx="285752" cy="5000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97" name="대각선 방향의 모서리가 잘린 사각형 96"/>
          <p:cNvSpPr/>
          <p:nvPr/>
        </p:nvSpPr>
        <p:spPr>
          <a:xfrm>
            <a:off x="3214678" y="1142984"/>
            <a:ext cx="357190" cy="500066"/>
          </a:xfrm>
          <a:prstGeom prst="snip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HTML</a:t>
            </a:r>
            <a:endParaRPr lang="ko-KR" altLang="en-US" sz="800" dirty="0"/>
          </a:p>
        </p:txBody>
      </p:sp>
      <p:sp>
        <p:nvSpPr>
          <p:cNvPr id="100" name="원통 99"/>
          <p:cNvSpPr/>
          <p:nvPr/>
        </p:nvSpPr>
        <p:spPr>
          <a:xfrm>
            <a:off x="4929190" y="2143116"/>
            <a:ext cx="285752" cy="5000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101" name="대각선 방향의 모서리가 잘린 사각형 100"/>
          <p:cNvSpPr/>
          <p:nvPr/>
        </p:nvSpPr>
        <p:spPr>
          <a:xfrm>
            <a:off x="5286380" y="2143116"/>
            <a:ext cx="357190" cy="500066"/>
          </a:xfrm>
          <a:prstGeom prst="snip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HTML</a:t>
            </a:r>
            <a:endParaRPr lang="ko-KR" altLang="en-US" sz="800" dirty="0"/>
          </a:p>
        </p:txBody>
      </p:sp>
      <p:pic>
        <p:nvPicPr>
          <p:cNvPr id="102" name="Picture 3" descr="\\211.221.225.32\root\Backup2\D드라이브\현진\Seminar(Linuxus)\그림들\각종서버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857760"/>
            <a:ext cx="533400" cy="657225"/>
          </a:xfrm>
          <a:prstGeom prst="rect">
            <a:avLst/>
          </a:prstGeom>
          <a:noFill/>
        </p:spPr>
      </p:pic>
      <p:pic>
        <p:nvPicPr>
          <p:cNvPr id="103" name="Picture 3" descr="\\211.221.225.32\root\Backup2\D드라이브\현진\Seminar(Linuxus)\그림들\각종서버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2518" y="4857760"/>
            <a:ext cx="533400" cy="657225"/>
          </a:xfrm>
          <a:prstGeom prst="rect">
            <a:avLst/>
          </a:prstGeom>
          <a:noFill/>
        </p:spPr>
      </p:pic>
      <p:pic>
        <p:nvPicPr>
          <p:cNvPr id="104" name="Picture 3" descr="\\211.221.225.32\root\Backup2\D드라이브\현진\Seminar(Linuxus)\그림들\각종서버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8336" y="4857760"/>
            <a:ext cx="533400" cy="657225"/>
          </a:xfrm>
          <a:prstGeom prst="rect">
            <a:avLst/>
          </a:prstGeom>
          <a:noFill/>
        </p:spPr>
      </p:pic>
      <p:pic>
        <p:nvPicPr>
          <p:cNvPr id="105" name="Picture 3" descr="\\211.221.225.32\root\Backup2\D드라이브\현진\Seminar(Linuxus)\그림들\각종서버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4857760"/>
            <a:ext cx="533400" cy="657225"/>
          </a:xfrm>
          <a:prstGeom prst="rect">
            <a:avLst/>
          </a:prstGeom>
          <a:noFill/>
        </p:spPr>
      </p:pic>
      <p:pic>
        <p:nvPicPr>
          <p:cNvPr id="106" name="Picture 3" descr="\\211.221.225.32\root\Backup2\D드라이브\현진\Seminar(Linuxus)\그림들\각종서버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38798" y="5414981"/>
            <a:ext cx="533400" cy="657225"/>
          </a:xfrm>
          <a:prstGeom prst="rect">
            <a:avLst/>
          </a:prstGeom>
          <a:noFill/>
        </p:spPr>
      </p:pic>
      <p:pic>
        <p:nvPicPr>
          <p:cNvPr id="107" name="Picture 3" descr="\\211.221.225.32\root\Backup2\D드라이브\현진\Seminar(Linuxus)\그림들\각종서버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1282" y="5414981"/>
            <a:ext cx="533400" cy="657225"/>
          </a:xfrm>
          <a:prstGeom prst="rect">
            <a:avLst/>
          </a:prstGeom>
          <a:noFill/>
        </p:spPr>
      </p:pic>
      <p:pic>
        <p:nvPicPr>
          <p:cNvPr id="108" name="Picture 3" descr="\\211.221.225.32\root\Backup2\D드라이브\현진\Seminar(Linuxus)\그림들\각종서버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7100" y="5414981"/>
            <a:ext cx="533400" cy="657225"/>
          </a:xfrm>
          <a:prstGeom prst="rect">
            <a:avLst/>
          </a:prstGeom>
          <a:noFill/>
        </p:spPr>
      </p:pic>
      <p:pic>
        <p:nvPicPr>
          <p:cNvPr id="109" name="Picture 3" descr="\\211.221.225.32\root\Backup2\D드라이브\현진\Seminar(Linuxus)\그림들\각종서버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24814" y="5414981"/>
            <a:ext cx="533400" cy="657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928926" y="2500306"/>
            <a:ext cx="2571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 b="1" dirty="0" smtClean="0"/>
              <a:t>2.	MASTER</a:t>
            </a:r>
          </a:p>
          <a:p>
            <a:pPr marL="342900" indent="-342900"/>
            <a:r>
              <a:rPr lang="en-US" altLang="ko-KR" sz="2400" b="1" dirty="0" smtClean="0"/>
              <a:t>	2-1. DBMS</a:t>
            </a:r>
          </a:p>
          <a:p>
            <a:pPr marL="342900" indent="-342900"/>
            <a:r>
              <a:rPr lang="en-US" altLang="ko-KR" sz="2400" b="1" dirty="0" smtClean="0"/>
              <a:t>	2-2. </a:t>
            </a:r>
            <a:r>
              <a:rPr lang="ko-KR" altLang="en-US" sz="2400" b="1" dirty="0" smtClean="0"/>
              <a:t>스케줄</a:t>
            </a:r>
            <a:r>
              <a:rPr lang="ko-KR" altLang="en-US" sz="2400" b="1" dirty="0"/>
              <a:t>러</a:t>
            </a:r>
            <a:endParaRPr lang="en-US" altLang="ko-K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928926" y="2500306"/>
            <a:ext cx="2571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 b="1" dirty="0" smtClean="0"/>
              <a:t>	2-1. DBMS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57158" y="283469"/>
            <a:ext cx="4500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srgbClr val="FF0000"/>
                </a:solidFill>
              </a:rPr>
              <a:t>MASTER(1/3)</a:t>
            </a:r>
            <a:endParaRPr lang="ko-KR" altLang="en-US" sz="2200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500430" y="500042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[DBMS]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2714612" y="3929066"/>
          <a:ext cx="1857388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57388"/>
              </a:tblGrid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Live      </a:t>
                      </a:r>
                      <a:r>
                        <a:rPr lang="en-US" altLang="ko-KR" sz="900" b="0" baseline="0" dirty="0" smtClean="0"/>
                        <a:t> (</a:t>
                      </a:r>
                      <a:r>
                        <a:rPr lang="ko-KR" altLang="en-US" sz="900" b="0" baseline="0" dirty="0" smtClean="0"/>
                        <a:t>실시간 </a:t>
                      </a:r>
                      <a:r>
                        <a:rPr lang="ko-KR" altLang="en-US" sz="900" b="0" baseline="0" dirty="0" err="1" smtClean="0"/>
                        <a:t>패킷</a:t>
                      </a:r>
                      <a:r>
                        <a:rPr lang="en-US" altLang="ko-KR" sz="900" b="0" baseline="0" dirty="0" smtClean="0"/>
                        <a:t>)</a:t>
                      </a:r>
                      <a:endParaRPr lang="ko-KR" altLang="en-US" sz="900" b="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AG0100</a:t>
                      </a:r>
                      <a:r>
                        <a:rPr lang="en-US" altLang="ko-KR" sz="900" b="0" dirty="0" smtClean="0"/>
                        <a:t> (01</a:t>
                      </a:r>
                      <a:r>
                        <a:rPr lang="ko-KR" altLang="en-US" sz="900" b="0" dirty="0" smtClean="0"/>
                        <a:t>일 </a:t>
                      </a:r>
                      <a:r>
                        <a:rPr lang="en-US" altLang="ko-KR" sz="900" b="0" dirty="0" smtClean="0"/>
                        <a:t>00:00 ~ 01:00)</a:t>
                      </a:r>
                      <a:endParaRPr lang="ko-KR" altLang="en-US" sz="900" b="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AG0101</a:t>
                      </a:r>
                      <a:r>
                        <a:rPr lang="en-US" altLang="ko-KR" sz="900" b="0" dirty="0" smtClean="0"/>
                        <a:t> (01</a:t>
                      </a:r>
                      <a:r>
                        <a:rPr lang="ko-KR" altLang="en-US" sz="900" b="0" dirty="0" smtClean="0"/>
                        <a:t>일 </a:t>
                      </a:r>
                      <a:r>
                        <a:rPr lang="en-US" altLang="ko-KR" sz="900" b="0" dirty="0" smtClean="0"/>
                        <a:t>01:00 ~ 02:00)</a:t>
                      </a:r>
                      <a:endParaRPr lang="ko-KR" altLang="en-US" sz="900" b="0" dirty="0" smtClean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/>
                        <a:t>                     :</a:t>
                      </a:r>
                      <a:endParaRPr lang="ko-KR" altLang="en-US" sz="900" b="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AG0705 </a:t>
                      </a:r>
                      <a:r>
                        <a:rPr lang="en-US" altLang="ko-KR" sz="900" b="0" dirty="0" smtClean="0"/>
                        <a:t>(07</a:t>
                      </a:r>
                      <a:r>
                        <a:rPr lang="ko-KR" altLang="en-US" sz="900" b="0" dirty="0" smtClean="0"/>
                        <a:t>일 </a:t>
                      </a:r>
                      <a:r>
                        <a:rPr lang="en-US" altLang="ko-KR" sz="900" b="0" dirty="0" smtClean="0"/>
                        <a:t>05:00 ~ 06:00)</a:t>
                      </a:r>
                      <a:endParaRPr lang="ko-KR" altLang="en-US" sz="900" b="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/>
                        <a:t>     :</a:t>
                      </a:r>
                      <a:endParaRPr lang="ko-KR" altLang="en-US" sz="900" b="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AG3122 </a:t>
                      </a:r>
                      <a:r>
                        <a:rPr lang="en-US" altLang="ko-KR" sz="900" b="0" dirty="0" smtClean="0"/>
                        <a:t>(31</a:t>
                      </a:r>
                      <a:r>
                        <a:rPr lang="ko-KR" altLang="en-US" sz="900" b="0" dirty="0" smtClean="0"/>
                        <a:t>일 </a:t>
                      </a:r>
                      <a:r>
                        <a:rPr lang="en-US" altLang="ko-KR" sz="900" b="0" dirty="0" smtClean="0"/>
                        <a:t>22:00 ~ 23:00)</a:t>
                      </a:r>
                      <a:endParaRPr lang="ko-KR" altLang="en-US" sz="9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AG3123 </a:t>
                      </a:r>
                      <a:r>
                        <a:rPr lang="en-US" altLang="ko-KR" sz="900" b="0" dirty="0" smtClean="0"/>
                        <a:t>(31</a:t>
                      </a:r>
                      <a:r>
                        <a:rPr lang="ko-KR" altLang="en-US" sz="900" b="0" dirty="0" smtClean="0"/>
                        <a:t>일 </a:t>
                      </a:r>
                      <a:r>
                        <a:rPr lang="en-US" altLang="ko-KR" sz="900" b="0" dirty="0" smtClean="0"/>
                        <a:t>23:00 ~ 24:00)</a:t>
                      </a:r>
                      <a:endParaRPr lang="ko-KR" altLang="en-US" sz="9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072198" y="4071942"/>
          <a:ext cx="928694" cy="16459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28694"/>
              </a:tblGrid>
              <a:tr h="1309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Agent1</a:t>
                      </a:r>
                      <a:endParaRPr lang="ko-KR" altLang="en-US" sz="1200" b="0" dirty="0"/>
                    </a:p>
                  </a:txBody>
                  <a:tcPr/>
                </a:tc>
              </a:tr>
              <a:tr h="1309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Agent2</a:t>
                      </a:r>
                      <a:endParaRPr lang="ko-KR" altLang="en-US" sz="1200" b="0" dirty="0"/>
                    </a:p>
                  </a:txBody>
                  <a:tcPr/>
                </a:tc>
              </a:tr>
              <a:tr h="1309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Agent3</a:t>
                      </a:r>
                      <a:endParaRPr lang="ko-KR" altLang="en-US" sz="1200" b="0" dirty="0"/>
                    </a:p>
                  </a:txBody>
                  <a:tcPr/>
                </a:tc>
              </a:tr>
              <a:tr h="130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Agent4</a:t>
                      </a:r>
                      <a:endParaRPr lang="ko-KR" altLang="en-US" sz="1200" b="0" dirty="0"/>
                    </a:p>
                  </a:txBody>
                  <a:tcPr/>
                </a:tc>
              </a:tr>
              <a:tr h="130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</a:t>
                      </a:r>
                      <a:endParaRPr lang="ko-KR" altLang="en-US" sz="1200" b="0" dirty="0"/>
                    </a:p>
                  </a:txBody>
                  <a:tcPr/>
                </a:tc>
              </a:tr>
              <a:tr h="130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</a:t>
                      </a: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500034" y="3929066"/>
          <a:ext cx="1857388" cy="18288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857388"/>
              </a:tblGrid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Live </a:t>
                      </a:r>
                      <a:r>
                        <a:rPr lang="en-US" altLang="ko-KR" sz="900" dirty="0" smtClean="0"/>
                        <a:t>     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="0" baseline="0" dirty="0" smtClean="0"/>
                        <a:t>(</a:t>
                      </a:r>
                      <a:r>
                        <a:rPr lang="ko-KR" altLang="en-US" sz="900" b="0" baseline="0" dirty="0" smtClean="0"/>
                        <a:t>실시간 </a:t>
                      </a:r>
                      <a:r>
                        <a:rPr lang="ko-KR" altLang="en-US" sz="900" b="0" baseline="0" dirty="0" err="1" smtClean="0"/>
                        <a:t>패킷</a:t>
                      </a:r>
                      <a:r>
                        <a:rPr lang="en-US" altLang="ko-KR" sz="900" b="0" baseline="0" dirty="0" smtClean="0"/>
                        <a:t>)</a:t>
                      </a:r>
                      <a:endParaRPr lang="ko-KR" altLang="en-US" sz="900" b="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AG0100 (01</a:t>
                      </a: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일 </a:t>
                      </a:r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00:00 ~ 01:00)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AG0101</a:t>
                      </a:r>
                      <a:r>
                        <a:rPr lang="en-US" altLang="ko-KR" sz="900" dirty="0" smtClean="0"/>
                        <a:t> (01</a:t>
                      </a:r>
                      <a:r>
                        <a:rPr lang="ko-KR" altLang="en-US" sz="900" dirty="0" smtClean="0"/>
                        <a:t>일 </a:t>
                      </a:r>
                      <a:r>
                        <a:rPr lang="en-US" altLang="ko-KR" sz="900" dirty="0" smtClean="0"/>
                        <a:t>01:00 ~ 02:00)</a:t>
                      </a:r>
                      <a:endParaRPr lang="ko-KR" altLang="en-US" sz="900" b="0" dirty="0" smtClean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                     :</a:t>
                      </a:r>
                      <a:endParaRPr lang="ko-KR" altLang="en-US" sz="900" b="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AG0705 </a:t>
                      </a:r>
                      <a:r>
                        <a:rPr lang="en-US" altLang="ko-KR" sz="900" dirty="0" smtClean="0"/>
                        <a:t>(07</a:t>
                      </a:r>
                      <a:r>
                        <a:rPr lang="ko-KR" altLang="en-US" sz="900" dirty="0" smtClean="0"/>
                        <a:t>일 </a:t>
                      </a:r>
                      <a:r>
                        <a:rPr lang="en-US" altLang="ko-KR" sz="900" dirty="0" smtClean="0"/>
                        <a:t>05:00 ~ 06:00)</a:t>
                      </a:r>
                      <a:endParaRPr lang="ko-KR" altLang="en-US" sz="900" b="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     :</a:t>
                      </a:r>
                      <a:endParaRPr lang="ko-KR" altLang="en-US" sz="900" b="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AG3122</a:t>
                      </a:r>
                      <a:r>
                        <a:rPr lang="en-US" altLang="ko-KR" sz="900" dirty="0" smtClean="0"/>
                        <a:t> (31</a:t>
                      </a:r>
                      <a:r>
                        <a:rPr lang="ko-KR" altLang="en-US" sz="900" dirty="0" smtClean="0"/>
                        <a:t>일 </a:t>
                      </a:r>
                      <a:r>
                        <a:rPr lang="en-US" altLang="ko-KR" sz="900" dirty="0" smtClean="0"/>
                        <a:t>22:00 ~ 23:00)</a:t>
                      </a:r>
                      <a:endParaRPr lang="ko-KR" altLang="en-US" sz="9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AG3123 </a:t>
                      </a:r>
                      <a:r>
                        <a:rPr lang="en-US" altLang="ko-KR" sz="900" dirty="0" smtClean="0"/>
                        <a:t>(31</a:t>
                      </a:r>
                      <a:r>
                        <a:rPr lang="ko-KR" altLang="en-US" sz="900" dirty="0" smtClean="0"/>
                        <a:t>일 </a:t>
                      </a:r>
                      <a:r>
                        <a:rPr lang="en-US" altLang="ko-KR" sz="900" dirty="0" smtClean="0"/>
                        <a:t>23:00 ~ 24:00)</a:t>
                      </a:r>
                      <a:endParaRPr lang="ko-KR" altLang="en-US" sz="9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500034" y="785794"/>
          <a:ext cx="185738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7388"/>
              </a:tblGrid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Table : AG0100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err="1" smtClean="0"/>
                        <a:t>Src_ip</a:t>
                      </a:r>
                      <a:r>
                        <a:rPr lang="en-US" altLang="ko-KR" sz="900" b="1" dirty="0" smtClean="0"/>
                        <a:t> char(15)</a:t>
                      </a:r>
                      <a:endParaRPr lang="ko-KR" altLang="en-US" sz="900" b="1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err="1" smtClean="0"/>
                        <a:t>Src_port</a:t>
                      </a:r>
                      <a:r>
                        <a:rPr lang="en-US" altLang="ko-KR" sz="900" b="1" dirty="0" smtClean="0"/>
                        <a:t> char(5)</a:t>
                      </a:r>
                      <a:endParaRPr lang="ko-KR" altLang="en-US" sz="900" b="1" dirty="0" smtClean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err="1" smtClean="0"/>
                        <a:t>dest_ip</a:t>
                      </a:r>
                      <a:r>
                        <a:rPr lang="en-US" altLang="ko-KR" sz="900" b="1" dirty="0" smtClean="0"/>
                        <a:t> char(15)         INDEX</a:t>
                      </a:r>
                      <a:endParaRPr lang="ko-KR" altLang="en-US" sz="9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err="1" smtClean="0"/>
                        <a:t>dest_port</a:t>
                      </a:r>
                      <a:r>
                        <a:rPr lang="en-US" altLang="ko-KR" sz="900" b="1" dirty="0" smtClean="0"/>
                        <a:t> char(5)</a:t>
                      </a:r>
                      <a:endParaRPr lang="ko-KR" altLang="en-US" sz="900" b="1" dirty="0" smtClean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err="1" smtClean="0"/>
                        <a:t>url</a:t>
                      </a:r>
                      <a:r>
                        <a:rPr lang="en-US" altLang="ko-KR" sz="900" b="1" dirty="0" smtClean="0"/>
                        <a:t> </a:t>
                      </a:r>
                      <a:r>
                        <a:rPr lang="en-US" altLang="ko-KR" sz="900" b="1" dirty="0" err="1" smtClean="0"/>
                        <a:t>varchar</a:t>
                      </a:r>
                      <a:r>
                        <a:rPr lang="en-US" altLang="ko-KR" sz="900" b="1" dirty="0" smtClean="0"/>
                        <a:t>(128)</a:t>
                      </a:r>
                      <a:endParaRPr lang="ko-KR" altLang="en-US" sz="900" b="1" dirty="0" smtClean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Date char(10)</a:t>
                      </a:r>
                      <a:endParaRPr lang="ko-KR" altLang="en-US" sz="9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Time char(8)</a:t>
                      </a:r>
                      <a:endParaRPr lang="ko-KR" altLang="en-US" sz="9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직선 연결선 38"/>
          <p:cNvCxnSpPr/>
          <p:nvPr/>
        </p:nvCxnSpPr>
        <p:spPr>
          <a:xfrm rot="5400000" flipH="1" flipV="1">
            <a:off x="1143770" y="3642520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순서도: 자기 디스크 39"/>
          <p:cNvSpPr/>
          <p:nvPr/>
        </p:nvSpPr>
        <p:spPr>
          <a:xfrm>
            <a:off x="2071670" y="2857496"/>
            <a:ext cx="679547" cy="521601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agent3</a:t>
            </a:r>
            <a:endParaRPr lang="ko-KR" altLang="en-US" sz="1200" dirty="0"/>
          </a:p>
        </p:txBody>
      </p:sp>
      <p:cxnSp>
        <p:nvCxnSpPr>
          <p:cNvPr id="41" name="직선 연결선 40"/>
          <p:cNvCxnSpPr/>
          <p:nvPr/>
        </p:nvCxnSpPr>
        <p:spPr>
          <a:xfrm rot="5400000" flipH="1" flipV="1">
            <a:off x="3286910" y="3642520"/>
            <a:ext cx="571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순서도: 자기 디스크 41"/>
          <p:cNvSpPr/>
          <p:nvPr/>
        </p:nvSpPr>
        <p:spPr>
          <a:xfrm>
            <a:off x="3214678" y="3143248"/>
            <a:ext cx="679547" cy="52160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agent2</a:t>
            </a:r>
            <a:endParaRPr lang="ko-KR" altLang="en-US" sz="1200" dirty="0"/>
          </a:p>
        </p:txBody>
      </p:sp>
      <p:cxnSp>
        <p:nvCxnSpPr>
          <p:cNvPr id="43" name="꺾인 연결선 42"/>
          <p:cNvCxnSpPr/>
          <p:nvPr/>
        </p:nvCxnSpPr>
        <p:spPr>
          <a:xfrm rot="16200000" flipV="1">
            <a:off x="-1321635" y="2464587"/>
            <a:ext cx="3357586" cy="285752"/>
          </a:xfrm>
          <a:prstGeom prst="bentConnector3">
            <a:avLst>
              <a:gd name="adj1" fmla="val -237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214282" y="92867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7224" y="6000768"/>
            <a:ext cx="857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775 tables</a:t>
            </a:r>
            <a:endParaRPr lang="ko-KR" altLang="en-US" sz="10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143240" y="6000768"/>
            <a:ext cx="857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775 tables</a:t>
            </a:r>
            <a:endParaRPr lang="ko-KR" altLang="en-US" sz="1050" b="1" dirty="0"/>
          </a:p>
        </p:txBody>
      </p:sp>
      <p:sp>
        <p:nvSpPr>
          <p:cNvPr id="47" name="순서도: 자기 디스크 46"/>
          <p:cNvSpPr/>
          <p:nvPr/>
        </p:nvSpPr>
        <p:spPr>
          <a:xfrm>
            <a:off x="1142976" y="3143248"/>
            <a:ext cx="679547" cy="521601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agent1</a:t>
            </a:r>
            <a:endParaRPr lang="ko-KR" altLang="en-US" sz="1200" dirty="0"/>
          </a:p>
        </p:txBody>
      </p:sp>
      <p:sp>
        <p:nvSpPr>
          <p:cNvPr id="48" name="순서도: 자기 디스크 47"/>
          <p:cNvSpPr/>
          <p:nvPr/>
        </p:nvSpPr>
        <p:spPr>
          <a:xfrm>
            <a:off x="4143372" y="2835961"/>
            <a:ext cx="679547" cy="521601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agent4</a:t>
            </a:r>
            <a:endParaRPr lang="ko-KR" altLang="en-US" sz="1200" dirty="0"/>
          </a:p>
        </p:txBody>
      </p:sp>
      <p:sp>
        <p:nvSpPr>
          <p:cNvPr id="49" name="순서도: 자기 디스크 48"/>
          <p:cNvSpPr/>
          <p:nvPr/>
        </p:nvSpPr>
        <p:spPr>
          <a:xfrm>
            <a:off x="3143240" y="2357430"/>
            <a:ext cx="679547" cy="521601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agent5</a:t>
            </a:r>
            <a:endParaRPr lang="ko-KR" altLang="en-US" sz="1200" dirty="0"/>
          </a:p>
        </p:txBody>
      </p:sp>
      <p:sp>
        <p:nvSpPr>
          <p:cNvPr id="50" name="순서도: 자기 디스크 49"/>
          <p:cNvSpPr/>
          <p:nvPr/>
        </p:nvSpPr>
        <p:spPr>
          <a:xfrm>
            <a:off x="5072066" y="2335895"/>
            <a:ext cx="679547" cy="521601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agent6</a:t>
            </a:r>
            <a:endParaRPr lang="ko-KR" altLang="en-US" sz="1200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7000892" y="571496"/>
          <a:ext cx="1857388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7388"/>
              </a:tblGrid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Table : agent1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date char(10)</a:t>
                      </a:r>
                      <a:endParaRPr lang="ko-KR" altLang="en-US" sz="9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Time char(2)</a:t>
                      </a:r>
                      <a:endParaRPr lang="ko-KR" altLang="en-US" sz="900" b="1" dirty="0" smtClean="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err="1" smtClean="0"/>
                        <a:t>Tbyte</a:t>
                      </a:r>
                      <a:r>
                        <a:rPr lang="en-US" altLang="ko-KR" sz="900" b="1" dirty="0" smtClean="0"/>
                        <a:t> </a:t>
                      </a:r>
                      <a:r>
                        <a:rPr lang="en-US" altLang="ko-KR" sz="900" b="1" dirty="0" err="1" smtClean="0"/>
                        <a:t>interger</a:t>
                      </a:r>
                      <a:r>
                        <a:rPr lang="en-US" altLang="ko-KR" sz="900" b="1" dirty="0" smtClean="0"/>
                        <a:t> unsigned</a:t>
                      </a:r>
                      <a:endParaRPr lang="ko-KR" altLang="en-US" sz="9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err="1" smtClean="0"/>
                        <a:t>Gbyte</a:t>
                      </a:r>
                      <a:r>
                        <a:rPr lang="en-US" altLang="ko-KR" sz="900" b="1" dirty="0" smtClean="0"/>
                        <a:t> </a:t>
                      </a:r>
                      <a:r>
                        <a:rPr lang="en-US" altLang="ko-KR" sz="900" b="1" dirty="0" err="1" smtClean="0"/>
                        <a:t>interger</a:t>
                      </a:r>
                      <a:r>
                        <a:rPr lang="en-US" altLang="ko-KR" sz="900" b="1" dirty="0" smtClean="0"/>
                        <a:t> unsigned</a:t>
                      </a:r>
                      <a:endParaRPr lang="ko-KR" altLang="en-US" sz="900" b="1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err="1" smtClean="0"/>
                        <a:t>Mbyte</a:t>
                      </a:r>
                      <a:r>
                        <a:rPr lang="en-US" altLang="ko-KR" sz="900" b="1" dirty="0" smtClean="0"/>
                        <a:t> </a:t>
                      </a:r>
                      <a:r>
                        <a:rPr lang="en-US" altLang="ko-KR" sz="900" b="1" dirty="0" err="1" smtClean="0"/>
                        <a:t>interger</a:t>
                      </a:r>
                      <a:r>
                        <a:rPr lang="en-US" altLang="ko-KR" sz="900" b="1" dirty="0" smtClean="0"/>
                        <a:t> unsigned</a:t>
                      </a:r>
                      <a:endParaRPr lang="ko-KR" altLang="en-US" sz="900" b="1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Kbyte </a:t>
                      </a:r>
                      <a:r>
                        <a:rPr lang="en-US" altLang="ko-KR" sz="900" b="1" dirty="0" err="1" smtClean="0"/>
                        <a:t>interger</a:t>
                      </a:r>
                      <a:r>
                        <a:rPr lang="en-US" altLang="ko-KR" sz="900" b="1" dirty="0" smtClean="0"/>
                        <a:t> unsigned</a:t>
                      </a:r>
                      <a:endParaRPr lang="ko-KR" altLang="en-US" sz="900" b="1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Byte </a:t>
                      </a:r>
                      <a:r>
                        <a:rPr lang="en-US" altLang="ko-KR" sz="900" b="1" dirty="0" err="1" smtClean="0"/>
                        <a:t>interger</a:t>
                      </a:r>
                      <a:r>
                        <a:rPr lang="en-US" altLang="ko-KR" sz="900" b="1" dirty="0" smtClean="0"/>
                        <a:t> unsigned</a:t>
                      </a:r>
                      <a:endParaRPr lang="ko-KR" altLang="en-US" sz="900" b="1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err="1" smtClean="0"/>
                        <a:t>all_acc</a:t>
                      </a:r>
                      <a:r>
                        <a:rPr lang="en-US" altLang="ko-KR" sz="900" b="1" dirty="0" smtClean="0"/>
                        <a:t> </a:t>
                      </a:r>
                      <a:r>
                        <a:rPr lang="en-US" altLang="ko-KR" sz="900" b="1" dirty="0" err="1" smtClean="0"/>
                        <a:t>interger</a:t>
                      </a:r>
                      <a:r>
                        <a:rPr lang="en-US" altLang="ko-KR" sz="900" b="1" dirty="0" smtClean="0"/>
                        <a:t> unsigned</a:t>
                      </a:r>
                      <a:endParaRPr lang="ko-KR" altLang="en-US" sz="900" b="1" dirty="0" smtClean="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err="1" smtClean="0"/>
                        <a:t>Deny_acc</a:t>
                      </a:r>
                      <a:r>
                        <a:rPr lang="en-US" altLang="ko-KR" sz="900" b="1" dirty="0" smtClean="0"/>
                        <a:t> </a:t>
                      </a:r>
                      <a:r>
                        <a:rPr lang="en-US" altLang="ko-KR" sz="900" b="1" dirty="0" err="1" smtClean="0"/>
                        <a:t>interger</a:t>
                      </a:r>
                      <a:r>
                        <a:rPr lang="en-US" altLang="ko-KR" sz="900" b="1" dirty="0" smtClean="0"/>
                        <a:t> unsigned</a:t>
                      </a:r>
                      <a:endParaRPr lang="ko-KR" altLang="en-US" sz="900" b="1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2" name="꺾인 연결선 51"/>
          <p:cNvCxnSpPr/>
          <p:nvPr/>
        </p:nvCxnSpPr>
        <p:spPr>
          <a:xfrm rot="5400000" flipH="1" flipV="1">
            <a:off x="6786578" y="3071810"/>
            <a:ext cx="1357322" cy="928694"/>
          </a:xfrm>
          <a:prstGeom prst="bentConnector3">
            <a:avLst>
              <a:gd name="adj1" fmla="val 292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rot="5400000" flipH="1" flipV="1">
            <a:off x="6287306" y="3785396"/>
            <a:ext cx="571504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4" name="순서도: 자기 디스크 53"/>
          <p:cNvSpPr/>
          <p:nvPr/>
        </p:nvSpPr>
        <p:spPr>
          <a:xfrm>
            <a:off x="6072198" y="3071810"/>
            <a:ext cx="928694" cy="593039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statics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072198" y="5857892"/>
            <a:ext cx="11430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Agent N </a:t>
            </a:r>
            <a:r>
              <a:rPr lang="ko-KR" altLang="en-US" sz="1050" b="1" dirty="0" smtClean="0"/>
              <a:t>개</a:t>
            </a:r>
            <a:endParaRPr lang="en-US" altLang="ko-KR" sz="1050" b="1" dirty="0" smtClean="0"/>
          </a:p>
          <a:p>
            <a:r>
              <a:rPr lang="en-US" altLang="ko-KR" sz="1050" b="1" dirty="0" smtClean="0"/>
              <a:t> </a:t>
            </a:r>
          </a:p>
          <a:p>
            <a:r>
              <a:rPr lang="en-US" altLang="ko-KR" sz="1050" b="1" dirty="0" smtClean="0"/>
              <a:t>N </a:t>
            </a:r>
            <a:r>
              <a:rPr lang="ko-KR" altLang="en-US" sz="1050" b="1" dirty="0" smtClean="0"/>
              <a:t>개</a:t>
            </a:r>
            <a:r>
              <a:rPr lang="en-US" altLang="ko-KR" sz="1050" b="1" dirty="0" smtClean="0"/>
              <a:t> tables</a:t>
            </a:r>
            <a:endParaRPr lang="ko-KR" altLang="en-US" sz="1050" b="1" dirty="0"/>
          </a:p>
        </p:txBody>
      </p:sp>
      <p:cxnSp>
        <p:nvCxnSpPr>
          <p:cNvPr id="56" name="꺾인 연결선 55"/>
          <p:cNvCxnSpPr/>
          <p:nvPr/>
        </p:nvCxnSpPr>
        <p:spPr>
          <a:xfrm>
            <a:off x="1714480" y="5786454"/>
            <a:ext cx="4071966" cy="714380"/>
          </a:xfrm>
          <a:prstGeom prst="bentConnector3">
            <a:avLst>
              <a:gd name="adj1" fmla="val -144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5786446" y="421481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rot="5400000">
            <a:off x="4643438" y="5357826"/>
            <a:ext cx="2286016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4286248" y="6509587"/>
            <a:ext cx="12170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하루에 한번 씩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85786" y="2143116"/>
          <a:ext cx="1857388" cy="1600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857388"/>
              </a:tblGrid>
              <a:tr h="2143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 :</a:t>
                      </a:r>
                      <a:endParaRPr lang="ko-KR" altLang="en-US" sz="900" b="1" dirty="0" smtClean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 :</a:t>
                      </a:r>
                      <a:endParaRPr lang="ko-KR" altLang="en-US" sz="900" b="1" dirty="0" smtClean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AG1901 </a:t>
                      </a:r>
                      <a:r>
                        <a:rPr lang="en-US" altLang="ko-KR" sz="900" b="1" dirty="0" smtClean="0"/>
                        <a:t>(19</a:t>
                      </a:r>
                      <a:r>
                        <a:rPr lang="ko-KR" altLang="en-US" sz="900" b="1" dirty="0" smtClean="0"/>
                        <a:t>일 </a:t>
                      </a:r>
                      <a:r>
                        <a:rPr lang="en-US" altLang="ko-KR" sz="900" b="1" dirty="0" smtClean="0"/>
                        <a:t>01:00 ~ 02:00)</a:t>
                      </a:r>
                      <a:endParaRPr lang="ko-KR" altLang="en-US" sz="900" b="1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AG1902 </a:t>
                      </a:r>
                      <a:r>
                        <a:rPr lang="en-US" altLang="ko-KR" sz="900" b="1" dirty="0" smtClean="0"/>
                        <a:t>(19</a:t>
                      </a:r>
                      <a:r>
                        <a:rPr lang="ko-KR" altLang="en-US" sz="900" b="1" dirty="0" smtClean="0"/>
                        <a:t>일 </a:t>
                      </a:r>
                      <a:r>
                        <a:rPr lang="en-US" altLang="ko-KR" sz="900" b="1" dirty="0" smtClean="0"/>
                        <a:t>02:00 ~ 03:00)</a:t>
                      </a:r>
                      <a:endParaRPr lang="ko-KR" altLang="en-US" sz="900" b="1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 :</a:t>
                      </a:r>
                      <a:endParaRPr lang="ko-KR" altLang="en-US" sz="900" b="1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 :</a:t>
                      </a:r>
                      <a:endParaRPr lang="ko-KR" altLang="en-US" sz="9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 :</a:t>
                      </a:r>
                      <a:endParaRPr lang="ko-KR" altLang="en-US" sz="9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 rot="5400000" flipH="1" flipV="1">
            <a:off x="1429522" y="1856570"/>
            <a:ext cx="57150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순서도: 자기 디스크 5"/>
          <p:cNvSpPr/>
          <p:nvPr/>
        </p:nvSpPr>
        <p:spPr>
          <a:xfrm>
            <a:off x="1357290" y="1357298"/>
            <a:ext cx="679547" cy="521601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agent1</a:t>
            </a:r>
            <a:endParaRPr lang="ko-KR" altLang="en-US" sz="1200" dirty="0"/>
          </a:p>
        </p:txBody>
      </p:sp>
      <p:sp>
        <p:nvSpPr>
          <p:cNvPr id="7" name="폭발 1 6"/>
          <p:cNvSpPr/>
          <p:nvPr/>
        </p:nvSpPr>
        <p:spPr>
          <a:xfrm>
            <a:off x="5715008" y="928670"/>
            <a:ext cx="2857520" cy="1143008"/>
          </a:xfrm>
          <a:prstGeom prst="irregularSeal1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Agent 1</a:t>
            </a:r>
          </a:p>
          <a:p>
            <a:pPr algn="ctr"/>
            <a:r>
              <a:rPr lang="en-US" altLang="ko-KR" sz="1400" dirty="0" smtClean="0"/>
              <a:t>19</a:t>
            </a:r>
            <a:r>
              <a:rPr lang="ko-KR" altLang="en-US" sz="1400" dirty="0" smtClean="0"/>
              <a:t>일 </a:t>
            </a:r>
            <a:r>
              <a:rPr lang="en-US" altLang="ko-KR" sz="1400" dirty="0" smtClean="0"/>
              <a:t>02:00~03:00</a:t>
            </a:r>
            <a:endParaRPr lang="ko-KR" altLang="en-US" sz="1400" dirty="0"/>
          </a:p>
        </p:txBody>
      </p:sp>
      <p:sp>
        <p:nvSpPr>
          <p:cNvPr id="8" name="정육면체 7"/>
          <p:cNvSpPr/>
          <p:nvPr/>
        </p:nvSpPr>
        <p:spPr>
          <a:xfrm>
            <a:off x="3071802" y="1600176"/>
            <a:ext cx="1714512" cy="642942"/>
          </a:xfrm>
          <a:prstGeom prst="cube">
            <a:avLst>
              <a:gd name="adj" fmla="val 65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  <a:p>
            <a:pPr algn="ctr"/>
            <a:r>
              <a:rPr lang="en-US" altLang="ko-KR" dirty="0" smtClean="0"/>
              <a:t>SERVER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cxnSp>
        <p:nvCxnSpPr>
          <p:cNvPr id="9" name="꺾인 연결선 8"/>
          <p:cNvCxnSpPr/>
          <p:nvPr/>
        </p:nvCxnSpPr>
        <p:spPr>
          <a:xfrm rot="10800000" flipV="1">
            <a:off x="2571736" y="2243118"/>
            <a:ext cx="1148228" cy="714380"/>
          </a:xfrm>
          <a:prstGeom prst="bentConnector3">
            <a:avLst>
              <a:gd name="adj1" fmla="val -256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 9"/>
          <p:cNvCxnSpPr>
            <a:stCxn id="7" idx="1"/>
            <a:endCxn id="8" idx="5"/>
          </p:cNvCxnSpPr>
          <p:nvPr/>
        </p:nvCxnSpPr>
        <p:spPr>
          <a:xfrm rot="10800000" flipV="1">
            <a:off x="4786314" y="1384549"/>
            <a:ext cx="928694" cy="32800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폭발 1 10"/>
          <p:cNvSpPr/>
          <p:nvPr/>
        </p:nvSpPr>
        <p:spPr>
          <a:xfrm>
            <a:off x="5857852" y="4000504"/>
            <a:ext cx="2857520" cy="1143008"/>
          </a:xfrm>
          <a:prstGeom prst="irregularSeal1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Agent 2</a:t>
            </a:r>
          </a:p>
          <a:p>
            <a:pPr algn="ctr"/>
            <a:r>
              <a:rPr lang="en-US" altLang="ko-KR" sz="1400" dirty="0" smtClean="0"/>
              <a:t>19</a:t>
            </a:r>
            <a:r>
              <a:rPr lang="ko-KR" altLang="en-US" sz="1400" dirty="0" smtClean="0"/>
              <a:t>일 </a:t>
            </a:r>
            <a:r>
              <a:rPr lang="en-US" altLang="ko-KR" sz="1400" dirty="0" smtClean="0"/>
              <a:t>02:00~03:00</a:t>
            </a:r>
            <a:endParaRPr lang="ko-KR" altLang="en-US" sz="14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85786" y="4757758"/>
          <a:ext cx="1857388" cy="1600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57388"/>
              </a:tblGrid>
              <a:tr h="2143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 :</a:t>
                      </a:r>
                      <a:endParaRPr lang="ko-KR" altLang="en-US" sz="900" b="1" dirty="0" smtClean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 :</a:t>
                      </a:r>
                      <a:endParaRPr lang="ko-KR" altLang="en-US" sz="900" b="1" dirty="0" smtClean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AG1901</a:t>
                      </a:r>
                      <a:r>
                        <a:rPr lang="en-US" altLang="ko-KR" sz="900" b="1" dirty="0" smtClean="0"/>
                        <a:t> (19</a:t>
                      </a:r>
                      <a:r>
                        <a:rPr lang="ko-KR" altLang="en-US" sz="900" b="1" dirty="0" smtClean="0"/>
                        <a:t>일 </a:t>
                      </a:r>
                      <a:r>
                        <a:rPr lang="en-US" altLang="ko-KR" sz="900" b="1" dirty="0" smtClean="0"/>
                        <a:t>01:00 ~ 02:00)</a:t>
                      </a:r>
                      <a:endParaRPr lang="ko-KR" altLang="en-US" sz="900" b="1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AG1902</a:t>
                      </a:r>
                      <a:r>
                        <a:rPr lang="en-US" altLang="ko-KR" sz="900" b="1" dirty="0" smtClean="0"/>
                        <a:t> (19</a:t>
                      </a:r>
                      <a:r>
                        <a:rPr lang="ko-KR" altLang="en-US" sz="900" b="1" dirty="0" smtClean="0"/>
                        <a:t>일 </a:t>
                      </a:r>
                      <a:r>
                        <a:rPr lang="en-US" altLang="ko-KR" sz="900" b="1" dirty="0" smtClean="0"/>
                        <a:t>02:00 ~ 03:00)</a:t>
                      </a:r>
                      <a:endParaRPr lang="ko-KR" altLang="en-US" sz="900" b="1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 :</a:t>
                      </a:r>
                      <a:endParaRPr lang="ko-KR" altLang="en-US" sz="900" b="1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 :</a:t>
                      </a:r>
                      <a:endParaRPr lang="ko-KR" altLang="en-US" sz="9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 :</a:t>
                      </a:r>
                      <a:endParaRPr lang="ko-KR" altLang="en-US" sz="9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 rot="5400000" flipH="1" flipV="1">
            <a:off x="1429522" y="4471212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순서도: 자기 디스크 13"/>
          <p:cNvSpPr/>
          <p:nvPr/>
        </p:nvSpPr>
        <p:spPr>
          <a:xfrm>
            <a:off x="1357290" y="3971940"/>
            <a:ext cx="679547" cy="52160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agent2</a:t>
            </a:r>
            <a:endParaRPr lang="ko-KR" altLang="en-US" sz="1200" dirty="0"/>
          </a:p>
        </p:txBody>
      </p:sp>
      <p:cxnSp>
        <p:nvCxnSpPr>
          <p:cNvPr id="15" name="꺾인 연결선 14"/>
          <p:cNvCxnSpPr/>
          <p:nvPr/>
        </p:nvCxnSpPr>
        <p:spPr>
          <a:xfrm rot="5400000">
            <a:off x="1571604" y="3214686"/>
            <a:ext cx="3286148" cy="1285884"/>
          </a:xfrm>
          <a:prstGeom prst="bentConnector3">
            <a:avLst>
              <a:gd name="adj1" fmla="val 10041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66"/>
          <p:cNvCxnSpPr>
            <a:stCxn id="11" idx="1"/>
          </p:cNvCxnSpPr>
          <p:nvPr/>
        </p:nvCxnSpPr>
        <p:spPr>
          <a:xfrm rot="10800000">
            <a:off x="4286248" y="2285992"/>
            <a:ext cx="1571604" cy="217039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283469"/>
            <a:ext cx="4500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srgbClr val="FF0000"/>
                </a:solidFill>
              </a:rPr>
              <a:t>MASTER(2/3)</a:t>
            </a:r>
            <a:endParaRPr lang="ko-KR" altLang="en-US" sz="22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00430" y="500042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[DBMS]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1975</Words>
  <Application>Microsoft Office PowerPoint</Application>
  <PresentationFormat>화면 슬라이드 쇼(4:3)</PresentationFormat>
  <Paragraphs>862</Paragraphs>
  <Slides>36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</vt:vector>
  </TitlesOfParts>
  <Company>SP3 Black With Theme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XP</dc:creator>
  <cp:lastModifiedBy>Windows XP</cp:lastModifiedBy>
  <cp:revision>79</cp:revision>
  <dcterms:created xsi:type="dcterms:W3CDTF">2008-10-01T05:25:34Z</dcterms:created>
  <dcterms:modified xsi:type="dcterms:W3CDTF">2008-10-02T06:00:21Z</dcterms:modified>
</cp:coreProperties>
</file>