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1" r:id="rId3"/>
    <p:sldId id="262" r:id="rId4"/>
    <p:sldId id="264" r:id="rId5"/>
    <p:sldId id="305" r:id="rId6"/>
    <p:sldId id="267" r:id="rId7"/>
    <p:sldId id="268" r:id="rId8"/>
    <p:sldId id="300" r:id="rId9"/>
    <p:sldId id="269" r:id="rId10"/>
    <p:sldId id="299" r:id="rId11"/>
    <p:sldId id="276" r:id="rId12"/>
    <p:sldId id="272" r:id="rId13"/>
    <p:sldId id="307" r:id="rId14"/>
    <p:sldId id="308" r:id="rId15"/>
    <p:sldId id="288" r:id="rId16"/>
    <p:sldId id="280" r:id="rId17"/>
    <p:sldId id="297" r:id="rId18"/>
    <p:sldId id="283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7" autoAdjust="0"/>
    <p:restoredTop sz="85870" autoAdjust="0"/>
  </p:normalViewPr>
  <p:slideViewPr>
    <p:cSldViewPr showGuides="1">
      <p:cViewPr>
        <p:scale>
          <a:sx n="91" d="100"/>
          <a:sy n="91" d="100"/>
        </p:scale>
        <p:origin x="40" y="576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岗位职责。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参与思爱普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（客户渠道管理）系统的开发，负责前期接口的设计和数据库设计，负责前端和后端的实现，负责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集成微信和集成内部的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C4C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（客户云服务）系统。项目使用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数据交换协议，后端开发框架使用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4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提高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发现问题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解决问题的能力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以及沟通能力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学习到了基本的数据分析方法，熟悉了对</a:t>
            </a:r>
            <a:r>
              <a:rPr kumimoji="1" lang="en-US" altLang="zh-CN" dirty="0" smtClean="0"/>
              <a:t>Elasticsearch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Kibana</a:t>
            </a:r>
            <a:r>
              <a:rPr kumimoji="1" lang="zh-CN" altLang="en-US" dirty="0" smtClean="0"/>
              <a:t>组件的使用</a:t>
            </a:r>
            <a:endParaRPr kumimoji="1"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软件工程的可持续发展很大程度上依赖于代码的可维护性，只有严格遵守合适的编码规范，我们的系统才是易于维护的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1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3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网民规模的增加带来了大量的数据。</a:t>
            </a:r>
            <a:endParaRPr kumimoji="1" lang="en-US" altLang="zh-CN" dirty="0" smtClean="0"/>
          </a:p>
          <a:p>
            <a:r>
              <a:rPr lang="zh-CN" altLang="zh-CN" sz="1200" kern="100" dirty="0" smtClean="0">
                <a:latin typeface="FangSong" charset="-122"/>
                <a:ea typeface="FangSong" charset="-122"/>
                <a:cs typeface="FangSong" charset="-122"/>
              </a:rPr>
              <a:t>从海量的大数据中，我们可以快速的获得更价有意义和有价值的信息，由此衍生出了数据挖掘方面的研究。数据挖掘是一项借助工具探测海量数据中有意义的信息的一种行为，借用该过程获得的信息，我们可以很方便的支撑其它的商业和科研活动，通过充分得使用数据，挖掘数据，我们可以从中发掘出潜在问题，作出更加合理的决策。</a:t>
            </a:r>
            <a:r>
              <a:rPr lang="zh-CN" altLang="zh-CN" sz="1200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endParaRPr lang="en-US" altLang="zh-CN" sz="1200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1200" dirty="0" smtClean="0">
                <a:latin typeface="FangSong" charset="-122"/>
                <a:ea typeface="FangSong" charset="-122"/>
                <a:cs typeface="FangSong" charset="-122"/>
              </a:rPr>
              <a:t>本课题就是基于微博的数据而实现的数据分析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4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微博数据分析目前主要有以下三个方面的应用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本课题采用了情感倾向来分析微博数据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8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是个开源分布式搜索引擎，它的特点有：分布式，零配置，自动发现，索引自动分片，索引副本机制，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风格接口，多数据源，自动搜索负载等。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是一个完全开源的工具，它可以对你的日志进行收集、分析，并将其存储供以后使用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kibana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是一个开源和免费的工具，它可以为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提供的日志分析友好的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界面，可以帮助您汇总、分析和搜索重要数据日志。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系统设计参考</a:t>
            </a:r>
            <a:r>
              <a:rPr kumimoji="1" lang="en-US" altLang="zh-CN" dirty="0" smtClean="0"/>
              <a:t>ELK</a:t>
            </a:r>
            <a:r>
              <a:rPr kumimoji="1" lang="zh-CN" altLang="en-US" dirty="0" smtClean="0"/>
              <a:t>实时日志分析平台的设计，保留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来实现数据存储和数据可视化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通过自己实现的爬虫模块代替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来获取数据，并且向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写入数据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0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Pipline</a:t>
            </a:r>
            <a:r>
              <a:rPr kumimoji="1" lang="zh-CN" altLang="en-US" dirty="0" smtClean="0"/>
              <a:t>负责输出</a:t>
            </a:r>
            <a:endParaRPr kumimoji="1" lang="en-US" altLang="zh-CN" dirty="0" smtClean="0"/>
          </a:p>
          <a:p>
            <a:r>
              <a:rPr kumimoji="1" lang="en-US" altLang="zh-CN" dirty="0" smtClean="0"/>
              <a:t>Scheduler</a:t>
            </a:r>
            <a:r>
              <a:rPr kumimoji="1" lang="zh-CN" altLang="en-US" dirty="0" smtClean="0"/>
              <a:t>负责爬虫任务调度</a:t>
            </a:r>
            <a:endParaRPr kumimoji="1" lang="en-US" altLang="zh-CN" dirty="0" smtClean="0"/>
          </a:p>
          <a:p>
            <a:r>
              <a:rPr kumimoji="1" lang="en-US" altLang="zh-CN" dirty="0" smtClean="0"/>
              <a:t>Downloader</a:t>
            </a:r>
            <a:r>
              <a:rPr kumimoji="1" lang="zh-CN" altLang="en-US" dirty="0" smtClean="0"/>
              <a:t>负责下载目标网页</a:t>
            </a:r>
            <a:endParaRPr kumimoji="1" lang="en-US" altLang="zh-CN" dirty="0" smtClean="0"/>
          </a:p>
          <a:p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Processor</a:t>
            </a:r>
            <a:r>
              <a:rPr kumimoji="1" lang="zh-CN" altLang="en-US" dirty="0" smtClean="0"/>
              <a:t>负责处理下载后的网页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9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很多网站都会对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User-Agent</a:t>
            </a:r>
            <a:r>
              <a:rPr lang="zh-CN" altLang="en-US" dirty="0" smtClean="0"/>
              <a:t>进行检测，还有一部分网站会对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进行检测（一些资源网站的防盗链就是检测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）。如果遇到了这类反爬虫机制，可以直接在爬虫中添加随机</a:t>
            </a:r>
            <a:r>
              <a:rPr lang="en-US" altLang="zh-CN" dirty="0" smtClean="0"/>
              <a:t>Headers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例如同一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短，时间内多次访问同一页面，或者同一账户短时间内多次进行相同操作。增加代理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，增加有效用户池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根据抓包获取请求参数和返回数据格式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5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举例微博动态数据模型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1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>
            <a:spLocks/>
          </p:cNvSpPr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transition spd="med">
    <p:pull dir="d"/>
  </p:transition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transition spd="med">
    <p:pull dir="d"/>
  </p:transition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transition spd="med">
    <p:pull dir="d"/>
  </p:transition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transition spd="med">
    <p:pull dir="d"/>
  </p:transition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transition spd="med">
    <p:pull dir="d"/>
  </p:transition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transition spd="med">
    <p:pull dir="d"/>
  </p:transition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ransition spd="med">
    <p:pull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9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tags" Target="../tags/tag17.xml"/><Relationship Id="rId9" Type="http://schemas.openxmlformats.org/officeDocument/2006/relationships/tags" Target="../tags/tag18.xml"/><Relationship Id="rId10" Type="http://schemas.openxmlformats.org/officeDocument/2006/relationships/slideLayout" Target="../slideLayouts/slideLayout4.xml"/><Relationship Id="rId11" Type="http://schemas.openxmlformats.org/officeDocument/2006/relationships/notesSlide" Target="../notesSlides/notesSlide10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20" Type="http://schemas.openxmlformats.org/officeDocument/2006/relationships/tags" Target="../tags/tag38.xml"/><Relationship Id="rId21" Type="http://schemas.openxmlformats.org/officeDocument/2006/relationships/tags" Target="../tags/tag39.xml"/><Relationship Id="rId22" Type="http://schemas.openxmlformats.org/officeDocument/2006/relationships/slideLayout" Target="../slideLayouts/slideLayout4.xml"/><Relationship Id="rId10" Type="http://schemas.openxmlformats.org/officeDocument/2006/relationships/tags" Target="../tags/tag28.xml"/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tags" Target="../tags/tag37.xml"/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tags" Target="../tags/tag50.xml"/><Relationship Id="rId12" Type="http://schemas.openxmlformats.org/officeDocument/2006/relationships/tags" Target="../tags/tag51.xml"/><Relationship Id="rId13" Type="http://schemas.openxmlformats.org/officeDocument/2006/relationships/slideLayout" Target="../slideLayouts/slideLayout4.xml"/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tags" Target="../tags/tag44.xml"/><Relationship Id="rId6" Type="http://schemas.openxmlformats.org/officeDocument/2006/relationships/tags" Target="../tags/tag45.xml"/><Relationship Id="rId7" Type="http://schemas.openxmlformats.org/officeDocument/2006/relationships/tags" Target="../tags/tag46.xml"/><Relationship Id="rId8" Type="http://schemas.openxmlformats.org/officeDocument/2006/relationships/tags" Target="../tags/tag47.xml"/><Relationship Id="rId9" Type="http://schemas.openxmlformats.org/officeDocument/2006/relationships/tags" Target="../tags/tag48.xml"/><Relationship Id="rId10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slideLayout" Target="../slideLayouts/slideLayout4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9476" y="692696"/>
            <a:ext cx="9289032" cy="606264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基于</a:t>
            </a:r>
            <a:r>
              <a:rPr lang="en-US" altLang="zh-CN" sz="3600" dirty="0" smtClean="0">
                <a:solidFill>
                  <a:schemeClr val="bg1"/>
                </a:solidFill>
              </a:rPr>
              <a:t>Elasticsearch</a:t>
            </a:r>
            <a:r>
              <a:rPr lang="zh-CN" altLang="en-US" sz="3600" dirty="0" smtClean="0">
                <a:solidFill>
                  <a:schemeClr val="bg1"/>
                </a:solidFill>
              </a:rPr>
              <a:t>和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kibana</a:t>
            </a:r>
            <a:r>
              <a:rPr lang="zh-CN" altLang="en-US" sz="3600" dirty="0" smtClean="0">
                <a:solidFill>
                  <a:schemeClr val="bg1"/>
                </a:solidFill>
              </a:rPr>
              <a:t>的微博数据分析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809150" y="2348880"/>
            <a:ext cx="4214842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学院</a:t>
            </a:r>
            <a:r>
              <a:rPr lang="zh-CN" altLang="en-US" dirty="0" smtClean="0"/>
              <a:t>：信息与软件工程学院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809150" y="3123458"/>
            <a:ext cx="2428892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专业</a:t>
            </a:r>
            <a:r>
              <a:rPr lang="zh-CN" altLang="en-US" dirty="0" smtClean="0"/>
              <a:t>：软件技术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09150" y="3902037"/>
            <a:ext cx="2643206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答辩人：康彪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813679" y="4634054"/>
            <a:ext cx="2716895" cy="5032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指导老师：张翔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8906880" cy="496824"/>
          </a:xfrm>
        </p:spPr>
        <p:txBody>
          <a:bodyPr/>
          <a:lstStyle/>
          <a:p>
            <a:r>
              <a:rPr lang="zh-CN" altLang="en-US" dirty="0" smtClean="0"/>
              <a:t>系统设计</a:t>
            </a:r>
            <a:r>
              <a:rPr lang="en-US" altLang="zh-CN" dirty="0" smtClean="0"/>
              <a:t>-Elasticsearch</a:t>
            </a:r>
            <a:r>
              <a:rPr lang="zh-CN" altLang="en-US" dirty="0" smtClean="0"/>
              <a:t>数据模型举例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09968"/>
              </p:ext>
            </p:extLst>
          </p:nvPr>
        </p:nvGraphicFramePr>
        <p:xfrm>
          <a:off x="1453939" y="1412776"/>
          <a:ext cx="9178564" cy="5234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087"/>
                <a:gridCol w="1441601"/>
                <a:gridCol w="1376073"/>
                <a:gridCol w="1441601"/>
                <a:gridCol w="1441601"/>
                <a:gridCol w="1441601"/>
              </a:tblGrid>
              <a:tr h="466499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字段名称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字段类型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是否分词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字段含义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是否为空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默认值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5213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</a:rPr>
                        <a:t>attitudes_count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Integer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赞同数量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8808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bid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Integer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Id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idstr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String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Id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8335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</a:rPr>
                        <a:t>comment_count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Integer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评论数量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</a:rPr>
                        <a:t>create_at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Date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创建时间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favorited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Boolean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是否已赞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False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</a:rPr>
                        <a:t>isLongText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Boolean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是否长文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mblogtype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Integer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动态类型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mid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String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Id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3505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reposts_count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Integer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否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重试次数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source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String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来源设备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text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String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内容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topic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String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主题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  <a:tr h="31874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create_time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Date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否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创建时间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是</a:t>
                      </a:r>
                      <a:endParaRPr lang="zh-CN" sz="1600" b="1" kern="1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600" b="1" kern="1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2475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24496" y="2421509"/>
            <a:ext cx="1044178" cy="1008063"/>
          </a:xfrm>
        </p:spPr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</a:t>
            </a:r>
            <a:r>
              <a:rPr lang="en-US" altLang="zh-CN" dirty="0" smtClean="0"/>
              <a:t>THREE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524232" y="4429132"/>
            <a:ext cx="5195640" cy="496824"/>
          </a:xfrm>
        </p:spPr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6508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数据统计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27448" y="1628799"/>
            <a:ext cx="38884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/>
              <a:t>数据统计</a:t>
            </a:r>
            <a:endParaRPr kumimoji="1" lang="en-US" altLang="zh-CN" sz="2800" b="1" dirty="0" smtClean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爬取有效网页数量 ：</a:t>
            </a:r>
            <a:r>
              <a:rPr lang="en-US" altLang="zh-CN" sz="2000" dirty="0"/>
              <a:t>61320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有效数据总大小： </a:t>
            </a:r>
            <a:r>
              <a:rPr kumimoji="1" lang="en-US" altLang="zh-CN" sz="2000" dirty="0" smtClean="0"/>
              <a:t>711MB</a:t>
            </a:r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有效</a:t>
            </a:r>
            <a:r>
              <a:rPr lang="zh-CN" altLang="zh-CN" sz="2000" dirty="0"/>
              <a:t>评论</a:t>
            </a:r>
            <a:r>
              <a:rPr lang="zh-CN" altLang="zh-CN" sz="2000" dirty="0" smtClean="0"/>
              <a:t>数据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573034</a:t>
            </a:r>
            <a:r>
              <a:rPr lang="zh-CN" altLang="zh-CN" sz="2000" dirty="0" smtClean="0"/>
              <a:t>条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有效</a:t>
            </a:r>
            <a:r>
              <a:rPr lang="zh-CN" altLang="zh-CN" sz="2000" dirty="0"/>
              <a:t>动态</a:t>
            </a:r>
            <a:r>
              <a:rPr lang="zh-CN" altLang="zh-CN" sz="2000" dirty="0" smtClean="0"/>
              <a:t>数据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45115</a:t>
            </a:r>
            <a:r>
              <a:rPr lang="zh-CN" altLang="zh-CN" sz="2000" dirty="0" smtClean="0"/>
              <a:t>条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有效</a:t>
            </a:r>
            <a:r>
              <a:rPr lang="zh-CN" altLang="zh-CN" sz="2000" dirty="0"/>
              <a:t>用户</a:t>
            </a:r>
            <a:r>
              <a:rPr lang="zh-CN" altLang="zh-CN" sz="2000" dirty="0" smtClean="0"/>
              <a:t>数据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26516</a:t>
            </a:r>
            <a:r>
              <a:rPr lang="zh-CN" altLang="zh-CN" sz="2000" dirty="0" smtClean="0"/>
              <a:t>条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有效数据</a:t>
            </a:r>
            <a:r>
              <a:rPr lang="zh-CN" altLang="en-US" sz="2000" dirty="0" smtClean="0"/>
              <a:t>总量： </a:t>
            </a:r>
            <a:r>
              <a:rPr lang="en-US" altLang="zh-CN" sz="2000" dirty="0" smtClean="0"/>
              <a:t>644665</a:t>
            </a:r>
            <a:r>
              <a:rPr lang="zh-CN" altLang="zh-CN" sz="2000" dirty="0" smtClean="0"/>
              <a:t>条</a:t>
            </a:r>
            <a:endParaRPr lang="zh-CN" altLang="zh-CN" sz="2000" dirty="0"/>
          </a:p>
        </p:txBody>
      </p:sp>
      <p:pic>
        <p:nvPicPr>
          <p:cNvPr id="32" name="图片 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624817"/>
            <a:ext cx="6192688" cy="46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855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1" y="348250"/>
            <a:ext cx="5885993" cy="496824"/>
          </a:xfrm>
        </p:spPr>
        <p:txBody>
          <a:bodyPr/>
          <a:lstStyle/>
          <a:p>
            <a:r>
              <a:rPr lang="zh-CN" altLang="en-US" dirty="0" smtClean="0"/>
              <a:t>结果分析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数据分析对象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75360" y="2852936"/>
            <a:ext cx="6908800" cy="2060575"/>
            <a:chOff x="2678833" y="3815384"/>
            <a:chExt cx="6908800" cy="2060575"/>
          </a:xfrm>
        </p:grpSpPr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2678833" y="3815384"/>
              <a:ext cx="2060575" cy="206057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endParaRPr lang="zh-CN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MH_SubTitle_2"/>
            <p:cNvSpPr/>
            <p:nvPr>
              <p:custDataLst>
                <p:tags r:id="rId5"/>
              </p:custDataLst>
            </p:nvPr>
          </p:nvSpPr>
          <p:spPr>
            <a:xfrm>
              <a:off x="5102946" y="3815384"/>
              <a:ext cx="2060575" cy="2060575"/>
            </a:xfrm>
            <a:prstGeom prst="ellipse">
              <a:avLst/>
            </a:prstGeom>
            <a:noFill/>
            <a:ln>
              <a:solidFill>
                <a:srgbClr val="205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zh-CN" alt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MH_SubTitle_3"/>
            <p:cNvSpPr/>
            <p:nvPr>
              <p:custDataLst>
                <p:tags r:id="rId6"/>
              </p:custDataLst>
            </p:nvPr>
          </p:nvSpPr>
          <p:spPr>
            <a:xfrm>
              <a:off x="7527058" y="3815384"/>
              <a:ext cx="2060575" cy="2060575"/>
            </a:xfrm>
            <a:prstGeom prst="ellipse">
              <a:avLst/>
            </a:prstGeom>
            <a:noFill/>
            <a:ln>
              <a:solidFill>
                <a:srgbClr val="205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zh-CN" altLang="en-US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MH_Text_1"/>
          <p:cNvSpPr txBox="1"/>
          <p:nvPr>
            <p:custDataLst>
              <p:tags r:id="rId1"/>
            </p:custDataLst>
          </p:nvPr>
        </p:nvSpPr>
        <p:spPr>
          <a:xfrm>
            <a:off x="2351584" y="3600850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20517C"/>
                </a:solidFill>
              </a:rPr>
              <a:t>微博用户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  <p:sp>
        <p:nvSpPr>
          <p:cNvPr id="20" name="MH_Text_1"/>
          <p:cNvSpPr txBox="1"/>
          <p:nvPr>
            <p:custDataLst>
              <p:tags r:id="rId2"/>
            </p:custDataLst>
          </p:nvPr>
        </p:nvSpPr>
        <p:spPr>
          <a:xfrm>
            <a:off x="4877241" y="3600850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20517C"/>
                </a:solidFill>
              </a:rPr>
              <a:t>微博评论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  <p:sp>
        <p:nvSpPr>
          <p:cNvPr id="21" name="MH_Text_1"/>
          <p:cNvSpPr txBox="1"/>
          <p:nvPr>
            <p:custDataLst>
              <p:tags r:id="rId3"/>
            </p:custDataLst>
          </p:nvPr>
        </p:nvSpPr>
        <p:spPr>
          <a:xfrm>
            <a:off x="7332590" y="3600850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20517C"/>
                </a:solidFill>
              </a:rPr>
              <a:t>微博动态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5455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24496" y="2421509"/>
            <a:ext cx="1044178" cy="1008063"/>
          </a:xfrm>
        </p:spPr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FORE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524232" y="4429132"/>
            <a:ext cx="5195640" cy="496824"/>
          </a:xfrm>
        </p:spPr>
        <p:txBody>
          <a:bodyPr/>
          <a:lstStyle/>
          <a:p>
            <a:r>
              <a:rPr lang="zh-CN" altLang="en-US" dirty="0" smtClean="0"/>
              <a:t>课题结论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9635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课题结论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99456" y="2915324"/>
            <a:ext cx="2044700" cy="2044700"/>
            <a:chOff x="1199456" y="2915324"/>
            <a:chExt cx="2044700" cy="2044700"/>
          </a:xfrm>
        </p:grpSpPr>
        <p:sp>
          <p:nvSpPr>
            <p:cNvPr id="15" name="MH_Other_1"/>
            <p:cNvSpPr/>
            <p:nvPr>
              <p:custDataLst>
                <p:tags r:id="rId8"/>
              </p:custDataLst>
            </p:nvPr>
          </p:nvSpPr>
          <p:spPr>
            <a:xfrm>
              <a:off x="1199456" y="2915324"/>
              <a:ext cx="2044700" cy="204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16" name="MH_Other_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591570" y="3296324"/>
              <a:ext cx="1362075" cy="1282700"/>
            </a:xfrm>
            <a:custGeom>
              <a:avLst/>
              <a:gdLst>
                <a:gd name="T0" fmla="*/ 373604 w 1361803"/>
                <a:gd name="T1" fmla="*/ 892336 h 1281345"/>
                <a:gd name="T2" fmla="*/ 476200 w 1361803"/>
                <a:gd name="T3" fmla="*/ 934187 h 1281345"/>
                <a:gd name="T4" fmla="*/ 554139 w 1361803"/>
                <a:gd name="T5" fmla="*/ 951356 h 1281345"/>
                <a:gd name="T6" fmla="*/ 528484 w 1361803"/>
                <a:gd name="T7" fmla="*/ 1028618 h 1281345"/>
                <a:gd name="T8" fmla="*/ 460417 w 1361803"/>
                <a:gd name="T9" fmla="*/ 1051153 h 1281345"/>
                <a:gd name="T10" fmla="*/ 352881 w 1361803"/>
                <a:gd name="T11" fmla="*/ 987840 h 1281345"/>
                <a:gd name="T12" fmla="*/ 286785 w 1361803"/>
                <a:gd name="T13" fmla="*/ 1060811 h 1281345"/>
                <a:gd name="T14" fmla="*/ 312434 w 1361803"/>
                <a:gd name="T15" fmla="*/ 895552 h 1281345"/>
                <a:gd name="T16" fmla="*/ 274750 w 1361803"/>
                <a:gd name="T17" fmla="*/ 693935 h 1281345"/>
                <a:gd name="T18" fmla="*/ 665920 w 1361803"/>
                <a:gd name="T19" fmla="*/ 693935 h 1281345"/>
                <a:gd name="T20" fmla="*/ 633318 w 1361803"/>
                <a:gd name="T21" fmla="*/ 779681 h 1281345"/>
                <a:gd name="T22" fmla="*/ 270797 w 1361803"/>
                <a:gd name="T23" fmla="*/ 785039 h 1281345"/>
                <a:gd name="T24" fmla="*/ 255979 w 1361803"/>
                <a:gd name="T25" fmla="*/ 713227 h 1281345"/>
                <a:gd name="T26" fmla="*/ 278558 w 1361803"/>
                <a:gd name="T27" fmla="*/ 509459 h 1281345"/>
                <a:gd name="T28" fmla="*/ 746925 w 1361803"/>
                <a:gd name="T29" fmla="*/ 509459 h 1281345"/>
                <a:gd name="T30" fmla="*/ 766688 w 1361803"/>
                <a:gd name="T31" fmla="*/ 562075 h 1281345"/>
                <a:gd name="T32" fmla="*/ 279544 w 1361803"/>
                <a:gd name="T33" fmla="*/ 599656 h 1281345"/>
                <a:gd name="T34" fmla="*/ 256813 w 1361803"/>
                <a:gd name="T35" fmla="*/ 533083 h 1281345"/>
                <a:gd name="T36" fmla="*/ 944591 w 1361803"/>
                <a:gd name="T37" fmla="*/ 457790 h 1281345"/>
                <a:gd name="T38" fmla="*/ 1023588 w 1361803"/>
                <a:gd name="T39" fmla="*/ 650972 h 1281345"/>
                <a:gd name="T40" fmla="*/ 636495 w 1361803"/>
                <a:gd name="T41" fmla="*/ 1052366 h 1281345"/>
                <a:gd name="T42" fmla="*/ 601932 w 1361803"/>
                <a:gd name="T43" fmla="*/ 1022315 h 1281345"/>
                <a:gd name="T44" fmla="*/ 940644 w 1361803"/>
                <a:gd name="T45" fmla="*/ 465300 h 1281345"/>
                <a:gd name="T46" fmla="*/ 1339566 w 1361803"/>
                <a:gd name="T47" fmla="*/ 326100 h 1281345"/>
                <a:gd name="T48" fmla="*/ 1356355 w 1361803"/>
                <a:gd name="T49" fmla="*/ 377558 h 1281345"/>
                <a:gd name="T50" fmla="*/ 1136163 w 1361803"/>
                <a:gd name="T51" fmla="*/ 671299 h 1281345"/>
                <a:gd name="T52" fmla="*/ 1082839 w 1361803"/>
                <a:gd name="T53" fmla="*/ 684164 h 1281345"/>
                <a:gd name="T54" fmla="*/ 1123322 w 1361803"/>
                <a:gd name="T55" fmla="*/ 602689 h 1281345"/>
                <a:gd name="T56" fmla="*/ 1312908 w 1361803"/>
                <a:gd name="T57" fmla="*/ 337893 h 1281345"/>
                <a:gd name="T58" fmla="*/ 526769 w 1361803"/>
                <a:gd name="T59" fmla="*/ 231614 h 1281345"/>
                <a:gd name="T60" fmla="*/ 766688 w 1361803"/>
                <a:gd name="T61" fmla="*/ 247720 h 1281345"/>
                <a:gd name="T62" fmla="*/ 749907 w 1361803"/>
                <a:gd name="T63" fmla="*/ 321812 h 1281345"/>
                <a:gd name="T64" fmla="*/ 529735 w 1361803"/>
                <a:gd name="T65" fmla="*/ 321812 h 1281345"/>
                <a:gd name="T66" fmla="*/ 511959 w 1361803"/>
                <a:gd name="T67" fmla="*/ 248795 h 1281345"/>
                <a:gd name="T68" fmla="*/ 1245419 w 1361803"/>
                <a:gd name="T69" fmla="*/ 139267 h 1281345"/>
                <a:gd name="T70" fmla="*/ 1309122 w 1361803"/>
                <a:gd name="T71" fmla="*/ 242312 h 1281345"/>
                <a:gd name="T72" fmla="*/ 1116528 w 1361803"/>
                <a:gd name="T73" fmla="*/ 537108 h 1281345"/>
                <a:gd name="T74" fmla="*/ 998003 w 1361803"/>
                <a:gd name="T75" fmla="*/ 389175 h 1281345"/>
                <a:gd name="T76" fmla="*/ 1207394 w 1361803"/>
                <a:gd name="T77" fmla="*/ 150121 h 1281345"/>
                <a:gd name="T78" fmla="*/ 327005 w 1361803"/>
                <a:gd name="T79" fmla="*/ 0 h 1281345"/>
                <a:gd name="T80" fmla="*/ 1023501 w 1361803"/>
                <a:gd name="T81" fmla="*/ 138369 h 1281345"/>
                <a:gd name="T82" fmla="*/ 1015602 w 1361803"/>
                <a:gd name="T83" fmla="*/ 240270 h 1281345"/>
                <a:gd name="T84" fmla="*/ 909891 w 1361803"/>
                <a:gd name="T85" fmla="*/ 384002 h 1281345"/>
                <a:gd name="T86" fmla="*/ 897047 w 1361803"/>
                <a:gd name="T87" fmla="*/ 317499 h 1281345"/>
                <a:gd name="T88" fmla="*/ 872348 w 1361803"/>
                <a:gd name="T89" fmla="*/ 137297 h 1281345"/>
                <a:gd name="T90" fmla="*/ 382329 w 1361803"/>
                <a:gd name="T91" fmla="*/ 137297 h 1281345"/>
                <a:gd name="T92" fmla="*/ 382329 w 1361803"/>
                <a:gd name="T93" fmla="*/ 317499 h 1281345"/>
                <a:gd name="T94" fmla="*/ 143255 w 1361803"/>
                <a:gd name="T95" fmla="*/ 414036 h 1281345"/>
                <a:gd name="T96" fmla="*/ 126454 w 1361803"/>
                <a:gd name="T97" fmla="*/ 433342 h 1281345"/>
                <a:gd name="T98" fmla="*/ 151153 w 1361803"/>
                <a:gd name="T99" fmla="*/ 1156294 h 1281345"/>
                <a:gd name="T100" fmla="*/ 897047 w 1361803"/>
                <a:gd name="T101" fmla="*/ 1128406 h 1281345"/>
                <a:gd name="T102" fmla="*/ 902973 w 1361803"/>
                <a:gd name="T103" fmla="*/ 912806 h 1281345"/>
                <a:gd name="T104" fmla="*/ 1022515 w 1361803"/>
                <a:gd name="T105" fmla="*/ 776583 h 1281345"/>
                <a:gd name="T106" fmla="*/ 1023501 w 1361803"/>
                <a:gd name="T107" fmla="*/ 1146641 h 1281345"/>
                <a:gd name="T108" fmla="*/ 131394 w 1361803"/>
                <a:gd name="T109" fmla="*/ 1293592 h 1281345"/>
                <a:gd name="T110" fmla="*/ 0 w 1361803"/>
                <a:gd name="T111" fmla="*/ 338951 h 1281345"/>
                <a:gd name="T112" fmla="*/ 261801 w 1361803"/>
                <a:gd name="T113" fmla="*/ 28960 h 12813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61803" h="1281345">
                  <a:moveTo>
                    <a:pt x="340187" y="867542"/>
                  </a:moveTo>
                  <a:cubicBezTo>
                    <a:pt x="351512" y="867144"/>
                    <a:pt x="363575" y="872724"/>
                    <a:pt x="372930" y="883885"/>
                  </a:cubicBezTo>
                  <a:cubicBezTo>
                    <a:pt x="394595" y="907270"/>
                    <a:pt x="415275" y="931718"/>
                    <a:pt x="436940" y="957229"/>
                  </a:cubicBezTo>
                  <a:cubicBezTo>
                    <a:pt x="449742" y="946599"/>
                    <a:pt x="462543" y="935970"/>
                    <a:pt x="475345" y="925340"/>
                  </a:cubicBezTo>
                  <a:cubicBezTo>
                    <a:pt x="492086" y="911522"/>
                    <a:pt x="506857" y="910459"/>
                    <a:pt x="525568" y="923214"/>
                  </a:cubicBezTo>
                  <a:cubicBezTo>
                    <a:pt x="535415" y="929592"/>
                    <a:pt x="544278" y="935970"/>
                    <a:pt x="553141" y="942347"/>
                  </a:cubicBezTo>
                  <a:cubicBezTo>
                    <a:pt x="545263" y="967858"/>
                    <a:pt x="538370" y="993369"/>
                    <a:pt x="530492" y="1018880"/>
                  </a:cubicBezTo>
                  <a:cubicBezTo>
                    <a:pt x="528522" y="1018880"/>
                    <a:pt x="528522" y="1018880"/>
                    <a:pt x="527537" y="1018880"/>
                  </a:cubicBezTo>
                  <a:cubicBezTo>
                    <a:pt x="509812" y="1000810"/>
                    <a:pt x="494056" y="1007187"/>
                    <a:pt x="479284" y="1024195"/>
                  </a:cubicBezTo>
                  <a:cubicBezTo>
                    <a:pt x="473376" y="1030572"/>
                    <a:pt x="466482" y="1035887"/>
                    <a:pt x="459589" y="1041202"/>
                  </a:cubicBezTo>
                  <a:cubicBezTo>
                    <a:pt x="438909" y="1058209"/>
                    <a:pt x="420199" y="1056083"/>
                    <a:pt x="402473" y="1035887"/>
                  </a:cubicBezTo>
                  <a:cubicBezTo>
                    <a:pt x="385732" y="1017817"/>
                    <a:pt x="369976" y="998684"/>
                    <a:pt x="352251" y="978488"/>
                  </a:cubicBezTo>
                  <a:cubicBezTo>
                    <a:pt x="343388" y="995495"/>
                    <a:pt x="335510" y="1012502"/>
                    <a:pt x="327632" y="1028446"/>
                  </a:cubicBezTo>
                  <a:cubicBezTo>
                    <a:pt x="318769" y="1046517"/>
                    <a:pt x="303013" y="1053957"/>
                    <a:pt x="286272" y="1050768"/>
                  </a:cubicBezTo>
                  <a:cubicBezTo>
                    <a:pt x="262638" y="1046517"/>
                    <a:pt x="248851" y="1019943"/>
                    <a:pt x="259683" y="995495"/>
                  </a:cubicBezTo>
                  <a:cubicBezTo>
                    <a:pt x="276424" y="959355"/>
                    <a:pt x="293165" y="922151"/>
                    <a:pt x="311876" y="887074"/>
                  </a:cubicBezTo>
                  <a:cubicBezTo>
                    <a:pt x="318276" y="874318"/>
                    <a:pt x="328863" y="867941"/>
                    <a:pt x="340187" y="867542"/>
                  </a:cubicBezTo>
                  <a:close/>
                  <a:moveTo>
                    <a:pt x="274255" y="687365"/>
                  </a:moveTo>
                  <a:cubicBezTo>
                    <a:pt x="330459" y="687365"/>
                    <a:pt x="386662" y="687365"/>
                    <a:pt x="442866" y="687365"/>
                  </a:cubicBezTo>
                  <a:cubicBezTo>
                    <a:pt x="516819" y="687365"/>
                    <a:pt x="590771" y="687365"/>
                    <a:pt x="664723" y="687365"/>
                  </a:cubicBezTo>
                  <a:cubicBezTo>
                    <a:pt x="670640" y="687365"/>
                    <a:pt x="675570" y="687365"/>
                    <a:pt x="684444" y="687365"/>
                  </a:cubicBezTo>
                  <a:cubicBezTo>
                    <a:pt x="666695" y="718154"/>
                    <a:pt x="649933" y="745757"/>
                    <a:pt x="632184" y="772299"/>
                  </a:cubicBezTo>
                  <a:cubicBezTo>
                    <a:pt x="630212" y="775484"/>
                    <a:pt x="625282" y="776545"/>
                    <a:pt x="621338" y="776545"/>
                  </a:cubicBezTo>
                  <a:cubicBezTo>
                    <a:pt x="504000" y="777607"/>
                    <a:pt x="387648" y="776545"/>
                    <a:pt x="270311" y="777607"/>
                  </a:cubicBezTo>
                  <a:cubicBezTo>
                    <a:pt x="259464" y="777607"/>
                    <a:pt x="255520" y="772299"/>
                    <a:pt x="256506" y="760620"/>
                  </a:cubicBezTo>
                  <a:cubicBezTo>
                    <a:pt x="256506" y="742572"/>
                    <a:pt x="256506" y="724524"/>
                    <a:pt x="255520" y="706475"/>
                  </a:cubicBezTo>
                  <a:cubicBezTo>
                    <a:pt x="255520" y="691612"/>
                    <a:pt x="261436" y="687365"/>
                    <a:pt x="274255" y="687365"/>
                  </a:cubicBezTo>
                  <a:close/>
                  <a:moveTo>
                    <a:pt x="278054" y="504636"/>
                  </a:moveTo>
                  <a:cubicBezTo>
                    <a:pt x="354989" y="504636"/>
                    <a:pt x="432911" y="504636"/>
                    <a:pt x="509846" y="504636"/>
                  </a:cubicBezTo>
                  <a:cubicBezTo>
                    <a:pt x="588754" y="504636"/>
                    <a:pt x="666676" y="504636"/>
                    <a:pt x="745584" y="504636"/>
                  </a:cubicBezTo>
                  <a:cubicBezTo>
                    <a:pt x="764325" y="504636"/>
                    <a:pt x="765311" y="505700"/>
                    <a:pt x="765311" y="524845"/>
                  </a:cubicBezTo>
                  <a:cubicBezTo>
                    <a:pt x="765311" y="535481"/>
                    <a:pt x="765311" y="546117"/>
                    <a:pt x="765311" y="556753"/>
                  </a:cubicBezTo>
                  <a:cubicBezTo>
                    <a:pt x="765311" y="580153"/>
                    <a:pt x="752489" y="593980"/>
                    <a:pt x="730789" y="593980"/>
                  </a:cubicBezTo>
                  <a:cubicBezTo>
                    <a:pt x="580863" y="593980"/>
                    <a:pt x="429952" y="593980"/>
                    <a:pt x="279040" y="593980"/>
                  </a:cubicBezTo>
                  <a:cubicBezTo>
                    <a:pt x="256354" y="593980"/>
                    <a:pt x="256354" y="592917"/>
                    <a:pt x="256354" y="569517"/>
                  </a:cubicBezTo>
                  <a:cubicBezTo>
                    <a:pt x="256354" y="555690"/>
                    <a:pt x="256354" y="541863"/>
                    <a:pt x="256354" y="528036"/>
                  </a:cubicBezTo>
                  <a:cubicBezTo>
                    <a:pt x="256354" y="504636"/>
                    <a:pt x="256354" y="504636"/>
                    <a:pt x="278054" y="504636"/>
                  </a:cubicBezTo>
                  <a:close/>
                  <a:moveTo>
                    <a:pt x="942895" y="453454"/>
                  </a:moveTo>
                  <a:cubicBezTo>
                    <a:pt x="989224" y="494914"/>
                    <a:pt x="1033581" y="534249"/>
                    <a:pt x="1077938" y="574646"/>
                  </a:cubicBezTo>
                  <a:cubicBezTo>
                    <a:pt x="1059210" y="599097"/>
                    <a:pt x="1040481" y="622484"/>
                    <a:pt x="1021752" y="644809"/>
                  </a:cubicBezTo>
                  <a:cubicBezTo>
                    <a:pt x="928109" y="760685"/>
                    <a:pt x="831509" y="874435"/>
                    <a:pt x="722095" y="974365"/>
                  </a:cubicBezTo>
                  <a:cubicBezTo>
                    <a:pt x="695481" y="999879"/>
                    <a:pt x="664923" y="1021141"/>
                    <a:pt x="635352" y="1042403"/>
                  </a:cubicBezTo>
                  <a:cubicBezTo>
                    <a:pt x="626481" y="1048781"/>
                    <a:pt x="613666" y="1046655"/>
                    <a:pt x="601838" y="1048781"/>
                  </a:cubicBezTo>
                  <a:cubicBezTo>
                    <a:pt x="601838" y="1037087"/>
                    <a:pt x="596909" y="1023267"/>
                    <a:pt x="600852" y="1012636"/>
                  </a:cubicBezTo>
                  <a:cubicBezTo>
                    <a:pt x="619581" y="969050"/>
                    <a:pt x="637323" y="924400"/>
                    <a:pt x="659995" y="882940"/>
                  </a:cubicBezTo>
                  <a:cubicBezTo>
                    <a:pt x="741809" y="734108"/>
                    <a:pt x="838409" y="595907"/>
                    <a:pt x="938952" y="460896"/>
                  </a:cubicBezTo>
                  <a:cubicBezTo>
                    <a:pt x="939938" y="458770"/>
                    <a:pt x="940924" y="456643"/>
                    <a:pt x="942895" y="453454"/>
                  </a:cubicBezTo>
                  <a:close/>
                  <a:moveTo>
                    <a:pt x="1337162" y="323013"/>
                  </a:moveTo>
                  <a:cubicBezTo>
                    <a:pt x="1348990" y="326198"/>
                    <a:pt x="1361803" y="343189"/>
                    <a:pt x="1361803" y="358055"/>
                  </a:cubicBezTo>
                  <a:cubicBezTo>
                    <a:pt x="1359832" y="361241"/>
                    <a:pt x="1357861" y="367612"/>
                    <a:pt x="1353918" y="373984"/>
                  </a:cubicBezTo>
                  <a:cubicBezTo>
                    <a:pt x="1300693" y="447255"/>
                    <a:pt x="1247469" y="521588"/>
                    <a:pt x="1194244" y="594859"/>
                  </a:cubicBezTo>
                  <a:cubicBezTo>
                    <a:pt x="1175517" y="619282"/>
                    <a:pt x="1154818" y="642644"/>
                    <a:pt x="1134120" y="664944"/>
                  </a:cubicBezTo>
                  <a:cubicBezTo>
                    <a:pt x="1125249" y="673439"/>
                    <a:pt x="1113421" y="678749"/>
                    <a:pt x="1101594" y="682996"/>
                  </a:cubicBezTo>
                  <a:cubicBezTo>
                    <a:pt x="1095680" y="685120"/>
                    <a:pt x="1083852" y="682996"/>
                    <a:pt x="1080895" y="677687"/>
                  </a:cubicBezTo>
                  <a:cubicBezTo>
                    <a:pt x="1077938" y="671315"/>
                    <a:pt x="1077938" y="658573"/>
                    <a:pt x="1080895" y="652201"/>
                  </a:cubicBezTo>
                  <a:cubicBezTo>
                    <a:pt x="1092723" y="633087"/>
                    <a:pt x="1107507" y="615035"/>
                    <a:pt x="1121306" y="596983"/>
                  </a:cubicBezTo>
                  <a:cubicBezTo>
                    <a:pt x="1175517" y="522650"/>
                    <a:pt x="1229727" y="449379"/>
                    <a:pt x="1284923" y="375046"/>
                  </a:cubicBezTo>
                  <a:cubicBezTo>
                    <a:pt x="1293794" y="362303"/>
                    <a:pt x="1302665" y="348498"/>
                    <a:pt x="1310550" y="334694"/>
                  </a:cubicBezTo>
                  <a:cubicBezTo>
                    <a:pt x="1317449" y="324075"/>
                    <a:pt x="1325334" y="318765"/>
                    <a:pt x="1337162" y="323013"/>
                  </a:cubicBezTo>
                  <a:close/>
                  <a:moveTo>
                    <a:pt x="525824" y="229421"/>
                  </a:moveTo>
                  <a:cubicBezTo>
                    <a:pt x="600725" y="229421"/>
                    <a:pt x="675627" y="229421"/>
                    <a:pt x="750528" y="229421"/>
                  </a:cubicBezTo>
                  <a:cubicBezTo>
                    <a:pt x="761369" y="229421"/>
                    <a:pt x="765311" y="233676"/>
                    <a:pt x="765311" y="245375"/>
                  </a:cubicBezTo>
                  <a:cubicBezTo>
                    <a:pt x="764326" y="264521"/>
                    <a:pt x="764326" y="282602"/>
                    <a:pt x="765311" y="301747"/>
                  </a:cubicBezTo>
                  <a:cubicBezTo>
                    <a:pt x="765311" y="314511"/>
                    <a:pt x="760383" y="318765"/>
                    <a:pt x="748557" y="318765"/>
                  </a:cubicBezTo>
                  <a:cubicBezTo>
                    <a:pt x="711106" y="318765"/>
                    <a:pt x="674641" y="318765"/>
                    <a:pt x="638176" y="318765"/>
                  </a:cubicBezTo>
                  <a:cubicBezTo>
                    <a:pt x="601711" y="318765"/>
                    <a:pt x="565246" y="317702"/>
                    <a:pt x="528781" y="318765"/>
                  </a:cubicBezTo>
                  <a:cubicBezTo>
                    <a:pt x="515969" y="318765"/>
                    <a:pt x="511041" y="313447"/>
                    <a:pt x="511041" y="299620"/>
                  </a:cubicBezTo>
                  <a:cubicBezTo>
                    <a:pt x="512027" y="282602"/>
                    <a:pt x="512027" y="264521"/>
                    <a:pt x="511041" y="246439"/>
                  </a:cubicBezTo>
                  <a:cubicBezTo>
                    <a:pt x="511041" y="234739"/>
                    <a:pt x="514983" y="229421"/>
                    <a:pt x="525824" y="229421"/>
                  </a:cubicBezTo>
                  <a:close/>
                  <a:moveTo>
                    <a:pt x="1243182" y="137949"/>
                  </a:moveTo>
                  <a:cubicBezTo>
                    <a:pt x="1255260" y="139675"/>
                    <a:pt x="1267337" y="146577"/>
                    <a:pt x="1281140" y="158257"/>
                  </a:cubicBezTo>
                  <a:cubicBezTo>
                    <a:pt x="1308745" y="183741"/>
                    <a:pt x="1317618" y="208163"/>
                    <a:pt x="1306773" y="240018"/>
                  </a:cubicBezTo>
                  <a:cubicBezTo>
                    <a:pt x="1300858" y="257008"/>
                    <a:pt x="1294942" y="275059"/>
                    <a:pt x="1285083" y="289925"/>
                  </a:cubicBezTo>
                  <a:cubicBezTo>
                    <a:pt x="1228886" y="370624"/>
                    <a:pt x="1171704" y="450262"/>
                    <a:pt x="1114521" y="532023"/>
                  </a:cubicBezTo>
                  <a:cubicBezTo>
                    <a:pt x="1066212" y="489550"/>
                    <a:pt x="1022832" y="450262"/>
                    <a:pt x="977480" y="410974"/>
                  </a:cubicBezTo>
                  <a:cubicBezTo>
                    <a:pt x="984381" y="401417"/>
                    <a:pt x="990297" y="392923"/>
                    <a:pt x="996212" y="385490"/>
                  </a:cubicBezTo>
                  <a:cubicBezTo>
                    <a:pt x="1050437" y="319656"/>
                    <a:pt x="1103676" y="252760"/>
                    <a:pt x="1157901" y="187988"/>
                  </a:cubicBezTo>
                  <a:cubicBezTo>
                    <a:pt x="1170718" y="172061"/>
                    <a:pt x="1188464" y="159319"/>
                    <a:pt x="1205225" y="148700"/>
                  </a:cubicBezTo>
                  <a:cubicBezTo>
                    <a:pt x="1219027" y="139675"/>
                    <a:pt x="1231105" y="136224"/>
                    <a:pt x="1243182" y="137949"/>
                  </a:cubicBezTo>
                  <a:close/>
                  <a:moveTo>
                    <a:pt x="326420" y="0"/>
                  </a:moveTo>
                  <a:cubicBezTo>
                    <a:pt x="513791" y="0"/>
                    <a:pt x="702148" y="0"/>
                    <a:pt x="889519" y="0"/>
                  </a:cubicBezTo>
                  <a:cubicBezTo>
                    <a:pt x="964468" y="1063"/>
                    <a:pt x="1018707" y="56311"/>
                    <a:pt x="1021665" y="137059"/>
                  </a:cubicBezTo>
                  <a:cubicBezTo>
                    <a:pt x="1021665" y="164684"/>
                    <a:pt x="1021665" y="191246"/>
                    <a:pt x="1020679" y="218870"/>
                  </a:cubicBezTo>
                  <a:cubicBezTo>
                    <a:pt x="1020679" y="225245"/>
                    <a:pt x="1017721" y="232682"/>
                    <a:pt x="1013776" y="237995"/>
                  </a:cubicBezTo>
                  <a:cubicBezTo>
                    <a:pt x="985177" y="275181"/>
                    <a:pt x="956578" y="311305"/>
                    <a:pt x="928966" y="348492"/>
                  </a:cubicBezTo>
                  <a:cubicBezTo>
                    <a:pt x="921077" y="358054"/>
                    <a:pt x="915160" y="369741"/>
                    <a:pt x="908256" y="380366"/>
                  </a:cubicBezTo>
                  <a:cubicBezTo>
                    <a:pt x="905298" y="384616"/>
                    <a:pt x="901353" y="387804"/>
                    <a:pt x="895436" y="395241"/>
                  </a:cubicBezTo>
                  <a:cubicBezTo>
                    <a:pt x="895436" y="365492"/>
                    <a:pt x="895436" y="339992"/>
                    <a:pt x="895436" y="314493"/>
                  </a:cubicBezTo>
                  <a:cubicBezTo>
                    <a:pt x="895436" y="263494"/>
                    <a:pt x="895436" y="212495"/>
                    <a:pt x="895436" y="161496"/>
                  </a:cubicBezTo>
                  <a:cubicBezTo>
                    <a:pt x="895436" y="139184"/>
                    <a:pt x="892478" y="135997"/>
                    <a:pt x="870782" y="135997"/>
                  </a:cubicBezTo>
                  <a:cubicBezTo>
                    <a:pt x="713982" y="135997"/>
                    <a:pt x="557182" y="135997"/>
                    <a:pt x="399396" y="135997"/>
                  </a:cubicBezTo>
                  <a:cubicBezTo>
                    <a:pt x="394465" y="135997"/>
                    <a:pt x="388548" y="135997"/>
                    <a:pt x="381645" y="135997"/>
                  </a:cubicBezTo>
                  <a:cubicBezTo>
                    <a:pt x="381645" y="145559"/>
                    <a:pt x="381645" y="152997"/>
                    <a:pt x="381645" y="159371"/>
                  </a:cubicBezTo>
                  <a:cubicBezTo>
                    <a:pt x="381645" y="211433"/>
                    <a:pt x="381645" y="262431"/>
                    <a:pt x="381645" y="314493"/>
                  </a:cubicBezTo>
                  <a:cubicBezTo>
                    <a:pt x="380659" y="373991"/>
                    <a:pt x="346143" y="410116"/>
                    <a:pt x="290918" y="410116"/>
                  </a:cubicBezTo>
                  <a:cubicBezTo>
                    <a:pt x="241610" y="410116"/>
                    <a:pt x="192302" y="410116"/>
                    <a:pt x="142994" y="410116"/>
                  </a:cubicBezTo>
                  <a:cubicBezTo>
                    <a:pt x="138063" y="410116"/>
                    <a:pt x="133132" y="410116"/>
                    <a:pt x="126229" y="410116"/>
                  </a:cubicBezTo>
                  <a:cubicBezTo>
                    <a:pt x="126229" y="418615"/>
                    <a:pt x="126229" y="423928"/>
                    <a:pt x="126229" y="429240"/>
                  </a:cubicBezTo>
                  <a:cubicBezTo>
                    <a:pt x="126229" y="658735"/>
                    <a:pt x="126229" y="888229"/>
                    <a:pt x="126229" y="1117724"/>
                  </a:cubicBezTo>
                  <a:cubicBezTo>
                    <a:pt x="126229" y="1143223"/>
                    <a:pt x="128201" y="1145348"/>
                    <a:pt x="150883" y="1145348"/>
                  </a:cubicBezTo>
                  <a:cubicBezTo>
                    <a:pt x="390521" y="1145348"/>
                    <a:pt x="630158" y="1145348"/>
                    <a:pt x="869796" y="1145348"/>
                  </a:cubicBezTo>
                  <a:cubicBezTo>
                    <a:pt x="893464" y="1145348"/>
                    <a:pt x="895436" y="1143223"/>
                    <a:pt x="895436" y="1117724"/>
                  </a:cubicBezTo>
                  <a:cubicBezTo>
                    <a:pt x="895436" y="1052913"/>
                    <a:pt x="895436" y="988102"/>
                    <a:pt x="895436" y="923291"/>
                  </a:cubicBezTo>
                  <a:cubicBezTo>
                    <a:pt x="895436" y="916916"/>
                    <a:pt x="897409" y="908416"/>
                    <a:pt x="901353" y="904166"/>
                  </a:cubicBezTo>
                  <a:cubicBezTo>
                    <a:pt x="938827" y="860605"/>
                    <a:pt x="976302" y="818106"/>
                    <a:pt x="1013776" y="774545"/>
                  </a:cubicBezTo>
                  <a:cubicBezTo>
                    <a:pt x="1015748" y="773482"/>
                    <a:pt x="1016734" y="772420"/>
                    <a:pt x="1020679" y="769232"/>
                  </a:cubicBezTo>
                  <a:cubicBezTo>
                    <a:pt x="1020679" y="775607"/>
                    <a:pt x="1021665" y="779857"/>
                    <a:pt x="1021665" y="784107"/>
                  </a:cubicBezTo>
                  <a:cubicBezTo>
                    <a:pt x="1021665" y="902042"/>
                    <a:pt x="1021665" y="1018914"/>
                    <a:pt x="1021665" y="1135786"/>
                  </a:cubicBezTo>
                  <a:cubicBezTo>
                    <a:pt x="1020679" y="1222909"/>
                    <a:pt x="967426" y="1281345"/>
                    <a:pt x="886561" y="1281345"/>
                  </a:cubicBezTo>
                  <a:cubicBezTo>
                    <a:pt x="634103" y="1281345"/>
                    <a:pt x="382631" y="1281345"/>
                    <a:pt x="131160" y="1281345"/>
                  </a:cubicBezTo>
                  <a:cubicBezTo>
                    <a:pt x="55225" y="1281345"/>
                    <a:pt x="0" y="1221847"/>
                    <a:pt x="0" y="1140036"/>
                  </a:cubicBezTo>
                  <a:cubicBezTo>
                    <a:pt x="0" y="872292"/>
                    <a:pt x="0" y="603486"/>
                    <a:pt x="0" y="335742"/>
                  </a:cubicBezTo>
                  <a:cubicBezTo>
                    <a:pt x="0" y="315555"/>
                    <a:pt x="5917" y="298556"/>
                    <a:pt x="18737" y="283681"/>
                  </a:cubicBezTo>
                  <a:cubicBezTo>
                    <a:pt x="99603" y="198683"/>
                    <a:pt x="180468" y="113685"/>
                    <a:pt x="261333" y="28687"/>
                  </a:cubicBezTo>
                  <a:cubicBezTo>
                    <a:pt x="279084" y="9562"/>
                    <a:pt x="300780" y="0"/>
                    <a:pt x="326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41032" y="2083474"/>
            <a:ext cx="7218991" cy="3708400"/>
            <a:chOff x="3641032" y="2083474"/>
            <a:chExt cx="7218991" cy="3708400"/>
          </a:xfrm>
        </p:grpSpPr>
        <p:cxnSp>
          <p:nvCxnSpPr>
            <p:cNvPr id="17" name="MH_Other_3"/>
            <p:cNvCxnSpPr/>
            <p:nvPr>
              <p:custDataLst>
                <p:tags r:id="rId1"/>
              </p:custDataLst>
            </p:nvPr>
          </p:nvCxnSpPr>
          <p:spPr>
            <a:xfrm>
              <a:off x="3750569" y="2083474"/>
              <a:ext cx="0" cy="3708400"/>
            </a:xfrm>
            <a:prstGeom prst="lin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H_Other_4"/>
            <p:cNvSpPr/>
            <p:nvPr>
              <p:custDataLst>
                <p:tags r:id="rId2"/>
              </p:custDataLst>
            </p:nvPr>
          </p:nvSpPr>
          <p:spPr>
            <a:xfrm>
              <a:off x="3652527" y="5275298"/>
              <a:ext cx="220663" cy="2206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19" name="MH_Other_5"/>
            <p:cNvSpPr/>
            <p:nvPr>
              <p:custDataLst>
                <p:tags r:id="rId3"/>
              </p:custDataLst>
            </p:nvPr>
          </p:nvSpPr>
          <p:spPr>
            <a:xfrm>
              <a:off x="3641032" y="2420888"/>
              <a:ext cx="220663" cy="220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cxnSp>
          <p:nvCxnSpPr>
            <p:cNvPr id="20" name="MH_Other_6"/>
            <p:cNvCxnSpPr/>
            <p:nvPr>
              <p:custDataLst>
                <p:tags r:id="rId4"/>
              </p:custDataLst>
            </p:nvPr>
          </p:nvCxnSpPr>
          <p:spPr>
            <a:xfrm>
              <a:off x="3873190" y="2563163"/>
              <a:ext cx="6986833" cy="0"/>
            </a:xfrm>
            <a:prstGeom prst="line">
              <a:avLst/>
            </a:prstGeom>
            <a:solidFill>
              <a:srgbClr val="D3481D"/>
            </a:solidFill>
            <a:ln w="190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1" name="MH_Other_7"/>
            <p:cNvCxnSpPr/>
            <p:nvPr>
              <p:custDataLst>
                <p:tags r:id="rId5"/>
              </p:custDataLst>
            </p:nvPr>
          </p:nvCxnSpPr>
          <p:spPr>
            <a:xfrm>
              <a:off x="3861695" y="5405421"/>
              <a:ext cx="6986833" cy="0"/>
            </a:xfrm>
            <a:prstGeom prst="line">
              <a:avLst/>
            </a:prstGeom>
            <a:solidFill>
              <a:srgbClr val="D3481D"/>
            </a:solidFill>
            <a:ln w="190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3" name="MH_Other_6"/>
            <p:cNvCxnSpPr/>
            <p:nvPr>
              <p:custDataLst>
                <p:tags r:id="rId6"/>
              </p:custDataLst>
            </p:nvPr>
          </p:nvCxnSpPr>
          <p:spPr>
            <a:xfrm>
              <a:off x="3802934" y="3937674"/>
              <a:ext cx="6986833" cy="0"/>
            </a:xfrm>
            <a:prstGeom prst="line">
              <a:avLst/>
            </a:prstGeom>
            <a:solidFill>
              <a:srgbClr val="D3481D"/>
            </a:solidFill>
            <a:ln w="190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4" name="MH_Other_5"/>
            <p:cNvSpPr/>
            <p:nvPr>
              <p:custDataLst>
                <p:tags r:id="rId7"/>
              </p:custDataLst>
            </p:nvPr>
          </p:nvSpPr>
          <p:spPr>
            <a:xfrm>
              <a:off x="3652527" y="3826550"/>
              <a:ext cx="220663" cy="220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38851" y="1916832"/>
            <a:ext cx="301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/>
              <a:t>个人职业素养培养</a:t>
            </a:r>
            <a:endParaRPr kumimoji="1" lang="en-US" altLang="zh-CN" sz="2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836470" y="4759090"/>
            <a:ext cx="272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/>
              <a:t>对软件工程的认识</a:t>
            </a:r>
            <a:endParaRPr kumimoji="1" lang="en-US" altLang="zh-CN" sz="2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3873190" y="3404928"/>
            <a:ext cx="277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/>
              <a:t>知识技能学习情况</a:t>
            </a:r>
            <a:endParaRPr kumimoji="1"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21907224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25"/>
          <p:cNvSpPr txBox="1"/>
          <p:nvPr/>
        </p:nvSpPr>
        <p:spPr>
          <a:xfrm>
            <a:off x="548218" y="486834"/>
            <a:ext cx="2347383" cy="452967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667108" y="785794"/>
            <a:ext cx="5276849" cy="142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6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6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5885" y="2512484"/>
            <a:ext cx="8580967" cy="2754596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9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</a:t>
            </a:r>
            <a:r>
              <a:rPr lang="zh-CN" altLang="en-US" sz="19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19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张翔</a:t>
            </a:r>
            <a:r>
              <a:rPr lang="zh-CN" altLang="en-US" sz="19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老师，</a:t>
            </a:r>
            <a:r>
              <a:rPr lang="zh-CN" altLang="en-US" sz="19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张翔</a:t>
            </a:r>
            <a:r>
              <a:rPr lang="zh-CN" altLang="en-US" sz="19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对该论文从选题，构思到最后定稿的各个环节给予细心指引与</a:t>
            </a:r>
            <a:r>
              <a:rPr lang="zh-CN" altLang="en-US" sz="19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教导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9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我得以最终完成毕业论文设计！</a:t>
            </a:r>
            <a:endParaRPr lang="en-US" altLang="zh-CN" sz="19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9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最后，我要向百忙之中抽时间对本文进行审阅，评议和参与本人论文答辩的各位老师表示感谢！</a:t>
            </a:r>
            <a:endParaRPr lang="zh-CN" altLang="en-US" sz="19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093633" y="5302251"/>
            <a:ext cx="4064000" cy="67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7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恳请各位老师批评指正！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193431025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6280038" cy="496824"/>
          </a:xfrm>
        </p:spPr>
        <p:txBody>
          <a:bodyPr/>
          <a:lstStyle/>
          <a:p>
            <a:r>
              <a:rPr lang="zh-CN" altLang="en-US" dirty="0" smtClean="0"/>
              <a:t>研究难点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云服务集成方案</a:t>
            </a:r>
            <a:endParaRPr lang="zh-CN" altLang="en-US" dirty="0"/>
          </a:p>
        </p:txBody>
      </p:sp>
      <p:sp>
        <p:nvSpPr>
          <p:cNvPr id="35" name="MH_Other_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58864" y="2218792"/>
            <a:ext cx="10226674" cy="4630601"/>
          </a:xfrm>
          <a:custGeom>
            <a:avLst/>
            <a:gdLst>
              <a:gd name="T0" fmla="*/ 262287250 w 10001"/>
              <a:gd name="T1" fmla="*/ 0 h 12408"/>
              <a:gd name="T2" fmla="*/ 2147483646 w 10001"/>
              <a:gd name="T3" fmla="*/ 0 h 12408"/>
              <a:gd name="T4" fmla="*/ 2147483646 w 10001"/>
              <a:gd name="T5" fmla="*/ 2147483646 h 12408"/>
              <a:gd name="T6" fmla="*/ 2147483646 w 10001"/>
              <a:gd name="T7" fmla="*/ 2147483646 h 12408"/>
              <a:gd name="T8" fmla="*/ 2147483646 w 10001"/>
              <a:gd name="T9" fmla="*/ 2147483646 h 12408"/>
              <a:gd name="T10" fmla="*/ 2147483646 w 10001"/>
              <a:gd name="T11" fmla="*/ 2147483646 h 12408"/>
              <a:gd name="T12" fmla="*/ 262287250 w 10001"/>
              <a:gd name="T13" fmla="*/ 2147483646 h 12408"/>
              <a:gd name="T14" fmla="*/ 0 w 10001"/>
              <a:gd name="T15" fmla="*/ 2147483646 h 12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1" h="12408">
                <a:moveTo>
                  <a:pt x="1" y="0"/>
                </a:moveTo>
                <a:lnTo>
                  <a:pt x="9287" y="0"/>
                </a:lnTo>
                <a:cubicBezTo>
                  <a:pt x="9689" y="0"/>
                  <a:pt x="10001" y="547"/>
                  <a:pt x="10001" y="1250"/>
                </a:cubicBezTo>
                <a:lnTo>
                  <a:pt x="10001" y="4688"/>
                </a:lnTo>
                <a:cubicBezTo>
                  <a:pt x="10001" y="5391"/>
                  <a:pt x="9689" y="5938"/>
                  <a:pt x="9287" y="5938"/>
                </a:cubicBezTo>
                <a:lnTo>
                  <a:pt x="715" y="5938"/>
                </a:lnTo>
                <a:cubicBezTo>
                  <a:pt x="336" y="5938"/>
                  <a:pt x="1" y="6484"/>
                  <a:pt x="1" y="7188"/>
                </a:cubicBezTo>
                <a:cubicBezTo>
                  <a:pt x="1" y="10000"/>
                  <a:pt x="0" y="12408"/>
                  <a:pt x="0" y="12408"/>
                </a:cubicBezTo>
              </a:path>
            </a:pathLst>
          </a:custGeom>
          <a:noFill/>
          <a:ln w="11113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MH_Other_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07185" y="2111957"/>
            <a:ext cx="236624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7" name="MH_Other_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47930" y="2154267"/>
            <a:ext cx="155137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1" name="MH_Other_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64147" y="2111957"/>
            <a:ext cx="236624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2" name="MH_Other_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604890" y="2154267"/>
            <a:ext cx="155137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6" name="MH_Other_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42554" y="2111957"/>
            <a:ext cx="242891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7" name="MH_Other_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84864" y="2154267"/>
            <a:ext cx="159838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1" name="MH_Other_2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44945" y="4304735"/>
            <a:ext cx="236623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2" name="MH_Other_2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85687" y="4345479"/>
            <a:ext cx="166106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6" name="MH_Other_2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830457" y="4304735"/>
            <a:ext cx="238190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7" name="MH_Other_2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72767" y="4345479"/>
            <a:ext cx="153570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8" name="MH_SubTitle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13989" y="1685950"/>
            <a:ext cx="1387127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lt"/>
                <a:ea typeface="+mn-ea"/>
              </a:rPr>
              <a:t>爬虫模块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59" name="MH_SubTitle_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39243" y="1631196"/>
            <a:ext cx="1449509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+mn-lt"/>
                <a:ea typeface="+mn-ea"/>
              </a:rPr>
              <a:t>Elastic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+mn-lt"/>
                <a:ea typeface="+mn-ea"/>
              </a:rPr>
              <a:t>search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0" name="MH_SubTitle_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928577" y="1685950"/>
            <a:ext cx="1464191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 smtClean="0">
                <a:latin typeface="+mn-lt"/>
                <a:ea typeface="+mn-ea"/>
              </a:rPr>
              <a:t>Kibana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1" name="MH_SubTitle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221299" y="3818955"/>
            <a:ext cx="1471529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lt"/>
                <a:ea typeface="+mn-ea"/>
              </a:rPr>
              <a:t>线程池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2" name="MH_SubTitle_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137832" y="3818955"/>
            <a:ext cx="1623439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lt"/>
                <a:ea typeface="+mn-ea"/>
              </a:rPr>
              <a:t>浏览器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3" name="MH_Text_1"/>
          <p:cNvSpPr txBox="1"/>
          <p:nvPr>
            <p:custDataLst>
              <p:tags r:id="rId17"/>
            </p:custDataLst>
          </p:nvPr>
        </p:nvSpPr>
        <p:spPr>
          <a:xfrm>
            <a:off x="837687" y="2555575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20517C"/>
                </a:solidFill>
              </a:rPr>
              <a:t>读取配置，恢复上次任务，爬取数据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69" name="MH_Text_1"/>
          <p:cNvSpPr txBox="1"/>
          <p:nvPr>
            <p:custDataLst>
              <p:tags r:id="rId18"/>
            </p:custDataLst>
          </p:nvPr>
        </p:nvSpPr>
        <p:spPr>
          <a:xfrm>
            <a:off x="4776189" y="2628252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20517C"/>
                </a:solidFill>
              </a:rPr>
              <a:t>存储数据，索引数据 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0" name="MH_Text_1"/>
          <p:cNvSpPr txBox="1"/>
          <p:nvPr>
            <p:custDataLst>
              <p:tags r:id="rId19"/>
            </p:custDataLst>
          </p:nvPr>
        </p:nvSpPr>
        <p:spPr>
          <a:xfrm>
            <a:off x="8572862" y="2537594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20517C"/>
                </a:solidFill>
              </a:rPr>
              <a:t>定义可视化元数据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1" name="MH_Text_1"/>
          <p:cNvSpPr txBox="1"/>
          <p:nvPr>
            <p:custDataLst>
              <p:tags r:id="rId20"/>
            </p:custDataLst>
          </p:nvPr>
        </p:nvSpPr>
        <p:spPr>
          <a:xfrm>
            <a:off x="2863111" y="4860142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20517C"/>
                </a:solidFill>
              </a:rPr>
              <a:t>执行文件搜索，搜索成功则返回包含关键字的文件列表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2" name="MH_Text_1"/>
          <p:cNvSpPr txBox="1"/>
          <p:nvPr>
            <p:custDataLst>
              <p:tags r:id="rId21"/>
            </p:custDataLst>
          </p:nvPr>
        </p:nvSpPr>
        <p:spPr>
          <a:xfrm>
            <a:off x="6842976" y="4860142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0517C"/>
                </a:solidFill>
              </a:rPr>
              <a:t>把文件搜索任务交给线程池处理</a:t>
            </a:r>
          </a:p>
        </p:txBody>
      </p:sp>
    </p:spTree>
    <p:extLst>
      <p:ext uri="{BB962C8B-B14F-4D97-AF65-F5344CB8AC3E}">
        <p14:creationId xmlns:p14="http://schemas.microsoft.com/office/powerpoint/2010/main" val="188468809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应用与成果</a:t>
            </a:r>
            <a:endParaRPr lang="zh-CN" altLang="en-US" dirty="0"/>
          </a:p>
        </p:txBody>
      </p:sp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1324040" y="2216073"/>
            <a:ext cx="5738725" cy="50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8" name="MH_SubTitle_2"/>
          <p:cNvSpPr/>
          <p:nvPr>
            <p:custDataLst>
              <p:tags r:id="rId2"/>
            </p:custDataLst>
          </p:nvPr>
        </p:nvSpPr>
        <p:spPr>
          <a:xfrm>
            <a:off x="1324040" y="2992234"/>
            <a:ext cx="5738725" cy="50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0" name="MH_SubTitle_4"/>
          <p:cNvSpPr/>
          <p:nvPr>
            <p:custDataLst>
              <p:tags r:id="rId3"/>
            </p:custDataLst>
          </p:nvPr>
        </p:nvSpPr>
        <p:spPr>
          <a:xfrm>
            <a:off x="1324040" y="4544556"/>
            <a:ext cx="5738725" cy="50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2" name="MH_SubTitle_5"/>
          <p:cNvSpPr/>
          <p:nvPr>
            <p:custDataLst>
              <p:tags r:id="rId4"/>
            </p:custDataLst>
          </p:nvPr>
        </p:nvSpPr>
        <p:spPr>
          <a:xfrm>
            <a:off x="1324040" y="5320717"/>
            <a:ext cx="5738725" cy="50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3" name="MH_SubTitle_3"/>
          <p:cNvSpPr/>
          <p:nvPr>
            <p:custDataLst>
              <p:tags r:id="rId5"/>
            </p:custDataLst>
          </p:nvPr>
        </p:nvSpPr>
        <p:spPr>
          <a:xfrm>
            <a:off x="1324040" y="3768395"/>
            <a:ext cx="5738725" cy="50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062764" y="2515026"/>
            <a:ext cx="4189042" cy="3015514"/>
            <a:chOff x="7062764" y="2515026"/>
            <a:chExt cx="4189042" cy="3015514"/>
          </a:xfrm>
        </p:grpSpPr>
        <p:sp>
          <p:nvSpPr>
            <p:cNvPr id="4" name="MH_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480376" y="3501008"/>
              <a:ext cx="1771430" cy="104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dirty="0" smtClean="0">
                  <a:latin typeface="+mj-ea"/>
                  <a:ea typeface="+mj-ea"/>
                </a:rPr>
                <a:t>添加关键词</a:t>
              </a:r>
              <a:endParaRPr lang="zh-CN" altLang="zh-CN" sz="2400" dirty="0">
                <a:latin typeface="+mj-ea"/>
                <a:ea typeface="+mj-ea"/>
              </a:endParaRPr>
            </a:p>
          </p:txBody>
        </p:sp>
        <p:sp>
          <p:nvSpPr>
            <p:cNvPr id="5" name="MH_Other_1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7062764" y="2515026"/>
              <a:ext cx="2272778" cy="1539323"/>
            </a:xfrm>
            <a:custGeom>
              <a:avLst/>
              <a:gdLst>
                <a:gd name="T0" fmla="*/ 0 w 518"/>
                <a:gd name="T1" fmla="*/ 0 h 351"/>
                <a:gd name="T2" fmla="*/ 2147483646 w 518"/>
                <a:gd name="T3" fmla="*/ 2147483646 h 3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351">
                  <a:moveTo>
                    <a:pt x="0" y="0"/>
                  </a:moveTo>
                  <a:cubicBezTo>
                    <a:pt x="411" y="0"/>
                    <a:pt x="260" y="351"/>
                    <a:pt x="518" y="340"/>
                  </a:cubicBezTo>
                </a:path>
              </a:pathLst>
            </a:custGeom>
            <a:noFill/>
            <a:ln w="14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MH_Other_2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7062764" y="3216911"/>
              <a:ext cx="2272778" cy="815154"/>
            </a:xfrm>
            <a:custGeom>
              <a:avLst/>
              <a:gdLst>
                <a:gd name="T0" fmla="*/ 0 w 518"/>
                <a:gd name="T1" fmla="*/ 0 h 95"/>
                <a:gd name="T2" fmla="*/ 2147483646 w 518"/>
                <a:gd name="T3" fmla="*/ 2147483646 h 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95">
                  <a:moveTo>
                    <a:pt x="0" y="0"/>
                  </a:moveTo>
                  <a:cubicBezTo>
                    <a:pt x="411" y="0"/>
                    <a:pt x="260" y="95"/>
                    <a:pt x="518" y="92"/>
                  </a:cubicBezTo>
                </a:path>
              </a:pathLst>
            </a:custGeom>
            <a:noFill/>
            <a:ln w="14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MH_Other_3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7062764" y="4006070"/>
              <a:ext cx="2272778" cy="869003"/>
            </a:xfrm>
            <a:custGeom>
              <a:avLst/>
              <a:gdLst>
                <a:gd name="T0" fmla="*/ 0 w 518"/>
                <a:gd name="T1" fmla="*/ 2147483646 h 117"/>
                <a:gd name="T2" fmla="*/ 2147483646 w 518"/>
                <a:gd name="T3" fmla="*/ 2147483646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117">
                  <a:moveTo>
                    <a:pt x="0" y="117"/>
                  </a:moveTo>
                  <a:cubicBezTo>
                    <a:pt x="411" y="117"/>
                    <a:pt x="260" y="0"/>
                    <a:pt x="518" y="4"/>
                  </a:cubicBezTo>
                </a:path>
              </a:pathLst>
            </a:custGeom>
            <a:noFill/>
            <a:ln w="14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MH_Other_4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7062764" y="3983788"/>
              <a:ext cx="2272778" cy="1546752"/>
            </a:xfrm>
            <a:custGeom>
              <a:avLst/>
              <a:gdLst>
                <a:gd name="T0" fmla="*/ 0 w 518"/>
                <a:gd name="T1" fmla="*/ 2147483646 h 327"/>
                <a:gd name="T2" fmla="*/ 2147483646 w 518"/>
                <a:gd name="T3" fmla="*/ 2147483646 h 3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327">
                  <a:moveTo>
                    <a:pt x="0" y="327"/>
                  </a:moveTo>
                  <a:cubicBezTo>
                    <a:pt x="411" y="327"/>
                    <a:pt x="260" y="0"/>
                    <a:pt x="518" y="10"/>
                  </a:cubicBezTo>
                </a:path>
              </a:pathLst>
            </a:custGeom>
            <a:noFill/>
            <a:ln w="14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MH_Other_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062765" y="4022782"/>
              <a:ext cx="2148368" cy="0"/>
            </a:xfrm>
            <a:prstGeom prst="line">
              <a:avLst/>
            </a:prstGeom>
            <a:noFill/>
            <a:ln w="14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15" name="MH_Other_6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9194422" y="3913229"/>
              <a:ext cx="285954" cy="219108"/>
            </a:xfrm>
            <a:custGeom>
              <a:avLst/>
              <a:gdLst>
                <a:gd name="T0" fmla="*/ 0 w 154"/>
                <a:gd name="T1" fmla="*/ 0 h 118"/>
                <a:gd name="T2" fmla="*/ 154 w 154"/>
                <a:gd name="T3" fmla="*/ 59 h 118"/>
                <a:gd name="T4" fmla="*/ 0 w 154"/>
                <a:gd name="T5" fmla="*/ 118 h 118"/>
                <a:gd name="T6" fmla="*/ 0 w 15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18">
                  <a:moveTo>
                    <a:pt x="0" y="0"/>
                  </a:moveTo>
                  <a:lnTo>
                    <a:pt x="154" y="59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>
              <a:normAutofit fontScale="625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</p:grpSp>
      <p:sp>
        <p:nvSpPr>
          <p:cNvPr id="17" name="矩形 16"/>
          <p:cNvSpPr/>
          <p:nvPr/>
        </p:nvSpPr>
        <p:spPr>
          <a:xfrm>
            <a:off x="1767775" y="3019548"/>
            <a:ext cx="502845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中国</a:t>
            </a:r>
            <a:r>
              <a:rPr lang="zh-CN" altLang="en-US" dirty="0"/>
              <a:t>专业</a:t>
            </a:r>
            <a:r>
              <a:rPr lang="en-US" altLang="zh-CN" dirty="0"/>
              <a:t>PPT</a:t>
            </a:r>
            <a:r>
              <a:rPr lang="zh-CN" altLang="en-US" dirty="0"/>
              <a:t>设计领跑</a:t>
            </a:r>
            <a:r>
              <a:rPr lang="zh-CN" altLang="en-US" dirty="0" smtClean="0"/>
              <a:t>者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67775" y="4574162"/>
            <a:ext cx="502845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中国</a:t>
            </a:r>
            <a:r>
              <a:rPr lang="zh-CN" altLang="en-US" dirty="0"/>
              <a:t>专业</a:t>
            </a:r>
            <a:r>
              <a:rPr lang="en-US" altLang="zh-CN" dirty="0"/>
              <a:t>PPT</a:t>
            </a:r>
            <a:r>
              <a:rPr lang="zh-CN" altLang="en-US" dirty="0"/>
              <a:t>设计领跑</a:t>
            </a:r>
            <a:r>
              <a:rPr lang="zh-CN" altLang="en-US" dirty="0" smtClean="0"/>
              <a:t>者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67775" y="5347759"/>
            <a:ext cx="502845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中国</a:t>
            </a:r>
            <a:r>
              <a:rPr lang="zh-CN" altLang="en-US" dirty="0">
                <a:solidFill>
                  <a:schemeClr val="bg1"/>
                </a:solidFill>
              </a:rPr>
              <a:t>专业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设计领跑</a:t>
            </a:r>
            <a:r>
              <a:rPr lang="zh-CN" altLang="en-US" dirty="0" smtClean="0">
                <a:solidFill>
                  <a:schemeClr val="bg1"/>
                </a:solidFill>
              </a:rPr>
              <a:t>者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67775" y="3793637"/>
            <a:ext cx="502845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中国</a:t>
            </a:r>
            <a:r>
              <a:rPr lang="zh-CN" altLang="en-US" dirty="0">
                <a:solidFill>
                  <a:schemeClr val="bg1"/>
                </a:solidFill>
              </a:rPr>
              <a:t>专业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设计领跑</a:t>
            </a:r>
            <a:r>
              <a:rPr lang="zh-CN" altLang="en-US" dirty="0" smtClean="0">
                <a:solidFill>
                  <a:schemeClr val="bg1"/>
                </a:solidFill>
              </a:rPr>
              <a:t>者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67775" y="2248036"/>
            <a:ext cx="502845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中国</a:t>
            </a:r>
            <a:r>
              <a:rPr lang="zh-CN" altLang="en-US" dirty="0">
                <a:solidFill>
                  <a:schemeClr val="bg1"/>
                </a:solidFill>
              </a:rPr>
              <a:t>专业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设计领跑</a:t>
            </a:r>
            <a:r>
              <a:rPr lang="zh-CN" altLang="en-US" dirty="0" smtClean="0">
                <a:solidFill>
                  <a:schemeClr val="bg1"/>
                </a:solidFill>
              </a:rPr>
              <a:t>者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747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应用与成果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043363" y="3016596"/>
            <a:ext cx="4105275" cy="2860676"/>
            <a:chOff x="4043364" y="2703513"/>
            <a:chExt cx="4105275" cy="2860676"/>
          </a:xfrm>
        </p:grpSpPr>
        <p:sp>
          <p:nvSpPr>
            <p:cNvPr id="22" name="MH_Other_1"/>
            <p:cNvSpPr/>
            <p:nvPr>
              <p:custDataLst>
                <p:tags r:id="rId1"/>
              </p:custDataLst>
            </p:nvPr>
          </p:nvSpPr>
          <p:spPr>
            <a:xfrm rot="16200000">
              <a:off x="5317332" y="2674145"/>
              <a:ext cx="1565275" cy="1624012"/>
            </a:xfrm>
            <a:prstGeom prst="notchedRightArrow">
              <a:avLst>
                <a:gd name="adj1" fmla="val 60007"/>
                <a:gd name="adj2" fmla="val 36498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MH_Other_2"/>
            <p:cNvSpPr/>
            <p:nvPr>
              <p:custDataLst>
                <p:tags r:id="rId2"/>
              </p:custDataLst>
            </p:nvPr>
          </p:nvSpPr>
          <p:spPr>
            <a:xfrm>
              <a:off x="6583364" y="3940176"/>
              <a:ext cx="1565275" cy="1624013"/>
            </a:xfrm>
            <a:prstGeom prst="notchedRightArrow">
              <a:avLst>
                <a:gd name="adj1" fmla="val 60007"/>
                <a:gd name="adj2" fmla="val 3649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MH_Other_3"/>
            <p:cNvSpPr/>
            <p:nvPr>
              <p:custDataLst>
                <p:tags r:id="rId3"/>
              </p:custDataLst>
            </p:nvPr>
          </p:nvSpPr>
          <p:spPr>
            <a:xfrm flipH="1">
              <a:off x="4043364" y="3940176"/>
              <a:ext cx="1565275" cy="1624013"/>
            </a:xfrm>
            <a:prstGeom prst="notchedRightArrow">
              <a:avLst>
                <a:gd name="adj1" fmla="val 60007"/>
                <a:gd name="adj2" fmla="val 364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MH_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27651" y="4283076"/>
              <a:ext cx="154622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8192651" y="4471805"/>
            <a:ext cx="275578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中国</a:t>
            </a:r>
            <a:r>
              <a:rPr lang="zh-CN" altLang="en-US" dirty="0"/>
              <a:t>专业</a:t>
            </a:r>
            <a:r>
              <a:rPr lang="en-US" altLang="zh-CN" dirty="0"/>
              <a:t>PPT</a:t>
            </a:r>
            <a:r>
              <a:rPr lang="zh-CN" altLang="en-US" dirty="0"/>
              <a:t>设计领跑</a:t>
            </a:r>
            <a:r>
              <a:rPr lang="zh-CN" altLang="en-US" dirty="0" smtClean="0"/>
              <a:t>者整合论文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设</a:t>
            </a:r>
            <a:r>
              <a:rPr lang="zh-CN" altLang="en-US" dirty="0"/>
              <a:t>计</a:t>
            </a:r>
            <a:r>
              <a:rPr lang="zh-CN" altLang="en-US" dirty="0" smtClean="0"/>
              <a:t>、论文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2327" y="4471806"/>
            <a:ext cx="275578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中国</a:t>
            </a:r>
            <a:r>
              <a:rPr lang="zh-CN" altLang="en-US" dirty="0"/>
              <a:t>专业</a:t>
            </a:r>
            <a:r>
              <a:rPr lang="en-US" altLang="zh-CN" dirty="0"/>
              <a:t>PPT</a:t>
            </a:r>
            <a:r>
              <a:rPr lang="zh-CN" altLang="en-US" dirty="0"/>
              <a:t>设计领跑</a:t>
            </a:r>
            <a:r>
              <a:rPr lang="zh-CN" altLang="en-US" dirty="0" smtClean="0"/>
              <a:t>者整合论文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设</a:t>
            </a:r>
            <a:r>
              <a:rPr lang="zh-CN" altLang="en-US" dirty="0"/>
              <a:t>计</a:t>
            </a:r>
            <a:r>
              <a:rPr lang="zh-CN" altLang="en-US" dirty="0" smtClean="0"/>
              <a:t>、论文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22073" y="1671380"/>
            <a:ext cx="275578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中国</a:t>
            </a:r>
            <a:r>
              <a:rPr lang="zh-CN" altLang="en-US" dirty="0"/>
              <a:t>专业</a:t>
            </a:r>
            <a:r>
              <a:rPr lang="en-US" altLang="zh-CN" dirty="0"/>
              <a:t>PPT</a:t>
            </a:r>
            <a:r>
              <a:rPr lang="zh-CN" altLang="en-US" dirty="0"/>
              <a:t>设计领跑</a:t>
            </a:r>
            <a:r>
              <a:rPr lang="zh-CN" altLang="en-US" dirty="0" smtClean="0"/>
              <a:t>者整合论文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设</a:t>
            </a:r>
            <a:r>
              <a:rPr lang="zh-CN" altLang="en-US" dirty="0"/>
              <a:t>计</a:t>
            </a:r>
            <a:r>
              <a:rPr lang="zh-CN" altLang="en-US" dirty="0" smtClean="0"/>
              <a:t>、论文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8114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59896" y="2011203"/>
            <a:ext cx="2232248" cy="503237"/>
          </a:xfrm>
        </p:spPr>
        <p:txBody>
          <a:bodyPr/>
          <a:lstStyle/>
          <a:p>
            <a:r>
              <a:rPr lang="en-US" altLang="zh-CN" dirty="0" smtClean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159896" y="2775805"/>
            <a:ext cx="2232248" cy="503237"/>
          </a:xfrm>
        </p:spPr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159896" y="3645024"/>
            <a:ext cx="2232248" cy="503237"/>
          </a:xfrm>
        </p:spPr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392144" y="2011203"/>
            <a:ext cx="2016224" cy="503237"/>
          </a:xfrm>
        </p:spPr>
        <p:txBody>
          <a:bodyPr/>
          <a:lstStyle/>
          <a:p>
            <a:r>
              <a:rPr lang="zh-CN" altLang="en-US" dirty="0" smtClean="0"/>
              <a:t>课题背景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392144" y="2782291"/>
            <a:ext cx="2016224" cy="503237"/>
          </a:xfrm>
        </p:spPr>
        <p:txBody>
          <a:bodyPr/>
          <a:lstStyle/>
          <a:p>
            <a:r>
              <a:rPr lang="zh-CN" altLang="en-US" dirty="0" smtClean="0"/>
              <a:t>系统设计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7392144" y="3645255"/>
            <a:ext cx="2232248" cy="503237"/>
          </a:xfrm>
        </p:spPr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865" y="-17588"/>
            <a:ext cx="4079776" cy="68755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343472" y="2011203"/>
            <a:ext cx="1329331" cy="3216304"/>
          </a:xfrm>
        </p:spPr>
        <p:txBody>
          <a:bodyPr/>
          <a:lstStyle/>
          <a:p>
            <a:r>
              <a:rPr lang="zh-CN" altLang="en-US" sz="8000" dirty="0" smtClean="0">
                <a:solidFill>
                  <a:schemeClr val="bg1"/>
                </a:solidFill>
              </a:rPr>
              <a:t>目</a:t>
            </a:r>
            <a:endParaRPr lang="en-US" altLang="zh-CN" sz="8000" dirty="0" smtClean="0">
              <a:solidFill>
                <a:schemeClr val="bg1"/>
              </a:solidFill>
            </a:endParaRPr>
          </a:p>
          <a:p>
            <a:r>
              <a:rPr lang="zh-CN" altLang="en-US" sz="8000" dirty="0" smtClean="0">
                <a:solidFill>
                  <a:schemeClr val="bg1"/>
                </a:solidFill>
              </a:rPr>
              <a:t>录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27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159896" y="4437700"/>
            <a:ext cx="2232248" cy="503237"/>
          </a:xfrm>
        </p:spPr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8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7392144" y="4437931"/>
            <a:ext cx="2232248" cy="503237"/>
          </a:xfrm>
        </p:spPr>
        <p:txBody>
          <a:bodyPr/>
          <a:lstStyle/>
          <a:p>
            <a:r>
              <a:rPr lang="zh-CN" altLang="en-US" dirty="0" smtClean="0"/>
              <a:t>课题结论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87671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</a:t>
            </a:r>
            <a:r>
              <a:rPr lang="en-US" altLang="zh-CN" dirty="0"/>
              <a:t>O</a:t>
            </a:r>
            <a:r>
              <a:rPr lang="en-US" altLang="zh-CN" dirty="0" smtClean="0"/>
              <a:t>NE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课题背景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3385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2300954" cy="496824"/>
          </a:xfrm>
        </p:spPr>
        <p:txBody>
          <a:bodyPr/>
          <a:lstStyle/>
          <a:p>
            <a:r>
              <a:rPr lang="zh-CN" altLang="en-US" dirty="0" smtClean="0"/>
              <a:t>课题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47528" y="1700808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0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zh-CN" altLang="en-US" sz="3000" dirty="0" smtClean="0">
                <a:latin typeface="FangSong" charset="-122"/>
                <a:ea typeface="FangSong" charset="-122"/>
                <a:cs typeface="FangSong" charset="-122"/>
              </a:rPr>
              <a:t>   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截至</a:t>
            </a:r>
            <a:r>
              <a:rPr lang="en-US" altLang="zh-CN" sz="3000" dirty="0" smtClean="0">
                <a:latin typeface="FangSong" charset="-122"/>
                <a:ea typeface="FangSong" charset="-122"/>
                <a:cs typeface="FangSong" charset="-122"/>
              </a:rPr>
              <a:t>2016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年</a:t>
            </a:r>
            <a:r>
              <a:rPr lang="en-US" altLang="zh-CN" sz="3000" dirty="0">
                <a:latin typeface="FangSong" charset="-122"/>
                <a:ea typeface="FangSong" charset="-122"/>
                <a:cs typeface="FangSong" charset="-122"/>
              </a:rPr>
              <a:t>12</a:t>
            </a:r>
            <a:r>
              <a:rPr lang="zh-CN" altLang="zh-CN" sz="3000" dirty="0">
                <a:latin typeface="FangSong" charset="-122"/>
                <a:ea typeface="FangSong" charset="-122"/>
                <a:cs typeface="FangSong" charset="-122"/>
              </a:rPr>
              <a:t>月，中国网民的规模己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达到</a:t>
            </a:r>
            <a:r>
              <a:rPr lang="en-US" altLang="zh-CN" sz="3000" b="1" dirty="0" smtClean="0">
                <a:latin typeface="FangSong" charset="-122"/>
                <a:ea typeface="FangSong" charset="-122"/>
                <a:cs typeface="FangSong" charset="-122"/>
              </a:rPr>
              <a:t>10.88</a:t>
            </a:r>
            <a:r>
              <a:rPr lang="zh-CN" altLang="zh-CN" sz="3000" b="1" dirty="0">
                <a:latin typeface="FangSong" charset="-122"/>
                <a:ea typeface="FangSong" charset="-122"/>
                <a:cs typeface="FangSong" charset="-122"/>
              </a:rPr>
              <a:t>亿</a:t>
            </a:r>
            <a:r>
              <a:rPr lang="zh-CN" altLang="zh-CN" sz="3000" dirty="0">
                <a:latin typeface="FangSong" charset="-122"/>
                <a:ea typeface="FangSong" charset="-122"/>
                <a:cs typeface="FangSong" charset="-122"/>
              </a:rPr>
              <a:t>，全年共新增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网民</a:t>
            </a:r>
            <a:r>
              <a:rPr lang="en-US" altLang="zh-CN" sz="3000" b="1" dirty="0">
                <a:latin typeface="FangSong" charset="-122"/>
                <a:ea typeface="FangSong" charset="-122"/>
                <a:cs typeface="FangSong" charset="-122"/>
              </a:rPr>
              <a:t>8</a:t>
            </a:r>
            <a:r>
              <a:rPr lang="en-US" altLang="zh-CN" sz="3000" b="1" dirty="0" smtClean="0">
                <a:latin typeface="FangSong" charset="-122"/>
                <a:ea typeface="FangSong" charset="-122"/>
                <a:cs typeface="FangSong" charset="-122"/>
              </a:rPr>
              <a:t>951</a:t>
            </a:r>
            <a:r>
              <a:rPr lang="zh-CN" altLang="zh-CN" sz="3000" b="1" dirty="0">
                <a:latin typeface="FangSong" charset="-122"/>
                <a:ea typeface="FangSong" charset="-122"/>
                <a:cs typeface="FangSong" charset="-122"/>
              </a:rPr>
              <a:t>万</a:t>
            </a:r>
            <a:r>
              <a:rPr lang="zh-CN" altLang="zh-CN" sz="3000" dirty="0">
                <a:latin typeface="FangSong" charset="-122"/>
                <a:ea typeface="FangSong" charset="-122"/>
                <a:cs typeface="FangSong" charset="-122"/>
              </a:rPr>
              <a:t>人。互联网普及率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为</a:t>
            </a:r>
            <a:r>
              <a:rPr lang="en-US" altLang="zh-CN" sz="3000" b="1" dirty="0" smtClean="0">
                <a:latin typeface="FangSong" charset="-122"/>
                <a:ea typeface="FangSong" charset="-122"/>
                <a:cs typeface="FangSong" charset="-122"/>
              </a:rPr>
              <a:t>76.9%</a:t>
            </a:r>
            <a:r>
              <a:rPr lang="zh-CN" altLang="zh-CN" sz="3000" dirty="0">
                <a:latin typeface="FangSong" charset="-122"/>
                <a:ea typeface="FangSong" charset="-122"/>
                <a:cs typeface="FangSong" charset="-122"/>
              </a:rPr>
              <a:t>，较</a:t>
            </a:r>
            <a:r>
              <a:rPr lang="en-US" altLang="zh-CN" sz="3000" dirty="0" smtClean="0">
                <a:latin typeface="FangSong" charset="-122"/>
                <a:ea typeface="FangSong" charset="-122"/>
                <a:cs typeface="FangSong" charset="-122"/>
              </a:rPr>
              <a:t>2015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年底</a:t>
            </a:r>
            <a:r>
              <a:rPr lang="zh-CN" altLang="zh-CN" sz="3000" dirty="0">
                <a:latin typeface="FangSong" charset="-122"/>
                <a:ea typeface="FangSong" charset="-122"/>
                <a:cs typeface="FangSong" charset="-122"/>
              </a:rPr>
              <a:t>提升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了</a:t>
            </a:r>
            <a:r>
              <a:rPr lang="en-US" altLang="zh-CN" sz="3000" b="1" dirty="0">
                <a:latin typeface="FangSong" charset="-122"/>
                <a:ea typeface="FangSong" charset="-122"/>
                <a:cs typeface="FangSong" charset="-122"/>
              </a:rPr>
              <a:t>5</a:t>
            </a:r>
            <a:r>
              <a:rPr lang="en-US" altLang="zh-CN" sz="3000" b="1" dirty="0" smtClean="0">
                <a:latin typeface="FangSong" charset="-122"/>
                <a:ea typeface="FangSong" charset="-122"/>
                <a:cs typeface="FangSong" charset="-122"/>
              </a:rPr>
              <a:t>.4%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。</a:t>
            </a:r>
            <a:r>
              <a:rPr lang="zh-CN" altLang="zh-CN" sz="3000" dirty="0">
                <a:latin typeface="FangSong" charset="-122"/>
                <a:ea typeface="FangSong" charset="-122"/>
                <a:cs typeface="FangSong" charset="-122"/>
              </a:rPr>
              <a:t>其中使用手机上网的网民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达到</a:t>
            </a:r>
            <a:r>
              <a:rPr lang="en-US" altLang="zh-CN" sz="3000" b="1" dirty="0">
                <a:latin typeface="FangSong" charset="-122"/>
                <a:ea typeface="FangSong" charset="-122"/>
                <a:cs typeface="FangSong" charset="-122"/>
              </a:rPr>
              <a:t>8</a:t>
            </a:r>
            <a:r>
              <a:rPr lang="en-US" altLang="zh-CN" sz="3000" b="1" dirty="0" smtClean="0">
                <a:latin typeface="FangSong" charset="-122"/>
                <a:ea typeface="FangSong" charset="-122"/>
                <a:cs typeface="FangSong" charset="-122"/>
              </a:rPr>
              <a:t>.20</a:t>
            </a:r>
            <a:r>
              <a:rPr lang="zh-CN" altLang="zh-CN" sz="3000" b="1" dirty="0">
                <a:latin typeface="FangSong" charset="-122"/>
                <a:ea typeface="FangSong" charset="-122"/>
                <a:cs typeface="FangSong" charset="-122"/>
              </a:rPr>
              <a:t>亿</a:t>
            </a:r>
            <a:r>
              <a:rPr lang="zh-CN" altLang="zh-CN" sz="3000" dirty="0">
                <a:latin typeface="FangSong" charset="-122"/>
                <a:ea typeface="FangSong" charset="-122"/>
                <a:cs typeface="FangSong" charset="-122"/>
              </a:rPr>
              <a:t>，比</a:t>
            </a:r>
            <a:r>
              <a:rPr lang="en-US" altLang="zh-CN" sz="3000" dirty="0" smtClean="0">
                <a:latin typeface="FangSong" charset="-122"/>
                <a:ea typeface="FangSong" charset="-122"/>
                <a:cs typeface="FangSong" charset="-122"/>
              </a:rPr>
              <a:t>2015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年底</a:t>
            </a:r>
            <a:r>
              <a:rPr lang="zh-CN" altLang="zh-CN" sz="3000" dirty="0">
                <a:latin typeface="FangSong" charset="-122"/>
                <a:ea typeface="FangSong" charset="-122"/>
                <a:cs typeface="FangSong" charset="-122"/>
              </a:rPr>
              <a:t>增加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了</a:t>
            </a:r>
            <a:r>
              <a:rPr lang="en-US" altLang="zh-CN" sz="3000" b="1" dirty="0" smtClean="0">
                <a:latin typeface="FangSong" charset="-122"/>
                <a:ea typeface="FangSong" charset="-122"/>
                <a:cs typeface="FangSong" charset="-122"/>
              </a:rPr>
              <a:t>1.3</a:t>
            </a:r>
            <a:r>
              <a:rPr lang="zh-CN" altLang="en-US" sz="3000" b="1" dirty="0" smtClean="0">
                <a:latin typeface="FangSong" charset="-122"/>
                <a:ea typeface="FangSong" charset="-122"/>
                <a:cs typeface="FangSong" charset="-122"/>
              </a:rPr>
              <a:t>亿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人</a:t>
            </a:r>
            <a:r>
              <a:rPr lang="zh-CN" altLang="zh-CN" sz="3000" dirty="0">
                <a:latin typeface="FangSong" charset="-122"/>
                <a:ea typeface="FangSong" charset="-122"/>
                <a:cs typeface="FangSong" charset="-122"/>
              </a:rPr>
              <a:t>，占总体网民人数的</a:t>
            </a:r>
            <a:r>
              <a:rPr lang="en-US" altLang="zh-CN" sz="3000" b="1" dirty="0">
                <a:latin typeface="FangSong" charset="-122"/>
                <a:ea typeface="FangSong" charset="-122"/>
                <a:cs typeface="FangSong" charset="-122"/>
              </a:rPr>
              <a:t>90.1</a:t>
            </a:r>
            <a:r>
              <a:rPr lang="en-US" altLang="zh-CN" sz="3000" b="1" dirty="0" smtClean="0">
                <a:latin typeface="FangSong" charset="-122"/>
                <a:ea typeface="FangSong" charset="-122"/>
                <a:cs typeface="FangSong" charset="-122"/>
              </a:rPr>
              <a:t>%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，比</a:t>
            </a:r>
            <a:r>
              <a:rPr lang="en-US" altLang="zh-CN" sz="3000" dirty="0" smtClean="0">
                <a:latin typeface="FangSong" charset="-122"/>
                <a:ea typeface="FangSong" charset="-122"/>
                <a:cs typeface="FangSong" charset="-122"/>
              </a:rPr>
              <a:t>2014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年増长了</a:t>
            </a:r>
            <a:r>
              <a:rPr lang="en-US" altLang="zh-CN" sz="3000" b="1" dirty="0">
                <a:latin typeface="FangSong" charset="-122"/>
                <a:ea typeface="FangSong" charset="-122"/>
                <a:cs typeface="FangSong" charset="-122"/>
              </a:rPr>
              <a:t>7</a:t>
            </a:r>
            <a:r>
              <a:rPr lang="en-US" altLang="zh-CN" sz="3000" b="1" dirty="0" smtClean="0">
                <a:latin typeface="FangSong" charset="-122"/>
                <a:ea typeface="FangSong" charset="-122"/>
                <a:cs typeface="FangSong" charset="-122"/>
              </a:rPr>
              <a:t>.3%</a:t>
            </a:r>
            <a:r>
              <a:rPr lang="zh-CN" altLang="zh-CN" sz="3000" dirty="0" smtClean="0">
                <a:latin typeface="FangSong" charset="-122"/>
                <a:ea typeface="FangSong" charset="-122"/>
                <a:cs typeface="FangSong" charset="-122"/>
              </a:rPr>
              <a:t>。</a:t>
            </a:r>
            <a:endParaRPr lang="en-US" altLang="zh-CN" sz="30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algn="just"/>
            <a:endParaRPr lang="en-US" altLang="zh-CN" sz="30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algn="just"/>
            <a:r>
              <a:rPr lang="zh-CN" altLang="en-US" sz="3000" dirty="0" smtClean="0">
                <a:latin typeface="STFangsong" charset="-122"/>
                <a:ea typeface="STFangsong" charset="-122"/>
                <a:cs typeface="STFangsong" charset="-122"/>
              </a:rPr>
              <a:t>        </a:t>
            </a:r>
            <a:r>
              <a:rPr lang="zh-CN" altLang="zh-CN" sz="3000" dirty="0" smtClean="0">
                <a:latin typeface="STFangsong" charset="-122"/>
                <a:ea typeface="STFangsong" charset="-122"/>
                <a:cs typeface="STFangsong" charset="-122"/>
              </a:rPr>
              <a:t>在</a:t>
            </a:r>
            <a:r>
              <a:rPr lang="zh-CN" altLang="zh-CN" sz="3000" dirty="0">
                <a:latin typeface="STFangsong" charset="-122"/>
                <a:ea typeface="STFangsong" charset="-122"/>
                <a:cs typeface="STFangsong" charset="-122"/>
              </a:rPr>
              <a:t>综合社交领域，最具代表性的朋友圈、</a:t>
            </a:r>
            <a:r>
              <a:rPr lang="en-US" altLang="zh-CN" sz="3000" dirty="0">
                <a:latin typeface="STFangsong" charset="-122"/>
                <a:ea typeface="STFangsong" charset="-122"/>
                <a:cs typeface="STFangsong" charset="-122"/>
              </a:rPr>
              <a:t>QQ</a:t>
            </a:r>
            <a:r>
              <a:rPr lang="zh-CN" altLang="zh-CN" sz="3000" dirty="0">
                <a:latin typeface="STFangsong" charset="-122"/>
                <a:ea typeface="STFangsong" charset="-122"/>
                <a:cs typeface="STFangsong" charset="-122"/>
              </a:rPr>
              <a:t>空间、微博，网民使用率分别为</a:t>
            </a:r>
            <a:r>
              <a:rPr lang="en-US" altLang="zh-CN" sz="3000" b="1" dirty="0">
                <a:latin typeface="STFangsong" charset="-122"/>
                <a:ea typeface="STFangsong" charset="-122"/>
                <a:cs typeface="STFangsong" charset="-122"/>
              </a:rPr>
              <a:t>65.1%</a:t>
            </a:r>
            <a:r>
              <a:rPr lang="zh-CN" altLang="zh-CN" sz="30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en-US" altLang="zh-CN" sz="3000" b="1" dirty="0">
                <a:latin typeface="STFangsong" charset="-122"/>
                <a:ea typeface="STFangsong" charset="-122"/>
                <a:cs typeface="STFangsong" charset="-122"/>
              </a:rPr>
              <a:t>80.6%</a:t>
            </a:r>
            <a:r>
              <a:rPr lang="zh-CN" altLang="zh-CN" sz="30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en-US" altLang="zh-CN" sz="3000" dirty="0">
                <a:latin typeface="STFangsong" charset="-122"/>
                <a:ea typeface="STFangsong" charset="-122"/>
                <a:cs typeface="STFangsong" charset="-122"/>
              </a:rPr>
              <a:t>33.5%</a:t>
            </a:r>
            <a:r>
              <a:rPr lang="zh-CN" altLang="zh-CN" sz="3000" dirty="0">
                <a:latin typeface="STFangsong" charset="-122"/>
                <a:ea typeface="STFangsong" charset="-122"/>
                <a:cs typeface="STFangsong" charset="-122"/>
              </a:rPr>
              <a:t>。</a:t>
            </a:r>
            <a:endParaRPr kumimoji="1" lang="zh-CN" altLang="en-US" sz="30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51144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106680" cy="496824"/>
          </a:xfrm>
        </p:spPr>
        <p:txBody>
          <a:bodyPr/>
          <a:lstStyle/>
          <a:p>
            <a:r>
              <a:rPr lang="zh-CN" altLang="en-US" dirty="0" smtClean="0"/>
              <a:t>课题背景</a:t>
            </a:r>
            <a:r>
              <a:rPr lang="en-US" altLang="zh-CN" dirty="0" smtClean="0"/>
              <a:t>-</a:t>
            </a:r>
            <a:r>
              <a:rPr lang="zh-CN" altLang="en-US" dirty="0"/>
              <a:t>微博数据分析现状</a:t>
            </a:r>
          </a:p>
          <a:p>
            <a:endParaRPr lang="zh-CN" altLang="en-US" dirty="0"/>
          </a:p>
        </p:txBody>
      </p:sp>
      <p:sp>
        <p:nvSpPr>
          <p:cNvPr id="25" name="MH_SubTitle_1"/>
          <p:cNvSpPr/>
          <p:nvPr>
            <p:custDataLst>
              <p:tags r:id="rId1"/>
            </p:custDataLst>
          </p:nvPr>
        </p:nvSpPr>
        <p:spPr>
          <a:xfrm>
            <a:off x="1127969" y="1988840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01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8" name="MH_SubTitle_1"/>
          <p:cNvSpPr/>
          <p:nvPr>
            <p:custDataLst>
              <p:tags r:id="rId2"/>
            </p:custDataLst>
          </p:nvPr>
        </p:nvSpPr>
        <p:spPr>
          <a:xfrm>
            <a:off x="1127969" y="3501008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02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4" name="MH_SubTitle_1"/>
          <p:cNvSpPr/>
          <p:nvPr>
            <p:custDataLst>
              <p:tags r:id="rId3"/>
            </p:custDataLst>
          </p:nvPr>
        </p:nvSpPr>
        <p:spPr>
          <a:xfrm>
            <a:off x="1127969" y="5042321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03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67360" y="197914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latin typeface="+mj-ea"/>
                <a:ea typeface="+mj-ea"/>
              </a:rPr>
              <a:t>微博短文本挖掘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36652" y="2428580"/>
            <a:ext cx="912738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charset="0"/>
                <a:ea typeface="SimSun" charset="-122"/>
              </a:rPr>
              <a:t>由于微博的长度较短，所以可以把微博上的内容看成是不同短文本的集合，这个集合有一些显而易见的特点</a:t>
            </a:r>
            <a:r>
              <a:rPr lang="en-US" altLang="zh-CN" kern="100" dirty="0">
                <a:latin typeface="Times New Roman" charset="0"/>
                <a:ea typeface="SimSun" charset="-122"/>
              </a:rPr>
              <a:t>:</a:t>
            </a:r>
            <a:r>
              <a:rPr lang="zh-CN" altLang="zh-CN" kern="100" dirty="0">
                <a:latin typeface="Times New Roman" charset="0"/>
                <a:ea typeface="SimSun" charset="-122"/>
              </a:rPr>
              <a:t>文本口语化，存在大量错别字、谐音字、符号</a:t>
            </a:r>
            <a:r>
              <a:rPr lang="zh-CN" altLang="zh-CN" kern="100" dirty="0" smtClean="0">
                <a:latin typeface="Times New Roman" charset="0"/>
                <a:ea typeface="SimSun" charset="-122"/>
              </a:rPr>
              <a:t>等</a:t>
            </a:r>
            <a:r>
              <a:rPr lang="zh-CN" altLang="en-US" kern="100" dirty="0" smtClean="0">
                <a:latin typeface="Times New Roman" charset="0"/>
                <a:ea typeface="SimSun" charset="-122"/>
              </a:rPr>
              <a:t>。</a:t>
            </a:r>
            <a:endParaRPr lang="en-US" altLang="zh-CN" kern="100" dirty="0">
              <a:latin typeface="Times New Roman" charset="0"/>
              <a:ea typeface="SimSun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67360" y="345881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latin typeface="+mj-ea"/>
                <a:ea typeface="+mj-ea"/>
              </a:rPr>
              <a:t>情感倾向性分析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36652" y="3908250"/>
            <a:ext cx="912738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 smtClean="0">
                <a:latin typeface="Times New Roman" charset="0"/>
                <a:ea typeface="SimSun" charset="-122"/>
              </a:rPr>
              <a:t>建立</a:t>
            </a:r>
            <a:r>
              <a:rPr lang="zh-CN" altLang="zh-CN" kern="100" dirty="0">
                <a:latin typeface="Times New Roman" charset="0"/>
                <a:ea typeface="SimSun" charset="-122"/>
              </a:rPr>
              <a:t>情感词库，然后进行词汇的匹配和表情、语气等的标记，以此来发现人们的倾向</a:t>
            </a:r>
            <a:r>
              <a:rPr lang="zh-CN" altLang="en-US" kern="100" dirty="0">
                <a:latin typeface="Times New Roman" charset="0"/>
                <a:ea typeface="SimSun" charset="-122"/>
              </a:rPr>
              <a:t>，</a:t>
            </a:r>
            <a:r>
              <a:rPr lang="zh-CN" altLang="zh-CN" kern="100" dirty="0">
                <a:latin typeface="Times New Roman" charset="0"/>
                <a:ea typeface="SimSun" charset="-122"/>
              </a:rPr>
              <a:t>除了进行情感的分类外，还需要结合上下文进行判断</a:t>
            </a:r>
            <a:r>
              <a:rPr lang="zh-CN" altLang="zh-CN" kern="100" dirty="0" smtClean="0">
                <a:latin typeface="Times New Roman" charset="0"/>
                <a:ea typeface="SimSun" charset="-122"/>
              </a:rPr>
              <a:t>。</a:t>
            </a:r>
            <a:endParaRPr lang="zh-CN" altLang="zh-CN" kern="100" dirty="0">
              <a:latin typeface="Times New Roman" charset="0"/>
              <a:ea typeface="SimSun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67360" y="5013176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latin typeface="+mj-ea"/>
                <a:ea typeface="+mj-ea"/>
                <a:cs typeface="Times New Roman" charset="0"/>
              </a:rPr>
              <a:t>话题趋势检测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36652" y="5462615"/>
            <a:ext cx="9127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charset="0"/>
                <a:ea typeface="SimSun" charset="-122"/>
                <a:cs typeface="Times New Roman" charset="0"/>
              </a:rPr>
              <a:t>最常见的话题趋势检测就是进行词频的检测，通过检测某个词出现的频率，就能判断某个话题的热门</a:t>
            </a:r>
            <a:r>
              <a:rPr lang="zh-CN" altLang="zh-CN" kern="100" dirty="0" smtClean="0">
                <a:latin typeface="Times New Roman" charset="0"/>
                <a:ea typeface="SimSun" charset="-122"/>
                <a:cs typeface="Times New Roman" charset="0"/>
              </a:rPr>
              <a:t>程度</a:t>
            </a:r>
            <a:r>
              <a:rPr lang="zh-CN" altLang="en-US" kern="100" dirty="0" smtClean="0">
                <a:latin typeface="Times New Roman" charset="0"/>
                <a:ea typeface="SimSun" charset="-122"/>
                <a:cs typeface="Times New Roman" charset="0"/>
              </a:rPr>
              <a:t>。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063552" y="242858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063552" y="3907955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063552" y="5462615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0978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51888" y="2421509"/>
            <a:ext cx="1044178" cy="1008063"/>
          </a:xfrm>
        </p:spPr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TWO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5344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整体设计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293514" y="2498120"/>
            <a:ext cx="36503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整个系统分为三个模块：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爬虫模块：采集数据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Elasticsearch</a:t>
            </a:r>
            <a:r>
              <a:rPr kumimoji="1" lang="zh-CN" altLang="en-US" sz="2400" dirty="0" smtClean="0"/>
              <a:t>：存储数据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Kibana</a:t>
            </a:r>
            <a:r>
              <a:rPr kumimoji="1" lang="zh-CN" altLang="en-US" sz="2400" dirty="0"/>
              <a:t>：</a:t>
            </a:r>
            <a:r>
              <a:rPr kumimoji="1" lang="zh-CN" altLang="en-US" sz="2400" dirty="0" smtClean="0"/>
              <a:t>数据可视化</a:t>
            </a:r>
            <a:endParaRPr kumimoji="1"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519936" y="227687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爬虫模块</a:t>
            </a:r>
            <a:endParaRPr kumimoji="1"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104112" y="4509120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Elastic</a:t>
            </a:r>
          </a:p>
          <a:p>
            <a:pPr algn="ctr"/>
            <a:r>
              <a:rPr kumimoji="1" lang="en-US" altLang="zh-CN" dirty="0" smtClean="0"/>
              <a:t>Search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798857" y="2270697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Kibana</a:t>
            </a:r>
            <a:endParaRPr kumimoji="1" lang="zh-CN" altLang="en-US" dirty="0"/>
          </a:p>
        </p:txBody>
      </p:sp>
      <p:cxnSp>
        <p:nvCxnSpPr>
          <p:cNvPr id="37" name="直线箭头连接符 36"/>
          <p:cNvCxnSpPr>
            <a:stCxn id="35" idx="2"/>
            <a:endCxn id="53" idx="1"/>
          </p:cNvCxnSpPr>
          <p:nvPr/>
        </p:nvCxnSpPr>
        <p:spPr>
          <a:xfrm>
            <a:off x="6384032" y="3140968"/>
            <a:ext cx="720080" cy="18002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53" idx="3"/>
            <a:endCxn id="54" idx="2"/>
          </p:cNvCxnSpPr>
          <p:nvPr/>
        </p:nvCxnSpPr>
        <p:spPr>
          <a:xfrm flipV="1">
            <a:off x="8832304" y="3134793"/>
            <a:ext cx="830649" cy="1806375"/>
          </a:xfrm>
          <a:prstGeom prst="straightConnector1">
            <a:avLst/>
          </a:prstGeom>
          <a:ln w="25400" cap="flat">
            <a:solidFill>
              <a:schemeClr val="accent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18642" y="3761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数据存储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243010" y="38250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数据可视化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6204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871864" y="2487672"/>
            <a:ext cx="6048672" cy="3965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爬虫设计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9991" y="2714144"/>
            <a:ext cx="3672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爬虫模块分为</a:t>
            </a:r>
            <a:r>
              <a:rPr kumimoji="1" lang="en-US" altLang="zh-CN" sz="2400" dirty="0" smtClean="0"/>
              <a:t>Scheduler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Pipline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PageProcessor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Downloader</a:t>
            </a:r>
            <a:r>
              <a:rPr kumimoji="1" lang="zh-CN" altLang="en-US" sz="2400" dirty="0" smtClean="0"/>
              <a:t>四个组件，模块间的关系图如左图所示</a:t>
            </a:r>
            <a:endParaRPr kumimoji="1"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8904312" y="1484784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Weibo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03968" y="2658439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Scheduler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03968" y="544522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</a:p>
          <a:p>
            <a:pPr algn="ctr"/>
            <a:r>
              <a:rPr kumimoji="1" lang="en-US" altLang="zh-CN" dirty="0" smtClean="0"/>
              <a:t>Processer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88226" y="403584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Pipline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948184" y="403584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Downloader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5" idx="0"/>
            <a:endCxn id="9" idx="2"/>
          </p:cNvCxnSpPr>
          <p:nvPr/>
        </p:nvCxnSpPr>
        <p:spPr>
          <a:xfrm flipV="1">
            <a:off x="7832060" y="3450527"/>
            <a:ext cx="0" cy="199469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5" idx="0"/>
            <a:endCxn id="16" idx="2"/>
          </p:cNvCxnSpPr>
          <p:nvPr/>
        </p:nvCxnSpPr>
        <p:spPr>
          <a:xfrm flipH="1" flipV="1">
            <a:off x="5916318" y="4827932"/>
            <a:ext cx="1915742" cy="61729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7" idx="4"/>
            <a:endCxn id="17" idx="0"/>
          </p:cNvCxnSpPr>
          <p:nvPr/>
        </p:nvCxnSpPr>
        <p:spPr>
          <a:xfrm>
            <a:off x="9768408" y="2276872"/>
            <a:ext cx="7868" cy="175897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2"/>
            <a:endCxn id="15" idx="0"/>
          </p:cNvCxnSpPr>
          <p:nvPr/>
        </p:nvCxnSpPr>
        <p:spPr>
          <a:xfrm flipH="1">
            <a:off x="7832060" y="4827932"/>
            <a:ext cx="1944216" cy="61729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9" idx="3"/>
            <a:endCxn id="17" idx="0"/>
          </p:cNvCxnSpPr>
          <p:nvPr/>
        </p:nvCxnSpPr>
        <p:spPr>
          <a:xfrm>
            <a:off x="8660152" y="3054483"/>
            <a:ext cx="1116124" cy="981361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807842" y="425842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Request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584990" y="508025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ResultItems</a:t>
            </a:r>
            <a:endParaRPr kumimoji="1" lang="en-US" altLang="zh-CN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8771344" y="50802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Page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768408" y="27870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225361" y="350203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Request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513266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5234472" cy="496824"/>
          </a:xfrm>
        </p:spPr>
        <p:txBody>
          <a:bodyPr/>
          <a:lstStyle/>
          <a:p>
            <a:r>
              <a:rPr lang="zh-CN" altLang="en-US" dirty="0" smtClean="0"/>
              <a:t>系统设计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反爬虫限制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37592" y="2708920"/>
            <a:ext cx="18500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通过请求头限制爬虫行为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56454" y="2708920"/>
            <a:ext cx="18500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通过用户行为限制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976320" y="2736878"/>
            <a:ext cx="18500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采用动态页面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7592" y="4437112"/>
            <a:ext cx="185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例如检测</a:t>
            </a:r>
            <a:r>
              <a:rPr kumimoji="1" lang="en-US" altLang="zh-CN" dirty="0" smtClean="0"/>
              <a:t>User-Agent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Referer</a:t>
            </a:r>
            <a:r>
              <a:rPr kumimoji="1" lang="zh-CN" altLang="en-US" dirty="0" smtClean="0"/>
              <a:t>字段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56454" y="4437112"/>
            <a:ext cx="185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dirty="0" smtClean="0"/>
              <a:t>检测同一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或者同一账号请求次数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976320" y="4437112"/>
            <a:ext cx="185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dirty="0" smtClean="0"/>
              <a:t>页面通过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动态渲染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99553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117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117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117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117"/>
  <p:tag name="MH_LIBRARY" val="GRAPHIC"/>
  <p:tag name="MH_TYPE" val="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7343</TotalTime>
  <Words>1384</Words>
  <Application>Microsoft Macintosh PowerPoint</Application>
  <PresentationFormat>宽屏</PresentationFormat>
  <Paragraphs>263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Calibri</vt:lpstr>
      <vt:lpstr>FangSong</vt:lpstr>
      <vt:lpstr>PMingLiU</vt:lpstr>
      <vt:lpstr>SimSun</vt:lpstr>
      <vt:lpstr>STFangsong</vt:lpstr>
      <vt:lpstr>Times New Roman</vt:lpstr>
      <vt:lpstr>华文细黑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康彪</cp:lastModifiedBy>
  <cp:revision>472</cp:revision>
  <dcterms:created xsi:type="dcterms:W3CDTF">2015-05-14T07:52:23Z</dcterms:created>
  <dcterms:modified xsi:type="dcterms:W3CDTF">2017-06-04T16:12:27Z</dcterms:modified>
  <cp:category>https://800sucai.taobao.com</cp:category>
</cp:coreProperties>
</file>