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261" r:id="rId3"/>
    <p:sldId id="271" r:id="rId4"/>
    <p:sldId id="278" r:id="rId5"/>
    <p:sldId id="279" r:id="rId6"/>
    <p:sldId id="280" r:id="rId7"/>
    <p:sldId id="269" r:id="rId8"/>
    <p:sldId id="270" r:id="rId9"/>
    <p:sldId id="264" r:id="rId10"/>
    <p:sldId id="272" r:id="rId11"/>
    <p:sldId id="273" r:id="rId12"/>
    <p:sldId id="277" r:id="rId13"/>
    <p:sldId id="275" r:id="rId14"/>
    <p:sldId id="274" r:id="rId15"/>
    <p:sldId id="276" r:id="rId16"/>
    <p:sldId id="281" r:id="rId17"/>
    <p:sldId id="259" r:id="rId18"/>
    <p:sldId id="260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500" kern="1200">
        <a:solidFill>
          <a:schemeClr val="tx1"/>
        </a:solidFill>
        <a:latin typeface="Frutiger 55 Roman" pitchFamily="34" charset="0"/>
        <a:ea typeface="+mn-ea"/>
        <a:cs typeface="Arial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500" kern="1200">
        <a:solidFill>
          <a:schemeClr val="tx1"/>
        </a:solidFill>
        <a:latin typeface="Frutiger 55 Roman" pitchFamily="34" charset="0"/>
        <a:ea typeface="+mn-ea"/>
        <a:cs typeface="Arial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500" kern="1200">
        <a:solidFill>
          <a:schemeClr val="tx1"/>
        </a:solidFill>
        <a:latin typeface="Frutiger 55 Roman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500" kern="1200">
        <a:solidFill>
          <a:schemeClr val="tx1"/>
        </a:solidFill>
        <a:latin typeface="Frutiger 55 Roman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500" kern="1200">
        <a:solidFill>
          <a:schemeClr val="tx1"/>
        </a:solidFill>
        <a:latin typeface="Frutiger 55 Roman" pitchFamily="34" charset="0"/>
        <a:ea typeface="+mn-ea"/>
        <a:cs typeface="Arial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Frutiger 55 Roman" pitchFamily="34" charset="0"/>
        <a:ea typeface="+mn-ea"/>
        <a:cs typeface="Arial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Frutiger 55 Roman" pitchFamily="34" charset="0"/>
        <a:ea typeface="+mn-ea"/>
        <a:cs typeface="Arial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Frutiger 55 Roman" pitchFamily="34" charset="0"/>
        <a:ea typeface="+mn-ea"/>
        <a:cs typeface="Arial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Frutiger 55 Roman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B32F40FC-AA9A-BE4E-85A0-7F7F1F9B9813}">
          <p14:sldIdLst>
            <p14:sldId id="256"/>
            <p14:sldId id="261"/>
            <p14:sldId id="271"/>
            <p14:sldId id="278"/>
            <p14:sldId id="279"/>
            <p14:sldId id="280"/>
          </p14:sldIdLst>
        </p14:section>
        <p14:section name="Untitled Section" id="{3C8111AA-76CC-7844-8FAA-0FF314B851E2}">
          <p14:sldIdLst>
            <p14:sldId id="269"/>
            <p14:sldId id="270"/>
            <p14:sldId id="264"/>
            <p14:sldId id="272"/>
            <p14:sldId id="273"/>
            <p14:sldId id="277"/>
            <p14:sldId id="275"/>
            <p14:sldId id="274"/>
            <p14:sldId id="276"/>
            <p14:sldId id="281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69E18-63B0-BC4F-B3AE-A54A87643842}" type="datetimeFigureOut">
              <a:rPr lang="en-US" smtClean="0"/>
              <a:t>5/12/12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1F065-3AC6-EA48-AA98-74AB5687A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6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Immutable Objects!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F065-3AC6-EA48-AA98-74AB5687AC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Immutable Objects!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F065-3AC6-EA48-AA98-74AB5687AC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Immutable Objects!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F065-3AC6-EA48-AA98-74AB5687AC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0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Immutable Objects!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F065-3AC6-EA48-AA98-74AB5687AC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0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1.jpe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VER BLUE BOX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31788" y="1541463"/>
            <a:ext cx="6958012" cy="25844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3085" tIns="41543" rIns="83085" bIns="41543" anchor="ctr"/>
          <a:lstStyle/>
          <a:p>
            <a:pPr algn="ctr" defTabSz="831850">
              <a:defRPr/>
            </a:pPr>
            <a:endParaRPr lang="de-CH" sz="1600" b="1">
              <a:latin typeface="Arial" charset="0"/>
            </a:endParaRPr>
          </a:p>
        </p:txBody>
      </p:sp>
      <p:sp>
        <p:nvSpPr>
          <p:cNvPr id="5" name="Line 664"/>
          <p:cNvSpPr>
            <a:spLocks noChangeShapeType="1"/>
          </p:cNvSpPr>
          <p:nvPr>
            <p:custDataLst>
              <p:tags r:id="rId2"/>
            </p:custDataLst>
          </p:nvPr>
        </p:nvSpPr>
        <p:spPr bwMode="white">
          <a:xfrm>
            <a:off x="684213" y="3300413"/>
            <a:ext cx="6257925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6" name="Picture 6" descr="ucoxw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225" y="185738"/>
            <a:ext cx="93186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DIVIDER NUMBER"/>
          <p:cNvSpPr>
            <a:spLocks noGrp="1" noChangeArrowheads="1"/>
          </p:cNvSpPr>
          <p:nvPr>
            <p:ph type="ctrTitle"/>
          </p:nvPr>
        </p:nvSpPr>
        <p:spPr bwMode="gray">
          <a:xfrm>
            <a:off x="681038" y="1760538"/>
            <a:ext cx="5700712" cy="1536700"/>
          </a:xfrm>
          <a:ln algn="ctr"/>
        </p:spPr>
        <p:txBody>
          <a:bodyPr/>
          <a:lstStyle>
            <a:lvl1pPr defTabSz="831850">
              <a:lnSpc>
                <a:spcPct val="100000"/>
              </a:lnSpc>
              <a:defRPr sz="31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zh-TW"/>
              <a:t>Click to edit Presentation Title</a:t>
            </a:r>
          </a:p>
        </p:txBody>
      </p:sp>
      <p:sp>
        <p:nvSpPr>
          <p:cNvPr id="5125" name="DIVIDER TITLE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502025"/>
            <a:ext cx="5700712" cy="304800"/>
          </a:xfrm>
          <a:solidFill>
            <a:srgbClr val="193D85"/>
          </a:solidFill>
          <a:ln w="28575"/>
        </p:spPr>
        <p:txBody>
          <a:bodyPr anchor="ctr">
            <a:spAutoFit/>
          </a:bodyPr>
          <a:lstStyle>
            <a:lvl1pPr>
              <a:buClrTx/>
              <a:buFontTx/>
              <a:buNone/>
              <a:defRPr sz="2000">
                <a:solidFill>
                  <a:srgbClr val="FFD539"/>
                </a:solidFill>
                <a:latin typeface="UBSHeadline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zh-TW"/>
              <a:t>Click to edit Presentation Subtitle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A1176-687E-457C-8FFD-B93DBF061563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6063" y="0"/>
            <a:ext cx="1966912" cy="6038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5325" y="0"/>
            <a:ext cx="5748338" cy="6038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41E59-D001-4CCB-B9E9-09984B078B9E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33F62-B5C7-41CB-990D-50CFAAE018FA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BAD31-4797-42DA-A343-79FD604C148A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989013"/>
            <a:ext cx="3843338" cy="5049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238" y="989013"/>
            <a:ext cx="3843337" cy="5049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788A5-03EE-47AF-8B2E-546BDBD7206D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0D222-9E4D-4133-B5A0-5997DC64F3C6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6416F-1204-4800-AC3F-579881083B0F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EAD4E-4259-4436-80B6-96A17B93C335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9791-5B91-41A6-B2BE-84E8F2CF5B32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F0420-3C8B-4A58-892E-5C28826A9B30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coxw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76225" y="6326188"/>
            <a:ext cx="93186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PAGE HEADING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black">
          <a:xfrm>
            <a:off x="695325" y="0"/>
            <a:ext cx="786765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BODY TEXT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698500" y="989013"/>
            <a:ext cx="7839075" cy="5049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First Level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101" name="THIN BLUE LINE"/>
          <p:cNvSpPr>
            <a:spLocks noChangeShapeType="1"/>
          </p:cNvSpPr>
          <p:nvPr>
            <p:custDataLst>
              <p:tags r:id="rId15"/>
            </p:custDataLst>
          </p:nvPr>
        </p:nvSpPr>
        <p:spPr bwMode="gray">
          <a:xfrm>
            <a:off x="701675" y="895350"/>
            <a:ext cx="78613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02" name="PAGE NUMBER"/>
          <p:cNvSpPr>
            <a:spLocks noGrp="1" noChangeArrowheads="1"/>
          </p:cNvSpPr>
          <p:nvPr>
            <p:ph type="sldNum" sz="quarter" idx="4"/>
            <p:custDataLst>
              <p:tags r:id="rId16"/>
            </p:custDataLst>
          </p:nvPr>
        </p:nvSpPr>
        <p:spPr bwMode="black">
          <a:xfrm>
            <a:off x="8143875" y="6291263"/>
            <a:ext cx="374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smtClean="0"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5EFA1250-AB2A-43FF-ABD0-191B008FA8F4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34225" y="6289675"/>
            <a:ext cx="1077913" cy="344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900" dirty="0" smtClean="0"/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UBSHeadline" pitchFamily="18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UBSHeadline" pitchFamily="18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UBSHeadline" pitchFamily="18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UBSHeadline" pitchFamily="18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UBSHeadline" pitchFamily="18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UBSHeadline" pitchFamily="18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UBSHeadline" pitchFamily="18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UBSHeadline" pitchFamily="18" charset="0"/>
        </a:defRPr>
      </a:lvl9pPr>
    </p:titleStyle>
    <p:bodyStyle>
      <a:lvl1pPr marL="342900" indent="-342900" algn="l" defTabSz="831850" rtl="0" eaLnBrk="0" fontAlgn="base" hangingPunct="0">
        <a:spcBef>
          <a:spcPct val="0"/>
        </a:spcBef>
        <a:spcAft>
          <a:spcPct val="0"/>
        </a:spcAft>
        <a:buClr>
          <a:schemeClr val="bg2"/>
        </a:buClr>
        <a:buSzPct val="123000"/>
        <a:buFont typeface="Symbol" pitchFamily="18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55588" indent="-254000" algn="l" defTabSz="831850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Symbol" pitchFamily="18" charset="2"/>
        <a:buChar char="¨"/>
        <a:defRPr>
          <a:solidFill>
            <a:schemeClr val="tx1"/>
          </a:solidFill>
          <a:latin typeface="+mn-lt"/>
        </a:defRPr>
      </a:lvl2pPr>
      <a:lvl3pPr marL="511175" indent="-254000" algn="l" defTabSz="831850" rtl="0" eaLnBrk="0" fontAlgn="base" hangingPunct="0">
        <a:spcBef>
          <a:spcPct val="35000"/>
        </a:spcBef>
        <a:spcAft>
          <a:spcPct val="0"/>
        </a:spcAft>
        <a:buClr>
          <a:schemeClr val="tx1"/>
        </a:buClr>
        <a:buSzPct val="75000"/>
        <a:buChar char="—"/>
        <a:defRPr sz="1600">
          <a:solidFill>
            <a:schemeClr val="tx1"/>
          </a:solidFill>
          <a:latin typeface="+mn-lt"/>
        </a:defRPr>
      </a:lvl3pPr>
      <a:lvl4pPr marL="766763" indent="-254000" algn="l" defTabSz="831850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84000"/>
        <a:buChar char="–"/>
        <a:defRPr sz="1600">
          <a:solidFill>
            <a:schemeClr val="tx1"/>
          </a:solidFill>
          <a:latin typeface="+mn-lt"/>
        </a:defRPr>
      </a:lvl4pPr>
      <a:lvl5pPr marL="1022350" indent="-254000" algn="l" defTabSz="831850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84000"/>
        <a:buChar char="–"/>
        <a:defRPr sz="1600">
          <a:solidFill>
            <a:schemeClr val="tx1"/>
          </a:solidFill>
          <a:latin typeface="+mn-lt"/>
        </a:defRPr>
      </a:lvl5pPr>
      <a:lvl6pPr marL="1479550" indent="-254000" algn="l" defTabSz="831850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84000"/>
        <a:buChar char="–"/>
        <a:defRPr sz="1600">
          <a:solidFill>
            <a:schemeClr val="tx1"/>
          </a:solidFill>
          <a:latin typeface="+mn-lt"/>
        </a:defRPr>
      </a:lvl6pPr>
      <a:lvl7pPr marL="1936750" indent="-254000" algn="l" defTabSz="831850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84000"/>
        <a:buChar char="–"/>
        <a:defRPr sz="1600">
          <a:solidFill>
            <a:schemeClr val="tx1"/>
          </a:solidFill>
          <a:latin typeface="+mn-lt"/>
        </a:defRPr>
      </a:lvl7pPr>
      <a:lvl8pPr marL="2393950" indent="-254000" algn="l" defTabSz="831850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84000"/>
        <a:buChar char="–"/>
        <a:defRPr sz="1600">
          <a:solidFill>
            <a:schemeClr val="tx1"/>
          </a:solidFill>
          <a:latin typeface="+mn-lt"/>
        </a:defRPr>
      </a:lvl8pPr>
      <a:lvl9pPr marL="2851150" indent="-254000" algn="l" defTabSz="831850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8400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.akka.io/docs/akka/snapshot/general/actor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bs.oracle.com/techrep/1994/smli_tr-94-29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dirty="0" smtClean="0"/>
              <a:t>Actor Concurrency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marL="0" indent="0"/>
            <a:r>
              <a:rPr lang="en-US" dirty="0" smtClean="0"/>
              <a:t>GEDex Day </a:t>
            </a:r>
            <a:r>
              <a:rPr lang="en-US" dirty="0" smtClean="0"/>
              <a:t>(Dec 2</a:t>
            </a:r>
            <a:r>
              <a:rPr lang="en-US" dirty="0" smtClean="0"/>
              <a:t>)</a:t>
            </a: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6705600" y="5562600"/>
            <a:ext cx="1828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Bill Cheung</a:t>
            </a:r>
          </a:p>
          <a:p>
            <a:r>
              <a:rPr lang="en-US" dirty="0" smtClean="0"/>
              <a:t>Brilly Tsang </a:t>
            </a:r>
            <a:endParaRPr lang="en-US" dirty="0"/>
          </a:p>
          <a:p>
            <a:r>
              <a:rPr lang="en-US" dirty="0"/>
              <a:t>Group Technology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524000"/>
            <a:ext cx="7696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I/O Intensive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A portfolio 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40 stocks with different shares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Get the price from Yahoo! 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Calculate the total value 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2766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</p:txBody>
      </p:sp>
      <p:grpSp>
        <p:nvGrpSpPr>
          <p:cNvPr id="9222" name="Group 9221"/>
          <p:cNvGrpSpPr/>
          <p:nvPr/>
        </p:nvGrpSpPr>
        <p:grpSpPr>
          <a:xfrm>
            <a:off x="2133600" y="2895600"/>
            <a:ext cx="1524000" cy="1371600"/>
            <a:chOff x="2133600" y="2743200"/>
            <a:chExt cx="1524000" cy="1371600"/>
          </a:xfrm>
        </p:grpSpPr>
        <p:sp>
          <p:nvSpPr>
            <p:cNvPr id="2" name="Oval 1"/>
            <p:cNvSpPr/>
            <p:nvPr/>
          </p:nvSpPr>
          <p:spPr bwMode="auto">
            <a:xfrm>
              <a:off x="2133600" y="2743200"/>
              <a:ext cx="1524000" cy="1371600"/>
            </a:xfrm>
            <a:prstGeom prst="ellipse">
              <a:avLst/>
            </a:prstGeom>
            <a:no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3185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55 Roman" pitchFamily="34" charset="0"/>
                <a:cs typeface="Arial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62200" y="3276600"/>
              <a:ext cx="109517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Actor</a:t>
              </a:r>
              <a:endParaRPr lang="en-US" dirty="0"/>
            </a:p>
          </p:txBody>
        </p:sp>
      </p:grpSp>
      <p:grpSp>
        <p:nvGrpSpPr>
          <p:cNvPr id="9233" name="Group 9232"/>
          <p:cNvGrpSpPr/>
          <p:nvPr/>
        </p:nvGrpSpPr>
        <p:grpSpPr>
          <a:xfrm>
            <a:off x="228600" y="3200400"/>
            <a:ext cx="1600200" cy="609600"/>
            <a:chOff x="228600" y="3200400"/>
            <a:chExt cx="1600200" cy="609600"/>
          </a:xfrm>
        </p:grpSpPr>
        <p:sp>
          <p:nvSpPr>
            <p:cNvPr id="4" name="Right Arrow 3"/>
            <p:cNvSpPr/>
            <p:nvPr/>
          </p:nvSpPr>
          <p:spPr bwMode="auto">
            <a:xfrm>
              <a:off x="228600" y="3200400"/>
              <a:ext cx="1600200" cy="609600"/>
            </a:xfrm>
            <a:prstGeom prst="rightArrow">
              <a:avLst/>
            </a:prstGeom>
            <a:no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3185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55 Roman" pitchFamily="34" charset="0"/>
                <a:cs typeface="Arial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" y="3352800"/>
              <a:ext cx="72981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stocks</a:t>
              </a:r>
              <a:endParaRPr lang="en-US" dirty="0"/>
            </a:p>
          </p:txBody>
        </p:sp>
      </p:grpSp>
      <p:sp>
        <p:nvSpPr>
          <p:cNvPr id="7" name="Oval 6"/>
          <p:cNvSpPr/>
          <p:nvPr/>
        </p:nvSpPr>
        <p:spPr bwMode="auto">
          <a:xfrm>
            <a:off x="6019800" y="1447800"/>
            <a:ext cx="990600" cy="990600"/>
          </a:xfrm>
          <a:prstGeom prst="ellips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3185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55 Roman" pitchFamily="34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1739172"/>
            <a:ext cx="8643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Y! Actor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096000" y="4724400"/>
            <a:ext cx="990600" cy="990600"/>
            <a:chOff x="6096000" y="5410200"/>
            <a:chExt cx="990600" cy="990600"/>
          </a:xfrm>
        </p:grpSpPr>
        <p:sp>
          <p:nvSpPr>
            <p:cNvPr id="10" name="Oval 9"/>
            <p:cNvSpPr/>
            <p:nvPr/>
          </p:nvSpPr>
          <p:spPr bwMode="auto">
            <a:xfrm>
              <a:off x="6096000" y="5410200"/>
              <a:ext cx="990600" cy="990600"/>
            </a:xfrm>
            <a:prstGeom prst="ellipse">
              <a:avLst/>
            </a:prstGeom>
            <a:noFill/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3185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55 Roman" pitchFamily="34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2200" y="5715000"/>
              <a:ext cx="86433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Y! Actor</a:t>
              </a:r>
              <a:endParaRPr lang="en-US" dirty="0"/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 flipV="1">
            <a:off x="3886200" y="1905000"/>
            <a:ext cx="1905000" cy="990600"/>
          </a:xfrm>
          <a:prstGeom prst="straightConnector1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886200" y="4191000"/>
            <a:ext cx="2057400" cy="762000"/>
          </a:xfrm>
          <a:prstGeom prst="straightConnector1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3962400" y="2133600"/>
            <a:ext cx="1905000" cy="914400"/>
          </a:xfrm>
          <a:prstGeom prst="straightConnector1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 flipV="1">
            <a:off x="3886200" y="4343400"/>
            <a:ext cx="1981200" cy="762000"/>
          </a:xfrm>
          <a:prstGeom prst="straightConnector1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34" name="TextBox 9233"/>
          <p:cNvSpPr txBox="1"/>
          <p:nvPr/>
        </p:nvSpPr>
        <p:spPr>
          <a:xfrm>
            <a:off x="3733800" y="1886635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Stock: APPLE</a:t>
            </a:r>
            <a:endParaRPr lang="en-US" dirty="0"/>
          </a:p>
        </p:txBody>
      </p:sp>
      <p:sp>
        <p:nvSpPr>
          <p:cNvPr id="9235" name="TextBox 9234"/>
          <p:cNvSpPr txBox="1"/>
          <p:nvPr/>
        </p:nvSpPr>
        <p:spPr>
          <a:xfrm>
            <a:off x="4724400" y="2743200"/>
            <a:ext cx="1371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Price: 500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343400" y="4096435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Stock: GOOGLE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191000" y="4800600"/>
            <a:ext cx="1371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Price: 600</a:t>
            </a:r>
            <a:endParaRPr lang="en-US" dirty="0"/>
          </a:p>
        </p:txBody>
      </p:sp>
      <p:sp>
        <p:nvSpPr>
          <p:cNvPr id="9239" name="TextBox 9238"/>
          <p:cNvSpPr txBox="1"/>
          <p:nvPr/>
        </p:nvSpPr>
        <p:spPr>
          <a:xfrm>
            <a:off x="1524000" y="4495800"/>
            <a:ext cx="2162371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Value =</a:t>
            </a:r>
          </a:p>
          <a:p>
            <a:r>
              <a:rPr lang="en-US" dirty="0" smtClean="0"/>
              <a:t>( Stock * share * price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0050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524000"/>
            <a:ext cx="7696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Computational intensive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Monte Carlo Simulation for Option TV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436561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 Tolerance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219200"/>
            <a:ext cx="7696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Two Strategies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bg2">
                    <a:lumMod val="75000"/>
                  </a:schemeClr>
                </a:solidFill>
              </a:rPr>
              <a:t>All-For-One </a:t>
            </a:r>
            <a:r>
              <a:rPr lang="hu-HU" sz="2400" dirty="0" smtClean="0">
                <a:solidFill>
                  <a:schemeClr val="bg2">
                    <a:lumMod val="75000"/>
                  </a:schemeClr>
                </a:solidFill>
              </a:rPr>
              <a:t>strategy 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lvl="2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applies to all children</a:t>
            </a:r>
            <a:endParaRPr lang="hu-HU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One-For-One strategy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applies to the failed one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63290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 Tolerance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219200"/>
            <a:ext cx="7696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restart()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terminate(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Resume()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86000" y="5638800"/>
            <a:ext cx="838200" cy="685800"/>
          </a:xfrm>
          <a:prstGeom prst="ellips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3185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55 Roman" pitchFamily="34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06632" y="2971800"/>
            <a:ext cx="1341568" cy="1142841"/>
          </a:xfrm>
          <a:prstGeom prst="ellips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3185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55 Roman" pitchFamily="34" charset="0"/>
              <a:cs typeface="Arial" charset="0"/>
            </a:endParaRPr>
          </a:p>
        </p:txBody>
      </p:sp>
      <p:cxnSp>
        <p:nvCxnSpPr>
          <p:cNvPr id="11" name="Curved Connector 10"/>
          <p:cNvCxnSpPr/>
          <p:nvPr/>
        </p:nvCxnSpPr>
        <p:spPr bwMode="auto">
          <a:xfrm rot="5400000" flipH="1" flipV="1">
            <a:off x="2667000" y="4572000"/>
            <a:ext cx="1371600" cy="609600"/>
          </a:xfrm>
          <a:prstGeom prst="curvedConnector3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3886200" y="5638800"/>
            <a:ext cx="838200" cy="685800"/>
          </a:xfrm>
          <a:prstGeom prst="ellips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3185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55 Roman" pitchFamily="34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257800" y="5715000"/>
            <a:ext cx="838200" cy="685800"/>
          </a:xfrm>
          <a:prstGeom prst="ellips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3185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55 Roman" pitchFamily="34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14800" y="4648200"/>
            <a:ext cx="1295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580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43000"/>
            <a:ext cx="5618007" cy="4832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private static </a:t>
            </a:r>
            <a:r>
              <a:rPr lang="en-US" sz="1400" dirty="0" err="1"/>
              <a:t>SupervisorStrategy</a:t>
            </a:r>
            <a:r>
              <a:rPr lang="en-US" sz="1400" dirty="0"/>
              <a:t> strategy = new </a:t>
            </a:r>
            <a:r>
              <a:rPr lang="en-US" sz="1400" dirty="0" err="1"/>
              <a:t>AllForOneStrategy</a:t>
            </a:r>
            <a:r>
              <a:rPr lang="en-US" sz="1400" dirty="0" smtClean="0"/>
              <a:t>(</a:t>
            </a:r>
          </a:p>
          <a:p>
            <a:r>
              <a:rPr lang="en-US" sz="1400" dirty="0" smtClean="0"/>
              <a:t>       3</a:t>
            </a:r>
            <a:r>
              <a:rPr lang="en-US" sz="1400" dirty="0"/>
              <a:t>,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Duration.parse</a:t>
            </a:r>
            <a:r>
              <a:rPr lang="en-US" sz="1400" dirty="0"/>
              <a:t>("5 seconds"),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new </a:t>
            </a:r>
            <a:r>
              <a:rPr lang="en-US" sz="1400" dirty="0"/>
              <a:t>Function&lt;</a:t>
            </a:r>
            <a:r>
              <a:rPr lang="en-US" sz="1400" dirty="0" err="1"/>
              <a:t>Throwable</a:t>
            </a:r>
            <a:r>
              <a:rPr lang="en-US" sz="1400" dirty="0"/>
              <a:t>, </a:t>
            </a:r>
            <a:r>
              <a:rPr lang="en-US" sz="1400" dirty="0" err="1"/>
              <a:t>SupervisorStrategy.Directive</a:t>
            </a:r>
            <a:r>
              <a:rPr lang="en-US" sz="1400" dirty="0"/>
              <a:t>&gt;() {</a:t>
            </a:r>
          </a:p>
          <a:p>
            <a:r>
              <a:rPr lang="en-US" sz="1400" dirty="0"/>
              <a:t>     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@</a:t>
            </a:r>
            <a:r>
              <a:rPr lang="en-US" sz="1400" dirty="0"/>
              <a:t>Override</a:t>
            </a:r>
          </a:p>
          <a:p>
            <a:r>
              <a:rPr lang="en-US" sz="1400" dirty="0"/>
              <a:t>      public </a:t>
            </a:r>
            <a:r>
              <a:rPr lang="en-US" sz="1400" dirty="0" err="1"/>
              <a:t>SupervisorStrategy.Directive</a:t>
            </a:r>
            <a:r>
              <a:rPr lang="en-US" sz="1400" dirty="0"/>
              <a:t> apply(</a:t>
            </a:r>
            <a:r>
              <a:rPr lang="en-US" sz="1400" dirty="0" err="1"/>
              <a:t>Throwable</a:t>
            </a:r>
            <a:r>
              <a:rPr lang="en-US" sz="1400" dirty="0"/>
              <a:t> t) {</a:t>
            </a:r>
          </a:p>
          <a:p>
            <a:r>
              <a:rPr lang="en-US" sz="1400" dirty="0"/>
              <a:t>        if (t </a:t>
            </a:r>
            <a:r>
              <a:rPr lang="en-US" sz="1400" dirty="0" err="1"/>
              <a:t>instanceof</a:t>
            </a:r>
            <a:r>
              <a:rPr lang="en-US" sz="1400" dirty="0"/>
              <a:t> </a:t>
            </a:r>
            <a:r>
              <a:rPr lang="en-US" sz="1400" dirty="0" err="1"/>
              <a:t>StockDataNotFoundException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  return terminate();</a:t>
            </a:r>
          </a:p>
          <a:p>
            <a:r>
              <a:rPr lang="en-US" sz="1400" dirty="0"/>
              <a:t>        } else {</a:t>
            </a:r>
          </a:p>
          <a:p>
            <a:r>
              <a:rPr lang="en-US" sz="1400" dirty="0"/>
              <a:t>          return escalate();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}</a:t>
            </a:r>
          </a:p>
          <a:p>
            <a:r>
              <a:rPr lang="en-US" sz="1400" dirty="0"/>
              <a:t>    });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130858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Akka – The Good, the Bad and the Ugly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524000"/>
            <a:ext cx="19050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Mature, good documentation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1600200"/>
            <a:ext cx="190500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Not really design for Java as a fundamental lang in mind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447800"/>
            <a:ext cx="1905000" cy="32316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Paddling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their ware such as installing their whole stack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Clumsy tutorial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5859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be aware of?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Char char="•"/>
            </a:pPr>
            <a:r>
              <a:rPr lang="en-US" sz="2400" dirty="0" smtClean="0"/>
              <a:t> Test the scalability of different vendors</a:t>
            </a:r>
          </a:p>
          <a:p>
            <a:pPr marL="0" indent="0">
              <a:buFont typeface="Arial" charset="0"/>
              <a:buChar char="•"/>
            </a:pPr>
            <a:endParaRPr lang="en-US" sz="2400" dirty="0" smtClean="0"/>
          </a:p>
          <a:p>
            <a:pPr marL="0" indent="0">
              <a:buFont typeface="Arial" charset="0"/>
              <a:buChar char="•"/>
            </a:pPr>
            <a:r>
              <a:rPr lang="en-US" sz="2400" dirty="0" smtClean="0"/>
              <a:t> What hardware, software and language requirements are</a:t>
            </a:r>
          </a:p>
          <a:p>
            <a:pPr marL="0" indent="0">
              <a:buFont typeface="Arial" charset="0"/>
              <a:buChar char="•"/>
            </a:pPr>
            <a:endParaRPr lang="en-US" sz="2400" dirty="0" smtClean="0"/>
          </a:p>
          <a:p>
            <a:pPr marL="0" indent="0">
              <a:buFont typeface="Arial" charset="0"/>
              <a:buChar char="•"/>
            </a:pPr>
            <a:r>
              <a:rPr lang="en-US" sz="2400" dirty="0" smtClean="0"/>
              <a:t> How do they perform in WAN/LAN when someone kick the network cable and separated the cluster?</a:t>
            </a:r>
          </a:p>
          <a:p>
            <a:pPr marL="0" indent="0">
              <a:buFont typeface="Arial" charset="0"/>
              <a:buChar char="•"/>
            </a:pPr>
            <a:endParaRPr lang="en-US" sz="2400" dirty="0" smtClean="0"/>
          </a:p>
          <a:p>
            <a:pPr marL="0" indent="0">
              <a:buFont typeface="Arial" charset="0"/>
              <a:buChar char="•"/>
            </a:pPr>
            <a:r>
              <a:rPr lang="en-US" sz="2400" dirty="0" smtClean="0"/>
              <a:t> Requirements for object to be store in the grid</a:t>
            </a:r>
          </a:p>
          <a:p>
            <a:pPr marL="0" indent="0">
              <a:buFont typeface="Arial" charset="0"/>
              <a:buChar char="•"/>
            </a:pPr>
            <a:endParaRPr lang="en-US" sz="2400" dirty="0" smtClean="0"/>
          </a:p>
          <a:p>
            <a:pPr marL="0" indent="0">
              <a:buFont typeface="Arial" charset="0"/>
              <a:buChar char="•"/>
            </a:pPr>
            <a:r>
              <a:rPr lang="en-US" sz="2400" dirty="0" smtClean="0"/>
              <a:t> Supporting frameworks such as analytics,  monitoring, transaction management and events processing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Discussion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989013"/>
            <a:ext cx="4254500" cy="5183187"/>
          </a:xfrm>
        </p:spPr>
        <p:txBody>
          <a:bodyPr anchor="ctr"/>
          <a:lstStyle/>
          <a:p>
            <a:pPr marL="0" indent="0">
              <a:buFont typeface="Arial" charset="0"/>
              <a:buChar char="•"/>
            </a:pPr>
            <a:r>
              <a:rPr lang="en-US" sz="2400" dirty="0" smtClean="0"/>
              <a:t> Any war stories related to In Memory Data Grid?</a:t>
            </a:r>
          </a:p>
          <a:p>
            <a:pPr marL="0" indent="0">
              <a:buFont typeface="Arial" charset="0"/>
              <a:buChar char="•"/>
            </a:pPr>
            <a:endParaRPr lang="en-US" sz="2400" dirty="0" smtClean="0"/>
          </a:p>
          <a:p>
            <a:pPr marL="0" indent="0">
              <a:buFont typeface="Arial" charset="0"/>
              <a:buChar char="•"/>
            </a:pPr>
            <a:r>
              <a:rPr lang="en-US" sz="2400" dirty="0" smtClean="0"/>
              <a:t> Do you think this is relevant to your project?</a:t>
            </a:r>
          </a:p>
          <a:p>
            <a:pPr marL="0" indent="0">
              <a:buFont typeface="Arial" charset="0"/>
              <a:buChar char="•"/>
            </a:pPr>
            <a:endParaRPr lang="en-US" sz="2400" dirty="0" smtClean="0"/>
          </a:p>
          <a:p>
            <a:pPr marL="0" indent="0">
              <a:buFont typeface="Arial" charset="0"/>
              <a:buChar char="•"/>
            </a:pPr>
            <a:r>
              <a:rPr lang="en-US" sz="2400" dirty="0" smtClean="0"/>
              <a:t> How can this simplify single application, distributed data and infrastructure setup? </a:t>
            </a:r>
          </a:p>
          <a:p>
            <a:pPr marL="0" indent="0">
              <a:buFont typeface="Arial" charset="0"/>
              <a:buChar char="•"/>
            </a:pPr>
            <a:endParaRPr lang="en-US" sz="2400" dirty="0" smtClean="0"/>
          </a:p>
        </p:txBody>
      </p:sp>
      <p:pic>
        <p:nvPicPr>
          <p:cNvPr id="11268" name="Picture 4" descr="discussion.PNG"/>
          <p:cNvPicPr>
            <a:picLocks noChangeAspect="1"/>
          </p:cNvPicPr>
          <p:nvPr/>
        </p:nvPicPr>
        <p:blipFill>
          <a:blip r:embed="rId2" cstate="print"/>
          <a:srcRect r="38945" b="12903"/>
          <a:stretch>
            <a:fillRect/>
          </a:stretch>
        </p:blipFill>
        <p:spPr bwMode="auto">
          <a:xfrm>
            <a:off x="5029200" y="1447800"/>
            <a:ext cx="411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Actor?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524000"/>
            <a:ext cx="81534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1973 Historical Paper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Popularize by Erlang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Scala and JVM</a:t>
            </a:r>
          </a:p>
          <a:p>
            <a:pPr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doc.akka.io/docs/akka/snapshot/general/actors.html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(draw the diagram for this)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22649"/>
            <a:ext cx="5917857" cy="34303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675049"/>
            <a:ext cx="5917857" cy="3430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00200"/>
            <a:ext cx="5917857" cy="34303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201" y="5410200"/>
            <a:ext cx="48765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Actors talks to each other using IMMUTABLE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5363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</a:t>
            </a:r>
          </a:p>
        </p:txBody>
      </p:sp>
      <p:pic>
        <p:nvPicPr>
          <p:cNvPr id="7" name="Picture 6" descr="m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5166540" cy="46867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1600" y="1676400"/>
            <a:ext cx="3967753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Actor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State &amp; Behavior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Life Cycle of Actor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Prestart -&gt; Start -&gt;Stop -&gt; </a:t>
            </a:r>
            <a:r>
              <a:rPr lang="en-US" dirty="0" err="1" smtClean="0"/>
              <a:t>PostStop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Mail Box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To store incoming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1590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</a:t>
            </a:r>
          </a:p>
        </p:txBody>
      </p:sp>
      <p:pic>
        <p:nvPicPr>
          <p:cNvPr id="2" name="Picture 1" descr="pa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5943600" cy="3503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7144" y="5029200"/>
            <a:ext cx="3595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How to identify an actor in a system?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Each Actor – Address + Path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Remote Actors!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789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</a:t>
            </a:r>
          </a:p>
        </p:txBody>
      </p:sp>
      <p:pic>
        <p:nvPicPr>
          <p:cNvPr id="4" name="Picture 3" descr="supervisor_chi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8029346" cy="355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7144" y="5029200"/>
            <a:ext cx="277511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Hierarchy of actors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Supervisor + Children</a:t>
            </a:r>
          </a:p>
        </p:txBody>
      </p:sp>
    </p:spTree>
    <p:extLst>
      <p:ext uri="{BB962C8B-B14F-4D97-AF65-F5344CB8AC3E}">
        <p14:creationId xmlns:p14="http://schemas.microsoft.com/office/powerpoint/2010/main" val="259461593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Akka provides and guarantee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324213"/>
            <a:ext cx="807720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actor send rule:</a:t>
            </a:r>
            <a:r>
              <a:rPr lang="en-US" dirty="0" smtClean="0"/>
              <a:t> the send of the message to an actor happens before the receive of that message by the same actor.</a:t>
            </a:r>
          </a:p>
          <a:p>
            <a:r>
              <a:rPr lang="en-US" b="1" dirty="0" smtClean="0"/>
              <a:t>The actor subsequent processing rule:</a:t>
            </a:r>
            <a:r>
              <a:rPr lang="en-US" dirty="0" smtClean="0"/>
              <a:t> processing of one message happens before processing of the next message by the same actor.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Pre-requisite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8077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Immutable messaging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Remote to local with optimization instead of local to remote generalization (</a:t>
            </a:r>
            <a:r>
              <a:rPr lang="en-US" dirty="0" smtClean="0">
                <a:hlinkClick r:id="rId2"/>
              </a:rPr>
              <a:t>http://labs.oracle.com/techrep/1994/smli_tr-94-29.pdf</a:t>
            </a:r>
            <a:r>
              <a:rPr lang="en-US" dirty="0" smtClean="0"/>
              <a:t>); hence no remote/local distinction and most are driven by configuration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Messages must be serializable including the setup in Prop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Async and data lost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Don’t expect the same thread will process two different messages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524000"/>
            <a:ext cx="7696200" cy="1754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Computational intensive – Monte Carlo Simulation for Option TV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I/O Intensive – Calculate the portfolio value with fetching price from Yahoo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AGE HEADIN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BODY 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OVER BLUE BOX"/>
  <p:tag name="HEIGHT" val="223.875"/>
  <p:tag name="WIDTH" val="602.625"/>
  <p:tag name="LEFT" val="28.75"/>
  <p:tag name="TOP" val="13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EIGHT" val="0.125"/>
  <p:tag name="WIDTH" val="542"/>
  <p:tag name="LEFT" val="59.25"/>
  <p:tag name="TOP" val="285.8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heme/theme1.xml><?xml version="1.0" encoding="utf-8"?>
<a:theme xmlns:a="http://schemas.openxmlformats.org/drawingml/2006/main" name="5-06 Brand Template">
  <a:themeElements>
    <a:clrScheme name="5-06 Brand Template 2">
      <a:dk1>
        <a:srgbClr val="000000"/>
      </a:dk1>
      <a:lt1>
        <a:srgbClr val="FFFFFF"/>
      </a:lt1>
      <a:dk2>
        <a:srgbClr val="FAA100"/>
      </a:dk2>
      <a:lt2>
        <a:srgbClr val="3783FF"/>
      </a:lt2>
      <a:accent1>
        <a:srgbClr val="969696"/>
      </a:accent1>
      <a:accent2>
        <a:srgbClr val="FFFFFF"/>
      </a:accent2>
      <a:accent3>
        <a:srgbClr val="FFFFFF"/>
      </a:accent3>
      <a:accent4>
        <a:srgbClr val="000000"/>
      </a:accent4>
      <a:accent5>
        <a:srgbClr val="C9C9C9"/>
      </a:accent5>
      <a:accent6>
        <a:srgbClr val="E7E7E7"/>
      </a:accent6>
      <a:hlink>
        <a:srgbClr val="007E35"/>
      </a:hlink>
      <a:folHlink>
        <a:srgbClr val="193D85"/>
      </a:folHlink>
    </a:clrScheme>
    <a:fontScheme name="5-06 Brand Template">
      <a:majorFont>
        <a:latin typeface="UBSHeadline"/>
        <a:ea typeface=""/>
        <a:cs typeface=""/>
      </a:majorFont>
      <a:minorFont>
        <a:latin typeface="Frutiger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83185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55 Roman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83185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55 Roman" pitchFamily="34" charset="0"/>
            <a:cs typeface="Arial" charset="0"/>
          </a:defRPr>
        </a:defPPr>
      </a:lstStyle>
    </a:lnDef>
  </a:objectDefaults>
  <a:extraClrSchemeLst>
    <a:extraClrScheme>
      <a:clrScheme name="5-06 Brand Template 1">
        <a:dk1>
          <a:srgbClr val="000000"/>
        </a:dk1>
        <a:lt1>
          <a:srgbClr val="FFFFFF"/>
        </a:lt1>
        <a:dk2>
          <a:srgbClr val="193D85"/>
        </a:dk2>
        <a:lt2>
          <a:srgbClr val="3783FF"/>
        </a:lt2>
        <a:accent1>
          <a:srgbClr val="3783FF"/>
        </a:accent1>
        <a:accent2>
          <a:srgbClr val="FAA100"/>
        </a:accent2>
        <a:accent3>
          <a:srgbClr val="FFFFFF"/>
        </a:accent3>
        <a:accent4>
          <a:srgbClr val="000000"/>
        </a:accent4>
        <a:accent5>
          <a:srgbClr val="AEC1FF"/>
        </a:accent5>
        <a:accent6>
          <a:srgbClr val="E39100"/>
        </a:accent6>
        <a:hlink>
          <a:srgbClr val="007E35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-06 Brand Template 2">
        <a:dk1>
          <a:srgbClr val="000000"/>
        </a:dk1>
        <a:lt1>
          <a:srgbClr val="FFFFFF"/>
        </a:lt1>
        <a:dk2>
          <a:srgbClr val="FAA100"/>
        </a:dk2>
        <a:lt2>
          <a:srgbClr val="3783FF"/>
        </a:lt2>
        <a:accent1>
          <a:srgbClr val="969696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E7E7E7"/>
        </a:accent6>
        <a:hlink>
          <a:srgbClr val="007E35"/>
        </a:hlink>
        <a:folHlink>
          <a:srgbClr val="193D8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UBS_Template-Frutiger[1]</Template>
  <TotalTime>1528</TotalTime>
  <Words>618</Words>
  <Application>Microsoft Macintosh PowerPoint</Application>
  <PresentationFormat>On-screen Show (4:3)</PresentationFormat>
  <Paragraphs>113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5-06 Brand Template</vt:lpstr>
      <vt:lpstr>Actor Concurrency Model</vt:lpstr>
      <vt:lpstr>What is Actor?</vt:lpstr>
      <vt:lpstr>Actor</vt:lpstr>
      <vt:lpstr>Actor</vt:lpstr>
      <vt:lpstr>Actor</vt:lpstr>
      <vt:lpstr>Actor</vt:lpstr>
      <vt:lpstr>Akka provides and guarantee</vt:lpstr>
      <vt:lpstr>Design Pre-requisite</vt:lpstr>
      <vt:lpstr>Scenarios</vt:lpstr>
      <vt:lpstr>Scenarios</vt:lpstr>
      <vt:lpstr>Scenarios</vt:lpstr>
      <vt:lpstr>Scenarios</vt:lpstr>
      <vt:lpstr>Fault- Tolerance</vt:lpstr>
      <vt:lpstr>Fault- Tolerance</vt:lpstr>
      <vt:lpstr>Code</vt:lpstr>
      <vt:lpstr>Akka – The Good, the Bad and the Ugly</vt:lpstr>
      <vt:lpstr>What you need to be aware of?</vt:lpstr>
      <vt:lpstr>General Discussion</vt:lpstr>
    </vt:vector>
  </TitlesOfParts>
  <Company>UBS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Security Changes before 2011</dc:title>
  <dc:creator>tsangbr</dc:creator>
  <cp:lastModifiedBy>Kang Biu Cheung</cp:lastModifiedBy>
  <cp:revision>52</cp:revision>
  <dcterms:created xsi:type="dcterms:W3CDTF">2010-11-17T02:43:52Z</dcterms:created>
  <dcterms:modified xsi:type="dcterms:W3CDTF">2012-12-05T16:12:57Z</dcterms:modified>
</cp:coreProperties>
</file>