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VER BLUE BOX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31788" y="1541463"/>
            <a:ext cx="6958012" cy="25844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085" tIns="41543" rIns="83085" bIns="41543" anchor="ctr"/>
          <a:lstStyle/>
          <a:p>
            <a:pPr algn="ctr" defTabSz="831850">
              <a:defRPr/>
            </a:pPr>
            <a:endParaRPr lang="de-CH" sz="1600" b="1">
              <a:latin typeface="Arial" charset="0"/>
            </a:endParaRPr>
          </a:p>
        </p:txBody>
      </p:sp>
      <p:sp>
        <p:nvSpPr>
          <p:cNvPr id="5" name="Line 664"/>
          <p:cNvSpPr>
            <a:spLocks noChangeShapeType="1"/>
          </p:cNvSpPr>
          <p:nvPr>
            <p:custDataLst>
              <p:tags r:id="rId2"/>
            </p:custDataLst>
          </p:nvPr>
        </p:nvSpPr>
        <p:spPr bwMode="white">
          <a:xfrm>
            <a:off x="684213" y="3300413"/>
            <a:ext cx="625792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6" descr="ucoxw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185738"/>
            <a:ext cx="9318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DIVIDER NUMBER"/>
          <p:cNvSpPr>
            <a:spLocks noGrp="1" noChangeArrowheads="1"/>
          </p:cNvSpPr>
          <p:nvPr>
            <p:ph type="ctrTitle"/>
          </p:nvPr>
        </p:nvSpPr>
        <p:spPr bwMode="gray">
          <a:xfrm>
            <a:off x="681038" y="1760538"/>
            <a:ext cx="5700712" cy="1536700"/>
          </a:xfrm>
          <a:ln algn="ctr"/>
        </p:spPr>
        <p:txBody>
          <a:bodyPr/>
          <a:lstStyle>
            <a:lvl1pPr defTabSz="831850">
              <a:lnSpc>
                <a:spcPct val="100000"/>
              </a:lnSpc>
              <a:defRPr sz="31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zh-TW"/>
              <a:t>Click to edit Presentation Title</a:t>
            </a:r>
          </a:p>
        </p:txBody>
      </p:sp>
      <p:sp>
        <p:nvSpPr>
          <p:cNvPr id="5125" name="DIVIDER TITLE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502025"/>
            <a:ext cx="5700712" cy="304800"/>
          </a:xfrm>
          <a:solidFill>
            <a:srgbClr val="193D85"/>
          </a:solidFill>
          <a:ln w="28575"/>
        </p:spPr>
        <p:txBody>
          <a:bodyPr anchor="ctr">
            <a:spAutoFit/>
          </a:bodyPr>
          <a:lstStyle>
            <a:lvl1pPr>
              <a:buClrTx/>
              <a:buFontTx/>
              <a:buNone/>
              <a:defRPr sz="2000">
                <a:solidFill>
                  <a:srgbClr val="FFD539"/>
                </a:solidFill>
                <a:latin typeface="UBSHeadline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zh-TW"/>
              <a:t>Click to edit Presentation Subtitle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176-687E-457C-8FFD-B93DBF061563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1966912" cy="6038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25" y="0"/>
            <a:ext cx="5748338" cy="6038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41E59-D001-4CCB-B9E9-09984B078B9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3F62-B5C7-41CB-990D-50CFAAE018F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BAD31-4797-42DA-A343-79FD604C148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989013"/>
            <a:ext cx="3843338" cy="5049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989013"/>
            <a:ext cx="3843337" cy="5049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788A5-03EE-47AF-8B2E-546BDBD7206D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222-9E4D-4133-B5A0-5997DC64F3C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6416F-1204-4800-AC3F-579881083B0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EAD4E-4259-4436-80B6-96A17B93C33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9791-5B91-41A6-B2BE-84E8F2CF5B32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F0420-3C8B-4A58-892E-5C28826A9B30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oxw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6225" y="6326188"/>
            <a:ext cx="9318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PAGE HEADING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695325" y="0"/>
            <a:ext cx="78676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BODY TEXT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698500" y="989013"/>
            <a:ext cx="7839075" cy="5049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1" name="THIN BLUE LINE"/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01675" y="895350"/>
            <a:ext cx="78613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2" name="PAGE NUMBER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143875" y="6291263"/>
            <a:ext cx="374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smtClea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5EFA1250-AB2A-43FF-ABD0-191B008FA8F4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34225" y="6289675"/>
            <a:ext cx="1077913" cy="344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900" dirty="0" smtClean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9pPr>
    </p:titleStyle>
    <p:bodyStyle>
      <a:lvl1pPr marL="342900" indent="-342900" algn="l" defTabSz="83185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123000"/>
        <a:buFont typeface="Symbol" pitchFamily="18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55588" indent="-254000" algn="l" defTabSz="83185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Symbol" pitchFamily="18" charset="2"/>
        <a:buChar char="¨"/>
        <a:defRPr>
          <a:solidFill>
            <a:schemeClr val="tx1"/>
          </a:solidFill>
          <a:latin typeface="+mn-lt"/>
        </a:defRPr>
      </a:lvl2pPr>
      <a:lvl3pPr marL="511175" indent="-254000" algn="l" defTabSz="831850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75000"/>
        <a:buChar char="—"/>
        <a:defRPr sz="1600">
          <a:solidFill>
            <a:schemeClr val="tx1"/>
          </a:solidFill>
          <a:latin typeface="+mn-lt"/>
        </a:defRPr>
      </a:lvl3pPr>
      <a:lvl4pPr marL="766763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4pPr>
      <a:lvl5pPr marL="10223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5pPr>
      <a:lvl6pPr marL="14795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6pPr>
      <a:lvl7pPr marL="19367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7pPr>
      <a:lvl8pPr marL="23939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8pPr>
      <a:lvl9pPr marL="28511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Actor Concurrency Model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marL="0" indent="0"/>
            <a:r>
              <a:rPr lang="en-US" dirty="0" err="1" smtClean="0"/>
              <a:t>GEDex</a:t>
            </a:r>
            <a:r>
              <a:rPr lang="en-US" dirty="0" smtClean="0"/>
              <a:t> Day (Nov 12)</a:t>
            </a:r>
            <a:endParaRPr lang="en-US" dirty="0" smtClean="0"/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6705600" y="5562600"/>
            <a:ext cx="1828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Bill Cheung</a:t>
            </a:r>
          </a:p>
          <a:p>
            <a:r>
              <a:rPr lang="en-US" dirty="0" smtClean="0"/>
              <a:t>Brilly Tsang </a:t>
            </a:r>
            <a:endParaRPr lang="en-US" dirty="0"/>
          </a:p>
          <a:p>
            <a:r>
              <a:rPr lang="en-US" dirty="0"/>
              <a:t>Group Technology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Discussion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989013"/>
            <a:ext cx="4254500" cy="5183187"/>
          </a:xfrm>
        </p:spPr>
        <p:txBody>
          <a:bodyPr anchor="ctr"/>
          <a:lstStyle/>
          <a:p>
            <a:pPr marL="0" indent="0">
              <a:buFont typeface="Arial" charset="0"/>
              <a:buChar char="•"/>
            </a:pPr>
            <a:r>
              <a:rPr lang="en-US" sz="2400" dirty="0" smtClean="0"/>
              <a:t> Any war stories related to In Memory Data Grid?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Do you think this is relevant to your project?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How can this simplify single application, distributed data and infrastructure setup? 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</p:txBody>
      </p:sp>
      <p:pic>
        <p:nvPicPr>
          <p:cNvPr id="11268" name="Picture 4" descr="discussion.PNG"/>
          <p:cNvPicPr>
            <a:picLocks noChangeAspect="1"/>
          </p:cNvPicPr>
          <p:nvPr/>
        </p:nvPicPr>
        <p:blipFill>
          <a:blip r:embed="rId2" cstate="print"/>
          <a:srcRect r="38945" b="12903"/>
          <a:stretch>
            <a:fillRect/>
          </a:stretch>
        </p:blipFill>
        <p:spPr bwMode="auto">
          <a:xfrm>
            <a:off x="5029200" y="14478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care?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3276600" cy="5049838"/>
          </a:xfrm>
        </p:spPr>
        <p:txBody>
          <a:bodyPr anchor="ctr"/>
          <a:lstStyle/>
          <a:p>
            <a:pPr marL="0" indent="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 Provides a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reliable data tier</a:t>
            </a:r>
            <a:r>
              <a:rPr lang="en-US" sz="2400" dirty="0" smtClean="0"/>
              <a:t> with a single, consistent view of data</a:t>
            </a: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 Enables dynamic data capacity including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fault tolerance</a:t>
            </a:r>
            <a:r>
              <a:rPr lang="en-US" sz="2400" dirty="0" smtClean="0"/>
              <a:t> and load balancing</a:t>
            </a:r>
          </a:p>
          <a:p>
            <a:pPr marL="0" indent="0" eaLnBrk="1" hangingPunct="1">
              <a:defRPr/>
            </a:pPr>
            <a:r>
              <a:rPr lang="en-US" sz="2400" dirty="0" smtClean="0"/>
              <a:t> </a:t>
            </a:r>
          </a:p>
          <a:p>
            <a:pPr marL="0" indent="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Ensures that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data capacity scales</a:t>
            </a:r>
            <a:r>
              <a:rPr lang="en-US" sz="2400" dirty="0" smtClean="0"/>
              <a:t> </a:t>
            </a:r>
            <a:r>
              <a:rPr lang="en-US" sz="2400" u="sng" dirty="0" smtClean="0"/>
              <a:t>with</a:t>
            </a:r>
            <a:r>
              <a:rPr lang="en-US" sz="2400" dirty="0" smtClean="0"/>
              <a:t> processing capacity</a:t>
            </a:r>
          </a:p>
        </p:txBody>
      </p:sp>
      <p:pic>
        <p:nvPicPr>
          <p:cNvPr id="5124" name="Picture 7" descr="kid_computer.jpg"/>
          <p:cNvPicPr>
            <a:picLocks noChangeAspect="1"/>
          </p:cNvPicPr>
          <p:nvPr/>
        </p:nvPicPr>
        <p:blipFill>
          <a:blip r:embed="rId2" cstate="print"/>
          <a:srcRect r="9436"/>
          <a:stretch>
            <a:fillRect/>
          </a:stretch>
        </p:blipFill>
        <p:spPr bwMode="auto">
          <a:xfrm>
            <a:off x="4114800" y="1066800"/>
            <a:ext cx="502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Actor?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19050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1973 Historical Paper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Popularize by Erlang</a:t>
            </a:r>
          </a:p>
          <a:p>
            <a:pPr>
              <a:defRPr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Scala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and JVM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and </a:t>
            </a:r>
            <a:r>
              <a:rPr lang="en-US" dirty="0" err="1" smtClean="0"/>
              <a:t>Scala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T</a:t>
            </a:r>
            <a:r>
              <a:rPr lang="en-US" dirty="0" smtClean="0"/>
              <a:t>he Good, the Bad and the </a:t>
            </a:r>
            <a:r>
              <a:rPr lang="en-US" dirty="0" smtClean="0"/>
              <a:t>U</a:t>
            </a:r>
            <a:r>
              <a:rPr lang="en-US" dirty="0" smtClean="0"/>
              <a:t>gly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1905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Mature, good documentation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600200"/>
            <a:ext cx="19050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Not really design for Java as a fundamental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lang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in mind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447800"/>
            <a:ext cx="1905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Paddling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their ware such as installing their whole stack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Clumsy tutorial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Computational intensive – Monte Carlo Simulation for Option TV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I/O Intensive - ???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discussion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696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Scale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code comparison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be aware of?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Char char="•"/>
            </a:pPr>
            <a:r>
              <a:rPr lang="en-US" sz="2400" dirty="0" smtClean="0"/>
              <a:t> Test the scalability of different vendors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What hardware, software and language requirements are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How do they perform in WAN/LAN when someone kick the network cable and separated the cluster?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Requirements for object to be store in the grid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Supporting frameworks such as analytics,  monitoring, transaction management and events processing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AGE HEADI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ODY 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OVER BLUE BOX"/>
  <p:tag name="HEIGHT" val="223.875"/>
  <p:tag name="WIDTH" val="602.625"/>
  <p:tag name="LEFT" val="28.75"/>
  <p:tag name="TOP" val="13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EIGHT" val="0.125"/>
  <p:tag name="WIDTH" val="542"/>
  <p:tag name="LEFT" val="59.25"/>
  <p:tag name="TOP" val="285.8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heme/theme1.xml><?xml version="1.0" encoding="utf-8"?>
<a:theme xmlns:a="http://schemas.openxmlformats.org/drawingml/2006/main" name="5-06 Brand Template">
  <a:themeElements>
    <a:clrScheme name="5-06 Brand Template 2">
      <a:dk1>
        <a:srgbClr val="000000"/>
      </a:dk1>
      <a:lt1>
        <a:srgbClr val="FFFFFF"/>
      </a:lt1>
      <a:dk2>
        <a:srgbClr val="FAA100"/>
      </a:dk2>
      <a:lt2>
        <a:srgbClr val="3783FF"/>
      </a:lt2>
      <a:accent1>
        <a:srgbClr val="969696"/>
      </a:accent1>
      <a:accent2>
        <a:srgbClr val="FFFFFF"/>
      </a:accent2>
      <a:accent3>
        <a:srgbClr val="FFFFFF"/>
      </a:accent3>
      <a:accent4>
        <a:srgbClr val="000000"/>
      </a:accent4>
      <a:accent5>
        <a:srgbClr val="C9C9C9"/>
      </a:accent5>
      <a:accent6>
        <a:srgbClr val="E7E7E7"/>
      </a:accent6>
      <a:hlink>
        <a:srgbClr val="007E35"/>
      </a:hlink>
      <a:folHlink>
        <a:srgbClr val="193D85"/>
      </a:folHlink>
    </a:clrScheme>
    <a:fontScheme name="5-06 Brand Template">
      <a:majorFont>
        <a:latin typeface="UBSHeadline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83185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83185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  <a:cs typeface="Arial" charset="0"/>
          </a:defRPr>
        </a:defPPr>
      </a:lstStyle>
    </a:lnDef>
  </a:objectDefaults>
  <a:extraClrSchemeLst>
    <a:extraClrScheme>
      <a:clrScheme name="5-06 Brand Template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-06 Brand Template 2">
        <a:dk1>
          <a:srgbClr val="000000"/>
        </a:dk1>
        <a:lt1>
          <a:srgbClr val="FFFFFF"/>
        </a:lt1>
        <a:dk2>
          <a:srgbClr val="FAA100"/>
        </a:dk2>
        <a:lt2>
          <a:srgbClr val="3783FF"/>
        </a:lt2>
        <a:accent1>
          <a:srgbClr val="969696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E7E7E7"/>
        </a:accent6>
        <a:hlink>
          <a:srgbClr val="007E35"/>
        </a:hlink>
        <a:folHlink>
          <a:srgbClr val="193D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UBS_Template-Frutiger[1]</Template>
  <TotalTime>159</TotalTime>
  <Words>235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Frutiger 55 Roman</vt:lpstr>
      <vt:lpstr>Arial</vt:lpstr>
      <vt:lpstr>UBSHeadline</vt:lpstr>
      <vt:lpstr>Symbol</vt:lpstr>
      <vt:lpstr>Calibri</vt:lpstr>
      <vt:lpstr>Arial Unicode MS</vt:lpstr>
      <vt:lpstr>Times New Roman</vt:lpstr>
      <vt:lpstr>5-06 Brand Template</vt:lpstr>
      <vt:lpstr>Actor Concurrency Model</vt:lpstr>
      <vt:lpstr>Goal</vt:lpstr>
      <vt:lpstr>Why do we care?</vt:lpstr>
      <vt:lpstr>What is Actor?</vt:lpstr>
      <vt:lpstr>Actor and Scala</vt:lpstr>
      <vt:lpstr>Akka – The Good, the Bad and the Ugly</vt:lpstr>
      <vt:lpstr>Scenarios</vt:lpstr>
      <vt:lpstr>Result discussion</vt:lpstr>
      <vt:lpstr>What you need to be aware of?</vt:lpstr>
      <vt:lpstr>General Discussion</vt:lpstr>
    </vt:vector>
  </TitlesOfParts>
  <Company>UBS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Security Changes before 2011</dc:title>
  <dc:creator>tsangbr</dc:creator>
  <cp:lastModifiedBy>Brilly</cp:lastModifiedBy>
  <cp:revision>16</cp:revision>
  <dcterms:created xsi:type="dcterms:W3CDTF">2010-11-17T02:43:52Z</dcterms:created>
  <dcterms:modified xsi:type="dcterms:W3CDTF">2012-10-22T07:56:51Z</dcterms:modified>
</cp:coreProperties>
</file>