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9"/>
  </p:notesMasterIdLst>
  <p:sldIdLst>
    <p:sldId id="256" r:id="rId2"/>
    <p:sldId id="257" r:id="rId3"/>
    <p:sldId id="258" r:id="rId4"/>
    <p:sldId id="261" r:id="rId5"/>
    <p:sldId id="271" r:id="rId6"/>
    <p:sldId id="272" r:id="rId7"/>
    <p:sldId id="273" r:id="rId8"/>
    <p:sldId id="274" r:id="rId9"/>
    <p:sldId id="275" r:id="rId10"/>
    <p:sldId id="276" r:id="rId11"/>
    <p:sldId id="277" r:id="rId12"/>
    <p:sldId id="278" r:id="rId13"/>
    <p:sldId id="279" r:id="rId14"/>
    <p:sldId id="280" r:id="rId15"/>
    <p:sldId id="281" r:id="rId16"/>
    <p:sldId id="282" r:id="rId17"/>
    <p:sldId id="262" r:id="rId18"/>
    <p:sldId id="266" r:id="rId19"/>
    <p:sldId id="267" r:id="rId20"/>
    <p:sldId id="268" r:id="rId21"/>
    <p:sldId id="269" r:id="rId22"/>
    <p:sldId id="270" r:id="rId23"/>
    <p:sldId id="263" r:id="rId24"/>
    <p:sldId id="264" r:id="rId25"/>
    <p:sldId id="265" r:id="rId26"/>
    <p:sldId id="259" r:id="rId27"/>
    <p:sldId id="260" r:id="rId28"/>
  </p:sldIdLst>
  <p:sldSz cx="9144000" cy="6858000" type="screen4x3"/>
  <p:notesSz cx="6858000" cy="9144000"/>
  <p:defaultTextStyle>
    <a:defPPr>
      <a:defRPr lang="en-US"/>
    </a:defPPr>
    <a:lvl1pPr algn="l" rtl="0" eaLnBrk="0" fontAlgn="base" hangingPunct="0">
      <a:spcBef>
        <a:spcPct val="50000"/>
      </a:spcBef>
      <a:spcAft>
        <a:spcPct val="0"/>
      </a:spcAft>
      <a:defRPr sz="1500" kern="1200">
        <a:solidFill>
          <a:schemeClr val="tx1"/>
        </a:solidFill>
        <a:latin typeface="Frutiger 55 Roman" pitchFamily="34" charset="0"/>
        <a:ea typeface="+mn-ea"/>
        <a:cs typeface="Arial" charset="0"/>
      </a:defRPr>
    </a:lvl1pPr>
    <a:lvl2pPr marL="457200" algn="l" rtl="0" eaLnBrk="0" fontAlgn="base" hangingPunct="0">
      <a:spcBef>
        <a:spcPct val="50000"/>
      </a:spcBef>
      <a:spcAft>
        <a:spcPct val="0"/>
      </a:spcAft>
      <a:defRPr sz="1500" kern="1200">
        <a:solidFill>
          <a:schemeClr val="tx1"/>
        </a:solidFill>
        <a:latin typeface="Frutiger 55 Roman" pitchFamily="34" charset="0"/>
        <a:ea typeface="+mn-ea"/>
        <a:cs typeface="Arial" charset="0"/>
      </a:defRPr>
    </a:lvl2pPr>
    <a:lvl3pPr marL="914400" algn="l" rtl="0" eaLnBrk="0" fontAlgn="base" hangingPunct="0">
      <a:spcBef>
        <a:spcPct val="50000"/>
      </a:spcBef>
      <a:spcAft>
        <a:spcPct val="0"/>
      </a:spcAft>
      <a:defRPr sz="1500" kern="1200">
        <a:solidFill>
          <a:schemeClr val="tx1"/>
        </a:solidFill>
        <a:latin typeface="Frutiger 55 Roman" pitchFamily="34" charset="0"/>
        <a:ea typeface="+mn-ea"/>
        <a:cs typeface="Arial" charset="0"/>
      </a:defRPr>
    </a:lvl3pPr>
    <a:lvl4pPr marL="1371600" algn="l" rtl="0" eaLnBrk="0" fontAlgn="base" hangingPunct="0">
      <a:spcBef>
        <a:spcPct val="50000"/>
      </a:spcBef>
      <a:spcAft>
        <a:spcPct val="0"/>
      </a:spcAft>
      <a:defRPr sz="1500" kern="1200">
        <a:solidFill>
          <a:schemeClr val="tx1"/>
        </a:solidFill>
        <a:latin typeface="Frutiger 55 Roman" pitchFamily="34" charset="0"/>
        <a:ea typeface="+mn-ea"/>
        <a:cs typeface="Arial" charset="0"/>
      </a:defRPr>
    </a:lvl4pPr>
    <a:lvl5pPr marL="1828800" algn="l" rtl="0" eaLnBrk="0" fontAlgn="base" hangingPunct="0">
      <a:spcBef>
        <a:spcPct val="50000"/>
      </a:spcBef>
      <a:spcAft>
        <a:spcPct val="0"/>
      </a:spcAft>
      <a:defRPr sz="1500" kern="1200">
        <a:solidFill>
          <a:schemeClr val="tx1"/>
        </a:solidFill>
        <a:latin typeface="Frutiger 55 Roman" pitchFamily="34" charset="0"/>
        <a:ea typeface="+mn-ea"/>
        <a:cs typeface="Arial" charset="0"/>
      </a:defRPr>
    </a:lvl5pPr>
    <a:lvl6pPr marL="2286000" algn="l" defTabSz="914400" rtl="0" eaLnBrk="1" latinLnBrk="0" hangingPunct="1">
      <a:defRPr sz="1500" kern="1200">
        <a:solidFill>
          <a:schemeClr val="tx1"/>
        </a:solidFill>
        <a:latin typeface="Frutiger 55 Roman" pitchFamily="34" charset="0"/>
        <a:ea typeface="+mn-ea"/>
        <a:cs typeface="Arial" charset="0"/>
      </a:defRPr>
    </a:lvl6pPr>
    <a:lvl7pPr marL="2743200" algn="l" defTabSz="914400" rtl="0" eaLnBrk="1" latinLnBrk="0" hangingPunct="1">
      <a:defRPr sz="1500" kern="1200">
        <a:solidFill>
          <a:schemeClr val="tx1"/>
        </a:solidFill>
        <a:latin typeface="Frutiger 55 Roman" pitchFamily="34" charset="0"/>
        <a:ea typeface="+mn-ea"/>
        <a:cs typeface="Arial" charset="0"/>
      </a:defRPr>
    </a:lvl7pPr>
    <a:lvl8pPr marL="3200400" algn="l" defTabSz="914400" rtl="0" eaLnBrk="1" latinLnBrk="0" hangingPunct="1">
      <a:defRPr sz="1500" kern="1200">
        <a:solidFill>
          <a:schemeClr val="tx1"/>
        </a:solidFill>
        <a:latin typeface="Frutiger 55 Roman" pitchFamily="34" charset="0"/>
        <a:ea typeface="+mn-ea"/>
        <a:cs typeface="Arial" charset="0"/>
      </a:defRPr>
    </a:lvl8pPr>
    <a:lvl9pPr marL="3657600" algn="l" defTabSz="914400" rtl="0" eaLnBrk="1" latinLnBrk="0" hangingPunct="1">
      <a:defRPr sz="1500" kern="1200">
        <a:solidFill>
          <a:schemeClr val="tx1"/>
        </a:solidFill>
        <a:latin typeface="Frutiger 55 Roman"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1576"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interSettings" Target="printerSettings/printerSettings1.bin"/><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0005055-3233-F141-910D-86A1AD6F4320}" type="datetimeFigureOut">
              <a:rPr lang="en-US" smtClean="0"/>
              <a:t>4/12/12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6B2F57F-CC0B-BB4A-9CFE-98FA4828D439}" type="slidenum">
              <a:rPr lang="en-US" smtClean="0"/>
              <a:t>‹#›</a:t>
            </a:fld>
            <a:endParaRPr lang="en-US"/>
          </a:p>
        </p:txBody>
      </p:sp>
    </p:spTree>
    <p:extLst>
      <p:ext uri="{BB962C8B-B14F-4D97-AF65-F5344CB8AC3E}">
        <p14:creationId xmlns:p14="http://schemas.microsoft.com/office/powerpoint/2010/main" val="409139711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Immutable Objects!</a:t>
            </a:r>
            <a:endParaRPr lang="en-US" dirty="0"/>
          </a:p>
        </p:txBody>
      </p:sp>
      <p:sp>
        <p:nvSpPr>
          <p:cNvPr id="4" name="Slide Number Placeholder 3"/>
          <p:cNvSpPr>
            <a:spLocks noGrp="1"/>
          </p:cNvSpPr>
          <p:nvPr>
            <p:ph type="sldNum" sz="quarter" idx="10"/>
          </p:nvPr>
        </p:nvSpPr>
        <p:spPr/>
        <p:txBody>
          <a:bodyPr/>
          <a:lstStyle/>
          <a:p>
            <a:fld id="{0721F065-3AC6-EA48-AA98-74AB5687ACC3}" type="slidenum">
              <a:rPr lang="en-US" smtClean="0"/>
              <a:t>5</a:t>
            </a:fld>
            <a:endParaRPr lang="en-US"/>
          </a:p>
        </p:txBody>
      </p:sp>
    </p:spTree>
    <p:extLst>
      <p:ext uri="{BB962C8B-B14F-4D97-AF65-F5344CB8AC3E}">
        <p14:creationId xmlns:p14="http://schemas.microsoft.com/office/powerpoint/2010/main" val="36589905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4" Type="http://schemas.openxmlformats.org/officeDocument/2006/relationships/image" Target="../media/image1.jpeg"/><Relationship Id="rId1" Type="http://schemas.openxmlformats.org/officeDocument/2006/relationships/tags" Target="../tags/tag5.xml"/><Relationship Id="rId2" Type="http://schemas.openxmlformats.org/officeDocument/2006/relationships/tags" Target="../tags/tag6.xml"/></Relationships>
</file>

<file path=ppt/slideLayouts/_rels/slideLayout10.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ltGray">
      <p:bgPr>
        <a:solidFill>
          <a:schemeClr val="bg1"/>
        </a:solidFill>
        <a:effectLst/>
      </p:bgPr>
    </p:bg>
    <p:spTree>
      <p:nvGrpSpPr>
        <p:cNvPr id="1" name=""/>
        <p:cNvGrpSpPr/>
        <p:nvPr/>
      </p:nvGrpSpPr>
      <p:grpSpPr>
        <a:xfrm>
          <a:off x="0" y="0"/>
          <a:ext cx="0" cy="0"/>
          <a:chOff x="0" y="0"/>
          <a:chExt cx="0" cy="0"/>
        </a:xfrm>
      </p:grpSpPr>
      <p:sp>
        <p:nvSpPr>
          <p:cNvPr id="4" name="COVER BLUE BOX"/>
          <p:cNvSpPr>
            <a:spLocks noChangeArrowheads="1"/>
          </p:cNvSpPr>
          <p:nvPr>
            <p:custDataLst>
              <p:tags r:id="rId1"/>
            </p:custDataLst>
          </p:nvPr>
        </p:nvSpPr>
        <p:spPr bwMode="gray">
          <a:xfrm>
            <a:off x="331788" y="1541463"/>
            <a:ext cx="6958012" cy="2584450"/>
          </a:xfrm>
          <a:prstGeom prst="rect">
            <a:avLst/>
          </a:prstGeom>
          <a:solidFill>
            <a:schemeClr val="folHlink"/>
          </a:solidFill>
          <a:ln w="9525">
            <a:noFill/>
            <a:miter lim="800000"/>
            <a:headEnd/>
            <a:tailEnd/>
          </a:ln>
          <a:effectLst/>
        </p:spPr>
        <p:txBody>
          <a:bodyPr wrap="none" lIns="83085" tIns="41543" rIns="83085" bIns="41543" anchor="ctr"/>
          <a:lstStyle/>
          <a:p>
            <a:pPr algn="ctr" defTabSz="831850">
              <a:defRPr/>
            </a:pPr>
            <a:endParaRPr lang="de-CH" sz="1600" b="1">
              <a:latin typeface="Arial" charset="0"/>
            </a:endParaRPr>
          </a:p>
        </p:txBody>
      </p:sp>
      <p:sp>
        <p:nvSpPr>
          <p:cNvPr id="5" name="Line 664"/>
          <p:cNvSpPr>
            <a:spLocks noChangeShapeType="1"/>
          </p:cNvSpPr>
          <p:nvPr>
            <p:custDataLst>
              <p:tags r:id="rId2"/>
            </p:custDataLst>
          </p:nvPr>
        </p:nvSpPr>
        <p:spPr bwMode="white">
          <a:xfrm>
            <a:off x="684213" y="3300413"/>
            <a:ext cx="6257925" cy="1587"/>
          </a:xfrm>
          <a:prstGeom prst="line">
            <a:avLst/>
          </a:prstGeom>
          <a:noFill/>
          <a:ln w="28575">
            <a:solidFill>
              <a:schemeClr val="bg1"/>
            </a:solidFill>
            <a:round/>
            <a:headEnd/>
            <a:tailEnd/>
          </a:ln>
          <a:effectLst/>
        </p:spPr>
        <p:txBody>
          <a:bodyPr wrap="none" lIns="0" tIns="0" rIns="0" bIns="0" anchor="ctr"/>
          <a:lstStyle/>
          <a:p>
            <a:pPr>
              <a:defRPr/>
            </a:pPr>
            <a:endParaRPr lang="en-US" dirty="0"/>
          </a:p>
        </p:txBody>
      </p:sp>
      <p:pic>
        <p:nvPicPr>
          <p:cNvPr id="6" name="Picture 6" descr="ucoxw1"/>
          <p:cNvPicPr>
            <a:picLocks noChangeAspect="1" noChangeArrowheads="1"/>
          </p:cNvPicPr>
          <p:nvPr/>
        </p:nvPicPr>
        <p:blipFill>
          <a:blip r:embed="rId4" cstate="print"/>
          <a:srcRect/>
          <a:stretch>
            <a:fillRect/>
          </a:stretch>
        </p:blipFill>
        <p:spPr bwMode="auto">
          <a:xfrm>
            <a:off x="276225" y="185738"/>
            <a:ext cx="931863" cy="355600"/>
          </a:xfrm>
          <a:prstGeom prst="rect">
            <a:avLst/>
          </a:prstGeom>
          <a:noFill/>
          <a:ln w="9525">
            <a:noFill/>
            <a:miter lim="800000"/>
            <a:headEnd/>
            <a:tailEnd/>
          </a:ln>
        </p:spPr>
      </p:pic>
      <p:sp>
        <p:nvSpPr>
          <p:cNvPr id="5123" name="DIVIDER NUMBER"/>
          <p:cNvSpPr>
            <a:spLocks noGrp="1" noChangeArrowheads="1"/>
          </p:cNvSpPr>
          <p:nvPr>
            <p:ph type="ctrTitle"/>
          </p:nvPr>
        </p:nvSpPr>
        <p:spPr bwMode="gray">
          <a:xfrm>
            <a:off x="681038" y="1760538"/>
            <a:ext cx="5700712" cy="1536700"/>
          </a:xfrm>
          <a:ln algn="ctr"/>
        </p:spPr>
        <p:txBody>
          <a:bodyPr/>
          <a:lstStyle>
            <a:lvl1pPr defTabSz="831850">
              <a:lnSpc>
                <a:spcPct val="100000"/>
              </a:lnSpc>
              <a:defRPr sz="3100">
                <a:solidFill>
                  <a:schemeClr val="bg1"/>
                </a:solidFill>
                <a:ea typeface="Arial Unicode MS" pitchFamily="34" charset="-128"/>
                <a:cs typeface="Arial Unicode MS" pitchFamily="34" charset="-128"/>
              </a:defRPr>
            </a:lvl1pPr>
          </a:lstStyle>
          <a:p>
            <a:r>
              <a:rPr lang="en-US" altLang="zh-TW"/>
              <a:t>Click to edit Presentation Title</a:t>
            </a:r>
          </a:p>
        </p:txBody>
      </p:sp>
      <p:sp>
        <p:nvSpPr>
          <p:cNvPr id="5125" name="DIVIDER TITLE"/>
          <p:cNvSpPr>
            <a:spLocks noGrp="1" noChangeArrowheads="1"/>
          </p:cNvSpPr>
          <p:nvPr>
            <p:ph type="subTitle" idx="1"/>
          </p:nvPr>
        </p:nvSpPr>
        <p:spPr>
          <a:xfrm>
            <a:off x="684213" y="3502025"/>
            <a:ext cx="5700712" cy="304800"/>
          </a:xfrm>
          <a:solidFill>
            <a:srgbClr val="193D85"/>
          </a:solidFill>
          <a:ln w="28575"/>
        </p:spPr>
        <p:txBody>
          <a:bodyPr anchor="ctr">
            <a:spAutoFit/>
          </a:bodyPr>
          <a:lstStyle>
            <a:lvl1pPr>
              <a:buClrTx/>
              <a:buFontTx/>
              <a:buNone/>
              <a:defRPr sz="2000">
                <a:solidFill>
                  <a:srgbClr val="FFD539"/>
                </a:solidFill>
                <a:latin typeface="UBSHeadline" pitchFamily="18" charset="0"/>
                <a:ea typeface="Arial Unicode MS" pitchFamily="34" charset="-128"/>
                <a:cs typeface="Arial Unicode MS" pitchFamily="34" charset="-128"/>
              </a:defRPr>
            </a:lvl1pPr>
          </a:lstStyle>
          <a:p>
            <a:r>
              <a:rPr lang="en-US" altLang="zh-TW"/>
              <a:t>Click to edit Presentation Subtitle</a:t>
            </a:r>
          </a:p>
        </p:txBody>
      </p:sp>
      <p:sp>
        <p:nvSpPr>
          <p:cNvPr id="7" name="Rectangle 7"/>
          <p:cNvSpPr>
            <a:spLocks noGrp="1" noChangeArrowheads="1"/>
          </p:cNvSpPr>
          <p:nvPr>
            <p:ph type="ftr" sz="quarter" idx="10"/>
          </p:nvPr>
        </p:nvSpPr>
        <p:spPr/>
        <p:txBody>
          <a:bodyPr/>
          <a:lstStyle>
            <a:lvl1pPr>
              <a:defRPr dirty="0" smtClean="0"/>
            </a:lvl1pPr>
          </a:lstStyle>
          <a:p>
            <a:pPr>
              <a:defRPr/>
            </a:pPr>
            <a:endParaRPr lang="en-US" dirty="0"/>
          </a:p>
        </p:txBody>
      </p:sp>
    </p:spTree>
  </p:cSld>
  <p:clrMapOvr>
    <a:masterClrMapping/>
  </p:clrMapOvr>
  <p:transition xmlns:p14="http://schemas.microsoft.com/office/powerpoint/2010/mai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PAGE NUMBER"/>
          <p:cNvSpPr>
            <a:spLocks noGrp="1" noChangeArrowheads="1"/>
          </p:cNvSpPr>
          <p:nvPr>
            <p:ph type="sldNum" sz="quarter" idx="10"/>
            <p:custDataLst>
              <p:tags r:id="rId1"/>
            </p:custDataLst>
          </p:nvPr>
        </p:nvSpPr>
        <p:spPr>
          <a:ln/>
        </p:spPr>
        <p:txBody>
          <a:bodyPr/>
          <a:lstStyle>
            <a:lvl1pPr>
              <a:defRPr/>
            </a:lvl1pPr>
          </a:lstStyle>
          <a:p>
            <a:pPr>
              <a:defRPr/>
            </a:pPr>
            <a:fld id="{018A1176-687E-457C-8FFD-B93DBF061563}" type="slidenum">
              <a:rPr lang="zh-TW" altLang="en-US"/>
              <a:pPr>
                <a:defRPr/>
              </a:pPr>
              <a:t>‹#›</a:t>
            </a:fld>
            <a:endParaRPr lang="en-US" altLang="zh-TW" dirty="0"/>
          </a:p>
        </p:txBody>
      </p:sp>
      <p:sp>
        <p:nvSpPr>
          <p:cNvPr id="5" name="Rectangle 7"/>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transition xmlns:p14="http://schemas.microsoft.com/office/powerpoint/2010/mai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6063" y="0"/>
            <a:ext cx="1966912" cy="60388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95325" y="0"/>
            <a:ext cx="5748338" cy="60388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PAGE NUMBER"/>
          <p:cNvSpPr>
            <a:spLocks noGrp="1" noChangeArrowheads="1"/>
          </p:cNvSpPr>
          <p:nvPr>
            <p:ph type="sldNum" sz="quarter" idx="10"/>
            <p:custDataLst>
              <p:tags r:id="rId1"/>
            </p:custDataLst>
          </p:nvPr>
        </p:nvSpPr>
        <p:spPr>
          <a:ln/>
        </p:spPr>
        <p:txBody>
          <a:bodyPr/>
          <a:lstStyle>
            <a:lvl1pPr>
              <a:defRPr/>
            </a:lvl1pPr>
          </a:lstStyle>
          <a:p>
            <a:pPr>
              <a:defRPr/>
            </a:pPr>
            <a:fld id="{3F741E59-D001-4CCB-B9E9-09984B078B9E}" type="slidenum">
              <a:rPr lang="zh-TW" altLang="en-US"/>
              <a:pPr>
                <a:defRPr/>
              </a:pPr>
              <a:t>‹#›</a:t>
            </a:fld>
            <a:endParaRPr lang="en-US" altLang="zh-TW" dirty="0"/>
          </a:p>
        </p:txBody>
      </p:sp>
      <p:sp>
        <p:nvSpPr>
          <p:cNvPr id="5" name="Rectangle 7"/>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transition xmlns:p14="http://schemas.microsoft.com/office/powerpoint/2010/mai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PAGE NUMBER"/>
          <p:cNvSpPr>
            <a:spLocks noGrp="1" noChangeArrowheads="1"/>
          </p:cNvSpPr>
          <p:nvPr>
            <p:ph type="sldNum" sz="quarter" idx="10"/>
            <p:custDataLst>
              <p:tags r:id="rId1"/>
            </p:custDataLst>
          </p:nvPr>
        </p:nvSpPr>
        <p:spPr>
          <a:ln/>
        </p:spPr>
        <p:txBody>
          <a:bodyPr/>
          <a:lstStyle>
            <a:lvl1pPr>
              <a:defRPr/>
            </a:lvl1pPr>
          </a:lstStyle>
          <a:p>
            <a:pPr>
              <a:defRPr/>
            </a:pPr>
            <a:fld id="{36B33F62-B5C7-41CB-990D-50CFAAE018FA}" type="slidenum">
              <a:rPr lang="zh-TW" altLang="en-US"/>
              <a:pPr>
                <a:defRPr/>
              </a:pPr>
              <a:t>‹#›</a:t>
            </a:fld>
            <a:endParaRPr lang="en-US" altLang="zh-TW" dirty="0"/>
          </a:p>
        </p:txBody>
      </p:sp>
      <p:sp>
        <p:nvSpPr>
          <p:cNvPr id="5" name="Rectangle 7"/>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transition xmlns:p14="http://schemas.microsoft.com/office/powerpoint/2010/mai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PAGE NUMBER"/>
          <p:cNvSpPr>
            <a:spLocks noGrp="1" noChangeArrowheads="1"/>
          </p:cNvSpPr>
          <p:nvPr>
            <p:ph type="sldNum" sz="quarter" idx="10"/>
            <p:custDataLst>
              <p:tags r:id="rId1"/>
            </p:custDataLst>
          </p:nvPr>
        </p:nvSpPr>
        <p:spPr>
          <a:ln/>
        </p:spPr>
        <p:txBody>
          <a:bodyPr/>
          <a:lstStyle>
            <a:lvl1pPr>
              <a:defRPr/>
            </a:lvl1pPr>
          </a:lstStyle>
          <a:p>
            <a:pPr>
              <a:defRPr/>
            </a:pPr>
            <a:fld id="{E10BAD31-4797-42DA-A343-79FD604C148A}" type="slidenum">
              <a:rPr lang="zh-TW" altLang="en-US"/>
              <a:pPr>
                <a:defRPr/>
              </a:pPr>
              <a:t>‹#›</a:t>
            </a:fld>
            <a:endParaRPr lang="en-US" altLang="zh-TW" dirty="0"/>
          </a:p>
        </p:txBody>
      </p:sp>
      <p:sp>
        <p:nvSpPr>
          <p:cNvPr id="5" name="Rectangle 7"/>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transition xmlns:p14="http://schemas.microsoft.com/office/powerpoint/2010/mai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98500" y="989013"/>
            <a:ext cx="3843338" cy="50498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94238" y="989013"/>
            <a:ext cx="3843337" cy="50498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PAGE NUMBER"/>
          <p:cNvSpPr>
            <a:spLocks noGrp="1" noChangeArrowheads="1"/>
          </p:cNvSpPr>
          <p:nvPr>
            <p:ph type="sldNum" sz="quarter" idx="10"/>
            <p:custDataLst>
              <p:tags r:id="rId1"/>
            </p:custDataLst>
          </p:nvPr>
        </p:nvSpPr>
        <p:spPr>
          <a:ln/>
        </p:spPr>
        <p:txBody>
          <a:bodyPr/>
          <a:lstStyle>
            <a:lvl1pPr>
              <a:defRPr/>
            </a:lvl1pPr>
          </a:lstStyle>
          <a:p>
            <a:pPr>
              <a:defRPr/>
            </a:pPr>
            <a:fld id="{689788A5-03EE-47AF-8B2E-546BDBD7206D}" type="slidenum">
              <a:rPr lang="zh-TW" altLang="en-US"/>
              <a:pPr>
                <a:defRPr/>
              </a:pPr>
              <a:t>‹#›</a:t>
            </a:fld>
            <a:endParaRPr lang="en-US" altLang="zh-TW" dirty="0"/>
          </a:p>
        </p:txBody>
      </p:sp>
      <p:sp>
        <p:nvSpPr>
          <p:cNvPr id="6" name="Rectangle 7"/>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transition xmlns:p14="http://schemas.microsoft.com/office/powerpoint/2010/mai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PAGE NUMBER"/>
          <p:cNvSpPr>
            <a:spLocks noGrp="1" noChangeArrowheads="1"/>
          </p:cNvSpPr>
          <p:nvPr>
            <p:ph type="sldNum" sz="quarter" idx="10"/>
            <p:custDataLst>
              <p:tags r:id="rId1"/>
            </p:custDataLst>
          </p:nvPr>
        </p:nvSpPr>
        <p:spPr>
          <a:ln/>
        </p:spPr>
        <p:txBody>
          <a:bodyPr/>
          <a:lstStyle>
            <a:lvl1pPr>
              <a:defRPr/>
            </a:lvl1pPr>
          </a:lstStyle>
          <a:p>
            <a:pPr>
              <a:defRPr/>
            </a:pPr>
            <a:fld id="{AFF0D222-9E4D-4133-B5A0-5997DC64F3C6}" type="slidenum">
              <a:rPr lang="zh-TW" altLang="en-US"/>
              <a:pPr>
                <a:defRPr/>
              </a:pPr>
              <a:t>‹#›</a:t>
            </a:fld>
            <a:endParaRPr lang="en-US" altLang="zh-TW" dirty="0"/>
          </a:p>
        </p:txBody>
      </p:sp>
      <p:sp>
        <p:nvSpPr>
          <p:cNvPr id="8" name="Rectangle 7"/>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transition xmlns:p14="http://schemas.microsoft.com/office/powerpoint/2010/mai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PAGE NUMBER"/>
          <p:cNvSpPr>
            <a:spLocks noGrp="1" noChangeArrowheads="1"/>
          </p:cNvSpPr>
          <p:nvPr>
            <p:ph type="sldNum" sz="quarter" idx="10"/>
            <p:custDataLst>
              <p:tags r:id="rId1"/>
            </p:custDataLst>
          </p:nvPr>
        </p:nvSpPr>
        <p:spPr>
          <a:ln/>
        </p:spPr>
        <p:txBody>
          <a:bodyPr/>
          <a:lstStyle>
            <a:lvl1pPr>
              <a:defRPr/>
            </a:lvl1pPr>
          </a:lstStyle>
          <a:p>
            <a:pPr>
              <a:defRPr/>
            </a:pPr>
            <a:fld id="{29D6416F-1204-4800-AC3F-579881083B0F}" type="slidenum">
              <a:rPr lang="zh-TW" altLang="en-US"/>
              <a:pPr>
                <a:defRPr/>
              </a:pPr>
              <a:t>‹#›</a:t>
            </a:fld>
            <a:endParaRPr lang="en-US" altLang="zh-TW" dirty="0"/>
          </a:p>
        </p:txBody>
      </p:sp>
      <p:sp>
        <p:nvSpPr>
          <p:cNvPr id="4" name="Rectangle 7"/>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transition xmlns:p14="http://schemas.microsoft.com/office/powerpoint/2010/mai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PAGE NUMBER"/>
          <p:cNvSpPr>
            <a:spLocks noGrp="1" noChangeArrowheads="1"/>
          </p:cNvSpPr>
          <p:nvPr>
            <p:ph type="sldNum" sz="quarter" idx="10"/>
            <p:custDataLst>
              <p:tags r:id="rId1"/>
            </p:custDataLst>
          </p:nvPr>
        </p:nvSpPr>
        <p:spPr>
          <a:ln/>
        </p:spPr>
        <p:txBody>
          <a:bodyPr/>
          <a:lstStyle>
            <a:lvl1pPr>
              <a:defRPr/>
            </a:lvl1pPr>
          </a:lstStyle>
          <a:p>
            <a:pPr>
              <a:defRPr/>
            </a:pPr>
            <a:fld id="{A95EAD4E-4259-4436-80B6-96A17B93C335}" type="slidenum">
              <a:rPr lang="zh-TW" altLang="en-US"/>
              <a:pPr>
                <a:defRPr/>
              </a:pPr>
              <a:t>‹#›</a:t>
            </a:fld>
            <a:endParaRPr lang="en-US" altLang="zh-TW" dirty="0"/>
          </a:p>
        </p:txBody>
      </p:sp>
      <p:sp>
        <p:nvSpPr>
          <p:cNvPr id="3" name="Rectangle 7"/>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transition xmlns:p14="http://schemas.microsoft.com/office/powerpoint/2010/mai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PAGE NUMBER"/>
          <p:cNvSpPr>
            <a:spLocks noGrp="1" noChangeArrowheads="1"/>
          </p:cNvSpPr>
          <p:nvPr>
            <p:ph type="sldNum" sz="quarter" idx="10"/>
            <p:custDataLst>
              <p:tags r:id="rId1"/>
            </p:custDataLst>
          </p:nvPr>
        </p:nvSpPr>
        <p:spPr>
          <a:ln/>
        </p:spPr>
        <p:txBody>
          <a:bodyPr/>
          <a:lstStyle>
            <a:lvl1pPr>
              <a:defRPr/>
            </a:lvl1pPr>
          </a:lstStyle>
          <a:p>
            <a:pPr>
              <a:defRPr/>
            </a:pPr>
            <a:fld id="{F83B9791-5B91-41A6-B2BE-84E8F2CF5B32}" type="slidenum">
              <a:rPr lang="zh-TW" altLang="en-US"/>
              <a:pPr>
                <a:defRPr/>
              </a:pPr>
              <a:t>‹#›</a:t>
            </a:fld>
            <a:endParaRPr lang="en-US" altLang="zh-TW" dirty="0"/>
          </a:p>
        </p:txBody>
      </p:sp>
      <p:sp>
        <p:nvSpPr>
          <p:cNvPr id="6" name="Rectangle 7"/>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transition xmlns:p14="http://schemas.microsoft.com/office/powerpoint/2010/mai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PAGE NUMBER"/>
          <p:cNvSpPr>
            <a:spLocks noGrp="1" noChangeArrowheads="1"/>
          </p:cNvSpPr>
          <p:nvPr>
            <p:ph type="sldNum" sz="quarter" idx="10"/>
            <p:custDataLst>
              <p:tags r:id="rId1"/>
            </p:custDataLst>
          </p:nvPr>
        </p:nvSpPr>
        <p:spPr>
          <a:ln/>
        </p:spPr>
        <p:txBody>
          <a:bodyPr/>
          <a:lstStyle>
            <a:lvl1pPr>
              <a:defRPr/>
            </a:lvl1pPr>
          </a:lstStyle>
          <a:p>
            <a:pPr>
              <a:defRPr/>
            </a:pPr>
            <a:fld id="{7B0F0420-3C8B-4A58-892E-5C28826A9B30}" type="slidenum">
              <a:rPr lang="zh-TW" altLang="en-US"/>
              <a:pPr>
                <a:defRPr/>
              </a:pPr>
              <a:t>‹#›</a:t>
            </a:fld>
            <a:endParaRPr lang="en-US" altLang="zh-TW" dirty="0"/>
          </a:p>
        </p:txBody>
      </p:sp>
      <p:sp>
        <p:nvSpPr>
          <p:cNvPr id="6" name="Rectangle 7"/>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transition xmlns:p14="http://schemas.microsoft.com/office/powerpoint/2010/main">
    <p:wipe dir="r"/>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tags" Target="../tags/tag1.xml"/><Relationship Id="rId14" Type="http://schemas.openxmlformats.org/officeDocument/2006/relationships/tags" Target="../tags/tag2.xml"/><Relationship Id="rId15" Type="http://schemas.openxmlformats.org/officeDocument/2006/relationships/tags" Target="../tags/tag3.xml"/><Relationship Id="rId16" Type="http://schemas.openxmlformats.org/officeDocument/2006/relationships/tags" Target="../tags/tag4.xml"/><Relationship Id="rId17"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ucoxw1"/>
          <p:cNvPicPr>
            <a:picLocks noChangeAspect="1" noChangeArrowheads="1"/>
          </p:cNvPicPr>
          <p:nvPr/>
        </p:nvPicPr>
        <p:blipFill>
          <a:blip r:embed="rId17" cstate="print"/>
          <a:srcRect/>
          <a:stretch>
            <a:fillRect/>
          </a:stretch>
        </p:blipFill>
        <p:spPr bwMode="auto">
          <a:xfrm>
            <a:off x="276225" y="6326188"/>
            <a:ext cx="931863" cy="355600"/>
          </a:xfrm>
          <a:prstGeom prst="rect">
            <a:avLst/>
          </a:prstGeom>
          <a:noFill/>
          <a:ln w="9525">
            <a:noFill/>
            <a:miter lim="800000"/>
            <a:headEnd/>
            <a:tailEnd/>
          </a:ln>
        </p:spPr>
      </p:pic>
      <p:sp>
        <p:nvSpPr>
          <p:cNvPr id="1027" name="PAGE HEADING"/>
          <p:cNvSpPr>
            <a:spLocks noGrp="1" noChangeArrowheads="1"/>
          </p:cNvSpPr>
          <p:nvPr>
            <p:ph type="title"/>
            <p:custDataLst>
              <p:tags r:id="rId13"/>
            </p:custDataLst>
          </p:nvPr>
        </p:nvSpPr>
        <p:spPr bwMode="black">
          <a:xfrm>
            <a:off x="695325" y="0"/>
            <a:ext cx="7867650" cy="85566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US" altLang="zh-TW" smtClean="0"/>
              <a:t>Click to edit Master title style</a:t>
            </a:r>
          </a:p>
        </p:txBody>
      </p:sp>
      <p:sp>
        <p:nvSpPr>
          <p:cNvPr id="1028" name="BODY TEXT"/>
          <p:cNvSpPr>
            <a:spLocks noGrp="1" noChangeArrowheads="1"/>
          </p:cNvSpPr>
          <p:nvPr>
            <p:ph type="body" idx="1"/>
            <p:custDataLst>
              <p:tags r:id="rId14"/>
            </p:custDataLst>
          </p:nvPr>
        </p:nvSpPr>
        <p:spPr bwMode="gray">
          <a:xfrm>
            <a:off x="698500" y="989013"/>
            <a:ext cx="7839075" cy="5049837"/>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ltLang="zh-TW" smtClean="0"/>
              <a:t>First Level</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p>
        </p:txBody>
      </p:sp>
      <p:sp>
        <p:nvSpPr>
          <p:cNvPr id="4101" name="THIN BLUE LINE"/>
          <p:cNvSpPr>
            <a:spLocks noChangeShapeType="1"/>
          </p:cNvSpPr>
          <p:nvPr>
            <p:custDataLst>
              <p:tags r:id="rId15"/>
            </p:custDataLst>
          </p:nvPr>
        </p:nvSpPr>
        <p:spPr bwMode="gray">
          <a:xfrm>
            <a:off x="701675" y="895350"/>
            <a:ext cx="7861300" cy="0"/>
          </a:xfrm>
          <a:prstGeom prst="line">
            <a:avLst/>
          </a:prstGeom>
          <a:noFill/>
          <a:ln w="25400">
            <a:solidFill>
              <a:schemeClr val="folHlink"/>
            </a:solidFill>
            <a:round/>
            <a:headEnd type="none" w="sm" len="sm"/>
            <a:tailEnd type="none" w="sm" len="sm"/>
          </a:ln>
          <a:effectLst/>
        </p:spPr>
        <p:txBody>
          <a:bodyPr wrap="none" anchor="ctr"/>
          <a:lstStyle/>
          <a:p>
            <a:pPr>
              <a:defRPr/>
            </a:pPr>
            <a:endParaRPr lang="en-US" dirty="0"/>
          </a:p>
        </p:txBody>
      </p:sp>
      <p:sp>
        <p:nvSpPr>
          <p:cNvPr id="4102" name="PAGE NUMBER"/>
          <p:cNvSpPr>
            <a:spLocks noGrp="1" noChangeArrowheads="1"/>
          </p:cNvSpPr>
          <p:nvPr>
            <p:ph type="sldNum" sz="quarter" idx="4"/>
            <p:custDataLst>
              <p:tags r:id="rId16"/>
            </p:custDataLst>
          </p:nvPr>
        </p:nvSpPr>
        <p:spPr bwMode="black">
          <a:xfrm>
            <a:off x="8143875" y="6291263"/>
            <a:ext cx="374650" cy="342900"/>
          </a:xfrm>
          <a:prstGeom prst="rect">
            <a:avLst/>
          </a:prstGeom>
          <a:noFill/>
          <a:ln w="9525">
            <a:noFill/>
            <a:miter lim="800000"/>
            <a:headEnd/>
            <a:tailEnd/>
          </a:ln>
          <a:effectLst/>
        </p:spPr>
        <p:txBody>
          <a:bodyPr vert="horz" wrap="none" lIns="0" tIns="0" rIns="0" bIns="0" numCol="1" anchor="b" anchorCtr="0" compatLnSpc="1">
            <a:prstTxWarp prst="textNoShape">
              <a:avLst/>
            </a:prstTxWarp>
          </a:bodyPr>
          <a:lstStyle>
            <a:lvl1pPr algn="r">
              <a:spcBef>
                <a:spcPct val="0"/>
              </a:spcBef>
              <a:defRPr sz="900" smtClean="0">
                <a:ea typeface="Arial Unicode MS" pitchFamily="34" charset="-128"/>
                <a:cs typeface="Arial Unicode MS" pitchFamily="34" charset="-128"/>
              </a:defRPr>
            </a:lvl1pPr>
          </a:lstStyle>
          <a:p>
            <a:pPr>
              <a:defRPr/>
            </a:pPr>
            <a:fld id="{5EFA1250-AB2A-43FF-ABD0-191B008FA8F4}" type="slidenum">
              <a:rPr lang="zh-TW" altLang="en-US"/>
              <a:pPr>
                <a:defRPr/>
              </a:pPr>
              <a:t>‹#›</a:t>
            </a:fld>
            <a:endParaRPr lang="en-US" altLang="zh-TW" dirty="0"/>
          </a:p>
        </p:txBody>
      </p:sp>
      <p:sp>
        <p:nvSpPr>
          <p:cNvPr id="4103" name="Rectangle 7"/>
          <p:cNvSpPr>
            <a:spLocks noGrp="1" noChangeArrowheads="1"/>
          </p:cNvSpPr>
          <p:nvPr>
            <p:ph type="ftr" sz="quarter" idx="3"/>
          </p:nvPr>
        </p:nvSpPr>
        <p:spPr bwMode="auto">
          <a:xfrm>
            <a:off x="7134225" y="6289675"/>
            <a:ext cx="1077913" cy="344488"/>
          </a:xfrm>
          <a:prstGeom prst="rect">
            <a:avLst/>
          </a:prstGeom>
          <a:noFill/>
          <a:ln w="9525" algn="ctr">
            <a:noFill/>
            <a:miter lim="800000"/>
            <a:headEnd/>
            <a:tailEnd/>
          </a:ln>
          <a:effectLst/>
        </p:spPr>
        <p:txBody>
          <a:bodyPr vert="horz" wrap="none" lIns="0" tIns="0" rIns="0" bIns="0" numCol="1" anchor="b" anchorCtr="0" compatLnSpc="1">
            <a:prstTxWarp prst="textNoShape">
              <a:avLst/>
            </a:prstTxWarp>
          </a:bodyPr>
          <a:lstStyle>
            <a:lvl1pPr>
              <a:spcBef>
                <a:spcPct val="0"/>
              </a:spcBef>
              <a:defRPr sz="900" dirty="0" smtClean="0"/>
            </a:lvl1pP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xmlns:p14="http://schemas.microsoft.com/office/powerpoint/2010/main">
    <p:wipe dir="r"/>
  </p:transition>
  <p:timing>
    <p:tnLst>
      <p:par>
        <p:cTn xmlns:p14="http://schemas.microsoft.com/office/powerpoint/2010/main" id="1" dur="indefinite" restart="never" nodeType="tmRoot"/>
      </p:par>
    </p:tnLst>
  </p:timing>
  <p:txStyles>
    <p:titleStyle>
      <a:lvl1pPr algn="l" rtl="0" eaLnBrk="0" fontAlgn="base" hangingPunct="0">
        <a:lnSpc>
          <a:spcPct val="85000"/>
        </a:lnSpc>
        <a:spcBef>
          <a:spcPct val="0"/>
        </a:spcBef>
        <a:spcAft>
          <a:spcPct val="0"/>
        </a:spcAft>
        <a:defRPr sz="2800">
          <a:solidFill>
            <a:schemeClr val="folHlink"/>
          </a:solidFill>
          <a:latin typeface="+mj-lt"/>
          <a:ea typeface="+mj-ea"/>
          <a:cs typeface="+mj-cs"/>
        </a:defRPr>
      </a:lvl1pPr>
      <a:lvl2pPr algn="l" rtl="0" eaLnBrk="0" fontAlgn="base" hangingPunct="0">
        <a:lnSpc>
          <a:spcPct val="85000"/>
        </a:lnSpc>
        <a:spcBef>
          <a:spcPct val="0"/>
        </a:spcBef>
        <a:spcAft>
          <a:spcPct val="0"/>
        </a:spcAft>
        <a:defRPr sz="2800">
          <a:solidFill>
            <a:schemeClr val="folHlink"/>
          </a:solidFill>
          <a:latin typeface="UBSHeadline" pitchFamily="18" charset="0"/>
        </a:defRPr>
      </a:lvl2pPr>
      <a:lvl3pPr algn="l" rtl="0" eaLnBrk="0" fontAlgn="base" hangingPunct="0">
        <a:lnSpc>
          <a:spcPct val="85000"/>
        </a:lnSpc>
        <a:spcBef>
          <a:spcPct val="0"/>
        </a:spcBef>
        <a:spcAft>
          <a:spcPct val="0"/>
        </a:spcAft>
        <a:defRPr sz="2800">
          <a:solidFill>
            <a:schemeClr val="folHlink"/>
          </a:solidFill>
          <a:latin typeface="UBSHeadline" pitchFamily="18" charset="0"/>
        </a:defRPr>
      </a:lvl3pPr>
      <a:lvl4pPr algn="l" rtl="0" eaLnBrk="0" fontAlgn="base" hangingPunct="0">
        <a:lnSpc>
          <a:spcPct val="85000"/>
        </a:lnSpc>
        <a:spcBef>
          <a:spcPct val="0"/>
        </a:spcBef>
        <a:spcAft>
          <a:spcPct val="0"/>
        </a:spcAft>
        <a:defRPr sz="2800">
          <a:solidFill>
            <a:schemeClr val="folHlink"/>
          </a:solidFill>
          <a:latin typeface="UBSHeadline" pitchFamily="18" charset="0"/>
        </a:defRPr>
      </a:lvl4pPr>
      <a:lvl5pPr algn="l" rtl="0" eaLnBrk="0" fontAlgn="base" hangingPunct="0">
        <a:lnSpc>
          <a:spcPct val="85000"/>
        </a:lnSpc>
        <a:spcBef>
          <a:spcPct val="0"/>
        </a:spcBef>
        <a:spcAft>
          <a:spcPct val="0"/>
        </a:spcAft>
        <a:defRPr sz="2800">
          <a:solidFill>
            <a:schemeClr val="folHlink"/>
          </a:solidFill>
          <a:latin typeface="UBSHeadline" pitchFamily="18" charset="0"/>
        </a:defRPr>
      </a:lvl5pPr>
      <a:lvl6pPr marL="457200" algn="l" rtl="0" eaLnBrk="0" fontAlgn="base" hangingPunct="0">
        <a:lnSpc>
          <a:spcPct val="85000"/>
        </a:lnSpc>
        <a:spcBef>
          <a:spcPct val="0"/>
        </a:spcBef>
        <a:spcAft>
          <a:spcPct val="0"/>
        </a:spcAft>
        <a:defRPr sz="2800">
          <a:solidFill>
            <a:schemeClr val="folHlink"/>
          </a:solidFill>
          <a:latin typeface="UBSHeadline" pitchFamily="18" charset="0"/>
        </a:defRPr>
      </a:lvl6pPr>
      <a:lvl7pPr marL="914400" algn="l" rtl="0" eaLnBrk="0" fontAlgn="base" hangingPunct="0">
        <a:lnSpc>
          <a:spcPct val="85000"/>
        </a:lnSpc>
        <a:spcBef>
          <a:spcPct val="0"/>
        </a:spcBef>
        <a:spcAft>
          <a:spcPct val="0"/>
        </a:spcAft>
        <a:defRPr sz="2800">
          <a:solidFill>
            <a:schemeClr val="folHlink"/>
          </a:solidFill>
          <a:latin typeface="UBSHeadline" pitchFamily="18" charset="0"/>
        </a:defRPr>
      </a:lvl7pPr>
      <a:lvl8pPr marL="1371600" algn="l" rtl="0" eaLnBrk="0" fontAlgn="base" hangingPunct="0">
        <a:lnSpc>
          <a:spcPct val="85000"/>
        </a:lnSpc>
        <a:spcBef>
          <a:spcPct val="0"/>
        </a:spcBef>
        <a:spcAft>
          <a:spcPct val="0"/>
        </a:spcAft>
        <a:defRPr sz="2800">
          <a:solidFill>
            <a:schemeClr val="folHlink"/>
          </a:solidFill>
          <a:latin typeface="UBSHeadline" pitchFamily="18" charset="0"/>
        </a:defRPr>
      </a:lvl8pPr>
      <a:lvl9pPr marL="1828800" algn="l" rtl="0" eaLnBrk="0" fontAlgn="base" hangingPunct="0">
        <a:lnSpc>
          <a:spcPct val="85000"/>
        </a:lnSpc>
        <a:spcBef>
          <a:spcPct val="0"/>
        </a:spcBef>
        <a:spcAft>
          <a:spcPct val="0"/>
        </a:spcAft>
        <a:defRPr sz="2800">
          <a:solidFill>
            <a:schemeClr val="folHlink"/>
          </a:solidFill>
          <a:latin typeface="UBSHeadline" pitchFamily="18" charset="0"/>
        </a:defRPr>
      </a:lvl9pPr>
    </p:titleStyle>
    <p:bodyStyle>
      <a:lvl1pPr marL="342900" indent="-342900" algn="l" defTabSz="831850" rtl="0" eaLnBrk="0" fontAlgn="base" hangingPunct="0">
        <a:spcBef>
          <a:spcPct val="0"/>
        </a:spcBef>
        <a:spcAft>
          <a:spcPct val="0"/>
        </a:spcAft>
        <a:buClr>
          <a:schemeClr val="bg2"/>
        </a:buClr>
        <a:buSzPct val="123000"/>
        <a:buFont typeface="Symbol" pitchFamily="18" charset="2"/>
        <a:defRPr>
          <a:solidFill>
            <a:schemeClr val="tx1"/>
          </a:solidFill>
          <a:latin typeface="+mn-lt"/>
          <a:ea typeface="+mn-ea"/>
          <a:cs typeface="+mn-cs"/>
        </a:defRPr>
      </a:lvl1pPr>
      <a:lvl2pPr marL="255588" indent="-254000" algn="l" defTabSz="831850" rtl="0" eaLnBrk="0" fontAlgn="base" hangingPunct="0">
        <a:spcBef>
          <a:spcPct val="0"/>
        </a:spcBef>
        <a:spcAft>
          <a:spcPct val="0"/>
        </a:spcAft>
        <a:buClr>
          <a:schemeClr val="bg2"/>
        </a:buClr>
        <a:buFont typeface="Symbol" pitchFamily="18" charset="2"/>
        <a:buChar char="¨"/>
        <a:defRPr>
          <a:solidFill>
            <a:schemeClr val="tx1"/>
          </a:solidFill>
          <a:latin typeface="+mn-lt"/>
        </a:defRPr>
      </a:lvl2pPr>
      <a:lvl3pPr marL="511175" indent="-254000" algn="l" defTabSz="831850" rtl="0" eaLnBrk="0" fontAlgn="base" hangingPunct="0">
        <a:spcBef>
          <a:spcPct val="35000"/>
        </a:spcBef>
        <a:spcAft>
          <a:spcPct val="0"/>
        </a:spcAft>
        <a:buClr>
          <a:schemeClr val="tx1"/>
        </a:buClr>
        <a:buSzPct val="75000"/>
        <a:buChar char="—"/>
        <a:defRPr sz="1600">
          <a:solidFill>
            <a:schemeClr val="tx1"/>
          </a:solidFill>
          <a:latin typeface="+mn-lt"/>
        </a:defRPr>
      </a:lvl3pPr>
      <a:lvl4pPr marL="766763" indent="-254000" algn="l" defTabSz="831850" rtl="0" eaLnBrk="0" fontAlgn="base" hangingPunct="0">
        <a:spcBef>
          <a:spcPct val="15000"/>
        </a:spcBef>
        <a:spcAft>
          <a:spcPct val="0"/>
        </a:spcAft>
        <a:buClr>
          <a:schemeClr val="tx1"/>
        </a:buClr>
        <a:buSzPct val="84000"/>
        <a:buChar char="–"/>
        <a:defRPr sz="1600">
          <a:solidFill>
            <a:schemeClr val="tx1"/>
          </a:solidFill>
          <a:latin typeface="+mn-lt"/>
        </a:defRPr>
      </a:lvl4pPr>
      <a:lvl5pPr marL="1022350" indent="-254000" algn="l" defTabSz="831850" rtl="0" eaLnBrk="0" fontAlgn="base" hangingPunct="0">
        <a:spcBef>
          <a:spcPct val="15000"/>
        </a:spcBef>
        <a:spcAft>
          <a:spcPct val="0"/>
        </a:spcAft>
        <a:buClr>
          <a:schemeClr val="tx1"/>
        </a:buClr>
        <a:buSzPct val="84000"/>
        <a:buChar char="–"/>
        <a:defRPr sz="1600">
          <a:solidFill>
            <a:schemeClr val="tx1"/>
          </a:solidFill>
          <a:latin typeface="+mn-lt"/>
        </a:defRPr>
      </a:lvl5pPr>
      <a:lvl6pPr marL="1479550" indent="-254000" algn="l" defTabSz="831850" rtl="0" eaLnBrk="0" fontAlgn="base" hangingPunct="0">
        <a:spcBef>
          <a:spcPct val="15000"/>
        </a:spcBef>
        <a:spcAft>
          <a:spcPct val="0"/>
        </a:spcAft>
        <a:buClr>
          <a:schemeClr val="tx1"/>
        </a:buClr>
        <a:buSzPct val="84000"/>
        <a:buChar char="–"/>
        <a:defRPr sz="1600">
          <a:solidFill>
            <a:schemeClr val="tx1"/>
          </a:solidFill>
          <a:latin typeface="+mn-lt"/>
        </a:defRPr>
      </a:lvl6pPr>
      <a:lvl7pPr marL="1936750" indent="-254000" algn="l" defTabSz="831850" rtl="0" eaLnBrk="0" fontAlgn="base" hangingPunct="0">
        <a:spcBef>
          <a:spcPct val="15000"/>
        </a:spcBef>
        <a:spcAft>
          <a:spcPct val="0"/>
        </a:spcAft>
        <a:buClr>
          <a:schemeClr val="tx1"/>
        </a:buClr>
        <a:buSzPct val="84000"/>
        <a:buChar char="–"/>
        <a:defRPr sz="1600">
          <a:solidFill>
            <a:schemeClr val="tx1"/>
          </a:solidFill>
          <a:latin typeface="+mn-lt"/>
        </a:defRPr>
      </a:lvl7pPr>
      <a:lvl8pPr marL="2393950" indent="-254000" algn="l" defTabSz="831850" rtl="0" eaLnBrk="0" fontAlgn="base" hangingPunct="0">
        <a:spcBef>
          <a:spcPct val="15000"/>
        </a:spcBef>
        <a:spcAft>
          <a:spcPct val="0"/>
        </a:spcAft>
        <a:buClr>
          <a:schemeClr val="tx1"/>
        </a:buClr>
        <a:buSzPct val="84000"/>
        <a:buChar char="–"/>
        <a:defRPr sz="1600">
          <a:solidFill>
            <a:schemeClr val="tx1"/>
          </a:solidFill>
          <a:latin typeface="+mn-lt"/>
        </a:defRPr>
      </a:lvl8pPr>
      <a:lvl9pPr marL="2851150" indent="-254000" algn="l" defTabSz="831850" rtl="0" eaLnBrk="0" fontAlgn="base" hangingPunct="0">
        <a:spcBef>
          <a:spcPct val="15000"/>
        </a:spcBef>
        <a:spcAft>
          <a:spcPct val="0"/>
        </a:spcAft>
        <a:buClr>
          <a:schemeClr val="tx1"/>
        </a:buClr>
        <a:buSzPct val="84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oc.akka.io/docs/akka/snapshot/java/routing.html" TargetMode="External"/><Relationship Id="rId3" Type="http://schemas.openxmlformats.org/officeDocument/2006/relationships/hyperlink" Target="http://doc.akka.io/docs/akka/snapshot/scala/routing.html"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abs.oracle.com/techrep/1994/smli_tr-94-29.pdf"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oc.akka.io/docs/akka/snapshot/general/actors.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abs.oracle.com/techrep/1994/smli_tr-94-29.pdf"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ln/>
        </p:spPr>
        <p:txBody>
          <a:bodyPr/>
          <a:lstStyle/>
          <a:p>
            <a:r>
              <a:rPr lang="en-US" dirty="0" smtClean="0"/>
              <a:t>Actor Concurrency Model</a:t>
            </a:r>
          </a:p>
        </p:txBody>
      </p:sp>
      <p:sp>
        <p:nvSpPr>
          <p:cNvPr id="3075" name="Rectangle 3"/>
          <p:cNvSpPr>
            <a:spLocks noGrp="1" noChangeArrowheads="1"/>
          </p:cNvSpPr>
          <p:nvPr>
            <p:ph type="subTitle" idx="1"/>
          </p:nvPr>
        </p:nvSpPr>
        <p:spPr>
          <a:ln w="9525"/>
        </p:spPr>
        <p:txBody>
          <a:bodyPr/>
          <a:lstStyle/>
          <a:p>
            <a:pPr marL="0" indent="0"/>
            <a:r>
              <a:rPr lang="en-US" dirty="0" smtClean="0"/>
              <a:t>GEDex Day (Nov 12)</a:t>
            </a:r>
          </a:p>
        </p:txBody>
      </p:sp>
      <p:sp>
        <p:nvSpPr>
          <p:cNvPr id="3076" name="TextBox 4"/>
          <p:cNvSpPr txBox="1">
            <a:spLocks noChangeArrowheads="1"/>
          </p:cNvSpPr>
          <p:nvPr/>
        </p:nvSpPr>
        <p:spPr bwMode="auto">
          <a:xfrm>
            <a:off x="6705600" y="5562600"/>
            <a:ext cx="1828800" cy="1015663"/>
          </a:xfrm>
          <a:prstGeom prst="rect">
            <a:avLst/>
          </a:prstGeom>
          <a:noFill/>
          <a:ln w="9525">
            <a:noFill/>
            <a:miter lim="800000"/>
            <a:headEnd/>
            <a:tailEnd/>
          </a:ln>
        </p:spPr>
        <p:txBody>
          <a:bodyPr>
            <a:spAutoFit/>
          </a:bodyPr>
          <a:lstStyle/>
          <a:p>
            <a:r>
              <a:rPr lang="en-US" dirty="0" smtClean="0"/>
              <a:t>Bill Cheung</a:t>
            </a:r>
          </a:p>
          <a:p>
            <a:r>
              <a:rPr lang="en-US" dirty="0" smtClean="0"/>
              <a:t>Brilly Tsang </a:t>
            </a:r>
            <a:endParaRPr lang="en-US" dirty="0"/>
          </a:p>
          <a:p>
            <a:r>
              <a:rPr lang="en-US" dirty="0"/>
              <a:t>Group Technology</a:t>
            </a:r>
          </a:p>
        </p:txBody>
      </p:sp>
    </p:spTree>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dirty="0" smtClean="0"/>
              <a:t>Scenarios</a:t>
            </a:r>
          </a:p>
        </p:txBody>
      </p:sp>
      <p:sp>
        <p:nvSpPr>
          <p:cNvPr id="6" name="TextBox 5"/>
          <p:cNvSpPr txBox="1"/>
          <p:nvPr/>
        </p:nvSpPr>
        <p:spPr>
          <a:xfrm>
            <a:off x="685800" y="1524000"/>
            <a:ext cx="7696200" cy="1754327"/>
          </a:xfrm>
          <a:prstGeom prst="rect">
            <a:avLst/>
          </a:prstGeom>
          <a:noFill/>
        </p:spPr>
        <p:txBody>
          <a:bodyPr wrap="square">
            <a:spAutoFit/>
          </a:bodyPr>
          <a:lstStyle/>
          <a:p>
            <a:pPr>
              <a:buFont typeface="Arial" pitchFamily="34" charset="0"/>
              <a:buChar char="•"/>
              <a:defRPr/>
            </a:pPr>
            <a:r>
              <a:rPr lang="en-US" sz="2400" dirty="0" smtClean="0">
                <a:solidFill>
                  <a:schemeClr val="bg2">
                    <a:lumMod val="75000"/>
                  </a:schemeClr>
                </a:solidFill>
              </a:rPr>
              <a:t> Computational intensive – Monte Carlo Simulation for Option TV </a:t>
            </a:r>
          </a:p>
          <a:p>
            <a:pPr>
              <a:buFont typeface="Arial" pitchFamily="34" charset="0"/>
              <a:buChar char="•"/>
              <a:defRPr/>
            </a:pPr>
            <a:r>
              <a:rPr lang="en-US" sz="2400" dirty="0">
                <a:solidFill>
                  <a:schemeClr val="bg2">
                    <a:lumMod val="75000"/>
                  </a:schemeClr>
                </a:solidFill>
              </a:rPr>
              <a:t> </a:t>
            </a:r>
            <a:r>
              <a:rPr lang="en-US" sz="2400" dirty="0" smtClean="0">
                <a:solidFill>
                  <a:schemeClr val="bg2">
                    <a:lumMod val="75000"/>
                  </a:schemeClr>
                </a:solidFill>
              </a:rPr>
              <a:t>I/O Intensive – Calculate the portfolio value with fetching price from Yahoo</a:t>
            </a:r>
            <a:endParaRPr lang="en-US" sz="2400" dirty="0">
              <a:solidFill>
                <a:schemeClr val="bg2">
                  <a:lumMod val="75000"/>
                </a:schemeClr>
              </a:solidFill>
            </a:endParaRPr>
          </a:p>
        </p:txBody>
      </p:sp>
    </p:spTree>
    <p:extLst>
      <p:ext uri="{BB962C8B-B14F-4D97-AF65-F5344CB8AC3E}">
        <p14:creationId xmlns:p14="http://schemas.microsoft.com/office/powerpoint/2010/main" val="2198829583"/>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dirty="0" smtClean="0"/>
              <a:t>Scenarios</a:t>
            </a:r>
          </a:p>
        </p:txBody>
      </p:sp>
      <p:sp>
        <p:nvSpPr>
          <p:cNvPr id="6" name="TextBox 5"/>
          <p:cNvSpPr txBox="1"/>
          <p:nvPr/>
        </p:nvSpPr>
        <p:spPr>
          <a:xfrm>
            <a:off x="685800" y="1524000"/>
            <a:ext cx="7696200" cy="2677656"/>
          </a:xfrm>
          <a:prstGeom prst="rect">
            <a:avLst/>
          </a:prstGeom>
          <a:noFill/>
        </p:spPr>
        <p:txBody>
          <a:bodyPr wrap="square">
            <a:spAutoFit/>
          </a:bodyPr>
          <a:lstStyle/>
          <a:p>
            <a:pPr>
              <a:buFont typeface="Arial" pitchFamily="34" charset="0"/>
              <a:buChar char="•"/>
              <a:defRPr/>
            </a:pPr>
            <a:r>
              <a:rPr lang="en-US" sz="2400" dirty="0" smtClean="0">
                <a:solidFill>
                  <a:schemeClr val="bg2">
                    <a:lumMod val="75000"/>
                  </a:schemeClr>
                </a:solidFill>
              </a:rPr>
              <a:t> I/O Intensive </a:t>
            </a:r>
          </a:p>
          <a:p>
            <a:pPr>
              <a:buFont typeface="Arial" pitchFamily="34" charset="0"/>
              <a:buChar char="•"/>
              <a:defRPr/>
            </a:pPr>
            <a:r>
              <a:rPr lang="en-US" sz="2400" dirty="0">
                <a:solidFill>
                  <a:schemeClr val="bg2">
                    <a:lumMod val="75000"/>
                  </a:schemeClr>
                </a:solidFill>
              </a:rPr>
              <a:t> </a:t>
            </a:r>
            <a:r>
              <a:rPr lang="en-US" sz="2400" dirty="0" smtClean="0">
                <a:solidFill>
                  <a:schemeClr val="bg2">
                    <a:lumMod val="75000"/>
                  </a:schemeClr>
                </a:solidFill>
              </a:rPr>
              <a:t>A portfolio  </a:t>
            </a:r>
          </a:p>
          <a:p>
            <a:pPr lvl="1">
              <a:buFont typeface="Arial" pitchFamily="34" charset="0"/>
              <a:buChar char="•"/>
              <a:defRPr/>
            </a:pPr>
            <a:r>
              <a:rPr lang="en-US" sz="2400" dirty="0" smtClean="0">
                <a:solidFill>
                  <a:schemeClr val="bg2">
                    <a:lumMod val="75000"/>
                  </a:schemeClr>
                </a:solidFill>
              </a:rPr>
              <a:t> 40 stocks with different shares</a:t>
            </a:r>
          </a:p>
          <a:p>
            <a:pPr lvl="1">
              <a:buFont typeface="Arial" pitchFamily="34" charset="0"/>
              <a:buChar char="•"/>
              <a:defRPr/>
            </a:pPr>
            <a:r>
              <a:rPr lang="en-US" sz="2400" dirty="0" smtClean="0">
                <a:solidFill>
                  <a:schemeClr val="bg2">
                    <a:lumMod val="75000"/>
                  </a:schemeClr>
                </a:solidFill>
              </a:rPr>
              <a:t> Get the price from Yahoo! </a:t>
            </a:r>
            <a:endParaRPr lang="en-US" sz="2400" dirty="0">
              <a:solidFill>
                <a:schemeClr val="bg2">
                  <a:lumMod val="75000"/>
                </a:schemeClr>
              </a:solidFill>
            </a:endParaRPr>
          </a:p>
          <a:p>
            <a:pPr lvl="1">
              <a:buFont typeface="Arial" pitchFamily="34" charset="0"/>
              <a:buChar char="•"/>
              <a:defRPr/>
            </a:pPr>
            <a:r>
              <a:rPr lang="en-US" sz="2400" dirty="0" smtClean="0">
                <a:solidFill>
                  <a:schemeClr val="bg2">
                    <a:lumMod val="75000"/>
                  </a:schemeClr>
                </a:solidFill>
              </a:rPr>
              <a:t> Calculate the total value </a:t>
            </a:r>
            <a:endParaRPr lang="en-US" sz="2400" dirty="0">
              <a:solidFill>
                <a:schemeClr val="bg2">
                  <a:lumMod val="75000"/>
                </a:schemeClr>
              </a:solidFill>
            </a:endParaRPr>
          </a:p>
        </p:txBody>
      </p:sp>
    </p:spTree>
    <p:extLst>
      <p:ext uri="{BB962C8B-B14F-4D97-AF65-F5344CB8AC3E}">
        <p14:creationId xmlns:p14="http://schemas.microsoft.com/office/powerpoint/2010/main" val="1487157876"/>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dirty="0" smtClean="0"/>
              <a:t>Scenarios</a:t>
            </a:r>
          </a:p>
        </p:txBody>
      </p:sp>
      <p:grpSp>
        <p:nvGrpSpPr>
          <p:cNvPr id="9222" name="Group 9221"/>
          <p:cNvGrpSpPr/>
          <p:nvPr/>
        </p:nvGrpSpPr>
        <p:grpSpPr>
          <a:xfrm>
            <a:off x="2133600" y="2895600"/>
            <a:ext cx="1524000" cy="1371600"/>
            <a:chOff x="2133600" y="2743200"/>
            <a:chExt cx="1524000" cy="1371600"/>
          </a:xfrm>
        </p:grpSpPr>
        <p:sp>
          <p:nvSpPr>
            <p:cNvPr id="2" name="Oval 1"/>
            <p:cNvSpPr/>
            <p:nvPr/>
          </p:nvSpPr>
          <p:spPr bwMode="auto">
            <a:xfrm>
              <a:off x="2133600" y="2743200"/>
              <a:ext cx="1524000" cy="1371600"/>
            </a:xfrm>
            <a:prstGeom prst="ellipse">
              <a:avLst/>
            </a:prstGeom>
            <a:noFill/>
            <a:ln w="19050" cap="flat" cmpd="sng" algn="ctr">
              <a:solidFill>
                <a:srgbClr val="969696"/>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831850" rtl="0" eaLnBrk="0" fontAlgn="base" latinLnBrk="0" hangingPunct="0">
                <a:lnSpc>
                  <a:spcPct val="100000"/>
                </a:lnSpc>
                <a:spcBef>
                  <a:spcPct val="50000"/>
                </a:spcBef>
                <a:spcAft>
                  <a:spcPct val="0"/>
                </a:spcAft>
                <a:buClrTx/>
                <a:buSzTx/>
                <a:buFontTx/>
                <a:buNone/>
                <a:tabLst/>
              </a:pPr>
              <a:endParaRPr kumimoji="0" lang="en-US" sz="1500" b="0" i="0" u="none" strike="noStrike" cap="none" normalizeH="0" baseline="0" smtClean="0">
                <a:ln>
                  <a:noFill/>
                </a:ln>
                <a:solidFill>
                  <a:schemeClr val="tx1"/>
                </a:solidFill>
                <a:effectLst/>
                <a:latin typeface="Frutiger 55 Roman" pitchFamily="34" charset="0"/>
                <a:cs typeface="Arial" charset="0"/>
              </a:endParaRPr>
            </a:p>
          </p:txBody>
        </p:sp>
        <p:sp>
          <p:nvSpPr>
            <p:cNvPr id="3" name="TextBox 2"/>
            <p:cNvSpPr txBox="1"/>
            <p:nvPr/>
          </p:nvSpPr>
          <p:spPr>
            <a:xfrm>
              <a:off x="2362200" y="3276600"/>
              <a:ext cx="1095172" cy="323165"/>
            </a:xfrm>
            <a:prstGeom prst="rect">
              <a:avLst/>
            </a:prstGeom>
            <a:noFill/>
          </p:spPr>
          <p:txBody>
            <a:bodyPr wrap="none" rtlCol="0">
              <a:spAutoFit/>
            </a:bodyPr>
            <a:lstStyle/>
            <a:p>
              <a:r>
                <a:rPr lang="en-US" dirty="0" smtClean="0"/>
                <a:t>Main Actor</a:t>
              </a:r>
              <a:endParaRPr lang="en-US" dirty="0"/>
            </a:p>
          </p:txBody>
        </p:sp>
      </p:grpSp>
      <p:grpSp>
        <p:nvGrpSpPr>
          <p:cNvPr id="9233" name="Group 9232"/>
          <p:cNvGrpSpPr/>
          <p:nvPr/>
        </p:nvGrpSpPr>
        <p:grpSpPr>
          <a:xfrm>
            <a:off x="228600" y="3200400"/>
            <a:ext cx="1600200" cy="609600"/>
            <a:chOff x="228600" y="3200400"/>
            <a:chExt cx="1600200" cy="609600"/>
          </a:xfrm>
        </p:grpSpPr>
        <p:sp>
          <p:nvSpPr>
            <p:cNvPr id="4" name="Right Arrow 3"/>
            <p:cNvSpPr/>
            <p:nvPr/>
          </p:nvSpPr>
          <p:spPr bwMode="auto">
            <a:xfrm>
              <a:off x="228600" y="3200400"/>
              <a:ext cx="1600200" cy="609600"/>
            </a:xfrm>
            <a:prstGeom prst="rightArrow">
              <a:avLst/>
            </a:prstGeom>
            <a:noFill/>
            <a:ln w="19050" cap="flat" cmpd="sng" algn="ctr">
              <a:solidFill>
                <a:srgbClr val="969696"/>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831850" rtl="0" eaLnBrk="0" fontAlgn="base" latinLnBrk="0" hangingPunct="0">
                <a:lnSpc>
                  <a:spcPct val="100000"/>
                </a:lnSpc>
                <a:spcBef>
                  <a:spcPct val="50000"/>
                </a:spcBef>
                <a:spcAft>
                  <a:spcPct val="0"/>
                </a:spcAft>
                <a:buClrTx/>
                <a:buSzTx/>
                <a:buFontTx/>
                <a:buNone/>
                <a:tabLst/>
              </a:pPr>
              <a:endParaRPr kumimoji="0" lang="en-US" sz="1500" b="0" i="0" u="none" strike="noStrike" cap="none" normalizeH="0" baseline="0" smtClean="0">
                <a:ln>
                  <a:noFill/>
                </a:ln>
                <a:solidFill>
                  <a:schemeClr val="tx1"/>
                </a:solidFill>
                <a:effectLst/>
                <a:latin typeface="Frutiger 55 Roman" pitchFamily="34" charset="0"/>
                <a:cs typeface="Arial" charset="0"/>
              </a:endParaRPr>
            </a:p>
          </p:txBody>
        </p:sp>
        <p:sp>
          <p:nvSpPr>
            <p:cNvPr id="5" name="TextBox 4"/>
            <p:cNvSpPr txBox="1"/>
            <p:nvPr/>
          </p:nvSpPr>
          <p:spPr>
            <a:xfrm>
              <a:off x="533400" y="3352800"/>
              <a:ext cx="729812" cy="323165"/>
            </a:xfrm>
            <a:prstGeom prst="rect">
              <a:avLst/>
            </a:prstGeom>
            <a:noFill/>
          </p:spPr>
          <p:txBody>
            <a:bodyPr wrap="none" rtlCol="0">
              <a:spAutoFit/>
            </a:bodyPr>
            <a:lstStyle/>
            <a:p>
              <a:r>
                <a:rPr lang="en-US" dirty="0" smtClean="0"/>
                <a:t>stocks</a:t>
              </a:r>
              <a:endParaRPr lang="en-US" dirty="0"/>
            </a:p>
          </p:txBody>
        </p:sp>
      </p:grpSp>
      <p:sp>
        <p:nvSpPr>
          <p:cNvPr id="7" name="Oval 6"/>
          <p:cNvSpPr/>
          <p:nvPr/>
        </p:nvSpPr>
        <p:spPr bwMode="auto">
          <a:xfrm>
            <a:off x="6019800" y="1447800"/>
            <a:ext cx="990600" cy="990600"/>
          </a:xfrm>
          <a:prstGeom prst="ellipse">
            <a:avLst/>
          </a:prstGeom>
          <a:noFill/>
          <a:ln w="19050" cap="flat" cmpd="sng" algn="ctr">
            <a:solidFill>
              <a:srgbClr val="969696"/>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831850" rtl="0" eaLnBrk="0" fontAlgn="base" latinLnBrk="0" hangingPunct="0">
              <a:lnSpc>
                <a:spcPct val="100000"/>
              </a:lnSpc>
              <a:spcBef>
                <a:spcPct val="50000"/>
              </a:spcBef>
              <a:spcAft>
                <a:spcPct val="0"/>
              </a:spcAft>
              <a:buClrTx/>
              <a:buSzTx/>
              <a:buFontTx/>
              <a:buNone/>
              <a:tabLst/>
            </a:pPr>
            <a:endParaRPr kumimoji="0" lang="en-US" sz="1500" b="0" i="0" u="none" strike="noStrike" cap="none" normalizeH="0" baseline="0" smtClean="0">
              <a:ln>
                <a:noFill/>
              </a:ln>
              <a:solidFill>
                <a:schemeClr val="tx1"/>
              </a:solidFill>
              <a:effectLst/>
              <a:latin typeface="Frutiger 55 Roman" pitchFamily="34" charset="0"/>
              <a:cs typeface="Arial" charset="0"/>
            </a:endParaRPr>
          </a:p>
        </p:txBody>
      </p:sp>
      <p:sp>
        <p:nvSpPr>
          <p:cNvPr id="8" name="TextBox 7"/>
          <p:cNvSpPr txBox="1"/>
          <p:nvPr/>
        </p:nvSpPr>
        <p:spPr>
          <a:xfrm>
            <a:off x="6096000" y="1739172"/>
            <a:ext cx="864339" cy="323165"/>
          </a:xfrm>
          <a:prstGeom prst="rect">
            <a:avLst/>
          </a:prstGeom>
          <a:noFill/>
        </p:spPr>
        <p:txBody>
          <a:bodyPr wrap="none" rtlCol="0">
            <a:spAutoFit/>
          </a:bodyPr>
          <a:lstStyle/>
          <a:p>
            <a:r>
              <a:rPr lang="en-US" dirty="0" smtClean="0"/>
              <a:t>Y! Actor</a:t>
            </a:r>
            <a:endParaRPr lang="en-US" dirty="0"/>
          </a:p>
        </p:txBody>
      </p:sp>
      <p:grpSp>
        <p:nvGrpSpPr>
          <p:cNvPr id="26" name="Group 25"/>
          <p:cNvGrpSpPr/>
          <p:nvPr/>
        </p:nvGrpSpPr>
        <p:grpSpPr>
          <a:xfrm>
            <a:off x="6096000" y="4724400"/>
            <a:ext cx="990600" cy="990600"/>
            <a:chOff x="6096000" y="5410200"/>
            <a:chExt cx="990600" cy="990600"/>
          </a:xfrm>
        </p:grpSpPr>
        <p:sp>
          <p:nvSpPr>
            <p:cNvPr id="10" name="Oval 9"/>
            <p:cNvSpPr/>
            <p:nvPr/>
          </p:nvSpPr>
          <p:spPr bwMode="auto">
            <a:xfrm>
              <a:off x="6096000" y="5410200"/>
              <a:ext cx="990600" cy="990600"/>
            </a:xfrm>
            <a:prstGeom prst="ellipse">
              <a:avLst/>
            </a:prstGeom>
            <a:noFill/>
            <a:ln w="19050" cap="flat" cmpd="sng" algn="ctr">
              <a:solidFill>
                <a:srgbClr val="969696"/>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831850" rtl="0" eaLnBrk="0" fontAlgn="base" latinLnBrk="0" hangingPunct="0">
                <a:lnSpc>
                  <a:spcPct val="100000"/>
                </a:lnSpc>
                <a:spcBef>
                  <a:spcPct val="50000"/>
                </a:spcBef>
                <a:spcAft>
                  <a:spcPct val="0"/>
                </a:spcAft>
                <a:buClrTx/>
                <a:buSzTx/>
                <a:buFontTx/>
                <a:buNone/>
                <a:tabLst/>
              </a:pPr>
              <a:endParaRPr kumimoji="0" lang="en-US" sz="1500" b="0" i="0" u="none" strike="noStrike" cap="none" normalizeH="0" baseline="0" smtClean="0">
                <a:ln>
                  <a:noFill/>
                </a:ln>
                <a:solidFill>
                  <a:schemeClr val="tx1"/>
                </a:solidFill>
                <a:effectLst/>
                <a:latin typeface="Frutiger 55 Roman" pitchFamily="34" charset="0"/>
                <a:cs typeface="Arial" charset="0"/>
              </a:endParaRPr>
            </a:p>
          </p:txBody>
        </p:sp>
        <p:sp>
          <p:nvSpPr>
            <p:cNvPr id="13" name="TextBox 12"/>
            <p:cNvSpPr txBox="1"/>
            <p:nvPr/>
          </p:nvSpPr>
          <p:spPr>
            <a:xfrm>
              <a:off x="6172200" y="5715000"/>
              <a:ext cx="864339" cy="323165"/>
            </a:xfrm>
            <a:prstGeom prst="rect">
              <a:avLst/>
            </a:prstGeom>
            <a:noFill/>
          </p:spPr>
          <p:txBody>
            <a:bodyPr wrap="none" rtlCol="0">
              <a:spAutoFit/>
            </a:bodyPr>
            <a:lstStyle/>
            <a:p>
              <a:r>
                <a:rPr lang="en-US" dirty="0" smtClean="0"/>
                <a:t>Y! Actor</a:t>
              </a:r>
              <a:endParaRPr lang="en-US" dirty="0"/>
            </a:p>
          </p:txBody>
        </p:sp>
      </p:grpSp>
      <p:cxnSp>
        <p:nvCxnSpPr>
          <p:cNvPr id="14" name="Straight Arrow Connector 13"/>
          <p:cNvCxnSpPr/>
          <p:nvPr/>
        </p:nvCxnSpPr>
        <p:spPr bwMode="auto">
          <a:xfrm flipV="1">
            <a:off x="3886200" y="1905000"/>
            <a:ext cx="1905000" cy="990600"/>
          </a:xfrm>
          <a:prstGeom prst="straightConnector1">
            <a:avLst/>
          </a:prstGeom>
          <a:noFill/>
          <a:ln w="19050" cap="flat" cmpd="sng" algn="ctr">
            <a:solidFill>
              <a:srgbClr val="969696"/>
            </a:solidFill>
            <a:prstDash val="solid"/>
            <a:round/>
            <a:headEnd type="none" w="med" len="med"/>
            <a:tailEnd type="arrow"/>
          </a:ln>
          <a:effectLst/>
        </p:spPr>
      </p:cxnSp>
      <p:cxnSp>
        <p:nvCxnSpPr>
          <p:cNvPr id="18" name="Straight Arrow Connector 17"/>
          <p:cNvCxnSpPr/>
          <p:nvPr/>
        </p:nvCxnSpPr>
        <p:spPr bwMode="auto">
          <a:xfrm>
            <a:off x="3886200" y="4191000"/>
            <a:ext cx="2057400" cy="762000"/>
          </a:xfrm>
          <a:prstGeom prst="straightConnector1">
            <a:avLst/>
          </a:prstGeom>
          <a:noFill/>
          <a:ln w="19050" cap="flat" cmpd="sng" algn="ctr">
            <a:solidFill>
              <a:srgbClr val="969696"/>
            </a:solidFill>
            <a:prstDash val="solid"/>
            <a:round/>
            <a:headEnd type="none" w="med" len="med"/>
            <a:tailEnd type="arrow"/>
          </a:ln>
          <a:effectLst/>
        </p:spPr>
      </p:cxnSp>
      <p:cxnSp>
        <p:nvCxnSpPr>
          <p:cNvPr id="21" name="Straight Arrow Connector 20"/>
          <p:cNvCxnSpPr/>
          <p:nvPr/>
        </p:nvCxnSpPr>
        <p:spPr bwMode="auto">
          <a:xfrm flipH="1">
            <a:off x="3962400" y="2133600"/>
            <a:ext cx="1905000" cy="914400"/>
          </a:xfrm>
          <a:prstGeom prst="straightConnector1">
            <a:avLst/>
          </a:prstGeom>
          <a:noFill/>
          <a:ln w="19050" cap="flat" cmpd="sng" algn="ctr">
            <a:solidFill>
              <a:srgbClr val="969696"/>
            </a:solidFill>
            <a:prstDash val="solid"/>
            <a:round/>
            <a:headEnd type="none" w="med" len="med"/>
            <a:tailEnd type="arrow"/>
          </a:ln>
          <a:effectLst/>
        </p:spPr>
      </p:cxnSp>
      <p:cxnSp>
        <p:nvCxnSpPr>
          <p:cNvPr id="35" name="Straight Arrow Connector 34"/>
          <p:cNvCxnSpPr/>
          <p:nvPr/>
        </p:nvCxnSpPr>
        <p:spPr bwMode="auto">
          <a:xfrm flipH="1" flipV="1">
            <a:off x="3886200" y="4343400"/>
            <a:ext cx="1981200" cy="762000"/>
          </a:xfrm>
          <a:prstGeom prst="straightConnector1">
            <a:avLst/>
          </a:prstGeom>
          <a:noFill/>
          <a:ln w="19050" cap="flat" cmpd="sng" algn="ctr">
            <a:solidFill>
              <a:srgbClr val="969696"/>
            </a:solidFill>
            <a:prstDash val="solid"/>
            <a:round/>
            <a:headEnd type="none" w="med" len="med"/>
            <a:tailEnd type="arrow"/>
          </a:ln>
          <a:effectLst/>
        </p:spPr>
      </p:cxnSp>
      <p:sp>
        <p:nvSpPr>
          <p:cNvPr id="9234" name="TextBox 9233"/>
          <p:cNvSpPr txBox="1"/>
          <p:nvPr/>
        </p:nvSpPr>
        <p:spPr>
          <a:xfrm>
            <a:off x="3733800" y="1886635"/>
            <a:ext cx="1752600" cy="323165"/>
          </a:xfrm>
          <a:prstGeom prst="rect">
            <a:avLst/>
          </a:prstGeom>
          <a:noFill/>
        </p:spPr>
        <p:txBody>
          <a:bodyPr wrap="square" rtlCol="0">
            <a:spAutoFit/>
          </a:bodyPr>
          <a:lstStyle/>
          <a:p>
            <a:r>
              <a:rPr lang="en-US" dirty="0" smtClean="0"/>
              <a:t>Stock: APPLE</a:t>
            </a:r>
            <a:endParaRPr lang="en-US" dirty="0"/>
          </a:p>
        </p:txBody>
      </p:sp>
      <p:sp>
        <p:nvSpPr>
          <p:cNvPr id="9235" name="TextBox 9234"/>
          <p:cNvSpPr txBox="1"/>
          <p:nvPr/>
        </p:nvSpPr>
        <p:spPr>
          <a:xfrm>
            <a:off x="4724400" y="2743200"/>
            <a:ext cx="1371600" cy="323165"/>
          </a:xfrm>
          <a:prstGeom prst="rect">
            <a:avLst/>
          </a:prstGeom>
          <a:noFill/>
        </p:spPr>
        <p:txBody>
          <a:bodyPr wrap="square" rtlCol="0">
            <a:spAutoFit/>
          </a:bodyPr>
          <a:lstStyle/>
          <a:p>
            <a:r>
              <a:rPr lang="en-US" dirty="0" smtClean="0"/>
              <a:t>Price: 500</a:t>
            </a:r>
            <a:endParaRPr lang="en-US" dirty="0"/>
          </a:p>
        </p:txBody>
      </p:sp>
      <p:sp>
        <p:nvSpPr>
          <p:cNvPr id="56" name="TextBox 55"/>
          <p:cNvSpPr txBox="1"/>
          <p:nvPr/>
        </p:nvSpPr>
        <p:spPr>
          <a:xfrm>
            <a:off x="4343400" y="4096435"/>
            <a:ext cx="1752600" cy="323165"/>
          </a:xfrm>
          <a:prstGeom prst="rect">
            <a:avLst/>
          </a:prstGeom>
          <a:noFill/>
        </p:spPr>
        <p:txBody>
          <a:bodyPr wrap="square" rtlCol="0">
            <a:spAutoFit/>
          </a:bodyPr>
          <a:lstStyle/>
          <a:p>
            <a:r>
              <a:rPr lang="en-US" dirty="0" smtClean="0"/>
              <a:t>Stock: GOOGLE</a:t>
            </a:r>
            <a:endParaRPr lang="en-US" dirty="0"/>
          </a:p>
        </p:txBody>
      </p:sp>
      <p:sp>
        <p:nvSpPr>
          <p:cNvPr id="57" name="TextBox 56"/>
          <p:cNvSpPr txBox="1"/>
          <p:nvPr/>
        </p:nvSpPr>
        <p:spPr>
          <a:xfrm>
            <a:off x="4191000" y="4800600"/>
            <a:ext cx="1371600" cy="323165"/>
          </a:xfrm>
          <a:prstGeom prst="rect">
            <a:avLst/>
          </a:prstGeom>
          <a:noFill/>
        </p:spPr>
        <p:txBody>
          <a:bodyPr wrap="square" rtlCol="0">
            <a:spAutoFit/>
          </a:bodyPr>
          <a:lstStyle/>
          <a:p>
            <a:r>
              <a:rPr lang="en-US" dirty="0" smtClean="0"/>
              <a:t>Price: 600</a:t>
            </a:r>
            <a:endParaRPr lang="en-US" dirty="0"/>
          </a:p>
        </p:txBody>
      </p:sp>
      <p:sp>
        <p:nvSpPr>
          <p:cNvPr id="9239" name="TextBox 9238"/>
          <p:cNvSpPr txBox="1"/>
          <p:nvPr/>
        </p:nvSpPr>
        <p:spPr>
          <a:xfrm>
            <a:off x="1524000" y="4495800"/>
            <a:ext cx="2162371" cy="669414"/>
          </a:xfrm>
          <a:prstGeom prst="rect">
            <a:avLst/>
          </a:prstGeom>
          <a:noFill/>
        </p:spPr>
        <p:txBody>
          <a:bodyPr wrap="none" rtlCol="0">
            <a:spAutoFit/>
          </a:bodyPr>
          <a:lstStyle/>
          <a:p>
            <a:r>
              <a:rPr lang="en-US" dirty="0" smtClean="0"/>
              <a:t>Total Value =</a:t>
            </a:r>
          </a:p>
          <a:p>
            <a:r>
              <a:rPr lang="en-US" dirty="0" smtClean="0"/>
              <a:t>( Stock * share * price )</a:t>
            </a:r>
            <a:endParaRPr lang="en-US" dirty="0"/>
          </a:p>
        </p:txBody>
      </p:sp>
    </p:spTree>
    <p:extLst>
      <p:ext uri="{BB962C8B-B14F-4D97-AF65-F5344CB8AC3E}">
        <p14:creationId xmlns:p14="http://schemas.microsoft.com/office/powerpoint/2010/main" val="92128469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dirty="0" smtClean="0"/>
              <a:t>Scenarios</a:t>
            </a:r>
          </a:p>
        </p:txBody>
      </p:sp>
      <p:sp>
        <p:nvSpPr>
          <p:cNvPr id="6" name="TextBox 5"/>
          <p:cNvSpPr txBox="1"/>
          <p:nvPr/>
        </p:nvSpPr>
        <p:spPr>
          <a:xfrm>
            <a:off x="685800" y="1524000"/>
            <a:ext cx="7696200" cy="1015663"/>
          </a:xfrm>
          <a:prstGeom prst="rect">
            <a:avLst/>
          </a:prstGeom>
          <a:noFill/>
        </p:spPr>
        <p:txBody>
          <a:bodyPr wrap="square">
            <a:spAutoFit/>
          </a:bodyPr>
          <a:lstStyle/>
          <a:p>
            <a:pPr>
              <a:buFont typeface="Arial" pitchFamily="34" charset="0"/>
              <a:buChar char="•"/>
              <a:defRPr/>
            </a:pPr>
            <a:r>
              <a:rPr lang="en-US" sz="2400" dirty="0" smtClean="0">
                <a:solidFill>
                  <a:schemeClr val="bg2">
                    <a:lumMod val="75000"/>
                  </a:schemeClr>
                </a:solidFill>
              </a:rPr>
              <a:t> </a:t>
            </a:r>
            <a:r>
              <a:rPr lang="en-US" sz="2400" dirty="0">
                <a:solidFill>
                  <a:schemeClr val="bg2">
                    <a:lumMod val="75000"/>
                  </a:schemeClr>
                </a:solidFill>
              </a:rPr>
              <a:t>Computational intensive </a:t>
            </a:r>
            <a:r>
              <a:rPr lang="en-US" sz="2400" dirty="0" smtClean="0">
                <a:solidFill>
                  <a:schemeClr val="bg2">
                    <a:lumMod val="75000"/>
                  </a:schemeClr>
                </a:solidFill>
              </a:rPr>
              <a:t> </a:t>
            </a:r>
          </a:p>
          <a:p>
            <a:pPr>
              <a:buFont typeface="Arial" pitchFamily="34" charset="0"/>
              <a:buChar char="•"/>
              <a:defRPr/>
            </a:pPr>
            <a:r>
              <a:rPr lang="en-US" sz="2400" dirty="0">
                <a:solidFill>
                  <a:schemeClr val="bg2">
                    <a:lumMod val="75000"/>
                  </a:schemeClr>
                </a:solidFill>
              </a:rPr>
              <a:t> Monte Carlo Simulation for Option TV </a:t>
            </a:r>
            <a:r>
              <a:rPr lang="en-US" sz="2400" dirty="0" smtClean="0">
                <a:solidFill>
                  <a:schemeClr val="bg2">
                    <a:lumMod val="75000"/>
                  </a:schemeClr>
                </a:solidFill>
              </a:rPr>
              <a:t>  </a:t>
            </a:r>
          </a:p>
        </p:txBody>
      </p:sp>
    </p:spTree>
    <p:extLst>
      <p:ext uri="{BB962C8B-B14F-4D97-AF65-F5344CB8AC3E}">
        <p14:creationId xmlns:p14="http://schemas.microsoft.com/office/powerpoint/2010/main" val="3888836350"/>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dirty="0" smtClean="0"/>
              <a:t>Fault- Tolerance</a:t>
            </a:r>
          </a:p>
        </p:txBody>
      </p:sp>
      <p:sp>
        <p:nvSpPr>
          <p:cNvPr id="6" name="TextBox 5"/>
          <p:cNvSpPr txBox="1"/>
          <p:nvPr/>
        </p:nvSpPr>
        <p:spPr>
          <a:xfrm>
            <a:off x="685800" y="1219200"/>
            <a:ext cx="7696200" cy="2677656"/>
          </a:xfrm>
          <a:prstGeom prst="rect">
            <a:avLst/>
          </a:prstGeom>
          <a:noFill/>
        </p:spPr>
        <p:txBody>
          <a:bodyPr wrap="square">
            <a:spAutoFit/>
          </a:bodyPr>
          <a:lstStyle/>
          <a:p>
            <a:pPr>
              <a:buFont typeface="Arial" pitchFamily="34" charset="0"/>
              <a:buChar char="•"/>
              <a:defRPr/>
            </a:pPr>
            <a:r>
              <a:rPr lang="en-US" sz="2400" dirty="0" smtClean="0">
                <a:solidFill>
                  <a:schemeClr val="bg2">
                    <a:lumMod val="75000"/>
                  </a:schemeClr>
                </a:solidFill>
              </a:rPr>
              <a:t> Two Strategies</a:t>
            </a:r>
          </a:p>
          <a:p>
            <a:pPr lvl="1">
              <a:buFont typeface="Arial" pitchFamily="34" charset="0"/>
              <a:buChar char="•"/>
              <a:defRPr/>
            </a:pPr>
            <a:r>
              <a:rPr lang="en-US" sz="2400" dirty="0">
                <a:solidFill>
                  <a:schemeClr val="bg2">
                    <a:lumMod val="75000"/>
                  </a:schemeClr>
                </a:solidFill>
              </a:rPr>
              <a:t> </a:t>
            </a:r>
            <a:r>
              <a:rPr lang="hu-HU" sz="2400" dirty="0">
                <a:solidFill>
                  <a:schemeClr val="bg2">
                    <a:lumMod val="75000"/>
                  </a:schemeClr>
                </a:solidFill>
              </a:rPr>
              <a:t>All-For-One </a:t>
            </a:r>
            <a:r>
              <a:rPr lang="hu-HU" sz="2400" dirty="0" smtClean="0">
                <a:solidFill>
                  <a:schemeClr val="bg2">
                    <a:lumMod val="75000"/>
                  </a:schemeClr>
                </a:solidFill>
              </a:rPr>
              <a:t>strategy </a:t>
            </a:r>
            <a:endParaRPr lang="en-US" sz="2400" dirty="0">
              <a:solidFill>
                <a:schemeClr val="bg2">
                  <a:lumMod val="75000"/>
                </a:schemeClr>
              </a:solidFill>
            </a:endParaRPr>
          </a:p>
          <a:p>
            <a:pPr lvl="2">
              <a:buFont typeface="Arial" pitchFamily="34" charset="0"/>
              <a:buChar char="•"/>
              <a:defRPr/>
            </a:pPr>
            <a:r>
              <a:rPr lang="en-US" sz="2400" dirty="0" smtClean="0">
                <a:solidFill>
                  <a:schemeClr val="bg2">
                    <a:lumMod val="75000"/>
                  </a:schemeClr>
                </a:solidFill>
              </a:rPr>
              <a:t> applies to all children</a:t>
            </a:r>
            <a:endParaRPr lang="hu-HU" sz="2400" dirty="0" smtClean="0">
              <a:solidFill>
                <a:schemeClr val="bg2">
                  <a:lumMod val="75000"/>
                </a:schemeClr>
              </a:solidFill>
            </a:endParaRPr>
          </a:p>
          <a:p>
            <a:pPr lvl="1">
              <a:buFont typeface="Arial" pitchFamily="34" charset="0"/>
              <a:buChar char="•"/>
              <a:defRPr/>
            </a:pPr>
            <a:r>
              <a:rPr lang="en-US" sz="2400" dirty="0">
                <a:solidFill>
                  <a:schemeClr val="bg2">
                    <a:lumMod val="75000"/>
                  </a:schemeClr>
                </a:solidFill>
              </a:rPr>
              <a:t> </a:t>
            </a:r>
            <a:r>
              <a:rPr lang="en-US" sz="2400" dirty="0" smtClean="0">
                <a:solidFill>
                  <a:schemeClr val="bg2">
                    <a:lumMod val="75000"/>
                  </a:schemeClr>
                </a:solidFill>
              </a:rPr>
              <a:t>One-For-One strategy</a:t>
            </a:r>
          </a:p>
          <a:p>
            <a:pPr lvl="2">
              <a:buFont typeface="Arial" pitchFamily="34" charset="0"/>
              <a:buChar char="•"/>
              <a:defRPr/>
            </a:pPr>
            <a:r>
              <a:rPr lang="en-US" sz="2400" dirty="0">
                <a:solidFill>
                  <a:schemeClr val="bg2">
                    <a:lumMod val="75000"/>
                  </a:schemeClr>
                </a:solidFill>
              </a:rPr>
              <a:t> </a:t>
            </a:r>
            <a:r>
              <a:rPr lang="en-US" sz="2400" dirty="0" smtClean="0">
                <a:solidFill>
                  <a:schemeClr val="bg2">
                    <a:lumMod val="75000"/>
                  </a:schemeClr>
                </a:solidFill>
              </a:rPr>
              <a:t>applies to the failed one</a:t>
            </a:r>
            <a:endParaRPr lang="en-US" sz="2400" dirty="0">
              <a:solidFill>
                <a:schemeClr val="bg2">
                  <a:lumMod val="75000"/>
                </a:schemeClr>
              </a:solidFill>
            </a:endParaRPr>
          </a:p>
        </p:txBody>
      </p:sp>
    </p:spTree>
    <p:extLst>
      <p:ext uri="{BB962C8B-B14F-4D97-AF65-F5344CB8AC3E}">
        <p14:creationId xmlns:p14="http://schemas.microsoft.com/office/powerpoint/2010/main" val="3878977334"/>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dirty="0" smtClean="0"/>
              <a:t>Fault- Tolerance</a:t>
            </a:r>
          </a:p>
        </p:txBody>
      </p:sp>
      <p:sp>
        <p:nvSpPr>
          <p:cNvPr id="6" name="TextBox 5"/>
          <p:cNvSpPr txBox="1"/>
          <p:nvPr/>
        </p:nvSpPr>
        <p:spPr>
          <a:xfrm>
            <a:off x="685800" y="1219200"/>
            <a:ext cx="7696200" cy="1569660"/>
          </a:xfrm>
          <a:prstGeom prst="rect">
            <a:avLst/>
          </a:prstGeom>
          <a:noFill/>
        </p:spPr>
        <p:txBody>
          <a:bodyPr wrap="square">
            <a:spAutoFit/>
          </a:bodyPr>
          <a:lstStyle/>
          <a:p>
            <a:pPr>
              <a:buFont typeface="Arial" pitchFamily="34" charset="0"/>
              <a:buChar char="•"/>
              <a:defRPr/>
            </a:pPr>
            <a:r>
              <a:rPr lang="en-US" sz="2400" dirty="0" smtClean="0">
                <a:solidFill>
                  <a:schemeClr val="bg2">
                    <a:lumMod val="75000"/>
                  </a:schemeClr>
                </a:solidFill>
              </a:rPr>
              <a:t> restart(</a:t>
            </a:r>
            <a:r>
              <a:rPr lang="en-US" sz="2400" dirty="0" smtClean="0">
                <a:solidFill>
                  <a:schemeClr val="bg2">
                    <a:lumMod val="75000"/>
                  </a:schemeClr>
                </a:solidFill>
              </a:rPr>
              <a:t>)</a:t>
            </a:r>
          </a:p>
          <a:p>
            <a:pPr>
              <a:buFont typeface="Arial" pitchFamily="34" charset="0"/>
              <a:buChar char="•"/>
              <a:defRPr/>
            </a:pPr>
            <a:r>
              <a:rPr lang="en-US" sz="2400" dirty="0">
                <a:solidFill>
                  <a:schemeClr val="bg2">
                    <a:lumMod val="75000"/>
                  </a:schemeClr>
                </a:solidFill>
              </a:rPr>
              <a:t> </a:t>
            </a:r>
            <a:r>
              <a:rPr lang="en-US" sz="2400" dirty="0" smtClean="0">
                <a:solidFill>
                  <a:schemeClr val="bg2">
                    <a:lumMod val="75000"/>
                  </a:schemeClr>
                </a:solidFill>
              </a:rPr>
              <a:t>resume()</a:t>
            </a:r>
            <a:endParaRPr lang="en-US" sz="2400" dirty="0" smtClean="0">
              <a:solidFill>
                <a:schemeClr val="bg2">
                  <a:lumMod val="75000"/>
                </a:schemeClr>
              </a:solidFill>
            </a:endParaRPr>
          </a:p>
          <a:p>
            <a:pPr>
              <a:buFont typeface="Arial" pitchFamily="34" charset="0"/>
              <a:buChar char="•"/>
              <a:defRPr/>
            </a:pPr>
            <a:r>
              <a:rPr lang="en-US" sz="2400" dirty="0" smtClean="0">
                <a:solidFill>
                  <a:schemeClr val="bg2">
                    <a:lumMod val="75000"/>
                  </a:schemeClr>
                </a:solidFill>
              </a:rPr>
              <a:t> terminate()</a:t>
            </a:r>
            <a:endParaRPr lang="en-US" sz="2400" dirty="0">
              <a:solidFill>
                <a:schemeClr val="bg2">
                  <a:lumMod val="75000"/>
                </a:schemeClr>
              </a:solidFill>
            </a:endParaRPr>
          </a:p>
        </p:txBody>
      </p:sp>
      <p:sp>
        <p:nvSpPr>
          <p:cNvPr id="9" name="Oval 8"/>
          <p:cNvSpPr/>
          <p:nvPr/>
        </p:nvSpPr>
        <p:spPr bwMode="auto">
          <a:xfrm>
            <a:off x="2286000" y="5638800"/>
            <a:ext cx="838200" cy="685800"/>
          </a:xfrm>
          <a:prstGeom prst="ellipse">
            <a:avLst/>
          </a:prstGeom>
          <a:noFill/>
          <a:ln w="19050" cap="flat" cmpd="sng" algn="ctr">
            <a:solidFill>
              <a:srgbClr val="969696"/>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831850" rtl="0" eaLnBrk="0" fontAlgn="base" latinLnBrk="0" hangingPunct="0">
              <a:lnSpc>
                <a:spcPct val="100000"/>
              </a:lnSpc>
              <a:spcBef>
                <a:spcPct val="50000"/>
              </a:spcBef>
              <a:spcAft>
                <a:spcPct val="0"/>
              </a:spcAft>
              <a:buClrTx/>
              <a:buSzTx/>
              <a:buFontTx/>
              <a:buNone/>
              <a:tabLst/>
            </a:pPr>
            <a:endParaRPr kumimoji="0" lang="en-US" sz="1500" b="0" i="0" u="none" strike="noStrike" cap="none" normalizeH="0" baseline="0" smtClean="0">
              <a:ln>
                <a:noFill/>
              </a:ln>
              <a:solidFill>
                <a:schemeClr val="tx1"/>
              </a:solidFill>
              <a:effectLst/>
              <a:latin typeface="Frutiger 55 Roman" pitchFamily="34" charset="0"/>
              <a:cs typeface="Arial" charset="0"/>
            </a:endParaRPr>
          </a:p>
        </p:txBody>
      </p:sp>
      <p:sp>
        <p:nvSpPr>
          <p:cNvPr id="10" name="Oval 9"/>
          <p:cNvSpPr/>
          <p:nvPr/>
        </p:nvSpPr>
        <p:spPr bwMode="auto">
          <a:xfrm>
            <a:off x="3306632" y="2971800"/>
            <a:ext cx="1341568" cy="1142841"/>
          </a:xfrm>
          <a:prstGeom prst="ellipse">
            <a:avLst/>
          </a:prstGeom>
          <a:noFill/>
          <a:ln w="19050" cap="flat" cmpd="sng" algn="ctr">
            <a:solidFill>
              <a:srgbClr val="969696"/>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831850" rtl="0" eaLnBrk="0" fontAlgn="base" latinLnBrk="0" hangingPunct="0">
              <a:lnSpc>
                <a:spcPct val="100000"/>
              </a:lnSpc>
              <a:spcBef>
                <a:spcPct val="50000"/>
              </a:spcBef>
              <a:spcAft>
                <a:spcPct val="0"/>
              </a:spcAft>
              <a:buClrTx/>
              <a:buSzTx/>
              <a:buFontTx/>
              <a:buNone/>
              <a:tabLst/>
            </a:pPr>
            <a:endParaRPr kumimoji="0" lang="en-US" sz="1500" b="0" i="0" u="none" strike="noStrike" cap="none" normalizeH="0" baseline="0" smtClean="0">
              <a:ln>
                <a:noFill/>
              </a:ln>
              <a:solidFill>
                <a:schemeClr val="tx1"/>
              </a:solidFill>
              <a:effectLst/>
              <a:latin typeface="Frutiger 55 Roman" pitchFamily="34" charset="0"/>
              <a:cs typeface="Arial" charset="0"/>
            </a:endParaRPr>
          </a:p>
        </p:txBody>
      </p:sp>
      <p:cxnSp>
        <p:nvCxnSpPr>
          <p:cNvPr id="11" name="Curved Connector 10"/>
          <p:cNvCxnSpPr/>
          <p:nvPr/>
        </p:nvCxnSpPr>
        <p:spPr bwMode="auto">
          <a:xfrm rot="5400000" flipH="1" flipV="1">
            <a:off x="2667000" y="4572000"/>
            <a:ext cx="1371600" cy="609600"/>
          </a:xfrm>
          <a:prstGeom prst="curvedConnector3">
            <a:avLst/>
          </a:prstGeom>
          <a:noFill/>
          <a:ln w="19050" cap="flat" cmpd="sng" algn="ctr">
            <a:solidFill>
              <a:srgbClr val="969696"/>
            </a:solidFill>
            <a:prstDash val="solid"/>
            <a:round/>
            <a:headEnd type="none" w="med" len="med"/>
            <a:tailEnd type="arrow"/>
          </a:ln>
          <a:effectLst/>
        </p:spPr>
      </p:cxnSp>
      <p:sp>
        <p:nvSpPr>
          <p:cNvPr id="12" name="Oval 11"/>
          <p:cNvSpPr/>
          <p:nvPr/>
        </p:nvSpPr>
        <p:spPr bwMode="auto">
          <a:xfrm>
            <a:off x="3886200" y="5638800"/>
            <a:ext cx="838200" cy="685800"/>
          </a:xfrm>
          <a:prstGeom prst="ellipse">
            <a:avLst/>
          </a:prstGeom>
          <a:noFill/>
          <a:ln w="19050" cap="flat" cmpd="sng" algn="ctr">
            <a:solidFill>
              <a:srgbClr val="969696"/>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831850" rtl="0" eaLnBrk="0" fontAlgn="base" latinLnBrk="0" hangingPunct="0">
              <a:lnSpc>
                <a:spcPct val="100000"/>
              </a:lnSpc>
              <a:spcBef>
                <a:spcPct val="50000"/>
              </a:spcBef>
              <a:spcAft>
                <a:spcPct val="0"/>
              </a:spcAft>
              <a:buClrTx/>
              <a:buSzTx/>
              <a:buFontTx/>
              <a:buNone/>
              <a:tabLst/>
            </a:pPr>
            <a:endParaRPr kumimoji="0" lang="en-US" sz="1500" b="0" i="0" u="none" strike="noStrike" cap="none" normalizeH="0" baseline="0" smtClean="0">
              <a:ln>
                <a:noFill/>
              </a:ln>
              <a:solidFill>
                <a:schemeClr val="tx1"/>
              </a:solidFill>
              <a:effectLst/>
              <a:latin typeface="Frutiger 55 Roman" pitchFamily="34" charset="0"/>
              <a:cs typeface="Arial" charset="0"/>
            </a:endParaRPr>
          </a:p>
        </p:txBody>
      </p:sp>
      <p:sp>
        <p:nvSpPr>
          <p:cNvPr id="14" name="Oval 13"/>
          <p:cNvSpPr/>
          <p:nvPr/>
        </p:nvSpPr>
        <p:spPr bwMode="auto">
          <a:xfrm>
            <a:off x="5257800" y="5715000"/>
            <a:ext cx="838200" cy="685800"/>
          </a:xfrm>
          <a:prstGeom prst="ellipse">
            <a:avLst/>
          </a:prstGeom>
          <a:noFill/>
          <a:ln w="19050" cap="flat" cmpd="sng" algn="ctr">
            <a:solidFill>
              <a:srgbClr val="969696"/>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831850" rtl="0" eaLnBrk="0" fontAlgn="base" latinLnBrk="0" hangingPunct="0">
              <a:lnSpc>
                <a:spcPct val="100000"/>
              </a:lnSpc>
              <a:spcBef>
                <a:spcPct val="50000"/>
              </a:spcBef>
              <a:spcAft>
                <a:spcPct val="0"/>
              </a:spcAft>
              <a:buClrTx/>
              <a:buSzTx/>
              <a:buFontTx/>
              <a:buNone/>
              <a:tabLst/>
            </a:pPr>
            <a:endParaRPr kumimoji="0" lang="en-US" sz="1500" b="0" i="0" u="none" strike="noStrike" cap="none" normalizeH="0" baseline="0" smtClean="0">
              <a:ln>
                <a:noFill/>
              </a:ln>
              <a:solidFill>
                <a:schemeClr val="tx1"/>
              </a:solidFill>
              <a:effectLst/>
              <a:latin typeface="Frutiger 55 Roman" pitchFamily="34" charset="0"/>
              <a:cs typeface="Arial" charset="0"/>
            </a:endParaRPr>
          </a:p>
        </p:txBody>
      </p:sp>
      <p:sp>
        <p:nvSpPr>
          <p:cNvPr id="13" name="TextBox 12"/>
          <p:cNvSpPr txBox="1"/>
          <p:nvPr/>
        </p:nvSpPr>
        <p:spPr>
          <a:xfrm>
            <a:off x="4114800" y="4648200"/>
            <a:ext cx="1295400" cy="323165"/>
          </a:xfrm>
          <a:prstGeom prst="rect">
            <a:avLst/>
          </a:prstGeom>
          <a:noFill/>
        </p:spPr>
        <p:txBody>
          <a:bodyPr wrap="square" rtlCol="0">
            <a:spAutoFit/>
          </a:bodyPr>
          <a:lstStyle/>
          <a:p>
            <a:r>
              <a:rPr lang="en-US" dirty="0" smtClean="0"/>
              <a:t>Exception!</a:t>
            </a:r>
            <a:endParaRPr lang="en-US" dirty="0"/>
          </a:p>
        </p:txBody>
      </p:sp>
    </p:spTree>
    <p:extLst>
      <p:ext uri="{BB962C8B-B14F-4D97-AF65-F5344CB8AC3E}">
        <p14:creationId xmlns:p14="http://schemas.microsoft.com/office/powerpoint/2010/main" val="2019097927"/>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dirty="0" smtClean="0"/>
              <a:t>Code</a:t>
            </a:r>
          </a:p>
        </p:txBody>
      </p:sp>
      <p:sp>
        <p:nvSpPr>
          <p:cNvPr id="2" name="TextBox 1"/>
          <p:cNvSpPr txBox="1"/>
          <p:nvPr/>
        </p:nvSpPr>
        <p:spPr>
          <a:xfrm>
            <a:off x="762000" y="1143000"/>
            <a:ext cx="5618007" cy="4832091"/>
          </a:xfrm>
          <a:prstGeom prst="rect">
            <a:avLst/>
          </a:prstGeom>
          <a:noFill/>
        </p:spPr>
        <p:txBody>
          <a:bodyPr wrap="none" rtlCol="0">
            <a:spAutoFit/>
          </a:bodyPr>
          <a:lstStyle/>
          <a:p>
            <a:r>
              <a:rPr lang="en-US" sz="1400" dirty="0"/>
              <a:t> private static </a:t>
            </a:r>
            <a:r>
              <a:rPr lang="en-US" sz="1400" dirty="0" err="1"/>
              <a:t>SupervisorStrategy</a:t>
            </a:r>
            <a:r>
              <a:rPr lang="en-US" sz="1400" dirty="0"/>
              <a:t> strategy = new </a:t>
            </a:r>
            <a:r>
              <a:rPr lang="en-US" sz="1400" dirty="0" err="1"/>
              <a:t>AllForOneStrategy</a:t>
            </a:r>
            <a:r>
              <a:rPr lang="en-US" sz="1400" dirty="0" smtClean="0"/>
              <a:t>(</a:t>
            </a:r>
          </a:p>
          <a:p>
            <a:r>
              <a:rPr lang="en-US" sz="1400" dirty="0" smtClean="0"/>
              <a:t>       3</a:t>
            </a:r>
            <a:r>
              <a:rPr lang="en-US" sz="1400" dirty="0"/>
              <a:t>,</a:t>
            </a:r>
          </a:p>
          <a:p>
            <a:r>
              <a:rPr lang="en-US" sz="1400" dirty="0"/>
              <a:t>      </a:t>
            </a:r>
            <a:r>
              <a:rPr lang="en-US" sz="1400" dirty="0" err="1"/>
              <a:t>Duration.parse</a:t>
            </a:r>
            <a:r>
              <a:rPr lang="en-US" sz="1400" dirty="0"/>
              <a:t>("5 seconds"), </a:t>
            </a:r>
            <a:endParaRPr lang="en-US" sz="1400" dirty="0" smtClean="0"/>
          </a:p>
          <a:p>
            <a:r>
              <a:rPr lang="en-US" sz="1400" dirty="0"/>
              <a:t> </a:t>
            </a:r>
            <a:r>
              <a:rPr lang="en-US" sz="1400" dirty="0" smtClean="0"/>
              <a:t>     new </a:t>
            </a:r>
            <a:r>
              <a:rPr lang="en-US" sz="1400" dirty="0"/>
              <a:t>Function&lt;</a:t>
            </a:r>
            <a:r>
              <a:rPr lang="en-US" sz="1400" dirty="0" err="1"/>
              <a:t>Throwable</a:t>
            </a:r>
            <a:r>
              <a:rPr lang="en-US" sz="1400" dirty="0"/>
              <a:t>, </a:t>
            </a:r>
            <a:r>
              <a:rPr lang="en-US" sz="1400" dirty="0" err="1"/>
              <a:t>SupervisorStrategy.Directive</a:t>
            </a:r>
            <a:r>
              <a:rPr lang="en-US" sz="1400" dirty="0"/>
              <a:t>&gt;() {</a:t>
            </a:r>
          </a:p>
          <a:p>
            <a:r>
              <a:rPr lang="en-US" sz="1400" dirty="0"/>
              <a:t>      </a:t>
            </a:r>
            <a:endParaRPr lang="en-US" sz="1400" dirty="0" smtClean="0"/>
          </a:p>
          <a:p>
            <a:r>
              <a:rPr lang="en-US" sz="1400" dirty="0"/>
              <a:t> </a:t>
            </a:r>
            <a:r>
              <a:rPr lang="en-US" sz="1400" dirty="0" smtClean="0"/>
              <a:t>     @</a:t>
            </a:r>
            <a:r>
              <a:rPr lang="en-US" sz="1400" dirty="0"/>
              <a:t>Override</a:t>
            </a:r>
          </a:p>
          <a:p>
            <a:r>
              <a:rPr lang="en-US" sz="1400" dirty="0"/>
              <a:t>      public </a:t>
            </a:r>
            <a:r>
              <a:rPr lang="en-US" sz="1400" dirty="0" err="1"/>
              <a:t>SupervisorStrategy.Directive</a:t>
            </a:r>
            <a:r>
              <a:rPr lang="en-US" sz="1400" dirty="0"/>
              <a:t> apply(</a:t>
            </a:r>
            <a:r>
              <a:rPr lang="en-US" sz="1400" dirty="0" err="1"/>
              <a:t>Throwable</a:t>
            </a:r>
            <a:r>
              <a:rPr lang="en-US" sz="1400" dirty="0"/>
              <a:t> t) {</a:t>
            </a:r>
          </a:p>
          <a:p>
            <a:r>
              <a:rPr lang="en-US" sz="1400" dirty="0"/>
              <a:t>        if (t </a:t>
            </a:r>
            <a:r>
              <a:rPr lang="en-US" sz="1400" dirty="0" err="1"/>
              <a:t>instanceof</a:t>
            </a:r>
            <a:r>
              <a:rPr lang="en-US" sz="1400" dirty="0"/>
              <a:t> </a:t>
            </a:r>
            <a:r>
              <a:rPr lang="en-US" sz="1400" dirty="0" err="1"/>
              <a:t>StockDataNotFoundException</a:t>
            </a:r>
            <a:r>
              <a:rPr lang="en-US" sz="1400" dirty="0"/>
              <a:t>) {</a:t>
            </a:r>
          </a:p>
          <a:p>
            <a:r>
              <a:rPr lang="en-US" sz="1400" dirty="0"/>
              <a:t>          return terminate();</a:t>
            </a:r>
          </a:p>
          <a:p>
            <a:r>
              <a:rPr lang="en-US" sz="1400" dirty="0"/>
              <a:t>        } else {</a:t>
            </a:r>
          </a:p>
          <a:p>
            <a:r>
              <a:rPr lang="en-US" sz="1400" dirty="0"/>
              <a:t>          return escalate();</a:t>
            </a:r>
          </a:p>
          <a:p>
            <a:r>
              <a:rPr lang="en-US" sz="1400" dirty="0"/>
              <a:t>        }</a:t>
            </a:r>
          </a:p>
          <a:p>
            <a:r>
              <a:rPr lang="en-US" sz="1400" dirty="0"/>
              <a:t>      }</a:t>
            </a:r>
          </a:p>
          <a:p>
            <a:r>
              <a:rPr lang="en-US" sz="1400" dirty="0"/>
              <a:t>    });</a:t>
            </a:r>
          </a:p>
          <a:p>
            <a:endParaRPr lang="en-US" sz="1400" dirty="0"/>
          </a:p>
        </p:txBody>
      </p:sp>
    </p:spTree>
    <p:extLst>
      <p:ext uri="{BB962C8B-B14F-4D97-AF65-F5344CB8AC3E}">
        <p14:creationId xmlns:p14="http://schemas.microsoft.com/office/powerpoint/2010/main" val="1679123495"/>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smtClean="0"/>
              <a:t>Actor and Scala</a:t>
            </a:r>
          </a:p>
        </p:txBody>
      </p:sp>
    </p:spTree>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smtClean="0"/>
              <a:t>Actor Best Practice</a:t>
            </a:r>
          </a:p>
        </p:txBody>
      </p:sp>
      <p:sp>
        <p:nvSpPr>
          <p:cNvPr id="3" name="TextBox 2"/>
          <p:cNvSpPr txBox="1"/>
          <p:nvPr/>
        </p:nvSpPr>
        <p:spPr>
          <a:xfrm>
            <a:off x="609600" y="1295400"/>
            <a:ext cx="8077200" cy="4593565"/>
          </a:xfrm>
          <a:prstGeom prst="rect">
            <a:avLst/>
          </a:prstGeom>
          <a:noFill/>
        </p:spPr>
        <p:txBody>
          <a:bodyPr wrap="square" rtlCol="0">
            <a:spAutoFit/>
          </a:bodyPr>
          <a:lstStyle/>
          <a:p>
            <a:pPr>
              <a:buFont typeface="Arial" pitchFamily="34" charset="0"/>
              <a:buChar char="•"/>
            </a:pPr>
            <a:r>
              <a:rPr lang="en-US" dirty="0" smtClean="0"/>
              <a:t>  Actors should be like nice co-workers: do their job efficiently without bothering everyone else needlessly and avoid hogging resources. Translated to programming this means to process events and generate responses (or more requests) in an event-driven manner. Actors should not block (i.e. passively wait while occupying a Thread) on some external entity—which might be a lock, a network socket, etc.—unless it is unavoidable; in the latter case see below</a:t>
            </a:r>
          </a:p>
          <a:p>
            <a:pPr>
              <a:buFont typeface="Arial" pitchFamily="34" charset="0"/>
              <a:buChar char="•"/>
            </a:pPr>
            <a:r>
              <a:rPr lang="en-US" dirty="0"/>
              <a:t> </a:t>
            </a:r>
            <a:r>
              <a:rPr lang="en-US" dirty="0" smtClean="0"/>
              <a:t>Do not pass mutable objects between actors. In order to ensure that, prefer immutable messages. If the encapsulation of actors is broken by exposing their mutable state to the outside, you are back in normal Java concurrency land with all the drawbacks.</a:t>
            </a:r>
          </a:p>
          <a:p>
            <a:pPr>
              <a:buFont typeface="Arial" pitchFamily="34" charset="0"/>
              <a:buChar char="•"/>
            </a:pPr>
            <a:r>
              <a:rPr lang="en-US" dirty="0" smtClean="0"/>
              <a:t> Actors are made to be containers for behavior and state, embracing this means to not routinely send behavior within messages (which may be tempting using Scala closures). One of the risks is to accidentally share mutable state between actors, and this violation of the actor model unfortunately breaks all the properties which make programming in actors such a nice experience.</a:t>
            </a:r>
          </a:p>
          <a:p>
            <a:pPr>
              <a:buFont typeface="Arial" pitchFamily="34" charset="0"/>
              <a:buChar char="•"/>
            </a:pPr>
            <a:r>
              <a:rPr lang="en-US" dirty="0"/>
              <a:t> </a:t>
            </a:r>
            <a:r>
              <a:rPr lang="en-US" dirty="0" smtClean="0"/>
              <a:t>Top-level actors are the innermost part of your Error Kernel, so create them sparingly and prefer truly hierarchical systems. This has benefits wrt. fault-handling (both considering the granularity of configuration and the performance) and it also reduces the number of blocking calls made, since the creation of top-level actors involves synchronous messaging.</a:t>
            </a:r>
          </a:p>
        </p:txBody>
      </p:sp>
      <p:sp>
        <p:nvSpPr>
          <p:cNvPr id="4" name="TextBox 3"/>
          <p:cNvSpPr txBox="1"/>
          <p:nvPr/>
        </p:nvSpPr>
        <p:spPr>
          <a:xfrm>
            <a:off x="5334000" y="6019800"/>
            <a:ext cx="2959465" cy="323165"/>
          </a:xfrm>
          <a:prstGeom prst="rect">
            <a:avLst/>
          </a:prstGeom>
          <a:noFill/>
        </p:spPr>
        <p:txBody>
          <a:bodyPr wrap="none" rtlCol="0">
            <a:spAutoFit/>
          </a:bodyPr>
          <a:lstStyle/>
          <a:p>
            <a:r>
              <a:rPr lang="en-US" dirty="0" smtClean="0">
                <a:solidFill>
                  <a:srgbClr val="FF0000"/>
                </a:solidFill>
              </a:rPr>
              <a:t>Simply and internalize the words</a:t>
            </a:r>
            <a:endParaRPr lang="en-US" dirty="0">
              <a:solidFill>
                <a:srgbClr val="FF0000"/>
              </a:solidFill>
            </a:endParaRPr>
          </a:p>
        </p:txBody>
      </p:sp>
    </p:spTree>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smtClean="0"/>
              <a:t>Best Practice</a:t>
            </a:r>
          </a:p>
        </p:txBody>
      </p:sp>
      <p:sp>
        <p:nvSpPr>
          <p:cNvPr id="3" name="TextBox 2"/>
          <p:cNvSpPr txBox="1"/>
          <p:nvPr/>
        </p:nvSpPr>
        <p:spPr>
          <a:xfrm>
            <a:off x="609600" y="1295400"/>
            <a:ext cx="8077200" cy="4593565"/>
          </a:xfrm>
          <a:prstGeom prst="rect">
            <a:avLst/>
          </a:prstGeom>
          <a:noFill/>
        </p:spPr>
        <p:txBody>
          <a:bodyPr wrap="square" rtlCol="0">
            <a:spAutoFit/>
          </a:bodyPr>
          <a:lstStyle/>
          <a:p>
            <a:pPr>
              <a:buFont typeface="Arial" pitchFamily="34" charset="0"/>
              <a:buChar char="•"/>
            </a:pPr>
            <a:r>
              <a:rPr lang="en-US" dirty="0" smtClean="0"/>
              <a:t>  Actors should be like nice co-workers: do their job efficiently without bothering everyone else needlessly and avoid hogging resources. Translated to programming this means to process events and generate responses (or more requests) in an event-driven manner. Actors should not block (i.e. passively wait while occupying a Thread) on some external entity—which might be a lock, a network socket, etc.—unless it is unavoidable; in the latter case see below</a:t>
            </a:r>
          </a:p>
          <a:p>
            <a:pPr>
              <a:buFont typeface="Arial" pitchFamily="34" charset="0"/>
              <a:buChar char="•"/>
            </a:pPr>
            <a:r>
              <a:rPr lang="en-US" dirty="0"/>
              <a:t> </a:t>
            </a:r>
            <a:r>
              <a:rPr lang="en-US" dirty="0" smtClean="0"/>
              <a:t>Do not pass mutable objects between actors. In order to ensure that, prefer immutable messages. If the encapsulation of actors is broken by exposing their mutable state to the outside, you are back in normal Java concurrency land with all the drawbacks.</a:t>
            </a:r>
          </a:p>
          <a:p>
            <a:pPr>
              <a:buFont typeface="Arial" pitchFamily="34" charset="0"/>
              <a:buChar char="•"/>
            </a:pPr>
            <a:r>
              <a:rPr lang="en-US" dirty="0" smtClean="0"/>
              <a:t> Actors are made to be containers for behavior and state, embracing this means to not routinely send behavior within messages (which may be tempting using Scala closures). One of the risks is to accidentally share mutable state between actors, and this violation of the actor model unfortunately breaks all the properties which make programming in actors such a nice experience.</a:t>
            </a:r>
          </a:p>
          <a:p>
            <a:pPr>
              <a:buFont typeface="Arial" pitchFamily="34" charset="0"/>
              <a:buChar char="•"/>
            </a:pPr>
            <a:r>
              <a:rPr lang="en-US" dirty="0"/>
              <a:t> </a:t>
            </a:r>
            <a:r>
              <a:rPr lang="en-US" dirty="0" smtClean="0"/>
              <a:t>Top-level actors are the innermost part of your Error Kernel, so create them sparingly and prefer truly hierarchical systems. This has benefits wrt. fault-handling (both considering the granularity of configuration and the performance) and it also reduces the number of blocking calls made, since the creation of top-level actors involves synchronous messaging.</a:t>
            </a:r>
          </a:p>
        </p:txBody>
      </p:sp>
      <p:sp>
        <p:nvSpPr>
          <p:cNvPr id="4" name="TextBox 3"/>
          <p:cNvSpPr txBox="1"/>
          <p:nvPr/>
        </p:nvSpPr>
        <p:spPr>
          <a:xfrm>
            <a:off x="5334000" y="6019800"/>
            <a:ext cx="2959465" cy="323165"/>
          </a:xfrm>
          <a:prstGeom prst="rect">
            <a:avLst/>
          </a:prstGeom>
          <a:noFill/>
        </p:spPr>
        <p:txBody>
          <a:bodyPr wrap="none" rtlCol="0">
            <a:spAutoFit/>
          </a:bodyPr>
          <a:lstStyle/>
          <a:p>
            <a:r>
              <a:rPr lang="en-US" dirty="0" smtClean="0">
                <a:solidFill>
                  <a:srgbClr val="FF0000"/>
                </a:solidFill>
              </a:rPr>
              <a:t>Simply and internalize the words</a:t>
            </a:r>
            <a:endParaRPr lang="en-US" dirty="0">
              <a:solidFill>
                <a:srgbClr val="FF0000"/>
              </a:solidFill>
            </a:endParaRPr>
          </a:p>
        </p:txBody>
      </p:sp>
    </p:spTree>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smtClean="0"/>
              <a:t>Goal</a:t>
            </a:r>
          </a:p>
        </p:txBody>
      </p:sp>
    </p:spTree>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smtClean="0"/>
              <a:t>Blocking strategies</a:t>
            </a:r>
          </a:p>
        </p:txBody>
      </p:sp>
      <p:sp>
        <p:nvSpPr>
          <p:cNvPr id="3" name="TextBox 2"/>
          <p:cNvSpPr txBox="1"/>
          <p:nvPr/>
        </p:nvSpPr>
        <p:spPr>
          <a:xfrm>
            <a:off x="609600" y="1295400"/>
            <a:ext cx="8077200" cy="2746906"/>
          </a:xfrm>
          <a:prstGeom prst="rect">
            <a:avLst/>
          </a:prstGeom>
          <a:noFill/>
        </p:spPr>
        <p:txBody>
          <a:bodyPr wrap="square" rtlCol="0">
            <a:spAutoFit/>
          </a:bodyPr>
          <a:lstStyle/>
          <a:p>
            <a:r>
              <a:rPr lang="en-US" dirty="0" smtClean="0"/>
              <a:t>  Do the blocking call within an actor (or a set of actors managed by a router [</a:t>
            </a:r>
            <a:r>
              <a:rPr lang="en-US" i="1" dirty="0" smtClean="0">
                <a:hlinkClick r:id="rId2"/>
              </a:rPr>
              <a:t>Java</a:t>
            </a:r>
            <a:r>
              <a:rPr lang="en-US" dirty="0" smtClean="0"/>
              <a:t>, </a:t>
            </a:r>
            <a:r>
              <a:rPr lang="en-US" i="1" dirty="0" smtClean="0">
                <a:hlinkClick r:id="rId3"/>
              </a:rPr>
              <a:t>Scala</a:t>
            </a:r>
            <a:r>
              <a:rPr lang="en-US" dirty="0" smtClean="0"/>
              <a:t>]), making sure to configure a thread pool which is either dedicated for this purpose or sufficiently sized.</a:t>
            </a:r>
          </a:p>
          <a:p>
            <a:r>
              <a:rPr lang="en-US" dirty="0" smtClean="0"/>
              <a:t>Do the blocking call within a Future, ensuring an upper bound on the number of such calls at any point in time (submitting an unbounded number of tasks of this nature will exhaust your memory or thread limits).</a:t>
            </a:r>
          </a:p>
          <a:p>
            <a:r>
              <a:rPr lang="en-US" dirty="0" smtClean="0"/>
              <a:t>Do the blocking call within a Future, providing a thread pool with an upper limit on the number of threads which is appropriate for the hardware on which the application runs.</a:t>
            </a:r>
          </a:p>
          <a:p>
            <a:r>
              <a:rPr lang="en-US" dirty="0" smtClean="0"/>
              <a:t>Dedicate a single thread to manage a set of blocking resources (e.g. a NIO selector driving multiple channels) and dispatch events as they occur as actor messages.</a:t>
            </a:r>
            <a:endParaRPr lang="en-US" dirty="0"/>
          </a:p>
        </p:txBody>
      </p:sp>
      <p:sp>
        <p:nvSpPr>
          <p:cNvPr id="4" name="TextBox 3"/>
          <p:cNvSpPr txBox="1"/>
          <p:nvPr/>
        </p:nvSpPr>
        <p:spPr>
          <a:xfrm>
            <a:off x="5334000" y="6019800"/>
            <a:ext cx="2959465" cy="323165"/>
          </a:xfrm>
          <a:prstGeom prst="rect">
            <a:avLst/>
          </a:prstGeom>
          <a:noFill/>
        </p:spPr>
        <p:txBody>
          <a:bodyPr wrap="none" rtlCol="0">
            <a:spAutoFit/>
          </a:bodyPr>
          <a:lstStyle/>
          <a:p>
            <a:r>
              <a:rPr lang="en-US" dirty="0" smtClean="0">
                <a:solidFill>
                  <a:srgbClr val="FF0000"/>
                </a:solidFill>
              </a:rPr>
              <a:t>Simply and internalize the words</a:t>
            </a:r>
            <a:endParaRPr lang="en-US" dirty="0">
              <a:solidFill>
                <a:srgbClr val="FF0000"/>
              </a:solidFill>
            </a:endParaRPr>
          </a:p>
        </p:txBody>
      </p:sp>
    </p:spTree>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smtClean="0"/>
              <a:t>Akka provides and guarantee</a:t>
            </a:r>
          </a:p>
        </p:txBody>
      </p:sp>
      <p:sp>
        <p:nvSpPr>
          <p:cNvPr id="3" name="TextBox 2"/>
          <p:cNvSpPr txBox="1"/>
          <p:nvPr/>
        </p:nvSpPr>
        <p:spPr>
          <a:xfrm>
            <a:off x="533400" y="838200"/>
            <a:ext cx="8077200" cy="6324808"/>
          </a:xfrm>
          <a:prstGeom prst="rect">
            <a:avLst/>
          </a:prstGeom>
          <a:noFill/>
        </p:spPr>
        <p:txBody>
          <a:bodyPr wrap="square" rtlCol="0">
            <a:spAutoFit/>
          </a:bodyPr>
          <a:lstStyle/>
          <a:p>
            <a:r>
              <a:rPr lang="en-US" dirty="0" smtClean="0"/>
              <a:t>Actor model</a:t>
            </a:r>
          </a:p>
          <a:p>
            <a:r>
              <a:rPr lang="en-US" dirty="0" smtClean="0"/>
              <a:t>Other communication integration such as Camel</a:t>
            </a:r>
          </a:p>
          <a:p>
            <a:r>
              <a:rPr lang="en-US" dirty="0" smtClean="0"/>
              <a:t>There may be millions of actors within one such system, after all the mantra is to view them as abundant and they weigh in at an overhead of only roughly 300 bytes per instance</a:t>
            </a:r>
          </a:p>
          <a:p>
            <a:r>
              <a:rPr lang="en-US" dirty="0" smtClean="0"/>
              <a:t>Threads are share behind the scene</a:t>
            </a:r>
          </a:p>
          <a:p>
            <a:r>
              <a:rPr lang="en-US" dirty="0" smtClean="0"/>
              <a:t>Ensure each actor is only run by one thread per activation (similar to Node.js in the sense that it handle the liveliness of the actor but never block.  A task should be issue to the actor and that’s it.  The framework will schedule the work to ensure cpu utilization)</a:t>
            </a:r>
          </a:p>
          <a:p>
            <a:r>
              <a:rPr lang="en-US" dirty="0" smtClean="0"/>
              <a:t>Order of messages between two end points is ensure but not from other end points</a:t>
            </a:r>
          </a:p>
          <a:p>
            <a:r>
              <a:rPr lang="en-US" dirty="0" smtClean="0"/>
              <a:t>Akka specific!! – cannot scan mailbox and only handle the next dequeue message. Hence order is encapsulated in mailbox strategy alone.</a:t>
            </a:r>
          </a:p>
          <a:p>
            <a:r>
              <a:rPr lang="en-US" b="1" dirty="0" smtClean="0"/>
              <a:t>The actor send rule:</a:t>
            </a:r>
            <a:r>
              <a:rPr lang="en-US" dirty="0" smtClean="0"/>
              <a:t> the send of the message to an actor happens before the receive of that message by the same actor.</a:t>
            </a:r>
          </a:p>
          <a:p>
            <a:r>
              <a:rPr lang="en-US" b="1" dirty="0" smtClean="0"/>
              <a:t>The actor subsequent processing rule:</a:t>
            </a:r>
            <a:r>
              <a:rPr lang="en-US" dirty="0" smtClean="0"/>
              <a:t> processing of one message happens before processing of the next message by the same actor.</a:t>
            </a:r>
          </a:p>
          <a:p>
            <a:r>
              <a:rPr lang="en-US" dirty="0" smtClean="0"/>
              <a:t>Note</a:t>
            </a:r>
          </a:p>
          <a:p>
            <a:r>
              <a:rPr lang="en-US" dirty="0" smtClean="0"/>
              <a:t>In layman's terms this means that changes to internal fields of the actor are visible when the next message is processed by that actor. So fields in your actor need not be volatile or equivalent.</a:t>
            </a:r>
          </a:p>
          <a:p>
            <a:endParaRPr lang="en-US" dirty="0" smtClean="0"/>
          </a:p>
          <a:p>
            <a:endParaRPr lang="en-US" dirty="0"/>
          </a:p>
        </p:txBody>
      </p:sp>
      <p:sp>
        <p:nvSpPr>
          <p:cNvPr id="4" name="TextBox 3"/>
          <p:cNvSpPr txBox="1"/>
          <p:nvPr/>
        </p:nvSpPr>
        <p:spPr>
          <a:xfrm>
            <a:off x="5334000" y="6019800"/>
            <a:ext cx="2959465" cy="323165"/>
          </a:xfrm>
          <a:prstGeom prst="rect">
            <a:avLst/>
          </a:prstGeom>
          <a:noFill/>
        </p:spPr>
        <p:txBody>
          <a:bodyPr wrap="none" rtlCol="0">
            <a:spAutoFit/>
          </a:bodyPr>
          <a:lstStyle/>
          <a:p>
            <a:r>
              <a:rPr lang="en-US" dirty="0" smtClean="0">
                <a:solidFill>
                  <a:srgbClr val="FF0000"/>
                </a:solidFill>
              </a:rPr>
              <a:t>Simply and internalize the words</a:t>
            </a:r>
            <a:endParaRPr lang="en-US" dirty="0">
              <a:solidFill>
                <a:srgbClr val="FF0000"/>
              </a:solidFill>
            </a:endParaRPr>
          </a:p>
        </p:txBody>
      </p:sp>
    </p:spTree>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smtClean="0"/>
              <a:t>Design Pre-requisite</a:t>
            </a:r>
          </a:p>
        </p:txBody>
      </p:sp>
      <p:sp>
        <p:nvSpPr>
          <p:cNvPr id="3" name="TextBox 2"/>
          <p:cNvSpPr txBox="1"/>
          <p:nvPr/>
        </p:nvSpPr>
        <p:spPr>
          <a:xfrm>
            <a:off x="609600" y="1295400"/>
            <a:ext cx="8077200" cy="2169825"/>
          </a:xfrm>
          <a:prstGeom prst="rect">
            <a:avLst/>
          </a:prstGeom>
          <a:noFill/>
        </p:spPr>
        <p:txBody>
          <a:bodyPr wrap="square" rtlCol="0">
            <a:spAutoFit/>
          </a:bodyPr>
          <a:lstStyle/>
          <a:p>
            <a:pPr>
              <a:buFont typeface="Arial" pitchFamily="34" charset="0"/>
              <a:buChar char="•"/>
            </a:pPr>
            <a:r>
              <a:rPr lang="en-US" dirty="0"/>
              <a:t> </a:t>
            </a:r>
            <a:r>
              <a:rPr lang="en-US" dirty="0" smtClean="0"/>
              <a:t>Immutable messaging</a:t>
            </a:r>
          </a:p>
          <a:p>
            <a:pPr>
              <a:buFont typeface="Arial" pitchFamily="34" charset="0"/>
              <a:buChar char="•"/>
            </a:pPr>
            <a:r>
              <a:rPr lang="en-US" dirty="0"/>
              <a:t> </a:t>
            </a:r>
            <a:r>
              <a:rPr lang="en-US" dirty="0" smtClean="0"/>
              <a:t>Remote to local with optimization instead of local to remote generalization (</a:t>
            </a:r>
            <a:r>
              <a:rPr lang="en-US" dirty="0" smtClean="0">
                <a:hlinkClick r:id="rId2"/>
              </a:rPr>
              <a:t>http://labs.oracle.com/techrep/1994/smli_tr-94-29.pdf</a:t>
            </a:r>
            <a:r>
              <a:rPr lang="en-US" dirty="0" smtClean="0"/>
              <a:t>); hence no remote/local distinction and most are driven by configuration</a:t>
            </a:r>
          </a:p>
          <a:p>
            <a:pPr>
              <a:buFont typeface="Arial" pitchFamily="34" charset="0"/>
              <a:buChar char="•"/>
            </a:pPr>
            <a:r>
              <a:rPr lang="en-US" dirty="0"/>
              <a:t> </a:t>
            </a:r>
            <a:r>
              <a:rPr lang="en-US" dirty="0" smtClean="0"/>
              <a:t>Messages must be serializable including the setup in Prop</a:t>
            </a:r>
          </a:p>
          <a:p>
            <a:pPr>
              <a:buFont typeface="Arial" pitchFamily="34" charset="0"/>
              <a:buChar char="•"/>
            </a:pPr>
            <a:r>
              <a:rPr lang="en-US" dirty="0"/>
              <a:t> </a:t>
            </a:r>
            <a:r>
              <a:rPr lang="en-US" dirty="0" smtClean="0"/>
              <a:t>Async and data lost</a:t>
            </a:r>
          </a:p>
          <a:p>
            <a:pPr>
              <a:buFont typeface="Arial" pitchFamily="34" charset="0"/>
              <a:buChar char="•"/>
            </a:pPr>
            <a:r>
              <a:rPr lang="en-US" dirty="0"/>
              <a:t> </a:t>
            </a:r>
            <a:r>
              <a:rPr lang="en-US" dirty="0" smtClean="0"/>
              <a:t>Don’t expect the same thread will process two different messages</a:t>
            </a:r>
            <a:endParaRPr lang="en-US" dirty="0"/>
          </a:p>
        </p:txBody>
      </p:sp>
      <p:sp>
        <p:nvSpPr>
          <p:cNvPr id="4" name="TextBox 3"/>
          <p:cNvSpPr txBox="1"/>
          <p:nvPr/>
        </p:nvSpPr>
        <p:spPr>
          <a:xfrm>
            <a:off x="5334000" y="6019800"/>
            <a:ext cx="2959465" cy="323165"/>
          </a:xfrm>
          <a:prstGeom prst="rect">
            <a:avLst/>
          </a:prstGeom>
          <a:noFill/>
        </p:spPr>
        <p:txBody>
          <a:bodyPr wrap="none" rtlCol="0">
            <a:spAutoFit/>
          </a:bodyPr>
          <a:lstStyle/>
          <a:p>
            <a:r>
              <a:rPr lang="en-US" dirty="0" smtClean="0">
                <a:solidFill>
                  <a:srgbClr val="FF0000"/>
                </a:solidFill>
              </a:rPr>
              <a:t>Simply and internalize the words</a:t>
            </a:r>
            <a:endParaRPr lang="en-US" dirty="0">
              <a:solidFill>
                <a:srgbClr val="FF0000"/>
              </a:solidFill>
            </a:endParaRPr>
          </a:p>
        </p:txBody>
      </p:sp>
    </p:spTree>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smtClean="0"/>
              <a:t>Akka – The Good, the Bad and the Ugly</a:t>
            </a:r>
          </a:p>
        </p:txBody>
      </p:sp>
      <p:sp>
        <p:nvSpPr>
          <p:cNvPr id="6" name="TextBox 5"/>
          <p:cNvSpPr txBox="1"/>
          <p:nvPr/>
        </p:nvSpPr>
        <p:spPr>
          <a:xfrm>
            <a:off x="685800" y="1524000"/>
            <a:ext cx="1905000" cy="1569660"/>
          </a:xfrm>
          <a:prstGeom prst="rect">
            <a:avLst/>
          </a:prstGeom>
          <a:noFill/>
        </p:spPr>
        <p:txBody>
          <a:bodyPr>
            <a:spAutoFit/>
          </a:bodyPr>
          <a:lstStyle/>
          <a:p>
            <a:pPr>
              <a:defRPr/>
            </a:pPr>
            <a:r>
              <a:rPr lang="en-US" sz="2400" dirty="0" smtClean="0">
                <a:solidFill>
                  <a:schemeClr val="bg2">
                    <a:lumMod val="75000"/>
                  </a:schemeClr>
                </a:solidFill>
              </a:rPr>
              <a:t>Mature, good documentation</a:t>
            </a:r>
            <a:endParaRPr lang="en-US" sz="2400" dirty="0">
              <a:solidFill>
                <a:schemeClr val="bg2">
                  <a:lumMod val="75000"/>
                </a:schemeClr>
              </a:solidFill>
            </a:endParaRPr>
          </a:p>
        </p:txBody>
      </p:sp>
      <p:sp>
        <p:nvSpPr>
          <p:cNvPr id="5" name="TextBox 4"/>
          <p:cNvSpPr txBox="1"/>
          <p:nvPr/>
        </p:nvSpPr>
        <p:spPr>
          <a:xfrm>
            <a:off x="2895600" y="1600200"/>
            <a:ext cx="1905000" cy="1938992"/>
          </a:xfrm>
          <a:prstGeom prst="rect">
            <a:avLst/>
          </a:prstGeom>
          <a:noFill/>
        </p:spPr>
        <p:txBody>
          <a:bodyPr>
            <a:spAutoFit/>
          </a:bodyPr>
          <a:lstStyle/>
          <a:p>
            <a:pPr>
              <a:defRPr/>
            </a:pPr>
            <a:r>
              <a:rPr lang="en-US" sz="2400" dirty="0" smtClean="0">
                <a:solidFill>
                  <a:schemeClr val="bg2">
                    <a:lumMod val="75000"/>
                  </a:schemeClr>
                </a:solidFill>
              </a:rPr>
              <a:t>Not really design for Java as a fundamental lang in mind</a:t>
            </a:r>
            <a:endParaRPr lang="en-US" sz="2400" dirty="0">
              <a:solidFill>
                <a:schemeClr val="bg2">
                  <a:lumMod val="75000"/>
                </a:schemeClr>
              </a:solidFill>
            </a:endParaRPr>
          </a:p>
        </p:txBody>
      </p:sp>
      <p:sp>
        <p:nvSpPr>
          <p:cNvPr id="7" name="TextBox 6"/>
          <p:cNvSpPr txBox="1"/>
          <p:nvPr/>
        </p:nvSpPr>
        <p:spPr>
          <a:xfrm>
            <a:off x="6096000" y="1447800"/>
            <a:ext cx="1905000" cy="3231654"/>
          </a:xfrm>
          <a:prstGeom prst="rect">
            <a:avLst/>
          </a:prstGeom>
          <a:noFill/>
        </p:spPr>
        <p:txBody>
          <a:bodyPr>
            <a:spAutoFit/>
          </a:bodyPr>
          <a:lstStyle/>
          <a:p>
            <a:pPr>
              <a:defRPr/>
            </a:pPr>
            <a:r>
              <a:rPr lang="en-US" sz="2400" dirty="0" smtClean="0">
                <a:solidFill>
                  <a:schemeClr val="bg2">
                    <a:lumMod val="75000"/>
                  </a:schemeClr>
                </a:solidFill>
              </a:rPr>
              <a:t>Paddling </a:t>
            </a:r>
            <a:r>
              <a:rPr lang="en-US" sz="2400" dirty="0">
                <a:solidFill>
                  <a:schemeClr val="bg2">
                    <a:lumMod val="75000"/>
                  </a:schemeClr>
                </a:solidFill>
              </a:rPr>
              <a:t>their ware such as installing their whole stack</a:t>
            </a:r>
          </a:p>
          <a:p>
            <a:pPr>
              <a:defRPr/>
            </a:pPr>
            <a:r>
              <a:rPr lang="en-US" sz="2400" dirty="0" smtClean="0">
                <a:solidFill>
                  <a:schemeClr val="bg2">
                    <a:lumMod val="75000"/>
                  </a:schemeClr>
                </a:solidFill>
              </a:rPr>
              <a:t>Clumsy tutorial</a:t>
            </a:r>
            <a:endParaRPr lang="en-US" sz="2400" dirty="0">
              <a:solidFill>
                <a:schemeClr val="bg2">
                  <a:lumMod val="75000"/>
                </a:schemeClr>
              </a:solidFill>
            </a:endParaRPr>
          </a:p>
        </p:txBody>
      </p:sp>
    </p:spTree>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dirty="0" smtClean="0"/>
              <a:t>Scenarios</a:t>
            </a:r>
          </a:p>
        </p:txBody>
      </p:sp>
      <p:sp>
        <p:nvSpPr>
          <p:cNvPr id="6" name="TextBox 5"/>
          <p:cNvSpPr txBox="1"/>
          <p:nvPr/>
        </p:nvSpPr>
        <p:spPr>
          <a:xfrm>
            <a:off x="685800" y="1524000"/>
            <a:ext cx="7696200" cy="1384995"/>
          </a:xfrm>
          <a:prstGeom prst="rect">
            <a:avLst/>
          </a:prstGeom>
          <a:noFill/>
        </p:spPr>
        <p:txBody>
          <a:bodyPr wrap="square">
            <a:spAutoFit/>
          </a:bodyPr>
          <a:lstStyle/>
          <a:p>
            <a:pPr>
              <a:buFont typeface="Arial" pitchFamily="34" charset="0"/>
              <a:buChar char="•"/>
              <a:defRPr/>
            </a:pPr>
            <a:r>
              <a:rPr lang="en-US" sz="2400" dirty="0" smtClean="0">
                <a:solidFill>
                  <a:schemeClr val="bg2">
                    <a:lumMod val="75000"/>
                  </a:schemeClr>
                </a:solidFill>
              </a:rPr>
              <a:t> Computational intensive – Monte Carlo Simulation for Option TV </a:t>
            </a:r>
          </a:p>
          <a:p>
            <a:pPr>
              <a:buFont typeface="Arial" pitchFamily="34" charset="0"/>
              <a:buChar char="•"/>
              <a:defRPr/>
            </a:pPr>
            <a:r>
              <a:rPr lang="en-US" sz="2400" dirty="0">
                <a:solidFill>
                  <a:schemeClr val="bg2">
                    <a:lumMod val="75000"/>
                  </a:schemeClr>
                </a:solidFill>
              </a:rPr>
              <a:t> </a:t>
            </a:r>
            <a:r>
              <a:rPr lang="en-US" sz="2400" dirty="0" smtClean="0">
                <a:solidFill>
                  <a:schemeClr val="bg2">
                    <a:lumMod val="75000"/>
                  </a:schemeClr>
                </a:solidFill>
              </a:rPr>
              <a:t>I/O Intensive - ???</a:t>
            </a:r>
            <a:endParaRPr lang="en-US" sz="2400" dirty="0">
              <a:solidFill>
                <a:schemeClr val="bg2">
                  <a:lumMod val="75000"/>
                </a:schemeClr>
              </a:solidFill>
            </a:endParaRPr>
          </a:p>
        </p:txBody>
      </p:sp>
    </p:spTree>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dirty="0" smtClean="0"/>
              <a:t>Result discussion</a:t>
            </a:r>
          </a:p>
        </p:txBody>
      </p:sp>
      <p:sp>
        <p:nvSpPr>
          <p:cNvPr id="6" name="TextBox 5"/>
          <p:cNvSpPr txBox="1"/>
          <p:nvPr/>
        </p:nvSpPr>
        <p:spPr>
          <a:xfrm>
            <a:off x="685800" y="1524000"/>
            <a:ext cx="7696200" cy="1569660"/>
          </a:xfrm>
          <a:prstGeom prst="rect">
            <a:avLst/>
          </a:prstGeom>
          <a:noFill/>
        </p:spPr>
        <p:txBody>
          <a:bodyPr wrap="square">
            <a:spAutoFit/>
          </a:bodyPr>
          <a:lstStyle/>
          <a:p>
            <a:pPr>
              <a:buFont typeface="Arial" pitchFamily="34" charset="0"/>
              <a:buChar char="•"/>
              <a:defRPr/>
            </a:pPr>
            <a:r>
              <a:rPr lang="en-US" sz="2400" dirty="0" smtClean="0">
                <a:solidFill>
                  <a:schemeClr val="bg2">
                    <a:lumMod val="75000"/>
                  </a:schemeClr>
                </a:solidFill>
              </a:rPr>
              <a:t> Scale</a:t>
            </a:r>
          </a:p>
          <a:p>
            <a:pPr>
              <a:buFont typeface="Arial" pitchFamily="34" charset="0"/>
              <a:buChar char="•"/>
              <a:defRPr/>
            </a:pPr>
            <a:r>
              <a:rPr lang="en-US" sz="2400" dirty="0">
                <a:solidFill>
                  <a:schemeClr val="bg2">
                    <a:lumMod val="75000"/>
                  </a:schemeClr>
                </a:solidFill>
              </a:rPr>
              <a:t> </a:t>
            </a:r>
            <a:r>
              <a:rPr lang="en-US" sz="2400" dirty="0" smtClean="0">
                <a:solidFill>
                  <a:schemeClr val="bg2">
                    <a:lumMod val="75000"/>
                  </a:schemeClr>
                </a:solidFill>
              </a:rPr>
              <a:t>code comparison</a:t>
            </a:r>
          </a:p>
          <a:p>
            <a:pPr>
              <a:buFont typeface="Arial" pitchFamily="34" charset="0"/>
              <a:buChar char="•"/>
              <a:defRPr/>
            </a:pPr>
            <a:r>
              <a:rPr lang="en-US" sz="2400" dirty="0">
                <a:solidFill>
                  <a:schemeClr val="bg2">
                    <a:lumMod val="75000"/>
                  </a:schemeClr>
                </a:solidFill>
              </a:rPr>
              <a:t> </a:t>
            </a:r>
          </a:p>
        </p:txBody>
      </p:sp>
    </p:spTree>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smtClean="0"/>
              <a:t>What you need to be aware of?</a:t>
            </a:r>
          </a:p>
        </p:txBody>
      </p:sp>
      <p:sp>
        <p:nvSpPr>
          <p:cNvPr id="10243" name="Rectangle 3"/>
          <p:cNvSpPr>
            <a:spLocks noGrp="1" noChangeArrowheads="1"/>
          </p:cNvSpPr>
          <p:nvPr>
            <p:ph type="body" idx="1"/>
          </p:nvPr>
        </p:nvSpPr>
        <p:spPr/>
        <p:txBody>
          <a:bodyPr/>
          <a:lstStyle/>
          <a:p>
            <a:pPr marL="0" indent="0">
              <a:buFont typeface="Arial" charset="0"/>
              <a:buChar char="•"/>
            </a:pPr>
            <a:r>
              <a:rPr lang="en-US" sz="2400" dirty="0" smtClean="0"/>
              <a:t> Test the scalability of different vendors</a:t>
            </a:r>
          </a:p>
          <a:p>
            <a:pPr marL="0" indent="0">
              <a:buFont typeface="Arial" charset="0"/>
              <a:buChar char="•"/>
            </a:pPr>
            <a:endParaRPr lang="en-US" sz="2400" dirty="0" smtClean="0"/>
          </a:p>
          <a:p>
            <a:pPr marL="0" indent="0">
              <a:buFont typeface="Arial" charset="0"/>
              <a:buChar char="•"/>
            </a:pPr>
            <a:r>
              <a:rPr lang="en-US" sz="2400" dirty="0" smtClean="0"/>
              <a:t> What hardware, software and language requirements are</a:t>
            </a:r>
          </a:p>
          <a:p>
            <a:pPr marL="0" indent="0">
              <a:buFont typeface="Arial" charset="0"/>
              <a:buChar char="•"/>
            </a:pPr>
            <a:endParaRPr lang="en-US" sz="2400" dirty="0" smtClean="0"/>
          </a:p>
          <a:p>
            <a:pPr marL="0" indent="0">
              <a:buFont typeface="Arial" charset="0"/>
              <a:buChar char="•"/>
            </a:pPr>
            <a:r>
              <a:rPr lang="en-US" sz="2400" dirty="0" smtClean="0"/>
              <a:t> How do they perform in WAN/LAN when someone kick the network cable and separated the cluster?</a:t>
            </a:r>
          </a:p>
          <a:p>
            <a:pPr marL="0" indent="0">
              <a:buFont typeface="Arial" charset="0"/>
              <a:buChar char="•"/>
            </a:pPr>
            <a:endParaRPr lang="en-US" sz="2400" dirty="0" smtClean="0"/>
          </a:p>
          <a:p>
            <a:pPr marL="0" indent="0">
              <a:buFont typeface="Arial" charset="0"/>
              <a:buChar char="•"/>
            </a:pPr>
            <a:r>
              <a:rPr lang="en-US" sz="2400" dirty="0" smtClean="0"/>
              <a:t> Requirements for object to be store in the grid</a:t>
            </a:r>
          </a:p>
          <a:p>
            <a:pPr marL="0" indent="0">
              <a:buFont typeface="Arial" charset="0"/>
              <a:buChar char="•"/>
            </a:pPr>
            <a:endParaRPr lang="en-US" sz="2400" dirty="0" smtClean="0"/>
          </a:p>
          <a:p>
            <a:pPr marL="0" indent="0">
              <a:buFont typeface="Arial" charset="0"/>
              <a:buChar char="•"/>
            </a:pPr>
            <a:r>
              <a:rPr lang="en-US" sz="2400" dirty="0" smtClean="0"/>
              <a:t> Supporting frameworks such as analytics,  monitoring, transaction management and events processing</a:t>
            </a:r>
          </a:p>
        </p:txBody>
      </p:sp>
    </p:spTree>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smtClean="0"/>
              <a:t>General Discussion</a:t>
            </a:r>
          </a:p>
        </p:txBody>
      </p:sp>
      <p:sp>
        <p:nvSpPr>
          <p:cNvPr id="11267" name="Rectangle 3"/>
          <p:cNvSpPr>
            <a:spLocks noGrp="1" noChangeArrowheads="1"/>
          </p:cNvSpPr>
          <p:nvPr>
            <p:ph type="body" idx="1"/>
          </p:nvPr>
        </p:nvSpPr>
        <p:spPr>
          <a:xfrm>
            <a:off x="698500" y="989013"/>
            <a:ext cx="4254500" cy="5183187"/>
          </a:xfrm>
        </p:spPr>
        <p:txBody>
          <a:bodyPr anchor="ctr"/>
          <a:lstStyle/>
          <a:p>
            <a:pPr marL="0" indent="0">
              <a:buFont typeface="Arial" charset="0"/>
              <a:buChar char="•"/>
            </a:pPr>
            <a:r>
              <a:rPr lang="en-US" sz="2400" dirty="0" smtClean="0"/>
              <a:t> Any war stories related to In Memory Data Grid?</a:t>
            </a:r>
          </a:p>
          <a:p>
            <a:pPr marL="0" indent="0">
              <a:buFont typeface="Arial" charset="0"/>
              <a:buChar char="•"/>
            </a:pPr>
            <a:endParaRPr lang="en-US" sz="2400" dirty="0" smtClean="0"/>
          </a:p>
          <a:p>
            <a:pPr marL="0" indent="0">
              <a:buFont typeface="Arial" charset="0"/>
              <a:buChar char="•"/>
            </a:pPr>
            <a:r>
              <a:rPr lang="en-US" sz="2400" dirty="0" smtClean="0"/>
              <a:t> Do you think this is relevant to your project?</a:t>
            </a:r>
          </a:p>
          <a:p>
            <a:pPr marL="0" indent="0">
              <a:buFont typeface="Arial" charset="0"/>
              <a:buChar char="•"/>
            </a:pPr>
            <a:endParaRPr lang="en-US" sz="2400" dirty="0" smtClean="0"/>
          </a:p>
          <a:p>
            <a:pPr marL="0" indent="0">
              <a:buFont typeface="Arial" charset="0"/>
              <a:buChar char="•"/>
            </a:pPr>
            <a:r>
              <a:rPr lang="en-US" sz="2400" dirty="0" smtClean="0"/>
              <a:t> How can this simplify single application, distributed data and infrastructure setup? </a:t>
            </a:r>
          </a:p>
          <a:p>
            <a:pPr marL="0" indent="0">
              <a:buFont typeface="Arial" charset="0"/>
              <a:buChar char="•"/>
            </a:pPr>
            <a:endParaRPr lang="en-US" sz="2400" dirty="0" smtClean="0"/>
          </a:p>
        </p:txBody>
      </p:sp>
      <p:pic>
        <p:nvPicPr>
          <p:cNvPr id="11268" name="Picture 4" descr="discussion.PNG"/>
          <p:cNvPicPr>
            <a:picLocks noChangeAspect="1"/>
          </p:cNvPicPr>
          <p:nvPr/>
        </p:nvPicPr>
        <p:blipFill>
          <a:blip r:embed="rId2" cstate="print"/>
          <a:srcRect r="38945" b="12903"/>
          <a:stretch>
            <a:fillRect/>
          </a:stretch>
        </p:blipFill>
        <p:spPr bwMode="auto">
          <a:xfrm>
            <a:off x="5029200" y="1447800"/>
            <a:ext cx="4114800" cy="4114800"/>
          </a:xfrm>
          <a:prstGeom prst="rect">
            <a:avLst/>
          </a:prstGeom>
          <a:noFill/>
          <a:ln w="9525">
            <a:noFill/>
            <a:miter lim="800000"/>
            <a:headEnd/>
            <a:tailEnd/>
          </a:ln>
        </p:spPr>
      </p:pic>
    </p:spTree>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dirty="0" smtClean="0"/>
              <a:t>Why do we care?</a:t>
            </a:r>
          </a:p>
        </p:txBody>
      </p:sp>
      <p:sp>
        <p:nvSpPr>
          <p:cNvPr id="8195" name="Rectangle 3"/>
          <p:cNvSpPr>
            <a:spLocks noGrp="1" noChangeArrowheads="1"/>
          </p:cNvSpPr>
          <p:nvPr>
            <p:ph type="body" idx="1"/>
          </p:nvPr>
        </p:nvSpPr>
        <p:spPr>
          <a:xfrm>
            <a:off x="609600" y="990600"/>
            <a:ext cx="3276600" cy="5049838"/>
          </a:xfrm>
        </p:spPr>
        <p:txBody>
          <a:bodyPr anchor="ctr"/>
          <a:lstStyle/>
          <a:p>
            <a:pPr marL="0" indent="0" eaLnBrk="1" hangingPunct="1">
              <a:buFont typeface="Arial" pitchFamily="34" charset="0"/>
              <a:buChar char="•"/>
              <a:defRPr/>
            </a:pPr>
            <a:r>
              <a:rPr lang="en-US" sz="2400" dirty="0" smtClean="0"/>
              <a:t> Provides a </a:t>
            </a:r>
            <a:r>
              <a:rPr lang="en-US" sz="2400" b="1" dirty="0" smtClean="0">
                <a:solidFill>
                  <a:schemeClr val="bg2">
                    <a:lumMod val="75000"/>
                  </a:schemeClr>
                </a:solidFill>
              </a:rPr>
              <a:t>reliable data tier</a:t>
            </a:r>
            <a:r>
              <a:rPr lang="en-US" sz="2400" dirty="0" smtClean="0"/>
              <a:t> with a single, consistent view of data</a:t>
            </a:r>
          </a:p>
          <a:p>
            <a:pPr marL="0" indent="0" eaLnBrk="1" hangingPunct="1">
              <a:buFont typeface="Arial" pitchFamily="34" charset="0"/>
              <a:buChar char="•"/>
              <a:defRPr/>
            </a:pPr>
            <a:endParaRPr lang="en-US" sz="2400" dirty="0" smtClean="0"/>
          </a:p>
          <a:p>
            <a:pPr marL="0" indent="0" eaLnBrk="1" hangingPunct="1">
              <a:buFont typeface="Arial" pitchFamily="34" charset="0"/>
              <a:buChar char="•"/>
              <a:defRPr/>
            </a:pPr>
            <a:r>
              <a:rPr lang="en-US" sz="2400" dirty="0" smtClean="0"/>
              <a:t> Enables dynamic data capacity including </a:t>
            </a:r>
            <a:r>
              <a:rPr lang="en-US" sz="2400" b="1" dirty="0" smtClean="0">
                <a:solidFill>
                  <a:schemeClr val="bg2">
                    <a:lumMod val="75000"/>
                  </a:schemeClr>
                </a:solidFill>
              </a:rPr>
              <a:t>fault tolerance</a:t>
            </a:r>
            <a:r>
              <a:rPr lang="en-US" sz="2400" dirty="0" smtClean="0"/>
              <a:t> and load balancing</a:t>
            </a:r>
          </a:p>
          <a:p>
            <a:pPr marL="0" indent="0" eaLnBrk="1" hangingPunct="1">
              <a:defRPr/>
            </a:pPr>
            <a:r>
              <a:rPr lang="en-US" sz="2400" dirty="0" smtClean="0"/>
              <a:t> </a:t>
            </a:r>
          </a:p>
          <a:p>
            <a:pPr marL="0" indent="0" eaLnBrk="1" hangingPunct="1">
              <a:buFont typeface="Arial" pitchFamily="34" charset="0"/>
              <a:buChar char="•"/>
              <a:defRPr/>
            </a:pPr>
            <a:r>
              <a:rPr lang="en-US" sz="2400" dirty="0" smtClean="0"/>
              <a:t>Ensures that </a:t>
            </a:r>
            <a:r>
              <a:rPr lang="en-US" sz="2400" b="1" dirty="0" smtClean="0">
                <a:solidFill>
                  <a:schemeClr val="bg2">
                    <a:lumMod val="75000"/>
                  </a:schemeClr>
                </a:solidFill>
              </a:rPr>
              <a:t>data capacity scales</a:t>
            </a:r>
            <a:r>
              <a:rPr lang="en-US" sz="2400" dirty="0" smtClean="0"/>
              <a:t> </a:t>
            </a:r>
            <a:r>
              <a:rPr lang="en-US" sz="2400" u="sng" dirty="0" smtClean="0"/>
              <a:t>with</a:t>
            </a:r>
            <a:r>
              <a:rPr lang="en-US" sz="2400" dirty="0" smtClean="0"/>
              <a:t> processing capacity</a:t>
            </a:r>
          </a:p>
        </p:txBody>
      </p:sp>
      <p:pic>
        <p:nvPicPr>
          <p:cNvPr id="5124" name="Picture 7" descr="kid_computer.jpg"/>
          <p:cNvPicPr>
            <a:picLocks noChangeAspect="1"/>
          </p:cNvPicPr>
          <p:nvPr/>
        </p:nvPicPr>
        <p:blipFill>
          <a:blip r:embed="rId2" cstate="print"/>
          <a:srcRect r="9436"/>
          <a:stretch>
            <a:fillRect/>
          </a:stretch>
        </p:blipFill>
        <p:spPr bwMode="auto">
          <a:xfrm>
            <a:off x="4114800" y="1066800"/>
            <a:ext cx="5029200" cy="5791200"/>
          </a:xfrm>
          <a:prstGeom prst="rect">
            <a:avLst/>
          </a:prstGeom>
          <a:noFill/>
          <a:ln w="9525">
            <a:noFill/>
            <a:miter lim="800000"/>
            <a:headEnd/>
            <a:tailEnd/>
          </a:ln>
        </p:spPr>
      </p:pic>
    </p:spTree>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dirty="0" smtClean="0"/>
              <a:t>What is Actor?</a:t>
            </a:r>
          </a:p>
        </p:txBody>
      </p:sp>
      <p:sp>
        <p:nvSpPr>
          <p:cNvPr id="7" name="TextBox 6"/>
          <p:cNvSpPr txBox="1"/>
          <p:nvPr/>
        </p:nvSpPr>
        <p:spPr>
          <a:xfrm>
            <a:off x="685800" y="1524000"/>
            <a:ext cx="8153400" cy="2492990"/>
          </a:xfrm>
          <a:prstGeom prst="rect">
            <a:avLst/>
          </a:prstGeom>
          <a:noFill/>
        </p:spPr>
        <p:txBody>
          <a:bodyPr wrap="square">
            <a:spAutoFit/>
          </a:bodyPr>
          <a:lstStyle/>
          <a:p>
            <a:pPr>
              <a:defRPr/>
            </a:pPr>
            <a:r>
              <a:rPr lang="en-US" sz="2400" dirty="0" smtClean="0">
                <a:solidFill>
                  <a:schemeClr val="bg2">
                    <a:lumMod val="75000"/>
                  </a:schemeClr>
                </a:solidFill>
              </a:rPr>
              <a:t>1973 Historical Paper</a:t>
            </a:r>
          </a:p>
          <a:p>
            <a:pPr>
              <a:defRPr/>
            </a:pPr>
            <a:r>
              <a:rPr lang="en-US" sz="2400" dirty="0" smtClean="0">
                <a:solidFill>
                  <a:schemeClr val="bg2">
                    <a:lumMod val="75000"/>
                  </a:schemeClr>
                </a:solidFill>
              </a:rPr>
              <a:t>Popularize by Erlang</a:t>
            </a:r>
          </a:p>
          <a:p>
            <a:pPr>
              <a:defRPr/>
            </a:pPr>
            <a:r>
              <a:rPr lang="en-US" sz="2400" dirty="0" smtClean="0">
                <a:solidFill>
                  <a:schemeClr val="bg2">
                    <a:lumMod val="75000"/>
                  </a:schemeClr>
                </a:solidFill>
              </a:rPr>
              <a:t>Scala and JVM</a:t>
            </a:r>
          </a:p>
          <a:p>
            <a:pPr>
              <a:defRPr/>
            </a:pPr>
            <a:r>
              <a:rPr lang="en-US" sz="2400" dirty="0">
                <a:solidFill>
                  <a:schemeClr val="bg2">
                    <a:lumMod val="75000"/>
                  </a:schemeClr>
                </a:solidFill>
                <a:hlinkClick r:id="rId2"/>
              </a:rPr>
              <a:t>http://</a:t>
            </a:r>
            <a:r>
              <a:rPr lang="en-US" sz="2400" dirty="0" smtClean="0">
                <a:solidFill>
                  <a:schemeClr val="bg2">
                    <a:lumMod val="75000"/>
                  </a:schemeClr>
                </a:solidFill>
                <a:hlinkClick r:id="rId2"/>
              </a:rPr>
              <a:t>doc.akka.io/docs/akka/snapshot/general/actors.html</a:t>
            </a:r>
            <a:r>
              <a:rPr lang="en-US" sz="2400" dirty="0" smtClean="0">
                <a:solidFill>
                  <a:schemeClr val="bg2">
                    <a:lumMod val="75000"/>
                  </a:schemeClr>
                </a:solidFill>
              </a:rPr>
              <a:t> (draw the diagram for this)</a:t>
            </a:r>
            <a:endParaRPr lang="en-US" sz="2400" dirty="0">
              <a:solidFill>
                <a:schemeClr val="bg2">
                  <a:lumMod val="75000"/>
                </a:schemeClr>
              </a:solidFill>
            </a:endParaRPr>
          </a:p>
        </p:txBody>
      </p:sp>
    </p:spTree>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smtClean="0"/>
              <a:t>Actor</a:t>
            </a:r>
          </a:p>
        </p:txBody>
      </p:sp>
      <p:pic>
        <p:nvPicPr>
          <p:cNvPr id="2" name="Picture 1"/>
          <p:cNvPicPr>
            <a:picLocks noChangeAspect="1"/>
          </p:cNvPicPr>
          <p:nvPr/>
        </p:nvPicPr>
        <p:blipFill>
          <a:blip r:embed="rId3"/>
          <a:stretch>
            <a:fillRect/>
          </a:stretch>
        </p:blipFill>
        <p:spPr>
          <a:xfrm>
            <a:off x="1676400" y="1447800"/>
            <a:ext cx="5917857" cy="3430351"/>
          </a:xfrm>
          <a:prstGeom prst="rect">
            <a:avLst/>
          </a:prstGeom>
        </p:spPr>
      </p:pic>
    </p:spTree>
    <p:extLst>
      <p:ext uri="{BB962C8B-B14F-4D97-AF65-F5344CB8AC3E}">
        <p14:creationId xmlns:p14="http://schemas.microsoft.com/office/powerpoint/2010/main" val="2942070308"/>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smtClean="0"/>
              <a:t>Actor Best Practice</a:t>
            </a:r>
          </a:p>
        </p:txBody>
      </p:sp>
      <p:sp>
        <p:nvSpPr>
          <p:cNvPr id="3" name="TextBox 2"/>
          <p:cNvSpPr txBox="1"/>
          <p:nvPr/>
        </p:nvSpPr>
        <p:spPr>
          <a:xfrm>
            <a:off x="609600" y="1295400"/>
            <a:ext cx="8077200" cy="1361911"/>
          </a:xfrm>
          <a:prstGeom prst="rect">
            <a:avLst/>
          </a:prstGeom>
          <a:noFill/>
        </p:spPr>
        <p:txBody>
          <a:bodyPr wrap="square" rtlCol="0">
            <a:spAutoFit/>
          </a:bodyPr>
          <a:lstStyle/>
          <a:p>
            <a:pPr>
              <a:buFont typeface="Arial" pitchFamily="34" charset="0"/>
              <a:buChar char="•"/>
            </a:pPr>
            <a:r>
              <a:rPr lang="en-US" dirty="0" smtClean="0"/>
              <a:t>  Actors should be like nice co-workers</a:t>
            </a:r>
            <a:endParaRPr lang="en-US" dirty="0"/>
          </a:p>
          <a:p>
            <a:pPr>
              <a:buFont typeface="Arial" pitchFamily="34" charset="0"/>
              <a:buChar char="•"/>
            </a:pPr>
            <a:r>
              <a:rPr lang="en-US" dirty="0" smtClean="0"/>
              <a:t> Do not pass mutable objects between actors..</a:t>
            </a:r>
          </a:p>
          <a:p>
            <a:pPr>
              <a:buFont typeface="Arial" pitchFamily="34" charset="0"/>
              <a:buChar char="•"/>
            </a:pPr>
            <a:r>
              <a:rPr lang="en-US" dirty="0" smtClean="0"/>
              <a:t> Actors are made to be containers for behavior and state </a:t>
            </a:r>
          </a:p>
          <a:p>
            <a:pPr>
              <a:buFont typeface="Arial" pitchFamily="34" charset="0"/>
              <a:buChar char="•"/>
            </a:pPr>
            <a:r>
              <a:rPr lang="en-US" dirty="0"/>
              <a:t> </a:t>
            </a:r>
            <a:r>
              <a:rPr lang="en-US" dirty="0" smtClean="0"/>
              <a:t>Top-level actors are the innermost part of your Error Kernel.</a:t>
            </a:r>
          </a:p>
        </p:txBody>
      </p:sp>
    </p:spTree>
    <p:extLst>
      <p:ext uri="{BB962C8B-B14F-4D97-AF65-F5344CB8AC3E}">
        <p14:creationId xmlns:p14="http://schemas.microsoft.com/office/powerpoint/2010/main" val="4256511022"/>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smtClean="0"/>
              <a:t>Akka provides and guarantee</a:t>
            </a:r>
          </a:p>
        </p:txBody>
      </p:sp>
      <p:sp>
        <p:nvSpPr>
          <p:cNvPr id="3" name="TextBox 2"/>
          <p:cNvSpPr txBox="1"/>
          <p:nvPr/>
        </p:nvSpPr>
        <p:spPr>
          <a:xfrm>
            <a:off x="533400" y="1324213"/>
            <a:ext cx="8077200" cy="1823576"/>
          </a:xfrm>
          <a:prstGeom prst="rect">
            <a:avLst/>
          </a:prstGeom>
          <a:noFill/>
        </p:spPr>
        <p:txBody>
          <a:bodyPr wrap="square" rtlCol="0">
            <a:spAutoFit/>
          </a:bodyPr>
          <a:lstStyle/>
          <a:p>
            <a:r>
              <a:rPr lang="en-US" b="1" dirty="0" smtClean="0"/>
              <a:t>The actor send rule:</a:t>
            </a:r>
            <a:r>
              <a:rPr lang="en-US" dirty="0" smtClean="0"/>
              <a:t> the send of the message to an actor happens before the receive of that message by the same actor.</a:t>
            </a:r>
          </a:p>
          <a:p>
            <a:r>
              <a:rPr lang="en-US" b="1" dirty="0" smtClean="0"/>
              <a:t>The actor subsequent processing rule:</a:t>
            </a:r>
            <a:r>
              <a:rPr lang="en-US" dirty="0" smtClean="0"/>
              <a:t> processing of one message happens before processing of the next message by the same actor.</a:t>
            </a:r>
          </a:p>
          <a:p>
            <a:endParaRPr lang="en-US" dirty="0" smtClean="0"/>
          </a:p>
          <a:p>
            <a:endParaRPr lang="en-US" dirty="0"/>
          </a:p>
        </p:txBody>
      </p:sp>
    </p:spTree>
    <p:extLst>
      <p:ext uri="{BB962C8B-B14F-4D97-AF65-F5344CB8AC3E}">
        <p14:creationId xmlns:p14="http://schemas.microsoft.com/office/powerpoint/2010/main" val="2070826609"/>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smtClean="0"/>
              <a:t>Design Pre-requisite</a:t>
            </a:r>
          </a:p>
        </p:txBody>
      </p:sp>
      <p:sp>
        <p:nvSpPr>
          <p:cNvPr id="3" name="TextBox 2"/>
          <p:cNvSpPr txBox="1"/>
          <p:nvPr/>
        </p:nvSpPr>
        <p:spPr>
          <a:xfrm>
            <a:off x="609600" y="1295400"/>
            <a:ext cx="8077200" cy="2169825"/>
          </a:xfrm>
          <a:prstGeom prst="rect">
            <a:avLst/>
          </a:prstGeom>
          <a:noFill/>
        </p:spPr>
        <p:txBody>
          <a:bodyPr wrap="square" rtlCol="0">
            <a:spAutoFit/>
          </a:bodyPr>
          <a:lstStyle/>
          <a:p>
            <a:pPr>
              <a:buFont typeface="Arial" pitchFamily="34" charset="0"/>
              <a:buChar char="•"/>
            </a:pPr>
            <a:r>
              <a:rPr lang="en-US" dirty="0"/>
              <a:t> </a:t>
            </a:r>
            <a:r>
              <a:rPr lang="en-US" dirty="0" smtClean="0"/>
              <a:t>Immutable messaging</a:t>
            </a:r>
          </a:p>
          <a:p>
            <a:pPr>
              <a:buFont typeface="Arial" pitchFamily="34" charset="0"/>
              <a:buChar char="•"/>
            </a:pPr>
            <a:r>
              <a:rPr lang="en-US" dirty="0"/>
              <a:t> </a:t>
            </a:r>
            <a:r>
              <a:rPr lang="en-US" dirty="0" smtClean="0"/>
              <a:t>Remote to local with optimization instead of local to remote generalization (</a:t>
            </a:r>
            <a:r>
              <a:rPr lang="en-US" dirty="0" smtClean="0">
                <a:hlinkClick r:id="rId2"/>
              </a:rPr>
              <a:t>http://labs.oracle.com/techrep/1994/smli_tr-94-29.pdf</a:t>
            </a:r>
            <a:r>
              <a:rPr lang="en-US" dirty="0" smtClean="0"/>
              <a:t>); hence no remote/local distinction and most are driven by configuration</a:t>
            </a:r>
          </a:p>
          <a:p>
            <a:pPr>
              <a:buFont typeface="Arial" pitchFamily="34" charset="0"/>
              <a:buChar char="•"/>
            </a:pPr>
            <a:r>
              <a:rPr lang="en-US" dirty="0"/>
              <a:t> </a:t>
            </a:r>
            <a:r>
              <a:rPr lang="en-US" dirty="0" smtClean="0"/>
              <a:t>Messages must be serializable including the setup in Prop</a:t>
            </a:r>
          </a:p>
          <a:p>
            <a:pPr>
              <a:buFont typeface="Arial" pitchFamily="34" charset="0"/>
              <a:buChar char="•"/>
            </a:pPr>
            <a:r>
              <a:rPr lang="en-US" dirty="0"/>
              <a:t> </a:t>
            </a:r>
            <a:r>
              <a:rPr lang="en-US" dirty="0" smtClean="0"/>
              <a:t>Async and data lost</a:t>
            </a:r>
          </a:p>
          <a:p>
            <a:pPr>
              <a:buFont typeface="Arial" pitchFamily="34" charset="0"/>
              <a:buChar char="•"/>
            </a:pPr>
            <a:r>
              <a:rPr lang="en-US" dirty="0"/>
              <a:t> </a:t>
            </a:r>
            <a:r>
              <a:rPr lang="en-US" dirty="0" smtClean="0"/>
              <a:t>Don’t expect the same thread will process two different messages</a:t>
            </a:r>
            <a:endParaRPr lang="en-US" dirty="0"/>
          </a:p>
        </p:txBody>
      </p:sp>
      <p:sp>
        <p:nvSpPr>
          <p:cNvPr id="4" name="TextBox 3"/>
          <p:cNvSpPr txBox="1"/>
          <p:nvPr/>
        </p:nvSpPr>
        <p:spPr>
          <a:xfrm>
            <a:off x="5334000" y="6019800"/>
            <a:ext cx="2959465" cy="323165"/>
          </a:xfrm>
          <a:prstGeom prst="rect">
            <a:avLst/>
          </a:prstGeom>
          <a:noFill/>
        </p:spPr>
        <p:txBody>
          <a:bodyPr wrap="none" rtlCol="0">
            <a:spAutoFit/>
          </a:bodyPr>
          <a:lstStyle/>
          <a:p>
            <a:r>
              <a:rPr lang="en-US" dirty="0" smtClean="0">
                <a:solidFill>
                  <a:srgbClr val="FF0000"/>
                </a:solidFill>
              </a:rPr>
              <a:t>Simply and internalize the words</a:t>
            </a:r>
            <a:endParaRPr lang="en-US" dirty="0">
              <a:solidFill>
                <a:srgbClr val="FF0000"/>
              </a:solidFill>
            </a:endParaRPr>
          </a:p>
        </p:txBody>
      </p:sp>
    </p:spTree>
    <p:extLst>
      <p:ext uri="{BB962C8B-B14F-4D97-AF65-F5344CB8AC3E}">
        <p14:creationId xmlns:p14="http://schemas.microsoft.com/office/powerpoint/2010/main" val="1911330263"/>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smtClean="0"/>
              <a:t>Akka – The Good, the Bad and the Ugly</a:t>
            </a:r>
          </a:p>
        </p:txBody>
      </p:sp>
      <p:sp>
        <p:nvSpPr>
          <p:cNvPr id="6" name="TextBox 5"/>
          <p:cNvSpPr txBox="1"/>
          <p:nvPr/>
        </p:nvSpPr>
        <p:spPr>
          <a:xfrm>
            <a:off x="685800" y="1524000"/>
            <a:ext cx="1905000" cy="1569660"/>
          </a:xfrm>
          <a:prstGeom prst="rect">
            <a:avLst/>
          </a:prstGeom>
          <a:noFill/>
        </p:spPr>
        <p:txBody>
          <a:bodyPr>
            <a:spAutoFit/>
          </a:bodyPr>
          <a:lstStyle/>
          <a:p>
            <a:pPr>
              <a:defRPr/>
            </a:pPr>
            <a:r>
              <a:rPr lang="en-US" sz="2400" dirty="0" smtClean="0">
                <a:solidFill>
                  <a:schemeClr val="bg2">
                    <a:lumMod val="75000"/>
                  </a:schemeClr>
                </a:solidFill>
              </a:rPr>
              <a:t>Mature, good documentation</a:t>
            </a:r>
            <a:endParaRPr lang="en-US" sz="2400" dirty="0">
              <a:solidFill>
                <a:schemeClr val="bg2">
                  <a:lumMod val="75000"/>
                </a:schemeClr>
              </a:solidFill>
            </a:endParaRPr>
          </a:p>
        </p:txBody>
      </p:sp>
      <p:sp>
        <p:nvSpPr>
          <p:cNvPr id="5" name="TextBox 4"/>
          <p:cNvSpPr txBox="1"/>
          <p:nvPr/>
        </p:nvSpPr>
        <p:spPr>
          <a:xfrm>
            <a:off x="2895600" y="1600200"/>
            <a:ext cx="1905000" cy="1938992"/>
          </a:xfrm>
          <a:prstGeom prst="rect">
            <a:avLst/>
          </a:prstGeom>
          <a:noFill/>
        </p:spPr>
        <p:txBody>
          <a:bodyPr>
            <a:spAutoFit/>
          </a:bodyPr>
          <a:lstStyle/>
          <a:p>
            <a:pPr>
              <a:defRPr/>
            </a:pPr>
            <a:r>
              <a:rPr lang="en-US" sz="2400" dirty="0" smtClean="0">
                <a:solidFill>
                  <a:schemeClr val="bg2">
                    <a:lumMod val="75000"/>
                  </a:schemeClr>
                </a:solidFill>
              </a:rPr>
              <a:t>Not really design for Java as a fundamental lang in mind</a:t>
            </a:r>
            <a:endParaRPr lang="en-US" sz="2400" dirty="0">
              <a:solidFill>
                <a:schemeClr val="bg2">
                  <a:lumMod val="75000"/>
                </a:schemeClr>
              </a:solidFill>
            </a:endParaRPr>
          </a:p>
        </p:txBody>
      </p:sp>
      <p:sp>
        <p:nvSpPr>
          <p:cNvPr id="7" name="TextBox 6"/>
          <p:cNvSpPr txBox="1"/>
          <p:nvPr/>
        </p:nvSpPr>
        <p:spPr>
          <a:xfrm>
            <a:off x="6096000" y="1447800"/>
            <a:ext cx="1905000" cy="3231654"/>
          </a:xfrm>
          <a:prstGeom prst="rect">
            <a:avLst/>
          </a:prstGeom>
          <a:noFill/>
        </p:spPr>
        <p:txBody>
          <a:bodyPr>
            <a:spAutoFit/>
          </a:bodyPr>
          <a:lstStyle/>
          <a:p>
            <a:pPr>
              <a:defRPr/>
            </a:pPr>
            <a:r>
              <a:rPr lang="en-US" sz="2400" dirty="0" smtClean="0">
                <a:solidFill>
                  <a:schemeClr val="bg2">
                    <a:lumMod val="75000"/>
                  </a:schemeClr>
                </a:solidFill>
              </a:rPr>
              <a:t>Paddling </a:t>
            </a:r>
            <a:r>
              <a:rPr lang="en-US" sz="2400" dirty="0">
                <a:solidFill>
                  <a:schemeClr val="bg2">
                    <a:lumMod val="75000"/>
                  </a:schemeClr>
                </a:solidFill>
              </a:rPr>
              <a:t>their ware such as installing their whole stack</a:t>
            </a:r>
          </a:p>
          <a:p>
            <a:pPr>
              <a:defRPr/>
            </a:pPr>
            <a:r>
              <a:rPr lang="en-US" sz="2400" dirty="0" smtClean="0">
                <a:solidFill>
                  <a:schemeClr val="bg2">
                    <a:lumMod val="75000"/>
                  </a:schemeClr>
                </a:solidFill>
              </a:rPr>
              <a:t>Clumsy tutorial</a:t>
            </a:r>
            <a:endParaRPr lang="en-US" sz="2400" dirty="0">
              <a:solidFill>
                <a:schemeClr val="bg2">
                  <a:lumMod val="75000"/>
                </a:schemeClr>
              </a:solidFill>
            </a:endParaRPr>
          </a:p>
        </p:txBody>
      </p:sp>
    </p:spTree>
    <p:extLst>
      <p:ext uri="{BB962C8B-B14F-4D97-AF65-F5344CB8AC3E}">
        <p14:creationId xmlns:p14="http://schemas.microsoft.com/office/powerpoint/2010/main" val="3419632657"/>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FONT STYLE" val="SERIF"/>
  <p:tag name="TEXT_TYPE" val="PAGE HEADING"/>
</p:tagLst>
</file>

<file path=ppt/tags/tag10.xml><?xml version="1.0" encoding="utf-8"?>
<p:tagLst xmlns:a="http://schemas.openxmlformats.org/drawingml/2006/main" xmlns:r="http://schemas.openxmlformats.org/officeDocument/2006/relationships" xmlns:p="http://schemas.openxmlformats.org/presentationml/2006/main">
  <p:tag name="FONT STYLE" val="SANS SERIF"/>
</p:tagLst>
</file>

<file path=ppt/tags/tag11.xml><?xml version="1.0" encoding="utf-8"?>
<p:tagLst xmlns:a="http://schemas.openxmlformats.org/drawingml/2006/main" xmlns:r="http://schemas.openxmlformats.org/officeDocument/2006/relationships" xmlns:p="http://schemas.openxmlformats.org/presentationml/2006/main">
  <p:tag name="FONT STYLE" val="SANS SERIF"/>
</p:tagLst>
</file>

<file path=ppt/tags/tag12.xml><?xml version="1.0" encoding="utf-8"?>
<p:tagLst xmlns:a="http://schemas.openxmlformats.org/drawingml/2006/main" xmlns:r="http://schemas.openxmlformats.org/officeDocument/2006/relationships" xmlns:p="http://schemas.openxmlformats.org/presentationml/2006/main">
  <p:tag name="FONT STYLE" val="SANS SERIF"/>
</p:tagLst>
</file>

<file path=ppt/tags/tag13.xml><?xml version="1.0" encoding="utf-8"?>
<p:tagLst xmlns:a="http://schemas.openxmlformats.org/drawingml/2006/main" xmlns:r="http://schemas.openxmlformats.org/officeDocument/2006/relationships" xmlns:p="http://schemas.openxmlformats.org/presentationml/2006/main">
  <p:tag name="FONT STYLE" val="SANS SERIF"/>
</p:tagLst>
</file>

<file path=ppt/tags/tag14.xml><?xml version="1.0" encoding="utf-8"?>
<p:tagLst xmlns:a="http://schemas.openxmlformats.org/drawingml/2006/main" xmlns:r="http://schemas.openxmlformats.org/officeDocument/2006/relationships" xmlns:p="http://schemas.openxmlformats.org/presentationml/2006/main">
  <p:tag name="FONT STYLE" val="SANS SERIF"/>
</p:tagLst>
</file>

<file path=ppt/tags/tag15.xml><?xml version="1.0" encoding="utf-8"?>
<p:tagLst xmlns:a="http://schemas.openxmlformats.org/drawingml/2006/main" xmlns:r="http://schemas.openxmlformats.org/officeDocument/2006/relationships" xmlns:p="http://schemas.openxmlformats.org/presentationml/2006/main">
  <p:tag name="FONT STYLE" val="SANS SERIF"/>
</p:tagLst>
</file>

<file path=ppt/tags/tag16.xml><?xml version="1.0" encoding="utf-8"?>
<p:tagLst xmlns:a="http://schemas.openxmlformats.org/drawingml/2006/main" xmlns:r="http://schemas.openxmlformats.org/officeDocument/2006/relationships" xmlns:p="http://schemas.openxmlformats.org/presentationml/2006/main">
  <p:tag name="FONT STYLE" val="SANS SERIF"/>
</p:tagLst>
</file>

<file path=ppt/tags/tag2.xml><?xml version="1.0" encoding="utf-8"?>
<p:tagLst xmlns:a="http://schemas.openxmlformats.org/drawingml/2006/main" xmlns:r="http://schemas.openxmlformats.org/officeDocument/2006/relationships" xmlns:p="http://schemas.openxmlformats.org/presentationml/2006/main">
  <p:tag name="FONT STYLE" val="SANS SERIF"/>
  <p:tag name="TEXT_TYPE" val="BODY TEXT"/>
</p:tagLst>
</file>

<file path=ppt/tags/tag3.xml><?xml version="1.0" encoding="utf-8"?>
<p:tagLst xmlns:a="http://schemas.openxmlformats.org/drawingml/2006/main" xmlns:r="http://schemas.openxmlformats.org/officeDocument/2006/relationships" xmlns:p="http://schemas.openxmlformats.org/presentationml/2006/main">
  <p:tag name="TEXT_TYPE" val="THIN BLUE LINE"/>
</p:tagLst>
</file>

<file path=ppt/tags/tag4.xml><?xml version="1.0" encoding="utf-8"?>
<p:tagLst xmlns:a="http://schemas.openxmlformats.org/drawingml/2006/main" xmlns:r="http://schemas.openxmlformats.org/officeDocument/2006/relationships" xmlns:p="http://schemas.openxmlformats.org/presentationml/2006/main">
  <p:tag name="FONT STYLE" val="SANS SERIF"/>
</p:tagLst>
</file>

<file path=ppt/tags/tag5.xml><?xml version="1.0" encoding="utf-8"?>
<p:tagLst xmlns:a="http://schemas.openxmlformats.org/drawingml/2006/main" xmlns:r="http://schemas.openxmlformats.org/officeDocument/2006/relationships" xmlns:p="http://schemas.openxmlformats.org/presentationml/2006/main">
  <p:tag name="TEXT_TYPE" val="COVER BLUE BOX"/>
  <p:tag name="HEIGHT" val="223.875"/>
  <p:tag name="WIDTH" val="602.625"/>
  <p:tag name="LEFT" val="28.75"/>
  <p:tag name="TOP" val="133.5"/>
</p:tagLst>
</file>

<file path=ppt/tags/tag6.xml><?xml version="1.0" encoding="utf-8"?>
<p:tagLst xmlns:a="http://schemas.openxmlformats.org/drawingml/2006/main" xmlns:r="http://schemas.openxmlformats.org/officeDocument/2006/relationships" xmlns:p="http://schemas.openxmlformats.org/presentationml/2006/main">
  <p:tag name="HEIGHT" val="0.125"/>
  <p:tag name="WIDTH" val="542"/>
  <p:tag name="LEFT" val="59.25"/>
  <p:tag name="TOP" val="285.875"/>
</p:tagLst>
</file>

<file path=ppt/tags/tag7.xml><?xml version="1.0" encoding="utf-8"?>
<p:tagLst xmlns:a="http://schemas.openxmlformats.org/drawingml/2006/main" xmlns:r="http://schemas.openxmlformats.org/officeDocument/2006/relationships" xmlns:p="http://schemas.openxmlformats.org/presentationml/2006/main">
  <p:tag name="FONT STYLE" val="SANS SERIF"/>
</p:tagLst>
</file>

<file path=ppt/tags/tag8.xml><?xml version="1.0" encoding="utf-8"?>
<p:tagLst xmlns:a="http://schemas.openxmlformats.org/drawingml/2006/main" xmlns:r="http://schemas.openxmlformats.org/officeDocument/2006/relationships" xmlns:p="http://schemas.openxmlformats.org/presentationml/2006/main">
  <p:tag name="FONT STYLE" val="SANS SERIF"/>
</p:tagLst>
</file>

<file path=ppt/tags/tag9.xml><?xml version="1.0" encoding="utf-8"?>
<p:tagLst xmlns:a="http://schemas.openxmlformats.org/drawingml/2006/main" xmlns:r="http://schemas.openxmlformats.org/officeDocument/2006/relationships" xmlns:p="http://schemas.openxmlformats.org/presentationml/2006/main">
  <p:tag name="FONT STYLE" val="SANS SERIF"/>
</p:tagLst>
</file>

<file path=ppt/theme/theme1.xml><?xml version="1.0" encoding="utf-8"?>
<a:theme xmlns:a="http://schemas.openxmlformats.org/drawingml/2006/main" name="5-06 Brand Template">
  <a:themeElements>
    <a:clrScheme name="5-06 Brand Template 2">
      <a:dk1>
        <a:srgbClr val="000000"/>
      </a:dk1>
      <a:lt1>
        <a:srgbClr val="FFFFFF"/>
      </a:lt1>
      <a:dk2>
        <a:srgbClr val="FAA100"/>
      </a:dk2>
      <a:lt2>
        <a:srgbClr val="3783FF"/>
      </a:lt2>
      <a:accent1>
        <a:srgbClr val="969696"/>
      </a:accent1>
      <a:accent2>
        <a:srgbClr val="FFFFFF"/>
      </a:accent2>
      <a:accent3>
        <a:srgbClr val="FFFFFF"/>
      </a:accent3>
      <a:accent4>
        <a:srgbClr val="000000"/>
      </a:accent4>
      <a:accent5>
        <a:srgbClr val="C9C9C9"/>
      </a:accent5>
      <a:accent6>
        <a:srgbClr val="E7E7E7"/>
      </a:accent6>
      <a:hlink>
        <a:srgbClr val="007E35"/>
      </a:hlink>
      <a:folHlink>
        <a:srgbClr val="193D85"/>
      </a:folHlink>
    </a:clrScheme>
    <a:fontScheme name="5-06 Brand Template">
      <a:majorFont>
        <a:latin typeface="UBSHeadline"/>
        <a:ea typeface=""/>
        <a:cs typeface=""/>
      </a:majorFont>
      <a:minorFont>
        <a:latin typeface="Frutiger 55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rgbClr val="969696"/>
          </a:solid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831850" rtl="0" eaLnBrk="0" fontAlgn="base" latinLnBrk="0" hangingPunct="0">
          <a:lnSpc>
            <a:spcPct val="100000"/>
          </a:lnSpc>
          <a:spcBef>
            <a:spcPct val="50000"/>
          </a:spcBef>
          <a:spcAft>
            <a:spcPct val="0"/>
          </a:spcAft>
          <a:buClrTx/>
          <a:buSzTx/>
          <a:buFontTx/>
          <a:buNone/>
          <a:tabLst/>
          <a:defRPr kumimoji="0" lang="en-US" sz="1500" b="0" i="0" u="none" strike="noStrike" cap="none" normalizeH="0" baseline="0" smtClean="0">
            <a:ln>
              <a:noFill/>
            </a:ln>
            <a:solidFill>
              <a:schemeClr val="tx1"/>
            </a:solidFill>
            <a:effectLst/>
            <a:latin typeface="Frutiger 55 Roman" pitchFamily="34" charset="0"/>
            <a:cs typeface="Arial" charset="0"/>
          </a:defRPr>
        </a:defPPr>
      </a:lstStyle>
    </a:spDef>
    <a:lnDef>
      <a:spPr bwMode="auto">
        <a:xfrm>
          <a:off x="0" y="0"/>
          <a:ext cx="1" cy="1"/>
        </a:xfrm>
        <a:custGeom>
          <a:avLst/>
          <a:gdLst/>
          <a:ahLst/>
          <a:cxnLst/>
          <a:rect l="0" t="0" r="0" b="0"/>
          <a:pathLst/>
        </a:custGeom>
        <a:noFill/>
        <a:ln w="19050" cap="flat" cmpd="sng" algn="ctr">
          <a:solidFill>
            <a:srgbClr val="969696"/>
          </a:solid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831850" rtl="0" eaLnBrk="0" fontAlgn="base" latinLnBrk="0" hangingPunct="0">
          <a:lnSpc>
            <a:spcPct val="100000"/>
          </a:lnSpc>
          <a:spcBef>
            <a:spcPct val="50000"/>
          </a:spcBef>
          <a:spcAft>
            <a:spcPct val="0"/>
          </a:spcAft>
          <a:buClrTx/>
          <a:buSzTx/>
          <a:buFontTx/>
          <a:buNone/>
          <a:tabLst/>
          <a:defRPr kumimoji="0" lang="en-US" sz="1500" b="0" i="0" u="none" strike="noStrike" cap="none" normalizeH="0" baseline="0" smtClean="0">
            <a:ln>
              <a:noFill/>
            </a:ln>
            <a:solidFill>
              <a:schemeClr val="tx1"/>
            </a:solidFill>
            <a:effectLst/>
            <a:latin typeface="Frutiger 55 Roman" pitchFamily="34" charset="0"/>
            <a:cs typeface="Arial" charset="0"/>
          </a:defRPr>
        </a:defPPr>
      </a:lstStyle>
    </a:lnDef>
  </a:objectDefaults>
  <a:extraClrSchemeLst>
    <a:extraClrScheme>
      <a:clrScheme name="5-06 Brand Template 1">
        <a:dk1>
          <a:srgbClr val="000000"/>
        </a:dk1>
        <a:lt1>
          <a:srgbClr val="FFFFFF"/>
        </a:lt1>
        <a:dk2>
          <a:srgbClr val="193D85"/>
        </a:dk2>
        <a:lt2>
          <a:srgbClr val="3783FF"/>
        </a:lt2>
        <a:accent1>
          <a:srgbClr val="3783FF"/>
        </a:accent1>
        <a:accent2>
          <a:srgbClr val="FAA100"/>
        </a:accent2>
        <a:accent3>
          <a:srgbClr val="FFFFFF"/>
        </a:accent3>
        <a:accent4>
          <a:srgbClr val="000000"/>
        </a:accent4>
        <a:accent5>
          <a:srgbClr val="AEC1FF"/>
        </a:accent5>
        <a:accent6>
          <a:srgbClr val="E39100"/>
        </a:accent6>
        <a:hlink>
          <a:srgbClr val="007E35"/>
        </a:hlink>
        <a:folHlink>
          <a:srgbClr val="969696"/>
        </a:folHlink>
      </a:clrScheme>
      <a:clrMap bg1="lt1" tx1="dk1" bg2="lt2" tx2="dk2" accent1="accent1" accent2="accent2" accent3="accent3" accent4="accent4" accent5="accent5" accent6="accent6" hlink="hlink" folHlink="folHlink"/>
    </a:extraClrScheme>
    <a:extraClrScheme>
      <a:clrScheme name="5-06 Brand Template 2">
        <a:dk1>
          <a:srgbClr val="000000"/>
        </a:dk1>
        <a:lt1>
          <a:srgbClr val="FFFFFF"/>
        </a:lt1>
        <a:dk2>
          <a:srgbClr val="FAA100"/>
        </a:dk2>
        <a:lt2>
          <a:srgbClr val="3783FF"/>
        </a:lt2>
        <a:accent1>
          <a:srgbClr val="969696"/>
        </a:accent1>
        <a:accent2>
          <a:srgbClr val="FFFFFF"/>
        </a:accent2>
        <a:accent3>
          <a:srgbClr val="FFFFFF"/>
        </a:accent3>
        <a:accent4>
          <a:srgbClr val="000000"/>
        </a:accent4>
        <a:accent5>
          <a:srgbClr val="C9C9C9"/>
        </a:accent5>
        <a:accent6>
          <a:srgbClr val="E7E7E7"/>
        </a:accent6>
        <a:hlink>
          <a:srgbClr val="007E35"/>
        </a:hlink>
        <a:folHlink>
          <a:srgbClr val="193D8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UBS_Template-Frutiger[1]</Template>
  <TotalTime>252</TotalTime>
  <Words>1737</Words>
  <Application>Microsoft Macintosh PowerPoint</Application>
  <PresentationFormat>On-screen Show (4:3)</PresentationFormat>
  <Paragraphs>156</Paragraphs>
  <Slides>27</Slides>
  <Notes>1</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5-06 Brand Template</vt:lpstr>
      <vt:lpstr>Actor Concurrency Model</vt:lpstr>
      <vt:lpstr>Goal</vt:lpstr>
      <vt:lpstr>Why do we care?</vt:lpstr>
      <vt:lpstr>What is Actor?</vt:lpstr>
      <vt:lpstr>Actor</vt:lpstr>
      <vt:lpstr>Actor Best Practice</vt:lpstr>
      <vt:lpstr>Akka provides and guarantee</vt:lpstr>
      <vt:lpstr>Design Pre-requisite</vt:lpstr>
      <vt:lpstr>Akka – The Good, the Bad and the Ugly</vt:lpstr>
      <vt:lpstr>Scenarios</vt:lpstr>
      <vt:lpstr>Scenarios</vt:lpstr>
      <vt:lpstr>Scenarios</vt:lpstr>
      <vt:lpstr>Scenarios</vt:lpstr>
      <vt:lpstr>Fault- Tolerance</vt:lpstr>
      <vt:lpstr>Fault- Tolerance</vt:lpstr>
      <vt:lpstr>Code</vt:lpstr>
      <vt:lpstr>Actor and Scala</vt:lpstr>
      <vt:lpstr>Actor Best Practice</vt:lpstr>
      <vt:lpstr>Best Practice</vt:lpstr>
      <vt:lpstr>Blocking strategies</vt:lpstr>
      <vt:lpstr>Akka provides and guarantee</vt:lpstr>
      <vt:lpstr>Design Pre-requisite</vt:lpstr>
      <vt:lpstr>Akka – The Good, the Bad and the Ugly</vt:lpstr>
      <vt:lpstr>Scenarios</vt:lpstr>
      <vt:lpstr>Result discussion</vt:lpstr>
      <vt:lpstr>What you need to be aware of?</vt:lpstr>
      <vt:lpstr>General Discussion</vt:lpstr>
    </vt:vector>
  </TitlesOfParts>
  <Company>UBS AG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Poker Security Changes before 2011</dc:title>
  <dc:creator>tsangbr</dc:creator>
  <cp:lastModifiedBy>Kang Biu Cheung</cp:lastModifiedBy>
  <cp:revision>27</cp:revision>
  <dcterms:created xsi:type="dcterms:W3CDTF">2010-11-17T02:43:52Z</dcterms:created>
  <dcterms:modified xsi:type="dcterms:W3CDTF">2012-12-04T04:49:56Z</dcterms:modified>
</cp:coreProperties>
</file>