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  <p:sldMasterId id="2147483651" r:id="rId3"/>
    <p:sldMasterId id="2147483652" r:id="rId4"/>
    <p:sldMasterId id="2147483653" r:id="rId5"/>
  </p:sldMasterIdLst>
  <p:notesMasterIdLst>
    <p:notesMasterId r:id="rId46"/>
  </p:notesMasterIdLst>
  <p:handoutMasterIdLst>
    <p:handoutMasterId r:id="rId47"/>
  </p:handoutMasterIdLst>
  <p:sldIdLst>
    <p:sldId id="256" r:id="rId6"/>
    <p:sldId id="257" r:id="rId7"/>
    <p:sldId id="584" r:id="rId8"/>
    <p:sldId id="463" r:id="rId9"/>
    <p:sldId id="535" r:id="rId10"/>
    <p:sldId id="536" r:id="rId11"/>
    <p:sldId id="537" r:id="rId12"/>
    <p:sldId id="583" r:id="rId13"/>
    <p:sldId id="538" r:id="rId14"/>
    <p:sldId id="539" r:id="rId15"/>
    <p:sldId id="540" r:id="rId16"/>
    <p:sldId id="541" r:id="rId17"/>
    <p:sldId id="580" r:id="rId18"/>
    <p:sldId id="480" r:id="rId19"/>
    <p:sldId id="569" r:id="rId20"/>
    <p:sldId id="570" r:id="rId21"/>
    <p:sldId id="561" r:id="rId22"/>
    <p:sldId id="562" r:id="rId23"/>
    <p:sldId id="563" r:id="rId24"/>
    <p:sldId id="564" r:id="rId25"/>
    <p:sldId id="565" r:id="rId26"/>
    <p:sldId id="566" r:id="rId27"/>
    <p:sldId id="567" r:id="rId28"/>
    <p:sldId id="568" r:id="rId29"/>
    <p:sldId id="548" r:id="rId30"/>
    <p:sldId id="578" r:id="rId31"/>
    <p:sldId id="571" r:id="rId32"/>
    <p:sldId id="572" r:id="rId33"/>
    <p:sldId id="573" r:id="rId34"/>
    <p:sldId id="574" r:id="rId35"/>
    <p:sldId id="575" r:id="rId36"/>
    <p:sldId id="576" r:id="rId37"/>
    <p:sldId id="585" r:id="rId38"/>
    <p:sldId id="577" r:id="rId39"/>
    <p:sldId id="527" r:id="rId40"/>
    <p:sldId id="552" r:id="rId41"/>
    <p:sldId id="553" r:id="rId42"/>
    <p:sldId id="555" r:id="rId43"/>
    <p:sldId id="556" r:id="rId44"/>
    <p:sldId id="531" r:id="rId45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6000" b="1" kern="1200">
        <a:solidFill>
          <a:schemeClr val="tx1"/>
        </a:solidFill>
        <a:latin typeface="Lucida Console" pitchFamily="49" charset="0"/>
        <a:ea typeface="궁서체" pitchFamily="17" charset="-127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6000" b="1" kern="1200">
        <a:solidFill>
          <a:schemeClr val="tx1"/>
        </a:solidFill>
        <a:latin typeface="Lucida Console" pitchFamily="49" charset="0"/>
        <a:ea typeface="궁서체" pitchFamily="17" charset="-127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6000" b="1" kern="1200">
        <a:solidFill>
          <a:schemeClr val="tx1"/>
        </a:solidFill>
        <a:latin typeface="Lucida Console" pitchFamily="49" charset="0"/>
        <a:ea typeface="궁서체" pitchFamily="17" charset="-127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6000" b="1" kern="1200">
        <a:solidFill>
          <a:schemeClr val="tx1"/>
        </a:solidFill>
        <a:latin typeface="Lucida Console" pitchFamily="49" charset="0"/>
        <a:ea typeface="궁서체" pitchFamily="17" charset="-127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6000" b="1" kern="1200">
        <a:solidFill>
          <a:schemeClr val="tx1"/>
        </a:solidFill>
        <a:latin typeface="Lucida Console" pitchFamily="49" charset="0"/>
        <a:ea typeface="궁서체" pitchFamily="17" charset="-127"/>
        <a:cs typeface="+mn-cs"/>
      </a:defRPr>
    </a:lvl5pPr>
    <a:lvl6pPr marL="2286000" algn="l" defTabSz="914400" rtl="0" eaLnBrk="1" latinLnBrk="1" hangingPunct="1">
      <a:defRPr sz="6000" b="1" kern="1200">
        <a:solidFill>
          <a:schemeClr val="tx1"/>
        </a:solidFill>
        <a:latin typeface="Lucida Console" pitchFamily="49" charset="0"/>
        <a:ea typeface="궁서체" pitchFamily="17" charset="-127"/>
        <a:cs typeface="+mn-cs"/>
      </a:defRPr>
    </a:lvl6pPr>
    <a:lvl7pPr marL="2743200" algn="l" defTabSz="914400" rtl="0" eaLnBrk="1" latinLnBrk="1" hangingPunct="1">
      <a:defRPr sz="6000" b="1" kern="1200">
        <a:solidFill>
          <a:schemeClr val="tx1"/>
        </a:solidFill>
        <a:latin typeface="Lucida Console" pitchFamily="49" charset="0"/>
        <a:ea typeface="궁서체" pitchFamily="17" charset="-127"/>
        <a:cs typeface="+mn-cs"/>
      </a:defRPr>
    </a:lvl7pPr>
    <a:lvl8pPr marL="3200400" algn="l" defTabSz="914400" rtl="0" eaLnBrk="1" latinLnBrk="1" hangingPunct="1">
      <a:defRPr sz="6000" b="1" kern="1200">
        <a:solidFill>
          <a:schemeClr val="tx1"/>
        </a:solidFill>
        <a:latin typeface="Lucida Console" pitchFamily="49" charset="0"/>
        <a:ea typeface="궁서체" pitchFamily="17" charset="-127"/>
        <a:cs typeface="+mn-cs"/>
      </a:defRPr>
    </a:lvl8pPr>
    <a:lvl9pPr marL="3657600" algn="l" defTabSz="914400" rtl="0" eaLnBrk="1" latinLnBrk="1" hangingPunct="1">
      <a:defRPr sz="6000" b="1" kern="1200">
        <a:solidFill>
          <a:schemeClr val="tx1"/>
        </a:solidFill>
        <a:latin typeface="Lucida Console" pitchFamily="49" charset="0"/>
        <a:ea typeface="궁서체" pitchFamily="17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00"/>
    <a:srgbClr val="CCFF33"/>
    <a:srgbClr val="FFCC66"/>
    <a:srgbClr val="FFFF99"/>
    <a:srgbClr val="FFFFCC"/>
    <a:srgbClr val="009900"/>
    <a:srgbClr val="FF9933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31" autoAdjust="0"/>
    <p:restoredTop sz="94660"/>
  </p:normalViewPr>
  <p:slideViewPr>
    <p:cSldViewPr>
      <p:cViewPr varScale="1">
        <p:scale>
          <a:sx n="79" d="100"/>
          <a:sy n="79" d="100"/>
        </p:scale>
        <p:origin x="1068" y="54"/>
      </p:cViewPr>
      <p:guideLst>
        <p:guide orient="horz" pos="4319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-121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presProps" Target="presProps.xml"/><Relationship Id="rId8" Type="http://schemas.openxmlformats.org/officeDocument/2006/relationships/slide" Target="slides/slide3.xml"/><Relationship Id="rId51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945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945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945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fld id="{63E1CDA3-BA8A-441B-B217-6948DDA0B9D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552747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93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30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3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193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93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fld id="{4246380B-03A1-4C67-A49D-B489695BF17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03873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blipFill dpi="0" rotWithShape="0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 descr="Light horizontal"/>
          <p:cNvSpPr>
            <a:spLocks noChangeArrowheads="1"/>
          </p:cNvSpPr>
          <p:nvPr/>
        </p:nvSpPr>
        <p:spPr bwMode="gray">
          <a:xfrm>
            <a:off x="9525" y="9525"/>
            <a:ext cx="1473200" cy="6848475"/>
          </a:xfrm>
          <a:prstGeom prst="rect">
            <a:avLst/>
          </a:prstGeom>
          <a:solidFill>
            <a:srgbClr val="FFFF00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invGray">
          <a:xfrm>
            <a:off x="0" y="4267200"/>
            <a:ext cx="9153525" cy="1103313"/>
          </a:xfrm>
          <a:prstGeom prst="rect">
            <a:avLst/>
          </a:prstGeom>
          <a:solidFill>
            <a:srgbClr val="99CC00"/>
          </a:solidFill>
          <a:ln w="0" algn="ctr">
            <a:solidFill>
              <a:srgbClr val="99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AutoShape 11"/>
          <p:cNvSpPr>
            <a:spLocks noChangeArrowheads="1"/>
          </p:cNvSpPr>
          <p:nvPr/>
        </p:nvSpPr>
        <p:spPr bwMode="ltGray">
          <a:xfrm>
            <a:off x="1473200" y="5105400"/>
            <a:ext cx="7137400" cy="533400"/>
          </a:xfrm>
          <a:prstGeom prst="roundRect">
            <a:avLst>
              <a:gd name="adj" fmla="val 16667"/>
            </a:avLst>
          </a:prstGeom>
          <a:solidFill>
            <a:srgbClr val="009900"/>
          </a:solidFill>
          <a:ln w="28575" algn="ctr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667000" y="4191000"/>
            <a:ext cx="5867400" cy="1012825"/>
          </a:xfrm>
        </p:spPr>
        <p:txBody>
          <a:bodyPr/>
          <a:lstStyle>
            <a:lvl1pPr>
              <a:defRPr sz="3200" b="1"/>
            </a:lvl1pPr>
          </a:lstStyle>
          <a:p>
            <a:r>
              <a:rPr lang="en-US" altLang="ko-KR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524000" y="5181600"/>
            <a:ext cx="7086600" cy="381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600">
                <a:solidFill>
                  <a:schemeClr val="bg1"/>
                </a:solidFill>
                <a:latin typeface="HY강M" pitchFamily="18" charset="-127"/>
                <a:ea typeface="HY강M" pitchFamily="18" charset="-127"/>
              </a:defRPr>
            </a:lvl1pPr>
          </a:lstStyle>
          <a:p>
            <a:r>
              <a:rPr lang="en-US" altLang="ko-KR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319088"/>
            <a:ext cx="2057400" cy="600551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319088"/>
            <a:ext cx="6019800" cy="600551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19088"/>
            <a:ext cx="7239000" cy="56356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076325"/>
            <a:ext cx="4038600" cy="524827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076325"/>
            <a:ext cx="4038600" cy="524827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319088"/>
            <a:ext cx="2057400" cy="600551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319088"/>
            <a:ext cx="6019800" cy="600551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319088"/>
            <a:ext cx="2057400" cy="600551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319088"/>
            <a:ext cx="6019800" cy="600551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319088"/>
            <a:ext cx="2057400" cy="580707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319088"/>
            <a:ext cx="6019800" cy="5807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076325"/>
            <a:ext cx="4038600" cy="5476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076325"/>
            <a:ext cx="4038600" cy="5476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319088"/>
            <a:ext cx="2057400" cy="623411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319088"/>
            <a:ext cx="6019800" cy="623411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4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image" Target="../media/image3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image" Target="../media/image4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 descr="Light horizontal"/>
          <p:cNvSpPr>
            <a:spLocks noChangeArrowheads="1"/>
          </p:cNvSpPr>
          <p:nvPr/>
        </p:nvSpPr>
        <p:spPr bwMode="gray">
          <a:xfrm>
            <a:off x="-9525" y="0"/>
            <a:ext cx="481013" cy="6858000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gray">
          <a:xfrm>
            <a:off x="0" y="0"/>
            <a:ext cx="9153525" cy="685800"/>
          </a:xfrm>
          <a:prstGeom prst="rect">
            <a:avLst/>
          </a:prstGeom>
          <a:solidFill>
            <a:srgbClr val="FFFF00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ko-KR" altLang="en-US" sz="1800" b="0">
              <a:ln>
                <a:solidFill>
                  <a:srgbClr val="FFFF00"/>
                </a:solidFill>
              </a:ln>
              <a:latin typeface="Arial" charset="0"/>
              <a:ea typeface="굴림" pitchFamily="50" charset="-127"/>
            </a:endParaRPr>
          </a:p>
        </p:txBody>
      </p:sp>
      <p:sp>
        <p:nvSpPr>
          <p:cNvPr id="1033" name="AutoShape 9"/>
          <p:cNvSpPr>
            <a:spLocks noChangeArrowheads="1"/>
          </p:cNvSpPr>
          <p:nvPr/>
        </p:nvSpPr>
        <p:spPr bwMode="ltGray">
          <a:xfrm>
            <a:off x="304800" y="288925"/>
            <a:ext cx="7467600" cy="644525"/>
          </a:xfrm>
          <a:prstGeom prst="roundRect">
            <a:avLst>
              <a:gd name="adj" fmla="val 16667"/>
            </a:avLst>
          </a:prstGeom>
          <a:solidFill>
            <a:srgbClr val="99CC00"/>
          </a:solidFill>
          <a:ln w="28575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076325"/>
            <a:ext cx="8229600" cy="561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1</a:t>
            </a:r>
            <a:r>
              <a:rPr lang="ko-KR" altLang="en-US" smtClean="0"/>
              <a:t>단계</a:t>
            </a:r>
          </a:p>
          <a:p>
            <a:pPr lvl="1"/>
            <a:r>
              <a:rPr lang="en-US" altLang="ko-KR" smtClean="0"/>
              <a:t>2</a:t>
            </a:r>
            <a:r>
              <a:rPr lang="ko-KR" altLang="en-US" smtClean="0"/>
              <a:t>단계</a:t>
            </a:r>
            <a:endParaRPr lang="en-US" altLang="ko-KR" smtClean="0"/>
          </a:p>
          <a:p>
            <a:pPr lvl="2"/>
            <a:r>
              <a:rPr lang="en-US" altLang="ko-KR" smtClean="0"/>
              <a:t>3</a:t>
            </a:r>
            <a:r>
              <a:rPr lang="ko-KR" altLang="en-US" smtClean="0"/>
              <a:t>단계</a:t>
            </a:r>
            <a:endParaRPr lang="en-US" altLang="ko-KR" smtClean="0"/>
          </a:p>
          <a:p>
            <a:pPr lvl="3"/>
            <a:r>
              <a:rPr lang="en-US" altLang="ko-KR" smtClean="0"/>
              <a:t>4</a:t>
            </a:r>
            <a:r>
              <a:rPr lang="ko-KR" altLang="en-US" smtClean="0"/>
              <a:t>단계</a:t>
            </a:r>
            <a:endParaRPr lang="en-US" altLang="ko-KR" smtClean="0"/>
          </a:p>
        </p:txBody>
      </p:sp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457200" y="319088"/>
            <a:ext cx="72390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1042" name="Rectangle 18"/>
          <p:cNvSpPr>
            <a:spLocks noChangeArrowheads="1"/>
          </p:cNvSpPr>
          <p:nvPr userDrawn="1"/>
        </p:nvSpPr>
        <p:spPr bwMode="auto">
          <a:xfrm>
            <a:off x="8458200" y="6440488"/>
            <a:ext cx="457200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eaLnBrk="1" latinLnBrk="1" hangingPunct="1">
              <a:defRPr/>
            </a:pPr>
            <a:fld id="{C5E25033-BB72-4EE2-AA41-C46749564FE1}" type="slidenum">
              <a:rPr kumimoji="1" lang="ko-KR" altLang="en-US" sz="1200" b="0">
                <a:latin typeface="HY헤드라인M" pitchFamily="18" charset="-127"/>
                <a:ea typeface="HY헤드라인M" pitchFamily="18" charset="-127"/>
              </a:rPr>
              <a:pPr algn="r" eaLnBrk="1" latinLnBrk="1" hangingPunct="1">
                <a:defRPr/>
              </a:pPr>
              <a:t>‹#›</a:t>
            </a:fld>
            <a:endParaRPr kumimoji="1" lang="en-US" altLang="ko-KR" sz="1200" b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9" descr="2.gif"/>
          <p:cNvPicPr>
            <a:picLocks noChangeAspect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7848600" y="663575"/>
            <a:ext cx="1260475" cy="108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49" r:id="rId1"/>
    <p:sldLayoutId id="2147484394" r:id="rId2"/>
    <p:sldLayoutId id="2147484395" r:id="rId3"/>
    <p:sldLayoutId id="2147484396" r:id="rId4"/>
    <p:sldLayoutId id="2147484397" r:id="rId5"/>
    <p:sldLayoutId id="2147484398" r:id="rId6"/>
    <p:sldLayoutId id="2147484399" r:id="rId7"/>
    <p:sldLayoutId id="2147484400" r:id="rId8"/>
    <p:sldLayoutId id="2147484401" r:id="rId9"/>
    <p:sldLayoutId id="2147484402" r:id="rId10"/>
    <p:sldLayoutId id="2147484403" r:id="rId11"/>
    <p:sldLayoutId id="2147484404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hangingPunct="0">
        <a:spcBef>
          <a:spcPts val="24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ts val="24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rgbClr val="000000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ts val="2400"/>
        </a:spcBef>
        <a:spcAft>
          <a:spcPct val="0"/>
        </a:spcAft>
        <a:buClr>
          <a:schemeClr val="tx1"/>
        </a:buClr>
        <a:buChar char="•"/>
        <a:defRPr sz="1600" b="1">
          <a:solidFill>
            <a:srgbClr val="000000"/>
          </a:solidFill>
          <a:latin typeface="돋움" pitchFamily="50" charset="-127"/>
          <a:ea typeface="돋움" pitchFamily="50" charset="-127"/>
        </a:defRPr>
      </a:lvl3pPr>
      <a:lvl4pPr marL="1600200" indent="-228600" algn="l" rtl="0" eaLnBrk="0" fontAlgn="base" hangingPunct="0">
        <a:spcBef>
          <a:spcPts val="2400"/>
        </a:spcBef>
        <a:spcAft>
          <a:spcPct val="0"/>
        </a:spcAft>
        <a:buChar char="–"/>
        <a:defRPr sz="1400">
          <a:solidFill>
            <a:srgbClr val="000000"/>
          </a:solidFill>
          <a:latin typeface="HY견명조" pitchFamily="18" charset="-127"/>
          <a:ea typeface="HY견명조" pitchFamily="18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HY견명조" pitchFamily="18" charset="-127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HY견명조" pitchFamily="18" charset="-127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HY견명조" pitchFamily="18" charset="-127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HY견명조" pitchFamily="18" charset="-127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HY견명조" pitchFamily="18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6" name="AutoShape 14"/>
          <p:cNvSpPr>
            <a:spLocks noChangeArrowheads="1"/>
          </p:cNvSpPr>
          <p:nvPr userDrawn="1"/>
        </p:nvSpPr>
        <p:spPr bwMode="blackWhite">
          <a:xfrm>
            <a:off x="457200" y="1066800"/>
            <a:ext cx="8229600" cy="5257800"/>
          </a:xfrm>
          <a:prstGeom prst="roundRect">
            <a:avLst>
              <a:gd name="adj" fmla="val 2051"/>
            </a:avLst>
          </a:prstGeom>
          <a:solidFill>
            <a:srgbClr val="CCFF33">
              <a:alpha val="40000"/>
            </a:srgbClr>
          </a:solidFill>
          <a:ln w="635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05479" name="Rectangle 7" descr="Light horizontal"/>
          <p:cNvSpPr>
            <a:spLocks noChangeArrowheads="1"/>
          </p:cNvSpPr>
          <p:nvPr userDrawn="1"/>
        </p:nvSpPr>
        <p:spPr bwMode="gray">
          <a:xfrm>
            <a:off x="-9525" y="0"/>
            <a:ext cx="481013" cy="6858000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05480" name="Rectangle 8"/>
          <p:cNvSpPr>
            <a:spLocks noChangeArrowheads="1"/>
          </p:cNvSpPr>
          <p:nvPr userDrawn="1"/>
        </p:nvSpPr>
        <p:spPr bwMode="gray">
          <a:xfrm>
            <a:off x="0" y="0"/>
            <a:ext cx="9153525" cy="685800"/>
          </a:xfrm>
          <a:prstGeom prst="rect">
            <a:avLst/>
          </a:prstGeom>
          <a:solidFill>
            <a:srgbClr val="99CC00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ko-KR" altLang="en-US" sz="1800" b="0">
              <a:latin typeface="Arial" charset="0"/>
              <a:ea typeface="굴림" pitchFamily="50" charset="-127"/>
            </a:endParaRPr>
          </a:p>
        </p:txBody>
      </p:sp>
      <p:sp>
        <p:nvSpPr>
          <p:cNvPr id="105481" name="AutoShape 9"/>
          <p:cNvSpPr>
            <a:spLocks noChangeArrowheads="1"/>
          </p:cNvSpPr>
          <p:nvPr userDrawn="1"/>
        </p:nvSpPr>
        <p:spPr bwMode="ltGray">
          <a:xfrm>
            <a:off x="304800" y="288925"/>
            <a:ext cx="7467600" cy="644525"/>
          </a:xfrm>
          <a:prstGeom prst="roundRect">
            <a:avLst>
              <a:gd name="adj" fmla="val 16667"/>
            </a:avLst>
          </a:prstGeom>
          <a:solidFill>
            <a:srgbClr val="009900"/>
          </a:solidFill>
          <a:ln w="28575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205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066800"/>
            <a:ext cx="8229600" cy="5248275"/>
          </a:xfrm>
          <a:prstGeom prst="rect">
            <a:avLst/>
          </a:prstGeom>
          <a:solidFill>
            <a:srgbClr val="FFFF99"/>
          </a:solidFill>
          <a:ln w="9525">
            <a:solidFill>
              <a:srgbClr val="FFFF99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ajved</a:t>
            </a:r>
          </a:p>
        </p:txBody>
      </p:sp>
      <p:sp>
        <p:nvSpPr>
          <p:cNvPr id="2055" name="Rectangle 11"/>
          <p:cNvSpPr>
            <a:spLocks noGrp="1" noChangeArrowheads="1"/>
          </p:cNvSpPr>
          <p:nvPr>
            <p:ph type="title"/>
          </p:nvPr>
        </p:nvSpPr>
        <p:spPr bwMode="white">
          <a:xfrm>
            <a:off x="457200" y="319088"/>
            <a:ext cx="72390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05" r:id="rId1"/>
    <p:sldLayoutId id="2147484406" r:id="rId2"/>
    <p:sldLayoutId id="2147484407" r:id="rId3"/>
    <p:sldLayoutId id="2147484408" r:id="rId4"/>
    <p:sldLayoutId id="2147484409" r:id="rId5"/>
    <p:sldLayoutId id="2147484410" r:id="rId6"/>
    <p:sldLayoutId id="2147484411" r:id="rId7"/>
    <p:sldLayoutId id="2147484412" r:id="rId8"/>
    <p:sldLayoutId id="2147484413" r:id="rId9"/>
    <p:sldLayoutId id="2147484414" r:id="rId10"/>
    <p:sldLayoutId id="2147484415" r:id="rId11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tabLst>
          <a:tab pos="628650" algn="l"/>
        </a:tabLst>
        <a:defRPr kumimoji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tabLst>
          <a:tab pos="628650" algn="l"/>
        </a:tabLst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tabLst>
          <a:tab pos="628650" algn="l"/>
        </a:tabLst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tabLst>
          <a:tab pos="628650" algn="l"/>
        </a:tabLst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tabLst>
          <a:tab pos="628650" algn="l"/>
        </a:tabLst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tabLst>
          <a:tab pos="628650" algn="l"/>
        </a:tabLst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tabLst>
          <a:tab pos="628650" algn="l"/>
        </a:tabLst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tabLst>
          <a:tab pos="628650" algn="l"/>
        </a:tabLst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tabLst>
          <a:tab pos="628650" algn="l"/>
        </a:tabLst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8" descr="Beginner_logo2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7869238" y="5334000"/>
            <a:ext cx="1274762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7769" name="AutoShape 9"/>
          <p:cNvSpPr>
            <a:spLocks noChangeArrowheads="1"/>
          </p:cNvSpPr>
          <p:nvPr userDrawn="1"/>
        </p:nvSpPr>
        <p:spPr bwMode="blackWhite">
          <a:xfrm>
            <a:off x="457200" y="1066800"/>
            <a:ext cx="8229600" cy="5257800"/>
          </a:xfrm>
          <a:prstGeom prst="roundRect">
            <a:avLst>
              <a:gd name="adj" fmla="val 2051"/>
            </a:avLst>
          </a:prstGeom>
          <a:solidFill>
            <a:srgbClr val="CC99FF">
              <a:alpha val="20000"/>
            </a:srgbClr>
          </a:solidFill>
          <a:ln w="635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17762" name="Rectangle 2" descr="Light horizontal"/>
          <p:cNvSpPr>
            <a:spLocks noChangeArrowheads="1"/>
          </p:cNvSpPr>
          <p:nvPr userDrawn="1"/>
        </p:nvSpPr>
        <p:spPr bwMode="gray">
          <a:xfrm>
            <a:off x="-9525" y="0"/>
            <a:ext cx="481013" cy="6858000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17763" name="Rectangle 3"/>
          <p:cNvSpPr>
            <a:spLocks noChangeArrowheads="1"/>
          </p:cNvSpPr>
          <p:nvPr userDrawn="1"/>
        </p:nvSpPr>
        <p:spPr bwMode="gray">
          <a:xfrm>
            <a:off x="0" y="0"/>
            <a:ext cx="9153525" cy="685800"/>
          </a:xfrm>
          <a:prstGeom prst="rect">
            <a:avLst/>
          </a:prstGeom>
          <a:solidFill>
            <a:srgbClr val="FFCC66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ko-KR" altLang="en-US" sz="1800" b="0">
              <a:latin typeface="Arial" charset="0"/>
              <a:ea typeface="굴림" pitchFamily="50" charset="-127"/>
            </a:endParaRPr>
          </a:p>
        </p:txBody>
      </p:sp>
      <p:sp>
        <p:nvSpPr>
          <p:cNvPr id="117764" name="AutoShape 4"/>
          <p:cNvSpPr>
            <a:spLocks noChangeArrowheads="1"/>
          </p:cNvSpPr>
          <p:nvPr userDrawn="1"/>
        </p:nvSpPr>
        <p:spPr bwMode="ltGray">
          <a:xfrm>
            <a:off x="304800" y="288925"/>
            <a:ext cx="7467600" cy="644525"/>
          </a:xfrm>
          <a:prstGeom prst="roundRect">
            <a:avLst>
              <a:gd name="adj" fmla="val 16667"/>
            </a:avLst>
          </a:prstGeom>
          <a:solidFill>
            <a:srgbClr val="FF9933"/>
          </a:solidFill>
          <a:ln w="28575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3079" name="Rectangle 6"/>
          <p:cNvSpPr>
            <a:spLocks noGrp="1" noChangeArrowheads="1"/>
          </p:cNvSpPr>
          <p:nvPr>
            <p:ph type="title"/>
          </p:nvPr>
        </p:nvSpPr>
        <p:spPr bwMode="white">
          <a:xfrm>
            <a:off x="457200" y="319088"/>
            <a:ext cx="72390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pic>
        <p:nvPicPr>
          <p:cNvPr id="3080" name="Picture 7" descr="Beginner_logo"/>
          <p:cNvPicPr>
            <a:picLocks noChangeAspect="1" noChangeArrowheads="1"/>
          </p:cNvPicPr>
          <p:nvPr userDrawn="1"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867650" y="350838"/>
            <a:ext cx="1190625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8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76325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ajved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16" r:id="rId1"/>
    <p:sldLayoutId id="2147484417" r:id="rId2"/>
    <p:sldLayoutId id="2147484418" r:id="rId3"/>
    <p:sldLayoutId id="2147484419" r:id="rId4"/>
    <p:sldLayoutId id="2147484420" r:id="rId5"/>
    <p:sldLayoutId id="2147484421" r:id="rId6"/>
    <p:sldLayoutId id="2147484422" r:id="rId7"/>
    <p:sldLayoutId id="2147484423" r:id="rId8"/>
    <p:sldLayoutId id="2147484424" r:id="rId9"/>
    <p:sldLayoutId id="2147484425" r:id="rId10"/>
    <p:sldLayoutId id="2147484426" r:id="rId11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tabLst>
          <a:tab pos="628650" algn="l"/>
        </a:tabLst>
        <a:defRPr kumimoji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tabLst>
          <a:tab pos="628650" algn="l"/>
        </a:tabLst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tabLst>
          <a:tab pos="628650" algn="l"/>
        </a:tabLst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tabLst>
          <a:tab pos="628650" algn="l"/>
        </a:tabLst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tabLst>
          <a:tab pos="628650" algn="l"/>
        </a:tabLst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tabLst>
          <a:tab pos="628650" algn="l"/>
        </a:tabLst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tabLst>
          <a:tab pos="628650" algn="l"/>
        </a:tabLst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tabLst>
          <a:tab pos="628650" algn="l"/>
        </a:tabLst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tabLst>
          <a:tab pos="628650" algn="l"/>
        </a:tabLst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 descr="Light horizontal"/>
          <p:cNvSpPr>
            <a:spLocks noChangeArrowheads="1"/>
          </p:cNvSpPr>
          <p:nvPr userDrawn="1"/>
        </p:nvSpPr>
        <p:spPr bwMode="gray">
          <a:xfrm>
            <a:off x="-9525" y="0"/>
            <a:ext cx="481013" cy="6858000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46435" name="Rectangle 3"/>
          <p:cNvSpPr>
            <a:spLocks noChangeArrowheads="1"/>
          </p:cNvSpPr>
          <p:nvPr userDrawn="1"/>
        </p:nvSpPr>
        <p:spPr bwMode="gray">
          <a:xfrm>
            <a:off x="0" y="0"/>
            <a:ext cx="9153525" cy="685800"/>
          </a:xfrm>
          <a:prstGeom prst="rect">
            <a:avLst/>
          </a:prstGeom>
          <a:solidFill>
            <a:srgbClr val="FFCC66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ko-KR" altLang="en-US" sz="1800" b="0">
              <a:latin typeface="Arial" charset="0"/>
              <a:ea typeface="굴림" pitchFamily="50" charset="-127"/>
            </a:endParaRPr>
          </a:p>
        </p:txBody>
      </p:sp>
      <p:sp>
        <p:nvSpPr>
          <p:cNvPr id="146436" name="AutoShape 4"/>
          <p:cNvSpPr>
            <a:spLocks noChangeArrowheads="1"/>
          </p:cNvSpPr>
          <p:nvPr userDrawn="1"/>
        </p:nvSpPr>
        <p:spPr bwMode="ltGray">
          <a:xfrm>
            <a:off x="304800" y="288925"/>
            <a:ext cx="7467600" cy="644525"/>
          </a:xfrm>
          <a:prstGeom prst="roundRect">
            <a:avLst>
              <a:gd name="adj" fmla="val 16667"/>
            </a:avLst>
          </a:prstGeom>
          <a:solidFill>
            <a:srgbClr val="FF9933"/>
          </a:solidFill>
          <a:ln w="28575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4101" name="Rectangle 6"/>
          <p:cNvSpPr>
            <a:spLocks noGrp="1" noChangeArrowheads="1"/>
          </p:cNvSpPr>
          <p:nvPr>
            <p:ph type="title"/>
          </p:nvPr>
        </p:nvSpPr>
        <p:spPr bwMode="white">
          <a:xfrm>
            <a:off x="457200" y="319088"/>
            <a:ext cx="72390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pic>
        <p:nvPicPr>
          <p:cNvPr id="4102" name="Picture 7" descr="Beginner_logo"/>
          <p:cNvPicPr>
            <a:picLocks noChangeAspect="1" noChangeArrowheads="1"/>
          </p:cNvPicPr>
          <p:nvPr userDrawn="1"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867650" y="350838"/>
            <a:ext cx="1190625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3" name="Picture 8" descr="Beginner_logo2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7869238" y="5334000"/>
            <a:ext cx="1274762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27" r:id="rId1"/>
    <p:sldLayoutId id="2147484428" r:id="rId2"/>
    <p:sldLayoutId id="2147484429" r:id="rId3"/>
    <p:sldLayoutId id="2147484430" r:id="rId4"/>
    <p:sldLayoutId id="2147484431" r:id="rId5"/>
    <p:sldLayoutId id="2147484432" r:id="rId6"/>
    <p:sldLayoutId id="2147484433" r:id="rId7"/>
    <p:sldLayoutId id="2147484434" r:id="rId8"/>
    <p:sldLayoutId id="2147484435" r:id="rId9"/>
    <p:sldLayoutId id="2147484436" r:id="rId10"/>
    <p:sldLayoutId id="2147484437" r:id="rId11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8" descr="Beginner_logo2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7869238" y="5334000"/>
            <a:ext cx="1274762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8722" name="Rectangle 2" descr="Light horizontal"/>
          <p:cNvSpPr>
            <a:spLocks noChangeArrowheads="1"/>
          </p:cNvSpPr>
          <p:nvPr userDrawn="1"/>
        </p:nvSpPr>
        <p:spPr bwMode="gray">
          <a:xfrm>
            <a:off x="-9525" y="0"/>
            <a:ext cx="481013" cy="6858000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58723" name="Rectangle 3"/>
          <p:cNvSpPr>
            <a:spLocks noChangeArrowheads="1"/>
          </p:cNvSpPr>
          <p:nvPr userDrawn="1"/>
        </p:nvSpPr>
        <p:spPr bwMode="gray">
          <a:xfrm>
            <a:off x="0" y="0"/>
            <a:ext cx="9153525" cy="685800"/>
          </a:xfrm>
          <a:prstGeom prst="rect">
            <a:avLst/>
          </a:prstGeom>
          <a:solidFill>
            <a:srgbClr val="FFCC66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ko-KR" altLang="en-US" sz="1800" b="0">
              <a:latin typeface="Arial" charset="0"/>
              <a:ea typeface="굴림" pitchFamily="50" charset="-127"/>
            </a:endParaRPr>
          </a:p>
        </p:txBody>
      </p:sp>
      <p:sp>
        <p:nvSpPr>
          <p:cNvPr id="158724" name="AutoShape 4"/>
          <p:cNvSpPr>
            <a:spLocks noChangeArrowheads="1"/>
          </p:cNvSpPr>
          <p:nvPr userDrawn="1"/>
        </p:nvSpPr>
        <p:spPr bwMode="ltGray">
          <a:xfrm>
            <a:off x="304800" y="288925"/>
            <a:ext cx="7467600" cy="644525"/>
          </a:xfrm>
          <a:prstGeom prst="roundRect">
            <a:avLst>
              <a:gd name="adj" fmla="val 16667"/>
            </a:avLst>
          </a:prstGeom>
          <a:solidFill>
            <a:srgbClr val="FF9933"/>
          </a:solidFill>
          <a:ln w="28575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title"/>
          </p:nvPr>
        </p:nvSpPr>
        <p:spPr bwMode="white">
          <a:xfrm>
            <a:off x="457200" y="319088"/>
            <a:ext cx="72390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pic>
        <p:nvPicPr>
          <p:cNvPr id="5127" name="Picture 7" descr="Beginner_logo"/>
          <p:cNvPicPr>
            <a:picLocks noChangeAspect="1" noChangeArrowheads="1"/>
          </p:cNvPicPr>
          <p:nvPr userDrawn="1"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867650" y="350838"/>
            <a:ext cx="1190625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8729" name="AutoShape 9"/>
          <p:cNvSpPr>
            <a:spLocks noChangeArrowheads="1"/>
          </p:cNvSpPr>
          <p:nvPr userDrawn="1"/>
        </p:nvSpPr>
        <p:spPr bwMode="blackWhite">
          <a:xfrm>
            <a:off x="457200" y="1066800"/>
            <a:ext cx="8229600" cy="5486400"/>
          </a:xfrm>
          <a:prstGeom prst="roundRect">
            <a:avLst>
              <a:gd name="adj" fmla="val 2051"/>
            </a:avLst>
          </a:prstGeom>
          <a:solidFill>
            <a:srgbClr val="99FF99">
              <a:alpha val="20000"/>
            </a:srgbClr>
          </a:solidFill>
          <a:ln w="635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51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76325"/>
            <a:ext cx="8229600" cy="547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ajved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38" r:id="rId1"/>
    <p:sldLayoutId id="2147484439" r:id="rId2"/>
    <p:sldLayoutId id="2147484440" r:id="rId3"/>
    <p:sldLayoutId id="2147484441" r:id="rId4"/>
    <p:sldLayoutId id="2147484442" r:id="rId5"/>
    <p:sldLayoutId id="2147484443" r:id="rId6"/>
    <p:sldLayoutId id="2147484444" r:id="rId7"/>
    <p:sldLayoutId id="2147484445" r:id="rId8"/>
    <p:sldLayoutId id="2147484446" r:id="rId9"/>
    <p:sldLayoutId id="2147484447" r:id="rId10"/>
    <p:sldLayoutId id="2147484448" r:id="rId11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tabLst>
          <a:tab pos="628650" algn="l"/>
        </a:tabLst>
        <a:defRPr kumimoji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tabLst>
          <a:tab pos="628650" algn="l"/>
        </a:tabLst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tabLst>
          <a:tab pos="628650" algn="l"/>
        </a:tabLst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tabLst>
          <a:tab pos="628650" algn="l"/>
        </a:tabLst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tabLst>
          <a:tab pos="628650" algn="l"/>
        </a:tabLst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tabLst>
          <a:tab pos="628650" algn="l"/>
        </a:tabLst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tabLst>
          <a:tab pos="628650" algn="l"/>
        </a:tabLst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tabLst>
          <a:tab pos="628650" algn="l"/>
        </a:tabLst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tabLst>
          <a:tab pos="628650" algn="l"/>
        </a:tabLst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ww.oracle.com/technetwork/database/database-technologies/express-edition" TargetMode="Externa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4191000"/>
            <a:ext cx="8001000" cy="1012825"/>
          </a:xfrm>
        </p:spPr>
        <p:txBody>
          <a:bodyPr/>
          <a:lstStyle/>
          <a:p>
            <a:r>
              <a:rPr lang="en-US" altLang="ko-KR" smtClean="0">
                <a:solidFill>
                  <a:schemeClr val="tx1"/>
                </a:solidFill>
              </a:rPr>
              <a:t>01</a:t>
            </a:r>
            <a:r>
              <a:rPr lang="ko-KR" altLang="en-US" smtClean="0">
                <a:solidFill>
                  <a:schemeClr val="tx1"/>
                </a:solidFill>
              </a:rPr>
              <a:t>장 </a:t>
            </a:r>
            <a:r>
              <a:rPr lang="ko-KR" altLang="en-US" smtClean="0"/>
              <a:t>데이터베이스 개념과 오라클 설치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5105400"/>
            <a:ext cx="7543800" cy="381000"/>
          </a:xfrm>
        </p:spPr>
        <p:txBody>
          <a:bodyPr/>
          <a:lstStyle/>
          <a:p>
            <a:r>
              <a:rPr lang="ko-KR" altLang="en-US" sz="1400" smtClean="0"/>
              <a:t>이 단원에서는 데이터베이스와 </a:t>
            </a:r>
            <a:r>
              <a:rPr lang="en-US" altLang="ko-KR" sz="1400" smtClean="0"/>
              <a:t>SQL</a:t>
            </a:r>
            <a:r>
              <a:rPr lang="ko-KR" altLang="en-US" sz="1400" smtClean="0"/>
              <a:t>이 무엇이며 어떤 기능을 하는지 살펴보고 오라클을 설치하는 방법에 대해서 살펴보도록 하겠습니다</a:t>
            </a:r>
            <a:r>
              <a:rPr lang="en-US" altLang="ko-KR" sz="1400" smtClean="0"/>
              <a:t>. </a:t>
            </a:r>
          </a:p>
          <a:p>
            <a:pPr eaLnBrk="1" hangingPunct="1"/>
            <a:endParaRPr lang="en-US" altLang="ko-KR" sz="1400" smtClean="0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7172" name="TextBox 3"/>
          <p:cNvSpPr txBox="1">
            <a:spLocks noChangeArrowheads="1"/>
          </p:cNvSpPr>
          <p:nvPr/>
        </p:nvSpPr>
        <p:spPr bwMode="auto">
          <a:xfrm>
            <a:off x="0" y="228600"/>
            <a:ext cx="1108075" cy="611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wrap="none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Dynamic</a:t>
            </a:r>
            <a:r>
              <a:rPr lang="en-US" altLang="ko-KR"/>
              <a:t> NO.01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2.1 </a:t>
            </a:r>
            <a:r>
              <a:rPr lang="ko-KR" altLang="en-US" smtClean="0"/>
              <a:t>관계형 데이터베이스 관리 시스템</a:t>
            </a:r>
          </a:p>
        </p:txBody>
      </p:sp>
      <p:sp>
        <p:nvSpPr>
          <p:cNvPr id="1536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관계형</a:t>
            </a:r>
            <a:r>
              <a:rPr lang="ko-KR" altLang="en-US" dirty="0" smtClean="0"/>
              <a:t> 데이터베이스 정보를 테이블 형태로 저장합니다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테이블은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차원 형태의 표처럼 볼 수 있도록 </a:t>
            </a:r>
            <a:r>
              <a:rPr lang="ko-KR" altLang="en-US" dirty="0" err="1" smtClean="0"/>
              <a:t>로우</a:t>
            </a:r>
            <a:r>
              <a:rPr lang="en-US" altLang="ko-KR" dirty="0" smtClean="0"/>
              <a:t>(ROW:</a:t>
            </a:r>
            <a:r>
              <a:rPr lang="ko-KR" altLang="en-US" dirty="0" smtClean="0"/>
              <a:t>행</a:t>
            </a:r>
            <a:r>
              <a:rPr lang="en-US" altLang="ko-KR" dirty="0" smtClean="0"/>
              <a:t>)</a:t>
            </a:r>
            <a:r>
              <a:rPr lang="ko-KR" altLang="en-US" dirty="0" smtClean="0"/>
              <a:t>와 칼럼</a:t>
            </a:r>
            <a:r>
              <a:rPr lang="en-US" altLang="ko-KR" dirty="0" smtClean="0"/>
              <a:t>(COLUMN:</a:t>
            </a:r>
            <a:r>
              <a:rPr lang="ko-KR" altLang="en-US" dirty="0" smtClean="0"/>
              <a:t>열</a:t>
            </a:r>
            <a:r>
              <a:rPr lang="en-US" altLang="ko-KR" dirty="0" smtClean="0"/>
              <a:t>)</a:t>
            </a:r>
            <a:r>
              <a:rPr lang="ko-KR" altLang="en-US" dirty="0" smtClean="0"/>
              <a:t>으로 구성합니다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DEPT </a:t>
            </a:r>
            <a:r>
              <a:rPr lang="ko-KR" altLang="en-US" dirty="0" smtClean="0"/>
              <a:t>테이블은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개의 </a:t>
            </a:r>
            <a:r>
              <a:rPr lang="ko-KR" altLang="en-US" dirty="0" err="1" smtClean="0"/>
              <a:t>로우와</a:t>
            </a:r>
            <a:r>
              <a:rPr lang="ko-KR" altLang="en-US" dirty="0" smtClean="0"/>
              <a:t>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개의 칼럼</a:t>
            </a:r>
            <a:r>
              <a:rPr lang="en-US" altLang="ko-KR" dirty="0" smtClean="0"/>
              <a:t>(</a:t>
            </a:r>
            <a:r>
              <a:rPr lang="ko-KR" altLang="en-US" dirty="0" smtClean="0"/>
              <a:t>부서번호</a:t>
            </a:r>
            <a:r>
              <a:rPr lang="en-US" altLang="ko-KR" dirty="0" smtClean="0"/>
              <a:t>:DEPTNO,</a:t>
            </a:r>
            <a:r>
              <a:rPr lang="ko-KR" altLang="en-US" dirty="0" smtClean="0"/>
              <a:t> 부서이름</a:t>
            </a:r>
            <a:r>
              <a:rPr lang="en-US" altLang="ko-KR" dirty="0" smtClean="0"/>
              <a:t>:DNAME, </a:t>
            </a:r>
            <a:r>
              <a:rPr lang="ko-KR" altLang="en-US" dirty="0" smtClean="0"/>
              <a:t>지역</a:t>
            </a:r>
            <a:r>
              <a:rPr lang="en-US" altLang="ko-KR" dirty="0" smtClean="0"/>
              <a:t>:LOC </a:t>
            </a:r>
            <a:r>
              <a:rPr lang="ko-KR" altLang="en-US" dirty="0" smtClean="0"/>
              <a:t>으로 구성된 테이블입니다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en-US" altLang="ko-KR" dirty="0" smtClean="0"/>
          </a:p>
          <a:p>
            <a:endParaRPr lang="ko-KR" altLang="en-US" dirty="0" smtClean="0"/>
          </a:p>
          <a:p>
            <a:endParaRPr lang="en-US" altLang="ko-KR" dirty="0" smtClean="0"/>
          </a:p>
          <a:p>
            <a:endParaRPr lang="ko-KR" altLang="en-US" dirty="0" smtClean="0"/>
          </a:p>
        </p:txBody>
      </p:sp>
      <p:sp>
        <p:nvSpPr>
          <p:cNvPr id="15364" name="Rectangle 2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15365" name="_x98695008" descr="DRW000009d8b3f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2819400"/>
            <a:ext cx="512445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2.1 </a:t>
            </a:r>
            <a:r>
              <a:rPr lang="ko-KR" altLang="en-US" smtClean="0"/>
              <a:t>관계형 데이터베이스 관리 시스템</a:t>
            </a:r>
          </a:p>
        </p:txBody>
      </p:sp>
      <p:sp>
        <p:nvSpPr>
          <p:cNvPr id="1638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데이터 </a:t>
            </a:r>
            <a:r>
              <a:rPr lang="ko-KR" altLang="en-US" dirty="0" err="1" smtClean="0"/>
              <a:t>딕셔너리</a:t>
            </a:r>
            <a:r>
              <a:rPr lang="en-US" altLang="ko-KR" dirty="0" smtClean="0"/>
              <a:t>(Data Dictionary: DD)</a:t>
            </a:r>
          </a:p>
          <a:p>
            <a:pPr lvl="1"/>
            <a:r>
              <a:rPr lang="ko-KR" altLang="en-US" dirty="0" err="1" smtClean="0"/>
              <a:t>관계형</a:t>
            </a:r>
            <a:r>
              <a:rPr lang="ko-KR" altLang="en-US" dirty="0" smtClean="0"/>
              <a:t> 데이터베이스에서 객체를 정의하게 되면 그 객체가 가진 메타 데이터</a:t>
            </a:r>
            <a:r>
              <a:rPr lang="en-US" altLang="ko-KR" dirty="0" smtClean="0"/>
              <a:t>(metadata-</a:t>
            </a:r>
            <a:r>
              <a:rPr lang="ko-KR" altLang="en-US" dirty="0" smtClean="0"/>
              <a:t>객체에 대한 정보들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예를 들면 테이블 객체일 경우에는 </a:t>
            </a:r>
            <a:r>
              <a:rPr lang="ko-KR" altLang="en-US" dirty="0" err="1" smtClean="0"/>
              <a:t>컬럼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도메인 및 제약 조건에 대한 내용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정보가 저장되는 곳입니다</a:t>
            </a:r>
            <a:r>
              <a:rPr lang="en-US" altLang="ko-KR" dirty="0" smtClean="0"/>
              <a:t>. </a:t>
            </a:r>
            <a:endParaRPr lang="ko-KR" altLang="en-US" dirty="0" smtClean="0"/>
          </a:p>
          <a:p>
            <a:pPr lvl="1"/>
            <a:r>
              <a:rPr lang="ko-KR" altLang="en-US" dirty="0" smtClean="0"/>
              <a:t>사용자에 의해서 추가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수정되지 못하며 오로지 </a:t>
            </a:r>
            <a:r>
              <a:rPr lang="ko-KR" altLang="en-US" dirty="0" err="1" smtClean="0"/>
              <a:t>오라클</a:t>
            </a:r>
            <a:r>
              <a:rPr lang="ko-KR" altLang="en-US" dirty="0" smtClean="0"/>
              <a:t> 시스템에 의해서만 가능합니다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SQL(Structured Query Language)</a:t>
            </a:r>
          </a:p>
          <a:p>
            <a:pPr lvl="1"/>
            <a:r>
              <a:rPr lang="ko-KR" altLang="en-US" dirty="0" smtClean="0"/>
              <a:t>사용자와 </a:t>
            </a:r>
            <a:r>
              <a:rPr lang="ko-KR" altLang="en-US" dirty="0" err="1" smtClean="0"/>
              <a:t>관계형</a:t>
            </a:r>
            <a:r>
              <a:rPr lang="ko-KR" altLang="en-US" dirty="0" smtClean="0"/>
              <a:t> 데이터베이스를 연결시켜 주는 표준 검색 언어</a:t>
            </a:r>
          </a:p>
          <a:p>
            <a:pPr lvl="1"/>
            <a:endParaRPr lang="en-US" altLang="ko-KR" dirty="0" smtClean="0"/>
          </a:p>
          <a:p>
            <a:endParaRPr lang="ko-KR" altLang="en-US" dirty="0" smtClean="0"/>
          </a:p>
          <a:p>
            <a:endParaRPr lang="en-US" altLang="ko-KR" dirty="0" smtClean="0"/>
          </a:p>
          <a:p>
            <a:endParaRPr lang="ko-KR" altLang="en-US" dirty="0" smtClean="0"/>
          </a:p>
        </p:txBody>
      </p:sp>
      <p:sp>
        <p:nvSpPr>
          <p:cNvPr id="16388" name="Rectangle 2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탄탄히 다지기</a:t>
            </a:r>
          </a:p>
        </p:txBody>
      </p:sp>
      <p:sp>
        <p:nvSpPr>
          <p:cNvPr id="17411" name="내용 개체 틀 2"/>
          <p:cNvSpPr>
            <a:spLocks noGrp="1"/>
          </p:cNvSpPr>
          <p:nvPr>
            <p:ph idx="1"/>
          </p:nvPr>
        </p:nvSpPr>
        <p:spPr>
          <a:xfrm>
            <a:off x="914400" y="1076325"/>
            <a:ext cx="7772400" cy="418147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ko-KR" dirty="0" smtClean="0"/>
              <a:t>  1.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관계형</a:t>
            </a:r>
            <a:r>
              <a:rPr lang="ko-KR" altLang="en-US" dirty="0" smtClean="0"/>
              <a:t> 데이터베이스에서는 기본 데이터를 저장하기 위한 구조로 </a:t>
            </a:r>
            <a:r>
              <a:rPr lang="en-US" altLang="ko-KR" dirty="0" smtClean="0"/>
              <a:t>(</a:t>
            </a:r>
            <a:r>
              <a:rPr lang="ko-KR" altLang="en-US" u="sng" dirty="0" smtClean="0"/>
              <a:t>               </a:t>
            </a:r>
            <a:r>
              <a:rPr lang="en-US" altLang="ko-KR" u="sng" dirty="0" smtClean="0"/>
              <a:t>)</a:t>
            </a:r>
            <a:r>
              <a:rPr lang="ko-KR" altLang="en-US" dirty="0" smtClean="0"/>
              <a:t>을 사용합니다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>
              <a:buFont typeface="Wingdings" pitchFamily="2" charset="2"/>
              <a:buNone/>
            </a:pPr>
            <a:r>
              <a:rPr lang="en-US" altLang="ko-KR" dirty="0" smtClean="0"/>
              <a:t>   2. </a:t>
            </a:r>
            <a:r>
              <a:rPr lang="ko-KR" altLang="en-US" dirty="0" smtClean="0"/>
              <a:t>테이블은 표처럼 볼 수 있도록 </a:t>
            </a:r>
            <a:r>
              <a:rPr lang="en-US" altLang="ko-KR" dirty="0" smtClean="0"/>
              <a:t>(</a:t>
            </a:r>
            <a:r>
              <a:rPr lang="ko-KR" altLang="en-US" u="sng" dirty="0" smtClean="0"/>
              <a:t>               </a:t>
            </a:r>
            <a:r>
              <a:rPr lang="en-US" altLang="ko-KR" u="sng" dirty="0" smtClean="0"/>
              <a:t>)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(</a:t>
            </a:r>
            <a:r>
              <a:rPr lang="ko-KR" altLang="en-US" u="sng" dirty="0" smtClean="0"/>
              <a:t>           </a:t>
            </a:r>
            <a:r>
              <a:rPr lang="en-US" altLang="ko-KR" u="sng" dirty="0" smtClean="0"/>
              <a:t>)</a:t>
            </a:r>
            <a:r>
              <a:rPr lang="ko-KR" altLang="en-US" dirty="0" smtClean="0"/>
              <a:t>으로 구성합니다</a:t>
            </a:r>
            <a:r>
              <a:rPr lang="en-US" altLang="ko-KR" dirty="0" smtClean="0"/>
              <a:t>.</a:t>
            </a:r>
          </a:p>
          <a:p>
            <a:pPr lvl="1"/>
            <a:endParaRPr lang="ko-KR" altLang="en-US" dirty="0" smtClean="0"/>
          </a:p>
          <a:p>
            <a:pPr lvl="1"/>
            <a:endParaRPr lang="en-US" altLang="ko-KR" dirty="0" smtClean="0"/>
          </a:p>
          <a:p>
            <a:endParaRPr lang="ko-KR" altLang="en-US" dirty="0" smtClean="0"/>
          </a:p>
          <a:p>
            <a:endParaRPr lang="en-US" altLang="ko-KR" dirty="0" smtClean="0"/>
          </a:p>
          <a:p>
            <a:endParaRPr lang="ko-KR" altLang="en-US" dirty="0" smtClean="0"/>
          </a:p>
        </p:txBody>
      </p:sp>
      <p:sp>
        <p:nvSpPr>
          <p:cNvPr id="17412" name="Rectangle 2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데이터베이스 사용자</a:t>
            </a:r>
          </a:p>
        </p:txBody>
      </p:sp>
      <p:sp>
        <p:nvSpPr>
          <p:cNvPr id="17411" name="내용 개체 틀 2"/>
          <p:cNvSpPr>
            <a:spLocks noGrp="1"/>
          </p:cNvSpPr>
          <p:nvPr>
            <p:ph idx="1"/>
          </p:nvPr>
        </p:nvSpPr>
        <p:spPr>
          <a:xfrm>
            <a:off x="838200" y="1066800"/>
            <a:ext cx="7772400" cy="5638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ko-KR" altLang="en-US" dirty="0" smtClean="0"/>
              <a:t>데이터베이스 시스템을 사용하는 사용자</a:t>
            </a:r>
            <a:endParaRPr lang="en-US" altLang="ko-KR" dirty="0" smtClean="0"/>
          </a:p>
          <a:p>
            <a:pPr marL="457200" indent="-457200">
              <a:buFont typeface="Wingdings" pitchFamily="2" charset="2"/>
              <a:buAutoNum type="arabicPeriod"/>
            </a:pPr>
            <a:r>
              <a:rPr lang="ko-KR" altLang="en-US" dirty="0" smtClean="0"/>
              <a:t>데이터 베이스 관리자</a:t>
            </a:r>
            <a:r>
              <a:rPr lang="en-US" altLang="ko-KR" dirty="0" smtClean="0"/>
              <a:t>(DBA)</a:t>
            </a:r>
          </a:p>
          <a:p>
            <a:pPr marL="857250" lvl="1" indent="-457200">
              <a:buNone/>
            </a:pPr>
            <a:r>
              <a:rPr lang="ko-KR" altLang="en-US" dirty="0" smtClean="0"/>
              <a:t>데이터베이스 설계와 정의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관리 및 운영 등 데이터베이스 시스템을</a:t>
            </a:r>
            <a:endParaRPr lang="en-US" altLang="ko-KR" dirty="0" smtClean="0"/>
          </a:p>
          <a:p>
            <a:pPr marL="857250" lvl="1" indent="-457200">
              <a:buNone/>
            </a:pPr>
            <a:r>
              <a:rPr lang="ko-KR" altLang="en-US" dirty="0" smtClean="0"/>
              <a:t>관리하고 제어하는 사용자</a:t>
            </a:r>
            <a:endParaRPr lang="en-US" altLang="ko-KR" dirty="0" smtClean="0"/>
          </a:p>
          <a:p>
            <a:pPr marL="457200" indent="-457200">
              <a:buFont typeface="Wingdings" pitchFamily="2" charset="2"/>
              <a:buAutoNum type="arabicPeriod"/>
            </a:pPr>
            <a:r>
              <a:rPr lang="ko-KR" altLang="en-US" dirty="0" smtClean="0"/>
              <a:t>응용 프로그래머</a:t>
            </a:r>
            <a:r>
              <a:rPr lang="en-US" altLang="ko-KR" dirty="0" smtClean="0"/>
              <a:t>(Application Programmer)</a:t>
            </a:r>
          </a:p>
          <a:p>
            <a:pPr marL="857250" lvl="1" indent="-457200">
              <a:buNone/>
            </a:pPr>
            <a:r>
              <a:rPr lang="ko-KR" altLang="en-US" dirty="0" smtClean="0"/>
              <a:t>데이터베이스를 실제적으로 설계하여 최종 사용자들의 요구에 맞는 </a:t>
            </a:r>
            <a:endParaRPr lang="en-US" altLang="ko-KR" dirty="0" smtClean="0"/>
          </a:p>
          <a:p>
            <a:pPr marL="857250" lvl="1" indent="-457200">
              <a:buNone/>
            </a:pPr>
            <a:r>
              <a:rPr lang="ko-KR" altLang="en-US" dirty="0" smtClean="0"/>
              <a:t>인터페이스와 응용 프로그램을 개발합니다</a:t>
            </a:r>
            <a:r>
              <a:rPr lang="en-US" altLang="ko-KR" dirty="0" smtClean="0"/>
              <a:t>.</a:t>
            </a:r>
          </a:p>
          <a:p>
            <a:pPr marL="457200" indent="-457200">
              <a:buFont typeface="Wingdings" pitchFamily="2" charset="2"/>
              <a:buAutoNum type="arabicPeriod"/>
            </a:pPr>
            <a:r>
              <a:rPr lang="ko-KR" altLang="en-US" dirty="0" smtClean="0"/>
              <a:t>최종 사용자</a:t>
            </a:r>
            <a:r>
              <a:rPr lang="en-US" altLang="ko-KR" dirty="0" smtClean="0"/>
              <a:t>(End User)</a:t>
            </a:r>
          </a:p>
          <a:p>
            <a:pPr marL="857250" lvl="1" indent="-457200">
              <a:buNone/>
            </a:pPr>
            <a:r>
              <a:rPr lang="ko-KR" altLang="en-US" dirty="0" err="1" smtClean="0"/>
              <a:t>데이테베이스를</a:t>
            </a:r>
            <a:r>
              <a:rPr lang="ko-KR" altLang="en-US" dirty="0" smtClean="0"/>
              <a:t> 실질적으로 사용하는 사용자 입니다</a:t>
            </a:r>
            <a:r>
              <a:rPr lang="en-US" altLang="ko-KR" dirty="0" smtClean="0"/>
              <a:t>.</a:t>
            </a:r>
          </a:p>
          <a:p>
            <a:pPr lvl="1"/>
            <a:endParaRPr lang="ko-KR" altLang="en-US" dirty="0" smtClean="0"/>
          </a:p>
          <a:p>
            <a:pPr lvl="1"/>
            <a:endParaRPr lang="en-US" altLang="ko-KR" dirty="0" smtClean="0"/>
          </a:p>
          <a:p>
            <a:endParaRPr lang="ko-KR" altLang="en-US" dirty="0" smtClean="0"/>
          </a:p>
          <a:p>
            <a:endParaRPr lang="en-US" altLang="ko-KR" dirty="0" smtClean="0"/>
          </a:p>
          <a:p>
            <a:endParaRPr lang="ko-KR" altLang="en-US" dirty="0" smtClean="0"/>
          </a:p>
        </p:txBody>
      </p:sp>
      <p:sp>
        <p:nvSpPr>
          <p:cNvPr id="17412" name="Rectangle 2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&lt;</a:t>
            </a:r>
            <a:r>
              <a:rPr lang="ko-KR" altLang="en-US" smtClean="0"/>
              <a:t>실습하기</a:t>
            </a:r>
            <a:r>
              <a:rPr lang="en-US" altLang="ko-KR" smtClean="0"/>
              <a:t>&gt; </a:t>
            </a:r>
            <a:r>
              <a:rPr lang="ko-KR" altLang="en-US" smtClean="0"/>
              <a:t>오라클 다운받기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305800" cy="1447800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웹 사이트에 접속하여 </a:t>
            </a:r>
            <a:r>
              <a:rPr lang="ko-KR" altLang="en-US" dirty="0" err="1" smtClean="0"/>
              <a:t>오라클을</a:t>
            </a:r>
            <a:r>
              <a:rPr lang="ko-KR" altLang="en-US" dirty="0" smtClean="0"/>
              <a:t> 다운받을 수 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해당 </a:t>
            </a:r>
            <a:r>
              <a:rPr lang="en-US" altLang="ko-KR" dirty="0" smtClean="0"/>
              <a:t>OS</a:t>
            </a:r>
            <a:r>
              <a:rPr lang="ko-KR" altLang="en-US" dirty="0" smtClean="0"/>
              <a:t>에 맞는 것을 선택합니다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  <p:sp>
        <p:nvSpPr>
          <p:cNvPr id="18436" name="Rectangle 7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8437" name="Rectangle 2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8438" name="Rectangle 2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4847325"/>
              </p:ext>
            </p:extLst>
          </p:nvPr>
        </p:nvGraphicFramePr>
        <p:xfrm>
          <a:off x="0" y="1828800"/>
          <a:ext cx="9372599" cy="457200"/>
        </p:xfrm>
        <a:graphic>
          <a:graphicData uri="http://schemas.openxmlformats.org/drawingml/2006/table">
            <a:tbl>
              <a:tblPr/>
              <a:tblGrid>
                <a:gridCol w="168875"/>
                <a:gridCol w="9203724"/>
              </a:tblGrid>
              <a:tr h="4572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7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바탕"/>
                          <a:ea typeface="바탕"/>
                          <a:hlinkClick r:id="rId2"/>
                        </a:rPr>
                        <a:t>        http://www.oracle.com/technetwork/database/database-technologies/express-edition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/downloads/index.html</a:t>
                      </a:r>
                      <a:endParaRPr lang="en-US" sz="12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8447" name="Rectangle 10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8448" name="Rectangle 12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18450" name="Picture 1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blackWhite">
          <a:xfrm>
            <a:off x="0" y="2743200"/>
            <a:ext cx="8991600" cy="4114800"/>
          </a:xfrm>
          <a:prstGeom prst="rect">
            <a:avLst/>
          </a:prstGeom>
          <a:noFill/>
          <a:ln w="6350" cap="flat" cmpd="sng" algn="ctr">
            <a:noFill/>
            <a:prstDash val="solid"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&lt;</a:t>
            </a:r>
            <a:r>
              <a:rPr lang="ko-KR" altLang="en-US" smtClean="0"/>
              <a:t>실습하기</a:t>
            </a:r>
            <a:r>
              <a:rPr lang="en-US" altLang="ko-KR" smtClean="0"/>
              <a:t>&gt; </a:t>
            </a:r>
            <a:r>
              <a:rPr lang="ko-KR" altLang="en-US" smtClean="0"/>
              <a:t>오라클 다운받기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305800" cy="1447800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계정 생성 후 다운 로드 가능</a:t>
            </a:r>
            <a:r>
              <a:rPr lang="en-US" altLang="ko-KR" dirty="0" smtClean="0"/>
              <a:t> </a:t>
            </a:r>
            <a:endParaRPr lang="ko-KR" altLang="en-US" dirty="0" smtClean="0"/>
          </a:p>
        </p:txBody>
      </p:sp>
      <p:sp>
        <p:nvSpPr>
          <p:cNvPr id="19460" name="Rectangle 7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9461" name="Rectangle 2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9462" name="Rectangle 2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9471" name="Rectangle 10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9472" name="Rectangle 12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9473" name="Rectangle 2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11" name="그림 10" descr="o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6400"/>
            <a:ext cx="9144000" cy="4857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실습하기</a:t>
            </a:r>
            <a:r>
              <a:rPr lang="en-US" altLang="ko-KR" dirty="0" smtClean="0"/>
              <a:t>&gt; </a:t>
            </a:r>
            <a:r>
              <a:rPr lang="ko-KR" altLang="en-US" dirty="0" err="1" smtClean="0"/>
              <a:t>오라클</a:t>
            </a:r>
            <a:r>
              <a:rPr lang="ko-KR" altLang="en-US" dirty="0" smtClean="0"/>
              <a:t> 설치하기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305800" cy="1447800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다운 로드 후 압축 푼 후 </a:t>
            </a:r>
            <a:r>
              <a:rPr lang="en-US" altLang="ko-KR" dirty="0" smtClean="0"/>
              <a:t>-&gt; setup.exe </a:t>
            </a:r>
            <a:r>
              <a:rPr lang="ko-KR" altLang="en-US" dirty="0" smtClean="0"/>
              <a:t>실행 하기</a:t>
            </a:r>
            <a:r>
              <a:rPr lang="en-US" altLang="ko-KR" dirty="0" smtClean="0"/>
              <a:t> </a:t>
            </a:r>
            <a:endParaRPr lang="ko-KR" altLang="en-US" dirty="0" smtClean="0"/>
          </a:p>
        </p:txBody>
      </p:sp>
      <p:sp>
        <p:nvSpPr>
          <p:cNvPr id="19460" name="Rectangle 7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9461" name="Rectangle 2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9462" name="Rectangle 2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9471" name="Rectangle 10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9472" name="Rectangle 12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9473" name="Rectangle 2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12" name="그림 11" descr="o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600200"/>
            <a:ext cx="7106266" cy="49000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실습하기</a:t>
            </a:r>
            <a:r>
              <a:rPr lang="en-US" altLang="ko-KR" dirty="0" smtClean="0"/>
              <a:t>&gt; </a:t>
            </a:r>
            <a:r>
              <a:rPr lang="ko-KR" altLang="en-US" dirty="0" err="1" smtClean="0"/>
              <a:t>오라클</a:t>
            </a:r>
            <a:r>
              <a:rPr lang="ko-KR" altLang="en-US" dirty="0" smtClean="0"/>
              <a:t> 설치하기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305800" cy="1447800"/>
          </a:xfrm>
        </p:spPr>
        <p:txBody>
          <a:bodyPr/>
          <a:lstStyle/>
          <a:p>
            <a:r>
              <a:rPr lang="en-US" altLang="ko-KR" dirty="0" smtClean="0"/>
              <a:t>4.  </a:t>
            </a:r>
            <a:endParaRPr lang="ko-KR" altLang="en-US" dirty="0" smtClean="0"/>
          </a:p>
        </p:txBody>
      </p:sp>
      <p:sp>
        <p:nvSpPr>
          <p:cNvPr id="19460" name="Rectangle 7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9461" name="Rectangle 2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9462" name="Rectangle 2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9471" name="Rectangle 10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9472" name="Rectangle 12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9473" name="Rectangle 2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10" name="그림 9" descr="o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600200"/>
            <a:ext cx="6019800" cy="46138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실습하기</a:t>
            </a:r>
            <a:r>
              <a:rPr lang="en-US" altLang="ko-KR" dirty="0" smtClean="0"/>
              <a:t>&gt; </a:t>
            </a:r>
            <a:r>
              <a:rPr lang="ko-KR" altLang="en-US" dirty="0" err="1" smtClean="0"/>
              <a:t>오라클</a:t>
            </a:r>
            <a:r>
              <a:rPr lang="ko-KR" altLang="en-US" dirty="0" smtClean="0"/>
              <a:t> 설치하기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305800" cy="1447800"/>
          </a:xfrm>
        </p:spPr>
        <p:txBody>
          <a:bodyPr/>
          <a:lstStyle/>
          <a:p>
            <a:r>
              <a:rPr lang="en-US" altLang="ko-KR" dirty="0" smtClean="0"/>
              <a:t>5. Next </a:t>
            </a:r>
            <a:r>
              <a:rPr lang="ko-KR" altLang="en-US" dirty="0" smtClean="0"/>
              <a:t>버튼 클릭</a:t>
            </a:r>
            <a:r>
              <a:rPr lang="en-US" altLang="ko-KR" dirty="0" smtClean="0"/>
              <a:t> </a:t>
            </a:r>
            <a:endParaRPr lang="ko-KR" altLang="en-US" dirty="0" smtClean="0"/>
          </a:p>
        </p:txBody>
      </p:sp>
      <p:sp>
        <p:nvSpPr>
          <p:cNvPr id="19460" name="Rectangle 7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9461" name="Rectangle 2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9462" name="Rectangle 2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9471" name="Rectangle 10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9472" name="Rectangle 12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9473" name="Rectangle 2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10" name="그림 9" descr="o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657" y="1615282"/>
            <a:ext cx="6901543" cy="44045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실습하기</a:t>
            </a:r>
            <a:r>
              <a:rPr lang="en-US" altLang="ko-KR" dirty="0" smtClean="0"/>
              <a:t>&gt; </a:t>
            </a:r>
            <a:r>
              <a:rPr lang="ko-KR" altLang="en-US" dirty="0" err="1" smtClean="0"/>
              <a:t>오라클</a:t>
            </a:r>
            <a:r>
              <a:rPr lang="ko-KR" altLang="en-US" dirty="0" smtClean="0"/>
              <a:t> 설치하기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305800" cy="1447800"/>
          </a:xfrm>
        </p:spPr>
        <p:txBody>
          <a:bodyPr/>
          <a:lstStyle/>
          <a:p>
            <a:r>
              <a:rPr lang="en-US" altLang="ko-KR" dirty="0" smtClean="0"/>
              <a:t>6. I accept the terms in the license agreement </a:t>
            </a:r>
            <a:r>
              <a:rPr lang="ko-KR" altLang="en-US" dirty="0" smtClean="0"/>
              <a:t>선택 </a:t>
            </a:r>
            <a:r>
              <a:rPr lang="en-US" altLang="ko-KR" dirty="0" smtClean="0"/>
              <a:t>-&gt; Next </a:t>
            </a:r>
            <a:r>
              <a:rPr lang="ko-KR" altLang="en-US" dirty="0" smtClean="0"/>
              <a:t>클릭</a:t>
            </a:r>
            <a:r>
              <a:rPr lang="en-US" altLang="ko-KR" dirty="0" smtClean="0"/>
              <a:t> </a:t>
            </a:r>
            <a:endParaRPr lang="ko-KR" altLang="en-US" dirty="0" smtClean="0"/>
          </a:p>
        </p:txBody>
      </p:sp>
      <p:sp>
        <p:nvSpPr>
          <p:cNvPr id="19460" name="Rectangle 7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9461" name="Rectangle 2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9462" name="Rectangle 2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9471" name="Rectangle 10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9472" name="Rectangle 12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9473" name="Rectangle 2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10" name="그림 9" descr="o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524000"/>
            <a:ext cx="6801650" cy="518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이 장에서 다룰 내용</a:t>
            </a:r>
            <a:endParaRPr lang="en-US" altLang="ko-KR" smtClean="0">
              <a:solidFill>
                <a:schemeClr val="accent1"/>
              </a:solidFill>
            </a:endParaRPr>
          </a:p>
        </p:txBody>
      </p:sp>
      <p:grpSp>
        <p:nvGrpSpPr>
          <p:cNvPr id="8195" name="Group 36"/>
          <p:cNvGrpSpPr>
            <a:grpSpLocks/>
          </p:cNvGrpSpPr>
          <p:nvPr/>
        </p:nvGrpSpPr>
        <p:grpSpPr bwMode="auto">
          <a:xfrm>
            <a:off x="739775" y="1082675"/>
            <a:ext cx="6432550" cy="477838"/>
            <a:chOff x="796" y="1152"/>
            <a:chExt cx="4052" cy="421"/>
          </a:xfrm>
        </p:grpSpPr>
        <p:sp>
          <p:nvSpPr>
            <p:cNvPr id="9233" name="Text Box 12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248" y="1152"/>
              <a:ext cx="3600" cy="40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defRPr/>
              </a:pPr>
              <a:r>
                <a:rPr lang="ko-KR" altLang="en-US" sz="2400" dirty="0">
                  <a:latin typeface="+mn-ea"/>
                  <a:ea typeface="+mn-ea"/>
                </a:rPr>
                <a:t>데이터베이스 개념 이해</a:t>
              </a:r>
            </a:p>
          </p:txBody>
        </p:sp>
        <p:sp>
          <p:nvSpPr>
            <p:cNvPr id="8218" name="Text Box 13"/>
            <p:cNvSpPr txBox="1">
              <a:spLocks noChangeArrowheads="1"/>
            </p:cNvSpPr>
            <p:nvPr/>
          </p:nvSpPr>
          <p:spPr bwMode="gray">
            <a:xfrm>
              <a:off x="796" y="1166"/>
              <a:ext cx="235" cy="40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altLang="ko-KR" sz="2400">
                  <a:solidFill>
                    <a:srgbClr val="CCFF33"/>
                  </a:solidFill>
                  <a:latin typeface="+mn-ea"/>
                  <a:ea typeface="+mn-ea"/>
                </a:rPr>
                <a:t>1</a:t>
              </a:r>
            </a:p>
          </p:txBody>
        </p:sp>
      </p:grpSp>
      <p:sp>
        <p:nvSpPr>
          <p:cNvPr id="9221" name="Text Box 15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457325" y="1844675"/>
            <a:ext cx="5400675" cy="461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defRPr/>
            </a:pPr>
            <a:r>
              <a:rPr lang="ko-KR" altLang="en-US" sz="2400" dirty="0">
                <a:latin typeface="+mn-ea"/>
                <a:ea typeface="+mn-ea"/>
              </a:rPr>
              <a:t>데이터베이스 관리 시스템</a:t>
            </a:r>
            <a:r>
              <a:rPr lang="en-US" altLang="ko-KR" sz="2400" dirty="0">
                <a:latin typeface="+mn-ea"/>
                <a:ea typeface="+mn-ea"/>
              </a:rPr>
              <a:t>(DBMS)</a:t>
            </a:r>
          </a:p>
        </p:txBody>
      </p:sp>
      <p:sp>
        <p:nvSpPr>
          <p:cNvPr id="8198" name="Text Box 16"/>
          <p:cNvSpPr txBox="1">
            <a:spLocks noChangeArrowheads="1"/>
          </p:cNvSpPr>
          <p:nvPr/>
        </p:nvSpPr>
        <p:spPr bwMode="gray">
          <a:xfrm>
            <a:off x="749300" y="1866900"/>
            <a:ext cx="354013" cy="461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defRPr/>
            </a:pPr>
            <a:r>
              <a:rPr lang="en-US" altLang="ko-KR" sz="2400">
                <a:solidFill>
                  <a:schemeClr val="bg1"/>
                </a:solidFill>
                <a:latin typeface="+mn-ea"/>
                <a:ea typeface="+mn-ea"/>
              </a:rPr>
              <a:t>2</a:t>
            </a:r>
          </a:p>
        </p:txBody>
      </p:sp>
      <p:grpSp>
        <p:nvGrpSpPr>
          <p:cNvPr id="2" name="Group 86"/>
          <p:cNvGrpSpPr>
            <a:grpSpLocks/>
          </p:cNvGrpSpPr>
          <p:nvPr/>
        </p:nvGrpSpPr>
        <p:grpSpPr bwMode="auto">
          <a:xfrm>
            <a:off x="730250" y="2627313"/>
            <a:ext cx="6584950" cy="477837"/>
            <a:chOff x="796" y="1152"/>
            <a:chExt cx="4174" cy="421"/>
          </a:xfrm>
        </p:grpSpPr>
        <p:sp>
          <p:nvSpPr>
            <p:cNvPr id="9230" name="Text Box 92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78" y="1152"/>
              <a:ext cx="3792" cy="40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defRPr/>
              </a:pPr>
              <a:r>
                <a:rPr lang="ko-KR" altLang="en-US" sz="2400" dirty="0">
                  <a:latin typeface="+mn-ea"/>
                  <a:ea typeface="+mn-ea"/>
                </a:rPr>
                <a:t> </a:t>
              </a:r>
              <a:r>
                <a:rPr lang="ko-KR" altLang="en-US" sz="2400" dirty="0" err="1">
                  <a:latin typeface="+mn-ea"/>
                  <a:ea typeface="+mn-ea"/>
                </a:rPr>
                <a:t>오라클</a:t>
              </a:r>
              <a:r>
                <a:rPr lang="ko-KR" altLang="en-US" sz="2400" dirty="0">
                  <a:latin typeface="+mn-ea"/>
                  <a:ea typeface="+mn-ea"/>
                </a:rPr>
                <a:t> 다운받아 설치하기</a:t>
              </a:r>
            </a:p>
          </p:txBody>
        </p:sp>
        <p:sp>
          <p:nvSpPr>
            <p:cNvPr id="8215" name="Text Box 93"/>
            <p:cNvSpPr txBox="1">
              <a:spLocks noChangeArrowheads="1"/>
            </p:cNvSpPr>
            <p:nvPr/>
          </p:nvSpPr>
          <p:spPr bwMode="gray">
            <a:xfrm>
              <a:off x="796" y="1166"/>
              <a:ext cx="237" cy="40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altLang="ko-KR" sz="2400">
                  <a:solidFill>
                    <a:schemeClr val="bg1"/>
                  </a:solidFill>
                  <a:latin typeface="+mn-ea"/>
                  <a:ea typeface="+mn-ea"/>
                </a:rPr>
                <a:t>3</a:t>
              </a:r>
            </a:p>
          </p:txBody>
        </p:sp>
      </p:grpSp>
      <p:sp>
        <p:nvSpPr>
          <p:cNvPr id="8200" name="Text Box 13"/>
          <p:cNvSpPr txBox="1">
            <a:spLocks noChangeArrowheads="1"/>
          </p:cNvSpPr>
          <p:nvPr/>
        </p:nvSpPr>
        <p:spPr bwMode="gray">
          <a:xfrm>
            <a:off x="762000" y="1844675"/>
            <a:ext cx="354013" cy="461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defRPr/>
            </a:pPr>
            <a:r>
              <a:rPr lang="en-US" altLang="ko-KR" sz="2400">
                <a:solidFill>
                  <a:srgbClr val="CCFF33"/>
                </a:solidFill>
                <a:latin typeface="+mn-ea"/>
                <a:ea typeface="+mn-ea"/>
              </a:rPr>
              <a:t>2</a:t>
            </a:r>
          </a:p>
        </p:txBody>
      </p:sp>
      <p:sp>
        <p:nvSpPr>
          <p:cNvPr id="8201" name="Text Box 13"/>
          <p:cNvSpPr txBox="1">
            <a:spLocks noChangeArrowheads="1"/>
          </p:cNvSpPr>
          <p:nvPr/>
        </p:nvSpPr>
        <p:spPr bwMode="gray">
          <a:xfrm>
            <a:off x="762000" y="2606675"/>
            <a:ext cx="354013" cy="461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defRPr/>
            </a:pPr>
            <a:r>
              <a:rPr lang="en-US" altLang="ko-KR" sz="2400">
                <a:solidFill>
                  <a:srgbClr val="CCFF33"/>
                </a:solidFill>
                <a:latin typeface="+mn-ea"/>
                <a:ea typeface="+mn-ea"/>
              </a:rPr>
              <a:t>3</a:t>
            </a:r>
          </a:p>
        </p:txBody>
      </p:sp>
      <p:sp>
        <p:nvSpPr>
          <p:cNvPr id="20" name="Text Box 13"/>
          <p:cNvSpPr txBox="1">
            <a:spLocks noChangeArrowheads="1"/>
          </p:cNvSpPr>
          <p:nvPr/>
        </p:nvSpPr>
        <p:spPr bwMode="gray">
          <a:xfrm>
            <a:off x="727075" y="3352800"/>
            <a:ext cx="373063" cy="461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defRPr/>
            </a:pPr>
            <a:r>
              <a:rPr lang="en-US" altLang="ko-KR" sz="2400" dirty="0">
                <a:solidFill>
                  <a:srgbClr val="CCFF33"/>
                </a:solidFill>
                <a:latin typeface="+mn-ea"/>
                <a:ea typeface="+mn-ea"/>
              </a:rPr>
              <a:t>4</a:t>
            </a:r>
          </a:p>
        </p:txBody>
      </p:sp>
      <p:grpSp>
        <p:nvGrpSpPr>
          <p:cNvPr id="8202" name="Group 86"/>
          <p:cNvGrpSpPr>
            <a:grpSpLocks/>
          </p:cNvGrpSpPr>
          <p:nvPr/>
        </p:nvGrpSpPr>
        <p:grpSpPr bwMode="auto">
          <a:xfrm>
            <a:off x="695325" y="3352800"/>
            <a:ext cx="6961188" cy="1336675"/>
            <a:chOff x="796" y="395"/>
            <a:chExt cx="4150" cy="1178"/>
          </a:xfrm>
        </p:grpSpPr>
        <p:sp>
          <p:nvSpPr>
            <p:cNvPr id="22" name="Line 91"/>
            <p:cNvSpPr>
              <a:spLocks noChangeShapeType="1"/>
            </p:cNvSpPr>
            <p:nvPr/>
          </p:nvSpPr>
          <p:spPr bwMode="auto">
            <a:xfrm>
              <a:off x="1056" y="1488"/>
              <a:ext cx="3840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pPr algn="l">
                <a:defRPr/>
              </a:pPr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23" name="Text Box 92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4" y="395"/>
              <a:ext cx="3792" cy="40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defRPr/>
              </a:pPr>
              <a:r>
                <a:rPr lang="en-US" altLang="ko-KR" sz="2400" dirty="0">
                  <a:latin typeface="+mn-ea"/>
                  <a:ea typeface="+mn-ea"/>
                </a:rPr>
                <a:t> SQL</a:t>
              </a:r>
              <a:r>
                <a:rPr lang="ko-KR" altLang="en-US" sz="2400" dirty="0">
                  <a:latin typeface="+mn-ea"/>
                  <a:ea typeface="+mn-ea"/>
                </a:rPr>
                <a:t>과 </a:t>
              </a:r>
              <a:r>
                <a:rPr lang="en-US" altLang="ko-KR" sz="2400" dirty="0">
                  <a:latin typeface="+mn-ea"/>
                  <a:ea typeface="+mn-ea"/>
                </a:rPr>
                <a:t>SQL*Plus</a:t>
              </a:r>
              <a:r>
                <a:rPr lang="ko-KR" altLang="en-US" sz="2400" dirty="0">
                  <a:latin typeface="+mn-ea"/>
                  <a:ea typeface="+mn-ea"/>
                </a:rPr>
                <a:t>의 개념</a:t>
              </a:r>
            </a:p>
          </p:txBody>
        </p:sp>
        <p:sp>
          <p:nvSpPr>
            <p:cNvPr id="24" name="Text Box 93"/>
            <p:cNvSpPr txBox="1">
              <a:spLocks noChangeArrowheads="1"/>
            </p:cNvSpPr>
            <p:nvPr/>
          </p:nvSpPr>
          <p:spPr bwMode="gray">
            <a:xfrm>
              <a:off x="796" y="1166"/>
              <a:ext cx="223" cy="40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altLang="ko-KR" sz="2400">
                  <a:solidFill>
                    <a:schemeClr val="bg1"/>
                  </a:solidFill>
                  <a:latin typeface="+mn-ea"/>
                  <a:ea typeface="+mn-ea"/>
                </a:rPr>
                <a:t>3</a:t>
              </a:r>
            </a:p>
          </p:txBody>
        </p:sp>
      </p:grpSp>
      <p:sp>
        <p:nvSpPr>
          <p:cNvPr id="25" name="Text Box 13"/>
          <p:cNvSpPr txBox="1">
            <a:spLocks noChangeArrowheads="1"/>
          </p:cNvSpPr>
          <p:nvPr/>
        </p:nvSpPr>
        <p:spPr bwMode="gray">
          <a:xfrm>
            <a:off x="727075" y="4191000"/>
            <a:ext cx="373063" cy="461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defRPr/>
            </a:pPr>
            <a:r>
              <a:rPr lang="en-US" altLang="ko-KR" sz="2400" dirty="0">
                <a:solidFill>
                  <a:srgbClr val="CCFF33"/>
                </a:solidFill>
                <a:latin typeface="+mn-ea"/>
                <a:ea typeface="+mn-ea"/>
              </a:rPr>
              <a:t>5</a:t>
            </a:r>
          </a:p>
        </p:txBody>
      </p:sp>
      <p:sp>
        <p:nvSpPr>
          <p:cNvPr id="28" name="Text Box 9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1294655" y="4038600"/>
            <a:ext cx="6360270" cy="4619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2400" dirty="0">
                <a:latin typeface="+mn-ea"/>
                <a:ea typeface="+mn-ea"/>
              </a:rPr>
              <a:t> SQL*Plus </a:t>
            </a:r>
            <a:r>
              <a:rPr lang="ko-KR" altLang="en-US" sz="2400" dirty="0">
                <a:latin typeface="+mn-ea"/>
                <a:ea typeface="+mn-ea"/>
              </a:rPr>
              <a:t>로그인</a:t>
            </a:r>
          </a:p>
        </p:txBody>
      </p:sp>
      <p:sp>
        <p:nvSpPr>
          <p:cNvPr id="36" name="Line 91"/>
          <p:cNvSpPr>
            <a:spLocks noChangeShapeType="1"/>
          </p:cNvSpPr>
          <p:nvPr/>
        </p:nvSpPr>
        <p:spPr bwMode="auto">
          <a:xfrm>
            <a:off x="1103313" y="3048000"/>
            <a:ext cx="6440487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pPr algn="l">
              <a:defRPr/>
            </a:pPr>
            <a:endParaRPr lang="ko-KR" altLang="en-US">
              <a:latin typeface="+mn-ea"/>
              <a:ea typeface="+mn-ea"/>
            </a:endParaRPr>
          </a:p>
        </p:txBody>
      </p:sp>
      <p:sp>
        <p:nvSpPr>
          <p:cNvPr id="37" name="Line 91"/>
          <p:cNvSpPr>
            <a:spLocks noChangeShapeType="1"/>
          </p:cNvSpPr>
          <p:nvPr/>
        </p:nvSpPr>
        <p:spPr bwMode="auto">
          <a:xfrm>
            <a:off x="1103313" y="2286000"/>
            <a:ext cx="6440487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pPr algn="l">
              <a:defRPr/>
            </a:pPr>
            <a:endParaRPr lang="ko-KR" altLang="en-US">
              <a:latin typeface="+mn-ea"/>
              <a:ea typeface="+mn-ea"/>
            </a:endParaRPr>
          </a:p>
        </p:txBody>
      </p:sp>
      <p:sp>
        <p:nvSpPr>
          <p:cNvPr id="38" name="Line 91"/>
          <p:cNvSpPr>
            <a:spLocks noChangeShapeType="1"/>
          </p:cNvSpPr>
          <p:nvPr/>
        </p:nvSpPr>
        <p:spPr bwMode="auto">
          <a:xfrm>
            <a:off x="1143000" y="1600200"/>
            <a:ext cx="6440488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pPr algn="l">
              <a:defRPr/>
            </a:pPr>
            <a:endParaRPr lang="ko-KR" altLang="en-US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실습하기</a:t>
            </a:r>
            <a:r>
              <a:rPr lang="en-US" altLang="ko-KR" dirty="0" smtClean="0"/>
              <a:t>&gt; </a:t>
            </a:r>
            <a:r>
              <a:rPr lang="ko-KR" altLang="en-US" dirty="0" err="1" smtClean="0"/>
              <a:t>오라클</a:t>
            </a:r>
            <a:r>
              <a:rPr lang="ko-KR" altLang="en-US" dirty="0" smtClean="0"/>
              <a:t> 설치하기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305800" cy="1447800"/>
          </a:xfrm>
        </p:spPr>
        <p:txBody>
          <a:bodyPr/>
          <a:lstStyle/>
          <a:p>
            <a:r>
              <a:rPr lang="en-US" altLang="ko-KR" dirty="0" smtClean="0"/>
              <a:t>7. Next </a:t>
            </a:r>
            <a:r>
              <a:rPr lang="ko-KR" altLang="en-US" dirty="0" smtClean="0"/>
              <a:t>선택</a:t>
            </a:r>
            <a:r>
              <a:rPr lang="en-US" altLang="ko-KR" dirty="0" smtClean="0"/>
              <a:t>  </a:t>
            </a:r>
            <a:endParaRPr lang="ko-KR" altLang="en-US" dirty="0" smtClean="0"/>
          </a:p>
        </p:txBody>
      </p:sp>
      <p:sp>
        <p:nvSpPr>
          <p:cNvPr id="19460" name="Rectangle 7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9461" name="Rectangle 2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9462" name="Rectangle 2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9471" name="Rectangle 10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9472" name="Rectangle 12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9473" name="Rectangle 2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10" name="그림 9" descr="o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1" y="1615282"/>
            <a:ext cx="8034296" cy="48617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실습하기</a:t>
            </a:r>
            <a:r>
              <a:rPr lang="en-US" altLang="ko-KR" dirty="0" smtClean="0"/>
              <a:t>&gt; </a:t>
            </a:r>
            <a:r>
              <a:rPr lang="ko-KR" altLang="en-US" dirty="0" err="1" smtClean="0"/>
              <a:t>오라클</a:t>
            </a:r>
            <a:r>
              <a:rPr lang="ko-KR" altLang="en-US" dirty="0" smtClean="0"/>
              <a:t> 설치하기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305800" cy="1447800"/>
          </a:xfrm>
        </p:spPr>
        <p:txBody>
          <a:bodyPr/>
          <a:lstStyle/>
          <a:p>
            <a:r>
              <a:rPr lang="en-US" altLang="ko-KR" dirty="0" smtClean="0"/>
              <a:t>8. SYS</a:t>
            </a:r>
            <a:r>
              <a:rPr lang="ko-KR" altLang="en-US" dirty="0" smtClean="0"/>
              <a:t>계정과 </a:t>
            </a:r>
            <a:r>
              <a:rPr lang="en-US" altLang="ko-KR" dirty="0" smtClean="0"/>
              <a:t>SYSTEM</a:t>
            </a:r>
            <a:r>
              <a:rPr lang="ko-KR" altLang="en-US" dirty="0" smtClean="0"/>
              <a:t>계정 비밀번호 입력</a:t>
            </a:r>
            <a:r>
              <a:rPr lang="en-US" altLang="ko-KR" dirty="0" smtClean="0"/>
              <a:t>(1234) -&gt; Next </a:t>
            </a:r>
            <a:r>
              <a:rPr lang="ko-KR" altLang="en-US" dirty="0" smtClean="0"/>
              <a:t>클릭</a:t>
            </a:r>
            <a:r>
              <a:rPr lang="en-US" altLang="ko-KR" dirty="0" smtClean="0"/>
              <a:t> </a:t>
            </a:r>
            <a:endParaRPr lang="ko-KR" altLang="en-US" dirty="0" smtClean="0"/>
          </a:p>
        </p:txBody>
      </p:sp>
      <p:sp>
        <p:nvSpPr>
          <p:cNvPr id="19460" name="Rectangle 7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9461" name="Rectangle 2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9462" name="Rectangle 2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9471" name="Rectangle 10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9472" name="Rectangle 12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9473" name="Rectangle 2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10" name="그림 9" descr="o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872" y="1615282"/>
            <a:ext cx="7482328" cy="45569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실습하기</a:t>
            </a:r>
            <a:r>
              <a:rPr lang="en-US" altLang="ko-KR" dirty="0" smtClean="0"/>
              <a:t>&gt; </a:t>
            </a:r>
            <a:r>
              <a:rPr lang="ko-KR" altLang="en-US" dirty="0" err="1" smtClean="0"/>
              <a:t>오라클</a:t>
            </a:r>
            <a:r>
              <a:rPr lang="ko-KR" altLang="en-US" dirty="0" smtClean="0"/>
              <a:t> 설치하기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305800" cy="1447800"/>
          </a:xfrm>
        </p:spPr>
        <p:txBody>
          <a:bodyPr/>
          <a:lstStyle/>
          <a:p>
            <a:r>
              <a:rPr lang="en-US" altLang="ko-KR" dirty="0" smtClean="0"/>
              <a:t>9. Next </a:t>
            </a:r>
            <a:r>
              <a:rPr lang="ko-KR" altLang="en-US" dirty="0" smtClean="0"/>
              <a:t>클릭</a:t>
            </a:r>
            <a:r>
              <a:rPr lang="en-US" altLang="ko-KR" dirty="0" smtClean="0"/>
              <a:t> </a:t>
            </a:r>
            <a:endParaRPr lang="ko-KR" altLang="en-US" dirty="0" smtClean="0"/>
          </a:p>
        </p:txBody>
      </p:sp>
      <p:sp>
        <p:nvSpPr>
          <p:cNvPr id="19460" name="Rectangle 7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9461" name="Rectangle 2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9462" name="Rectangle 2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9471" name="Rectangle 10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9472" name="Rectangle 12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9473" name="Rectangle 2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10" name="그림 9" descr="o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615282"/>
            <a:ext cx="8229600" cy="51665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실습하기</a:t>
            </a:r>
            <a:r>
              <a:rPr lang="en-US" altLang="ko-KR" dirty="0" smtClean="0"/>
              <a:t>&gt; </a:t>
            </a:r>
            <a:r>
              <a:rPr lang="ko-KR" altLang="en-US" dirty="0" err="1" smtClean="0"/>
              <a:t>오라클</a:t>
            </a:r>
            <a:r>
              <a:rPr lang="ko-KR" altLang="en-US" dirty="0" smtClean="0"/>
              <a:t> 설치하기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305800" cy="1447800"/>
          </a:xfrm>
        </p:spPr>
        <p:txBody>
          <a:bodyPr/>
          <a:lstStyle/>
          <a:p>
            <a:r>
              <a:rPr lang="en-US" altLang="ko-KR" dirty="0" smtClean="0"/>
              <a:t>10. </a:t>
            </a:r>
            <a:r>
              <a:rPr lang="ko-KR" altLang="en-US" dirty="0" smtClean="0"/>
              <a:t>설치 화면</a:t>
            </a:r>
            <a:r>
              <a:rPr lang="en-US" altLang="ko-KR" dirty="0" smtClean="0"/>
              <a:t> </a:t>
            </a:r>
            <a:endParaRPr lang="ko-KR" altLang="en-US" dirty="0" smtClean="0"/>
          </a:p>
        </p:txBody>
      </p:sp>
      <p:sp>
        <p:nvSpPr>
          <p:cNvPr id="19460" name="Rectangle 7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9461" name="Rectangle 2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9462" name="Rectangle 2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9471" name="Rectangle 10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9472" name="Rectangle 12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9473" name="Rectangle 2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10" name="그림 9" descr="o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087" y="1615282"/>
            <a:ext cx="7377313" cy="47093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실습하기</a:t>
            </a:r>
            <a:r>
              <a:rPr lang="en-US" altLang="ko-KR" dirty="0" smtClean="0"/>
              <a:t>&gt; </a:t>
            </a:r>
            <a:r>
              <a:rPr lang="ko-KR" altLang="en-US" dirty="0" err="1" smtClean="0"/>
              <a:t>오라클</a:t>
            </a:r>
            <a:r>
              <a:rPr lang="ko-KR" altLang="en-US" dirty="0" smtClean="0"/>
              <a:t> 설치하기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305800" cy="1447800"/>
          </a:xfrm>
        </p:spPr>
        <p:txBody>
          <a:bodyPr/>
          <a:lstStyle/>
          <a:p>
            <a:r>
              <a:rPr lang="en-US" altLang="ko-KR" dirty="0" smtClean="0"/>
              <a:t>11. Finish </a:t>
            </a:r>
            <a:r>
              <a:rPr lang="ko-KR" altLang="en-US" dirty="0" smtClean="0"/>
              <a:t>완료</a:t>
            </a:r>
            <a:r>
              <a:rPr lang="en-US" altLang="ko-KR" dirty="0" smtClean="0"/>
              <a:t>  </a:t>
            </a:r>
            <a:endParaRPr lang="ko-KR" altLang="en-US" dirty="0" smtClean="0"/>
          </a:p>
        </p:txBody>
      </p:sp>
      <p:sp>
        <p:nvSpPr>
          <p:cNvPr id="19460" name="Rectangle 7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9461" name="Rectangle 2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9462" name="Rectangle 2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9471" name="Rectangle 10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9472" name="Rectangle 12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9473" name="Rectangle 2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10" name="그림 9" descr="o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980" y="1615282"/>
            <a:ext cx="7887020" cy="46331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AutoShape 4"/>
          <p:cNvSpPr>
            <a:spLocks noChangeArrowheads="1"/>
          </p:cNvSpPr>
          <p:nvPr/>
        </p:nvSpPr>
        <p:spPr bwMode="blackWhite">
          <a:xfrm>
            <a:off x="500063" y="2457450"/>
            <a:ext cx="4986337" cy="266700"/>
          </a:xfrm>
          <a:prstGeom prst="roundRect">
            <a:avLst>
              <a:gd name="adj" fmla="val 16667"/>
            </a:avLst>
          </a:prstGeom>
          <a:solidFill>
            <a:srgbClr val="99CCFF">
              <a:alpha val="50195"/>
            </a:srgbClr>
          </a:solidFill>
          <a:ln w="1270" cap="rnd" algn="ctr">
            <a:noFill/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&lt;</a:t>
            </a:r>
            <a:r>
              <a:rPr lang="ko-KR" altLang="en-US" smtClean="0"/>
              <a:t>실습하기</a:t>
            </a:r>
            <a:r>
              <a:rPr lang="en-US" altLang="ko-KR" smtClean="0"/>
              <a:t>&gt; </a:t>
            </a:r>
            <a:r>
              <a:rPr lang="ko-KR" altLang="en-US" smtClean="0"/>
              <a:t>오라클 설치하기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1676400"/>
          </a:xfrm>
        </p:spPr>
        <p:txBody>
          <a:bodyPr/>
          <a:lstStyle/>
          <a:p>
            <a:endParaRPr lang="ko-KR" altLang="en-US" dirty="0" smtClean="0"/>
          </a:p>
          <a:p>
            <a:endParaRPr lang="ko-KR" altLang="en-US" dirty="0" smtClean="0"/>
          </a:p>
          <a:p>
            <a:pPr>
              <a:buFontTx/>
              <a:buAutoNum type="arabicPeriod"/>
            </a:pPr>
            <a:endParaRPr lang="en-US" altLang="ko-KR" dirty="0" smtClean="0"/>
          </a:p>
          <a:p>
            <a:pPr>
              <a:buFontTx/>
              <a:buAutoNum type="arabicPeriod"/>
            </a:pPr>
            <a:endParaRPr lang="en-US" altLang="ko-KR" dirty="0" smtClean="0"/>
          </a:p>
          <a:p>
            <a:pPr>
              <a:buFontTx/>
              <a:buAutoNum type="arabicPeriod"/>
            </a:pPr>
            <a:endParaRPr lang="en-US" altLang="ko-KR" dirty="0" smtClean="0"/>
          </a:p>
          <a:p>
            <a:pPr>
              <a:buFontTx/>
              <a:buAutoNum type="arabicPeriod"/>
            </a:pPr>
            <a:endParaRPr lang="en-US" altLang="ko-KR" dirty="0" smtClean="0"/>
          </a:p>
          <a:p>
            <a:pPr>
              <a:buFontTx/>
              <a:buAutoNum type="arabicPeriod"/>
            </a:pPr>
            <a:endParaRPr lang="en-US" altLang="ko-KR" dirty="0" smtClean="0"/>
          </a:p>
          <a:p>
            <a:pPr>
              <a:buFontTx/>
              <a:buAutoNum type="arabicPeriod"/>
            </a:pPr>
            <a:endParaRPr lang="en-US" altLang="ko-KR" dirty="0" smtClean="0"/>
          </a:p>
          <a:p>
            <a:pPr>
              <a:buFontTx/>
              <a:buAutoNum type="arabicPeriod"/>
            </a:pPr>
            <a:endParaRPr lang="en-US" altLang="ko-KR" dirty="0" smtClean="0"/>
          </a:p>
          <a:p>
            <a:endParaRPr lang="ko-KR" altLang="en-US" dirty="0" smtClean="0"/>
          </a:p>
        </p:txBody>
      </p:sp>
      <p:sp>
        <p:nvSpPr>
          <p:cNvPr id="26629" name="Rectangle 7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6630" name="Rectangle 2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6631" name="Rectangle 2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6632" name="Rectangle 2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6633" name="Rectangle 4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6634" name="Rectangle 6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6635" name="Rectangle 16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6636" name="Rectangle 2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6637" name="Rectangle 4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6638" name="Rectangle 6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6639" name="Rectangle 2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6640" name="Rectangle 2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6641" name="Rectangle 1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1143000" y="2882900"/>
          <a:ext cx="6858000" cy="1918335"/>
        </p:xfrm>
        <a:graphic>
          <a:graphicData uri="http://schemas.openxmlformats.org/drawingml/2006/table">
            <a:tbl>
              <a:tblPr/>
              <a:tblGrid>
                <a:gridCol w="2285687"/>
                <a:gridCol w="2285687"/>
                <a:gridCol w="2286626"/>
              </a:tblGrid>
              <a:tr h="3836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dirty="0">
                          <a:solidFill>
                            <a:srgbClr val="000000"/>
                          </a:solidFill>
                          <a:latin typeface="새굴림"/>
                        </a:rPr>
                        <a:t>계 정</a:t>
                      </a:r>
                      <a:endParaRPr lang="ko-KR" altLang="en-US" sz="18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>
                          <a:solidFill>
                            <a:srgbClr val="000000"/>
                          </a:solidFill>
                          <a:latin typeface="새굴림"/>
                        </a:rPr>
                        <a:t>암 호</a:t>
                      </a:r>
                      <a:endParaRPr lang="ko-KR" altLang="en-US" sz="18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>
                          <a:solidFill>
                            <a:srgbClr val="000000"/>
                          </a:solidFill>
                          <a:latin typeface="새굴림"/>
                        </a:rPr>
                        <a:t>설</a:t>
                      </a:r>
                      <a:r>
                        <a:rPr lang="ko-KR" altLang="en-US" sz="1800" b="1">
                          <a:solidFill>
                            <a:srgbClr val="000000"/>
                          </a:solidFill>
                          <a:latin typeface="Arial"/>
                          <a:ea typeface="바탕"/>
                        </a:rPr>
                        <a:t> </a:t>
                      </a:r>
                      <a:r>
                        <a:rPr lang="ko-KR" altLang="en-US" sz="1800" b="1">
                          <a:solidFill>
                            <a:srgbClr val="000000"/>
                          </a:solidFill>
                          <a:latin typeface="새굴림"/>
                        </a:rPr>
                        <a:t>명</a:t>
                      </a:r>
                      <a:endParaRPr lang="ko-KR" altLang="en-US" sz="18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</a:tr>
              <a:tr h="38366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SYS</a:t>
                      </a:r>
                    </a:p>
                  </a:txBody>
                  <a:tcPr marL="17907" marR="17907" marT="17907" marB="17907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1234</a:t>
                      </a:r>
                      <a:endParaRPr lang="en-US" sz="18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DBA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366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SYSTEM</a:t>
                      </a:r>
                    </a:p>
                  </a:txBody>
                  <a:tcPr marL="17907" marR="17907" marT="17907" marB="17907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1234</a:t>
                      </a:r>
                      <a:endParaRPr lang="en-US" sz="18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DBA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366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SCOTT</a:t>
                      </a:r>
                    </a:p>
                  </a:txBody>
                  <a:tcPr marL="17907" marR="17907" marT="17907" marB="17907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tiger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교육용 계정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366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HR</a:t>
                      </a:r>
                    </a:p>
                  </a:txBody>
                  <a:tcPr marL="17907" marR="17907" marT="17907" marB="17907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1234</a:t>
                      </a:r>
                      <a:endParaRPr lang="en-US" sz="18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교육용 계정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6666" name="Rectangle 2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05. SQL*Plus </a:t>
            </a:r>
            <a:r>
              <a:rPr lang="ko-KR" altLang="en-US" b="1" smtClean="0"/>
              <a:t>로그인</a:t>
            </a:r>
          </a:p>
        </p:txBody>
      </p:sp>
      <p:sp>
        <p:nvSpPr>
          <p:cNvPr id="34819" name="내용 개체 틀 2"/>
          <p:cNvSpPr>
            <a:spLocks noGrp="1"/>
          </p:cNvSpPr>
          <p:nvPr>
            <p:ph idx="1"/>
          </p:nvPr>
        </p:nvSpPr>
        <p:spPr>
          <a:xfrm>
            <a:off x="914400" y="1076325"/>
            <a:ext cx="7391400" cy="5616575"/>
          </a:xfrm>
        </p:spPr>
        <p:txBody>
          <a:bodyPr/>
          <a:lstStyle/>
          <a:p>
            <a:r>
              <a:rPr lang="en-US" altLang="ko-KR" sz="2800" dirty="0" smtClean="0"/>
              <a:t>5.1 Command </a:t>
            </a:r>
            <a:r>
              <a:rPr lang="ko-KR" altLang="en-US" sz="2800" dirty="0" smtClean="0"/>
              <a:t>환경에서 </a:t>
            </a:r>
            <a:r>
              <a:rPr lang="en-US" altLang="ko-KR" sz="2800" dirty="0" smtClean="0"/>
              <a:t>SQL*Plus </a:t>
            </a:r>
            <a:r>
              <a:rPr lang="ko-KR" altLang="en-US" sz="2800" dirty="0" smtClean="0"/>
              <a:t>로그인 </a:t>
            </a:r>
            <a:endParaRPr lang="en-US" altLang="ko-KR" sz="2800" dirty="0" smtClean="0"/>
          </a:p>
          <a:p>
            <a:endParaRPr lang="en-US" altLang="ko-KR" sz="2800" dirty="0" smtClean="0"/>
          </a:p>
          <a:p>
            <a:pPr lvl="1"/>
            <a:r>
              <a:rPr lang="ko-KR" altLang="en-US" dirty="0" smtClean="0"/>
              <a:t>데이터베이스 접속을 시도하면 </a:t>
            </a:r>
            <a:r>
              <a:rPr lang="ko-KR" altLang="en-US" dirty="0" err="1" smtClean="0"/>
              <a:t>오라클</a:t>
            </a:r>
            <a:r>
              <a:rPr lang="ko-KR" altLang="en-US" dirty="0" smtClean="0"/>
              <a:t> 데이터베이스를 사용할 수 있는 사용자인지를 검증하기 위해서 사용자 계정과 암호를 묻게 됩니다</a:t>
            </a:r>
            <a:r>
              <a:rPr lang="en-US" altLang="ko-KR" dirty="0" smtClean="0"/>
              <a:t>.</a:t>
            </a:r>
          </a:p>
          <a:p>
            <a:pPr>
              <a:buFont typeface="Wingdings" pitchFamily="2" charset="2"/>
              <a:buNone/>
            </a:pPr>
            <a:endParaRPr lang="en-US" altLang="ko-KR" dirty="0" smtClean="0"/>
          </a:p>
          <a:p>
            <a:endParaRPr lang="ko-KR" altLang="en-US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600200" y="4572000"/>
          <a:ext cx="6248400" cy="474726"/>
        </p:xfrm>
        <a:graphic>
          <a:graphicData uri="http://schemas.openxmlformats.org/drawingml/2006/table">
            <a:tbl>
              <a:tblPr/>
              <a:tblGrid>
                <a:gridCol w="971025"/>
                <a:gridCol w="5277375"/>
              </a:tblGrid>
              <a:tr h="29413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바탕"/>
                        </a:rPr>
                        <a:t>형식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SQLPLUS </a:t>
                      </a:r>
                      <a:r>
                        <a:rPr lang="ko-KR" altLang="en-US" sz="1800" i="1" dirty="0">
                          <a:solidFill>
                            <a:srgbClr val="000000"/>
                          </a:solidFill>
                          <a:latin typeface="바탕"/>
                        </a:rPr>
                        <a:t>사용자계정</a:t>
                      </a:r>
                      <a:r>
                        <a:rPr lang="en-US" altLang="ko-KR" sz="1800" i="1" dirty="0">
                          <a:solidFill>
                            <a:srgbClr val="000000"/>
                          </a:solidFill>
                          <a:latin typeface="바탕"/>
                        </a:rPr>
                        <a:t>/</a:t>
                      </a:r>
                      <a:r>
                        <a:rPr lang="ko-KR" altLang="en-US" sz="1800" i="1" dirty="0">
                          <a:solidFill>
                            <a:srgbClr val="000000"/>
                          </a:solidFill>
                          <a:latin typeface="바탕"/>
                        </a:rPr>
                        <a:t>암호</a:t>
                      </a:r>
                      <a:endParaRPr lang="ko-KR" altLang="en-US" sz="18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4828" name="Rectangle 1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4837" name="Rectangle 2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AutoShape 4"/>
          <p:cNvSpPr>
            <a:spLocks noChangeArrowheads="1"/>
          </p:cNvSpPr>
          <p:nvPr/>
        </p:nvSpPr>
        <p:spPr bwMode="blackWhite">
          <a:xfrm>
            <a:off x="500063" y="2457450"/>
            <a:ext cx="4986337" cy="266700"/>
          </a:xfrm>
          <a:prstGeom prst="roundRect">
            <a:avLst>
              <a:gd name="adj" fmla="val 16667"/>
            </a:avLst>
          </a:prstGeom>
          <a:solidFill>
            <a:srgbClr val="99CCFF">
              <a:alpha val="50195"/>
            </a:srgbClr>
          </a:solidFill>
          <a:ln w="1270" cap="rnd" algn="ctr">
            <a:noFill/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19088"/>
            <a:ext cx="7696200" cy="563562"/>
          </a:xfrm>
        </p:spPr>
        <p:txBody>
          <a:bodyPr/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실습하기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계정 접속하기 </a:t>
            </a:r>
            <a:r>
              <a:rPr lang="en-US" altLang="ko-KR" dirty="0" smtClean="0"/>
              <a:t>– </a:t>
            </a:r>
            <a:r>
              <a:rPr lang="en-US" altLang="ko-KR" dirty="0" err="1" smtClean="0"/>
              <a:t>slqplus</a:t>
            </a:r>
            <a:r>
              <a:rPr lang="en-US" altLang="ko-KR" dirty="0" smtClean="0"/>
              <a:t> system/1234</a:t>
            </a:r>
            <a:endParaRPr lang="ko-KR" altLang="en-US" dirty="0" smtClean="0"/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1676400"/>
          </a:xfrm>
        </p:spPr>
        <p:txBody>
          <a:bodyPr/>
          <a:lstStyle/>
          <a:p>
            <a:r>
              <a:rPr lang="en-US" altLang="ko-KR" sz="2800" dirty="0" smtClean="0"/>
              <a:t>-sys</a:t>
            </a:r>
            <a:r>
              <a:rPr lang="ko-KR" altLang="en-US" sz="2800" dirty="0" smtClean="0"/>
              <a:t>계정 접속 방법</a:t>
            </a:r>
            <a:endParaRPr lang="en-US" altLang="ko-KR" sz="2800" dirty="0" smtClean="0"/>
          </a:p>
          <a:p>
            <a:r>
              <a:rPr lang="en-US" altLang="ko-KR" sz="2800" dirty="0" smtClean="0"/>
              <a:t>C:\Users&gt;</a:t>
            </a:r>
            <a:r>
              <a:rPr lang="en-US" altLang="ko-KR" sz="2800" dirty="0" err="1" smtClean="0"/>
              <a:t>sqlplus</a:t>
            </a:r>
            <a:r>
              <a:rPr lang="en-US" altLang="ko-KR" sz="2800" dirty="0" smtClean="0"/>
              <a:t> sys/</a:t>
            </a:r>
            <a:r>
              <a:rPr lang="ko-KR" altLang="en-US" sz="2800" dirty="0" smtClean="0"/>
              <a:t>비밀번호</a:t>
            </a:r>
            <a:r>
              <a:rPr lang="en-US" altLang="ko-KR" sz="2800" dirty="0" smtClean="0"/>
              <a:t> as </a:t>
            </a:r>
            <a:r>
              <a:rPr lang="en-US" altLang="ko-KR" sz="2800" dirty="0" err="1" smtClean="0"/>
              <a:t>sysdba</a:t>
            </a:r>
            <a:endParaRPr lang="en-US" altLang="ko-KR" sz="2800" dirty="0" smtClean="0"/>
          </a:p>
          <a:p>
            <a:r>
              <a:rPr lang="en-US" altLang="ko-KR" sz="2800" dirty="0" smtClean="0"/>
              <a:t>-</a:t>
            </a:r>
            <a:r>
              <a:rPr lang="ko-KR" altLang="en-US" sz="2800" dirty="0" err="1" smtClean="0"/>
              <a:t>그외</a:t>
            </a:r>
            <a:r>
              <a:rPr lang="ko-KR" altLang="en-US" sz="2800" dirty="0" smtClean="0"/>
              <a:t> 계정 </a:t>
            </a:r>
            <a:endParaRPr lang="en-US" altLang="ko-KR" sz="2800" dirty="0" smtClean="0"/>
          </a:p>
          <a:p>
            <a:r>
              <a:rPr lang="en-US" altLang="ko-KR" sz="2800" dirty="0" smtClean="0"/>
              <a:t>C:\Users&gt;</a:t>
            </a:r>
            <a:r>
              <a:rPr lang="en-US" altLang="ko-KR" sz="2800" dirty="0" err="1" smtClean="0"/>
              <a:t>sqlplus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계정</a:t>
            </a:r>
            <a:r>
              <a:rPr lang="en-US" altLang="ko-KR" sz="2800" dirty="0" smtClean="0"/>
              <a:t>/</a:t>
            </a:r>
            <a:r>
              <a:rPr lang="ko-KR" altLang="en-US" sz="2800" dirty="0" smtClean="0"/>
              <a:t>비밀번호</a:t>
            </a:r>
            <a:endParaRPr lang="en-US" altLang="ko-KR" sz="2800" dirty="0" smtClean="0"/>
          </a:p>
          <a:p>
            <a:endParaRPr lang="ko-KR" altLang="en-US" sz="2800" dirty="0" smtClean="0"/>
          </a:p>
        </p:txBody>
      </p:sp>
      <p:sp>
        <p:nvSpPr>
          <p:cNvPr id="26629" name="Rectangle 7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6630" name="Rectangle 2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6631" name="Rectangle 2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6632" name="Rectangle 2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6633" name="Rectangle 4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6634" name="Rectangle 6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6635" name="Rectangle 16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6636" name="Rectangle 2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6637" name="Rectangle 4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6638" name="Rectangle 6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6639" name="Rectangle 2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6640" name="Rectangle 2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6641" name="Rectangle 1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6666" name="Rectangle 2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1034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blackWhite">
          <a:xfrm>
            <a:off x="80166" y="3124200"/>
            <a:ext cx="9063834" cy="3733800"/>
          </a:xfrm>
          <a:prstGeom prst="rect">
            <a:avLst/>
          </a:prstGeom>
          <a:noFill/>
          <a:ln w="6350" cap="flat" cmpd="sng" algn="ctr">
            <a:noFill/>
            <a:prstDash val="solid"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AutoShape 4"/>
          <p:cNvSpPr>
            <a:spLocks noChangeArrowheads="1"/>
          </p:cNvSpPr>
          <p:nvPr/>
        </p:nvSpPr>
        <p:spPr bwMode="blackWhite">
          <a:xfrm>
            <a:off x="500063" y="2457450"/>
            <a:ext cx="4986337" cy="266700"/>
          </a:xfrm>
          <a:prstGeom prst="roundRect">
            <a:avLst>
              <a:gd name="adj" fmla="val 16667"/>
            </a:avLst>
          </a:prstGeom>
          <a:solidFill>
            <a:srgbClr val="99CCFF">
              <a:alpha val="50195"/>
            </a:srgbClr>
          </a:solidFill>
          <a:ln w="1270" cap="rnd" algn="ctr">
            <a:noFill/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305800" cy="654050"/>
          </a:xfrm>
        </p:spPr>
        <p:txBody>
          <a:bodyPr/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실습하기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현재 로그인한 계정 보여 주기 </a:t>
            </a:r>
            <a:r>
              <a:rPr lang="en-US" altLang="ko-KR" dirty="0" smtClean="0"/>
              <a:t>– show user</a:t>
            </a:r>
            <a:endParaRPr lang="ko-KR" altLang="en-US" dirty="0" smtClean="0"/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1676400"/>
          </a:xfrm>
        </p:spPr>
        <p:txBody>
          <a:bodyPr/>
          <a:lstStyle/>
          <a:p>
            <a:endParaRPr lang="ko-KR" altLang="en-US" dirty="0" smtClean="0"/>
          </a:p>
          <a:p>
            <a:endParaRPr lang="ko-KR" altLang="en-US" dirty="0" smtClean="0"/>
          </a:p>
          <a:p>
            <a:pPr>
              <a:buFontTx/>
              <a:buAutoNum type="arabicPeriod"/>
            </a:pPr>
            <a:endParaRPr lang="en-US" altLang="ko-KR" dirty="0" smtClean="0"/>
          </a:p>
          <a:p>
            <a:pPr>
              <a:buFontTx/>
              <a:buAutoNum type="arabicPeriod"/>
            </a:pPr>
            <a:endParaRPr lang="en-US" altLang="ko-KR" dirty="0" smtClean="0"/>
          </a:p>
          <a:p>
            <a:pPr>
              <a:buFontTx/>
              <a:buAutoNum type="arabicPeriod"/>
            </a:pPr>
            <a:endParaRPr lang="en-US" altLang="ko-KR" dirty="0" smtClean="0"/>
          </a:p>
          <a:p>
            <a:pPr>
              <a:buFontTx/>
              <a:buAutoNum type="arabicPeriod"/>
            </a:pPr>
            <a:endParaRPr lang="en-US" altLang="ko-KR" dirty="0" smtClean="0"/>
          </a:p>
          <a:p>
            <a:pPr>
              <a:buFontTx/>
              <a:buAutoNum type="arabicPeriod"/>
            </a:pPr>
            <a:endParaRPr lang="en-US" altLang="ko-KR" dirty="0" smtClean="0"/>
          </a:p>
          <a:p>
            <a:pPr>
              <a:buFontTx/>
              <a:buAutoNum type="arabicPeriod"/>
            </a:pPr>
            <a:endParaRPr lang="en-US" altLang="ko-KR" dirty="0" smtClean="0"/>
          </a:p>
          <a:p>
            <a:pPr>
              <a:buFontTx/>
              <a:buAutoNum type="arabicPeriod"/>
            </a:pPr>
            <a:endParaRPr lang="en-US" altLang="ko-KR" dirty="0" smtClean="0"/>
          </a:p>
          <a:p>
            <a:endParaRPr lang="ko-KR" altLang="en-US" dirty="0" smtClean="0"/>
          </a:p>
        </p:txBody>
      </p:sp>
      <p:sp>
        <p:nvSpPr>
          <p:cNvPr id="26629" name="Rectangle 7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6630" name="Rectangle 2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6631" name="Rectangle 2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6632" name="Rectangle 2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6633" name="Rectangle 4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6634" name="Rectangle 6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6635" name="Rectangle 16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6636" name="Rectangle 2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6637" name="Rectangle 4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6638" name="Rectangle 6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6639" name="Rectangle 2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6640" name="Rectangle 2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6641" name="Rectangle 1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6666" name="Rectangle 2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10240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blackWhite">
          <a:xfrm>
            <a:off x="228600" y="1371600"/>
            <a:ext cx="8839200" cy="5257799"/>
          </a:xfrm>
          <a:prstGeom prst="rect">
            <a:avLst/>
          </a:prstGeom>
          <a:noFill/>
          <a:ln w="6350" cap="flat" cmpd="sng" algn="ctr">
            <a:noFill/>
            <a:prstDash val="solid"/>
            <a:miter lim="800000"/>
            <a:headEnd/>
            <a:tailEnd/>
          </a:ln>
          <a:effectLst/>
        </p:spPr>
      </p:pic>
      <p:sp>
        <p:nvSpPr>
          <p:cNvPr id="21" name="모서리가 둥근 직사각형 20"/>
          <p:cNvSpPr/>
          <p:nvPr/>
        </p:nvSpPr>
        <p:spPr bwMode="auto">
          <a:xfrm>
            <a:off x="228600" y="5029200"/>
            <a:ext cx="1981200" cy="1123712"/>
          </a:xfrm>
          <a:prstGeom prst="round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6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  <a:ea typeface="궁서체" pitchFamily="17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AutoShape 4"/>
          <p:cNvSpPr>
            <a:spLocks noChangeArrowheads="1"/>
          </p:cNvSpPr>
          <p:nvPr/>
        </p:nvSpPr>
        <p:spPr bwMode="blackWhite">
          <a:xfrm>
            <a:off x="500063" y="2457450"/>
            <a:ext cx="4986337" cy="266700"/>
          </a:xfrm>
          <a:prstGeom prst="roundRect">
            <a:avLst>
              <a:gd name="adj" fmla="val 16667"/>
            </a:avLst>
          </a:prstGeom>
          <a:solidFill>
            <a:srgbClr val="99CCFF">
              <a:alpha val="50195"/>
            </a:srgbClr>
          </a:solidFill>
          <a:ln w="1270" cap="rnd" algn="ctr">
            <a:noFill/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실습하기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계정 전환 </a:t>
            </a:r>
            <a:r>
              <a:rPr lang="en-US" altLang="ko-KR" dirty="0" smtClean="0"/>
              <a:t>- connect</a:t>
            </a:r>
            <a:endParaRPr lang="ko-KR" altLang="en-US" dirty="0" smtClean="0"/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1676400"/>
          </a:xfrm>
        </p:spPr>
        <p:txBody>
          <a:bodyPr/>
          <a:lstStyle/>
          <a:p>
            <a:r>
              <a:rPr lang="en-US" altLang="ko-KR" sz="2400" dirty="0" smtClean="0"/>
              <a:t>sys </a:t>
            </a:r>
            <a:r>
              <a:rPr lang="ko-KR" altLang="en-US" sz="2400" dirty="0" smtClean="0"/>
              <a:t>계정 전환 방법 </a:t>
            </a:r>
            <a:r>
              <a:rPr lang="en-US" altLang="ko-KR" sz="2400" dirty="0" smtClean="0"/>
              <a:t>– connect sys/</a:t>
            </a:r>
            <a:r>
              <a:rPr lang="ko-KR" altLang="en-US" sz="2400" dirty="0" smtClean="0"/>
              <a:t>비밀번호 </a:t>
            </a:r>
            <a:r>
              <a:rPr lang="en-US" altLang="ko-KR" sz="2400" dirty="0" smtClean="0"/>
              <a:t>as </a:t>
            </a:r>
            <a:r>
              <a:rPr lang="en-US" altLang="ko-KR" sz="2400" dirty="0" err="1" smtClean="0"/>
              <a:t>sysdba</a:t>
            </a:r>
            <a:endParaRPr lang="ko-KR" altLang="en-US" sz="2400" dirty="0" smtClean="0"/>
          </a:p>
          <a:p>
            <a:r>
              <a:rPr lang="ko-KR" altLang="en-US" sz="2800" dirty="0" smtClean="0"/>
              <a:t>그 외 계정 전환 방법</a:t>
            </a:r>
            <a:r>
              <a:rPr lang="en-US" altLang="ko-KR" sz="2800" dirty="0" smtClean="0"/>
              <a:t>– connect </a:t>
            </a:r>
            <a:r>
              <a:rPr lang="ko-KR" altLang="en-US" sz="2800" dirty="0" smtClean="0"/>
              <a:t>계정</a:t>
            </a:r>
            <a:r>
              <a:rPr lang="en-US" altLang="ko-KR" sz="2800" dirty="0" smtClean="0"/>
              <a:t>/</a:t>
            </a:r>
            <a:r>
              <a:rPr lang="ko-KR" altLang="en-US" sz="2800" dirty="0" smtClean="0"/>
              <a:t>비밀번호 </a:t>
            </a:r>
            <a:endParaRPr lang="en-US" altLang="ko-KR" sz="2800" dirty="0" smtClean="0"/>
          </a:p>
          <a:p>
            <a:pPr>
              <a:buFontTx/>
              <a:buAutoNum type="arabicPeriod"/>
            </a:pPr>
            <a:endParaRPr lang="en-US" altLang="ko-KR" dirty="0" smtClean="0"/>
          </a:p>
          <a:p>
            <a:pPr>
              <a:buFontTx/>
              <a:buAutoNum type="arabicPeriod"/>
            </a:pPr>
            <a:endParaRPr lang="en-US" altLang="ko-KR" dirty="0" smtClean="0"/>
          </a:p>
          <a:p>
            <a:pPr>
              <a:buFontTx/>
              <a:buAutoNum type="arabicPeriod"/>
            </a:pPr>
            <a:endParaRPr lang="en-US" altLang="ko-KR" dirty="0" smtClean="0"/>
          </a:p>
          <a:p>
            <a:pPr>
              <a:buFontTx/>
              <a:buAutoNum type="arabicPeriod"/>
            </a:pPr>
            <a:endParaRPr lang="en-US" altLang="ko-KR" dirty="0" smtClean="0"/>
          </a:p>
          <a:p>
            <a:pPr>
              <a:buFontTx/>
              <a:buAutoNum type="arabicPeriod"/>
            </a:pPr>
            <a:endParaRPr lang="en-US" altLang="ko-KR" dirty="0" smtClean="0"/>
          </a:p>
          <a:p>
            <a:pPr>
              <a:buFontTx/>
              <a:buAutoNum type="arabicPeriod"/>
            </a:pPr>
            <a:endParaRPr lang="en-US" altLang="ko-KR" dirty="0" smtClean="0"/>
          </a:p>
          <a:p>
            <a:r>
              <a:rPr lang="en-US" altLang="ko-KR" dirty="0" smtClean="0"/>
              <a:t>s</a:t>
            </a:r>
            <a:endParaRPr lang="ko-KR" altLang="en-US" dirty="0" smtClean="0"/>
          </a:p>
        </p:txBody>
      </p:sp>
      <p:sp>
        <p:nvSpPr>
          <p:cNvPr id="26629" name="Rectangle 7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6630" name="Rectangle 2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6631" name="Rectangle 2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6632" name="Rectangle 2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6633" name="Rectangle 4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6634" name="Rectangle 6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6635" name="Rectangle 16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6636" name="Rectangle 2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6637" name="Rectangle 4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6638" name="Rectangle 6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6639" name="Rectangle 2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6640" name="Rectangle 2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6641" name="Rectangle 1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6666" name="Rectangle 2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1044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blackWhite">
          <a:xfrm>
            <a:off x="228600" y="2133600"/>
            <a:ext cx="8610600" cy="4648200"/>
          </a:xfrm>
          <a:prstGeom prst="rect">
            <a:avLst/>
          </a:prstGeom>
          <a:noFill/>
          <a:ln w="6350" cap="flat" cmpd="sng" algn="ctr">
            <a:noFill/>
            <a:prstDash val="solid"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1.1 </a:t>
            </a:r>
            <a:r>
              <a:rPr lang="ko-KR" altLang="en-US" smtClean="0"/>
              <a:t>파일시스템의 문제점</a:t>
            </a:r>
          </a:p>
        </p:txBody>
      </p:sp>
      <p:sp>
        <p:nvSpPr>
          <p:cNvPr id="1024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838200" y="1295400"/>
            <a:ext cx="8077200" cy="4724400"/>
          </a:xfrm>
        </p:spPr>
        <p:txBody>
          <a:bodyPr/>
          <a:lstStyle/>
          <a:p>
            <a:r>
              <a:rPr lang="ko-KR" altLang="en-US" dirty="0" smtClean="0"/>
              <a:t>데이터 종속</a:t>
            </a:r>
            <a:endParaRPr lang="en-US" altLang="ko-KR" dirty="0" smtClean="0"/>
          </a:p>
          <a:p>
            <a:pPr marL="342900" lvl="1" indent="-342900">
              <a:buClr>
                <a:schemeClr val="hlink"/>
              </a:buClr>
            </a:pPr>
            <a:r>
              <a:rPr lang="ko-KR" altLang="en-US" dirty="0" smtClean="0"/>
              <a:t>응용 프로그램과 데이터 간의 상호의존 관계</a:t>
            </a:r>
            <a:endParaRPr lang="en-US" altLang="ko-KR" dirty="0" smtClean="0"/>
          </a:p>
          <a:p>
            <a:pPr marL="342900" lvl="1" indent="-342900">
              <a:buClr>
                <a:schemeClr val="hlink"/>
              </a:buClr>
              <a:buNone/>
            </a:pPr>
            <a:r>
              <a:rPr lang="en-US" altLang="ko-KR" dirty="0" smtClean="0"/>
              <a:t>-  </a:t>
            </a:r>
            <a:r>
              <a:rPr lang="ko-KR" altLang="en-US" dirty="0" smtClean="0"/>
              <a:t>데이터의 구성이나 접근 방법이 변경되면 관련된 응용 프로그램도 같이 변경되는 것</a:t>
            </a:r>
            <a:endParaRPr lang="en-US" altLang="ko-KR" dirty="0" smtClean="0"/>
          </a:p>
          <a:p>
            <a:r>
              <a:rPr lang="ko-KR" altLang="en-US" dirty="0" smtClean="0"/>
              <a:t>데이터 중복으로 인한 문제점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일관성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데이터의 중복이 있으면 그 동일성을 유지하기 어려움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경제성</a:t>
            </a:r>
            <a:r>
              <a:rPr lang="en-US" altLang="ko-KR" dirty="0" smtClean="0"/>
              <a:t>- </a:t>
            </a:r>
            <a:r>
              <a:rPr lang="ko-KR" altLang="en-US" dirty="0" smtClean="0"/>
              <a:t>저장되는 공간에 대한 비용이 더 들게 됨</a:t>
            </a:r>
          </a:p>
          <a:p>
            <a:pPr lvl="1"/>
            <a:r>
              <a:rPr lang="ko-KR" altLang="en-US" dirty="0" err="1" smtClean="0"/>
              <a:t>무결성</a:t>
            </a:r>
            <a:r>
              <a:rPr lang="en-US" altLang="ko-KR" dirty="0" smtClean="0"/>
              <a:t>- </a:t>
            </a:r>
            <a:r>
              <a:rPr lang="ko-KR" altLang="en-US" dirty="0" smtClean="0"/>
              <a:t>데이터가 </a:t>
            </a:r>
            <a:r>
              <a:rPr lang="en-US" altLang="ko-KR" dirty="0" smtClean="0"/>
              <a:t> </a:t>
            </a:r>
            <a:r>
              <a:rPr lang="ko-KR" altLang="en-US" dirty="0" smtClean="0"/>
              <a:t>만족해야 할 제약 조건이 정확성을 유지해야 함</a:t>
            </a:r>
          </a:p>
          <a:p>
            <a:pPr lvl="1"/>
            <a:endParaRPr lang="ko-KR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AutoShape 4"/>
          <p:cNvSpPr>
            <a:spLocks noChangeArrowheads="1"/>
          </p:cNvSpPr>
          <p:nvPr/>
        </p:nvSpPr>
        <p:spPr bwMode="blackWhite">
          <a:xfrm>
            <a:off x="500063" y="2457450"/>
            <a:ext cx="4986337" cy="266700"/>
          </a:xfrm>
          <a:prstGeom prst="roundRect">
            <a:avLst>
              <a:gd name="adj" fmla="val 16667"/>
            </a:avLst>
          </a:prstGeom>
          <a:solidFill>
            <a:srgbClr val="99CCFF">
              <a:alpha val="50195"/>
            </a:srgbClr>
          </a:solidFill>
          <a:ln w="1270" cap="rnd" algn="ctr">
            <a:noFill/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19088"/>
            <a:ext cx="7848600" cy="563562"/>
          </a:xfrm>
        </p:spPr>
        <p:txBody>
          <a:bodyPr/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실습하기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테이블 목록 출력</a:t>
            </a:r>
            <a:r>
              <a:rPr lang="en-US" altLang="ko-KR" dirty="0" smtClean="0"/>
              <a:t>-select * from tab;</a:t>
            </a:r>
            <a:endParaRPr lang="ko-KR" altLang="en-US" dirty="0" smtClean="0"/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1676400"/>
          </a:xfrm>
        </p:spPr>
        <p:txBody>
          <a:bodyPr/>
          <a:lstStyle/>
          <a:p>
            <a:endParaRPr lang="ko-KR" altLang="en-US" dirty="0" smtClean="0"/>
          </a:p>
          <a:p>
            <a:endParaRPr lang="ko-KR" altLang="en-US" dirty="0" smtClean="0"/>
          </a:p>
          <a:p>
            <a:pPr>
              <a:buFontTx/>
              <a:buAutoNum type="arabicPeriod"/>
            </a:pPr>
            <a:endParaRPr lang="en-US" altLang="ko-KR" dirty="0" smtClean="0"/>
          </a:p>
          <a:p>
            <a:pPr>
              <a:buFontTx/>
              <a:buAutoNum type="arabicPeriod"/>
            </a:pPr>
            <a:endParaRPr lang="en-US" altLang="ko-KR" dirty="0" smtClean="0"/>
          </a:p>
          <a:p>
            <a:pPr>
              <a:buFontTx/>
              <a:buAutoNum type="arabicPeriod"/>
            </a:pPr>
            <a:endParaRPr lang="en-US" altLang="ko-KR" dirty="0" smtClean="0"/>
          </a:p>
          <a:p>
            <a:pPr>
              <a:buFontTx/>
              <a:buAutoNum type="arabicPeriod"/>
            </a:pPr>
            <a:endParaRPr lang="en-US" altLang="ko-KR" dirty="0" smtClean="0"/>
          </a:p>
          <a:p>
            <a:pPr>
              <a:buFontTx/>
              <a:buAutoNum type="arabicPeriod"/>
            </a:pPr>
            <a:endParaRPr lang="en-US" altLang="ko-KR" dirty="0" smtClean="0"/>
          </a:p>
          <a:p>
            <a:pPr>
              <a:buFontTx/>
              <a:buAutoNum type="arabicPeriod"/>
            </a:pPr>
            <a:endParaRPr lang="en-US" altLang="ko-KR" dirty="0" smtClean="0"/>
          </a:p>
          <a:p>
            <a:pPr>
              <a:buFontTx/>
              <a:buAutoNum type="arabicPeriod"/>
            </a:pPr>
            <a:endParaRPr lang="en-US" altLang="ko-KR" dirty="0" smtClean="0"/>
          </a:p>
          <a:p>
            <a:endParaRPr lang="ko-KR" altLang="en-US" dirty="0" smtClean="0"/>
          </a:p>
        </p:txBody>
      </p:sp>
      <p:sp>
        <p:nvSpPr>
          <p:cNvPr id="26629" name="Rectangle 7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6630" name="Rectangle 2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6631" name="Rectangle 2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6632" name="Rectangle 2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6633" name="Rectangle 4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6634" name="Rectangle 6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6635" name="Rectangle 16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6636" name="Rectangle 2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6637" name="Rectangle 4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6638" name="Rectangle 6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6639" name="Rectangle 2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6640" name="Rectangle 2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6641" name="Rectangle 1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6666" name="Rectangle 2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1054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blackWhite">
          <a:xfrm>
            <a:off x="228600" y="1903413"/>
            <a:ext cx="8915400" cy="4344987"/>
          </a:xfrm>
          <a:prstGeom prst="rect">
            <a:avLst/>
          </a:prstGeom>
          <a:noFill/>
          <a:ln w="6350" cap="flat" cmpd="sng" algn="ctr">
            <a:noFill/>
            <a:prstDash val="solid"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AutoShape 4"/>
          <p:cNvSpPr>
            <a:spLocks noChangeArrowheads="1"/>
          </p:cNvSpPr>
          <p:nvPr/>
        </p:nvSpPr>
        <p:spPr bwMode="blackWhite">
          <a:xfrm>
            <a:off x="500063" y="2457450"/>
            <a:ext cx="4986337" cy="266700"/>
          </a:xfrm>
          <a:prstGeom prst="roundRect">
            <a:avLst>
              <a:gd name="adj" fmla="val 16667"/>
            </a:avLst>
          </a:prstGeom>
          <a:solidFill>
            <a:srgbClr val="99CCFF">
              <a:alpha val="50195"/>
            </a:srgbClr>
          </a:solidFill>
          <a:ln w="1270" cap="rnd" algn="ctr">
            <a:noFill/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실습하기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종료하기 </a:t>
            </a:r>
            <a:r>
              <a:rPr lang="en-US" altLang="ko-KR" dirty="0" smtClean="0"/>
              <a:t>– quit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exit</a:t>
            </a:r>
            <a:endParaRPr lang="ko-KR" altLang="en-US" dirty="0" smtClean="0"/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1676400"/>
          </a:xfrm>
        </p:spPr>
        <p:txBody>
          <a:bodyPr/>
          <a:lstStyle/>
          <a:p>
            <a:endParaRPr lang="ko-KR" altLang="en-US" dirty="0" smtClean="0"/>
          </a:p>
          <a:p>
            <a:endParaRPr lang="ko-KR" altLang="en-US" dirty="0" smtClean="0"/>
          </a:p>
          <a:p>
            <a:pPr>
              <a:buFontTx/>
              <a:buAutoNum type="arabicPeriod"/>
            </a:pPr>
            <a:endParaRPr lang="en-US" altLang="ko-KR" dirty="0" smtClean="0"/>
          </a:p>
          <a:p>
            <a:r>
              <a:rPr lang="en-US" altLang="ko-KR" sz="3200" dirty="0" smtClean="0"/>
              <a:t>SQL&gt; quit</a:t>
            </a:r>
          </a:p>
          <a:p>
            <a:r>
              <a:rPr lang="en-US" altLang="ko-KR" sz="3200" dirty="0" smtClean="0"/>
              <a:t>Disconnected from Oracle Database 11g Express Edition Release 11.2.0.2.0 - 64bit Production</a:t>
            </a:r>
          </a:p>
          <a:p>
            <a:pPr>
              <a:buFontTx/>
              <a:buAutoNum type="arabicPeriod"/>
            </a:pPr>
            <a:endParaRPr lang="en-US" altLang="ko-KR" sz="3200" dirty="0" smtClean="0"/>
          </a:p>
          <a:p>
            <a:r>
              <a:rPr lang="en-US" altLang="ko-KR" sz="3200" dirty="0" smtClean="0"/>
              <a:t>C:\Users&gt;</a:t>
            </a:r>
          </a:p>
          <a:p>
            <a:pPr>
              <a:buFontTx/>
              <a:buAutoNum type="arabicPeriod"/>
            </a:pPr>
            <a:endParaRPr lang="en-US" altLang="ko-KR" dirty="0" smtClean="0"/>
          </a:p>
          <a:p>
            <a:pPr>
              <a:buFontTx/>
              <a:buAutoNum type="arabicPeriod"/>
            </a:pPr>
            <a:endParaRPr lang="en-US" altLang="ko-KR" dirty="0" smtClean="0"/>
          </a:p>
          <a:p>
            <a:pPr>
              <a:buFontTx/>
              <a:buAutoNum type="arabicPeriod"/>
            </a:pPr>
            <a:endParaRPr lang="en-US" altLang="ko-KR" dirty="0" smtClean="0"/>
          </a:p>
          <a:p>
            <a:pPr>
              <a:buFontTx/>
              <a:buAutoNum type="arabicPeriod"/>
            </a:pPr>
            <a:endParaRPr lang="en-US" altLang="ko-KR" dirty="0" smtClean="0"/>
          </a:p>
          <a:p>
            <a:endParaRPr lang="ko-KR" altLang="en-US" dirty="0" smtClean="0"/>
          </a:p>
        </p:txBody>
      </p:sp>
      <p:sp>
        <p:nvSpPr>
          <p:cNvPr id="26629" name="Rectangle 7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6630" name="Rectangle 2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6631" name="Rectangle 2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6632" name="Rectangle 2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6633" name="Rectangle 4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6634" name="Rectangle 6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6635" name="Rectangle 16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6636" name="Rectangle 2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6637" name="Rectangle 4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6638" name="Rectangle 6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6639" name="Rectangle 2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6640" name="Rectangle 2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6641" name="Rectangle 1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6666" name="Rectangle 2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AutoShape 4"/>
          <p:cNvSpPr>
            <a:spLocks noChangeArrowheads="1"/>
          </p:cNvSpPr>
          <p:nvPr/>
        </p:nvSpPr>
        <p:spPr bwMode="blackWhite">
          <a:xfrm>
            <a:off x="500063" y="2457450"/>
            <a:ext cx="4986337" cy="266700"/>
          </a:xfrm>
          <a:prstGeom prst="roundRect">
            <a:avLst>
              <a:gd name="adj" fmla="val 16667"/>
            </a:avLst>
          </a:prstGeom>
          <a:solidFill>
            <a:srgbClr val="99CCFF">
              <a:alpha val="50195"/>
            </a:srgbClr>
          </a:solidFill>
          <a:ln w="1270" cap="rnd" algn="ctr">
            <a:noFill/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실습하기</a:t>
            </a:r>
            <a:r>
              <a:rPr lang="en-US" altLang="ko-KR" dirty="0" smtClean="0"/>
              <a:t>&gt; </a:t>
            </a:r>
            <a:r>
              <a:rPr lang="en-US" altLang="ko-KR" dirty="0" err="1" smtClean="0"/>
              <a:t>scott</a:t>
            </a:r>
            <a:r>
              <a:rPr lang="en-US" altLang="ko-KR" dirty="0" smtClean="0"/>
              <a:t> </a:t>
            </a:r>
            <a:r>
              <a:rPr lang="ko-KR" altLang="en-US" dirty="0" smtClean="0"/>
              <a:t>계정 생성 및 활성화 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66800"/>
            <a:ext cx="9144000" cy="5791200"/>
          </a:xfrm>
        </p:spPr>
        <p:txBody>
          <a:bodyPr/>
          <a:lstStyle/>
          <a:p>
            <a:pPr>
              <a:buAutoNum type="arabicPeriod"/>
            </a:pPr>
            <a:r>
              <a:rPr lang="en-US" altLang="ko-KR" dirty="0" smtClean="0"/>
              <a:t>scott.sql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“D:\oracle_ex”</a:t>
            </a:r>
            <a:r>
              <a:rPr lang="ko-KR" altLang="en-US" dirty="0" smtClean="0"/>
              <a:t>에  복사합니다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2. D:\oracle_ex&gt;  </a:t>
            </a:r>
            <a:r>
              <a:rPr lang="en-US" altLang="ko-KR" dirty="0" err="1" smtClean="0"/>
              <a:t>sqlplus</a:t>
            </a:r>
            <a:r>
              <a:rPr lang="en-US" altLang="ko-KR" dirty="0" smtClean="0"/>
              <a:t> system/1234      </a:t>
            </a:r>
          </a:p>
          <a:p>
            <a:r>
              <a:rPr lang="en-US" altLang="ko-KR" dirty="0" smtClean="0"/>
              <a:t>                          </a:t>
            </a:r>
          </a:p>
          <a:p>
            <a:r>
              <a:rPr lang="en-US" altLang="ko-KR" dirty="0" smtClean="0"/>
              <a:t>SQL&gt; @</a:t>
            </a:r>
            <a:r>
              <a:rPr lang="en-US" altLang="ko-KR" dirty="0" err="1" smtClean="0"/>
              <a:t>scott.sql</a:t>
            </a:r>
            <a:r>
              <a:rPr lang="en-US" altLang="ko-KR" dirty="0" smtClean="0"/>
              <a:t>  </a:t>
            </a:r>
          </a:p>
          <a:p>
            <a:r>
              <a:rPr lang="en-US" altLang="ko-KR" dirty="0" smtClean="0"/>
              <a:t>-- </a:t>
            </a:r>
            <a:r>
              <a:rPr lang="ko-KR" altLang="en-US" dirty="0" smtClean="0"/>
              <a:t>한글로 된 폴더에 설치하면 인식하지 못합니다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--@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sql</a:t>
            </a:r>
            <a:r>
              <a:rPr lang="ko-KR" altLang="en-US" dirty="0" smtClean="0"/>
              <a:t>파일에 저장된 명령어를 실행합니다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이 </a:t>
            </a:r>
            <a:r>
              <a:rPr lang="en-US" altLang="ko-KR" dirty="0" err="1" smtClean="0"/>
              <a:t>sql</a:t>
            </a:r>
            <a:r>
              <a:rPr lang="ko-KR" altLang="en-US" dirty="0" smtClean="0"/>
              <a:t>파일이 실행되면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개의 테이블이 생겨요 </a:t>
            </a:r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총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개의 테이블이 있어요</a:t>
            </a:r>
            <a:r>
              <a:rPr lang="en-US" altLang="ko-KR" dirty="0" smtClean="0"/>
              <a:t>(BONUS, DEPT, EMP, SALGRADE) 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en-US" altLang="ko-KR" dirty="0" err="1" smtClean="0"/>
              <a:t>scott</a:t>
            </a:r>
            <a:r>
              <a:rPr lang="ko-KR" altLang="en-US" dirty="0" smtClean="0"/>
              <a:t>의 비밀번호는 </a:t>
            </a:r>
            <a:r>
              <a:rPr lang="en-US" altLang="ko-KR" dirty="0" smtClean="0"/>
              <a:t>tiger</a:t>
            </a:r>
            <a:r>
              <a:rPr lang="ko-KR" altLang="en-US" dirty="0" smtClean="0"/>
              <a:t>로 변경합니다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SQL&gt; alter user </a:t>
            </a:r>
            <a:r>
              <a:rPr lang="en-US" altLang="ko-KR" dirty="0" err="1" smtClean="0"/>
              <a:t>scott</a:t>
            </a:r>
            <a:r>
              <a:rPr lang="en-US" altLang="ko-KR" dirty="0" smtClean="0"/>
              <a:t> identified by tiger; 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SQL&gt; </a:t>
            </a:r>
            <a:r>
              <a:rPr lang="en-US" altLang="ko-KR" dirty="0" err="1" smtClean="0"/>
              <a:t>conn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scott</a:t>
            </a:r>
            <a:r>
              <a:rPr lang="en-US" altLang="ko-KR" dirty="0" smtClean="0"/>
              <a:t>/tiger (</a:t>
            </a:r>
            <a:r>
              <a:rPr lang="en-US" altLang="ko-KR" dirty="0" err="1" smtClean="0"/>
              <a:t>scott</a:t>
            </a:r>
            <a:r>
              <a:rPr lang="ko-KR" altLang="en-US" dirty="0" smtClean="0"/>
              <a:t>계정으로 전환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--lock</a:t>
            </a:r>
            <a:r>
              <a:rPr lang="ko-KR" altLang="en-US" dirty="0" smtClean="0"/>
              <a:t>이 걸려 있는 경우에는 해제 해 주어야 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-- SQL&gt;alter user </a:t>
            </a:r>
            <a:r>
              <a:rPr lang="en-US" altLang="ko-KR" dirty="0" err="1" smtClean="0"/>
              <a:t>scott</a:t>
            </a:r>
            <a:r>
              <a:rPr lang="en-US" altLang="ko-KR" dirty="0" smtClean="0"/>
              <a:t> account unlock; (sys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system</a:t>
            </a:r>
            <a:r>
              <a:rPr lang="ko-KR" altLang="en-US" dirty="0" smtClean="0"/>
              <a:t>계정에서 풀어줘야 한다</a:t>
            </a:r>
            <a:r>
              <a:rPr lang="en-US" altLang="ko-KR" dirty="0" smtClean="0"/>
              <a:t>.)</a:t>
            </a:r>
          </a:p>
          <a:p>
            <a:r>
              <a:rPr lang="en-US" altLang="ko-KR" dirty="0" smtClean="0"/>
              <a:t>--SQL&gt; </a:t>
            </a:r>
            <a:r>
              <a:rPr lang="en-US" altLang="ko-KR" dirty="0" err="1" smtClean="0"/>
              <a:t>conn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scott</a:t>
            </a:r>
            <a:r>
              <a:rPr lang="en-US" altLang="ko-KR" dirty="0" smtClean="0"/>
              <a:t>/tiger (</a:t>
            </a:r>
            <a:r>
              <a:rPr lang="en-US" altLang="ko-KR" dirty="0" err="1" smtClean="0"/>
              <a:t>scott</a:t>
            </a:r>
            <a:r>
              <a:rPr lang="ko-KR" altLang="en-US" dirty="0" smtClean="0"/>
              <a:t>계정으로 전환</a:t>
            </a:r>
            <a:r>
              <a:rPr lang="en-US" altLang="ko-KR" dirty="0" smtClean="0"/>
              <a:t>)</a:t>
            </a:r>
          </a:p>
          <a:p>
            <a:endParaRPr lang="ko-KR" altLang="en-US" dirty="0" smtClean="0"/>
          </a:p>
          <a:p>
            <a:pPr>
              <a:buFontTx/>
              <a:buAutoNum type="arabicPeriod"/>
            </a:pPr>
            <a:endParaRPr lang="en-US" altLang="ko-KR" dirty="0" smtClean="0"/>
          </a:p>
          <a:p>
            <a:pPr>
              <a:buFontTx/>
              <a:buAutoNum type="arabicPeriod"/>
            </a:pPr>
            <a:endParaRPr lang="en-US" altLang="ko-KR" dirty="0" smtClean="0"/>
          </a:p>
          <a:p>
            <a:pPr>
              <a:buFontTx/>
              <a:buAutoNum type="arabicPeriod"/>
            </a:pPr>
            <a:endParaRPr lang="en-US" altLang="ko-KR" dirty="0" smtClean="0"/>
          </a:p>
          <a:p>
            <a:pPr>
              <a:buFontTx/>
              <a:buAutoNum type="arabicPeriod"/>
            </a:pPr>
            <a:endParaRPr lang="en-US" altLang="ko-KR" dirty="0" smtClean="0"/>
          </a:p>
          <a:p>
            <a:pPr>
              <a:buFontTx/>
              <a:buAutoNum type="arabicPeriod"/>
            </a:pPr>
            <a:endParaRPr lang="en-US" altLang="ko-KR" dirty="0" smtClean="0"/>
          </a:p>
          <a:p>
            <a:pPr>
              <a:buFontTx/>
              <a:buAutoNum type="arabicPeriod"/>
            </a:pPr>
            <a:endParaRPr lang="en-US" altLang="ko-KR" dirty="0" smtClean="0"/>
          </a:p>
          <a:p>
            <a:pPr>
              <a:buFontTx/>
              <a:buAutoNum type="arabicPeriod"/>
            </a:pPr>
            <a:endParaRPr lang="en-US" altLang="ko-KR" dirty="0" smtClean="0"/>
          </a:p>
          <a:p>
            <a:endParaRPr lang="ko-KR" altLang="en-US" dirty="0" smtClean="0"/>
          </a:p>
        </p:txBody>
      </p:sp>
      <p:sp>
        <p:nvSpPr>
          <p:cNvPr id="26629" name="Rectangle 7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6630" name="Rectangle 2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6631" name="Rectangle 2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6632" name="Rectangle 2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6633" name="Rectangle 4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6634" name="Rectangle 6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6635" name="Rectangle 16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6636" name="Rectangle 2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6637" name="Rectangle 4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6638" name="Rectangle 6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6639" name="Rectangle 2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6640" name="Rectangle 2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6641" name="Rectangle 1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6666" name="Rectangle 2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AutoShape 4"/>
          <p:cNvSpPr>
            <a:spLocks noChangeArrowheads="1"/>
          </p:cNvSpPr>
          <p:nvPr/>
        </p:nvSpPr>
        <p:spPr bwMode="blackWhite">
          <a:xfrm>
            <a:off x="500063" y="2457450"/>
            <a:ext cx="4986337" cy="266700"/>
          </a:xfrm>
          <a:prstGeom prst="roundRect">
            <a:avLst>
              <a:gd name="adj" fmla="val 16667"/>
            </a:avLst>
          </a:prstGeom>
          <a:solidFill>
            <a:srgbClr val="99CCFF">
              <a:alpha val="50195"/>
            </a:srgbClr>
          </a:solidFill>
          <a:ln w="1270" cap="rnd" algn="ctr">
            <a:noFill/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실습하기</a:t>
            </a:r>
            <a:r>
              <a:rPr lang="en-US" altLang="ko-KR" dirty="0" smtClean="0"/>
              <a:t>&gt; </a:t>
            </a:r>
            <a:r>
              <a:rPr lang="en-US" altLang="ko-KR" dirty="0" err="1" smtClean="0"/>
              <a:t>scott</a:t>
            </a:r>
            <a:r>
              <a:rPr lang="en-US" altLang="ko-KR" dirty="0" smtClean="0"/>
              <a:t> </a:t>
            </a:r>
            <a:r>
              <a:rPr lang="ko-KR" altLang="en-US" dirty="0" smtClean="0"/>
              <a:t>계정 생성 및 활성화 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66800"/>
            <a:ext cx="9144000" cy="5791200"/>
          </a:xfrm>
        </p:spPr>
        <p:txBody>
          <a:bodyPr/>
          <a:lstStyle/>
          <a:p>
            <a:r>
              <a:rPr lang="en-US" altLang="ko-KR" dirty="0" smtClean="0"/>
              <a:t>SQL&gt; select </a:t>
            </a:r>
            <a:r>
              <a:rPr lang="en-US" altLang="ko-KR" dirty="0" err="1" smtClean="0"/>
              <a:t>tname</a:t>
            </a:r>
            <a:r>
              <a:rPr lang="en-US" altLang="ko-KR" dirty="0" smtClean="0"/>
              <a:t> from tab;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TNAME</a:t>
            </a:r>
          </a:p>
          <a:p>
            <a:r>
              <a:rPr lang="en-US" altLang="ko-KR" dirty="0" smtClean="0"/>
              <a:t>------------------------------------------------------------</a:t>
            </a:r>
          </a:p>
          <a:p>
            <a:r>
              <a:rPr lang="en-US" altLang="ko-KR" dirty="0" smtClean="0"/>
              <a:t>BONUS</a:t>
            </a:r>
          </a:p>
          <a:p>
            <a:r>
              <a:rPr lang="en-US" altLang="ko-KR" dirty="0" smtClean="0"/>
              <a:t>DEPT</a:t>
            </a:r>
          </a:p>
          <a:p>
            <a:r>
              <a:rPr lang="en-US" altLang="ko-KR" dirty="0" smtClean="0"/>
              <a:t>EMP</a:t>
            </a:r>
          </a:p>
          <a:p>
            <a:r>
              <a:rPr lang="en-US" altLang="ko-KR" dirty="0" smtClean="0"/>
              <a:t>SALGRADE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SQL&gt; quit; (</a:t>
            </a:r>
            <a:r>
              <a:rPr lang="ko-KR" altLang="en-US" dirty="0" smtClean="0"/>
              <a:t>종료</a:t>
            </a:r>
            <a:r>
              <a:rPr lang="en-US" altLang="ko-KR" dirty="0" smtClean="0"/>
              <a:t>)</a:t>
            </a:r>
          </a:p>
          <a:p>
            <a:endParaRPr lang="ko-KR" altLang="en-US" dirty="0" smtClean="0"/>
          </a:p>
          <a:p>
            <a:pPr>
              <a:buFontTx/>
              <a:buAutoNum type="arabicPeriod"/>
            </a:pPr>
            <a:endParaRPr lang="en-US" altLang="ko-KR" dirty="0" smtClean="0"/>
          </a:p>
          <a:p>
            <a:pPr>
              <a:buFontTx/>
              <a:buAutoNum type="arabicPeriod"/>
            </a:pPr>
            <a:endParaRPr lang="en-US" altLang="ko-KR" dirty="0" smtClean="0"/>
          </a:p>
          <a:p>
            <a:pPr>
              <a:buFontTx/>
              <a:buAutoNum type="arabicPeriod"/>
            </a:pPr>
            <a:endParaRPr lang="en-US" altLang="ko-KR" dirty="0" smtClean="0"/>
          </a:p>
          <a:p>
            <a:pPr>
              <a:buFontTx/>
              <a:buAutoNum type="arabicPeriod"/>
            </a:pPr>
            <a:endParaRPr lang="en-US" altLang="ko-KR" dirty="0" smtClean="0"/>
          </a:p>
          <a:p>
            <a:pPr>
              <a:buFontTx/>
              <a:buAutoNum type="arabicPeriod"/>
            </a:pPr>
            <a:endParaRPr lang="en-US" altLang="ko-KR" dirty="0" smtClean="0"/>
          </a:p>
          <a:p>
            <a:pPr>
              <a:buFontTx/>
              <a:buAutoNum type="arabicPeriod"/>
            </a:pPr>
            <a:endParaRPr lang="en-US" altLang="ko-KR" dirty="0" smtClean="0"/>
          </a:p>
          <a:p>
            <a:pPr>
              <a:buFontTx/>
              <a:buAutoNum type="arabicPeriod"/>
            </a:pPr>
            <a:endParaRPr lang="en-US" altLang="ko-KR" dirty="0" smtClean="0"/>
          </a:p>
          <a:p>
            <a:endParaRPr lang="ko-KR" altLang="en-US" dirty="0" smtClean="0"/>
          </a:p>
        </p:txBody>
      </p:sp>
      <p:sp>
        <p:nvSpPr>
          <p:cNvPr id="26629" name="Rectangle 7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6630" name="Rectangle 2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6631" name="Rectangle 2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6632" name="Rectangle 2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6633" name="Rectangle 4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6634" name="Rectangle 6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6635" name="Rectangle 16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6636" name="Rectangle 2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6637" name="Rectangle 4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6638" name="Rectangle 6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6639" name="Rectangle 2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6640" name="Rectangle 2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6641" name="Rectangle 1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6666" name="Rectangle 2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AutoShape 4"/>
          <p:cNvSpPr>
            <a:spLocks noChangeArrowheads="1"/>
          </p:cNvSpPr>
          <p:nvPr/>
        </p:nvSpPr>
        <p:spPr bwMode="blackWhite">
          <a:xfrm>
            <a:off x="500063" y="2457450"/>
            <a:ext cx="4986337" cy="266700"/>
          </a:xfrm>
          <a:prstGeom prst="roundRect">
            <a:avLst>
              <a:gd name="adj" fmla="val 16667"/>
            </a:avLst>
          </a:prstGeom>
          <a:solidFill>
            <a:srgbClr val="99CCFF">
              <a:alpha val="50195"/>
            </a:srgbClr>
          </a:solidFill>
          <a:ln w="1270" cap="rnd" algn="ctr">
            <a:noFill/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실습하기</a:t>
            </a:r>
            <a:r>
              <a:rPr lang="en-US" altLang="ko-KR" dirty="0" smtClean="0"/>
              <a:t>&gt; </a:t>
            </a:r>
            <a:r>
              <a:rPr lang="en-US" dirty="0" smtClean="0"/>
              <a:t>hr </a:t>
            </a:r>
            <a:r>
              <a:rPr lang="ko-KR" altLang="en-US" dirty="0" smtClean="0"/>
              <a:t>계정 활성화 시키기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66800"/>
            <a:ext cx="9144000" cy="5334000"/>
          </a:xfrm>
        </p:spPr>
        <p:txBody>
          <a:bodyPr/>
          <a:lstStyle/>
          <a:p>
            <a:endParaRPr lang="ko-KR" altLang="en-US" dirty="0" smtClean="0"/>
          </a:p>
          <a:p>
            <a:r>
              <a:rPr lang="ko-KR" altLang="en-US" dirty="0" smtClean="0"/>
              <a:t>   </a:t>
            </a:r>
            <a:r>
              <a:rPr lang="ko-KR" altLang="en-US" sz="2400" dirty="0" smtClean="0"/>
              <a:t> </a:t>
            </a:r>
            <a:r>
              <a:rPr lang="en-US" altLang="ko-KR" sz="2400" smtClean="0"/>
              <a:t>C</a:t>
            </a:r>
            <a:r>
              <a:rPr lang="en-US" sz="2400" smtClean="0"/>
              <a:t>:\&gt; </a:t>
            </a:r>
            <a:r>
              <a:rPr lang="en-US" sz="2400" dirty="0" err="1" smtClean="0"/>
              <a:t>sqlplus</a:t>
            </a:r>
            <a:r>
              <a:rPr lang="en-US" sz="2400" dirty="0" smtClean="0"/>
              <a:t> sys/1234 as </a:t>
            </a:r>
            <a:r>
              <a:rPr lang="en-US" sz="2400" dirty="0" err="1" smtClean="0"/>
              <a:t>sysdba</a:t>
            </a:r>
            <a:r>
              <a:rPr lang="en-US" sz="2400" dirty="0" smtClean="0"/>
              <a:t> --</a:t>
            </a:r>
            <a:r>
              <a:rPr lang="en-US" sz="2400" dirty="0" err="1" smtClean="0"/>
              <a:t>dba</a:t>
            </a:r>
            <a:r>
              <a:rPr lang="en-US" sz="2400" dirty="0" smtClean="0"/>
              <a:t> </a:t>
            </a:r>
            <a:r>
              <a:rPr lang="ko-KR" altLang="en-US" sz="2400" dirty="0" smtClean="0"/>
              <a:t>권한으로 접속</a:t>
            </a:r>
          </a:p>
          <a:p>
            <a:r>
              <a:rPr lang="ko-KR" altLang="en-US" sz="2400" dirty="0" smtClean="0"/>
              <a:t/>
            </a:r>
            <a:br>
              <a:rPr lang="ko-KR" altLang="en-US" sz="2400" dirty="0" smtClean="0"/>
            </a:br>
            <a:r>
              <a:rPr lang="en-US" sz="2400" dirty="0" smtClean="0"/>
              <a:t>SQL&gt;alter user hr account unlock;  -- </a:t>
            </a:r>
            <a:r>
              <a:rPr lang="ko-KR" altLang="en-US" sz="2400" dirty="0" smtClean="0"/>
              <a:t>계정 활성화</a:t>
            </a:r>
          </a:p>
          <a:p>
            <a:r>
              <a:rPr lang="ko-KR" altLang="en-US" sz="2400" dirty="0" smtClean="0"/>
              <a:t/>
            </a:r>
            <a:br>
              <a:rPr lang="ko-KR" altLang="en-US" sz="2400" dirty="0" smtClean="0"/>
            </a:br>
            <a:r>
              <a:rPr lang="en-US" sz="2400" dirty="0" smtClean="0"/>
              <a:t>SQL&gt;alter user hr identified by </a:t>
            </a:r>
            <a:r>
              <a:rPr lang="ko-KR" altLang="en-US" sz="2400" dirty="0" smtClean="0"/>
              <a:t>비밀번호</a:t>
            </a:r>
            <a:r>
              <a:rPr lang="en-US" altLang="ko-KR" sz="2400" dirty="0" smtClean="0"/>
              <a:t>;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--</a:t>
            </a:r>
            <a:r>
              <a:rPr lang="ko-KR" altLang="en-US" sz="2400" dirty="0" smtClean="0"/>
              <a:t>비밀번호 바꾸기</a:t>
            </a:r>
          </a:p>
          <a:p>
            <a:r>
              <a:rPr lang="en-US" altLang="ko-KR" sz="2400" dirty="0" smtClean="0"/>
              <a:t>   </a:t>
            </a:r>
          </a:p>
          <a:p>
            <a:r>
              <a:rPr lang="en-US" altLang="ko-KR" sz="2400" dirty="0" smtClean="0"/>
              <a:t>   </a:t>
            </a:r>
            <a:r>
              <a:rPr lang="en-US" sz="2400" dirty="0" smtClean="0"/>
              <a:t>SQL&gt; </a:t>
            </a:r>
            <a:r>
              <a:rPr lang="en-US" sz="2400" dirty="0" err="1" smtClean="0"/>
              <a:t>conn</a:t>
            </a:r>
            <a:r>
              <a:rPr lang="en-US" sz="2400" dirty="0" smtClean="0"/>
              <a:t> hr/</a:t>
            </a:r>
            <a:r>
              <a:rPr lang="ko-KR" altLang="en-US" sz="2400" dirty="0" smtClean="0"/>
              <a:t>비밀번호</a:t>
            </a:r>
          </a:p>
          <a:p>
            <a:r>
              <a:rPr lang="en-US" sz="2400" dirty="0" smtClean="0"/>
              <a:t>    SQL&gt; show user</a:t>
            </a:r>
          </a:p>
          <a:p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SQL&gt; select * from tab; --</a:t>
            </a:r>
            <a:r>
              <a:rPr lang="ko-KR" altLang="en-US" sz="2400" dirty="0" smtClean="0"/>
              <a:t>테이블 목록출력</a:t>
            </a:r>
            <a:endParaRPr lang="en-US" altLang="ko-KR" sz="2400" dirty="0" smtClean="0"/>
          </a:p>
          <a:p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sz="2400" dirty="0" smtClean="0"/>
              <a:t>SQL&gt; quit; (</a:t>
            </a:r>
            <a:r>
              <a:rPr lang="ko-KR" altLang="en-US" sz="2400" dirty="0" smtClean="0"/>
              <a:t>종료</a:t>
            </a:r>
            <a:r>
              <a:rPr lang="en-US" altLang="ko-KR" sz="2400" dirty="0" smtClean="0"/>
              <a:t>)</a:t>
            </a:r>
          </a:p>
          <a:p>
            <a:endParaRPr lang="ko-KR" altLang="en-US" dirty="0" smtClean="0"/>
          </a:p>
          <a:p>
            <a:pPr>
              <a:buFontTx/>
              <a:buAutoNum type="arabicPeriod"/>
            </a:pPr>
            <a:endParaRPr lang="en-US" altLang="ko-KR" dirty="0" smtClean="0"/>
          </a:p>
          <a:p>
            <a:pPr>
              <a:buFontTx/>
              <a:buAutoNum type="arabicPeriod"/>
            </a:pPr>
            <a:endParaRPr lang="en-US" altLang="ko-KR" dirty="0" smtClean="0"/>
          </a:p>
          <a:p>
            <a:pPr>
              <a:buFontTx/>
              <a:buAutoNum type="arabicPeriod"/>
            </a:pPr>
            <a:endParaRPr lang="en-US" altLang="ko-KR" dirty="0" smtClean="0"/>
          </a:p>
          <a:p>
            <a:pPr>
              <a:buFontTx/>
              <a:buAutoNum type="arabicPeriod"/>
            </a:pPr>
            <a:endParaRPr lang="en-US" altLang="ko-KR" dirty="0" smtClean="0"/>
          </a:p>
          <a:p>
            <a:pPr>
              <a:buFontTx/>
              <a:buAutoNum type="arabicPeriod"/>
            </a:pPr>
            <a:endParaRPr lang="en-US" altLang="ko-KR" dirty="0" smtClean="0"/>
          </a:p>
          <a:p>
            <a:pPr>
              <a:buFontTx/>
              <a:buAutoNum type="arabicPeriod"/>
            </a:pPr>
            <a:endParaRPr lang="en-US" altLang="ko-KR" dirty="0" smtClean="0"/>
          </a:p>
          <a:p>
            <a:pPr>
              <a:buFontTx/>
              <a:buAutoNum type="arabicPeriod"/>
            </a:pPr>
            <a:endParaRPr lang="en-US" altLang="ko-KR" dirty="0" smtClean="0"/>
          </a:p>
          <a:p>
            <a:endParaRPr lang="ko-KR" altLang="en-US" dirty="0" smtClean="0"/>
          </a:p>
        </p:txBody>
      </p:sp>
      <p:sp>
        <p:nvSpPr>
          <p:cNvPr id="26629" name="Rectangle 7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6630" name="Rectangle 2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6631" name="Rectangle 2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6632" name="Rectangle 2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6633" name="Rectangle 4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6634" name="Rectangle 6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6635" name="Rectangle 16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6636" name="Rectangle 2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6637" name="Rectangle 4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6638" name="Rectangle 6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6639" name="Rectangle 2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6640" name="Rectangle 2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6641" name="Rectangle 1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6666" name="Rectangle 2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05. SQL</a:t>
            </a:r>
            <a:r>
              <a:rPr lang="ko-KR" altLang="en-US" b="1" smtClean="0"/>
              <a:t>과 </a:t>
            </a:r>
            <a:r>
              <a:rPr lang="en-US" altLang="ko-KR" b="1" smtClean="0"/>
              <a:t>SQL*Plus</a:t>
            </a:r>
            <a:r>
              <a:rPr lang="ko-KR" altLang="en-US" b="1" smtClean="0"/>
              <a:t>의 개념</a:t>
            </a:r>
          </a:p>
        </p:txBody>
      </p:sp>
      <p:sp>
        <p:nvSpPr>
          <p:cNvPr id="29699" name="내용 개체 틀 2"/>
          <p:cNvSpPr>
            <a:spLocks noGrp="1"/>
          </p:cNvSpPr>
          <p:nvPr>
            <p:ph idx="1"/>
          </p:nvPr>
        </p:nvSpPr>
        <p:spPr>
          <a:xfrm>
            <a:off x="914400" y="1076325"/>
            <a:ext cx="7467600" cy="5616575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ko-KR" smtClean="0"/>
              <a:t>SQL(Structured Query Language)</a:t>
            </a:r>
          </a:p>
          <a:p>
            <a:pPr lvl="1">
              <a:spcBef>
                <a:spcPts val="600"/>
              </a:spcBef>
            </a:pPr>
            <a:r>
              <a:rPr lang="ko-KR" altLang="en-US" smtClean="0"/>
              <a:t>데이터베이스에 저장된 데이터를 조회</a:t>
            </a:r>
            <a:r>
              <a:rPr lang="en-US" altLang="ko-KR" smtClean="0"/>
              <a:t>, </a:t>
            </a:r>
            <a:r>
              <a:rPr lang="ko-KR" altLang="en-US" smtClean="0"/>
              <a:t>입력</a:t>
            </a:r>
            <a:r>
              <a:rPr lang="en-US" altLang="ko-KR" smtClean="0"/>
              <a:t>, </a:t>
            </a:r>
            <a:r>
              <a:rPr lang="ko-KR" altLang="en-US" smtClean="0"/>
              <a:t>수정 삭제하는 등의 조작이나</a:t>
            </a:r>
            <a:r>
              <a:rPr lang="en-US" altLang="ko-KR" smtClean="0"/>
              <a:t>, </a:t>
            </a:r>
            <a:r>
              <a:rPr lang="ko-KR" altLang="en-US" smtClean="0"/>
              <a:t>테이블을 비롯한 다양한 객체</a:t>
            </a:r>
            <a:r>
              <a:rPr lang="en-US" altLang="ko-KR" smtClean="0"/>
              <a:t>(</a:t>
            </a:r>
            <a:r>
              <a:rPr lang="ko-KR" altLang="en-US" smtClean="0"/>
              <a:t>시퀀스</a:t>
            </a:r>
            <a:r>
              <a:rPr lang="en-US" altLang="ko-KR" smtClean="0"/>
              <a:t>. </a:t>
            </a:r>
            <a:r>
              <a:rPr lang="ko-KR" altLang="en-US" smtClean="0"/>
              <a:t>인덱스 등</a:t>
            </a:r>
            <a:r>
              <a:rPr lang="en-US" altLang="ko-KR" smtClean="0"/>
              <a:t>)</a:t>
            </a:r>
            <a:r>
              <a:rPr lang="ko-KR" altLang="en-US" smtClean="0"/>
              <a:t>를 생성 및 제어하는 역할을 합니다</a:t>
            </a:r>
            <a:r>
              <a:rPr lang="en-US" altLang="ko-KR" smtClean="0"/>
              <a:t>. </a:t>
            </a:r>
          </a:p>
          <a:p>
            <a:pPr>
              <a:spcBef>
                <a:spcPts val="600"/>
              </a:spcBef>
            </a:pPr>
            <a:r>
              <a:rPr lang="en-US" altLang="ko-KR" smtClean="0"/>
              <a:t>SQL</a:t>
            </a:r>
            <a:r>
              <a:rPr lang="ko-KR" altLang="en-US" smtClean="0"/>
              <a:t>의 종류</a:t>
            </a:r>
            <a:endParaRPr lang="en-US" altLang="ko-KR" smtClean="0"/>
          </a:p>
          <a:p>
            <a:pPr lvl="1">
              <a:spcBef>
                <a:spcPts val="600"/>
              </a:spcBef>
            </a:pPr>
            <a:r>
              <a:rPr lang="ko-KR" altLang="en-US" smtClean="0"/>
              <a:t>데이터 정의어</a:t>
            </a:r>
            <a:r>
              <a:rPr lang="en-US" altLang="ko-KR" smtClean="0"/>
              <a:t>(DDL)</a:t>
            </a:r>
            <a:endParaRPr lang="ko-KR" altLang="en-US" smtClean="0"/>
          </a:p>
          <a:p>
            <a:pPr lvl="2">
              <a:spcBef>
                <a:spcPts val="600"/>
              </a:spcBef>
            </a:pPr>
            <a:r>
              <a:rPr lang="ko-KR" altLang="en-US" smtClean="0"/>
              <a:t>데이터베이스 관리자나 응용 프로그래머가 데이터베이스의 논리적 구조를 정의하기 위한 언어로서 데이터 사전</a:t>
            </a:r>
            <a:r>
              <a:rPr lang="en-US" altLang="ko-KR" smtClean="0"/>
              <a:t>(Data Dictionary)</a:t>
            </a:r>
            <a:r>
              <a:rPr lang="ko-KR" altLang="en-US" smtClean="0"/>
              <a:t>에 저장 됩니다</a:t>
            </a:r>
            <a:r>
              <a:rPr lang="en-US" altLang="ko-KR" smtClean="0"/>
              <a:t>. </a:t>
            </a:r>
          </a:p>
          <a:p>
            <a:pPr lvl="1">
              <a:spcBef>
                <a:spcPts val="600"/>
              </a:spcBef>
            </a:pPr>
            <a:r>
              <a:rPr lang="ko-KR" altLang="en-US" smtClean="0"/>
              <a:t>데이터 조작어</a:t>
            </a:r>
            <a:r>
              <a:rPr lang="en-US" altLang="ko-KR" smtClean="0"/>
              <a:t>(DML) </a:t>
            </a:r>
            <a:endParaRPr lang="ko-KR" altLang="en-US" smtClean="0"/>
          </a:p>
          <a:p>
            <a:pPr lvl="2">
              <a:spcBef>
                <a:spcPts val="600"/>
              </a:spcBef>
            </a:pPr>
            <a:r>
              <a:rPr lang="ko-KR" altLang="en-US" smtClean="0"/>
              <a:t>데이터베이스에 저장된 데이터를 조작하기 위해 사용하는 언어로서 데이터 검색</a:t>
            </a:r>
            <a:r>
              <a:rPr lang="en-US" altLang="ko-KR" smtClean="0"/>
              <a:t>(Retrieval), </a:t>
            </a:r>
            <a:r>
              <a:rPr lang="ko-KR" altLang="en-US" smtClean="0"/>
              <a:t>추가</a:t>
            </a:r>
            <a:r>
              <a:rPr lang="en-US" altLang="ko-KR" smtClean="0"/>
              <a:t>(Insert), </a:t>
            </a:r>
            <a:r>
              <a:rPr lang="ko-KR" altLang="en-US" smtClean="0"/>
              <a:t>삭제</a:t>
            </a:r>
            <a:r>
              <a:rPr lang="en-US" altLang="ko-KR" smtClean="0"/>
              <a:t>(Delete), </a:t>
            </a:r>
            <a:r>
              <a:rPr lang="ko-KR" altLang="en-US" smtClean="0"/>
              <a:t>갱신</a:t>
            </a:r>
            <a:r>
              <a:rPr lang="en-US" altLang="ko-KR" smtClean="0"/>
              <a:t>(Update) </a:t>
            </a:r>
            <a:r>
              <a:rPr lang="ko-KR" altLang="en-US" smtClean="0"/>
              <a:t>작업 수행 합니다</a:t>
            </a:r>
            <a:r>
              <a:rPr lang="en-US" altLang="ko-KR" smtClean="0"/>
              <a:t>. </a:t>
            </a:r>
          </a:p>
          <a:p>
            <a:pPr lvl="1">
              <a:spcBef>
                <a:spcPts val="600"/>
              </a:spcBef>
            </a:pPr>
            <a:r>
              <a:rPr lang="ko-KR" altLang="en-US" smtClean="0"/>
              <a:t>데이터 제어어</a:t>
            </a:r>
            <a:r>
              <a:rPr lang="en-US" altLang="ko-KR" smtClean="0"/>
              <a:t>(DCL)</a:t>
            </a:r>
            <a:endParaRPr lang="ko-KR" altLang="en-US" smtClean="0"/>
          </a:p>
          <a:p>
            <a:pPr lvl="2">
              <a:spcBef>
                <a:spcPts val="600"/>
              </a:spcBef>
            </a:pPr>
            <a:r>
              <a:rPr lang="ko-KR" altLang="en-US" smtClean="0"/>
              <a:t>데이터에 대한 접근 권한 부여 등의 데이터베이스 시스템의 트랜잭션을 관리하기 위한 목적으로 사용되는 언어입니다</a:t>
            </a:r>
            <a:r>
              <a:rPr lang="en-US" altLang="ko-KR" smtClean="0"/>
              <a:t>. </a:t>
            </a:r>
          </a:p>
          <a:p>
            <a:pPr>
              <a:spcBef>
                <a:spcPts val="600"/>
              </a:spcBef>
            </a:pPr>
            <a:endParaRPr lang="ko-KR" altLang="en-US" smtClean="0"/>
          </a:p>
          <a:p>
            <a:pPr>
              <a:spcBef>
                <a:spcPts val="600"/>
              </a:spcBef>
            </a:pPr>
            <a:endParaRPr lang="ko-KR" altLang="en-US" smtClean="0"/>
          </a:p>
          <a:p>
            <a:pPr>
              <a:spcBef>
                <a:spcPts val="600"/>
              </a:spcBef>
            </a:pPr>
            <a:endParaRPr lang="ko-KR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04. SQL</a:t>
            </a:r>
            <a:r>
              <a:rPr lang="ko-KR" altLang="en-US" b="1" smtClean="0"/>
              <a:t>과 </a:t>
            </a:r>
            <a:r>
              <a:rPr lang="en-US" altLang="ko-KR" b="1" smtClean="0"/>
              <a:t>SQL*Plus</a:t>
            </a:r>
            <a:r>
              <a:rPr lang="ko-KR" altLang="en-US" b="1" smtClean="0"/>
              <a:t>의 개념</a:t>
            </a:r>
          </a:p>
        </p:txBody>
      </p:sp>
      <p:sp>
        <p:nvSpPr>
          <p:cNvPr id="30723" name="내용 개체 틀 2"/>
          <p:cNvSpPr>
            <a:spLocks noGrp="1"/>
          </p:cNvSpPr>
          <p:nvPr>
            <p:ph idx="1"/>
          </p:nvPr>
        </p:nvSpPr>
        <p:spPr>
          <a:xfrm>
            <a:off x="914400" y="1076325"/>
            <a:ext cx="7467600" cy="752475"/>
          </a:xfrm>
        </p:spPr>
        <p:txBody>
          <a:bodyPr/>
          <a:lstStyle/>
          <a:p>
            <a:r>
              <a:rPr lang="ko-KR" altLang="en-US" dirty="0" smtClean="0"/>
              <a:t>다음은  </a:t>
            </a:r>
            <a:r>
              <a:rPr lang="en-US" altLang="ko-KR" dirty="0" smtClean="0"/>
              <a:t>SQL </a:t>
            </a:r>
            <a:r>
              <a:rPr lang="ko-KR" altLang="en-US" dirty="0" smtClean="0"/>
              <a:t>명령문을 유형 별로 나누어 놓은 표입니다</a:t>
            </a:r>
            <a:r>
              <a:rPr lang="en-US" altLang="ko-KR" dirty="0" smtClean="0"/>
              <a:t>. </a:t>
            </a:r>
          </a:p>
          <a:p>
            <a:pPr>
              <a:spcBef>
                <a:spcPts val="600"/>
              </a:spcBef>
            </a:pPr>
            <a:endParaRPr lang="ko-KR" altLang="en-US" dirty="0" smtClean="0"/>
          </a:p>
          <a:p>
            <a:pPr>
              <a:spcBef>
                <a:spcPts val="600"/>
              </a:spcBef>
            </a:pPr>
            <a:endParaRPr lang="ko-KR" altLang="en-US" dirty="0" smtClean="0"/>
          </a:p>
          <a:p>
            <a:pPr>
              <a:spcBef>
                <a:spcPts val="600"/>
              </a:spcBef>
            </a:pPr>
            <a:endParaRPr lang="ko-KR" altLang="en-US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762000" y="1828800"/>
          <a:ext cx="8077200" cy="3973830"/>
        </p:xfrm>
        <a:graphic>
          <a:graphicData uri="http://schemas.openxmlformats.org/drawingml/2006/table">
            <a:tbl>
              <a:tblPr/>
              <a:tblGrid>
                <a:gridCol w="3493755"/>
                <a:gridCol w="4583445"/>
              </a:tblGrid>
              <a:tr h="3810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바탕"/>
                        </a:rPr>
                        <a:t>유형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바탕"/>
                        </a:rPr>
                        <a:t>명령문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</a:tr>
              <a:tr h="23469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DQL:Data Query Language(</a:t>
                      </a:r>
                      <a:r>
                        <a:rPr lang="ko-KR" altLang="en-US" sz="160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질의어</a:t>
                      </a:r>
                      <a:r>
                        <a:rPr lang="en-US" altLang="ko-KR" sz="160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)</a:t>
                      </a:r>
                      <a:endParaRPr lang="ko-KR" altLang="en-US" sz="16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SELECT(</a:t>
                      </a:r>
                      <a:r>
                        <a:rPr lang="ko-KR" altLang="en-US" sz="160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데이터 검색시 사용</a:t>
                      </a:r>
                      <a:r>
                        <a:rPr lang="en-US" altLang="ko-KR" sz="160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)</a:t>
                      </a:r>
                      <a:endParaRPr lang="ko-KR" altLang="en-US" sz="16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109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err="1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DML:Data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 Manipulation Language</a:t>
                      </a:r>
                      <a:endParaRPr lang="ko-KR" altLang="en-US" sz="16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(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데이터 </a:t>
                      </a:r>
                      <a:r>
                        <a:rPr lang="ko-KR" altLang="en-US" sz="1600" dirty="0" err="1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조작어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)-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데이터 </a:t>
                      </a:r>
                      <a:r>
                        <a:rPr lang="ko-KR" altLang="en-US" sz="1600" dirty="0" err="1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변경시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 </a:t>
                      </a:r>
                      <a:r>
                        <a:rPr lang="ko-KR" altLang="en-US" sz="1600" dirty="0" smtClean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사용</a:t>
                      </a:r>
                      <a:endParaRPr lang="en-US" altLang="ko-KR" sz="1600" dirty="0" smtClean="0">
                        <a:solidFill>
                          <a:srgbClr val="000000"/>
                        </a:solidFill>
                        <a:latin typeface="바탕"/>
                        <a:ea typeface="바탕"/>
                      </a:endParaRP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 smtClean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 </a:t>
                      </a:r>
                      <a:endParaRPr lang="ko-KR" altLang="en-US" sz="16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INSERT(</a:t>
                      </a:r>
                      <a:r>
                        <a:rPr lang="ko-KR" altLang="en-US" sz="160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데이터 입력</a:t>
                      </a:r>
                      <a:r>
                        <a:rPr lang="en-US" altLang="ko-KR" sz="160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)</a:t>
                      </a:r>
                      <a:endParaRPr lang="ko-KR" altLang="en-US" sz="160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UPDATE(</a:t>
                      </a:r>
                      <a:r>
                        <a:rPr lang="ko-KR" altLang="en-US" sz="160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데이터 수정</a:t>
                      </a:r>
                      <a:r>
                        <a:rPr lang="en-US" altLang="ko-KR" sz="160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)</a:t>
                      </a:r>
                      <a:endParaRPr lang="ko-KR" altLang="en-US" sz="160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DELETE(</a:t>
                      </a:r>
                      <a:r>
                        <a:rPr lang="ko-KR" altLang="en-US" sz="160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데이터 삭제</a:t>
                      </a:r>
                      <a:r>
                        <a:rPr lang="en-US" altLang="ko-KR" sz="160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)</a:t>
                      </a:r>
                      <a:endParaRPr lang="ko-KR" altLang="en-US" sz="16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749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err="1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DDL:Data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 Definition Language</a:t>
                      </a:r>
                      <a:endParaRPr lang="ko-KR" altLang="en-US" sz="16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(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데이터 </a:t>
                      </a:r>
                      <a:r>
                        <a:rPr lang="ko-KR" altLang="en-US" sz="1600" dirty="0" err="1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정의어</a:t>
                      </a: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)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 smtClean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객체 </a:t>
                      </a:r>
                      <a:r>
                        <a:rPr lang="ko-KR" altLang="en-US" sz="1600" dirty="0" err="1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생성및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 </a:t>
                      </a:r>
                      <a:r>
                        <a:rPr lang="ko-KR" altLang="en-US" sz="1600" dirty="0" err="1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변경시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 사용 </a:t>
                      </a:r>
                      <a:endParaRPr lang="en-US" altLang="ko-KR" sz="1600" dirty="0" smtClean="0">
                        <a:solidFill>
                          <a:srgbClr val="000000"/>
                        </a:solidFill>
                        <a:latin typeface="바탕"/>
                        <a:ea typeface="바탕"/>
                      </a:endParaRP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dirty="0" smtClean="0">
                        <a:solidFill>
                          <a:srgbClr val="000000"/>
                        </a:solidFill>
                        <a:latin typeface="바탕"/>
                        <a:ea typeface="바탕"/>
                      </a:endParaRP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CREATE(</a:t>
                      </a:r>
                      <a:r>
                        <a:rPr lang="ko-KR" altLang="en-US" sz="160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데이터베이스 생성</a:t>
                      </a:r>
                      <a:r>
                        <a:rPr lang="en-US" altLang="ko-KR" sz="160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)</a:t>
                      </a:r>
                      <a:endParaRPr lang="ko-KR" altLang="en-US" sz="160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ALTER(</a:t>
                      </a:r>
                      <a:r>
                        <a:rPr lang="ko-KR" altLang="en-US" sz="160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데이터베이스 변경</a:t>
                      </a:r>
                      <a:r>
                        <a:rPr lang="en-US" altLang="ko-KR" sz="160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)</a:t>
                      </a:r>
                      <a:endParaRPr lang="ko-KR" altLang="en-US" sz="160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DROP(</a:t>
                      </a:r>
                      <a:r>
                        <a:rPr lang="ko-KR" altLang="en-US" sz="160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데이터베이스 삭제</a:t>
                      </a:r>
                      <a:r>
                        <a:rPr lang="en-US" altLang="ko-KR" sz="160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)</a:t>
                      </a:r>
                      <a:endParaRPr lang="ko-KR" altLang="en-US" sz="160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RENAME(</a:t>
                      </a:r>
                      <a:r>
                        <a:rPr lang="ko-KR" altLang="en-US" sz="160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데이터베이스 객체이름 변경</a:t>
                      </a:r>
                      <a:r>
                        <a:rPr lang="en-US" altLang="ko-KR" sz="160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)</a:t>
                      </a:r>
                      <a:endParaRPr lang="ko-KR" altLang="en-US" sz="160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TRUNCATE(</a:t>
                      </a:r>
                      <a:r>
                        <a:rPr lang="ko-KR" altLang="en-US" sz="160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데이터베이스 저장 공간 삭제</a:t>
                      </a:r>
                      <a:r>
                        <a:rPr lang="en-US" altLang="ko-KR" sz="160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)</a:t>
                      </a:r>
                      <a:endParaRPr lang="ko-KR" altLang="en-US" sz="16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109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TCL:Transaction Control Language</a:t>
                      </a:r>
                      <a:endParaRPr lang="en-US" sz="160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(</a:t>
                      </a:r>
                      <a:r>
                        <a:rPr lang="ko-KR" altLang="en-US" sz="160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트랜잭션 처리어</a:t>
                      </a:r>
                      <a:r>
                        <a:rPr lang="en-US" altLang="ko-KR" sz="160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)</a:t>
                      </a:r>
                      <a:endParaRPr lang="ko-KR" altLang="en-US" sz="16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COMMIT(</a:t>
                      </a:r>
                      <a:r>
                        <a:rPr lang="ko-KR" altLang="en-US" sz="160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트랜잭션의 정상적인 종료처리</a:t>
                      </a:r>
                      <a:r>
                        <a:rPr lang="en-US" altLang="ko-KR" sz="160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)</a:t>
                      </a:r>
                      <a:endParaRPr lang="ko-KR" altLang="en-US" sz="160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ROLLBACK(</a:t>
                      </a:r>
                      <a:r>
                        <a:rPr lang="ko-KR" altLang="en-US" sz="160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트랜잭션 취소</a:t>
                      </a:r>
                      <a:r>
                        <a:rPr lang="en-US" altLang="ko-KR" sz="160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)</a:t>
                      </a:r>
                      <a:endParaRPr lang="ko-KR" altLang="en-US" sz="160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SAVEPOINT(</a:t>
                      </a:r>
                      <a:r>
                        <a:rPr lang="ko-KR" altLang="en-US" sz="160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트랜잭션내에 임시 저장점 설정</a:t>
                      </a:r>
                      <a:r>
                        <a:rPr lang="en-US" altLang="ko-KR" sz="160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)</a:t>
                      </a:r>
                      <a:endParaRPr lang="ko-KR" altLang="en-US" sz="16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789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DCL:Data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 Control Language</a:t>
                      </a:r>
                      <a:endParaRPr lang="en-US" sz="16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(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데이터 </a:t>
                      </a:r>
                      <a:r>
                        <a:rPr lang="ko-KR" altLang="en-US" sz="1600" dirty="0" err="1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제어어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)</a:t>
                      </a:r>
                      <a:endParaRPr lang="ko-KR" altLang="en-US" sz="16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GRANT(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데이터베이스에 대한 일련의 권한 부여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)</a:t>
                      </a:r>
                      <a:endParaRPr lang="ko-KR" altLang="en-US" sz="16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REVOKE(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데이터베이스에 대한 일련의 권한 취소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)</a:t>
                      </a:r>
                      <a:endParaRPr lang="ko-KR" altLang="en-US" sz="16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0747" name="Rectangle 1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탄탄히 다지기</a:t>
            </a:r>
          </a:p>
        </p:txBody>
      </p:sp>
      <p:sp>
        <p:nvSpPr>
          <p:cNvPr id="31747" name="내용 개체 틀 2"/>
          <p:cNvSpPr>
            <a:spLocks noGrp="1"/>
          </p:cNvSpPr>
          <p:nvPr>
            <p:ph idx="1"/>
          </p:nvPr>
        </p:nvSpPr>
        <p:spPr>
          <a:xfrm>
            <a:off x="914400" y="1076325"/>
            <a:ext cx="7924800" cy="479107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ko-KR" dirty="0" smtClean="0"/>
              <a:t>3.</a:t>
            </a:r>
            <a:r>
              <a:rPr lang="ko-KR" altLang="en-US" dirty="0" smtClean="0"/>
              <a:t> 데이터베이스로부터 필요한 데이터를 조회하기 위한 </a:t>
            </a:r>
            <a:r>
              <a:rPr lang="en-US" altLang="ko-KR" dirty="0" smtClean="0"/>
              <a:t>SQL </a:t>
            </a:r>
            <a:r>
              <a:rPr lang="ko-KR" altLang="en-US" dirty="0" smtClean="0"/>
              <a:t>문은 무엇일까요</a:t>
            </a:r>
            <a:r>
              <a:rPr lang="en-US" altLang="ko-KR" dirty="0" smtClean="0"/>
              <a:t>? (</a:t>
            </a:r>
            <a:r>
              <a:rPr lang="ko-KR" altLang="en-US" u="sng" dirty="0" smtClean="0"/>
              <a:t>                       </a:t>
            </a:r>
            <a:r>
              <a:rPr lang="en-US" altLang="ko-KR" u="sng" dirty="0" smtClean="0"/>
              <a:t>)</a:t>
            </a:r>
            <a:endParaRPr lang="en-US" altLang="ko-KR" dirty="0" smtClean="0"/>
          </a:p>
          <a:p>
            <a:pPr>
              <a:buFont typeface="Wingdings" pitchFamily="2" charset="2"/>
              <a:buNone/>
            </a:pPr>
            <a:r>
              <a:rPr lang="en-US" altLang="ko-KR" dirty="0" smtClean="0"/>
              <a:t>4. </a:t>
            </a:r>
            <a:r>
              <a:rPr lang="ko-KR" altLang="en-US" dirty="0" smtClean="0"/>
              <a:t>데이터를 조작하는 </a:t>
            </a:r>
            <a:r>
              <a:rPr lang="en-US" altLang="ko-KR" dirty="0" smtClean="0"/>
              <a:t>INSERT, UPDATE, DELETE </a:t>
            </a:r>
            <a:r>
              <a:rPr lang="ko-KR" altLang="en-US" dirty="0" smtClean="0"/>
              <a:t>문 등으로 구성되며 새로운 데이터를 삽입하고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기존의 데이터를 변경하고 삭제하는 역할을 하는 것을 무엇이라 합니까</a:t>
            </a:r>
            <a:r>
              <a:rPr lang="en-US" altLang="ko-KR" dirty="0" smtClean="0"/>
              <a:t>? (</a:t>
            </a:r>
            <a:r>
              <a:rPr lang="ko-KR" altLang="en-US" u="sng" dirty="0" smtClean="0"/>
              <a:t>               </a:t>
            </a:r>
            <a:r>
              <a:rPr lang="en-US" altLang="ko-KR" u="sng" dirty="0" smtClean="0"/>
              <a:t>)</a:t>
            </a:r>
            <a:endParaRPr lang="ko-KR" altLang="en-US" dirty="0" smtClean="0"/>
          </a:p>
          <a:p>
            <a:pPr>
              <a:buFont typeface="Wingdings" pitchFamily="2" charset="2"/>
              <a:buNone/>
            </a:pPr>
            <a:r>
              <a:rPr lang="en-US" altLang="ko-KR" dirty="0" smtClean="0"/>
              <a:t>5. CREATE, ALTER, DROP, RENAME, TRUNCATE</a:t>
            </a:r>
            <a:r>
              <a:rPr lang="ko-KR" altLang="en-US" dirty="0" smtClean="0"/>
              <a:t>문으로 구성되며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새로운 테이블을 만들고 변경하고 삭제하고 테이블 명을 바꾸고 잘라내는 역할을 하는 것을 무엇이라 합니까</a:t>
            </a:r>
            <a:r>
              <a:rPr lang="en-US" altLang="ko-KR" dirty="0" smtClean="0"/>
              <a:t>?       (</a:t>
            </a:r>
            <a:r>
              <a:rPr lang="ko-KR" altLang="en-US" u="sng" dirty="0" smtClean="0"/>
              <a:t>                     </a:t>
            </a:r>
            <a:r>
              <a:rPr lang="en-US" altLang="ko-KR" u="sng" dirty="0" smtClean="0"/>
              <a:t>)</a:t>
            </a:r>
            <a:endParaRPr lang="en-US" altLang="ko-KR" dirty="0" smtClean="0"/>
          </a:p>
          <a:p>
            <a:pPr>
              <a:buFont typeface="Wingdings" pitchFamily="2" charset="2"/>
              <a:buNone/>
            </a:pPr>
            <a:r>
              <a:rPr lang="en-US" altLang="ko-KR" dirty="0" smtClean="0"/>
              <a:t>6. </a:t>
            </a:r>
            <a:r>
              <a:rPr lang="ko-KR" altLang="en-US" dirty="0" smtClean="0"/>
              <a:t>데이터베이스 접근에 필요한 권한을 </a:t>
            </a:r>
            <a:r>
              <a:rPr lang="en-US" altLang="ko-KR" dirty="0" smtClean="0"/>
              <a:t>GRANT</a:t>
            </a:r>
            <a:r>
              <a:rPr lang="ko-KR" altLang="en-US" dirty="0" smtClean="0"/>
              <a:t>문을 사용하여 부여하고</a:t>
            </a:r>
            <a:r>
              <a:rPr lang="en-US" altLang="ko-KR" dirty="0" smtClean="0"/>
              <a:t>, REVOKE</a:t>
            </a:r>
            <a:r>
              <a:rPr lang="ko-KR" altLang="en-US" dirty="0" smtClean="0"/>
              <a:t>문을 사용하여 권한을 회수하는 명령어로 구성된 것을 무엇이라 합니까</a:t>
            </a:r>
            <a:r>
              <a:rPr lang="en-US" altLang="ko-KR" dirty="0" smtClean="0"/>
              <a:t>? (</a:t>
            </a:r>
            <a:r>
              <a:rPr lang="ko-KR" altLang="en-US" u="sng" dirty="0" smtClean="0"/>
              <a:t>                     </a:t>
            </a:r>
            <a:r>
              <a:rPr lang="en-US" altLang="ko-KR" u="sng" dirty="0" smtClean="0"/>
              <a:t>)</a:t>
            </a:r>
            <a:endParaRPr lang="ko-KR" altLang="en-US" dirty="0" smtClean="0"/>
          </a:p>
          <a:p>
            <a:pPr lvl="1"/>
            <a:endParaRPr lang="ko-KR" altLang="en-US" dirty="0" smtClean="0"/>
          </a:p>
          <a:p>
            <a:pPr lvl="1"/>
            <a:endParaRPr lang="en-US" altLang="ko-KR" dirty="0" smtClean="0"/>
          </a:p>
          <a:p>
            <a:endParaRPr lang="ko-KR" altLang="en-US" dirty="0" smtClean="0"/>
          </a:p>
          <a:p>
            <a:endParaRPr lang="en-US" altLang="ko-KR" dirty="0" smtClean="0"/>
          </a:p>
          <a:p>
            <a:endParaRPr lang="ko-KR" altLang="en-US" dirty="0" smtClean="0"/>
          </a:p>
        </p:txBody>
      </p:sp>
      <p:sp>
        <p:nvSpPr>
          <p:cNvPr id="31748" name="Rectangle 2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04. SQL</a:t>
            </a:r>
            <a:r>
              <a:rPr lang="ko-KR" altLang="en-US" b="1" smtClean="0"/>
              <a:t>과 </a:t>
            </a:r>
            <a:r>
              <a:rPr lang="en-US" altLang="ko-KR" b="1" smtClean="0"/>
              <a:t>SQL*Plus</a:t>
            </a:r>
            <a:r>
              <a:rPr lang="ko-KR" altLang="en-US" b="1" smtClean="0"/>
              <a:t>의 개념</a:t>
            </a:r>
          </a:p>
        </p:txBody>
      </p:sp>
      <p:sp>
        <p:nvSpPr>
          <p:cNvPr id="32771" name="내용 개체 틀 2"/>
          <p:cNvSpPr>
            <a:spLocks noGrp="1"/>
          </p:cNvSpPr>
          <p:nvPr>
            <p:ph idx="1"/>
          </p:nvPr>
        </p:nvSpPr>
        <p:spPr>
          <a:xfrm>
            <a:off x="914400" y="1076325"/>
            <a:ext cx="7467600" cy="5616575"/>
          </a:xfrm>
        </p:spPr>
        <p:txBody>
          <a:bodyPr/>
          <a:lstStyle/>
          <a:p>
            <a:r>
              <a:rPr lang="en-US" altLang="ko-KR" smtClean="0"/>
              <a:t>SQL(Structured Query Language)</a:t>
            </a:r>
            <a:r>
              <a:rPr lang="ko-KR" altLang="en-US" smtClean="0"/>
              <a:t>란</a:t>
            </a:r>
            <a:r>
              <a:rPr lang="en-US" altLang="ko-KR" smtClean="0"/>
              <a:t>?</a:t>
            </a:r>
            <a:endParaRPr lang="ko-KR" altLang="en-US" smtClean="0"/>
          </a:p>
          <a:p>
            <a:pPr lvl="1"/>
            <a:r>
              <a:rPr lang="ko-KR" altLang="en-US" smtClean="0"/>
              <a:t>관계 </a:t>
            </a:r>
            <a:r>
              <a:rPr lang="en-US" altLang="ko-KR" smtClean="0"/>
              <a:t>DB</a:t>
            </a:r>
            <a:r>
              <a:rPr lang="ko-KR" altLang="en-US" smtClean="0"/>
              <a:t>를 처리하기 위해 고안된 언어로</a:t>
            </a:r>
            <a:r>
              <a:rPr lang="en-US" altLang="ko-KR" smtClean="0"/>
              <a:t>, </a:t>
            </a:r>
            <a:r>
              <a:rPr lang="ko-KR" altLang="en-US" smtClean="0"/>
              <a:t>독자적인 문법을 갖는 </a:t>
            </a:r>
            <a:r>
              <a:rPr lang="en-US" altLang="ko-KR" smtClean="0"/>
              <a:t>DB </a:t>
            </a:r>
            <a:r>
              <a:rPr lang="ko-KR" altLang="en-US" smtClean="0"/>
              <a:t>표준 언어</a:t>
            </a:r>
            <a:r>
              <a:rPr lang="en-US" altLang="ko-KR" smtClean="0"/>
              <a:t>(ISO</a:t>
            </a:r>
            <a:r>
              <a:rPr lang="ko-KR" altLang="en-US" smtClean="0"/>
              <a:t>에서 지정</a:t>
            </a:r>
            <a:r>
              <a:rPr lang="en-US" altLang="ko-KR" smtClean="0"/>
              <a:t>)</a:t>
            </a:r>
            <a:r>
              <a:rPr lang="ko-KR" altLang="en-US" smtClean="0"/>
              <a:t>로서 대다수 데이터베이스는 </a:t>
            </a:r>
            <a:r>
              <a:rPr lang="en-US" altLang="ko-KR" smtClean="0"/>
              <a:t>SQL</a:t>
            </a:r>
            <a:r>
              <a:rPr lang="ko-KR" altLang="en-US" smtClean="0"/>
              <a:t>을 사용하여 데이터를 조회</a:t>
            </a:r>
            <a:r>
              <a:rPr lang="en-US" altLang="ko-KR" smtClean="0"/>
              <a:t>, </a:t>
            </a:r>
            <a:r>
              <a:rPr lang="ko-KR" altLang="en-US" smtClean="0"/>
              <a:t>입력</a:t>
            </a:r>
            <a:r>
              <a:rPr lang="en-US" altLang="ko-KR" smtClean="0"/>
              <a:t>, </a:t>
            </a:r>
            <a:r>
              <a:rPr lang="ko-KR" altLang="en-US" smtClean="0"/>
              <a:t>수정 삭제합니다</a:t>
            </a:r>
            <a:r>
              <a:rPr lang="en-US" altLang="ko-KR" smtClean="0"/>
              <a:t>.</a:t>
            </a:r>
          </a:p>
          <a:p>
            <a:r>
              <a:rPr lang="en-US" altLang="ko-KR" smtClean="0"/>
              <a:t>SQL*Plus</a:t>
            </a:r>
            <a:r>
              <a:rPr lang="ko-KR" altLang="en-US" smtClean="0"/>
              <a:t>란</a:t>
            </a:r>
            <a:r>
              <a:rPr lang="en-US" altLang="ko-KR" smtClean="0"/>
              <a:t>?</a:t>
            </a:r>
            <a:endParaRPr lang="ko-KR" altLang="en-US" smtClean="0"/>
          </a:p>
          <a:p>
            <a:pPr lvl="1"/>
            <a:r>
              <a:rPr lang="en-US" altLang="ko-KR" smtClean="0"/>
              <a:t>SQL*Plus</a:t>
            </a:r>
            <a:r>
              <a:rPr lang="ko-KR" altLang="en-US" smtClean="0"/>
              <a:t>는 </a:t>
            </a:r>
            <a:r>
              <a:rPr lang="en-US" altLang="ko-KR" smtClean="0"/>
              <a:t>SQL </a:t>
            </a:r>
            <a:r>
              <a:rPr lang="ko-KR" altLang="en-US" smtClean="0"/>
              <a:t>명령문을 기능을 제공하고</a:t>
            </a:r>
            <a:r>
              <a:rPr lang="en-US" altLang="ko-KR" smtClean="0"/>
              <a:t>, </a:t>
            </a:r>
            <a:r>
              <a:rPr lang="ko-KR" altLang="en-US" smtClean="0"/>
              <a:t>칼럼이나 데이터의 출력 형식을 설정하거나 환경 설정하는 기능을 제공합니다</a:t>
            </a:r>
            <a:r>
              <a:rPr lang="en-US" altLang="ko-KR" smtClean="0"/>
              <a:t>.</a:t>
            </a:r>
            <a:endParaRPr lang="ko-KR" altLang="en-US" smtClean="0"/>
          </a:p>
          <a:p>
            <a:pPr>
              <a:spcBef>
                <a:spcPts val="600"/>
              </a:spcBef>
            </a:pPr>
            <a:endParaRPr lang="ko-KR" altLang="en-US" smtClean="0"/>
          </a:p>
          <a:p>
            <a:pPr>
              <a:spcBef>
                <a:spcPts val="600"/>
              </a:spcBef>
            </a:pPr>
            <a:endParaRPr lang="ko-KR" altLang="en-US" smtClean="0"/>
          </a:p>
          <a:p>
            <a:pPr>
              <a:spcBef>
                <a:spcPts val="600"/>
              </a:spcBef>
            </a:pPr>
            <a:endParaRPr lang="ko-KR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탄탄히 다지기</a:t>
            </a:r>
          </a:p>
        </p:txBody>
      </p:sp>
      <p:sp>
        <p:nvSpPr>
          <p:cNvPr id="33795" name="내용 개체 틀 2"/>
          <p:cNvSpPr>
            <a:spLocks noGrp="1"/>
          </p:cNvSpPr>
          <p:nvPr>
            <p:ph idx="1"/>
          </p:nvPr>
        </p:nvSpPr>
        <p:spPr>
          <a:xfrm>
            <a:off x="914400" y="1076325"/>
            <a:ext cx="7543800" cy="479107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ko-KR" dirty="0" smtClean="0"/>
              <a:t>7.</a:t>
            </a:r>
            <a:r>
              <a:rPr lang="ko-KR" altLang="en-US" dirty="0" smtClean="0"/>
              <a:t> 관계 </a:t>
            </a:r>
            <a:r>
              <a:rPr lang="en-US" altLang="ko-KR" dirty="0" smtClean="0"/>
              <a:t>DB</a:t>
            </a:r>
            <a:r>
              <a:rPr lang="ko-KR" altLang="en-US" dirty="0" smtClean="0"/>
              <a:t>를 처리하기 위해 고안된 언어로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독자적인 문법을 갖는 </a:t>
            </a:r>
            <a:r>
              <a:rPr lang="en-US" altLang="ko-KR" dirty="0" smtClean="0"/>
              <a:t>DB</a:t>
            </a:r>
            <a:r>
              <a:rPr lang="ko-KR" altLang="en-US" dirty="0" smtClean="0"/>
              <a:t>표준 언어를 무엇이라 합니까</a:t>
            </a:r>
            <a:r>
              <a:rPr lang="en-US" altLang="ko-KR" dirty="0" smtClean="0"/>
              <a:t>? (</a:t>
            </a:r>
            <a:r>
              <a:rPr lang="ko-KR" altLang="en-US" u="sng" dirty="0" smtClean="0"/>
              <a:t>                     </a:t>
            </a:r>
            <a:r>
              <a:rPr lang="en-US" altLang="ko-KR" u="sng" dirty="0" smtClean="0"/>
              <a:t>)</a:t>
            </a:r>
            <a:endParaRPr lang="ko-KR" altLang="en-US" dirty="0" smtClean="0"/>
          </a:p>
          <a:p>
            <a:pPr>
              <a:buFont typeface="Wingdings" pitchFamily="2" charset="2"/>
              <a:buNone/>
            </a:pPr>
            <a:r>
              <a:rPr lang="en-US" altLang="ko-KR" smtClean="0"/>
              <a:t>8.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언어를 구현하여 </a:t>
            </a:r>
            <a:r>
              <a:rPr lang="ko-KR" altLang="en-US" dirty="0" err="1" smtClean="0"/>
              <a:t>오라클</a:t>
            </a:r>
            <a:r>
              <a:rPr lang="ko-KR" altLang="en-US" dirty="0" smtClean="0"/>
              <a:t> </a:t>
            </a:r>
            <a:r>
              <a:rPr lang="en-US" altLang="ko-KR" dirty="0" smtClean="0"/>
              <a:t>RDBMS</a:t>
            </a:r>
            <a:r>
              <a:rPr lang="ko-KR" altLang="en-US" dirty="0" smtClean="0"/>
              <a:t>를 관리할 수 있는 </a:t>
            </a:r>
            <a:r>
              <a:rPr lang="ko-KR" altLang="en-US" dirty="0" err="1" smtClean="0"/>
              <a:t>오라클</a:t>
            </a:r>
            <a:r>
              <a:rPr lang="ko-KR" altLang="en-US" dirty="0" smtClean="0"/>
              <a:t> 사의 클라이언트 툴 제품명을 무엇이라 합니까</a:t>
            </a:r>
            <a:r>
              <a:rPr lang="en-US" altLang="ko-KR" dirty="0" smtClean="0"/>
              <a:t>?         (</a:t>
            </a:r>
            <a:r>
              <a:rPr lang="ko-KR" altLang="en-US" u="sng" dirty="0" smtClean="0"/>
              <a:t>                                  </a:t>
            </a:r>
            <a:r>
              <a:rPr lang="en-US" altLang="ko-KR" u="sng" dirty="0" smtClean="0"/>
              <a:t>)</a:t>
            </a:r>
            <a:endParaRPr lang="ko-KR" altLang="en-US" dirty="0" smtClean="0"/>
          </a:p>
          <a:p>
            <a:pPr lvl="1"/>
            <a:endParaRPr lang="ko-KR" altLang="en-US" dirty="0" smtClean="0"/>
          </a:p>
          <a:p>
            <a:pPr lvl="1"/>
            <a:endParaRPr lang="en-US" altLang="ko-KR" dirty="0" smtClean="0"/>
          </a:p>
          <a:p>
            <a:endParaRPr lang="ko-KR" altLang="en-US" dirty="0" smtClean="0"/>
          </a:p>
          <a:p>
            <a:endParaRPr lang="en-US" altLang="ko-KR" dirty="0" smtClean="0"/>
          </a:p>
          <a:p>
            <a:endParaRPr lang="ko-KR" altLang="en-US" dirty="0" smtClean="0"/>
          </a:p>
        </p:txBody>
      </p:sp>
      <p:sp>
        <p:nvSpPr>
          <p:cNvPr id="33796" name="Rectangle 2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762000" y="3124200"/>
            <a:ext cx="8077200" cy="4724400"/>
          </a:xfrm>
        </p:spPr>
        <p:txBody>
          <a:bodyPr/>
          <a:lstStyle/>
          <a:p>
            <a:r>
              <a:rPr lang="ko-KR" altLang="en-US" dirty="0" smtClean="0"/>
              <a:t>유용한 데이터의 집합</a:t>
            </a:r>
          </a:p>
          <a:p>
            <a:pPr>
              <a:buNone/>
            </a:pPr>
            <a:r>
              <a:rPr lang="ko-KR" altLang="en-US" dirty="0" smtClean="0"/>
              <a:t>    예</a:t>
            </a:r>
            <a:r>
              <a:rPr lang="en-US" altLang="ko-KR" dirty="0" smtClean="0"/>
              <a:t>)  </a:t>
            </a:r>
            <a:r>
              <a:rPr lang="ko-KR" altLang="en-US" dirty="0" smtClean="0"/>
              <a:t>학사 관리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학교</a:t>
            </a:r>
            <a:r>
              <a:rPr lang="en-US" altLang="ko-KR" dirty="0" smtClean="0"/>
              <a:t>),  </a:t>
            </a:r>
            <a:r>
              <a:rPr lang="ko-KR" altLang="en-US" dirty="0" smtClean="0"/>
              <a:t>도서관리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도서관</a:t>
            </a:r>
            <a:r>
              <a:rPr lang="en-US" altLang="ko-KR" dirty="0" smtClean="0"/>
              <a:t>)</a:t>
            </a:r>
            <a:endParaRPr lang="ko-KR" altLang="en-US" dirty="0" smtClean="0"/>
          </a:p>
          <a:p>
            <a:r>
              <a:rPr lang="ko-KR" altLang="en-US" dirty="0" smtClean="0"/>
              <a:t>데이터베이스에 저장된 정보는 검색</a:t>
            </a:r>
            <a:r>
              <a:rPr lang="en-US" altLang="ko-KR" dirty="0" smtClean="0"/>
              <a:t>,</a:t>
            </a:r>
            <a:r>
              <a:rPr lang="ko-KR" altLang="en-US" dirty="0" smtClean="0"/>
              <a:t> 수정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삭제에 용이</a:t>
            </a:r>
          </a:p>
          <a:p>
            <a:pPr>
              <a:buFont typeface="Wingdings" pitchFamily="2" charset="2"/>
              <a:buNone/>
            </a:pPr>
            <a:endParaRPr lang="en-US" altLang="ko-KR" dirty="0" smtClean="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01. </a:t>
            </a:r>
            <a:r>
              <a:rPr lang="ko-KR" altLang="en-US" b="1" smtClean="0"/>
              <a:t>데이터베이스 개념 이해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066800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altLang="ko-KR" sz="2400" dirty="0" smtClean="0"/>
          </a:p>
          <a:p>
            <a:pPr algn="l"/>
            <a:r>
              <a:rPr lang="ko-KR" altLang="en-US" sz="2400" dirty="0" smtClean="0"/>
              <a:t>특정 조직의 업무에 공동으로 사용하기 위하여 운영상 필요한 데이터를 중복을 최소화하여 컴퓨터 기억 장치 내에 모아 놓은 자료의 집합체를 데이터 베이스라고 합니다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5.2 </a:t>
            </a:r>
            <a:r>
              <a:rPr lang="ko-KR" altLang="en-US" smtClean="0"/>
              <a:t>시스템 권한을 데이터베이스 관리자</a:t>
            </a:r>
          </a:p>
        </p:txBody>
      </p:sp>
      <p:sp>
        <p:nvSpPr>
          <p:cNvPr id="40963" name="내용 개체 틀 2"/>
          <p:cNvSpPr>
            <a:spLocks noGrp="1"/>
          </p:cNvSpPr>
          <p:nvPr>
            <p:ph idx="1"/>
          </p:nvPr>
        </p:nvSpPr>
        <p:spPr>
          <a:xfrm>
            <a:off x="685800" y="1066800"/>
            <a:ext cx="7696200" cy="1752600"/>
          </a:xfrm>
        </p:spPr>
        <p:txBody>
          <a:bodyPr/>
          <a:lstStyle/>
          <a:p>
            <a:r>
              <a:rPr lang="ko-KR" altLang="en-US" dirty="0" smtClean="0"/>
              <a:t>데이터베이스 사용자는 </a:t>
            </a:r>
            <a:r>
              <a:rPr lang="ko-KR" altLang="en-US" dirty="0" err="1" smtClean="0"/>
              <a:t>오라클</a:t>
            </a:r>
            <a:r>
              <a:rPr lang="ko-KR" altLang="en-US" dirty="0" smtClean="0"/>
              <a:t> 계정</a:t>
            </a:r>
            <a:r>
              <a:rPr lang="en-US" altLang="ko-KR" dirty="0" smtClean="0"/>
              <a:t>(Account)</a:t>
            </a:r>
            <a:r>
              <a:rPr lang="ko-KR" altLang="en-US" dirty="0" smtClean="0"/>
              <a:t>이라는 용어와 같은 의미로 사용됩니다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오라클을</a:t>
            </a:r>
            <a:r>
              <a:rPr lang="ko-KR" altLang="en-US" dirty="0" smtClean="0"/>
              <a:t> 설치하면 </a:t>
            </a:r>
            <a:r>
              <a:rPr lang="ko-KR" altLang="en-US" dirty="0" err="1" smtClean="0"/>
              <a:t>한개</a:t>
            </a:r>
            <a:r>
              <a:rPr lang="ko-KR" altLang="en-US" dirty="0" smtClean="0"/>
              <a:t> 이상의 데이터베이스 권한을 갖는 디폴트</a:t>
            </a:r>
            <a:r>
              <a:rPr lang="en-US" altLang="ko-KR" dirty="0" smtClean="0"/>
              <a:t>(</a:t>
            </a:r>
            <a:r>
              <a:rPr lang="ko-KR" altLang="en-US" dirty="0" smtClean="0"/>
              <a:t>기본적인</a:t>
            </a:r>
            <a:r>
              <a:rPr lang="en-US" altLang="ko-KR" dirty="0" smtClean="0"/>
              <a:t>) </a:t>
            </a:r>
            <a:r>
              <a:rPr lang="ko-KR" altLang="en-US" dirty="0" smtClean="0"/>
              <a:t>사용자가 존재합니다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오라클에서</a:t>
            </a:r>
            <a:r>
              <a:rPr lang="ko-KR" altLang="en-US" dirty="0" smtClean="0"/>
              <a:t> 제공되는 사용자 계정은 다음과 같습니다</a:t>
            </a:r>
            <a:r>
              <a:rPr lang="en-US" altLang="ko-KR" dirty="0" smtClean="0"/>
              <a:t>. </a:t>
            </a:r>
          </a:p>
          <a:p>
            <a:endParaRPr lang="ko-KR" altLang="en-US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143000" y="2895600"/>
          <a:ext cx="7086600" cy="2795016"/>
        </p:xfrm>
        <a:graphic>
          <a:graphicData uri="http://schemas.openxmlformats.org/drawingml/2006/table">
            <a:tbl>
              <a:tblPr/>
              <a:tblGrid>
                <a:gridCol w="1084684"/>
                <a:gridCol w="6001916"/>
              </a:tblGrid>
              <a:tr h="4572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사용자계정</a:t>
                      </a:r>
                      <a:endParaRPr lang="ko-KR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설명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+mn-lt"/>
                          <a:ea typeface="바탕"/>
                        </a:rPr>
                        <a:t>SYS</a:t>
                      </a:r>
                      <a:endParaRPr lang="en-US" sz="160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 err="1">
                          <a:solidFill>
                            <a:srgbClr val="000000"/>
                          </a:solidFill>
                          <a:latin typeface="+mn-lt"/>
                        </a:rPr>
                        <a:t>오라클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+mn-lt"/>
                        </a:rPr>
                        <a:t>Super 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사용자 계정이며 데이터베이스에서 발생하는 모든 문제들을 처리할 수 있는 권한을 가지고 있다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+mn-lt"/>
                        </a:rPr>
                        <a:t>. 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+mn-lt"/>
                          <a:ea typeface="바탕"/>
                        </a:rPr>
                        <a:t>SYSTEM</a:t>
                      </a:r>
                      <a:endParaRPr lang="en-US" sz="160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 err="1">
                          <a:solidFill>
                            <a:srgbClr val="000000"/>
                          </a:solidFill>
                          <a:latin typeface="+mn-lt"/>
                        </a:rPr>
                        <a:t>오라클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 데이터베이스를 유지보수 관리할 때 사용하는 사용자 계정이며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+mn-lt"/>
                        </a:rPr>
                        <a:t>, SYS 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사용자와 차이점은 데이터베이스를 생성할 수 있는 권한이 </a:t>
                      </a:r>
                      <a:r>
                        <a:rPr lang="ko-KR" altLang="en-US" sz="16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없습니다</a:t>
                      </a: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.</a:t>
                      </a:r>
                      <a:endParaRPr lang="en-US" altLang="ko-KR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+mn-lt"/>
                          <a:ea typeface="바탕"/>
                        </a:rPr>
                        <a:t>SCOTT</a:t>
                      </a:r>
                      <a:endParaRPr lang="en-US" sz="160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처음 </a:t>
                      </a:r>
                      <a:r>
                        <a:rPr lang="ko-KR" altLang="en-US" sz="1600" dirty="0" err="1">
                          <a:solidFill>
                            <a:srgbClr val="000000"/>
                          </a:solidFill>
                          <a:latin typeface="+mn-lt"/>
                        </a:rPr>
                        <a:t>오라클을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 사용하는 사용자의 실습을 위해 만들어 놓은 연습용 계정이다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+mn-lt"/>
                        </a:rPr>
                        <a:t>.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+mn-lt"/>
                          <a:ea typeface="바탕"/>
                        </a:rPr>
                        <a:t>HR</a:t>
                      </a:r>
                      <a:endParaRPr 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이 역시 </a:t>
                      </a:r>
                      <a:r>
                        <a:rPr lang="ko-KR" altLang="en-US" sz="1600" dirty="0" err="1">
                          <a:solidFill>
                            <a:srgbClr val="000000"/>
                          </a:solidFill>
                          <a:latin typeface="+mn-lt"/>
                        </a:rPr>
                        <a:t>오라클에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 접근할 수 있도록 샘플로 만들어 놓은 사용자 계정이다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+mn-lt"/>
                        </a:rPr>
                        <a:t>. 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0984" name="Rectangle 4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1.2 </a:t>
            </a:r>
            <a:r>
              <a:rPr lang="ko-KR" altLang="en-US" smtClean="0"/>
              <a:t>데이터베이스의 정의</a:t>
            </a:r>
          </a:p>
        </p:txBody>
      </p:sp>
      <p:sp>
        <p:nvSpPr>
          <p:cNvPr id="11267" name="내용 개체 틀 2"/>
          <p:cNvSpPr>
            <a:spLocks noGrp="1"/>
          </p:cNvSpPr>
          <p:nvPr>
            <p:ph idx="1"/>
          </p:nvPr>
        </p:nvSpPr>
        <p:spPr>
          <a:xfrm>
            <a:off x="685800" y="1076325"/>
            <a:ext cx="8229600" cy="5616575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ko-KR" altLang="en-US" smtClean="0"/>
              <a:t>통합된 데이터</a:t>
            </a:r>
            <a:r>
              <a:rPr lang="en-US" altLang="ko-KR" smtClean="0"/>
              <a:t>(integrated data)</a:t>
            </a:r>
            <a:endParaRPr lang="ko-KR" altLang="en-US" smtClean="0"/>
          </a:p>
          <a:p>
            <a:pPr lvl="1">
              <a:spcBef>
                <a:spcPts val="600"/>
              </a:spcBef>
            </a:pPr>
            <a:r>
              <a:rPr lang="ko-KR" altLang="en-US" smtClean="0"/>
              <a:t>데이터베이스는 똑같은 데이터가 원칙적으로 중복되어 있지 않다는 것을 말하며</a:t>
            </a:r>
            <a:r>
              <a:rPr lang="en-US" altLang="ko-KR" smtClean="0"/>
              <a:t>, </a:t>
            </a:r>
            <a:r>
              <a:rPr lang="ko-KR" altLang="en-US" smtClean="0"/>
              <a:t>데이터의 중복은 일반적으로 관리상의 복잡한 부작용을 초래합니다</a:t>
            </a:r>
            <a:r>
              <a:rPr lang="en-US" altLang="ko-KR" smtClean="0"/>
              <a:t>. </a:t>
            </a:r>
          </a:p>
          <a:p>
            <a:pPr>
              <a:spcBef>
                <a:spcPts val="600"/>
              </a:spcBef>
            </a:pPr>
            <a:r>
              <a:rPr lang="ko-KR" altLang="en-US" smtClean="0"/>
              <a:t>저장된 데이터</a:t>
            </a:r>
            <a:r>
              <a:rPr lang="en-US" altLang="ko-KR" smtClean="0"/>
              <a:t>(stored data)</a:t>
            </a:r>
            <a:endParaRPr lang="ko-KR" altLang="en-US" smtClean="0"/>
          </a:p>
          <a:p>
            <a:pPr lvl="1">
              <a:spcBef>
                <a:spcPts val="600"/>
              </a:spcBef>
            </a:pPr>
            <a:r>
              <a:rPr lang="ko-KR" altLang="en-US" smtClean="0"/>
              <a:t>컴퓨터가 접근할 수 있는 기억장치에 저장된 데이터를 말합니다</a:t>
            </a:r>
            <a:r>
              <a:rPr lang="en-US" altLang="ko-KR" smtClean="0"/>
              <a:t>. </a:t>
            </a:r>
            <a:r>
              <a:rPr lang="ko-KR" altLang="en-US" smtClean="0"/>
              <a:t>주로 하드디스크에 저장되어 관리됩니다</a:t>
            </a:r>
            <a:r>
              <a:rPr lang="en-US" altLang="ko-KR" smtClean="0"/>
              <a:t>.</a:t>
            </a:r>
          </a:p>
          <a:p>
            <a:pPr>
              <a:spcBef>
                <a:spcPts val="600"/>
              </a:spcBef>
            </a:pPr>
            <a:r>
              <a:rPr lang="ko-KR" altLang="en-US" smtClean="0"/>
              <a:t>운영 데이터</a:t>
            </a:r>
            <a:r>
              <a:rPr lang="en-US" altLang="ko-KR" smtClean="0"/>
              <a:t>(operational data)</a:t>
            </a:r>
            <a:endParaRPr lang="ko-KR" altLang="en-US" smtClean="0"/>
          </a:p>
          <a:p>
            <a:pPr lvl="1">
              <a:spcBef>
                <a:spcPts val="600"/>
              </a:spcBef>
            </a:pPr>
            <a:r>
              <a:rPr lang="ko-KR" altLang="en-US" smtClean="0"/>
              <a:t>존재 목적이 명확하고 유용성을 지니고 있는 데이터를 말합니다</a:t>
            </a:r>
            <a:r>
              <a:rPr lang="en-US" altLang="ko-KR" smtClean="0"/>
              <a:t>. </a:t>
            </a:r>
            <a:r>
              <a:rPr lang="ko-KR" altLang="en-US" smtClean="0"/>
              <a:t>즉 단순히 데이터를 모아둔 개념이 아닌 병원 관리를 위한 데이터 구축과 같은 목적이 분명한 데이터여야만 합니다</a:t>
            </a:r>
            <a:r>
              <a:rPr lang="en-US" altLang="ko-KR" smtClean="0"/>
              <a:t>. </a:t>
            </a:r>
          </a:p>
          <a:p>
            <a:pPr>
              <a:spcBef>
                <a:spcPts val="600"/>
              </a:spcBef>
            </a:pPr>
            <a:r>
              <a:rPr lang="ko-KR" altLang="en-US" smtClean="0"/>
              <a:t>공용 데이터</a:t>
            </a:r>
            <a:r>
              <a:rPr lang="en-US" altLang="ko-KR" smtClean="0"/>
              <a:t>(shared data)</a:t>
            </a:r>
            <a:endParaRPr lang="ko-KR" altLang="en-US" smtClean="0"/>
          </a:p>
          <a:p>
            <a:pPr lvl="1">
              <a:spcBef>
                <a:spcPts val="600"/>
              </a:spcBef>
            </a:pPr>
            <a:r>
              <a:rPr lang="ko-KR" altLang="en-US" smtClean="0"/>
              <a:t>여러 사용자들이 서로 다른 목적으로 사용하는 공유 가능한 데이터를 말합니다</a:t>
            </a:r>
            <a:r>
              <a:rPr lang="en-US" altLang="ko-KR" smtClean="0"/>
              <a:t>. </a:t>
            </a:r>
          </a:p>
          <a:p>
            <a:pPr>
              <a:spcBef>
                <a:spcPts val="600"/>
              </a:spcBef>
            </a:pPr>
            <a:endParaRPr lang="ko-KR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1.3 </a:t>
            </a:r>
            <a:r>
              <a:rPr lang="ko-KR" altLang="en-US" smtClean="0"/>
              <a:t>데이터베이스의 특징</a:t>
            </a:r>
          </a:p>
        </p:txBody>
      </p:sp>
      <p:sp>
        <p:nvSpPr>
          <p:cNvPr id="12291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(1) </a:t>
            </a:r>
            <a:r>
              <a:rPr lang="ko-KR" altLang="en-US" dirty="0" smtClean="0"/>
              <a:t>실시간 </a:t>
            </a:r>
            <a:r>
              <a:rPr lang="ko-KR" altLang="en-US" dirty="0" err="1" smtClean="0"/>
              <a:t>접근성</a:t>
            </a:r>
            <a:r>
              <a:rPr lang="en-US" altLang="ko-KR" dirty="0" smtClean="0"/>
              <a:t>(Real-time </a:t>
            </a:r>
            <a:r>
              <a:rPr lang="en-US" altLang="ko-KR" dirty="0" err="1" smtClean="0"/>
              <a:t>accessability</a:t>
            </a:r>
            <a:r>
              <a:rPr lang="en-US" altLang="ko-KR" dirty="0" smtClean="0"/>
              <a:t>)</a:t>
            </a:r>
            <a:endParaRPr lang="ko-KR" altLang="en-US" dirty="0" smtClean="0"/>
          </a:p>
          <a:p>
            <a:pPr lvl="1"/>
            <a:r>
              <a:rPr lang="ko-KR" altLang="en-US" dirty="0" smtClean="0"/>
              <a:t>다수의 사용자의 요구에 대해서 처리 시간이 몇 초를 넘기지 말아야 한다는 의미입니다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(2) </a:t>
            </a:r>
            <a:r>
              <a:rPr lang="ko-KR" altLang="en-US" dirty="0" smtClean="0"/>
              <a:t>지속적인 변화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Continuos</a:t>
            </a:r>
            <a:r>
              <a:rPr lang="en-US" altLang="ko-KR" dirty="0" smtClean="0"/>
              <a:t> evolution)</a:t>
            </a:r>
            <a:endParaRPr lang="ko-KR" altLang="en-US" dirty="0" smtClean="0"/>
          </a:p>
          <a:p>
            <a:pPr lvl="1"/>
            <a:r>
              <a:rPr lang="ko-KR" altLang="en-US" dirty="0" smtClean="0"/>
              <a:t>데이터베이스에 저장된 데이터는 최신의 정보가 정확하게 저장되어 처리되어야 합니다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(3) </a:t>
            </a:r>
            <a:r>
              <a:rPr lang="ko-KR" altLang="en-US" dirty="0" smtClean="0"/>
              <a:t>동시 공유</a:t>
            </a:r>
            <a:r>
              <a:rPr lang="en-US" altLang="ko-KR" dirty="0" smtClean="0"/>
              <a:t>(Concurrent sharing)</a:t>
            </a:r>
            <a:endParaRPr lang="ko-KR" altLang="en-US" dirty="0" smtClean="0"/>
          </a:p>
          <a:p>
            <a:pPr lvl="1"/>
            <a:r>
              <a:rPr lang="ko-KR" altLang="en-US" dirty="0" smtClean="0"/>
              <a:t>동일 데이터를 동시에 서로 다른 목적으로 사용할 수 있어야 합니다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(4) </a:t>
            </a:r>
            <a:r>
              <a:rPr lang="ko-KR" altLang="en-US" dirty="0" smtClean="0"/>
              <a:t>내용에 대한 참조</a:t>
            </a:r>
          </a:p>
          <a:p>
            <a:pPr lvl="1"/>
            <a:r>
              <a:rPr lang="ko-KR" altLang="en-US" dirty="0" smtClean="0"/>
              <a:t>데이터베이스 내에 있는 데이터 레코드들은 주소나 위치에 의해 참조되는 것이 아니라 가지고 있는 값</a:t>
            </a:r>
            <a:r>
              <a:rPr lang="en-US" altLang="ko-KR" dirty="0" smtClean="0"/>
              <a:t>(</a:t>
            </a:r>
            <a:r>
              <a:rPr lang="ko-KR" altLang="en-US" dirty="0" smtClean="0"/>
              <a:t>내용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따라 참조해야 합니다</a:t>
            </a:r>
            <a:r>
              <a:rPr lang="en-US" altLang="ko-KR" dirty="0" smtClean="0"/>
              <a:t>. </a:t>
            </a:r>
          </a:p>
          <a:p>
            <a:endParaRPr lang="ko-KR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02. </a:t>
            </a:r>
            <a:r>
              <a:rPr lang="ko-KR" altLang="en-US" b="1" smtClean="0"/>
              <a:t>데이터베이스 관리 시스템</a:t>
            </a:r>
            <a:r>
              <a:rPr lang="en-US" altLang="ko-KR" b="1" smtClean="0"/>
              <a:t>(DBMS)</a:t>
            </a:r>
            <a:endParaRPr lang="ko-KR" altLang="en-US" smtClean="0"/>
          </a:p>
        </p:txBody>
      </p:sp>
      <p:sp>
        <p:nvSpPr>
          <p:cNvPr id="1331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데이터베이스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DataBase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>
                <a:solidFill>
                  <a:srgbClr val="FF0000"/>
                </a:solidFill>
              </a:rPr>
              <a:t>지속적으로 유지 관리해야 하는 데이터의 집합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r>
              <a:rPr lang="ko-KR" altLang="en-US" dirty="0"/>
              <a:t>특정 조직의 업무에 공동으로 사용하기 위하여 운영상 필요한 데이터를 중복을 최소화하여 컴퓨터 기억 장치 내에 모아 놓은 자료의 집합체를 데이터 베이스라고 합니다</a:t>
            </a:r>
            <a:r>
              <a:rPr lang="en-US" altLang="ko-KR" dirty="0" smtClean="0"/>
              <a:t>.</a:t>
            </a:r>
            <a:endParaRPr lang="ko-KR" altLang="en-US" dirty="0" smtClean="0">
              <a:solidFill>
                <a:srgbClr val="FF0000"/>
              </a:solidFill>
            </a:endParaRPr>
          </a:p>
          <a:p>
            <a:r>
              <a:rPr lang="ko-KR" altLang="en-US" dirty="0" smtClean="0"/>
              <a:t>데이터베이스 관리 시스템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DataBase</a:t>
            </a:r>
            <a:r>
              <a:rPr lang="en-US" altLang="ko-KR" dirty="0" smtClean="0"/>
              <a:t> Management System)</a:t>
            </a:r>
          </a:p>
          <a:p>
            <a:pPr lvl="1"/>
            <a:r>
              <a:rPr lang="ko-KR" altLang="en-US" dirty="0" smtClean="0">
                <a:solidFill>
                  <a:srgbClr val="FF0000"/>
                </a:solidFill>
              </a:rPr>
              <a:t>방대한 양의 데이터를 편리하게 저장하고 효율적으로 관리하고 검색할 수 있는 환경을 제공해주는 시스템 소프트웨어</a:t>
            </a:r>
          </a:p>
          <a:p>
            <a:pPr lvl="1"/>
            <a:r>
              <a:rPr lang="ko-KR" altLang="en-US" dirty="0" smtClean="0"/>
              <a:t>데이터를 공유하여 정보의 체계적인 활용을 가능하게 합니다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응용 프로그램과 데이터베이스의 중재자로서 모든 응용 프로그램들이 데이터베이스를 공용할 수 있게끔 관리해 주는 소프트웨어 시스템입니다</a:t>
            </a:r>
            <a:r>
              <a:rPr lang="en-US" altLang="ko-KR" dirty="0" smtClean="0"/>
              <a:t>. 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DBMS </a:t>
            </a:r>
            <a:r>
              <a:rPr lang="ko-KR" altLang="en-US" dirty="0" smtClean="0"/>
              <a:t>종류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관계형</a:t>
            </a:r>
            <a:r>
              <a:rPr lang="en-US" altLang="ko-KR" dirty="0" smtClean="0"/>
              <a:t>(Relational)</a:t>
            </a:r>
            <a:r>
              <a:rPr lang="ko-KR" altLang="en-US" dirty="0" smtClean="0"/>
              <a:t> </a:t>
            </a:r>
            <a:r>
              <a:rPr lang="en-US" altLang="ko-KR" dirty="0" smtClean="0"/>
              <a:t>DBMS</a:t>
            </a:r>
          </a:p>
          <a:p>
            <a:pPr lvl="1"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기존의 </a:t>
            </a:r>
            <a:r>
              <a:rPr lang="ko-KR" altLang="en-US" dirty="0" err="1" smtClean="0"/>
              <a:t>계층형</a:t>
            </a:r>
            <a:r>
              <a:rPr lang="ko-KR" altLang="en-US" dirty="0" smtClean="0"/>
              <a:t> 또는 </a:t>
            </a:r>
            <a:r>
              <a:rPr lang="ko-KR" altLang="en-US" dirty="0" err="1" smtClean="0"/>
              <a:t>네트워크형의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DBMS</a:t>
            </a:r>
            <a:r>
              <a:rPr lang="ko-KR" altLang="en-US" dirty="0" smtClean="0"/>
              <a:t>가 레코드를 연결하는 방식과는 달리 이차원의 테이블 즉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컬럼과</a:t>
            </a:r>
            <a:r>
              <a:rPr lang="ko-KR" altLang="en-US" dirty="0" smtClean="0"/>
              <a:t> 행으로 이루어진 개념이다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컬럼은</a:t>
            </a:r>
            <a:r>
              <a:rPr lang="ko-KR" altLang="en-US" dirty="0" smtClean="0"/>
              <a:t> 정보의 종류를 표시하고 행은 각 항목에 표시된 값들의 집합체이다</a:t>
            </a:r>
            <a:r>
              <a:rPr lang="en-US" altLang="ko-KR" dirty="0" smtClean="0"/>
              <a:t>.</a:t>
            </a:r>
          </a:p>
          <a:p>
            <a:pPr>
              <a:buNone/>
            </a:pPr>
            <a:endParaRPr lang="ko-KR" altLang="en-US" dirty="0"/>
          </a:p>
        </p:txBody>
      </p:sp>
      <p:cxnSp>
        <p:nvCxnSpPr>
          <p:cNvPr id="12" name="직선 연결선 11"/>
          <p:cNvCxnSpPr/>
          <p:nvPr/>
        </p:nvCxnSpPr>
        <p:spPr bwMode="auto">
          <a:xfrm rot="16200000" flipH="1">
            <a:off x="4114800" y="5029200"/>
            <a:ext cx="794" cy="794"/>
          </a:xfrm>
          <a:prstGeom prst="line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524000" y="38100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DEPT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LOC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ACCOUNTING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NEW YORK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RESEARCH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DALLS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SALES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CHICAGO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OPERATIONS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BOSTON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2.1 </a:t>
            </a:r>
            <a:r>
              <a:rPr lang="ko-KR" altLang="en-US" smtClean="0"/>
              <a:t>관계형 데이터베이스 관리 시스템</a:t>
            </a:r>
          </a:p>
        </p:txBody>
      </p:sp>
      <p:sp>
        <p:nvSpPr>
          <p:cNvPr id="14339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관계형</a:t>
            </a:r>
            <a:r>
              <a:rPr lang="ko-KR" altLang="en-US" dirty="0" smtClean="0"/>
              <a:t> 데이터베이스 관리시스템</a:t>
            </a:r>
            <a:r>
              <a:rPr lang="en-US" altLang="ko-KR" dirty="0" smtClean="0"/>
              <a:t>(RDBMS: Relational </a:t>
            </a:r>
            <a:r>
              <a:rPr lang="en-US" altLang="ko-KR" dirty="0" err="1" smtClean="0"/>
              <a:t>DataBase</a:t>
            </a:r>
            <a:r>
              <a:rPr lang="en-US" altLang="ko-KR" dirty="0" smtClean="0"/>
              <a:t> Management System)</a:t>
            </a:r>
            <a:r>
              <a:rPr lang="ko-KR" altLang="en-US" dirty="0" smtClean="0"/>
              <a:t>은 가장 일반적인 형태의 </a:t>
            </a:r>
            <a:r>
              <a:rPr lang="en-US" altLang="ko-KR" dirty="0" smtClean="0"/>
              <a:t>DBMS 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오라클</a:t>
            </a:r>
            <a:r>
              <a:rPr lang="en-US" altLang="ko-KR" dirty="0" smtClean="0"/>
              <a:t>(Oracle), </a:t>
            </a:r>
            <a:r>
              <a:rPr lang="ko-KR" altLang="en-US" dirty="0" err="1" smtClean="0"/>
              <a:t>사이베이스</a:t>
            </a:r>
            <a:r>
              <a:rPr lang="en-US" altLang="ko-KR" dirty="0" smtClean="0"/>
              <a:t>(Sybase), </a:t>
            </a:r>
            <a:r>
              <a:rPr lang="ko-KR" altLang="en-US" dirty="0" err="1" smtClean="0"/>
              <a:t>인포믹스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Infomix</a:t>
            </a:r>
            <a:r>
              <a:rPr lang="en-US" altLang="ko-KR" dirty="0" smtClean="0"/>
              <a:t>), MYSQL, Access, SQL Server</a:t>
            </a:r>
          </a:p>
          <a:p>
            <a:r>
              <a:rPr lang="ko-KR" altLang="en-US" dirty="0" smtClean="0"/>
              <a:t>장점</a:t>
            </a:r>
          </a:p>
          <a:p>
            <a:pPr lvl="1"/>
            <a:r>
              <a:rPr lang="ko-KR" altLang="en-US" dirty="0" smtClean="0"/>
              <a:t>작성과 이용이 비교적 쉽고 확장이 용이하다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처음 데이터베이스를 만든 후 관련되는 응용 프로그램들을 변경하지 않고도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새로운 데이터 항목을 데이터베이스에 추가할 수 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lvl="1"/>
            <a:endParaRPr lang="en-US" altLang="ko-KR" dirty="0" smtClean="0"/>
          </a:p>
          <a:p>
            <a:endParaRPr lang="ko-KR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1D4940"/>
      </a:dk1>
      <a:lt1>
        <a:srgbClr val="FFFFFF"/>
      </a:lt1>
      <a:dk2>
        <a:srgbClr val="3F716F"/>
      </a:dk2>
      <a:lt2>
        <a:srgbClr val="C0C0C0"/>
      </a:lt2>
      <a:accent1>
        <a:srgbClr val="669E86"/>
      </a:accent1>
      <a:accent2>
        <a:srgbClr val="A2CAB4"/>
      </a:accent2>
      <a:accent3>
        <a:srgbClr val="FFFFFF"/>
      </a:accent3>
      <a:accent4>
        <a:srgbClr val="173D35"/>
      </a:accent4>
      <a:accent5>
        <a:srgbClr val="B8CCC3"/>
      </a:accent5>
      <a:accent6>
        <a:srgbClr val="92B7A3"/>
      </a:accent6>
      <a:hlink>
        <a:srgbClr val="8CA35F"/>
      </a:hlink>
      <a:folHlink>
        <a:srgbClr val="C1B05D"/>
      </a:folHlink>
    </a:clrScheme>
    <a:fontScheme name="Default Desig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63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6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  <a:ea typeface="궁서체" pitchFamily="17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63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6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  <a:ea typeface="궁서체" pitchFamily="17" charset="-127"/>
          </a:defRPr>
        </a:defPPr>
      </a:lstStyle>
    </a:lnDef>
  </a:objectDefaults>
  <a:extraClrSchemeLst>
    <a:extraClrScheme>
      <a:clrScheme name="Default Design 1">
        <a:dk1>
          <a:srgbClr val="1D4940"/>
        </a:dk1>
        <a:lt1>
          <a:srgbClr val="FFFFFF"/>
        </a:lt1>
        <a:dk2>
          <a:srgbClr val="3F716F"/>
        </a:dk2>
        <a:lt2>
          <a:srgbClr val="C0C0C0"/>
        </a:lt2>
        <a:accent1>
          <a:srgbClr val="669E86"/>
        </a:accent1>
        <a:accent2>
          <a:srgbClr val="A2CAB4"/>
        </a:accent2>
        <a:accent3>
          <a:srgbClr val="FFFFFF"/>
        </a:accent3>
        <a:accent4>
          <a:srgbClr val="173D35"/>
        </a:accent4>
        <a:accent5>
          <a:srgbClr val="B8CCC3"/>
        </a:accent5>
        <a:accent6>
          <a:srgbClr val="92B7A3"/>
        </a:accent6>
        <a:hlink>
          <a:srgbClr val="8CA35F"/>
        </a:hlink>
        <a:folHlink>
          <a:srgbClr val="C1B05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93575"/>
        </a:dk1>
        <a:lt1>
          <a:srgbClr val="FFFFFF"/>
        </a:lt1>
        <a:dk2>
          <a:srgbClr val="000066"/>
        </a:dk2>
        <a:lt2>
          <a:srgbClr val="808080"/>
        </a:lt2>
        <a:accent1>
          <a:srgbClr val="4B92E1"/>
        </a:accent1>
        <a:accent2>
          <a:srgbClr val="99CCFF"/>
        </a:accent2>
        <a:accent3>
          <a:srgbClr val="FFFFFF"/>
        </a:accent3>
        <a:accent4>
          <a:srgbClr val="062C63"/>
        </a:accent4>
        <a:accent5>
          <a:srgbClr val="B1C7EE"/>
        </a:accent5>
        <a:accent6>
          <a:srgbClr val="8AB9E7"/>
        </a:accent6>
        <a:hlink>
          <a:srgbClr val="0066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B4C5B"/>
        </a:dk1>
        <a:lt1>
          <a:srgbClr val="FFFFFF"/>
        </a:lt1>
        <a:dk2>
          <a:srgbClr val="000000"/>
        </a:dk2>
        <a:lt2>
          <a:srgbClr val="969696"/>
        </a:lt2>
        <a:accent1>
          <a:srgbClr val="E3BE05"/>
        </a:accent1>
        <a:accent2>
          <a:srgbClr val="81C200"/>
        </a:accent2>
        <a:accent3>
          <a:srgbClr val="FFFFFF"/>
        </a:accent3>
        <a:accent4>
          <a:srgbClr val="08404C"/>
        </a:accent4>
        <a:accent5>
          <a:srgbClr val="EFDBAA"/>
        </a:accent5>
        <a:accent6>
          <a:srgbClr val="74B00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63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6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  <a:ea typeface="궁서체" pitchFamily="17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63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6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  <a:ea typeface="궁서체" pitchFamily="17" charset="-127"/>
          </a:defRPr>
        </a:defPPr>
      </a:lstStyle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디자인 사용자 지정">
  <a:themeElements>
    <a:clrScheme name="1_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디자인 사용자 지정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63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6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  <a:ea typeface="궁서체" pitchFamily="17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63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6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  <a:ea typeface="궁서체" pitchFamily="17" charset="-127"/>
          </a:defRPr>
        </a:defPPr>
      </a:lstStyle>
    </a:lnDef>
  </a:objectDefaults>
  <a:extraClrSchemeLst>
    <a:extraClrScheme>
      <a:clrScheme name="1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디자인 사용자 지정">
  <a:themeElements>
    <a:clrScheme name="2_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디자인 사용자 지정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63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6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  <a:ea typeface="궁서체" pitchFamily="17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63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6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  <a:ea typeface="궁서체" pitchFamily="17" charset="-127"/>
          </a:defRPr>
        </a:defPPr>
      </a:lstStyle>
    </a:lnDef>
  </a:objectDefaults>
  <a:extraClrSchemeLst>
    <a:extraClrScheme>
      <a:clrScheme name="2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3_디자인 사용자 지정">
  <a:themeElements>
    <a:clrScheme name="3_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디자인 사용자 지정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63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6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  <a:ea typeface="궁서체" pitchFamily="17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63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6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  <a:ea typeface="궁서체" pitchFamily="17" charset="-127"/>
          </a:defRPr>
        </a:defPPr>
      </a:lstStyle>
    </a:lnDef>
  </a:objectDefaults>
  <a:extraClrSchemeLst>
    <a:extraClrScheme>
      <a:clrScheme name="3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4578</TotalTime>
  <Words>1732</Words>
  <Application>Microsoft Office PowerPoint</Application>
  <PresentationFormat>화면 슬라이드 쇼(4:3)</PresentationFormat>
  <Paragraphs>349</Paragraphs>
  <Slides>40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5</vt:i4>
      </vt:variant>
      <vt:variant>
        <vt:lpstr>슬라이드 제목</vt:lpstr>
      </vt:variant>
      <vt:variant>
        <vt:i4>40</vt:i4>
      </vt:variant>
    </vt:vector>
  </HeadingPairs>
  <TitlesOfParts>
    <vt:vector size="58" baseType="lpstr">
      <vt:lpstr>HY강M</vt:lpstr>
      <vt:lpstr>HY견고딕</vt:lpstr>
      <vt:lpstr>HY견명조</vt:lpstr>
      <vt:lpstr>HY나무B</vt:lpstr>
      <vt:lpstr>HY헤드라인M</vt:lpstr>
      <vt:lpstr>굴림</vt:lpstr>
      <vt:lpstr>궁서체</vt:lpstr>
      <vt:lpstr>돋움</vt:lpstr>
      <vt:lpstr>바탕</vt:lpstr>
      <vt:lpstr>새굴림</vt:lpstr>
      <vt:lpstr>Arial</vt:lpstr>
      <vt:lpstr>Lucida Console</vt:lpstr>
      <vt:lpstr>Wingdings</vt:lpstr>
      <vt:lpstr>Default Design</vt:lpstr>
      <vt:lpstr>디자인 사용자 지정</vt:lpstr>
      <vt:lpstr>1_디자인 사용자 지정</vt:lpstr>
      <vt:lpstr>2_디자인 사용자 지정</vt:lpstr>
      <vt:lpstr>3_디자인 사용자 지정</vt:lpstr>
      <vt:lpstr>01장 데이터베이스 개념과 오라클 설치</vt:lpstr>
      <vt:lpstr>이 장에서 다룰 내용</vt:lpstr>
      <vt:lpstr>1.1 파일시스템의 문제점</vt:lpstr>
      <vt:lpstr>01. 데이터베이스 개념 이해</vt:lpstr>
      <vt:lpstr>1.2 데이터베이스의 정의</vt:lpstr>
      <vt:lpstr>1.3 데이터베이스의 특징</vt:lpstr>
      <vt:lpstr>02. 데이터베이스 관리 시스템(DBMS)</vt:lpstr>
      <vt:lpstr>DBMS 종류</vt:lpstr>
      <vt:lpstr>2.1 관계형 데이터베이스 관리 시스템</vt:lpstr>
      <vt:lpstr>2.1 관계형 데이터베이스 관리 시스템</vt:lpstr>
      <vt:lpstr>2.1 관계형 데이터베이스 관리 시스템</vt:lpstr>
      <vt:lpstr>탄탄히 다지기</vt:lpstr>
      <vt:lpstr>데이터베이스 사용자</vt:lpstr>
      <vt:lpstr>&lt;실습하기&gt; 오라클 다운받기</vt:lpstr>
      <vt:lpstr>&lt;실습하기&gt; 오라클 다운받기</vt:lpstr>
      <vt:lpstr>&lt;실습하기&gt; 오라클 설치하기</vt:lpstr>
      <vt:lpstr>&lt;실습하기&gt; 오라클 설치하기</vt:lpstr>
      <vt:lpstr>&lt;실습하기&gt; 오라클 설치하기</vt:lpstr>
      <vt:lpstr>&lt;실습하기&gt; 오라클 설치하기</vt:lpstr>
      <vt:lpstr>&lt;실습하기&gt; 오라클 설치하기</vt:lpstr>
      <vt:lpstr>&lt;실습하기&gt; 오라클 설치하기</vt:lpstr>
      <vt:lpstr>&lt;실습하기&gt; 오라클 설치하기</vt:lpstr>
      <vt:lpstr>&lt;실습하기&gt; 오라클 설치하기</vt:lpstr>
      <vt:lpstr>&lt;실습하기&gt; 오라클 설치하기</vt:lpstr>
      <vt:lpstr>&lt;실습하기&gt; 오라클 설치하기</vt:lpstr>
      <vt:lpstr>05. SQL*Plus 로그인</vt:lpstr>
      <vt:lpstr>&lt;실습하기&gt;계정 접속하기 – slqplus system/1234</vt:lpstr>
      <vt:lpstr>&lt;실습하기&gt; 현재 로그인한 계정 보여 주기 – show user</vt:lpstr>
      <vt:lpstr>&lt;실습하기&gt; 계정 전환 - connect</vt:lpstr>
      <vt:lpstr>&lt;실습하기&gt; 테이블 목록 출력-select * from tab;</vt:lpstr>
      <vt:lpstr>&lt;실습하기&gt; 종료하기 – quit 또는 exit</vt:lpstr>
      <vt:lpstr>&lt;실습하기&gt; scott 계정 생성 및 활성화 </vt:lpstr>
      <vt:lpstr>&lt;실습하기&gt; scott 계정 생성 및 활성화 </vt:lpstr>
      <vt:lpstr>&lt;실습하기&gt; hr 계정 활성화 시키기</vt:lpstr>
      <vt:lpstr>05. SQL과 SQL*Plus의 개념</vt:lpstr>
      <vt:lpstr>04. SQL과 SQL*Plus의 개념</vt:lpstr>
      <vt:lpstr>탄탄히 다지기</vt:lpstr>
      <vt:lpstr>04. SQL과 SQL*Plus의 개념</vt:lpstr>
      <vt:lpstr>탄탄히 다지기</vt:lpstr>
      <vt:lpstr>5.2 시스템 권한을 데이터베이스 관리자</vt:lpstr>
    </vt:vector>
  </TitlesOfParts>
  <Company>GuildDesign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ThemeGallery.com</dc:creator>
  <cp:lastModifiedBy>user1</cp:lastModifiedBy>
  <cp:revision>1183</cp:revision>
  <dcterms:created xsi:type="dcterms:W3CDTF">2004-07-21T02:43:03Z</dcterms:created>
  <dcterms:modified xsi:type="dcterms:W3CDTF">2019-09-03T02:54:18Z</dcterms:modified>
</cp:coreProperties>
</file>