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7"/>
  </p:notesMasterIdLst>
  <p:sldIdLst>
    <p:sldId id="256" r:id="rId2"/>
    <p:sldId id="262" r:id="rId3"/>
    <p:sldId id="265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/>
    <p:restoredTop sz="69058"/>
  </p:normalViewPr>
  <p:slideViewPr>
    <p:cSldViewPr snapToGrid="0" snapToObjects="1">
      <p:cViewPr varScale="1">
        <p:scale>
          <a:sx n="51" d="100"/>
          <a:sy n="51" d="100"/>
        </p:scale>
        <p:origin x="1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9DDDF-8DC1-D94F-A989-E00453EA866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A4C8E-5421-6845-9642-21B31775A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11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webpack-china.org/configura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uejin.im/?target=https://developer.mozilla.org/en-US/docs/Web/JavaScript/Reference/Statements/impor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figuration/entry-contex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ebpack.js.org/plugins/commons-chunk-plugin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figuration/entry-contex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ebpack.js.org/plugins/commons-chunk-plugin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，前端路由，后端只通过接口提供数据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前后端仅仅通过异步接口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(AJAX/JSONP)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来编程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58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配置代理的方式</a:t>
            </a:r>
            <a:r>
              <a:rPr lang="en-US" altLang="zh-CN" dirty="0" smtClean="0"/>
              <a:t>~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live reload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proxy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为了解决跨域问题、模拟数据、对第三方请求的拦截转发等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Module Reloading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选项会为入口页面添加“热加载”功能，“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选项则开启“热替换（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Module Reloading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）”，即尝试重新加载组件改变的部分（而不是重新加载整个页面）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插个嘴，关于这个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的功能，个人感觉挺不错的，用着也方便。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-dev-server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种自动刷新的方式：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 mode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 mode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种模式配置的方式和访问的路径稍微有点区别，最主要的区别还是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 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是在网页中嵌入了一个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，将我们自己的应用注入到这个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当中去，因此每次你修改的文件后，都是这个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都是监听文件的变化，然后再将编译后的文件推送到前端，完成页面的</a:t>
            </a:r>
            <a:r>
              <a:rPr lang="en-US" altLang="zh-CN" dirty="0" smtClean="0"/>
              <a:t>reload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165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官网上面的介绍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JSON-Server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模块，运行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服务器，你可以指定一个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文件作为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的数据源</a:t>
            </a:r>
            <a:endParaRPr lang="zh-CN" altLang="en-US" dirty="0" smtClean="0"/>
          </a:p>
          <a:p>
            <a:r>
              <a:rPr lang="en-US" altLang="zh-CN" dirty="0" err="1" smtClean="0"/>
              <a:t>mockjs</a:t>
            </a:r>
            <a:r>
              <a:rPr lang="en-US" altLang="zh-CN" dirty="0" smtClean="0"/>
              <a:t>/ faker	</a:t>
            </a:r>
          </a:p>
          <a:p>
            <a:r>
              <a:rPr lang="zh-CN" altLang="en-US" dirty="0" smtClean="0"/>
              <a:t>构造动态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		</a:t>
            </a:r>
            <a:endParaRPr lang="en-US" altLang="zh-CN" dirty="0" smtClean="0"/>
          </a:p>
          <a:p>
            <a:r>
              <a:rPr lang="en-US" altLang="zh-CN" dirty="0" err="1" smtClean="0"/>
              <a:t>faker.address.city</a:t>
            </a:r>
            <a:r>
              <a:rPr lang="en-US" altLang="zh-CN" dirty="0" smtClean="0"/>
              <a:t>()		</a:t>
            </a:r>
          </a:p>
          <a:p>
            <a:r>
              <a:rPr lang="en-US" altLang="zh-CN" dirty="0" err="1" smtClean="0"/>
              <a:t>Mock.Random.city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可以作为已有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的中间件，提供功能</a:t>
            </a:r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007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是一个模块打包工具，输入为包含依赖关系的模块集，输出为打包合并的前端静态资源。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可以将任何前端资源视为模块，如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，图片，文本。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23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最新是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Webpack3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中，我们使用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webpack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配置对象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(webpack configuration object)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中的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属性来定义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入口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编译的入口文件，通常由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标签引入。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30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的工作流如下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文件夹开始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对应的文件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找到文件之后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读取文件内容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每当遇到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(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ES6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依赖项时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它会解析这些代码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并且打包到最终构建里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接着它会不断递归搜索实际需要的依赖项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直到它到达了“树”的底部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递归完所有依赖之后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会将所有东西打包到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output.path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对应的目录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并将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output.filename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的值作为最终的资源名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([name]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表示使用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key).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87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可以有单一入口，可以有多文件入口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对应支持的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根据入口文件配置方式的不同，也就决定了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包的数量和名字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、按照入口文件在数组中的顺序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所有文件会被打包在一个 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app.bundle.js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、如果不想把所有打包在一个文件中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你可以选择将多个文件打包在多个文件中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上述例子会输出三个文件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home.bundle.js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events.bundle.js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contact.bundle.js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750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nl-N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只理解 </a:t>
            </a:r>
            <a:r>
              <a:rPr lang="nl-NL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用于对模块的源代码进行转换。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可以使你在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模块时预处理文件。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可以将文件从不同的语言（如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）转换为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，或将内联图像转换为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URL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甚至允许你直接在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文件！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066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一组链式的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将按照先后顺序进行编译。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链中的第一个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返回值给下一个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。在最后一个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所预期的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>
              <a:effectLst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等配置，对于不同用途的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，有不同的配置参数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可以通过传参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限定小于多少字节的图片转化为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base64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可以配置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属性开启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模块功能，划分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文件作用域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910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20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这个定义说的有点别扭，举个例子来理解一下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插件是用来拓展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功能的，会在整个构建过程中生效，执行相关任务。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处理源文件，插件不直接操作单个文件。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splitting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后的产物，也就是按需加载的分块，装载了不同的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打包机制中，编译的文件包括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（入口，可以是一个或者多个资源合并而成，由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标签引入）和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所依赖的额外的代码块，同样可以包含一个或者多个文件）。</a:t>
            </a:r>
            <a:endParaRPr lang="zh-CN" altLang="en-US" dirty="0" smtClean="0">
              <a:effectLst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。它会自动帮你生成一个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文件，并且引用相关的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还有其他属性，如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标签注入位置）等等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clean-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-plugin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清除你的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目录，一般只需要设置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目录就可以了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ExtractTextWebpackPlugin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分离我们的样式文件，不使用这个插件时，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是内联在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标签，就是说网页需要等待整个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捆绑加载完成后才应用样式表。用了这个插件可以将样式全部提取出来，在最后生成的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文件中通过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标签引用。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里面引用一下这个插件，用对象的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方法将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lesssass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源文件提取出来进行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转译打包处理再进行合并。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自身的优化插件，项目必备插件，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CommonsChunkPlugin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这个插件对指定的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进行公共模块的提取。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比如我们在开发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每个页面都要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的公共组件，引用这个插件可以对我们引用的第三方（非业务组件依赖）依赖包打包到一个独立的文件（如图里的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）。除此之外，就是提取公共模块的功能，比如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模块除了自身引用了一些互斥的模块之外都引用了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模块，这个插件可以将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模块提取成一个公共模块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还有很多插件，比如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uglify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丑化插件等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压缩插件（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啥意思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在使用这个插件时会生成一段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代码，每次重新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时，就算你不更改任何代码，这个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代码都会都会跟随打包变化打入到你的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中（比如这个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vendor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中），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我们生成出来的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值就会变化，但其实我们没有改变代码，我们希望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值不变，（因为有的场景我们只改变了业务代码，没有改变第三方公共模块的代码，但是会全部更新为新的生产环境的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，我们不希望这样）最大化利用浏览器的缓存机制，提升我们的页面加载性能。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就会把我们的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代码抽出来，独立，不会更新全部的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配置提供了几种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方法，一种是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，一种是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是所有生成的文件，都共用一个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，一个文件改了，全部的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都变了，这种显然不适合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contenthash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44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Wiki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agroup</a:t>
            </a:r>
            <a:r>
              <a:rPr kumimoji="1" lang="zh-CN" altLang="en-US" dirty="0" smtClean="0"/>
              <a:t>维护接口文档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、实时更新接口文档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、解耦开发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/>
              <a:t>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Array 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上的键值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dirty="0" smtClean="0"/>
              <a:t>生成文件的名字，如果没有默认为输出文件名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dirty="0" smtClean="0"/>
              <a:t>模块被引用的次数多少才会被独立打包</a:t>
            </a:r>
            <a:r>
              <a:rPr lang="en-US" altLang="zh-CN" dirty="0" smtClean="0"/>
              <a:t>&gt;=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dirty="0" smtClean="0"/>
              <a:t>表示需要在哪些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（也可以理解为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配置中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的每一项）里寻找公共代码进行打包。不设置此参数则默认提取范围为所有的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，设定一个提取公共模块的范围</a:t>
            </a:r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在使用这个插件时会生成一段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代码，每次重新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时，就算你不更改任何代码，这个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代码都会都会跟随打包变化打入到你的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中（比如这个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vendor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中），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我们生成出来的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值就会变化，但其实我们没有改变代码，我们希望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值不变，（因为有的场景我们只改变了业务代码，没有改变第三方公共模块的代码，但是会全部更新为新的生产环境的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，我们不希望这样）最大化利用浏览器的缓存机制，提升我们的页面加载性能。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three general approaches to code splitting available: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Points: Manually split code using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configuration.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 Duplication: Use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CommonsChunkPlugin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dedupe and split chunks.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Imports: Split code via inline function calls within modules.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42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为啥这么火，根据前面讲的，能总结出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有啥独特的地方，我们开发一个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，对我们的业务代码有哪些希望呢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从产出讲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、代码可以分块，按需加载（支持输出多个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，方便按需加载，异步加载）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、首屏加载时间尽量短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、一般我们都依赖很多第三方的库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从开发过程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、独立的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、模块热重载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~~~~~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、强大的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、强大的可定制化 的配置能力 （定制化打包过程，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核心思想，万物皆模块，将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，啥都是模块，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代码分块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有两种类型的模块依赖，一种是同步的，一种是异步的。在打包的过程中可以将代码输出为代码块（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），代码块可以实现按需加载。 异步加载的代码块通过分割点（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）来确定。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本身只会处理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，为了实现将其他资源也定义为模块，并转化为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loaders 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可以将对应的资源转化为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插件系统：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的可定制化在于其插件系统，其本身的很多功能也是通过插件的方式实现，插件系统形成了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的生态，是的可以使用很多开源的第三方插件。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智能的模块解析：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处理模块之间的依赖关系及如何按需打包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238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代码切分，不仅仅是提取公共代码到一个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中。（这是同步优化的一个点），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代码切分更主要实现了按需加载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中。有三种方式来实现代码切分。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Points: Manually split code using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configuration.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 Duplication: Use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CommonsChunkPlugin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dedupe and split chunks.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Imports: Split code via inline function calls within modules.</a:t>
            </a: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对于异步加载，目前有两种方式来进行代码切分。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中引入的所有依赖，都会递归遍历，打到一个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包里，供异步加载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 </a:t>
            </a:r>
            <a:r>
              <a:rPr lang="en-US" altLang="zh-CN" dirty="0" err="1" smtClean="0"/>
              <a:t>jsonp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来按需加载。这些都依赖于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，需要浏览器支持，可以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</a:t>
            </a: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入参：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这是一个字符串数组，通过这个参数，在所有的回调函数的代码被执行前，我们可以将所有需要用到的模块进行声明。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回调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当所有的依赖都加载完成后，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会执行这个回调函数。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对象的一个实现会作为一个参数传递给这个回调函数。因此，我们可以进一步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依赖和其它模块提供下一步的执行。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chunkName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是提供给这个特定的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require.ensure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的名称。通过提供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require.ensure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不同执行点相同的名称，我们可以保证所有的依赖都会一起放进相同的 文件束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(bundle)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200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配置时要考虑哪些点？？？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开发环境 快速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，代理，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生产环境 丑化，压缩，提取公共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433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57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请求一个接口，连请求都不用写了，直接把模拟数据写出来直接塞上，个人感觉这压根就不算是一种解决方式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4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是一款前端开发中拦截</a:t>
            </a:r>
            <a:r>
              <a:rPr lang="en-US" altLang="zh-CN" dirty="0" smtClean="0"/>
              <a:t>Ajax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请求再生成随机数据响应的工具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可以用来模拟服务器响应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优点是非常简单方便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无侵入性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基本覆盖常用的接口数据类型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7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03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总结两个字：麻烦！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08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前后端分离的方式，就是在传统开发模式中加了一个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层，这样数据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端完成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 smtClean="0"/>
          </a:p>
          <a:p>
            <a:r>
              <a:rPr lang="en-US" altLang="zh-CN" dirty="0" smtClean="0"/>
              <a:t>Mock Server</a:t>
            </a:r>
            <a:r>
              <a:rPr lang="zh-CN" altLang="en-US" dirty="0" smtClean="0"/>
              <a:t>是根据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实现的，但是是没有数据逻辑的，只是非常简单地返回数据。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NPM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NPM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NPM</a:t>
            </a:r>
            <a:endParaRPr lang="zh-CN" altLang="en-US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49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RAP</a:t>
            </a:r>
            <a:r>
              <a:rPr lang="zh-CN" altLang="en-US" dirty="0" smtClean="0"/>
              <a:t>平台：通过分析接口结构，动态生成模拟数据，校验真实接口正确性，基于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，更多的是接口文档管理功能。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而我们需要的是一个轻量级的mock服务，随时可以在本地修改能够方便并且能和webpack整合，所以我们选择了json-server。此外通过faker.js也一样可以实现动态的模拟数据。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17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Fis3</a:t>
            </a:r>
            <a:r>
              <a:rPr lang="zh-CN" altLang="en-US" dirty="0" smtClean="0"/>
              <a:t>大家都用过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、假数据文件 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文件夹下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、代理配置文件，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路由配置  </a:t>
            </a:r>
            <a:r>
              <a:rPr lang="en-US" altLang="zh-CN" dirty="0" err="1" smtClean="0"/>
              <a:t>server.conf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、可通过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返回动态数据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Fis3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的区分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是一个前端资源加载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打包工具。它将根据模块的依赖关系进行静态分析，然后将这些模块按照指定的规则生成对应的静态资源。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-dev-server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是一个小型的</a:t>
            </a:r>
            <a:r>
              <a:rPr lang="en-US" altLang="zh-CN" dirty="0" err="1" smtClean="0"/>
              <a:t>Node.js</a:t>
            </a:r>
            <a:r>
              <a:rPr lang="en-US" altLang="zh-CN" dirty="0" smtClean="0"/>
              <a:t> Express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JSON-Server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模块，运行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服务器，你可以指定一个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文件作为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的数据源</a:t>
            </a:r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17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Mock</a:t>
            </a:r>
            <a:r>
              <a:rPr kumimoji="1" lang="zh-CN" altLang="en-US" sz="4800" dirty="0" smtClean="0"/>
              <a:t>浅谈</a:t>
            </a:r>
            <a:r>
              <a:rPr kumimoji="1" lang="en-US" altLang="zh-CN" sz="4800" dirty="0" smtClean="0"/>
              <a:t>&amp;</a:t>
            </a:r>
            <a:r>
              <a:rPr kumimoji="1" lang="en-US" altLang="zh-CN" sz="4800" dirty="0" err="1" smtClean="0"/>
              <a:t>Webpack</a:t>
            </a:r>
            <a:r>
              <a:rPr kumimoji="1" lang="zh-CN" altLang="en-US" sz="4800" dirty="0" smtClean="0"/>
              <a:t>入门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29650" y="4800600"/>
            <a:ext cx="2050541" cy="1691640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flappyMan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四、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常见</a:t>
            </a:r>
            <a:r>
              <a:rPr kumimoji="1" lang="en-US" altLang="zh-CN" sz="2400" dirty="0" smtClean="0"/>
              <a:t>Mock</a:t>
            </a:r>
            <a:r>
              <a:rPr kumimoji="1" lang="zh-CN" altLang="en-US" sz="2400" dirty="0" smtClean="0"/>
              <a:t>数据方式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660632" y="2381868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Fis3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60630" y="4030022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Webpack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019859" y="3113612"/>
            <a:ext cx="8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提供了轻量级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服务，默认支持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功能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04999" y="4761766"/>
            <a:ext cx="4030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charset="-122"/>
                <a:ea typeface="Microsoft YaHei" charset="-122"/>
              </a:rPr>
              <a:t> </a:t>
            </a:r>
            <a:r>
              <a:rPr lang="en-US" altLang="zh-CN" dirty="0" err="1">
                <a:latin typeface="Microsoft YaHei" charset="-122"/>
                <a:ea typeface="Microsoft YaHei" charset="-122"/>
              </a:rPr>
              <a:t>webpack</a:t>
            </a:r>
            <a:r>
              <a:rPr lang="en-US" altLang="zh-CN" dirty="0">
                <a:latin typeface="Microsoft YaHei" charset="-122"/>
                <a:ea typeface="Microsoft YaHei" charset="-122"/>
              </a:rPr>
              <a:t>-dev-server + </a:t>
            </a:r>
            <a:r>
              <a:rPr lang="en-US" altLang="zh-CN" dirty="0" err="1">
                <a:latin typeface="Microsoft YaHei" charset="-122"/>
                <a:ea typeface="Microsoft YaHei" charset="-122"/>
              </a:rPr>
              <a:t>json</a:t>
            </a:r>
            <a:r>
              <a:rPr lang="en-US" altLang="zh-CN" dirty="0">
                <a:latin typeface="Microsoft YaHei" charset="-122"/>
                <a:ea typeface="Microsoft YaHei" charset="-122"/>
              </a:rPr>
              <a:t>-server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四、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常见</a:t>
            </a:r>
            <a:r>
              <a:rPr kumimoji="1" lang="en-US" altLang="zh-CN" sz="2400" dirty="0" smtClean="0"/>
              <a:t>Mock</a:t>
            </a:r>
            <a:r>
              <a:rPr kumimoji="1" lang="zh-CN" altLang="en-US" sz="2400" dirty="0" smtClean="0"/>
              <a:t>数据方式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60631" y="2381868"/>
            <a:ext cx="37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-dev-server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WDS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89167" y="311361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api设置proxy代理(开发环境dev)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12" y="1589150"/>
            <a:ext cx="5156200" cy="23241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389166" y="490549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http-proxy-middleware(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中</a:t>
            </a:r>
            <a:r>
              <a:rPr lang="en-US" altLang="zh-CN" dirty="0"/>
              <a:t>) </a:t>
            </a:r>
            <a:r>
              <a:rPr lang="zh-CN" altLang="en-US" dirty="0"/>
              <a:t>	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312" y="4341376"/>
            <a:ext cx="4826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四、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常见</a:t>
            </a:r>
            <a:r>
              <a:rPr kumimoji="1" lang="en-US" altLang="zh-CN" sz="2400" dirty="0" smtClean="0"/>
              <a:t>Mock</a:t>
            </a:r>
            <a:r>
              <a:rPr kumimoji="1" lang="zh-CN" altLang="en-US" sz="2400" dirty="0" smtClean="0"/>
              <a:t>数据方式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60631" y="2381868"/>
            <a:ext cx="37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son</a:t>
            </a:r>
            <a:r>
              <a:rPr kumimoji="1" lang="en-US" altLang="zh-CN" dirty="0" smtClean="0"/>
              <a:t>-server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74653" y="3113612"/>
            <a:ext cx="7163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Get a full fake REST API with </a:t>
            </a:r>
            <a:r>
              <a:rPr lang="en-US" altLang="zh-CN" b="1" dirty="0">
                <a:latin typeface="Al Bayan Plain" charset="-78"/>
                <a:ea typeface="Al Bayan Plain" charset="-78"/>
                <a:cs typeface="Al Bayan Plain" charset="-78"/>
              </a:rPr>
              <a:t>zero coding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 in </a:t>
            </a:r>
            <a:r>
              <a:rPr lang="en-US" altLang="zh-CN" b="1" dirty="0">
                <a:latin typeface="Al Bayan Plain" charset="-78"/>
                <a:ea typeface="Al Bayan Plain" charset="-78"/>
                <a:cs typeface="Al Bayan Plain" charset="-78"/>
              </a:rPr>
              <a:t>less than 30 seconds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 (seriously)</a:t>
            </a:r>
          </a:p>
        </p:txBody>
      </p:sp>
      <p:sp>
        <p:nvSpPr>
          <p:cNvPr id="7" name="矩形 6"/>
          <p:cNvSpPr/>
          <p:nvPr/>
        </p:nvSpPr>
        <p:spPr>
          <a:xfrm>
            <a:off x="2374653" y="3845356"/>
            <a:ext cx="646843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、构造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数据（</a:t>
            </a:r>
            <a:r>
              <a:rPr lang="en-US" altLang="zh-CN" dirty="0" err="1" smtClean="0"/>
              <a:t>db.json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db.js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设置路由</a:t>
            </a:r>
            <a:r>
              <a:rPr lang="zh-CN" altLang="en-US" dirty="0" smtClean="0"/>
              <a:t>映射（</a:t>
            </a:r>
            <a:r>
              <a:rPr lang="en-US" altLang="zh-CN" dirty="0" smtClean="0"/>
              <a:t>Routes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、启动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-server</a:t>
            </a:r>
            <a:r>
              <a:rPr lang="zh-CN" altLang="en-US" dirty="0" smtClean="0"/>
              <a:t> （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-server </a:t>
            </a:r>
            <a:r>
              <a:rPr lang="en-US" altLang="zh-CN" dirty="0"/>
              <a:t>--watch </a:t>
            </a:r>
            <a:r>
              <a:rPr lang="en-US" altLang="zh-CN" dirty="0" err="1" smtClean="0"/>
              <a:t>db.json</a:t>
            </a:r>
            <a:r>
              <a:rPr lang="en-US" altLang="zh-CN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p 3000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、请求对应接口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一、什么是</a:t>
            </a:r>
            <a:r>
              <a:rPr kumimoji="1" lang="en-US" altLang="zh-CN" dirty="0" err="1" smtClean="0"/>
              <a:t>Webpack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13" y="2019456"/>
            <a:ext cx="6108414" cy="35693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19151" y="2566534"/>
            <a:ext cx="3730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 smtClean="0">
                <a:latin typeface="+mn-ea"/>
              </a:rPr>
              <a:t>webpack</a:t>
            </a:r>
            <a:r>
              <a:rPr lang="zh-CN" altLang="en-US" dirty="0" smtClean="0">
                <a:latin typeface="+mn-ea"/>
              </a:rPr>
              <a:t>是</a:t>
            </a:r>
            <a:r>
              <a:rPr lang="zh-CN" altLang="en-US" dirty="0">
                <a:latin typeface="+mn-ea"/>
              </a:rPr>
              <a:t>一个</a:t>
            </a:r>
            <a:r>
              <a:rPr lang="zh-CN" altLang="en-US" dirty="0" smtClean="0">
                <a:latin typeface="+mn-ea"/>
              </a:rPr>
              <a:t>现代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应用</a:t>
            </a:r>
            <a:r>
              <a:rPr lang="zh-CN" altLang="en-US" dirty="0">
                <a:latin typeface="+mn-ea"/>
              </a:rPr>
              <a:t>程序的模块</a:t>
            </a:r>
            <a:r>
              <a:rPr lang="zh-CN" altLang="en-US" dirty="0" smtClean="0">
                <a:latin typeface="+mn-ea"/>
              </a:rPr>
              <a:t>打包器。</a:t>
            </a:r>
            <a:r>
              <a:rPr lang="zh-CN" altLang="en-US" dirty="0">
                <a:latin typeface="+mn-ea"/>
              </a:rPr>
              <a:t>当 </a:t>
            </a:r>
            <a:r>
              <a:rPr lang="en-US" altLang="zh-CN" dirty="0" err="1">
                <a:latin typeface="+mn-ea"/>
              </a:rPr>
              <a:t>webpack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处理应用程序时，它会递归地构建一个依赖</a:t>
            </a:r>
            <a:r>
              <a:rPr lang="zh-CN" altLang="en-US" dirty="0" smtClean="0">
                <a:latin typeface="+mn-ea"/>
              </a:rPr>
              <a:t>关系图，</a:t>
            </a:r>
            <a:r>
              <a:rPr lang="zh-CN" altLang="en-US" dirty="0">
                <a:latin typeface="+mn-ea"/>
              </a:rPr>
              <a:t>其中包含应用程序需要的每个模块，然后将所有这些模块打包</a:t>
            </a:r>
            <a:r>
              <a:rPr lang="zh-CN" altLang="en-US" dirty="0" smtClean="0">
                <a:latin typeface="+mn-ea"/>
              </a:rPr>
              <a:t>成少量的</a:t>
            </a:r>
            <a:r>
              <a:rPr lang="zh-CN" altLang="en-US" dirty="0">
                <a:latin typeface="+mn-ea"/>
              </a:rPr>
              <a:t> </a:t>
            </a:r>
            <a:r>
              <a:rPr lang="en-US" altLang="zh-CN" dirty="0">
                <a:latin typeface="+mn-ea"/>
              </a:rPr>
              <a:t>bundle</a:t>
            </a:r>
            <a:r>
              <a:rPr lang="zh-CN" altLang="en-US" dirty="0">
                <a:latin typeface="+mn-ea"/>
              </a:rPr>
              <a:t> 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通常只有一个，由浏览器加载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2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二、几个核心概念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033691" y="2241069"/>
            <a:ext cx="930254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Entry</a:t>
            </a:r>
          </a:p>
          <a:p>
            <a:endParaRPr lang="en-US" altLang="zh-CN" b="1" dirty="0" smtClean="0"/>
          </a:p>
          <a:p>
            <a:r>
              <a:rPr lang="en-US" altLang="zh-CN" b="1" dirty="0">
                <a:latin typeface="Al Bayan Plain" charset="-78"/>
                <a:ea typeface="Al Bayan Plain" charset="-78"/>
                <a:cs typeface="Al Bayan Plain" charset="-78"/>
              </a:rPr>
              <a:t>	</a:t>
            </a:r>
            <a:r>
              <a:rPr lang="zh-CN" altLang="en-US" dirty="0">
                <a:latin typeface="+mn-ea"/>
              </a:rPr>
              <a:t>入口起点告诉 </a:t>
            </a:r>
            <a:r>
              <a:rPr lang="en-US" altLang="zh-CN" dirty="0" err="1">
                <a:latin typeface="+mn-ea"/>
              </a:rPr>
              <a:t>webpack</a:t>
            </a:r>
            <a:r>
              <a:rPr lang="en-US" altLang="zh-CN" dirty="0">
                <a:latin typeface="+mn-ea"/>
              </a:rPr>
              <a:t> </a:t>
            </a:r>
            <a:r>
              <a:rPr lang="zh-CN" altLang="en-US" dirty="0">
                <a:latin typeface="+mn-ea"/>
              </a:rPr>
              <a:t>从哪里开始，并根据依赖关系图确定需要打包的内容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可以</a:t>
            </a:r>
            <a:r>
              <a:rPr lang="zh-CN" altLang="en-US" dirty="0">
                <a:latin typeface="+mn-ea"/>
              </a:rPr>
              <a:t>将应用程序的入口起点认为是根上下文</a:t>
            </a:r>
            <a:r>
              <a:rPr lang="en-US" altLang="zh-CN" dirty="0">
                <a:latin typeface="+mn-ea"/>
              </a:rPr>
              <a:t>(contextual root)</a:t>
            </a:r>
            <a:r>
              <a:rPr lang="zh-CN" altLang="en-US" dirty="0">
                <a:latin typeface="+mn-ea"/>
              </a:rPr>
              <a:t> 或 </a:t>
            </a:r>
            <a:r>
              <a:rPr lang="en-US" altLang="zh-CN" dirty="0">
                <a:latin typeface="+mn-ea"/>
              </a:rPr>
              <a:t>app </a:t>
            </a:r>
            <a:r>
              <a:rPr lang="zh-CN" altLang="en-US" dirty="0">
                <a:latin typeface="+mn-ea"/>
              </a:rPr>
              <a:t>第一个启动文件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  <a:cs typeface="Al Bayan Plain" charset="-78"/>
            </a:endParaRPr>
          </a:p>
          <a:p>
            <a:endParaRPr lang="en-US" altLang="zh-CN" dirty="0">
              <a:latin typeface="+mn-ea"/>
              <a:cs typeface="Al Bayan Plain" charset="-78"/>
            </a:endParaRPr>
          </a:p>
          <a:p>
            <a:r>
              <a:rPr lang="en-US" altLang="zh-CN" b="1" dirty="0" smtClean="0"/>
              <a:t>Output</a:t>
            </a:r>
          </a:p>
          <a:p>
            <a:endParaRPr lang="en-US" altLang="zh-CN" b="1" dirty="0">
              <a:latin typeface="+mn-ea"/>
              <a:cs typeface="Al Bayan Plain" charset="-78"/>
            </a:endParaRPr>
          </a:p>
          <a:p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将</a:t>
            </a:r>
            <a:r>
              <a:rPr lang="zh-CN" altLang="en-US" dirty="0">
                <a:latin typeface="+mn-ea"/>
              </a:rPr>
              <a:t>所有的资源</a:t>
            </a:r>
            <a:r>
              <a:rPr lang="en-US" altLang="zh-CN" dirty="0">
                <a:latin typeface="+mn-ea"/>
              </a:rPr>
              <a:t>(assets)</a:t>
            </a:r>
            <a:r>
              <a:rPr lang="zh-CN" altLang="en-US" dirty="0">
                <a:latin typeface="+mn-ea"/>
              </a:rPr>
              <a:t>归拢在一起后，还需要告诉 </a:t>
            </a:r>
            <a:r>
              <a:rPr lang="en-US" altLang="zh-CN" dirty="0" err="1">
                <a:latin typeface="+mn-ea"/>
              </a:rPr>
              <a:t>webpack</a:t>
            </a:r>
            <a:r>
              <a:rPr lang="en-US" altLang="zh-CN" dirty="0">
                <a:latin typeface="+mn-ea"/>
              </a:rPr>
              <a:t> </a:t>
            </a:r>
            <a:r>
              <a:rPr lang="zh-CN" altLang="en-US" dirty="0">
                <a:latin typeface="+mn-ea"/>
              </a:rPr>
              <a:t>在哪里打包应用程序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webpack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 </a:t>
            </a:r>
            <a:r>
              <a:rPr lang="en-US" altLang="zh-CN" dirty="0">
                <a:latin typeface="+mn-ea"/>
              </a:rPr>
              <a:t>output</a:t>
            </a:r>
            <a:r>
              <a:rPr lang="zh-CN" altLang="en-US" dirty="0">
                <a:latin typeface="+mn-ea"/>
              </a:rPr>
              <a:t> 属性描述了如何处理归拢在一起的代码</a:t>
            </a:r>
            <a:r>
              <a:rPr lang="en-US" altLang="zh-CN" dirty="0">
                <a:latin typeface="+mn-ea"/>
              </a:rPr>
              <a:t>(bundled code)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48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二、几个核心概念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033691" y="2241069"/>
            <a:ext cx="2064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Entry &amp; Output</a:t>
            </a:r>
            <a:endParaRPr lang="en-US" altLang="zh-CN" dirty="0" smtClean="0">
              <a:latin typeface="+mn-ea"/>
              <a:cs typeface="Al Bayan Plain" charset="-7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91" y="2832014"/>
            <a:ext cx="62611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二、几个核心概念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033691" y="2241069"/>
            <a:ext cx="2064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Entry &amp; Output</a:t>
            </a:r>
            <a:endParaRPr lang="en-US" altLang="zh-CN" dirty="0" smtClean="0">
              <a:latin typeface="+mn-ea"/>
              <a:cs typeface="Al Bayan Plain" charset="-7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91" y="2832014"/>
            <a:ext cx="5207000" cy="323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064" y="2832014"/>
            <a:ext cx="5778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二、几个核心概念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033691" y="2241069"/>
            <a:ext cx="102258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Loader</a:t>
            </a:r>
          </a:p>
          <a:p>
            <a:endParaRPr lang="en-US" altLang="zh-CN" b="1" dirty="0" smtClean="0"/>
          </a:p>
          <a:p>
            <a:r>
              <a:rPr lang="en-US" altLang="zh-CN" b="1" dirty="0">
                <a:latin typeface="+mn-ea"/>
                <a:cs typeface="Al Bayan Plain" charset="-78"/>
              </a:rPr>
              <a:t>	</a:t>
            </a:r>
            <a:r>
              <a:rPr lang="en-US" altLang="zh-CN" dirty="0" smtClean="0">
                <a:latin typeface="+mn-ea"/>
                <a:cs typeface="Al Bayan Plain" charset="-78"/>
              </a:rPr>
              <a:t>Loaders</a:t>
            </a:r>
            <a:r>
              <a:rPr lang="zh-CN" altLang="en-US" dirty="0" smtClean="0">
                <a:latin typeface="+mn-ea"/>
                <a:cs typeface="Al Bayan Plain" charset="-78"/>
              </a:rPr>
              <a:t>是应用中源码文件的编译转换器，</a:t>
            </a:r>
            <a:r>
              <a:rPr lang="en-US" altLang="zh-CN" dirty="0" err="1" smtClean="0">
                <a:latin typeface="+mn-ea"/>
                <a:cs typeface="Al Bayan Plain" charset="-78"/>
              </a:rPr>
              <a:t>Webpack</a:t>
            </a:r>
            <a:r>
              <a:rPr lang="zh-CN" altLang="en-US" dirty="0" smtClean="0">
                <a:latin typeface="+mn-ea"/>
                <a:cs typeface="Al Bayan Plain" charset="-78"/>
              </a:rPr>
              <a:t>把每个文件（</a:t>
            </a:r>
            <a:r>
              <a:rPr lang="en-US" altLang="zh-CN" dirty="0" smtClean="0">
                <a:latin typeface="+mn-ea"/>
                <a:cs typeface="Al Bayan Plain" charset="-78"/>
              </a:rPr>
              <a:t>.</a:t>
            </a:r>
            <a:r>
              <a:rPr lang="en-US" altLang="zh-CN" dirty="0" err="1" smtClean="0">
                <a:latin typeface="+mn-ea"/>
                <a:cs typeface="Al Bayan Plain" charset="-78"/>
              </a:rPr>
              <a:t>css</a:t>
            </a:r>
            <a:r>
              <a:rPr lang="en-US" altLang="zh-CN" dirty="0" smtClean="0">
                <a:latin typeface="+mn-ea"/>
                <a:cs typeface="Al Bayan Plain" charset="-78"/>
              </a:rPr>
              <a:t>,.html,.</a:t>
            </a:r>
            <a:r>
              <a:rPr lang="en-US" altLang="zh-CN" dirty="0" err="1" smtClean="0">
                <a:latin typeface="+mn-ea"/>
                <a:cs typeface="Al Bayan Plain" charset="-78"/>
              </a:rPr>
              <a:t>scss</a:t>
            </a:r>
            <a:r>
              <a:rPr lang="en-US" altLang="zh-CN" dirty="0" smtClean="0">
                <a:latin typeface="+mn-ea"/>
                <a:cs typeface="Al Bayan Plain" charset="-78"/>
              </a:rPr>
              <a:t>,.jpg</a:t>
            </a:r>
            <a:r>
              <a:rPr lang="zh-CN" altLang="en-US" dirty="0" smtClean="0">
                <a:latin typeface="+mn-ea"/>
                <a:cs typeface="Al Bayan Plain" charset="-78"/>
              </a:rPr>
              <a:t>等等）</a:t>
            </a:r>
            <a:endParaRPr lang="en-US" altLang="zh-CN" dirty="0">
              <a:latin typeface="+mn-ea"/>
              <a:cs typeface="Al Bayan Plain" charset="-78"/>
            </a:endParaRPr>
          </a:p>
          <a:p>
            <a:r>
              <a:rPr lang="zh-CN" altLang="en-US" dirty="0" smtClean="0">
                <a:latin typeface="+mn-ea"/>
                <a:cs typeface="Al Bayan Plain" charset="-78"/>
              </a:rPr>
              <a:t>都作为模块处理。</a:t>
            </a:r>
            <a:r>
              <a:rPr lang="en-US" altLang="zh-CN" dirty="0" smtClean="0">
                <a:latin typeface="+mn-ea"/>
                <a:cs typeface="Al Bayan Plain" charset="-78"/>
              </a:rPr>
              <a:t>Loader</a:t>
            </a:r>
            <a:r>
              <a:rPr lang="zh-CN" altLang="en-US" dirty="0" smtClean="0">
                <a:latin typeface="+mn-ea"/>
                <a:cs typeface="Al Bayan Plain" charset="-78"/>
              </a:rPr>
              <a:t>就在文件被添加到依赖图中时，将其转换为模块。</a:t>
            </a:r>
            <a:endParaRPr lang="en-US" altLang="zh-CN" dirty="0" smtClean="0">
              <a:latin typeface="+mn-ea"/>
              <a:cs typeface="Al Bayan Plain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91" y="3939540"/>
            <a:ext cx="8458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二、几个核心概念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033691" y="2241069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Loader</a:t>
            </a:r>
            <a:r>
              <a:rPr lang="zh-CN" altLang="en-US" b="1" dirty="0" smtClean="0"/>
              <a:t>功能</a:t>
            </a:r>
            <a:endParaRPr lang="en-US" altLang="zh-CN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2676115" y="2912864"/>
            <a:ext cx="698139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loader </a:t>
            </a:r>
            <a:r>
              <a:rPr lang="zh-CN" altLang="en-US" dirty="0"/>
              <a:t>支持链式传递。能够对资源使用流水线</a:t>
            </a:r>
            <a:r>
              <a:rPr lang="en-US" altLang="zh-CN" dirty="0"/>
              <a:t>(pipeline)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可以接收配置参数。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可以通过正则表达式或者文件后缀指定特定类型的源文件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插件</a:t>
            </a:r>
            <a:r>
              <a:rPr lang="en-US" altLang="zh-CN" dirty="0"/>
              <a:t>(plugin)</a:t>
            </a:r>
            <a:r>
              <a:rPr lang="zh-CN" altLang="en-US" dirty="0"/>
              <a:t>可以为 </a:t>
            </a:r>
            <a:r>
              <a:rPr lang="en-US" altLang="zh-CN" dirty="0"/>
              <a:t>loader </a:t>
            </a:r>
            <a:r>
              <a:rPr lang="zh-CN" altLang="en-US" dirty="0"/>
              <a:t>带来更多特性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除了做文件转换以外，还可以创建额外的文件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4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二、几个核心概念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033691" y="2241069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Loader</a:t>
            </a:r>
            <a:r>
              <a:rPr lang="zh-CN" altLang="en-US" b="1" dirty="0" smtClean="0"/>
              <a:t>配置示例</a:t>
            </a:r>
            <a:endParaRPr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91" y="2832014"/>
            <a:ext cx="4834041" cy="35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3" y="16501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Mock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60633" y="3893236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为什么</a:t>
            </a:r>
            <a:r>
              <a:rPr kumimoji="1" lang="en-US" altLang="zh-CN" dirty="0" smtClean="0"/>
              <a:t>Mock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4881" y="4460794"/>
            <a:ext cx="5397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</a:rPr>
              <a:t>1</a:t>
            </a:r>
            <a:r>
              <a:rPr lang="zh-CN" altLang="en-US" dirty="0" smtClean="0">
                <a:latin typeface="Microsoft YaHei" charset="-122"/>
                <a:ea typeface="Microsoft YaHei" charset="-122"/>
              </a:rPr>
              <a:t>、开发</a:t>
            </a:r>
            <a:r>
              <a:rPr lang="zh-CN" altLang="en-US" dirty="0">
                <a:latin typeface="Microsoft YaHei" charset="-122"/>
                <a:ea typeface="Microsoft YaHei" charset="-122"/>
              </a:rPr>
              <a:t>分离</a:t>
            </a:r>
            <a:r>
              <a:rPr lang="zh-CN" altLang="en-US" dirty="0" smtClean="0">
                <a:latin typeface="Microsoft YaHei" charset="-122"/>
                <a:ea typeface="Microsoft YaHei" charset="-122"/>
              </a:rPr>
              <a:t>，解耦</a:t>
            </a:r>
            <a:r>
              <a:rPr lang="zh-CN" altLang="en-US" dirty="0">
                <a:latin typeface="Microsoft YaHei" charset="-122"/>
                <a:ea typeface="Microsoft YaHei" charset="-122"/>
              </a:rPr>
              <a:t>前后</a:t>
            </a:r>
            <a:r>
              <a:rPr lang="zh-CN" altLang="en-US" dirty="0" smtClean="0">
                <a:latin typeface="Microsoft YaHei" charset="-122"/>
                <a:ea typeface="Microsoft YaHei" charset="-122"/>
              </a:rPr>
              <a:t>端开发依赖，各自独立开发</a:t>
            </a:r>
            <a:endParaRPr lang="en-US" altLang="zh-CN" dirty="0" smtClean="0">
              <a:latin typeface="Microsoft YaHei" charset="-122"/>
              <a:ea typeface="Microsoft YaHei" charset="-122"/>
            </a:endParaRPr>
          </a:p>
          <a:p>
            <a:endParaRPr lang="en-US" altLang="zh-CN" dirty="0" smtClean="0">
              <a:latin typeface="Microsoft YaHei" charset="-122"/>
              <a:ea typeface="Microsoft YaHei" charset="-122"/>
            </a:endParaRPr>
          </a:p>
          <a:p>
            <a:r>
              <a:rPr lang="en-US" altLang="zh-CN" dirty="0" smtClean="0">
                <a:latin typeface="Microsoft YaHei" charset="-122"/>
                <a:ea typeface="Microsoft YaHei" charset="-122"/>
              </a:rPr>
              <a:t>2</a:t>
            </a:r>
            <a:r>
              <a:rPr lang="zh-CN" altLang="en-US" dirty="0" smtClean="0">
                <a:latin typeface="Microsoft YaHei" charset="-122"/>
                <a:ea typeface="Microsoft YaHei" charset="-122"/>
              </a:rPr>
              <a:t>、提升</a:t>
            </a:r>
            <a:r>
              <a:rPr lang="zh-CN" altLang="en-US" dirty="0">
                <a:latin typeface="Microsoft YaHei" charset="-122"/>
                <a:ea typeface="Microsoft YaHei" charset="-122"/>
              </a:rPr>
              <a:t>开发效率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74881" y="2217682"/>
            <a:ext cx="826380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</a:rPr>
              <a:t>对前端开发者而言，无论是开发或是测试经常需要模拟后台接口数据，这时需要</a:t>
            </a:r>
            <a:endParaRPr lang="en-US" altLang="zh-CN" dirty="0" smtClean="0">
              <a:latin typeface="Microsoft YaHei" charset="-122"/>
              <a:ea typeface="Microsoft YaHei" charset="-122"/>
            </a:endParaRPr>
          </a:p>
          <a:p>
            <a:endParaRPr lang="en-US" altLang="zh-CN" dirty="0" smtClean="0">
              <a:latin typeface="Microsoft YaHei" charset="-122"/>
              <a:ea typeface="Microsoft YaHei" charset="-122"/>
            </a:endParaRPr>
          </a:p>
          <a:p>
            <a:r>
              <a:rPr lang="zh-CN" altLang="en-US" dirty="0" smtClean="0">
                <a:latin typeface="Microsoft YaHei" charset="-122"/>
                <a:ea typeface="Microsoft YaHei" charset="-122"/>
              </a:rPr>
              <a:t>我们来</a:t>
            </a:r>
            <a:r>
              <a:rPr lang="en-US" altLang="zh-CN" dirty="0" smtClean="0">
                <a:latin typeface="Microsoft YaHei" charset="-122"/>
                <a:ea typeface="Microsoft YaHei" charset="-122"/>
              </a:rPr>
              <a:t>mock</a:t>
            </a:r>
            <a:r>
              <a:rPr lang="zh-CN" altLang="en-US" dirty="0" smtClean="0">
                <a:latin typeface="Microsoft YaHei" charset="-122"/>
                <a:ea typeface="Microsoft YaHei" charset="-122"/>
              </a:rPr>
              <a:t>数据来模拟接口的返回，对开发的代码进行业务逻辑测试，解决开</a:t>
            </a:r>
            <a:endParaRPr lang="en-US" altLang="zh-CN" dirty="0" smtClean="0">
              <a:latin typeface="Microsoft YaHei" charset="-122"/>
              <a:ea typeface="Microsoft YaHei" charset="-122"/>
            </a:endParaRPr>
          </a:p>
          <a:p>
            <a:endParaRPr lang="en-US" altLang="zh-CN" dirty="0">
              <a:latin typeface="Microsoft YaHei" charset="-122"/>
              <a:ea typeface="Microsoft YaHei" charset="-122"/>
            </a:endParaRPr>
          </a:p>
          <a:p>
            <a:r>
              <a:rPr lang="zh-CN" altLang="en-US" dirty="0" smtClean="0">
                <a:latin typeface="Microsoft YaHei" charset="-122"/>
                <a:ea typeface="Microsoft YaHei" charset="-122"/>
              </a:rPr>
              <a:t>发过程中对后台接口的依赖。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7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二、几个核心概念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33691" y="2241069"/>
            <a:ext cx="85411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Plugin</a:t>
            </a:r>
          </a:p>
          <a:p>
            <a:endParaRPr lang="en-US" altLang="zh-CN" b="1" dirty="0" smtClean="0"/>
          </a:p>
          <a:p>
            <a:r>
              <a:rPr lang="en-US" altLang="zh-CN" b="1" dirty="0">
                <a:latin typeface="+mn-ea"/>
                <a:cs typeface="Al Bayan Plain" charset="-78"/>
              </a:rPr>
              <a:t>	</a:t>
            </a:r>
            <a:r>
              <a:rPr lang="zh-CN" altLang="en-US" dirty="0"/>
              <a:t>插件</a:t>
            </a:r>
            <a:r>
              <a:rPr lang="en-US" altLang="zh-CN" dirty="0"/>
              <a:t>(plugins)</a:t>
            </a:r>
            <a:r>
              <a:rPr lang="zh-CN" altLang="en-US" dirty="0"/>
              <a:t> 更常用于（但不限于）在打包模块的 </a:t>
            </a:r>
            <a:r>
              <a:rPr lang="zh-CN" altLang="en-US" dirty="0" smtClean="0"/>
              <a:t>编译和 </a:t>
            </a:r>
            <a:r>
              <a:rPr lang="en-US" altLang="zh-CN" dirty="0" smtClean="0"/>
              <a:t>chunk </a:t>
            </a:r>
            <a:r>
              <a:rPr lang="zh-CN" altLang="en-US" dirty="0"/>
              <a:t>生命</a:t>
            </a:r>
            <a:r>
              <a:rPr lang="zh-CN" altLang="en-US" dirty="0" smtClean="0"/>
              <a:t>周期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zh-CN" altLang="en-US" dirty="0"/>
              <a:t>操作和自定义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插件是处理</a:t>
            </a:r>
            <a:r>
              <a:rPr lang="zh-CN" altLang="en-US" dirty="0"/>
              <a:t>包（</a:t>
            </a:r>
            <a:r>
              <a:rPr lang="en-US" altLang="zh-CN" dirty="0"/>
              <a:t>bundle</a:t>
            </a:r>
            <a:r>
              <a:rPr lang="zh-CN" altLang="en-US" dirty="0"/>
              <a:t>）或者</a:t>
            </a:r>
            <a:r>
              <a:rPr lang="en-US" altLang="zh-CN" dirty="0"/>
              <a:t>chunk</a:t>
            </a:r>
            <a:r>
              <a:rPr lang="zh-CN" altLang="en-US" dirty="0"/>
              <a:t>级别，且通常是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生成</a:t>
            </a:r>
            <a:r>
              <a:rPr lang="zh-CN" altLang="en-US" dirty="0"/>
              <a:t>的最后阶段。</a:t>
            </a:r>
            <a:endParaRPr lang="en-US" altLang="zh-CN" dirty="0" smtClean="0">
              <a:latin typeface="+mn-ea"/>
              <a:cs typeface="Al Bayan Plain" charset="-7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7525" y="3940010"/>
            <a:ext cx="28424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有什么功能？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、有哪些常用的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8" y="3940010"/>
            <a:ext cx="6378122" cy="24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二、几个核心概念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33691" y="2241069"/>
            <a:ext cx="38250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CommonsChunkPlugin</a:t>
            </a:r>
            <a:r>
              <a:rPr lang="zh-CN" altLang="en-US" dirty="0" smtClean="0"/>
              <a:t>常见配置项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>
                <a:latin typeface="+mn-ea"/>
                <a:cs typeface="Al Bayan Plain" charset="-78"/>
              </a:rPr>
              <a:t>	</a:t>
            </a:r>
            <a:endParaRPr lang="en-US" altLang="zh-CN" dirty="0" smtClean="0">
              <a:latin typeface="+mn-ea"/>
              <a:cs typeface="Al Bayan Plain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14" y="2893785"/>
            <a:ext cx="5588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三、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能输出什么能力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171515" y="2566534"/>
            <a:ext cx="46987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、代码分块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Loaders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、插件系统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、模块：静态</a:t>
            </a:r>
            <a:r>
              <a:rPr lang="zh-CN" altLang="en-US" dirty="0"/>
              <a:t>解析，按需打包，动态加载。</a:t>
            </a:r>
          </a:p>
        </p:txBody>
      </p:sp>
    </p:spTree>
    <p:extLst>
      <p:ext uri="{BB962C8B-B14F-4D97-AF65-F5344CB8AC3E}">
        <p14:creationId xmlns:p14="http://schemas.microsoft.com/office/powerpoint/2010/main" val="3559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三、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能输出什么能力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167976" y="2197202"/>
            <a:ext cx="38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按需加载如何实现？ </a:t>
            </a:r>
            <a:r>
              <a:rPr lang="en-US" altLang="zh-CN" dirty="0"/>
              <a:t>code splitting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76" y="2744280"/>
            <a:ext cx="4421510" cy="1255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76" y="4178021"/>
            <a:ext cx="6351910" cy="21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四、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实际项目配置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Webpack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113458" y="2566534"/>
            <a:ext cx="14670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、开发环境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、生产环境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60" y="2638964"/>
            <a:ext cx="3073400" cy="850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24260" y="4109372"/>
            <a:ext cx="958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debug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dev-server</a:t>
            </a:r>
            <a:r>
              <a:rPr lang="zh-CN" altLang="en-US" dirty="0" smtClean="0"/>
              <a:t>，接口代理，</a:t>
            </a:r>
            <a:r>
              <a:rPr lang="en-US" altLang="zh-CN" dirty="0" smtClean="0"/>
              <a:t>HMR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sourcemap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uglify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compress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commonchunk</a:t>
            </a:r>
            <a:r>
              <a:rPr lang="mr-IN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1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88976" y="2712202"/>
            <a:ext cx="5798226" cy="879529"/>
          </a:xfrm>
        </p:spPr>
        <p:txBody>
          <a:bodyPr>
            <a:normAutofit/>
          </a:bodyPr>
          <a:lstStyle/>
          <a:p>
            <a:r>
              <a:rPr kumimoji="1" lang="zh-CN" altLang="en-US" sz="4800" dirty="0" smtClean="0"/>
              <a:t>谢谢大家！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234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60633" y="1650124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开发流程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2603500"/>
            <a:ext cx="7404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一、硬编码数据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0543" y="2217682"/>
            <a:ext cx="420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简单粗暴，直接将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数据写在代码中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常见</a:t>
            </a:r>
            <a:r>
              <a:rPr kumimoji="1" lang="en-US" altLang="zh-CN" sz="2400" dirty="0" smtClean="0"/>
              <a:t>Mock</a:t>
            </a:r>
            <a:r>
              <a:rPr kumimoji="1" lang="zh-CN" altLang="en-US" sz="2400" dirty="0" smtClean="0"/>
              <a:t>数据方式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660631" y="2785240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27279" y="4510190"/>
            <a:ext cx="4929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、无法模拟异步网络请求，无法测试网络异常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、脏代码，联调或切换线上环境改动成本太高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60631" y="3920356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缺点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27280" y="334304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可以快速修改测试数据</a:t>
            </a:r>
            <a:r>
              <a:rPr lang="mr-IN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5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282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二、前端</a:t>
            </a:r>
            <a:r>
              <a:rPr kumimoji="1" lang="zh-CN" altLang="en-US" dirty="0" smtClean="0"/>
              <a:t>拦截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常见</a:t>
            </a:r>
            <a:r>
              <a:rPr kumimoji="1" lang="en-US" altLang="zh-CN" sz="2400" dirty="0" smtClean="0"/>
              <a:t>Mock</a:t>
            </a:r>
            <a:r>
              <a:rPr kumimoji="1" lang="zh-CN" altLang="en-US" sz="2400" dirty="0" smtClean="0"/>
              <a:t>数据方式</a:t>
            </a:r>
            <a:endParaRPr kumimoji="1"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71" y="1305226"/>
            <a:ext cx="5965372" cy="51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282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二、前端</a:t>
            </a:r>
            <a:r>
              <a:rPr kumimoji="1" lang="zh-CN" altLang="en-US" dirty="0" smtClean="0"/>
              <a:t>拦截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常见</a:t>
            </a:r>
            <a:r>
              <a:rPr kumimoji="1" lang="en-US" altLang="zh-CN" sz="2400" dirty="0" smtClean="0"/>
              <a:t>Mock</a:t>
            </a:r>
            <a:r>
              <a:rPr kumimoji="1" lang="zh-CN" altLang="en-US" sz="2400" dirty="0" smtClean="0"/>
              <a:t>数据方式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60631" y="2239958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27279" y="4510190"/>
            <a:ext cx="4929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、无法模拟网络异常，真实度不够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、脏代码，联调或切换线上环境改动成本太高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60631" y="3836739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缺点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27279" y="2609290"/>
            <a:ext cx="28520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、可以模拟网络请求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、可以快速修改测试数据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三、代理软件拦截网络请求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常见</a:t>
            </a:r>
            <a:r>
              <a:rPr kumimoji="1" lang="en-US" altLang="zh-CN" sz="2400" dirty="0" smtClean="0"/>
              <a:t>Mock</a:t>
            </a:r>
            <a:r>
              <a:rPr kumimoji="1" lang="zh-CN" altLang="en-US" sz="2400" dirty="0" smtClean="0"/>
              <a:t>数据方式</a:t>
            </a:r>
            <a:endParaRPr kumimoji="1"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840543" y="2217682"/>
            <a:ext cx="832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Fiddler</a:t>
            </a:r>
            <a:r>
              <a:rPr lang="zh-CN" altLang="en-US" dirty="0"/>
              <a:t>、</a:t>
            </a:r>
            <a:r>
              <a:rPr lang="en-US" altLang="zh-CN" dirty="0" smtClean="0"/>
              <a:t>Charles</a:t>
            </a:r>
            <a:r>
              <a:rPr lang="zh-CN" altLang="en-US" dirty="0" smtClean="0"/>
              <a:t>等使用</a:t>
            </a:r>
            <a:r>
              <a:rPr lang="zh-CN" altLang="en-US" dirty="0"/>
              <a:t>代理服务器的 </a:t>
            </a:r>
            <a:r>
              <a:rPr lang="en-US" altLang="zh-CN" dirty="0"/>
              <a:t>map</a:t>
            </a:r>
            <a:r>
              <a:rPr lang="zh-CN" altLang="en-US" dirty="0"/>
              <a:t>（映射）</a:t>
            </a:r>
            <a:r>
              <a:rPr lang="en-US" altLang="zh-CN" dirty="0"/>
              <a:t>&amp; rewrite</a:t>
            </a:r>
            <a:r>
              <a:rPr lang="zh-CN" altLang="en-US" dirty="0"/>
              <a:t>（重写） 功能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60631" y="2785240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27279" y="5051264"/>
            <a:ext cx="7642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一个变更需要代理服务器进行多处改动，配置效率</a:t>
            </a:r>
            <a:r>
              <a:rPr lang="zh-CN" altLang="en-US" dirty="0" smtClean="0"/>
              <a:t>低下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需要有远程接口或本地 </a:t>
            </a:r>
            <a:r>
              <a:rPr lang="en-US" altLang="zh-CN" dirty="0"/>
              <a:t>mock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、不支持 </a:t>
            </a:r>
            <a:r>
              <a:rPr lang="en-US" altLang="zh-CN" dirty="0"/>
              <a:t>HTTP method </a:t>
            </a:r>
            <a:r>
              <a:rPr lang="zh-CN" altLang="en-US" dirty="0"/>
              <a:t>的</a:t>
            </a:r>
            <a:r>
              <a:rPr lang="zh-CN" altLang="en-US" dirty="0" smtClean="0"/>
              <a:t>区分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660631" y="4382021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缺点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27279" y="3154572"/>
            <a:ext cx="4110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前端直接请求真实接口</a:t>
            </a:r>
            <a:r>
              <a:rPr lang="zh-CN" altLang="en-US" dirty="0" smtClean="0"/>
              <a:t>，无侵入性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、可以快速修改接口返回数据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9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四、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常见</a:t>
            </a:r>
            <a:r>
              <a:rPr kumimoji="1" lang="en-US" altLang="zh-CN" sz="2400" dirty="0" smtClean="0"/>
              <a:t>Mock</a:t>
            </a:r>
            <a:r>
              <a:rPr kumimoji="1" lang="zh-CN" altLang="en-US" sz="2400" dirty="0" smtClean="0"/>
              <a:t>数据方式</a:t>
            </a:r>
            <a:endParaRPr kumimoji="1"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109023" y="2287749"/>
            <a:ext cx="93025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根据</a:t>
            </a:r>
            <a:r>
              <a:rPr lang="zh-CN" altLang="en-US" dirty="0">
                <a:latin typeface="+mn-ea"/>
              </a:rPr>
              <a:t>接口</a:t>
            </a:r>
            <a:r>
              <a:rPr lang="zh-CN" altLang="en-US" dirty="0" smtClean="0">
                <a:latin typeface="+mn-ea"/>
              </a:rPr>
              <a:t>构建一个轻量</a:t>
            </a:r>
            <a:r>
              <a:rPr kumimoji="1" lang="en-US" altLang="zh-CN" dirty="0">
                <a:latin typeface="+mn-ea"/>
              </a:rPr>
              <a:t>Server </a:t>
            </a:r>
            <a:r>
              <a:rPr lang="zh-CN" altLang="en-US" dirty="0" smtClean="0">
                <a:latin typeface="+mn-ea"/>
              </a:rPr>
              <a:t>，这个</a:t>
            </a:r>
            <a:r>
              <a:rPr kumimoji="1" lang="en-US" altLang="zh-CN" dirty="0">
                <a:latin typeface="+mn-ea"/>
              </a:rPr>
              <a:t>Server</a:t>
            </a:r>
            <a:r>
              <a:rPr lang="zh-CN" altLang="en-US" dirty="0" smtClean="0">
                <a:latin typeface="+mn-ea"/>
              </a:rPr>
              <a:t>会响应</a:t>
            </a:r>
            <a:r>
              <a:rPr lang="zh-CN" altLang="en-US" dirty="0">
                <a:latin typeface="+mn-ea"/>
              </a:rPr>
              <a:t>前端的</a:t>
            </a:r>
            <a:r>
              <a:rPr lang="zh-CN" altLang="en-US" b="1" dirty="0">
                <a:latin typeface="+mn-ea"/>
              </a:rPr>
              <a:t>请求</a:t>
            </a:r>
            <a:r>
              <a:rPr lang="zh-CN" altLang="en-US" b="1" dirty="0" smtClean="0">
                <a:latin typeface="+mn-ea"/>
              </a:rPr>
              <a:t>，并且</a:t>
            </a:r>
            <a:r>
              <a:rPr lang="zh-CN" altLang="en-US" b="1" dirty="0">
                <a:latin typeface="+mn-ea"/>
              </a:rPr>
              <a:t>根据接口返回</a:t>
            </a:r>
            <a:r>
              <a:rPr lang="zh-CN" altLang="en-US" b="1" dirty="0" smtClean="0">
                <a:latin typeface="+mn-ea"/>
              </a:rPr>
              <a:t>数据。</a:t>
            </a:r>
            <a:endParaRPr lang="en-US" altLang="zh-CN" b="1" dirty="0" smtClean="0">
              <a:latin typeface="+mn-ea"/>
            </a:endParaRPr>
          </a:p>
          <a:p>
            <a:endParaRPr lang="en-US" altLang="zh-CN" dirty="0"/>
          </a:p>
          <a:p>
            <a:r>
              <a:rPr lang="zh-CN" altLang="en-US" dirty="0" smtClean="0"/>
              <a:t>当然</a:t>
            </a:r>
            <a:r>
              <a:rPr lang="zh-CN" altLang="en-US" dirty="0"/>
              <a:t>这些数据都是假数据。我们把这个</a:t>
            </a:r>
            <a:r>
              <a:rPr lang="en-US" altLang="zh-CN" dirty="0"/>
              <a:t>Server</a:t>
            </a:r>
            <a:r>
              <a:rPr lang="zh-CN" altLang="en-US" dirty="0" smtClean="0"/>
              <a:t>叫做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660631" y="3479372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827279" y="5587405"/>
            <a:ext cx="754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需要启动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服务，并对其进行管理，增加了前端开发流程的复杂程度</a:t>
            </a:r>
            <a:endParaRPr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1660631" y="5076153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缺点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27279" y="3848704"/>
            <a:ext cx="44678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、前端请求真实接口（其实会被代理走）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、对业务代码完全没有侵入性，通用性强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6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2" y="1650124"/>
            <a:ext cx="33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四、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60631" y="641381"/>
            <a:ext cx="32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常见</a:t>
            </a:r>
            <a:r>
              <a:rPr kumimoji="1" lang="en-US" altLang="zh-CN" sz="2400" dirty="0" smtClean="0"/>
              <a:t>Mock</a:t>
            </a:r>
            <a:r>
              <a:rPr kumimoji="1" lang="zh-CN" altLang="en-US" sz="2400" dirty="0" smtClean="0"/>
              <a:t>数据方式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660631" y="2381868"/>
            <a:ext cx="23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服务平台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859" y="3113612"/>
            <a:ext cx="8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如阿里的</a:t>
            </a:r>
            <a:r>
              <a:rPr kumimoji="1" lang="en-US" altLang="zh-CN" dirty="0" smtClean="0"/>
              <a:t>RAP</a:t>
            </a:r>
            <a:r>
              <a:rPr kumimoji="1" lang="zh-CN" altLang="en-US" dirty="0" smtClean="0"/>
              <a:t>，</a:t>
            </a:r>
            <a:r>
              <a:rPr lang="zh-CN" altLang="en-US" dirty="0"/>
              <a:t>是一个可视化接口管理工具</a:t>
            </a:r>
            <a:r>
              <a:rPr kumimoji="1" lang="zh-CN" altLang="en-US" dirty="0" smtClean="0"/>
              <a:t>                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rapapi.org</a:t>
            </a:r>
            <a:r>
              <a:rPr lang="en-US" altLang="zh-CN" dirty="0"/>
              <a:t>/</a:t>
            </a:r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60631" y="403002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19859" y="4761766"/>
            <a:ext cx="7423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如</a:t>
            </a:r>
            <a:r>
              <a:rPr kumimoji="1" lang="en-US" altLang="zh-CN" dirty="0" smtClean="0"/>
              <a:t>Express</a:t>
            </a:r>
            <a:r>
              <a:rPr kumimoji="1" lang="zh-CN" altLang="en-US" dirty="0" smtClean="0"/>
              <a:t>，</a:t>
            </a:r>
            <a:r>
              <a:rPr lang="zh-CN" altLang="en-US" dirty="0"/>
              <a:t> </a:t>
            </a:r>
            <a:r>
              <a:rPr lang="zh-CN" altLang="en-US" dirty="0" smtClean="0"/>
              <a:t>一</a:t>
            </a:r>
            <a:r>
              <a:rPr lang="zh-CN" altLang="en-US" dirty="0"/>
              <a:t>个基于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平台的极简、灵活的 </a:t>
            </a:r>
            <a:r>
              <a:rPr lang="en-US" altLang="zh-CN" dirty="0"/>
              <a:t>web </a:t>
            </a:r>
            <a:r>
              <a:rPr lang="zh-CN" altLang="en-US" dirty="0"/>
              <a:t>应用开发框架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图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1493</TotalTime>
  <Words>4000</Words>
  <Application>Microsoft Office PowerPoint</Application>
  <PresentationFormat>宽屏</PresentationFormat>
  <Paragraphs>345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Al Bayan Plain</vt:lpstr>
      <vt:lpstr>Century Schoolbook</vt:lpstr>
      <vt:lpstr>DengXian</vt:lpstr>
      <vt:lpstr>宋体</vt:lpstr>
      <vt:lpstr>Microsoft YaHei</vt:lpstr>
      <vt:lpstr>Arial</vt:lpstr>
      <vt:lpstr>Mangal</vt:lpstr>
      <vt:lpstr>Wingdings 2</vt:lpstr>
      <vt:lpstr>视图</vt:lpstr>
      <vt:lpstr>Mock浅谈&amp;Webpack入门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何昱泽</dc:creator>
  <cp:lastModifiedBy>V_,Kangchuang</cp:lastModifiedBy>
  <cp:revision>252</cp:revision>
  <dcterms:created xsi:type="dcterms:W3CDTF">2017-07-20T12:57:32Z</dcterms:created>
  <dcterms:modified xsi:type="dcterms:W3CDTF">2017-11-27T02:21:34Z</dcterms:modified>
</cp:coreProperties>
</file>