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6" r:id="rId13"/>
    <p:sldId id="270" r:id="rId14"/>
    <p:sldId id="271" r:id="rId15"/>
    <p:sldId id="265" r:id="rId16"/>
    <p:sldId id="272" r:id="rId17"/>
    <p:sldId id="267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83277"/>
  </p:normalViewPr>
  <p:slideViewPr>
    <p:cSldViewPr snapToGrid="0" snapToObjects="1" showGuides="1">
      <p:cViewPr varScale="1">
        <p:scale>
          <a:sx n="39" d="100"/>
          <a:sy n="39" d="100"/>
        </p:scale>
        <p:origin x="104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4699B-292D-5947-A641-5B6B99DF3FB1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BFC4A-FF3B-854F-BB99-83A420D4AC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65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Object/definePropert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和其他框架的对比，大家可以看官网说明</a:t>
            </a:r>
          </a:p>
          <a:p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比</a:t>
            </a:r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学习曲线平缓 很容易入门，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你只需要有良好的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基础。有了这些基本的技能，你就可以非常快速地通过阅读 </a:t>
            </a:r>
            <a:r>
              <a:rPr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指南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投入开发。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 你需要学习</a:t>
            </a:r>
            <a:r>
              <a:rPr kumimoji="1" lang="en-US" altLang="zh-CN" dirty="0" smtClean="0"/>
              <a:t>ES6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JSX</a:t>
            </a:r>
            <a:r>
              <a:rPr kumimoji="1" lang="zh-CN" altLang="en-US" dirty="0" smtClean="0"/>
              <a:t>语法</a:t>
            </a:r>
          </a:p>
          <a:p>
            <a:endParaRPr kumimoji="1" lang="zh-CN" altLang="en-US" dirty="0" smtClean="0"/>
          </a:p>
          <a:p>
            <a:r>
              <a:rPr kumimoji="1" lang="en-US" altLang="zh-CN" dirty="0" smtClean="0"/>
              <a:t>VUE</a:t>
            </a:r>
            <a:r>
              <a:rPr kumimoji="1" lang="zh-CN" altLang="en-US" dirty="0" smtClean="0"/>
              <a:t>移动端和</a:t>
            </a:r>
            <a:r>
              <a:rPr kumimoji="1" lang="en-US" altLang="zh-CN" dirty="0" smtClean="0"/>
              <a:t>PC</a:t>
            </a:r>
            <a:r>
              <a:rPr kumimoji="1" lang="zh-CN" altLang="en-US" dirty="0" smtClean="0"/>
              <a:t>端都可以</a:t>
            </a:r>
          </a:p>
          <a:p>
            <a:r>
              <a:rPr kumimoji="1" lang="en-US" altLang="zh-CN" dirty="0" smtClean="0"/>
              <a:t>React</a:t>
            </a:r>
            <a:r>
              <a:rPr kumimoji="1" lang="zh-CN" altLang="en-US" dirty="0" smtClean="0"/>
              <a:t>移动端使用 有点大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943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把一个普通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对象传给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 </a:t>
            </a:r>
            <a:r>
              <a:rPr lang="en-US" altLang="zh-CN" dirty="0" smtClean="0"/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选项，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将遍历此对象所有的属性，并使用 </a:t>
            </a:r>
            <a:r>
              <a:rPr lang="en-US" altLang="zh-CN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Object.defineProperty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把这些属性全部转为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getter/setter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每个组件实例都有相应的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实例对象，它会在组件渲染的过程中把属性记录为依赖，之后当依赖项的 </a:t>
            </a:r>
            <a:r>
              <a:rPr lang="en-US" altLang="zh-CN" dirty="0" smtClean="0"/>
              <a:t>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被调用时，会通知 </a:t>
            </a:r>
            <a:r>
              <a:rPr lang="en-US" altLang="zh-CN" dirty="0" smtClean="0"/>
              <a:t>watcher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重新计算，从而致使它关联的组件得以更新。</a:t>
            </a:r>
          </a:p>
          <a:p>
            <a:endParaRPr kumimoji="1" lang="zh-CN" altLang="en-US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受现代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的限制（以及废弃 </a:t>
            </a:r>
            <a:r>
              <a:rPr lang="en-US" altLang="zh-CN" dirty="0" err="1" smtClean="0"/>
              <a:t>Object.observe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不能检测到对象属性的添加或删除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会在初始化实例时对属性执行 </a:t>
            </a:r>
            <a:r>
              <a:rPr lang="en-US" altLang="zh-CN" dirty="0" smtClean="0"/>
              <a:t>getter/setter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转化过程，所以属性必须在 </a:t>
            </a:r>
            <a:r>
              <a:rPr lang="en-US" altLang="zh-CN" dirty="0" smtClean="0"/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对象上存在才能让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转换它，这样才能让它是响应的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0639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vue</a:t>
            </a:r>
            <a:r>
              <a:rPr kumimoji="1" lang="en-US" altLang="zh-CN" dirty="0" smtClean="0"/>
              <a:t>-loader</a:t>
            </a:r>
            <a:r>
              <a:rPr kumimoji="1" lang="zh-CN" altLang="en-US" dirty="0" smtClean="0"/>
              <a:t>可以处理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vue</a:t>
            </a:r>
            <a:r>
              <a:rPr kumimoji="1" lang="zh-CN" altLang="en-US" dirty="0" smtClean="0"/>
              <a:t>单文件组件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622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当我们的应用遇到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多个组件共享状态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时，单向数据流的简洁性很容易被破坏：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多个视图依赖于同一状态。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来自不同视图的行为需要变更同一状态。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40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说到状态管理，本质上就是把整个应用抽象为下图中的循环。脸书最早提出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Flux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这个概念的时，也是一个很松散的概念，而且官方的实现本身做得很难用。所以，社区就做了各种各样的探索。图中的这三个东西是一个单向数据流，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驱动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的渲染，而用户对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进行操作产生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，会使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产生变化，从而导致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重新渲染。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是一个专为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应用程序开发的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状态管理模式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。它采用集中式存储管理应用的所有组件的状态，并以相应的规则保证状态以一种可预测的方式发生变化。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900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每一个 </a:t>
            </a:r>
            <a:r>
              <a:rPr lang="en-US" altLang="zh-CN" dirty="0" err="1" smtClean="0"/>
              <a:t>Vuex</a:t>
            </a:r>
            <a:r>
              <a:rPr lang="en-US" altLang="zh-CN" dirty="0" smtClean="0"/>
              <a:t> </a:t>
            </a:r>
            <a:r>
              <a:rPr lang="zh-CN" altLang="en-US" dirty="0" smtClean="0"/>
              <a:t>应用的核心就是 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，它包含着你的应用中大部分的</a:t>
            </a:r>
            <a:r>
              <a:rPr lang="zh-CN" altLang="en-US" b="1" dirty="0" smtClean="0"/>
              <a:t>状态</a:t>
            </a:r>
            <a:r>
              <a:rPr lang="en-US" altLang="zh-CN" b="1" dirty="0" smtClean="0"/>
              <a:t>(state)</a:t>
            </a:r>
            <a:r>
              <a:rPr lang="zh-CN" altLang="en-US" b="1" dirty="0" smtClean="0"/>
              <a:t>。</a:t>
            </a:r>
          </a:p>
          <a:p>
            <a:r>
              <a:rPr lang="en-US" altLang="zh-CN" dirty="0" err="1" smtClean="0"/>
              <a:t>Vuex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的状态存储是响应式的</a:t>
            </a:r>
          </a:p>
          <a:p>
            <a:r>
              <a:rPr lang="zh-CN" altLang="en-US" dirty="0" smtClean="0"/>
              <a:t>改变 </a:t>
            </a:r>
            <a:r>
              <a:rPr lang="en-US" altLang="zh-CN" dirty="0" smtClean="0"/>
              <a:t>store </a:t>
            </a:r>
            <a:r>
              <a:rPr lang="zh-CN" altLang="en-US" dirty="0" smtClean="0"/>
              <a:t>中的状态的唯一途径就是显式地</a:t>
            </a:r>
            <a:r>
              <a:rPr lang="zh-CN" altLang="en-US" b="1" dirty="0" smtClean="0"/>
              <a:t>提交</a:t>
            </a:r>
            <a:r>
              <a:rPr lang="en-US" altLang="zh-CN" b="1" dirty="0" smtClean="0"/>
              <a:t>(commit) mutations</a:t>
            </a:r>
            <a:endParaRPr lang="zh-CN" alt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dirty="0" smtClean="0"/>
              <a:t>单一状态树</a:t>
            </a:r>
          </a:p>
          <a:p>
            <a:endParaRPr lang="zh-CN" altLang="en-US" b="1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61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我们通过提交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的方式，而非直接改变 </a:t>
            </a:r>
            <a:r>
              <a:rPr lang="en-US" altLang="zh-CN" dirty="0" err="1" smtClean="0"/>
              <a:t>store.state.count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，是因为我们想要更明确地追踪到状态的变化。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每个应用将仅仅包含一个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实例。单一状态树让我们能够直接地定位任一特定的状态片段，在调试的过程中也能轻易地取得整个当前应用状态的快照。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这个回调函数就是我们实际进行状态更改的地方，并且它会接受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作为第一个参数：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你不能直接调用一个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 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。这个选项更像是事件注册：“当触发一个类型为 </a:t>
            </a:r>
            <a:r>
              <a:rPr lang="en-US" altLang="zh-CN" dirty="0" smtClean="0"/>
              <a:t>increment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时，调用此函数。”要唤醒一个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 handler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，你需要以相应的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 </a:t>
            </a:r>
            <a:r>
              <a:rPr lang="en-US" altLang="zh-CN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store.commit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方法：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5602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Action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函数接受一个与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实例具有相同方法和属性的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context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对象，因此你可以调用 </a:t>
            </a:r>
            <a:r>
              <a:rPr lang="en-US" altLang="zh-CN" dirty="0" err="1" smtClean="0"/>
              <a:t>context.commit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提交一个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mutation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，或者通过 </a:t>
            </a:r>
            <a:r>
              <a:rPr lang="en-US" altLang="zh-CN" dirty="0" err="1" smtClean="0"/>
              <a:t>context.state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和 </a:t>
            </a:r>
            <a:r>
              <a:rPr lang="en-US" altLang="zh-CN" dirty="0" err="1" smtClean="0"/>
              <a:t>context.getters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来获取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getters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034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由于使用单一状态树，应用的所有状态会集中到一个比较大的对象。当应用变得非常复杂时，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对象就有可能变得相当臃肿。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20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声明式渲染和组件系统是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的核心库所包含内容，而客户端路由、状态管理、构建工具都有专门解决方案。这些解决方案相互独立，你可以在核心的基础上任意选用其他的部件，不一定要全部整合在一起。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76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命令式和声明式的区别？</a:t>
            </a:r>
          </a:p>
          <a:p>
            <a:r>
              <a:rPr lang="zh-CN" altLang="en-US" b="1" dirty="0" smtClean="0">
                <a:effectLst/>
              </a:rPr>
              <a:t>命令式编程</a:t>
            </a:r>
            <a:r>
              <a:rPr lang="zh-CN" altLang="en-US" dirty="0" smtClean="0"/>
              <a:t>：命令“机器”</a:t>
            </a:r>
            <a:r>
              <a:rPr lang="zh-CN" altLang="en-US" i="1" dirty="0" smtClean="0">
                <a:effectLst/>
              </a:rPr>
              <a:t>如何</a:t>
            </a:r>
            <a:r>
              <a:rPr lang="zh-CN" altLang="en-US" dirty="0" smtClean="0"/>
              <a:t>去做事情</a:t>
            </a:r>
            <a:r>
              <a:rPr lang="en-US" altLang="zh-CN" i="1" dirty="0" smtClean="0">
                <a:effectLst/>
              </a:rPr>
              <a:t>(how)</a:t>
            </a:r>
            <a:r>
              <a:rPr lang="zh-CN" altLang="en-US" dirty="0" smtClean="0"/>
              <a:t>，这样不管你想要的</a:t>
            </a:r>
            <a:r>
              <a:rPr lang="zh-CN" altLang="en-US" i="1" dirty="0" smtClean="0">
                <a:effectLst/>
              </a:rPr>
              <a:t>是什么</a:t>
            </a:r>
            <a:r>
              <a:rPr lang="en-US" altLang="zh-CN" i="1" dirty="0" smtClean="0">
                <a:effectLst/>
              </a:rPr>
              <a:t>(what)</a:t>
            </a:r>
            <a:r>
              <a:rPr lang="zh-CN" altLang="en-US" dirty="0" smtClean="0"/>
              <a:t>，它都会按照你的命令实现。 </a:t>
            </a:r>
          </a:p>
          <a:p>
            <a:r>
              <a:rPr lang="zh-CN" altLang="en-US" b="1" dirty="0" smtClean="0">
                <a:effectLst/>
              </a:rPr>
              <a:t>声明式编程</a:t>
            </a:r>
            <a:r>
              <a:rPr lang="zh-CN" altLang="en-US" dirty="0" smtClean="0"/>
              <a:t>：告诉“机器”你想要的</a:t>
            </a:r>
            <a:r>
              <a:rPr lang="zh-CN" altLang="en-US" i="1" dirty="0" smtClean="0">
                <a:effectLst/>
              </a:rPr>
              <a:t>是什么</a:t>
            </a:r>
            <a:r>
              <a:rPr lang="en-US" altLang="zh-CN" i="1" dirty="0" smtClean="0">
                <a:effectLst/>
              </a:rPr>
              <a:t>(what)</a:t>
            </a:r>
            <a:r>
              <a:rPr lang="zh-CN" altLang="en-US" dirty="0" smtClean="0"/>
              <a:t>，让机器想出</a:t>
            </a:r>
            <a:r>
              <a:rPr lang="zh-CN" altLang="en-US" i="1" dirty="0" smtClean="0">
                <a:effectLst/>
              </a:rPr>
              <a:t>如何</a:t>
            </a:r>
            <a:r>
              <a:rPr lang="zh-CN" altLang="en-US" dirty="0" smtClean="0"/>
              <a:t>去做</a:t>
            </a:r>
            <a:r>
              <a:rPr lang="en-US" altLang="zh-CN" i="1" dirty="0" smtClean="0">
                <a:effectLst/>
              </a:rPr>
              <a:t>(how)</a:t>
            </a:r>
            <a:r>
              <a:rPr lang="zh-CN" altLang="en-US" dirty="0" smtClean="0"/>
              <a:t> 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Vue.js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的核心是一个允许采用简洁的模板语法来声明式的将数据渲染进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所有的逻辑尽可能在状态的层面去进行，当状态改变的时候，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应该是在框架帮助下自动更新到合理的状态，而不是说当你观测到数据变化之后手动选择一个元素，再命令式地去改动它的属性。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254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Computed</a:t>
            </a:r>
            <a:r>
              <a:rPr kumimoji="1" lang="zh-CN" altLang="en-US" dirty="0" smtClean="0"/>
              <a:t> 计算属性和</a:t>
            </a:r>
            <a:r>
              <a:rPr kumimoji="1" lang="en-US" altLang="zh-CN" dirty="0" smtClean="0"/>
              <a:t>methods</a:t>
            </a:r>
            <a:r>
              <a:rPr kumimoji="1" lang="zh-CN" altLang="en-US" dirty="0" smtClean="0"/>
              <a:t>的区别</a:t>
            </a:r>
          </a:p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计算属性是基于它们的依赖进行缓存的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。计算属性只有在它的相关依赖发生改变时才会重新求值。</a:t>
            </a:r>
          </a:p>
          <a:p>
            <a:r>
              <a:rPr kumimoji="1" lang="en-US" altLang="zh-CN" dirty="0" smtClean="0"/>
              <a:t>Computed</a:t>
            </a:r>
            <a:r>
              <a:rPr kumimoji="1" lang="zh-CN" altLang="en-US" dirty="0" smtClean="0"/>
              <a:t> 和</a:t>
            </a:r>
            <a:r>
              <a:rPr kumimoji="1" lang="en-US" altLang="zh-CN" dirty="0" smtClean="0"/>
              <a:t>watch</a:t>
            </a:r>
            <a:r>
              <a:rPr kumimoji="1" lang="zh-CN" altLang="en-US" dirty="0" smtClean="0"/>
              <a:t>的区别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当你想要在数据变化响应时，执行异步操作或开销较大的操作，用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watch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04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UI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结构映射到恰当的组件树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组件是自定义元素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vue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一样，唯一区别是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不一样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（）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{return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{}}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这里面的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必须是函数，返回一个新对象，预防多个复制的组件数据共享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295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不必在全局注册每个组件。通过使用组件实例选项注册，可以使组件仅在另一个实例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组件的作用域中可用：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455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父组件通过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向下传递数据给子组件，子组件通过 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给父组件发送消息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是单向绑定的：当父组件的属性变化时，将传导给子组件，但是不会反过来。这是为了防止子组件无意修改了父组件的状态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这会让应用的数据流难以理解。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单向数据流    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prop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是单向的数据流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看个实例</a:t>
            </a: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442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除非子组件模板包含至少一个 </a:t>
            </a:r>
            <a:r>
              <a:rPr lang="en-US" altLang="zh-CN" dirty="0" smtClean="0"/>
              <a:t>&lt;slot&gt;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插口，否则父组件的内容将会被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丢弃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。当子组件模板只有一个没有属性的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时，父组件整个内容片段将插入到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位置，并替换掉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标签本身。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最初在 </a:t>
            </a:r>
            <a:r>
              <a:rPr lang="en-US" altLang="zh-CN" dirty="0" smtClean="0"/>
              <a:t>&lt;slot&gt;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标签中的任何内容都被视为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备用内容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。备用内容在子组件的作用域内编译，并且只有在宿主元素为空，且没有要插入的内容时才显示备用内容。</a:t>
            </a:r>
          </a:p>
          <a:p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在父级中，具有特殊属性 </a:t>
            </a:r>
            <a:r>
              <a:rPr lang="en-US" altLang="zh-CN" dirty="0" smtClean="0"/>
              <a:t>scope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 </a:t>
            </a:r>
            <a:r>
              <a:rPr lang="en-US" altLang="zh-CN" dirty="0" smtClean="0"/>
              <a:t>&lt;template&gt;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元素必须存在，表示它是作用域插槽的模板。</a:t>
            </a:r>
            <a:r>
              <a:rPr lang="en-US" altLang="zh-CN" dirty="0" smtClean="0"/>
              <a:t>scope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的值对应一个临时变量名，此变量接收从子组件中传递的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props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对象：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048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看</a:t>
            </a:r>
            <a:r>
              <a:rPr kumimoji="1" lang="en-US" altLang="zh-CN" dirty="0" smtClean="0"/>
              <a:t>demo</a:t>
            </a:r>
            <a:r>
              <a:rPr kumimoji="1" lang="zh-CN" altLang="en-US" dirty="0" smtClean="0"/>
              <a:t>   </a:t>
            </a:r>
            <a:r>
              <a:rPr kumimoji="1" lang="en-US" altLang="zh-CN" dirty="0" smtClean="0"/>
              <a:t>http://localhost:8080/#/demo</a:t>
            </a:r>
            <a:r>
              <a:rPr kumimoji="1" lang="zh-CN" altLang="en-US" baseline="0" dirty="0" smtClean="0"/>
              <a:t> 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6BFC4A-FF3B-854F-BB99-83A420D4AC9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66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555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67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892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352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21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9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90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6375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872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80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BC1D-DE87-2C43-A1D5-74C9FF6F3096}" type="datetimeFigureOut">
              <a:rPr kumimoji="1" lang="zh-CN" altLang="en-US" smtClean="0"/>
              <a:t>2017/11/27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4AC8-2CF6-6343-A16A-D910B1A695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5331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developer.mozilla.org/en-US/docs/Web/JavaScript/Reference/Global_Objects/Object/definePropert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hyperlink" Target="https://github.com/vuejs/vue-loader/blob/master/docs/en/features/scoped-css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pack.js.org/concepts/modules/#what-is-a-webpack-module" TargetMode="External"/><Relationship Id="rId5" Type="http://schemas.openxmlformats.org/officeDocument/2006/relationships/hyperlink" Target="https://github.com/vuejs/awesome-vue#source-code-editing" TargetMode="Externa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n.redux.js.org/docs/Glossary.html#st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n.redux.js.org/docs/Glossary.html#sto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single-file-component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uejs/awesome-vue#libraries--plugin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51907207?rf=5505249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link.zhihu.com/?target=http://mp.weixin.qq.com/s?__biz=MzIwNjQwMzUwMQ==&amp;mid=2247484393&amp;idx=1&amp;sn=142b8e37dfc94de07be211607e468030&amp;chksm=9723612ba054e83db6622a891287af119bb63708f1b7a09aed9149d846c9428ad5abbb822294&amp;mpshare=1&amp;scene=1&amp;srcid=1026oUz3521V74ua0uwTcIWa&amp;from=groupmessage&amp;isappinstalled=0#wechat_redirect&amp;utm_source=tuicool&amp;utm_medium=referr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n.vuejs.org/v2/guide/instance.html#&#29983;&#21629;&#21608;&#26399;&#22270;&#31034;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08867"/>
            <a:ext cx="9144000" cy="1665665"/>
          </a:xfrm>
        </p:spPr>
        <p:txBody>
          <a:bodyPr/>
          <a:lstStyle/>
          <a:p>
            <a:r>
              <a:rPr kumimoji="1" lang="en-US" altLang="zh-CN" b="1" dirty="0" smtClean="0"/>
              <a:t>VUE</a:t>
            </a:r>
            <a:r>
              <a:rPr kumimoji="1" lang="zh-CN" altLang="en-US" b="1" dirty="0" smtClean="0"/>
              <a:t>技术栈学习</a:t>
            </a:r>
            <a:endParaRPr kumimoji="1"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zh-CN" altLang="en-US" dirty="0" smtClean="0"/>
          </a:p>
          <a:p>
            <a:endParaRPr kumimoji="1" lang="zh-CN" altLang="en-US" dirty="0"/>
          </a:p>
          <a:p>
            <a:endParaRPr kumimoji="1" lang="zh-CN" altLang="en-US" dirty="0" smtClean="0"/>
          </a:p>
          <a:p>
            <a:pPr algn="r"/>
            <a:r>
              <a:rPr kumimoji="1" lang="zh-CN" altLang="en-US" dirty="0" smtClean="0"/>
              <a:t>                                                 </a:t>
            </a:r>
            <a:r>
              <a:rPr kumimoji="1" lang="zh-CN" altLang="en-US" dirty="0"/>
              <a:t>康闯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2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slot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slot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分发内容      </a:t>
            </a:r>
          </a:p>
          <a:p>
            <a:pPr marL="0" indent="0">
              <a:buNone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&lt;slot&gt;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默认内容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&lt;/slot&gt;</a:t>
            </a:r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具名</a:t>
            </a:r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slot</a:t>
            </a:r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                   </a:t>
            </a:r>
          </a:p>
          <a:p>
            <a:pPr marL="0" indent="0">
              <a:buNone/>
            </a:pP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&lt;</a:t>
            </a:r>
            <a:r>
              <a:rPr kumimoji="1"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slot name="footer"&gt;&lt;/slot&gt;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作用域插槽</a:t>
            </a:r>
          </a:p>
          <a:p>
            <a:pPr marL="0" indent="0">
              <a:buNone/>
            </a:pPr>
            <a:r>
              <a:rPr lang="zh-CN" altLang="en-US" dirty="0" smtClean="0"/>
              <a:t>   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使用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一个 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能够传递数据到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) 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可重用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模板替换已渲染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元素在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子组件中，只需将数据传递到插槽，就像你将 </a:t>
            </a:r>
            <a:r>
              <a:rPr lang="en-US" altLang="zh-CN" sz="1800" dirty="0">
                <a:latin typeface="Microsoft YaHei" charset="0"/>
                <a:ea typeface="Microsoft YaHei" charset="0"/>
                <a:cs typeface="Microsoft YaHei" charset="0"/>
              </a:rPr>
              <a:t>props </a:t>
            </a:r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传递给组件</a:t>
            </a:r>
            <a:r>
              <a:rPr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一样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274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编写可复用的组件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163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 smtClean="0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组件的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API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来自三部分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- props, events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和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slots 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Props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 允许外部环境传递数据给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组件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Events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 允许从外部环境在组件内触发副作用</a:t>
            </a:r>
          </a:p>
          <a:p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Slots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 允许外部环境将额外的内容组合在组件中。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4985093" cy="29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响应式原理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8958" y="1600631"/>
            <a:ext cx="6835588" cy="410353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44286" y="1600631"/>
            <a:ext cx="2624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 </a:t>
            </a:r>
            <a:r>
              <a:rPr lang="en-US" altLang="zh-CN" b="1" dirty="0">
                <a:hlinkClick r:id="rId4"/>
              </a:rPr>
              <a:t>Object.defineProperty</a:t>
            </a:r>
            <a:r>
              <a:rPr lang="zh-CN" altLang="en-US" dirty="0"/>
              <a:t> 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237" y="3209328"/>
            <a:ext cx="2971800" cy="2921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73957" y="2123775"/>
            <a:ext cx="2637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E96900"/>
                </a:solidFill>
                <a:latin typeface="Roboto Mono" charset="0"/>
              </a:rPr>
              <a:t>Vue.set</a:t>
            </a:r>
            <a:r>
              <a:rPr lang="en-US" altLang="zh-CN" dirty="0">
                <a:solidFill>
                  <a:srgbClr val="E96900"/>
                </a:solidFill>
                <a:latin typeface="Roboto Mono" charset="0"/>
              </a:rPr>
              <a:t>(object, key, value)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73957" y="2556862"/>
            <a:ext cx="3025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E96900"/>
                </a:solidFill>
                <a:latin typeface="Roboto Mono" charset="0"/>
              </a:rPr>
              <a:t>this</a:t>
            </a:r>
            <a:r>
              <a:rPr lang="en-US" altLang="zh-CN" dirty="0" err="1">
                <a:solidFill>
                  <a:srgbClr val="525252"/>
                </a:solidFill>
                <a:latin typeface="Roboto Mono" charset="0"/>
              </a:rPr>
              <a:t>.$set</a:t>
            </a:r>
            <a:r>
              <a:rPr lang="en-US" altLang="zh-CN" dirty="0">
                <a:solidFill>
                  <a:srgbClr val="525252"/>
                </a:solidFill>
                <a:latin typeface="Roboto Mono" charset="0"/>
              </a:rPr>
              <a:t>(</a:t>
            </a:r>
            <a:r>
              <a:rPr lang="en-US" altLang="zh-CN" dirty="0">
                <a:solidFill>
                  <a:srgbClr val="E96900"/>
                </a:solidFill>
                <a:latin typeface="Roboto Mono" charset="0"/>
              </a:rPr>
              <a:t>this</a:t>
            </a:r>
            <a:r>
              <a:rPr lang="en-US" altLang="zh-CN" dirty="0">
                <a:solidFill>
                  <a:srgbClr val="525252"/>
                </a:solidFill>
                <a:latin typeface="Roboto Mono" charset="0"/>
              </a:rPr>
              <a:t>.someObject,</a:t>
            </a:r>
            <a:r>
              <a:rPr lang="en-US" altLang="zh-CN" dirty="0">
                <a:solidFill>
                  <a:srgbClr val="42B983"/>
                </a:solidFill>
                <a:latin typeface="Roboto Mono" charset="0"/>
              </a:rPr>
              <a:t>'b'</a:t>
            </a:r>
            <a:r>
              <a:rPr lang="en-US" altLang="zh-CN" dirty="0">
                <a:solidFill>
                  <a:srgbClr val="525252"/>
                </a:solidFill>
                <a:latin typeface="Roboto Mono" charset="0"/>
              </a:rPr>
              <a:t>,</a:t>
            </a:r>
            <a:r>
              <a:rPr lang="en-US" altLang="zh-CN" dirty="0">
                <a:solidFill>
                  <a:srgbClr val="AE81FF"/>
                </a:solidFill>
                <a:latin typeface="Roboto Mono" charset="0"/>
              </a:rPr>
              <a:t>2</a:t>
            </a:r>
            <a:r>
              <a:rPr lang="en-US" altLang="zh-CN" dirty="0">
                <a:solidFill>
                  <a:srgbClr val="525252"/>
                </a:solidFill>
                <a:latin typeface="Roboto Mono" charset="0"/>
              </a:rPr>
              <a:t>)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19" y="3205469"/>
            <a:ext cx="1803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单文件组件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7122" y="5158014"/>
            <a:ext cx="4517792" cy="143872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122" y="365126"/>
            <a:ext cx="3036207" cy="447727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19921" y="1690688"/>
            <a:ext cx="6532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4495E"/>
                </a:solidFill>
                <a:latin typeface="Microsoft YaHei" charset="0"/>
                <a:ea typeface="Microsoft YaHei" charset="0"/>
                <a:cs typeface="Microsoft YaHei" charset="0"/>
              </a:rPr>
              <a:t>文件扩展名为 </a:t>
            </a:r>
            <a:r>
              <a:rPr lang="en-US" altLang="zh-CN" dirty="0">
                <a:latin typeface="Microsoft YaHei" charset="0"/>
                <a:ea typeface="Microsoft YaHei" charset="0"/>
                <a:cs typeface="Microsoft YaHei" charset="0"/>
              </a:rPr>
              <a:t>.</a:t>
            </a:r>
            <a:r>
              <a:rPr lang="en-US" altLang="zh-CN" dirty="0" err="1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lang="zh-CN" altLang="en-US" dirty="0">
                <a:solidFill>
                  <a:srgbClr val="34495E"/>
                </a:solidFill>
                <a:latin typeface="Microsoft YaHei" charset="0"/>
                <a:ea typeface="Microsoft YaHei" charset="0"/>
                <a:cs typeface="Microsoft YaHei" charset="0"/>
              </a:rPr>
              <a:t> 的 </a:t>
            </a:r>
            <a:r>
              <a:rPr lang="en-US" altLang="zh-CN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single-file components(</a:t>
            </a:r>
            <a:r>
              <a:rPr lang="zh-CN" altLang="en-US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单文件组件</a:t>
            </a:r>
            <a:r>
              <a:rPr lang="en-US" altLang="zh-CN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)</a:t>
            </a:r>
            <a:r>
              <a:rPr lang="zh-CN" altLang="en-US" dirty="0">
                <a:solidFill>
                  <a:srgbClr val="34495E"/>
                </a:solidFill>
                <a:latin typeface="Microsoft YaHei" charset="0"/>
                <a:ea typeface="Microsoft YaHei" charset="0"/>
                <a:cs typeface="Microsoft YaHei" charset="0"/>
              </a:rPr>
              <a:t> </a:t>
            </a:r>
            <a:endParaRPr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9921" y="24622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zh-CN" altLang="en-US" b="1" dirty="0">
                <a:solidFill>
                  <a:srgbClr val="42B983"/>
                </a:solidFill>
                <a:latin typeface="Source Sans Pro" charset="0"/>
                <a:hlinkClick r:id="rId5"/>
              </a:rPr>
              <a:t>完整语法高亮</a:t>
            </a:r>
            <a:endParaRPr lang="zh-CN" altLang="en-US" dirty="0">
              <a:solidFill>
                <a:srgbClr val="34495E"/>
              </a:solidFill>
              <a:latin typeface="Source Sans Pro" charset="0"/>
            </a:endParaRPr>
          </a:p>
          <a:p>
            <a:pPr>
              <a:buFont typeface="Arial" charset="0"/>
              <a:buChar char="•"/>
            </a:pPr>
            <a:r>
              <a:rPr lang="en-US" altLang="zh-CN" b="1" dirty="0">
                <a:solidFill>
                  <a:srgbClr val="42B983"/>
                </a:solidFill>
                <a:latin typeface="Source Sans Pro" charset="0"/>
                <a:hlinkClick r:id="rId6"/>
              </a:rPr>
              <a:t>CommonJS </a:t>
            </a:r>
            <a:r>
              <a:rPr lang="zh-CN" altLang="en-US" b="1" dirty="0">
                <a:solidFill>
                  <a:srgbClr val="42B983"/>
                </a:solidFill>
                <a:latin typeface="Source Sans Pro" charset="0"/>
                <a:hlinkClick r:id="rId6"/>
              </a:rPr>
              <a:t>模块</a:t>
            </a:r>
            <a:endParaRPr lang="zh-CN" altLang="en-US" dirty="0">
              <a:solidFill>
                <a:srgbClr val="34495E"/>
              </a:solidFill>
              <a:latin typeface="Source Sans Pro" charset="0"/>
            </a:endParaRPr>
          </a:p>
          <a:p>
            <a:pPr>
              <a:buFont typeface="Arial" charset="0"/>
              <a:buChar char="•"/>
            </a:pPr>
            <a:r>
              <a:rPr lang="zh-CN" altLang="en-US" b="1" dirty="0">
                <a:solidFill>
                  <a:srgbClr val="42B983"/>
                </a:solidFill>
                <a:latin typeface="Source Sans Pro" charset="0"/>
                <a:hlinkClick r:id="rId7"/>
              </a:rPr>
              <a:t>组件化的 </a:t>
            </a:r>
            <a:r>
              <a:rPr lang="en-US" altLang="zh-CN" b="1" dirty="0">
                <a:solidFill>
                  <a:srgbClr val="42B983"/>
                </a:solidFill>
                <a:latin typeface="Source Sans Pro" charset="0"/>
                <a:hlinkClick r:id="rId7"/>
              </a:rPr>
              <a:t>CSS</a:t>
            </a:r>
            <a:endParaRPr lang="zh-CN" altLang="en-US" b="0" i="0" dirty="0">
              <a:solidFill>
                <a:srgbClr val="34495E"/>
              </a:solidFill>
              <a:effectLst/>
              <a:latin typeface="Source Sans Pro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8821" y="3931791"/>
            <a:ext cx="2959100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713014" y="4068926"/>
            <a:ext cx="6346371" cy="1327079"/>
          </a:xfrm>
          <a:prstGeom prst="roundRect">
            <a:avLst>
              <a:gd name="adj" fmla="val 190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状态管理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7675"/>
            <a:ext cx="6607629" cy="4351338"/>
          </a:xfrm>
        </p:spPr>
        <p:txBody>
          <a:bodyPr/>
          <a:lstStyle/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为什么需要状态管理？</a:t>
            </a:r>
          </a:p>
          <a:p>
            <a:pPr lvl="1"/>
            <a:r>
              <a:rPr kumimoji="1" lang="zh-CN" altLang="en-US" sz="1800" dirty="0" smtClean="0">
                <a:latin typeface="Microsoft YaHei" charset="0"/>
                <a:ea typeface="Microsoft YaHei" charset="0"/>
                <a:cs typeface="Microsoft YaHei" charset="0"/>
              </a:rPr>
              <a:t>当多个组件共享状态时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多个视图依赖于同一状态。</a:t>
            </a:r>
          </a:p>
          <a:p>
            <a:pPr lvl="1"/>
            <a:r>
              <a:rPr lang="zh-CN" altLang="en-US" sz="1800" dirty="0">
                <a:latin typeface="Microsoft YaHei" charset="0"/>
                <a:ea typeface="Microsoft YaHei" charset="0"/>
                <a:cs typeface="Microsoft YaHei" charset="0"/>
              </a:rPr>
              <a:t>来自不同视图的行为需要变更同一状态。</a:t>
            </a:r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876300"/>
            <a:ext cx="3251200" cy="5334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38200" y="42246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zh-CN" sz="2000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>
                <a:solidFill>
                  <a:srgbClr val="333333"/>
                </a:solidFill>
                <a:latin typeface="Microsoft YaHei" charset="0"/>
                <a:ea typeface="Microsoft YaHei" charset="0"/>
                <a:cs typeface="Microsoft YaHei" charset="0"/>
              </a:rPr>
              <a:t>，驱动应用的数据源；</a:t>
            </a:r>
          </a:p>
          <a:p>
            <a:pPr>
              <a:buFont typeface="Arial" charset="0"/>
              <a:buChar char="•"/>
            </a:pPr>
            <a:r>
              <a:rPr lang="en-US" altLang="zh-CN" sz="2000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view</a:t>
            </a:r>
            <a:r>
              <a:rPr lang="zh-CN" altLang="en-US" sz="2000" dirty="0">
                <a:solidFill>
                  <a:srgbClr val="333333"/>
                </a:solidFill>
                <a:latin typeface="Microsoft YaHei" charset="0"/>
                <a:ea typeface="Microsoft YaHei" charset="0"/>
                <a:cs typeface="Microsoft YaHei" charset="0"/>
              </a:rPr>
              <a:t>，以声明方式将</a:t>
            </a:r>
            <a:r>
              <a:rPr lang="en-US" altLang="zh-CN" sz="2000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>
                <a:solidFill>
                  <a:srgbClr val="333333"/>
                </a:solidFill>
                <a:latin typeface="Microsoft YaHei" charset="0"/>
                <a:ea typeface="Microsoft YaHei" charset="0"/>
                <a:cs typeface="Microsoft YaHei" charset="0"/>
              </a:rPr>
              <a:t>映射到视图；</a:t>
            </a:r>
          </a:p>
          <a:p>
            <a:pPr>
              <a:buFont typeface="Arial" charset="0"/>
              <a:buChar char="•"/>
            </a:pPr>
            <a:r>
              <a:rPr lang="en-US" altLang="zh-CN" sz="2000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actions</a:t>
            </a:r>
            <a:r>
              <a:rPr lang="zh-CN" altLang="en-US" sz="2000" dirty="0">
                <a:solidFill>
                  <a:srgbClr val="333333"/>
                </a:solidFill>
                <a:latin typeface="Microsoft YaHei" charset="0"/>
                <a:ea typeface="Microsoft YaHei" charset="0"/>
                <a:cs typeface="Microsoft YaHei" charset="0"/>
              </a:rPr>
              <a:t>，响应在</a:t>
            </a:r>
            <a:r>
              <a:rPr lang="en-US" altLang="zh-CN" sz="2000" b="1" dirty="0">
                <a:solidFill>
                  <a:srgbClr val="2C3E50"/>
                </a:solidFill>
                <a:latin typeface="Microsoft YaHei" charset="0"/>
                <a:ea typeface="Microsoft YaHei" charset="0"/>
                <a:cs typeface="Microsoft YaHei" charset="0"/>
              </a:rPr>
              <a:t>view</a:t>
            </a:r>
            <a:r>
              <a:rPr lang="zh-CN" altLang="en-US" sz="2000" dirty="0">
                <a:solidFill>
                  <a:srgbClr val="333333"/>
                </a:solidFill>
                <a:latin typeface="Microsoft YaHei" charset="0"/>
                <a:ea typeface="Microsoft YaHei" charset="0"/>
                <a:cs typeface="Microsoft YaHei" charset="0"/>
              </a:rPr>
              <a:t>上的用户输入导致的状态变化</a:t>
            </a:r>
            <a:r>
              <a:rPr lang="zh-CN" altLang="en-US" dirty="0">
                <a:solidFill>
                  <a:srgbClr val="333333"/>
                </a:solidFill>
                <a:latin typeface="Microsoft YaHei" charset="0"/>
                <a:ea typeface="Microsoft YaHei" charset="0"/>
                <a:cs typeface="Microsoft YaHei" charset="0"/>
              </a:rPr>
              <a:t>。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1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4676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状态管理</a:t>
            </a:r>
            <a:r>
              <a:rPr kumimoji="1"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-</a:t>
            </a:r>
            <a:r>
              <a:rPr kumimoji="1" lang="en-US" altLang="zh-CN" sz="3600" b="1" dirty="0" err="1" smtClean="0">
                <a:latin typeface="Microsoft YaHei" charset="0"/>
                <a:ea typeface="Microsoft YaHei" charset="0"/>
                <a:cs typeface="Microsoft YaHei" charset="0"/>
              </a:rPr>
              <a:t>Vuex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4432" y="2219835"/>
            <a:ext cx="4481219" cy="3285218"/>
          </a:xfrm>
          <a:prstGeom prst="rect">
            <a:avLst/>
          </a:prstGeom>
        </p:spPr>
      </p:pic>
      <p:pic>
        <p:nvPicPr>
          <p:cNvPr id="1028" name="Picture 4" descr="ue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718" y="1381124"/>
            <a:ext cx="6677025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183085" y="1027906"/>
            <a:ext cx="5339443" cy="5213577"/>
          </a:xfrm>
          <a:prstGeom prst="roundRect">
            <a:avLst>
              <a:gd name="adj" fmla="val 349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err="1" smtClean="0">
                <a:latin typeface="Microsoft YaHei" charset="0"/>
                <a:ea typeface="Microsoft YaHei" charset="0"/>
                <a:cs typeface="Microsoft YaHei" charset="0"/>
              </a:rPr>
              <a:t>Vuex</a:t>
            </a:r>
            <a:r>
              <a:rPr kumimoji="1"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–</a:t>
            </a:r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核心概念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243" cy="4351338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Getters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Mutations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Actions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dirty="0" smtClean="0">
                <a:latin typeface="Microsoft YaHei" charset="0"/>
                <a:ea typeface="Microsoft YaHei" charset="0"/>
                <a:cs typeface="Microsoft YaHei" charset="0"/>
              </a:rPr>
              <a:t>Modules</a:t>
            </a:r>
            <a:endParaRPr kumimoji="1" lang="zh-CN" altLang="en-US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28014" y="1498759"/>
            <a:ext cx="509451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三大原则</a:t>
            </a:r>
          </a:p>
          <a:p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单一数据源</a:t>
            </a:r>
          </a:p>
          <a:p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 整个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应用的 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  <a:hlinkClick r:id="rId3"/>
              </a:rPr>
              <a:t>state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 被储存在一棵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object tree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中，并且这个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object tree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只存在于唯一一个 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store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 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中</a:t>
            </a:r>
          </a:p>
          <a:p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State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是只读的</a:t>
            </a:r>
          </a:p>
          <a:p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惟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一改变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state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的方法就是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commit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mutations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一般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在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里面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commit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mutations,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是一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个描述发生什么的对象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用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mutation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来改变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endParaRPr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为了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描述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action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如何改变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state tree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，你需要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编写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mutation</a:t>
            </a:r>
            <a:endParaRPr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b="1" dirty="0" smtClean="0"/>
          </a:p>
          <a:p>
            <a:endParaRPr lang="zh-CN" altLang="en-US" b="1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30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157" y="385762"/>
            <a:ext cx="10515600" cy="1325563"/>
          </a:xfrm>
        </p:spPr>
        <p:txBody>
          <a:bodyPr/>
          <a:lstStyle/>
          <a:p>
            <a:r>
              <a:rPr kumimoji="1" lang="en-US" altLang="zh-CN" sz="3600" b="1" dirty="0" err="1" smtClean="0">
                <a:latin typeface="Microsoft YaHei" charset="0"/>
                <a:ea typeface="Microsoft YaHei" charset="0"/>
                <a:cs typeface="Microsoft YaHei" charset="0"/>
              </a:rPr>
              <a:t>Vuex</a:t>
            </a:r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–</a:t>
            </a:r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Mutations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4174671" cy="367710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mutations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非常类似于事件：每个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mutation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都有一个字符串的 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事件类型 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(type)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 和 一个 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回调函数 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(handler)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mutation 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必须是同步</a:t>
            </a:r>
            <a:r>
              <a:rPr lang="zh-CN" altLang="en-US" sz="2000" b="1" dirty="0" smtClean="0">
                <a:latin typeface="Microsoft YaHei" charset="0"/>
                <a:ea typeface="Microsoft YaHei" charset="0"/>
                <a:cs typeface="Microsoft YaHei" charset="0"/>
              </a:rPr>
              <a:t>函数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在组件中提交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Mutations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 this.$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store.commit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('xxx') </a:t>
            </a:r>
            <a:endParaRPr lang="zh-CN" altLang="en-US" sz="2000" b="1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3742"/>
            <a:ext cx="5404757" cy="46692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013" y="5863041"/>
            <a:ext cx="4076700" cy="10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2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err="1" smtClean="0">
                <a:latin typeface="Microsoft YaHei" charset="0"/>
                <a:ea typeface="Microsoft YaHei" charset="0"/>
                <a:cs typeface="Microsoft YaHei" charset="0"/>
              </a:rPr>
              <a:t>Vuex</a:t>
            </a:r>
            <a:r>
              <a:rPr kumimoji="1"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-Actions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42114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Action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类似于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mutation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，不同在于：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Action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提交的是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mutation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，而不是直接变更状态。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Action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可以包含任意异步操作。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Action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通过 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store.dispatch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 方法触发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544" y="531847"/>
            <a:ext cx="4532110" cy="53790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775" y="4731657"/>
            <a:ext cx="4298963" cy="1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8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err="1" smtClean="0">
                <a:latin typeface="Microsoft YaHei" charset="0"/>
                <a:ea typeface="Microsoft YaHei" charset="0"/>
                <a:cs typeface="Microsoft YaHei" charset="0"/>
              </a:rPr>
              <a:t>Vuex</a:t>
            </a:r>
            <a:r>
              <a:rPr kumimoji="1"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-Modules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66452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 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把</a:t>
            </a:r>
            <a:r>
              <a:rPr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store 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分割成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模块（</a:t>
            </a:r>
            <a:r>
              <a:rPr lang="en-US" altLang="zh-CN" sz="2000" b="1" dirty="0">
                <a:latin typeface="Microsoft YaHei" charset="0"/>
                <a:ea typeface="Microsoft YaHei" charset="0"/>
                <a:cs typeface="Microsoft YaHei" charset="0"/>
              </a:rPr>
              <a:t>module</a:t>
            </a:r>
            <a:r>
              <a:rPr lang="zh-CN" altLang="en-US" sz="2000" b="1" dirty="0">
                <a:latin typeface="Microsoft YaHei" charset="0"/>
                <a:ea typeface="Microsoft YaHei" charset="0"/>
                <a:cs typeface="Microsoft YaHei" charset="0"/>
              </a:rPr>
              <a:t>）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。每个模块拥有自己的 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state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mutation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action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getter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、甚至是嵌套子模块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——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从上至下进行同样方式的分割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544" y="16329"/>
            <a:ext cx="4456462" cy="68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0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50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600" b="1" dirty="0" smtClean="0">
                <a:latin typeface="Microsoft YaHei" charset="0"/>
                <a:ea typeface="Microsoft YaHei" charset="0"/>
                <a:cs typeface="Microsoft YaHei" charset="0"/>
              </a:rPr>
              <a:t>什么是</a:t>
            </a:r>
            <a:r>
              <a:rPr kumimoji="1" lang="en-US" altLang="zh-CN" sz="3600" b="1" dirty="0" err="1">
                <a:latin typeface="Microsoft YaHei" charset="0"/>
                <a:ea typeface="Microsoft YaHei" charset="0"/>
                <a:cs typeface="Microsoft YaHei" charset="0"/>
              </a:rPr>
              <a:t>V</a:t>
            </a:r>
            <a:r>
              <a:rPr kumimoji="1" lang="en-US" altLang="zh-CN" sz="3600" b="1" dirty="0" err="1" smtClean="0">
                <a:latin typeface="Microsoft YaHei" charset="0"/>
                <a:ea typeface="Microsoft YaHei" charset="0"/>
                <a:cs typeface="Microsoft YaHei" charset="0"/>
              </a:rPr>
              <a:t>ue</a:t>
            </a:r>
            <a:r>
              <a:rPr kumimoji="1" lang="en-US" altLang="zh-CN" sz="3600" b="1" dirty="0" smtClean="0">
                <a:latin typeface="Microsoft YaHei" charset="0"/>
                <a:ea typeface="Microsoft YaHei" charset="0"/>
                <a:cs typeface="Microsoft YaHei" charset="0"/>
              </a:rPr>
              <a:t>?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76388"/>
            <a:ext cx="10515600" cy="460057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是一套构建用户界面的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渐进式</a:t>
            </a:r>
            <a:r>
              <a:rPr lang="zh-CN" altLang="en-US" sz="24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框架</a:t>
            </a:r>
            <a:r>
              <a:rPr lang="en-US" altLang="zh-CN" sz="2400" dirty="0" smtClean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sz="2400" dirty="0" smtClean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pPr marL="0" indent="0">
              <a:buNone/>
            </a:pPr>
            <a:endParaRPr lang="zh-CN" altLang="en-US" sz="2400" dirty="0" smtClean="0">
              <a:solidFill>
                <a:srgbClr val="FF0000"/>
              </a:solidFill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latin typeface="Microsoft YaHei" charset="0"/>
                <a:ea typeface="Microsoft YaHei" charset="0"/>
                <a:cs typeface="Microsoft YaHei" charset="0"/>
              </a:rPr>
              <a:t>自底向上增量开发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的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设计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;</a:t>
            </a:r>
            <a:endParaRPr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en-US" altLang="zh-CN" sz="2400" dirty="0" err="1" smtClean="0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lang="en-US" altLang="zh-CN" sz="24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的核心库只关注视</a:t>
            </a:r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图层</a:t>
            </a:r>
          </a:p>
          <a:p>
            <a:endParaRPr lang="zh-CN" altLang="en-US" sz="24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2400" dirty="0" smtClean="0">
                <a:latin typeface="Microsoft YaHei" charset="0"/>
                <a:ea typeface="Microsoft YaHei" charset="0"/>
                <a:cs typeface="Microsoft YaHei" charset="0"/>
              </a:rPr>
              <a:t>当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与</a:t>
            </a:r>
            <a:r>
              <a:rPr lang="zh-CN" altLang="en-US" sz="2400" b="1" dirty="0">
                <a:latin typeface="Microsoft YaHei" charset="0"/>
                <a:ea typeface="Microsoft YaHei" charset="0"/>
                <a:cs typeface="Microsoft YaHei" charset="0"/>
                <a:hlinkClick r:id="rId3"/>
              </a:rPr>
              <a:t>单文件组件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和 </a:t>
            </a:r>
            <a:r>
              <a:rPr lang="en-US" altLang="zh-CN" sz="2400" b="1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Vue </a:t>
            </a:r>
            <a:r>
              <a:rPr lang="zh-CN" altLang="en-US" sz="2400" b="1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生态系统支持的库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结合使用时，</a:t>
            </a:r>
            <a:r>
              <a:rPr lang="en-US" altLang="zh-CN" sz="2400" dirty="0" err="1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lang="en-US" altLang="zh-CN" sz="24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2400" dirty="0">
                <a:latin typeface="Microsoft YaHei" charset="0"/>
                <a:ea typeface="Microsoft YaHei" charset="0"/>
                <a:cs typeface="Microsoft YaHei" charset="0"/>
              </a:rPr>
              <a:t>也完全能够为复杂的单页应用程序提供驱动</a:t>
            </a:r>
            <a:endParaRPr kumimoji="1" lang="zh-CN" altLang="en-US" sz="24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11170" y="2967335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zh-CN" alt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24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什么是渐进式框架？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/>
          </a:bodyPr>
          <a:lstStyle/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知乎 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  <a:hlinkClick r:id="rId3"/>
              </a:rPr>
              <a:t>https://www.zhihu.com/question/51907207?rf=55052497</a:t>
            </a:r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尤雨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溪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Vue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作者尤雨溪：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Vue 2.0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，渐进式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  <a:hlinkClick r:id="rId4"/>
              </a:rPr>
              <a:t>前端解决方案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。</a:t>
            </a:r>
          </a:p>
          <a:p>
            <a:endParaRPr lang="zh-CN" altLang="en-US" dirty="0" smtClean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 </a:t>
            </a:r>
          </a:p>
          <a:p>
            <a:pPr marL="0" indent="0">
              <a:buNone/>
            </a:pP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渐进式就是你不需要一上手就把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所有东西（</a:t>
            </a:r>
            <a:r>
              <a:rPr lang="en-US" altLang="zh-CN" sz="2200" dirty="0" smtClean="0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lang="zh-CN" altLang="en-US" sz="2200" dirty="0" smtClean="0">
                <a:latin typeface="Microsoft YaHei" charset="0"/>
                <a:ea typeface="Microsoft YaHei" charset="0"/>
                <a:cs typeface="Microsoft YaHei" charset="0"/>
              </a:rPr>
              <a:t>全家桶）都用上，根据应用场景选择。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91723"/>
            <a:ext cx="8632371" cy="21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声明式渲染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68" y="2453199"/>
            <a:ext cx="6265932" cy="3609408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6623961" y="938014"/>
            <a:ext cx="3193745" cy="1133929"/>
          </a:xfrm>
          <a:prstGeom prst="wedgeRoundRectCallout">
            <a:avLst>
              <a:gd name="adj1" fmla="val -24155"/>
              <a:gd name="adj2" fmla="val 4949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Microsoft YaHei" charset="0"/>
                <a:ea typeface="Microsoft YaHei" charset="0"/>
                <a:cs typeface="Microsoft YaHei" charset="0"/>
              </a:rPr>
              <a:t>命令式和声明式的区别？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71943"/>
            <a:ext cx="378926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3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 err="1" smtClean="0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实例的</a:t>
            </a:r>
            <a:r>
              <a:rPr kumimoji="1" lang="en-US" altLang="zh-CN" sz="3600" b="1" dirty="0">
                <a:latin typeface="Microsoft YaHei" charset="0"/>
                <a:ea typeface="Microsoft YaHei" charset="0"/>
                <a:cs typeface="Microsoft YaHei" charset="0"/>
              </a:rPr>
              <a:t>option</a:t>
            </a:r>
            <a:endParaRPr kumimoji="1" lang="zh-CN" altLang="en-US" sz="3600" b="1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el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挂载元素</a:t>
            </a: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data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数据</a:t>
            </a: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methods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方法</a:t>
            </a: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c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omputed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计算方法  有缓存</a:t>
            </a: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watch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p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rops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v-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**   指令 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v-if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v-bind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v-on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v-else-if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v-for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v-show</a:t>
            </a: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…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生命周期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hook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t</a:t>
            </a:r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emplate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kumimoji="1" lang="en-US" altLang="zh-CN" sz="2000" dirty="0" smtClean="0">
                <a:latin typeface="Microsoft YaHei" charset="0"/>
                <a:ea typeface="Microsoft YaHei" charset="0"/>
                <a:cs typeface="Microsoft YaHei" charset="0"/>
              </a:rPr>
              <a:t>components</a:t>
            </a:r>
            <a:endParaRPr kumimoji="1" lang="zh-CN" altLang="en-US" sz="20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endParaRPr kumimoji="1" lang="zh-CN" altLang="en-US" dirty="0" smtClean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1251631"/>
            <a:ext cx="3422344" cy="492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9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b="1" dirty="0" err="1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 实例生命周期</a:t>
            </a:r>
          </a:p>
        </p:txBody>
      </p:sp>
      <p:pic>
        <p:nvPicPr>
          <p:cNvPr id="1028" name="Picture 4" descr="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714" y="114302"/>
            <a:ext cx="2890158" cy="674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838199" y="1690688"/>
            <a:ext cx="624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hlinkClick r:id="rId3"/>
              </a:rPr>
              <a:t>https://</a:t>
            </a:r>
            <a:r>
              <a:rPr kumimoji="1" lang="en-US" altLang="zh-CN" dirty="0" err="1" smtClean="0">
                <a:hlinkClick r:id="rId3"/>
              </a:rPr>
              <a:t>cn.vuejs.org</a:t>
            </a:r>
            <a:r>
              <a:rPr kumimoji="1" lang="en-US" altLang="zh-CN" dirty="0" smtClean="0">
                <a:hlinkClick r:id="rId3"/>
              </a:rPr>
              <a:t>/v2/guide/</a:t>
            </a:r>
            <a:r>
              <a:rPr kumimoji="1" lang="en-US" altLang="zh-CN" dirty="0" err="1" smtClean="0">
                <a:hlinkClick r:id="rId3"/>
              </a:rPr>
              <a:t>instance.html</a:t>
            </a:r>
            <a:r>
              <a:rPr kumimoji="1" lang="en-US" altLang="zh-CN" dirty="0" smtClean="0">
                <a:hlinkClick r:id="rId3"/>
              </a:rPr>
              <a:t>#</a:t>
            </a:r>
            <a:r>
              <a:rPr kumimoji="1" lang="zh-CN" altLang="en-US" dirty="0" smtClean="0">
                <a:hlinkClick r:id="rId3"/>
              </a:rPr>
              <a:t>生命周期图示</a:t>
            </a:r>
            <a:endParaRPr kumimoji="1" lang="zh-CN" altLang="en-US" dirty="0" smtClean="0"/>
          </a:p>
          <a:p>
            <a:endParaRPr kumimoji="1" lang="zh-CN" altLang="en-US" dirty="0"/>
          </a:p>
        </p:txBody>
      </p:sp>
      <p:sp>
        <p:nvSpPr>
          <p:cNvPr id="9" name="AutoShape 6" descr="data:image/png;base64,iVBORw0KGgoAAAANSUhEUgAAAvoAAAKICAIAAACOl8lIAAAMFWlDQ1BJQ0MgUHJvZmlsZQAASImVlwdYU8kWx+eWFEISSiACUkJvgvQqvXekg42QBAglhkBQsaOLCq5dRFBUdAVE0bUAshZEFAuLYO8PVFRW1sWCDZU3SQB97tvvfe9839z8cuacc/8zmXszA4CCHVsozEIVAcgW5ImiArxZCYlJLFIvQAAGKEABOLI5uUKvyMhQ8I/27iaMhnbNQlLrn+P+qylxebkcAJBIyCncXE425KMA4BocoSgPAEIX9OvPyRNK+C1kFREUCACRLOE0GWtKOEXGVtKYmCgfyL4AkKlstigNALqkPiufkwbr0IWQrQRcvgDyTsjunHQ2F3IP5EnZ2bMhK1Ahm6R8VyftP2qmjNdks9PGWTYWqZF9+bnCLPa8/3M6/rdlZ4nH7qEHGzVdFBglGTOct5rM2SEShtqRE4KU8AjIypAv8LnSeAnfTRcHxo7GD3ByfeCcASYAKOCyfUMgw7lEmeLMWK9RtmGLpLkwHg3n5wXFjHKKaHbUaH00n5frFz3G6byg0NGaKwVZ4WNcmcr3D4IMVxp6tCA9Jl6mE23L58eFQ6ZD7srNjA4ZjX9YkO4TPhYjEkdJNBtAfpsq8o+SxWBq2blj48IsOWypBjXInnnpMYGyXCyBl5sQOqaNy/P1k2nAuDxB7KhmDK4u76jR3CJhVuRoPFbJywqIks0zdig3P3os92oeXGCyecAeZbCDI2X6sXfCvMgYmTYcB6HAB/gCFhDDlgJmgwzA7xxoHIDfZD3+gA1EIA3wgMWoZywjXtojgNdoUAD+hMQDueN53tJeHsiH/i/jXtnVAqRKe/OlGZngKeRsXAN3x13xUHj1hM0Gd8Kdx/JYCmN3JfoRfYmBRH+i6bgODlSdBZsI8P/u+5ZJeEroJjwi3CD0EO6AENjLg2OWKBSMjywOPJFWGf0+i18o+kE5C4SBHpjnPzq6FJjdPxaDG0HV9rg37gb1Q+04E9cAFrgdHIkX7gHHZg+93ysUj6v4Npc/3k+i7/sxjvrpZnT7URUp4/p9xqN+rOLz3Rxx4WfIj5HYSuwI1o6dwS5iJ7BGwMJOY01YB3ZSwuMr4Yl0JYzdLUqqLRPW4Y/FWNVZ9Vt9/tvd2aMKRNLfG+Tx5uZJHgif2cJ5In5aeh7LC76ReawgAcdyEsvGytoRAMn7Xfb6eMOUvrcR5qVvvpwWAJyLoTPtm4+tD8DxpwAw3n3z6b+Gj9c6AE52ccSifJkPl1wI0n8NFaAOtIE+MIFjsgEOwBV4Aj8QDCJADEgEM+Gsp4NsqHoOWACWgiJQAtaBzaAc7AC7QQ04AA6DRnACnAHnwWXQBW6Ae3Bt9IEXYBC8A8MIgpAQGsJA1BEdxBAxR2wQJ8Qd8UNCkSgkEUlG0hABIkYWIMuQEmQDUo7sQmqRX5HjyBnkItKN3EF6kX7kNfIJxVAqqoJqoUboZNQJ9UJD0Bh0BpqG5qAF6HJ0DVqGVqH70Qb0DHoZvYH2oC/QIQxg8hgT08UsMCfMB4vAkrBUTIQtwoqxUqwKq8ea4W99DevBBrCPOBFn4CzcAq7PQDwW5+A5+CJ8NV6O1+ANeBt+De/FB/GvBBpBk2BOcCEEERIIaYQ5hCJCKWEv4RjhHHyi+gjviEQik2hMdITPZiIxgzifuJq4nXiQ2ELsJj4mDpFIJHWSOcmNFEFik/JIRaStpP2k06SrpD7SB7I8WYdsQ/YnJ5EF5EJyKXkf+RT5KvkZeVhOUc5QzkUuQo4rN09urdweuWa5K3J9csMUJYoxxY0SQ8mgLKWUUeop5yj3KW/k5eX15J3lp8rz5ZfIl8kfkr8g3yv/kapMNaP6UKdTxdQ11GpqC/UO9Q2NRjOiedKSaHm0NbRa2lnaQ9oHOoNuSQ+ic+mL6RX0BvpV+ksFOQVDBS+FmQoFCqUKRxSuKAwoyikaKfooshUXKVYoHle8pTikxFCyVopQylZarbRP6aLSc2WSspGynzJXebnybuWzyo8ZGEOf4cPgMJYx9jDOMfpUiCrGKkEqGSolKgdUOlUGVZVV7VTjVOeqVqieVO1hYkwjZhAzi7mWeZh5k/lpgtYErwm8Casm1E+4OuG92kQ1TzWeWrHaQbUbap/UWep+6pnq69Ub1R9o4BpmGlM15mhUapzTGJioMtF1Imdi8cTDE+9qoppmmlGa8zV3a3ZoDmlpawVoCbW2ap3VGtBmantqZ2hv0j6l3a/D0HHX4ets0jmt8wdLleXFymKVsdpYg7qauoG6Yt1dup26w3rGerF6hXoH9R7oU/Sd9FP1N+m36g8a6BiEGSwwqDO4ayhn6GSYbrjFsN3wvZGxUbzRCqNGo+fGasZBxgXGdcb3TWgmHiY5JlUm102Jpk6mmabbTbvMUDN7s3SzCrMr5qi5gznffLt59yTCJOdJgklVk25ZUC28LPIt6ix6LZmWoZaFlo2WLycbTE6avH5y++SvVvZWWVZ7rO5ZK1sHWxdaN1u/tjGz4dhU2Fy3pdn62y62bbJ9ZWdux7OrtLttz7APs19h32r/xcHRQeRQ79DvaOCY7LjN8ZaTilOk02qnC84EZ2/nxc4nnD+6OLjkuRx2+cvVwjXTdZ/r8ynGU3hT9kx57Kbnxnbb5dbjznJPdt/p3uOh68H2qPJ45KnvyfXc6/nMy9Qrw2u/10tvK2+R9zHv9z4uPgt9Wnwx3wDfYt9OP2W/WL9yv4f+ev5p/nX+gwH2AfMDWgIJgSGB6wNvBWkFcYJqgwaDHYMXBreFUEOiQ8pDHoWahYpCm8PQsOCwjWH3ww3DBeGNESAiKGJjxINI48icyN+mEqdGTq2Y+jTKOmpBVHs0I3pW9L7odzHeMWtj7sWaxIpjW+MU4qbH1ca9j/eN3xDfkzA5YWHC5USNRH5iUxIpKS5pb9LQNL9pm6f1TbefXjT95gzjGXNnXJypMTNr5slZCrPYs44kE5Ljk/clf2ZHsKvYQylBKdtSBjk+nC2cF1xP7iZuP8+Nt4H3LNUtdUPq8zS3tI1p/eke6aXpA3wffjn/VUZgxo6M95kRmdWZI1nxWQezydnJ2ccFyoJMQdts7dlzZ3cLzYVFwp4cl5zNOYOiENHeXCR3Rm5Tngrc6nSITcQ/iXvz3fMr8j/MiZtzZK7SXMHcjnlm81bNe1bgX/DLfHw+Z37rAt0FSxf0LvRauGsRsihlUeti/cXLF/ctCVhSs5SyNHPp74VWhRsK3y6LX9a8XGv5kuWPfwr4qa6IXiQqurXCdcWOlfhK/srOVbartq76WswtvlRiVVJa8nk1Z/Wln61/Lvt5ZE3qms61Dmsr1xHXCdbdXO+xvmaD0oaCDY83hm1s2MTaVLzp7eZZmy+W2pXu2ELZIt7SUxZa1rTVYOu6rZ/L08tvVHhXHNymuW3VtvfbuduvVnpW1u/Q2lGy49NO/s7buwJ2NVQZVZXuJu7O3/10T9ye9l+cfqndq7G3ZO+XakF1T01UTVutY23tPs19a+vQOnFd//7p+7sO+B5oqreo33WQebDkEDgkPvTHr8m/3jwccrj1iNOR+qOGR7cdYxwrbkAa5jUMNqY39jQlNnUfDz7e2uzafOw3y9+qT+ieqDipenLtKcqp5adGThecHmoRtgycSTvzuHVW672zCWevt01t6zwXcu7Cef/zZ9u92k9fcLtw4qLLxeOXnC41Xna43NBh33Hsd/vfj3U6dDZccbzS1OXc1dw9pfvUVY+rZ675Xjt/Pej65RvhN7pvxt68fWv6rZ7b3NvP72TdeXU3/+7wvSX3CfeLHyg+KH2o+bDqX6b/Otjj0HOy17e341H0o3uPOY9fPMl98rlv+VPa09JnOs9qn9s8P9Hv39/1x7Q/+l4IXwwPFP2p9Oe2lyYvj/7l+VfHYMJg3yvRq5HXq9+ov6l+a/e2dShy6OG77HfD74s/qH+o+ej0sf1T/Kdnw3M+kz6XfTH90vw15Ov9keyRESFbxJZuBTDY0NRUAF5XA0BLhHsHeI6j0GXnL6khsjOjlMA/seyMJjUHAKo9AYhdAkAo3KNUwmYImQo/JdvvGE+A2tqOt1HLTbW1kdWiwlMM4cPIyBstAEjNAHwRjYwMbx8Z+bIHir0DQEuO7NwnMSLc4+80k9CVKepLwA/2b3fhazinCtwdAAAACXBIWXMAABYlAAAWJQFJUiTwAABAAElEQVR4AeydB3wU1dbAz8Im2ZhCSAHSSSiBAKGEHkEpUYggSESFKE1U8MkDlWIBHwoW0KdYKN8DaQq8p0ZBBEtMQCPSpDdDSQiQEAjpWbJJNplvtszMndmZzfZsNmd+/Nh7Z+4999z/nc2cPffcO7KYLtGABxJAAkgACSABJIAEXJdAC9ftGvYMCSABJIAEkAASQAIaAmju4H2ABJAAEkACSAAJuDgBNHdcfICxe0gACSABJIAEkACaO3gPIAEkgASQABJAAi5OAM0dFx9g7B4SQAJIAAkgASSA5g7eA0gACSABJIAEkICLE0Bzx8UHGLuHBJAAEkACSAAJoLmD9wASQAJIAAkgASTg4gTQ3HHxAcbuIQEkgASQABJAAmju4D2ABJAAEkACSAAJuDgBNHdcfICxe0gACSABJIAEkACaO3gPIAEkgASQABJAAi5OAM0dFx9g7B4SQAJIAAkgASSA5g7eA0gACSABJIAEkICLE0Bzx8UHGLuHBJAAEkACSAAJoLmD9wASQAJIAAkgASTg4gTQ3HHxAcbuIQEkgASQABJAAmju4D2ABJAAEkACSAAJuDgBNHdcfICxe0gACSABJIAEkACaO3gPIAEkgASQABJAAi5OAM0dFx9g7B4SQAJIAAkgASSA5g7eA0gACSABJIAEkICLE0Bzx8UHGLuHBJAAEkACSAAJoLmD9wASQAJIAAkgASTg4gTQ3HHxAcbuIQEkgASQABJAAmju4D2ABJAAEkACSAAJuDgBNHdcfICxe0gACSABJIAEkACaO3gPIAEkgASQABJAAi5OAM0dFx9g7B4SQAJIAAkgASSA5g7eA0gACSABJIAEkICLE0Bzx8UHGLuHBJAAEkACSAAJoLmD9wASQAJIAAkgASTg4gTQ3HHxAcbuIQEkgASQABJAAmju4D2ABJAAEkACSAAJuDgBNHdcfICxe0gACSABJIAEkIAcESABJIAEkAASQAJIwAYEqJ4L353Sxs0USe6l53ct3/SrKUVtUgbNHZtgRCFIAAk4DQGqU/KMCYP6dYsI8HF3B6ipLa+4lZN14UjmgT2HTjlCy0ZXwBGdtFcb0QMfffTh+7pHtlVon05qVfH54wd2rdp2RlZvYpPWSzCxIaliAd0Txo0YHhvTPiTAR/eIVatVZUWFeVeunDictufQJamKrnC+x6jkpBEK03qijrjhSHNHFtMl2jTFsBQSQALORSB6+qdb/9EPqtTgpqg8vm7U8xvM0i9gwnupr90vp6ubdMih5MCUsQuy+U+d6An/3vpagkYHEw43T3Xmh8/M3879uZ/xye5/9G9dVdtwZTdPOPLh9DlEXZE6VMLCT+cmD+0s+ddWXbj3nedf/fZSQNJ7u966X6e2m6f8yndvT357t4hA5tTw17e/+0h0raabcrfKkzNHPS/+9DVZAUaw5tPKcbQxQ1KzBtP+T+3c9Y9gUNfSWODmJ1OSt+WIGyVkH0uOrxsreq92n7n1/Wk9g73FmlVl/f6/2XM+LuLffsKSFklIfue714YHV9VqvkclRz4e+88vhGJ1+e4v7t7weGu6GAB9z5zd8NzT6wys56hH1378wuAIP3EJurMlh568X+L+MVatiVyLenH/d1Nbm6as6tyWASkfmVbWBqXQu2MDiI0rYhDVfTK412iUqPkGzh80/uegcXV10dYbawi8PFr5yBXgo8XaSvdhBuKQ8JDWbHVT6rkFtQXI5pf0Cg/idOBfEs2FBLUB4Mwdj1a0Ct4+kuYJT0YAvy7vGsCgWZ++P2tIAxTkQZHhGgWK9vx1561RUUzpbhOfTV6+J1Xqu0M9+uLEWFpHhbZ8SdZpUVvHLAVI5a0cRxsyJLUyKR0SGOij0JDRlA4K9ZKs1GAfA5Le2vXOw8yAGMpRxAyd+stP0dNGzRWFT1ewWEJ4aJBcodDdhG4BgYZta85QCVvXTo1gugrqi99+dUZQsiEFmOKe94gadMxll/pUlZRWSXRILleUFFVIXLTLaTR37ILVkUIHQNR90FLbYt1t2txxZNvYlpZAkx0CM7/+crHy1ebdBHJ6dol3mOQW0tUwqMsJGjR367rpcVxem6oovJ5/u8Ldxz+wTTuhRSX7ZskXE76cHstUCZ+zdkaqqMsBYMba5yKYcgAF6xeu43JMymwFmIq2+LQNQ0s0UQLZtvZHlyViIGrm/wS2jqo0K+uK2jc0Jqode9vJg4ds+Or1AY8vE2nDCgnVRCek/Izztq7oydlilV8veGJPMd+P5f/UNkEXAEpu5uQXV8nv8fH1bh0U5M10hPkU6YZrnao4Pen+aQJ/cCP2sNlwb0TGdm66RvNd1Zs7Zj567KxZsxHfRIfgzPc7vm7dj4sprK31j3twaAz7y7P0953pxcBed68t+ash36GgivAOcHev/eMbSYO85Fzmr+dL3NgG+bXpun/9KFF34JJVfFunIifz3SVz95zlHkg9hj01OWVCUt8o9k/emVUr/hy/ZTDjdm89eNrC7htXElX07Xd/ccbgIFaXnJ2rtwmec/Q1ixRgZdowYTlDGyphrigq6IM1szjEADf/2pHy9Pv6eavuM3dueCFK6z6iBStikrfPzZj88QFeI9ZL4IkTZgYt2D69J/u9gKyvly7fx91autKzVz4dTNTT3IEvzd1DTu1RQYMeGjVqzNieXhcuEiVdOekGhv7gRuwv+91vRB2waSSABBqDQM7u5Ut5ASsB09tnxMTrVam48tG/3jbvl5kFVYh+X8v8ZPk6bp6LuGI0SXVa+24y8zTUlMzaufyxpd8I6pzZ98Wr9L+ontFlzByE7NTi9ZkZC4cwJb2Tl72+8hGh52Dxkse5X/Wq8yv+tQdkTA3dp8UK8MXYJGchQ5u0bamQ6JRlicHck6jk1JZRMz/iIJ/dMD6pevcvL0cwRbo99Y/hqw5mEDOP1kswpvvARe+nsF5AUGXteOztX4Xl/Z8a15eL16k4t+PelBXCMrLCg3u/oP9pzgtuIWFR18lXOlNXcN8dZxoN1AUJNCqBEA/CteLmJh2JIaGlBVUISXIPOqrG7GPQvDdZDw1dmX5YGto6nNCcU9mEb6Zo21t7r3GzMYqocR9MIL0MAEnvPRLDmVKnNq8w9G9ZowCnmI1SljG0UeMWipk6sRdXs+TYnCkfc1ldqviLae+kc+Mkj504owNZxnoJpDRemhq5fdUk0t599bH3eQV0mVaBnPMHSrctFisjUg1POZQAmjsOxY2NIQEkYEsCVMLsSdwvb4Drnxo+LI20Jyt89Z1dKq6APHHOsmiK+atIdfr0xVGMTwGgMHPpWsYzxFaxUgFWTrNN+M9MYGeqAP7a+p5oJHLRty//QBimfUZO4IBZL4GTJUwt/GppN87crdw270nSq8SWDugd5slmKq78nM1mMOFEBLjvcqMpRbk9BB3HQptwcFeA5g+NGqpOQPb7kG+45jCaCuoKLVVQR0erKEB1CMoNy+g6EkAFDdSWVGj+L0qXcSFojBB6NcHdPbJytuM9qI7TIKQLeNBqGNGBLa9JUG7J0DUJAttzIQ7q21CcBhc3ypS8kgYZnRr0aRXcTSfUGEHFjIe20Xo11FWgug7FP0HWHsJ5ayDMCU5oxjFmLAREgWa/DDXUq6GuHJS5UHoWbv0oPVIWMqR8H4J76AeVAuouQBE759KDip4GwV3gHu0g1uZA3ha4ZPiLXMhLM44xiVrl6T9btRrl6S7UFMHdq7S/AG6nEgMkrIv5xiMQkDyhJ/c0gmt7/yO5ukpKyUPLdpx6kIvMaD1w6bxBU7ShIT1mLxnK+XrUaWvfYm8zVpgNFGBlNctEj6cIxpDz7cYrUhM936SfH89EaCli4odTLXSWh/USpMAPf/2rFC6UDc5tW7TykDBkR1e3qERJ/8XQP019Ih6MhrU5UlLxfKMRaGRz5yGqz0sQwf1J0XPwDAb/JKjYSP2+ijBT6IsTYWCKPixXU7QQTo8QLozViqCiv4I4VqwKLvSHLO0F2kDxXQoJjPO0rju1Z4WsPoDq+Bl07UZIBtDpULyS+uNLCTujBxX3AUST4Wm6JoLApxtETqPy3oRj6RJ1+WoUP0f9QT+SB1G9l0KkgUCfaAgKhpt7oFTfBf4H8duUsnxlBF+mubkRVJ/XRMaRFuPbDYKToOtCqL9IHX9UdkMg2WKGz8O9s0C/yOcc7J9Ew6HC1kHcYOaktiF6EH0HQ+c/qUOzZIWCptnsk9TgZ6ENN/HOXgCvcGjdC0LHA7xEnU2QXeau8FPOMAR8jZpLbtT95Gqsgu8+2GNBz1ct3TzmuxfYPxc9n5qrCQ2B4a9O44Src3bN/1bkFrKJAhbo7DJV7u0TzfZFlXPcyI+6M9+fKJkep48sl3d+JKVDhnYTJuslsArwEsPeendiZ/YMHY4z+X1+fDR7jU5cLaF/TzOGd1DK0rlrpzpuOxlSEUwbIdB45g7ltgRGTgQPaeV8ZsCoDtRvc4gf1ivgUC9I6MbUCYK4ddSdWUQBzRXKl37ssX+8AIpfJfb5oK9zfh6oqwboQQ3YAkSkHCNc++m/EEb4UulrDKyWJ6nhC8GXV5af8YPQj8BvG7V/Bd9iY0uRatwCeJIasVC/gwpbhEsQhYG2imaDp+4M/X8451jyGAcD4yguz9Sn4+JuLYRsKU8YU8yiT8rrLRg63tg46sS2iAAvQQPWMaRYabX0kFJxByCam2Jnr2kSLQfDoLeoH98QG4h51OgZDSuvEUKKdK4hIDVrVmmq08Cu3Bddfe3IRiIuxwwSORvWpj36RmI7fRV55xffHF5V+w9yFuN/S94WEWgrBUREN49TVM+4CC7oJffPDGPdzs64VjG1NfMl12/CZL0E0SapsV+9+zBjvgBUnF4w+X0pt5NGQPaRrIqpfRndfHpO/XWD++Ps4jLRJvCkwwk0mrnzJNwvsHUKofg8VAVCYDfu8dPyPkiYR/28irU2ZIWTqMsHoCNzXwH9JJtHpXEF6E0yYNBgjmPN1/CHpIsF6vwh/nNJW0cnxWsW9PofdZK0FQxNk1IoPgV0ELpnLARxf4DBKwVGAvUz7UDiNBJJqUdpfBVsnzQlVEB7aujZPZFjAIT14j992ULB0MbAOaS72LIzZEus4mVrm5+gfD+F++/TTkGylVWgvALlZSAPhHvagKcfc5W02OjCtmNY7wYxP0MEiY+eR1NrpjvZo8V46PExfxDpa9HUAIGto1P+DkArUASAIgg8dUKICF6NTCcaAraLzpHgnl0O0CfgPsLagfzjRy1uM3X+6qeOLWMXqUeM/2AdIavkr+0iC9TpArZTgGiteSW9iEeQ2rh3WnbqeHZlT2ZBuLpav+jHegmGxBfvfJ2IUC/dNntaAxPisgMbvj/fl1jAFdR30i+/dlu95OWNh0ScgoYt4hkHECDuNQe0xjQRQPV+ifdbv3glcHNGPajeqyGSmVzwmAjRq4CYR5CdnU+1+j9gjQpP2r45TB3U3Y49qMHzgAsauwhHlxkzNTzHQyijFD0dkvcfOP+lTDmC6vcuhBIPy7AFcOYVYEwWKu4lnmmi/Br+XEZE6syg7psHzG4e4JEC/b6mjhrO+rPtAgTP4jL1F+HSvyGL7k40lbCT6yZXArShS2S+sdLPQwJp66igcB2cFAQtRVPt6BF8COhFN3TEFXPYkmGLbhDByKXNxMLNcGYN7fCjvJbAvRO5m6HtUwCr2HLaxCgIIE5UbINDK4hx1F3qQYWNh8hQKCNK0klN9Bj/DOY0BGg/peUH8wAzVUIIuXeg6uxvh0ytaFhOtnvF/yatIx5XRBHxfQU1BWyoANGeVUlzGVrVmKCyvG1ED3pqSujFpUsp8yMCiD+oRD3iV1Dl+cMN/CIj9wMMiesHcIqWZL0EQh1QV1UMX/DVRCJ6+tSm18WNXbIawMH3J3/d94+JRKyPPChu7rq0R/5Kfe3pt0Xjr/kCMGd3Ao1h7lBeb0Mk0fDNFDhK3g1nZCemUe47Qe+n8IHIZCqbjEA8KDuwkTcHEfQBxCTABaA6rtI8VvWHCrIelY7YYErpPuuPwpGnZQW6TLrs6BNUC1YBgBZDgP4WZ+muLuEpX7EK9m3kW1QbZb/lUkM/An+mieDXwfNpUDJZI59VX0PGMmbOReSvhrbqJSi9CZ50ZJzu8AEfxjSECqigf0oIXBG0/gClVj2HmLZ4n1TcNM4PR9sZuaPhFOkD0xXOlhWsAPof77ATw2w4PV6WrW9JplxGHY6F+7vp83LS/aM5R3l1ZYIL6dw5OGpo69Dnz8hunIEbmvLE4SxDQKjkFElF3I4/ficePzylPN1KVk8at5HceI13HbrN/L8/Utj7mneNrrth0ri1grq8LX3VtwqLeHXMzBxcueKvh7ew8xFs7Wt7xfYV1F22qQJsi9YkzGZoTWPCuoqkd7YkCU8azwd5En+tKs3ZpEWhf2uK9RJ4GvrEPP5uX/a3tGZfA13cOq+QRGb5Y9P9dn+RqHnTBHdE9E3+8tiItA3/nr9uN3cWU41BgLA6HNV8AMQQk031aXxbR6dFNpz9E4KZYj7jwDsVuCVUdJlVcKALDGcK0M6WmB1UfRmQvm06ZEdvoDTYsz9hvyAAKBuOp8HoRGYixo01Iai4scTP+pNwVGDr6NpKl/2+l3o4ianeD2ICDGZSDLSq3gZpDU17aSrtkf25h6g8gxo9T2920BL2GYYZEWVtmVwEYcTXumKFmK0j3p59GF6EQ48yBqu+XVlpJlXNzI22jNXEWpUSKrVsxQwQfdIfaKORd48RJYVJJxkCoVpOkFf4eBN3hVChQCkTXldQrvAR2qScBB/jdbmClqZkpxauPZSxcCCvvvriR68a7CvIK+FkmcZlaC6MHj34toG59enQS6slEG3StrbcJ0iu+dCf/e39j4nrDSVll+aPHbvw8y9S+jJxYLoacr/EWcsOj5u4eeXLa/fRP0htelC+86BjOFBSPzOkG5OVQPYKGfknUbqsS1yhf/c7+hjHm6C5tVq0fZnyCFSLXtGflJXPgrPkjdMNurLWD/2yTKMhOzzB1+Evga2juSyr/YZ4NCrAf5B2N44R0Jr4a16yRROvI378B+gIEPZoR8+kGD+OwgEDW4ebLiF+AgnFEPrIpB8WwlrW5ql2g4g1UNfhHOl+My7cHgxL4YLQ1jGuBH1VVn5cEyClP4Khz+9Uv2TKCGmmqMFn4wyBgRpOf4J5hliiqDV1TW2vaNuSvddUZOlTX3ysW+1MnmyyaUcwbLJwNIrrARGcxn+6pge7D5MpfZMVrpw5aviL/zlXyLuR6KqK4LhZH6V99U6DjwJTmiHLhE6GiESITDL7X8TjzBQKKc6F08TAOqaXlG8CF05BN1nfG8Lup4Rq0C8h6k9MlIRCoMgvb9nlZ6gAYsqJ6wA9MWE0ZIcrqYZrUyCfyxOpSjLWBOp0dk0PYmJaBQXSQdCQDdnZ0IaeAzPlqICspwXry+hpFLj4NQS7adW4aNJcmHEL0RRFTC/ThouXgeo0uG16TTswLHkTLpmuAFvyeyidQcx+0ovp/gWhc6nCNMjdBvnZ/DlKtpbxhFEj3XhVF7hq7J1Z7lCSKf5V03e8JCvz19Pi78xyB6XxurZhJytcv/di0ixm/bnq/NpVB42tx7FNq7aU0qgM1WkrX9mSXRXkyUVP6vpWVVUYPWrpwvFRwq6euZyvhhjhn39hKWN56yXwpReeSs8NGcFNZ7Ue+OnWufebuaq8aN+ayfvWDJ/179dmjgji9y4m6eWfvD1G/XMDv1lrcvW0X4f4xWWGKHp3NDNKN/2i/KFohP5oHjANNqtg55L4RbNlh1carN+ugAuTTA3ZgX3AW3LFFy+SqwFu/XNhAybIXTqUgDF33PsAvWZFaq5EuVZ03k1WsAwKRJRwglM9wI+4dcrTzVHJ5gwvwikpuzMTaC8gNxMvUDNb9uc6aoRgTZwfBE3U/Ku7ThWkwaVVzcnZK+BjdtbKd2btM/udWcRNKPe2xaow3oxZrVrSecugsbkCjGALP6+Zz9DClkSqqW4czDgjiK9iit3qVcEkyc9rFVXALvzQ76NFXpdOq9W6XxbWS+C1oYALTz9+ZX/Gs+xik9Y9p25fcMTYpjs8AVwmY93LGWs7zX73zZlJscR9AsFDX9i+4IIFAjnRvJTyGtSEEg8m3kVjGVkx0PSb0UGOgmO6HRhmfjtGJhi+hKynoG8wIZNeS0zkjCerrxu/TlzV/C2lvOIIn1ORpPlCVGOSbkSYCHOO/byrWWDQxA56aRJ7tDTjQWMHhvQmyKwq5ibWyNJPUL2XQ6SBTdQyHEJnQOgUqvx/cFg0itnctly/vA3emWWWl66ajrJgDkXfEcPh0K9M1hafRv7u6MXbWQHzO6F9Z5ZZDM1vw0gNnrXIKyd9hS3m3WvEIDh7gM0bT1w7bljSegma4B0o/mjOuvgvZ8WzCnRLWbH4r6GGb0FnC0gmZJfWvjZ57XbeS93pwt1SXkleOc70AABJ+fQF2Y1JBmspjJVvxtccH7tTQ/yFosFXZEPF9Qb+Kf+WtmDmQQ/S1qElBkGff5sagWH6e2nV2pVNNaW8Ga5mfOPwuq6f6eOdk8zYg6FVt/FB2YkRkLYObt4UM5vk4JsCiTupjpIdwguNRSA77UIJ13Zw30FcxjGpRlfAMd10klY0Owqyi1DpOBszfmTpe2CyhDPrnv74d9Kz7j3x/f8+ZFYQDwmNfqn7gPmniHuV3h328cXDySKYdgABx3t3yumbKFzfs+p11q0k6kElCLaJ0wpukQhDn6T2Sb38wUSsI+it5pijQv9WpvprFG2t6SOIxSOKmCqCzzJyewjBtSaZ5cKoaSDc6v8G+yKrdUaGMuUaOLxGs8U2/cqtqCFAbuii6VI0dN9DVT4kWPnVYGexgF0JyC4dvVI6uK/+EaiI6p9MtbDNL2YT1W50BUzU02mLyU6duVbZt5vecOkw+F7Qvq1MXN+Afp3YGSaAqnLtTKP1EsQbg41z5sT+tCOR3W9f3vmt3e8cGvua4V4bEgL4p2W/Tkn+7NcM7l0lkbE9AGzhjNS87y86HOq4ZRf8lqVy7tDyDtyg95mTKuB65x1v7pAMPYZDwBr6zVeWHVTMasmwDJ+FEP8ndcyyaFONOlRYIrHy6IpYKK4PMbEl1gNy2q7mb9eaJT0DFWrwZ+4e/8ngmS7tgRODoz/nbAzPyLJfpqPMKa8nIWYSRDB2uUbbcOjxJHXbShvaCAq8ZAGB/Rl/z+3LLh3X/GJOfdsWjxCTVWl0BUzW1EkLnj6fD930r6ZSdOBe/GmobvS4QcSMM/0y0TO6KHLrJRi2pTlDryof9d7uY4sjmD9z8ohRmz/4a+yCb8TLN3i2eMMPp6axL6Ol44ttdEQvgq6Whiq3+JLer67ZHFbNAlhCSVa+j3gudob2AZZ5CCm/rdCV82xCcQp8/zVvpil0PbS3RENtnYegM/GoU/7CLDjPJJRXQNiT0soPgjBils1s09syzR23EB1uMtv5aTTVbixk6r3k5Aw1/ZEpv5Qdfwj2rOOFZ7k1HFTPhV1qxOBhbwLZ2/bkELPjMWOfpV+Ube9GSfmNrgCpTFNMZ2zfz03y0C/+TCY3Oud16NFR3dg8+TJR6yWwYoUJ2Tdj3/iJXFAekbj408mdhMVMzl+/3WDsu8myiIIWW05VYtP3hGBXSzr0T4MO3pdwi7iB6Pdomj8FCzAPBvXixkKzyw69L/MyOHqRO0l7fugXiJoQIUdU0Sep7q8Rr/8shRz2N/0ZyCecUV6TiGXMPDGU70xuV2V6x+Fr9tv9z51bKevek1Cbp4/NM7KCDN6y94iPTG7aCRmK45HV0jNcR4lr1USaTDbOEJAaNNu0bPf6H3K43is6L/w0hcs6INXoCjigj3ZtIvvrv25yFuvgZ14R/wE8cMnDxFussvZ/zyllvQROlkFq7yuvfk0+VWDowjWzoyx8bnYgYo/UVVJ/Tgx0aOBErdaGqqdXlZv1j5aq4jkIGmjGBS5bOGzW9fxCBmFU9tK841NSjWiq41bqwX/zrRZByA73YixZwaNwmVzvOBjufV5aOD1lZdiRHlQf8hWkdDD1f+jZDfaQXU4lHvPh0E+gm64gbY31Y6tAfYboOnOugFWpS4Q+nSFWfFMsyjfaGAdLFFgD2aVEvV4w5N+U5Cvio6kg3T6NmhrOwTCaGnyaGv1vqh3RCcNkAHnZw/C69kxjDQFPHf26XN45czPKauKHYi2RNleQReXV1Wbs3sS2sOdfq88Rv5+Ch85dO70ne9UBCRsrYN04WsbQAZQkm5AVbvnpPHtVHjxi8wcT2Kw+QY3c+n4y4brO+d+qM1wZ6yVwskRSGW8/tu0c6ZUJmrVxveDPbHTSzHnTR4pUJk4FJL1HWmzX/jJcWUaUNj0py35QtjNO9n0fM//FyXaOkF02vR0XKMlMSzqyK7LaV6iswdxUFP2Oz1E9qL9XwVX2zVn003EUhA+Hdp21ATTnyH13+CE7KrjMezGW5gWi/v/HeVY8Z8HATOoQK5nfUbc+ED2CupMDyjKAzhA+GTrdx9sFEY7CUda1o6u7BrKSIY6ZRW6ZCCO2UmdfhKv6EDaq3afQ5z4i7kcF2a9YtGEdX1XJ3B4oXgY+zEC2+Rzi36SO7WFa7EFFpEDHJPC9CPsfJfaJlhRn+gVZ1ptUu4+4l6HSKIanUzd3Q246VND7yYWAWwT4D4B28RAQDi1VcKE/Y/Y5A0MvjVfMIxEGnqaqTsLN/Zp/RWSw1yAq5mXoSsxpqs5KwGm0ISD08Yl5+PMN3NJZ4oom6ebmVnv70ML563iBlv49k8f1YwPyq6tLQ/uFchV9QkenTIjz8GONvOpbF7bttdHfaK4ZLhUz7u3P+5K/VrhLdIruwu2DW+evMwjNkf06Z2V6xhsjmNLywXO37Oy95aU5H5OjCf49Z8yePWXiwPxNUyd/bNOdH2yqgCXjyPSc/rSQISHB8ckzq/7vr0dXs28royeMvloKjy1lQmSokWt/fa8nYexc27uR/fum09Z6CcZ7vXLyou5/rOZ0aB2/duvce4m9Bx9OmTm9m+KpGQVHMvf98P23ew5dEgiktxx8a9YIrhOq85vX6mOPBCUxaz8CzFPSfi2ISpZlLaICibeau/eDuG3QvYKqVkELOnxVMvBKGLJT8ipwvwx0TR2U/b6NSkrhDI42qyF6KPlOdU6lFr2gOzEpxl3QpW7CacPNjkGWPY8K2sZtv00LidsHXUopja/ITxi/XPymgYbCZqzNX9wH4ezrvRQQSr/O/V9UVQWfpD1+qqfLfttGjU4huhwEwTM0/0QOngLOxdCzF0TT/+YBqKmaSqitghbe4Mn9bdL2JhvOC/7IEp1stCHgdFC06yt4Uw93TZtSyzvDOvKV0z0eW/TGrFhBKSLbLmXhYiJL0zmfvefgQcaS5l2yRUYR3Jm3g5aBTJUiHgzNHYCib19+q+/uN5I40zRq6NTvjiXnnDt7OU/p0SYoPDQiPFi/MWa+RbPnBrrwTthSAfPHkVTFYoakEEenZQeefiP18EfJ7J/9mPGLDw947PilYrjHt2vfWGI9FkBh5lzDt5hZL8F4n2UHpszesv/LqawmPpq9B89Mfl9vfFeraQejQu7TbnDSJPrfO6rKm7fzb98uvl1S2zokrEOHKPLdQ3RTf37yrwy7fY+Md6U5X5WcRbI3FPqt5m9CMb8V2tDxDBKzdcqYyS9+yE7dTsgU3U53Bfx5khDtB923Un7ECVOS9efg+IMyYhqLqHRGdng85PJ/h7rTho7A1lHDzRfhD6lnpBsh0KqkTPkynBQoqjAgabPm+LqugF83EuHb/Iu8nGCjRZsw5DVgZob3NmumrhzocfQKNrB1KiD7abHVefp6jToEjO4NfarVBiUMzxgUIU+ISCAva9KWBOIJZUjma9WSi21TXxu7ci8vxgLk3lE9ByYmjRjaNy6KsXUkRUtcML07dlJARC8TRkGkFnPKCEOmiDmfXsx7prSVzNoWmdfMvmUz1x0jz9B22+ChAwcLbB3VxbdGzuU57dg6Vkkw4Wf/2Y9mfHyIbY1OdEtZ+uYwvZffQ86XoPAOjujcs+/AxMQhfbsJbZ2snctnbxe6f0jJmLYTAf4g2akRCbGpst/3Ux1XQqd+hHuALEvvj3wGbmyHLL1NQ3WfTJSkQ3bekDKQZaVTqAvpxAvSe0HPEZS4bUS2qE3XZMON9XBWykzRlc+WnUigbn4KPQWTX4y0mpNwdorsGpMV+bzLnRMJIeIumpKSXRtP1XwKPRLAS2xE665D3g7eIiNThJpWRla7CtK+pzq+Lj2OtKAKqDjEe2eqRrg1DFWMBUzLuUukNXJ5B8dWsPky/QaS56iYyRBKv9/DR3rPazWU/wJnXmnwtSSNMwQ8lxmv34aZKl1II3dBWU7cg9xp6ZSBBLqospoQUnWXjHGQFkRcMacHxqM7t7322LbtT61dNmVwFDPVTLTDJNVluv1amLzgk8dErL+C8mTWCgXMoWColTm1eQyphDfXzgizwEjRTiy+SnvalLQ/nn0JRFWFkuQhSHNaMu9/4BWgd/Z75PZbaxY+HMw6eXjXoSQn863xc404RSyWUK2kb1u9Zcvjw1cge9Oslb13LxzKOhG9xy985V/7XqZLfZ/68/0hDwntGn51Ta7i+tcfLV7+rU3nUg1bwTMSBGQxXaIlLjnudAAVRL+atSt4aj0Q9aVQdQ1KT8CtgzLuG2IzbSjfz2F4P724+p2w/2vwiACP1poHXv1NKE83eFWn8aYDKPpt58FdwLMWKmvA2w9UF+H215a+YNJ4Ww1fpXyTIbgf+PpBi1qoKQHVVbizC4p4ERsNS7G0BOX3JAR310DQwKTdJ6VQkQNlf/JjYgylNzpDOlasN7TqCPe0AQ93aOEGLek3sxZC6VG4kWruNlyNOwSGcJvfmYDuI596dFz/nu3b+Oli2mpVFSW3b1w/fnT/9xv3iPsGbEqp0RUwtTfdFx3+cpKEddGADFXWjgGPr2igkEWXH5q+aMzIgZ1CWoOqQq3wkatKci+d2bv9i1SDgBgp8dZLkJJs/HxAVMKoB4cP7NspvE0bbx+F7penWq2qLC6+fuXCoT8y7Br6Zlw3x12NenH/d8ysn+r0kwOmSQTOOk4jtiWnMHdYbRyR4Jk7NRvhp1VSLiJHaINtIAEkgAQaiUD3F//4cqogRs1EVVTntgxI+cjEwlisGRHgmzuzBkyzX7SfuVTFpj7MlYHlkQASQAJIoMkRyL+clVMQ2tL8LQfc3Eoumf565SbHBRW2EYHaWu27Jm0kzWoxaO5YjRAFIAEkgASaIoHi3U8/srspKo46Nw0CPvEbf92rklgRIZcrik9+/tiCLxzWFzR3HIYaG0ICSAAJIAEk0IwItA4iN2oVdtwnJFB4yp55OqQUDySABJAAEkACSAAJWE3Ay93TZBlyuQXLAk2WblCwOXp3iB1oWrI7xhqQwRNIAAkgASSABJCAOQTO/LE7LaytKU9WuVvlad5mS+Y0Y0nZZmjuVB2CwnugpXaNe+VflkDDOkgACSABJIAEkIABAdmB5QsOGJx1ihPNbyG6U2BHJZAAEkACSAAJIAHHEcDYHcexxpaQABJAAkgACSCBRiGA5k6jYMdGkQASQAJIAAkgAccRQHPHcayxJSSABJAAEkACSKBRCKC50yjYsVEkgASQABJAAkjAcQTQ3HEca2wJCSABJIAEkAASaBQCaO40CnZsFAkgASSABJAAEnAcATR3HMcaW0ICSAAJIAEkgAQahQCaO42CHRtFAkgACSABJIAEHEcAzR3HscaWkAASQAJIAAkggUYh4FBzJ1J7NEo/sVEkgASQABJAAkig2RJw6DuzcnNzmy1o7DgSQAJIAAkgASTQWAQcau7Qzh26n2j02Huw/ToFjR4UHBXs7q5pqb6mSl1WWpWTU3ruZFFuRb29W0f5SAAJIAEkgAScjYBDzR3nNHQiJwzcMD0E1Kwd0EIOFZ9NSU8VtQwor7c3JQ4OArW6hVyu/M/stB032IqNP7iRQ7q+Mr1jlyA3UVVUFy+MfvmC6CUXOUl5JSW37x8XEOrv5kbf2mqqokJ5Lbv4+NFb6afLXaSPTtwN875KTtwRVA0JIAHXI+BQc8c5vTsKb3cNBTkRxqSuK6UfjjLR4W7pe4+mpFxTx93fU7RM45xMemn4gmF+RtpWG7nW1C9RAf9Y0nPMAD+FsCN+3eNCk8b3WKyuSlv9+zu/KoXXMW87AmZ+lWzXMEpCAkgACTREwKHmjnN6d7IOFlVODPQmSSnvXiaz/HQtka0h0o2bpH9YG9g69ZXKOtpqU3hpbTPaRHMjTLrGVdemrcc/MWBpSihvBA3lyz3DQ2hbyDXNnfgJcRNi3Ws1t2bN7jVnj4k6Jg2Z2PqMuV8lW7eP8pAAEkACkgQcau44p3cHCpRlAOTDsvJWWa7MiaaoJEePvUCFvflUCJsDddVv353ZtCVf3wvKLWZA25HDwkLulHBlXCUVP2XoBxMDBb2pLK4ouFPj5q0ICPDy9hBcdMFsn4T2gzvrvsvqwm9pc6eR+ugCX6VGIofNIgEkYG8CDjV3nNO7A+XFt5UQ6sWhLsql7Z+mdMTP7BzJjWTV9oU/r79Uz03GyWqzjtyg/zWlLpmoa1zccr6tU3k9b9VHR9Pp7jNHTP/2yeM6JMa14ggxl1zms0ZNT1Tq+kc1psex6X+VXOaWwI4gASQgIODQR4CTendk5Rfyant35sJ7i29UCjA5ebZPLGes5aad0tg6zeGgvFYs7EgG61xOO/LMJ0KrLuvI1Xfof2G+kWVNbFib3hg2/a9S02OOGiMBJGAaAYeaO07q3QHIy1MBZ+7UXjnTpJ6LlG9cKGur1R79scC0oW/ypeKn9u3fiutF6fkLhrYOd/lGOW76xNGwW6ppf5XshgUFIwEk0OgEHBq7Snt3dA6eRu+2QIFz+Xe5M2rl3xe5XJNIcdHT1eWHmpryFhKmAqY9HEDUrVi/MIvIYrJxCDT1r1LjUMNWkQASsD8B9O5oGOceK61MaauPVlZWC6dDTBuGmCGdJo0K6Ris8GjZok559/ShK2u25JeaEvJMuY1I7vzAgLahQW50Xbo186qT6qkpsx1TlFvSpNiRgwPDW2l3JdQ0r75zrej3vVk7jjSwjikyLqhjK41jSVVWeYDY2CZhTNekIW0ig7Qo6tSqyuq8q0UZX11Il9qjyHwCfolR3YkY5Lx95/aagppkpU03YhcMdAHw8U1KDO3W3stLA7VeWaW+W1pVkK8sKK8FDzdFdfWxwyUm3VEiok04Zf4oGAq1yVfJUCyeQQJIAAlYScCh5o7OteOMU1oXy4rU4K2FUXmrOMvkB6fOQPCL6/Tuy127+BMw/T0TwwMSHyj67JXMVKlnvHboRkzpO+vhiEDiya05rav+cMX2lfvXH+F8NxKD7RvChe7UqSQKiZ6OGdnzzVkd2gpaBwgM8ukS3/6x63kfLDp6QGpVM+U7/40heptDXTR/fOYxWX38hD4LJrcXCgzyiYwKbFNWkP55kaEalhEYMTCIEKXcs96iKbxG7QKhP0BYyGtzug2L9SHuId51bUb9zUs/rL5keB5quC2V6mosImHZKIioYulXSUQUnkICSAAJ2I6A0b+utmtGJ8kZDR19H8uLq0G3uKksz4xlWfSjJeaJgZ+lhIhzbBXwwtpE75fStojGDlNu8z5MHNeZjLXlE/fwmbxkdPtN+1//VrgjMG1gvZoS7Kamt9WpA5/Wbdl6XgGvvNO/ClqyJzQJecvycxeWbi3knQRIXjTihXuJ4BfBZQC/8NDl2/2+WZaxWsLkqqWfsjpTqY66QwtcnPjCAB8DMfoTakOzzWIClFefTtwOj+r8gh1SNpmUNsz5RusCowD9GT9l4PKJmk2BGjq4VVfxT/SZ1ttTozwAvd1OaAfGMweK0UsHxaqADeZiZLaE8ptvvXdFxDlk8SgwovmfFn6V+EIwhwSQABKwMQHxx7SNG2HEOa93R1a+Z+9ViHavdYPLR003d9R+j/VbNV7C1tH32mvaq312TT9u+JhJXjJcYOvcuV50MV/lHx7QhXv2yQdPv/eZMz8JFlu17RXSP5aMXGEQg7xLHLEBD3Na5dkG+OZO8qLEF+7lmSal+UXns5XgeU/nLoGBnLvI69ElifD6T6tPG13tpay5//kh0/i2jkqpnYKRvsUsJ+DbtrM/0zeAW+eElhx3zfSUg7vAKBbzRMIHEzl7VXdaraytVIPCq6WC3OybqUJ/9ukX1l2/0Q5xVpts27mtUJyuiFrWAa4cExYHy0fBQJTmhIVfJVFZeBIJIAEkYDMC0s8imzXBCXJi7w6kbz2ezmlqYsozaXwoW7Q0J+/LL8+mHlEmTBmweGIo92M9KOz5oafeyeSZC35D+swawNkUUFb02ZuZqYwTKGZMn/eea8+8D0Lx8MwO6xeJzWGwbTeYqOW1Dv17ziJtHbVy14d/rMrkInUmLRr+7L1M+6B4dGH/H1KOGNt60T9kWhKrRP3lw5fWfXyB3ts38omhm1MC2QtkwioC7Tw4vKA+f8gW5o6Du6Bj0anreyk844S+i9ZvOL73NOMK8/FdsOK+pHADZw1QJEyT0rQr0OCwahQMpOlOWPRVkpCFp5EAEkACNiLgUHPHeb071tKsP7HzyEuf5+vEHNh6eFblwM30a0f1R4tBYzpC5gUmC0B5vfpcew59cf6sKUfIgKGsH47Pc3dnJXjHtk+irpChuLdySnILFXKNEVMPCp9Qf26F3Z38smrgsppG3VqU5PL22Z03jdiVUF3xnznpghed7liRca38vuVJjAOpVcjcZM+XvuXsIa4vwlTVrpW/rsrUP60Jo4RfzkoCVcAFqwBVWCL2JOc3aE7OIV2gFaLcXns1hjUq6RNndx6aw9xFeoUrym9X0L0TmjvZl4tvtb5HPz9YB17BPn7M/VRZWFFUq99zkOh1CygtpScceYeVo8CThRkkgASQgFMTYP5GOkRJZ/buWAPgyKaMRfzwmtzUY7+NaXdfkN7skHvyHld+Q7sSG8bU/7aBZ+voNMlNPXNkXEh//ZSNz+ip3nu3chE8pZmnp2We1uvsE/3d9l76p6by1vxnDxpzw9B1+vd8MJwb97P/OyywdXRiD6z9La3X+MQQfRd6j+nqlyoyJafXQf+h+ub1nxuY9tKWtJ4Av10b5hzXhcix8YnMHUJ34O+dv80RC+UW7Vv62gPpa7krk95OejZOZ1uqvpmbvkUqkon/1lsnHgWua5hCAkgACdiEAN8NYBOR0kJo747OwSNdpOldydt3RGDraPogq919gHtBlSKkdTzFoR49ilhVVFaw6XexXsuUJ28Qq6xqxMrozrUiFlbJW4pPHRG1E+IDOKeLuvS/OySXrm/7mZgkCgqe2JmQIpY8se0Poa3jzj1g5YTJZ2MCYspYds6RXXgsqQ2nZOG1VzdwNwx33rSUO2e+tvRuZ1odAKcdBVM7gOWQABJAAiYT4P5MmlzF8oKu591RF1574d/53NupCDaVSiK6gtwOh/Lt14FbVQR1VLfEiMG+nDGkk1FTXt8rjDNL2nWhzRjOu0O0I0xKGi9MwdiOXMyQKvvmAelV97mpOblPtSXmvRgRYp+VF7Ne+q9Qw6yMS7sCKzQryOSQfZS5amcCYtqZdM6hXaDCehI+tiM/XDAMZjdJaYNCRgxjXllnHQWekphBAkgACdiIgEPNHZ1rx5WMngObGpzf0Q6UEcz+oQvmcvHOUsOq8CFcOFKFTDtfo+JiQYryeDE9BgIq2fX5dPhI3CBvuMSYLMKiys1LieAk9uqN/FUf6kOa2HPChEUECKIyL8J6FAo3I+/QLkQmh3GjXl30VWqVqNFshvpWFrVoFKxsE6sjASSABBxGgHhq2L9NVzJ0tLRUeQWmUtNv2UwX9w0kdgU0tbrNxonyiiWcRiV3pMwXEcXkBgGzXCFl1VlaEjdzxV0RSdmAgOYN4Mwh75UQAKeJeTfmgnmfju2Cwp3dKYdWk3AEmqe0FaVtMApWtI5VkQASQAKOJWCzx6gparucd4e/m58RBKoablFMeY3mWc2CL6vIVXI5cRkGS6vEi5l0tqZMRTRv6sxHQ6LZ7jRUUHPdegLX8y+W9WDDvdv2CAaw2txxbBdU9P6QzFGZW0RvSM3khJ/EjsnCS1blrR8Fq5rHykgACSABhxIw62+8tZq5nHfHGJChvbkNiyvziojVUuW3qyFUD161ebb0Ohpj4i29JqvNK1UDszOi6SFBdHvllUTotKXta+tZTYCO485V9devRQJFeNskqgW5UN8q7UyqbG0XBnfx5dpRS9o6QAUMjeFCuLgqNkhZ2wUbqIAikAASQAKOIiCMkLVru5p1WZGRdm3CWYRTYffFciuRrp64JaGY4t4nmb1tJErY9bS3v9GwF958R+3lM1V2UMZCAn8eLCaU8Xnk+UbEaEkXjmffZfVX+JATW+xpTSJ5Sd8uNova4knmZyzpAl8C5pAAEkACTk3AoeYO7d1pJg6eES/HcIGooNy/h1gvJSs/cJbbr6/jwGg/Yo26A26WQ+e41hVRYcnSrcc/Ft6WU0hdYytrxxYEcndfyyXidzqO6JEg3RGuE7ZKWd+FGi5eRx4cIKq838i+vK23TVPe1MBt67tgmj5YCgkgASTgDAQcau40F+9O/7h5w7iZrNLT2an8bd9SfyngpoX8Q5dN4uKYHXBPZGXkc4FE4PXIyxL7tFC+KYmcy0SVc22L0Ve7m6W5DQjI8r/YR7zdzMNvzpIIs3SwsrANusBqIPdLSjSIA4vrtmluhGbOk5jqkjJl3OVsdbdu/Vqzgo0nbNkF4y2ZfDVg4POff/fTr2lpP32/feGETibXw4JIAAkggQYIONTccTnvTh0YODxixvTdvaQjYb9UfPneFeEgHD6fmc+Fa3RPSXgmTnIgIvt3+nTj6KVjuM1yhNLMzd+49MNpztwKHdZ36UgR4c+8k9CbO12f+eUFc9sxVt4WBNI/Pv13NddI2wG9VkwgAmK4K/ZJWdeFrD9ulhJ6DZ45iHTwaO6it7Xvl9CElbP3hltML3FTJjuPG9COw7rEiDq6wnwjfVhR2rat6wKhvo2SAxftWvds36h2QUFBwRGxKW98/fmsBBuJRjFIAAk0dwItAwPF/4DaAwzt3fHz8ysrI36U26MZ+8r0eHBidLA+1qKFrIW6nP5PppZRLbsNaP/C/IGzRwaSgRgntmWuOs49ivSqyeozs2TjHwxiYlDdeozo0DNIffV8WREzxxHZKWj847EvzImfMSq4jZebKidvzykD20onzjfoiTGMqLq7P3x1rUjGTZSIwjh1sW7MmHb36K+1aD8wum9QzcFDZSpdxbCQt9+7P6kzFzOiyrkya4PhmnsChWntcsrYhIDs7oFirycGso40WWjv6GEd4MRvxWUkAR/fSU/3Xvav/ve70QwJ+0ijTeN1obw44v6YTj7M2n33e4aPa+deWtk6OnTWvAHPsXdRi3oVyNgFBQUnL/94VtAFTTdy6vyevM9Pb8sovEcO8Sk4dTOnXH8bxPRv/9zz8W89Hdu9/tZu8i6yySho2rfNMfvtFQntyG8PhPSNvb7260vkaNqmKZSCBJBAsyPA/iF1RM9dLnCnRfekHsu5N4ELGd46fNJwo2F9oUsXlu8M+mA8vVey7nDrndhrXWJcZVm1qk7m7atQ2HVkbmQv3tRmHfES0+6Jvb4b1q1UqVkd7deKMcN0qlUXfTDnrKl76ui7Y8KHLQiU/vrX+3GtFwzzYduLHNB1886OuRcLr95SuwXcExrsHRqkZ1lgZN8gtr5ZCeu68P6X1x5Y2J4bZy+/yXOHCNrPSzuyrLTTuon6WcXWkbT7SmyrpMNZBwoj2He0KcJDF68NnV9WVcm/l4hgJ6Yd67rASLHNpwfHghUY9fjsHnvWnWLzmEACSAAJWEaA79y2TIbJtVwjdodbcGWs4/V/px1/Ynm2kSLHPv/9/bQifoEW3q08A/1FbJ3yylp+SSLnydu2h5hHI8oYJLO+PTTt/64SEdT0pIkbbegIbB11Yf7i5Mx0iV1hTENh0DZzwiYE9n6Y9tk+cl5I05HI2JD7hkUMjguMZGwdpk3hZ2N2IfP4e2l8zfna5e47/uQn+cA4/OiLAZH+/CJMTqZcOvckGbtNX1AY3Evka8uYmmCTUWClWZO4lCvy1jC5h4l3tDUtY10kgARcn4BDzR2XiN2puysymUDcKOra3NNXls/+fvYnV4mz4sm9n/z2yLIzJ/INZruY4qoy5Yk/shbP3inyFlKmDBRUc0utVHU8C4YtI5bI/eH42MmH/syRmCOD2rNpxxNnHDLyUq27rLuAfiuWRYdNCKR+mDHspeNHrkt1RKdZvajJ2LhdSP8kY/62a4Ymj6qwaPOy3dM+vEqrnnWsiB1Thb+PeFwOXa7i6rQp9Ggq2THRdZv5X513/tp3P4vYE3QBm4wC05Dln3vW77omob3lQrEmEkACSEBLQBbTJdphKHSb7rjOlBblFhnuGRji7efbwk8zYaIuuFZ+4LTYXENDiP06BY0bGtI53FPrzqfKiqvybhSfPXLr2A1pp05DMk2/7tcpZOLIdh3DPNVFlbW+3r5QfeXvgh925BNbI5ouzMKSNiFAC5k4OrpPF99AXzcdyWpldeHN8tOn839JLbB3dyzvAuWVPLVjn2h69OmhLz+5/9re05wFazZQH9+kh0J7Rfq28pSpq2pKy6tvXLr9Y1qRKa8gtbwLZmspUYFKmPfujPFJ8WxE4blN/5j88QGJ0ngaCSABJGAqAYeaO6YqheWQABJoxgRS1uxfONhPC0Cd9tbo+d9a/YaQZgwTu44EkICOgEMns1wjdgdvHSSABOxIgBr5UA+drQOgupiaKohvs2PLKBoJIAEXJiCyFsJ+vXWdaSz7MULJSKB5E5ixdn43ZqVdzu6NByXC5Js3JOw9EkACZhNwqLnjarE7ZtPGCkgACUgSiB4288V/Pjk0inHtlBx6aXmG7XdAkGwfLyABJODKBDB2x5VHF/uGBJoMAarn9mNburG/v9TXP544bmMOt/l4k+kIKooEkIBTEsDYHaccFlQKCTQ7At7ArEIvycl88QG0dZrdHYAdRgJ2JcD+mLJrK3rhGLvjCMrYBhJoigRkB1J3Z1a1Lcn47ott+y41xR6gzkgACTgzAYdOZmHsjjPfCqgbEkACSAAJIAFXJYDeHVcdWewXEkACSAAJIAEkoCeAsTt4KyABJIAEkAASQAIuTgC9Oy4+wNg9JIAEkAASQAJIAL07eA8gASSABJAAEkACLk4AvTsuPsDYPSSABJAAEkACSAC9O3gPIAEkgASQABJAAi5OAL07Lj7A2D0kgASQABJAAkgAvTt4DyABJIAEkAASQAIuTgC9Oy4+wNg9JIAEkAASQAJIAL07eA8gASSABJAAEkACLk4AvTsuPsDYPSSABJAAEkACSAC9O3gPIAEkgASQABJAAi5OAL07EDlh4IbpIaCuZ4a6hRwqPpuSnlrBnmGu4GdTIxA5IWHz9LZqdb1cDie2Zbz033KpHuBtIEUGzyMBJIAEXICAQ80d53wjusLbXUNBTji61HWl9GNR5gLj29y7oHBvqRlb7eB6ursZwYG3gRE4eAkJIAEk0NQJONTcyc3NdUJeWQeLKicGepOaKe9eJrOYNkogfkLchFj32lq6UM3uNWePNU2vGN4GRgcZLyIBJIAEmjYBh5o7zundgQJlGQBp7lTeKsuV4UyWqXd2n4T2gzvrbiR14be0uWNqRecqh7eBc40HaoMEkAASsCUBh5o7zundgfLi20oI9eKwFuXS9g8ephKoUavp+SJtaarG1ErOVw5vA+cbE9QICSABJGArAkTAiq1ESsuhIZpLVQAAQABJREFUvTs6B490kca4Iiu/kKeZiWGP4huVbBoTzYUA3gbNZaSxn0gACTRHAujd0Yx6Xp4KOrNxrLVXzqC50xy/DHgbNMdRxz4jASTQPAigd0czzufy73LDrVb+fZHLYapJE1DV1JmuP94GprPCkkgACSCBpkUAvTua8co9VlqZ0lYfraysvmHuGFJuIyZ1faBfYGSgB73uua6uXq1SV1Qor18tyzp7O/33klKxwOfIuKCOrTQuJVVZ5YHT3H4wCWO6Jg1pExmk8GjZoq5OraqszrtalPHVhfQb0tHTtALJnR8Y0DY0yI2uRcusU949fejKmi35ok2L9M/HNykxtFt7Ly+NRvXKKvXd0qqCfGVBeS14uCmqq48dFu+FiCgLTlmvP90o5ZaQGN4v1s/PU0Ogpqqm7HYldCFj0BvQzNrboAHxeBkJIAEkgAQajYBDzR1d4I4zBixfLCtSg7cWRuWt4iwx60RqiBKe6Dvv8YhAEZCtusSGJCZ1fWFh/eV9fz3zId+IonznvzGku4dWqrpo/vjMY7L6+Al9Fkxu31Z3km0vyCcyKrBNWUH650XsOTIxYkrfWQ9HBApq+XsmhgckPlyxfeX+9Ud4kUlkXU06LOS1Od2GxfqI9IArqv7mpR9WX+LyZKqGjlTWH3U1BUzS5E9r9acbonyfeaX3wwMDdCNocssGBa24DQxk4QkkgASQABJwIgJGn3G21tMZDR19H8uLqyFSC6Msz+RlWZTXgg/vS+qsaIhTi7BQH8MytbSVoLNR6qg7AMmLE18YIFJMV1EtarFQbvM+TBxnRAEPn8lLRrfftP/1bznvEalJ/JSByyeGNNgB2qAgl1zFP9FnWm9Pjf4A9HY7oR3cGZmK0UsHxaqADYNizreE8ptvvXdF6GqyWn9avl//butejWlrmxvZotuA6SR+IgEkgASQgNMSsM1TwsTuOa93R1a+Z+9ViHavdYPLR00zdyjftzcNHxzEC35SlSmv5paVg7t/a8/ANp5+HvqrnPtDlJSy5v7nh0zj2zoqpXYWyej4JC8ZLrB17lwvupiv8g8P6MLZMPLB0+995sxP6y8J58Jinkj4YGJbgUZqZW2lGhReLRXkNtP8Qn36hXXXb7TDvwDQtnNboURdEbWsA1w5xi9upf4aYXHdNi2J8eOLheraUlWdXOHuzfAXXJfMWnAbSMrCC0gACSABJOBEBIw+Tm2tpxN7dyB96/F0c/o79Z17SVtHVXhn67pjO44oSRmRnULGTIgaObAtaHamkT78Q6YlsVfrLx++tO7jC/TexJFPDN2cEsheECT8hvSZNYDYLKis6LM3M1MZmyZmTJ/3nmvP2AGKh2d2WL+IPxfVqet7KTzLpDQnb/2G43tPM34kH98FK+5LCjfw1Gj0oATKNJw1iBi2Vn+NFkFr3+DZOurioq82nFifybiyKLfkl4e8MIzB0LCWZt8GJojEIkgACSABJND4BBxq7jivd8fcgejf84k4bgpIdf3qpNknhTM1dAT0pfzVK/JXmyG8atfKX1dl6g0OrgFDCZTXq8+15wavOH/WlCNkyFHWD8fnubtvpl99qj28Y9snUVf2sjFJlNtrr/IMhbM7D835PJ/XTkX57QraSBExd7IvF99qfY9+fq0OvIJ9/BhVKgsrimr1ew4S0lpAaSk9YccdVuqvFZS8pE8XImLp1ukLT7x+gWuCTslq/8o3amjySmMGCSABJIAEXJYA85hySAed2btjFoB/PB5B2CIVn4rZOmYJ1BZWffP6z6tPC6ecROX4De3avxV7pf63DTxbR3chN/XMkXEh/f11OZ/RU733btW7PSLHxicS03B/7/xtjkQcNNsGmUhfeyB9LXdi0ttJz+qNP9U3c9O3SL0zi3jlqpX6a9oO6/Qk4dwqPX3midf57iutgsQwcQpjCgkgASSABJobAV7oib07T3t3dA4eezdkX/lUSL9ozueRl3aO85pY0fCJbX8IbR13zkCQcw1q2hg9Kohrqqxg0+9cjkvJlCdvqLgsEWz8WFIb7nzhtVc3lHBZ81PaF8rrqrX0bmdSfSv1p9sY8Rg7VQegLvvstSsmNYyFkAASQAJIoFkSQO+O+cM+ICiUw6b67ccC80UIa1RezHrpv0zECXMxK+PSrsAKN3UdPTmUfZS4Svn26+DJlKL32KG6JUYM9hVarjXl9b3COO9Guy50GJBWCBXWM5zrwJEfLhhOw3HCzUwRNpV0TSv1pwVTXsN7cqvYbh3KSmfn6aSbxStIAAkgASTQbAlwjz0HINC5dpr6lFZMFzZSBUBZ+ftFOkbESnjKzUv5QSc6eTfyV33Ij6cRbcc/dMHcUNEr5EmFjz7OJTI5jCtdXfRVapXV+pPtmJ82U39NA+Ehsf5sQ7WZ35pAiS2OCSSABJAAEmh+BBxq7jR1Q0d/e9QQ65LkMjN27ZW6vZRVZ2m3i+k2k29gCLEkS0qq4Dw70gp3dpscugjRF0EF+2Wt01+rF9sbOldTXGU/XVEyEkACSAAJuAIB8rFh9/64hneHh0lN2eBtouYOQnmNZmE7W6usIlfJ5XjqsRm3FiW5FbqcCrhF4ZW5RfRuzmwpQYLYLllwxbqsdfrTbftFeXJWprLy+HVJY9Gsd2ZZ1yusjQSQABJAAs5LgH1mOkJFF/HuEBHEIJfRETFZjoBHtlF+uxqY+CHV5tnSi6HISkx6cBdfJkkH+UraOkAFDI3hQn+4KjZIWaU/3X7bKOKVF3L6NWWSxyP3B0hewwtIAAkgASTQbAgI41vt2nHNuqzISLs24QDhWTkV3F4uHgHJyUTUsAOaFzahuPdJ857ox7O5178rfMiJLZ7o5CV9yV1teNdsmTFbf7pxFf3KDxOOyAkDx0U51KA3QSksggSQABJAAo1AwKHmDu3dcQUHz+8FVzl7B3qP6epHORQjyMoPnOW2b+44MNo8BYjYI3lwQIKY8n4j+/K2bDb5zvQyxfazUn96/8aTRaWsSh6tRnZmM0TCJ3oFs8sicRaTSAAJIAEk0BwJOPQ57RreHZDl/3GR2M8mKGLZ1NYOvndSfyngNPAPXTaJC2UxTxO5X1KiwWQQ/SKquREarwgx1WXEjnHnppPcuvUzCYW1+nvKCaeN26CxBrv9UCFr1/dqq2EhPVtnHqmGSwcMfP7z7376NS3tp++3L5zQqeEKWAIJIAEkgAQcRcCh5o6LeHcAtmzI4bwLAN0nJiydQATE8AcvMi4oPszWnA+fz8znHuTdUxKeiZNsIrJ/p083jl46Rr+aK+uPm6Tyg2cOIh08MWP67n5b+34JTTQ0K9MtppekHZOdx5leHYd1iRFzF0GYb6QPKw3ACv01dC/euUFMZ4UO6/lMJ0J4XKfNqQO76LtLnOePi41zAxftWvds36h2QUFBwRGxKW98/fmsBBs3geKQABJAAkjAUgItAwMlH2OWypSsR3t3/Pz8ysrKJEs0lQvFd274BQ/vxEbytmjfO3rMoFZ+LeuVd+vrfN0j2/r26hP86MTY52f3npIUNbQzte0X3jujADwenBgdrIucqbv7w1fXimTmrAmX1WdmycY/GMRo4NZjRIeeQeqr58uKmLmqyE5B4x+PfWFO/IxRwW283FQ5eXtOaVdslxdH3B/TyYdZ+O5+z/Bx7dxLK1tHh86aN+C5kYH6cJ4W9SqQsU6UgpOXfzxLmBjESOXU+T15n5/erFB4jxziU3DqZk65vjsx/ds/93z8W0/Hdq+/tVunAF3XGv011e9SUWEJEewbs9x6PBgZSqnqW/s/8Vz8m5Mj/Bm9K5Vqd3e9anfO5+oJEMrbKjn77RUJ7XiBUCF9Y6+v/fqSWcNqK21QDhJAAkgACfAJMI8F/lk75VwhcIdBc2Btxjftkx6NZewNgMCokMnPhUxmCpCfRKgPedq69KULy3cGfTCefWW6W+/EXusS4yrLqlV1Mm9fhUJ6bN//8toDC9tz1738Js8dItAmL+3IstJO6ybq46BbR9LuK2JnZ7L04awDhRH3MS/hUoSHLl4bOr+sqpKvhhCCFfrTje9dc2nKvX2001U6VTwTU/onklrREc05WUt/8fnguRD+abvkPDiarPyox2f32LPuFJvHBBJAAkgACTQWAUe5+rX9c5HYHWasVi9M236MCxlmTot8yt1EOPPfgiVSq8FTxz7//f20In6xFt6tPAP9RWyd8sparmTm8ffSyBkt7ooulbvv+JOf5APjKKJPBkRy2xgLS8uUS+eezOWbMwoDNQSv/aKFWK4/Xbni6qKPr3KzaEKdoDTnyqw5F+548zwuBqVsduJSrsh7x+QelsZU2UwvFIQEkAASQAIaAiKPYfuBcZnYHT0iWe36pT9PW3bmxHUjj12oLK44/OdtQ6p3WfuAfiuWpcfeT357hFYgX1IBVZnyxB9Zi2fvXPQtzzeT/knG/G3XDE0eVWHR5mW7p314ldYo61gRu4miwt9HPChHp3nF1WlTDv2Zo2T7xO+QOu/8te9+FjEILNaflp/76/HRyy7QWywKD2VF2qbMR/55KldWryD2VFTXEAafsI61+T3rd12T6Ly1orE+EkACSAAJWE1AFtMl2mohpgrQbbrjSlNaXM/DApLvbRcTSftW6JgYqqqqtvROxfWLpX+dLMqt4GKKufK2Tvl1Cho3NKRzuKd2UoUqK67Ku1F89sitYzeMPuMpr+SpHftE07XoKuUn91/be9rQfDBHVx/fpIdCe0X60hzUVTWl5dU3Lt3+Ma2owbeQWqi/VrURE7oNifWh+1BVfjfraN6OTIHHyxz9rSlLJcx7d8b4pHg2Gu7cpn9M/viANSKxLhJAAkgACdiEgEPNHZtojEKQgDMTSFmzf+FgP62G6rS3Rs//ttCZtUXdkAASQALNhIBDJ7NcLHanmdwi2E0zCFAjH+qhs3XoSOmLqamN5GcyQ2MsigSQABJoFgRE1pPYr9+uOY1lP14ouakRmLF2fjcfvdI5uzcelH79alPrGeqLBJAAEmjaBBxq7rhy7E7Tvg1Qe2sJRA+b+eI/nxwaxbh2Sg69tDwDmL2NrJWO9ZEAEkACSMA6Ahi7Yx0/rI0EaAJUz+3HtnRjfzuor388cdzGHEeEqCN+JIAEkAASMIUAxu6YQgnLIAHjBLyBWYVekpP54gNo6xjHhVeRABJAAo4mwP4gdUTDGLvjCMrYhuMJyA6k7s6saluS8d0X2/Zdcnz72CISQAJIAAkYJ+DQySyM3TE+GHgVCSABJIAEkAASsAcB9O7YgyrKRAJIAAkgASSABJyIAMbuONFgoCpIAAkgASSABJCAPQigd8ceVFEmEkACSAAJIAEk4EQE0LvjRIOBqiABJIAEkAASQAL2IIDeHXtQRZlIAAkgASSABJCAExFA744TDQaqggSQABJAAkgACdiDAHp37EEVZSIBJIAEkAASQAJORAC9O040GKgKEkACSAAJIAEkYA8C6N2xB1WUiQSQABJAAkgACTgRAfTuONFgoCpIAAkgASSABJCAPQigd8ceVFEmEkACSAAJIAEk4EQEHGru4DuzHDPyfp2CRg8Kjgp2d9e0V19TpS4rrcrJKT13sii3ot4xOmArSAAJIAEkgASch4BDzR3nfCN65ISBG6aHgJq1A1rIoeKzKempopYB5fX2psTBQaBWt5DLlf+ZnbbjBlux8Yc1ckjXV6Z37BLkJqqK6uKF0S9fEL2EJ5GAeV8E5IUEkAASaFIEHGruOKd3R+HtrqEgJ8KY1HWl5QAy0ZFs6XuPpqRcU8fd31O0TOOcTHpp+IJhfkbaVhu51nQuRY7s+9k/QqCaokdIri77ICUzXWbM4vQb2eeLf4TpysPdW/OnH80yWr7pkLCxpmZ+EWzcOopDAkgACdiVgEPNHef07mQdLKqcGOhNYlbevUxm+elaIltDpBs3Sf80N7B16iuVdbRNoPDS2ma0ieZGmHSNq64VrStC7vGmO6S/cwMemuSd/l/aOJU8Jo4O5crLPXgDLVmpiV2InxA3Ida9VnNr1uxec/aYqGOyoT6Z+0VoSB5eRwJIAAk4EQGHmjvO6d2BAmUZAPkUrLxVltu0HABU2JtPhXC3lbrqt+/ObNqSr+8F5RYzoO3IYWEhd0q4Mk03xbcxuw5tD/89LdkbKiyhM29qr1KyaBO+0Ceh/eDOuu+yuvBb2tyxqC8u8EWwqN9YCQkggeZAwKHmjnN6d6C8+LYSQr244S7Kpe2fpnTEz+wcyY1k1faFP6+/VM9Nxslqs47coP81pS6ZrKsiPDjZ56x4oBVAZHJkpMmimm7BGjU9Uam7Ayi+NWhOn5r+F8Gc3mJZJIAEmhcBh85u0N4dnYPHuRjLyi/kkTNUUHyjibkA+sRyxlpu2imNrdOMDq+Rj7SW6u4j9wdIXcLzQgJN/4sg7BHmkQASQAIMAYeaO7R3xzkdPHl5KgYI/Vl75UyTMnco37hQdr6m9uiPBURfmkWyY4KEB8en/cAozuvVLFhY18mm/UWwru9YGwkgAdcm4FBzx0m9OwDn8u9yw6xW/n2RyzWJFOebqi4/1NSUt56wPKTd1DCROznmkci21ktvThKa+hehOY0V9hUJIAHzCDj0t69zunZoYLnHSitT2uqjlZXVlgW5xAzpNGlUSMdghUfLFnXKu6cPXVmzJb/UlJBnym1EcucHBrQNDXKj69L6mFedHHE1ZbZjinJLmhQ7cnBgeCvtroSa5tV3rhX9vjdrxxElKdswHRkX1LGVxrGkKqs8cJpbHpUwpmvSkDaRQVoUdWpVZXXe1aKMry6kS+1RZC0BxbCxAVvWFgo0TE6QnOQSlATzIdB7Oca3c6O9gorq6vQjRUKBTN4vLCA+ykNX7NjhEt79EOY7IspbVQ0Kj9rLvxex0fExQ6InjQjrGOGpuZFUNblZ+V+tz7JssRWjhamfNvkimNoYlkMCSAAJOJCAQ80dXeCOMxo9F8uK1OCthVF5q9j0fVl0BoJfXKd3X+7axZ+A6e+ZGB6Q+EDRZ69kpko947XDPGJK31kPRwR68MdcV/3hiu0r968/wvlu+IXYnG8IF7pTR07LsSWkEjEje745q0NbQesAgUE+XeLbP3Y974NFRw9IrWqmfOe/MaS7rq66aP74zGOy+vgJfRZMbi8UGOQTGRXYpqwg/XMRs8BCAvS2kNqtknQxupEDo/3WFPGNiU79QjS2oz6Il43lNWBhCQTKd9m7TN9B3eWlH1ZLxEtNfDFhMrNm6htNMa75qS/eN41ZNfZ31G+ztxZBWNiKJb37h7BTk3Rhz7YhrfoP63Tk64OLtgrtOVZWDd07/VFXY81kpqVfBKZ1/EQCSAAJOCkB4gltfw2d0dDR97q8uBp0i5vK8sxYlkU/WmKeGPhZSog4x1YBL6xN9H4pbYvos5Bym/dh4rjOCknwHj6Tl4xuv2n/699yjhNdYdrAejUl2E1Nb6tTBz6tuSkbr4BX3ulfBS15MuUty89dWGrwsExeNOKFe1vxSvIzfuGhy7f7fbMsY7WEyVVLP2V15k4ddQcgeXHiCwN8+DK4nNrQbLOCALstpJ68f5uUzkAaEwljw3VbLuoLiI8QWAyB6zsYWwxlbM2UZvj0lo26RgX9e+5e0oHcEIFjB/L+ExMW5Ox5P1MPMf6JPtN6e2p0oGPNaiG0A+OZA8XopYNiVYxcTkRLKL/51ntXeBYhd5VNWfhFYOtjAgkgASTgnAQkHgL2UdZ5vTuy8j17r0K0e60bXD5qurmj9nus36rxEraOnqHXtFf77Jp+3PAxk7xkuMDWuXO96GK+yj88oEsIawPJB0+/95kzPwkWW7XtFdI/VnTNkbxLXIjh6Kk82wDf3ElelPjCvTzTpDS/6Hy2Ejzv6dwlMJBzF3k9uiQRXv9p9Wmjq72UNfc/P2Qa39ZRKWvBw00hfYtZQ0Dbx3rtTJAuasdt0NiQ1R/e0Ped8koayGwwrVTmqT1DW4kE99gYgiF3U8/Uy0O6/jclgrR11NVqtYecvQ8AWiTN7Ln+d/2N1KdfWHe900jYRtvObTnzl7yolnWAK8fIM4ZpC78IhoLwDBJAAkjAuQhIP4vsoKcTe3cgfevxdLO77Jk0PpStVJqT9+WXZ1OPKBOmDFg8MZR7UAWFPT/01DuZPHPBb0ifWQM4mwLKij57MzOVcQLFjOnz3nPtmce14uGZHdYvImZB2CZNT9TyWqcdCbNIW0et3PXhH6syuUidSYuGP3sv0z4oHl3Y/4eUI2xwiUiz/iHTktjT9ZcPX1r38QU63CTyiaGbUwLZC2TCFgSqj5+sHjxAr2don8gYKl8/Edm5fZy/vrVbZ2/mderIjROrhM0hsJLNTrToMiyCraQqvPPfTSe3ZJYD5TVv5dBxscybSvzbTAyH9XqLjn6HhpkH7Usy4bDoi2CCXCyCBJAAEmhUAiI/ee2nj9OuzLK6y/Undh565J+HaVuHFnVg6+FZm/IJmS0GjelIZIF+jL36XHvO0izOn5XC2Tp0yawfjs8jJHjHtk+ieCN1K6ckt1CZl1+Rl1+WV8wzZe7QZzTniX+Fysu5vH12500jdiVUV/xnThpp69AK7FiRsXgvEWfTKmRuMvPQ5fXEMFO1a+WeZ5af04XWcjafoKDVBLTyZBd/uX6Lldwq4OEB+syIsSGMp0R96Ps8weSerpA9IbA6mZ3I/ePk6Bm/a2wd+pApVy088nc1K0Tuxdhw2ZeLbxUyQ3y9opSL3YHKwopccvT1aWXelVJ6whEPJIAEkEDzJMA9cx3Qf2f27ljT/SObMhbxw2tyU4/9NqbdfUF6G0XuSQafgt/Qrv25mJn63zYcMQyOzk09c2RcSH/9481n9FTvvVu1j0CtoqWZp6dlntbr7BP93fZeeheH8tb8Zw8ac8PQdfr3fDCcG/ez/zss+lL3A2t/S+s1PlEb7UtX6j2mq1+qyJScXgf9h+qb139uYNpLW9J6AloxLeHClUP53cbplZT3fyACjlwFyveBPsw8nbJo8ynVG1x3GX3tCIFpwvzPy2mHnvmENJRpi6fo0BVVl1id3SiP6dUaTmvM0PS1B9LXcg1Mejvp2ThdGdU3c9O3SEWXi7/1lpODKSSABJCAqxLg+Qzs3UmX9O7k7TsisHU0GGW1uw9wL6hShLSOJ9wzo0cFcajLCjb9zuW4lEx58gaxysrIqwFaEQur5C3Fp444uZAQH8A5XdSl/90huXR928/EUqCg4ImdCSliyRPb/hDaOu7cA1ZOmHy2IuDeCr7bV8zqEtgrQsO5Z/s4xpq8dSK3lI0HZsuBHSEQjZiXLD1/QWjrmCzAnbPnWnq3M7kaFkQCSAAJNBsC3J9JB3TZ9bw76sJrL/w7n3s7FQGxUklEV5Db4VC+/ToQE0N1VLfEiMG+Qruzpry+VxhnlrTrQpsxnHeHaEeYlDRemIKxHbmYIVX2zQPSOwPlpubkPtWWmPdiRIh9Vl7MesngzeRZGZd2BVZoVpDJIfsoo78NCXhC7o7svJRAfWiOh/+DPcFvdDADrjbzR9pZ4l1roLCdIBi0Y/KJ6tIPFmaJ3kgmi9AXNGIYmysKyyMBJIAEXIaAQ80d512ZZel4HtjU4PyOVrQRzP6hC+aKxNEKNFL4EC4cwTUzszUqbv1zUR4vpsdAUiW7Pp92kcQN8oZLjMkiLKrcvPSC8Bydv5G/6kP+7IxhISsJyG4cvNj7Uf0GNi16T+gRGMXYc8W3fzhl2J7mjH0giLdlytnLP56SsjsPnaicpp/MMkUSlkECSAAJIAERAkKngkgR252ivTuu5eBR5RWYSoeJnAXwDSR2BTS1uhF7yVQRunKUVyzhNCq5I2W+iEiVG27mwpZSVp01XZKtCWzbd5tVJDC+Q29/fS73WLZ4GJOdILBKmJ9Q05vn4IEEkAASQAJ2I2Czx6gpGrqcd4e/m58RBKoablFMObHzHF2lrCJXSU/1GD3cWpTwl1YZLW38Yk2Zil7GwzRoq5kPRp7xtvVXbU2gdHf25adDOwp1UO37llhcxtPMPhB4TegzxH7HYpe5c0RkE3cSU0gACSABJGAbAsJHhG2kSkhxLdeORCeZ00N7M+GyAJV53BuR6BCc29UQqgev2jxbeh0NI8qWn7LaPHrVMrMzoukhQbQO5ZVE6LRVOtmagKww43xVxzgiIop+d0RhwRap13c4DALl2yuSiSOyihhWRgJIAAkgAasIOHQyyyVXZonjp8Lui+V+r189we0Owy+vuPdJ0c2R+aXslvP255kIwnZ4s061l89UCQvYIG8bAjt23SK2ntGodXl/ronaWQaBG13pZkbM7UfsOCBdDq8gASSABJCAnQk41NzRhu6Y+hCyc8ftK37EyzFE+LFy/x5ivZSs/MBZbv/ijvS7LYk16vZVSyv90DmudUVUWLJ06/GPhbflFFLX2MrasQeBw5f/5rpFK13163fcRgBcJ5iUtRBk5afzGoq26R83L5Hz8DEt2/3Ty6gFa/fmsQEkgASQgFMScKi501y8O/Rzbhj3nCs9nZ3K3/Yt9ZcCblrIP3TZJC6O2QE3SVZGPhdIBF6PvCyxTwvlm5LIeZ5UOdck54bMV9r2BGTl/9179cSx/COaf7f+3HtBwFygo/UQajQv+NQfIhZGWPSXr3Z02Li6y9kwMrdu/VozejXCZ8DA5z//7qdf09J++n77wgmdGkEDbBIJIAEkIEbAoeaOy3l36sDA4REzpu/uJeRzruLL964IyR8+n5nPvfmhe0rCM3GSAxHZv9OnG0cvHcMsrv5/9t4Frqkjbfw/wQSSAiECEeViQOUiKl5QtOKlVmkr9VZZu95eq31rq11brbW1XbV/W7GXrevfdq34rrVqt9XutmhdL22XYmspreKCFqmIKBAFCpUgCYkEciC/E5Jz5pzkJORuSJ58+mnmzJl55pnvTDiPzzwzx1iW7de1lSdLkbkVNW3s1hkswle+mT4aZXcVfFJue0vma7iAQOHHJeu3ntuo+69wU06N+ba77zgBArIwpj8xlN6cZMbIz3NGkeFZ9DuuSlfVoQEdMi0pkdVjFy2UBJudZs7RbMLG43ufHhvXXywWDxiYvOS1z/evSneOZJACBIAAEHCMgIv//DGV8zrvjn/K7MHpaWGSaJ4omJc6edD292fufYbxXuuLn55ncTNwNG/uqCBO+yU/gsXbH935/KBE2tNIEi9+YvXYfYdmH9wyYrhYEBHqzIjXQzlXaQ4e7tS1GX97nramFh25fc/sxbTIX3V11ZtFyD4j1Xbg+14TIFR3EELZr2jnfVBC4sHNQxO758DWvz58cO1g4lBId37yf5Sh0KWQiF0546ZHo592Ylrsn7dP/y5nxubHXOv4Wb16NvnyDkPvx67a8Cir7eVOOtAWEAACQABtSHYLC6/bmeU3PHNENnoTuDHExvOXTA8aNhSqLM/+UrxjHvVY5I3OGLU3I0Upb1d3coKEfL5L98zVVm0+0G/vikhSY7/hGaOOTRvWotIt0IhCmKZVu2zHc2VOOfCXbK77+94SIFRwDELxmVtNC8Ko8ZOMH7r3MMPHQ7RQ913JKeHQp1NdH01zvqLw9kDqHW38mKjNOVEb5G1K5lxCJhFjJJx2EcAyaeP+uHrEqb1mTnt0WssgCAgAASDQAwH0T8AeCjrjtnd4d6zZkoNhXVfzShZmV1nAVrz/h3fzjA6G8QsKEYSHstg6CqX5wFgBdYqOrjUr40Uqjp5b/n81tAhqwvTlEYaOka2D367fnFWQb+ZFE9ahMMvAcQL+ZmUzbtD1pPNxCEJt1a48OaMZ5kXd+UtLd9b4C9Bbw6zUlinGuiuOauvaS1KmOcM3mUv015ZZJ9e2UpVSlvBwbgAduW0CoTQQAAJAwFkE3GrueEXsTufddovwcY209Eb26n+vfr/GYjndzdPvn31s2+WL9SjwwqiKWq66+GPF5tVfsryFlCra0I72JKk7GRYMVYYtIT1ZMnvxuZ+qTeKPDIU1ZXklGU+eM/dyA6LUXer5SovbZWvKbJ4dBNQd1NmInVZuFtPQ9DTi4wiEwvfzd+c1mQ4eLpcff+/bpXpjl2oa66T01uPoaENvVWuzYM5iKCYa7zBv9bbWLF9GjKYKNcigjtdduXnsGxZzhFHKsYtT+47fNNO8Y4KhNhAAAkDAUQKcxKRBjsqwuj7h3SHKes+SlpYniRGERwaJhH4i3eIT3nBTUViKQjqsBoOJ4sVzp0QmxAi6VwO08ua2utrmsqLG4lrzjzfrpfdUUhQfuWBG/yHRAlym1AiDhFj7jasNJ4/Us7+BoSdp9t2/twQIne2HoBVmPRE7YuB9xOC1Ke5evlCTW2DPHLCPG0utYGHmo1GjJMIQAQdv62hRtNdW/v5VnqzFjIuORYIjWdr0dW89OS8zlYoS+vXAnxa/V+iISKgLBIAAEHCcgFvNHcfVBQlAAAh4PoEle75/eaKoW088742ZG47e9nydQUMgAAS8m4BbF7O8I3bHuycE9A4IOEpAO+PREXpbB8PU13JzjQLUHBUP9YEAEAACdhBg2UphhxQrq3jPMpaVHYZiQMD3CDyZs2EYuR+9+sRHP7tnEc33OEOPgQAQsImAW80db4vdsYk0FAYC3k5g0LSnXnh+6ZQ40rVz59z67DPOP8LA2zFC/4AAEHAFAYjdcQVVkAkEfI+AduTh4kPDqH9A4bfeWzD3o2qnnk7pe1Chx0AACDiLAMTuOIskyAECPk4gCCN3od+pLnjhIbB1fHw+QPeBgGcRoP4t5g61IHbHHZShDSBwTwhwCnNPFLRF3Dlz7B+ffld5T1SARoEAEAAC5gi4dTELYnfMDQPkAwEgAASAABAAAq4jAN4d17EFyUAACAABIAAEgIBHEIDYHY8YBlACCAABIAAEgAAQcB0B8O64ji1IBgJAAAgAASAABDyCAHh3PGIYQAkgAASAABAAAkDAdQTAu+M6tiAZCAABIAAEgAAQ8AgC4N3xiGEAJYAAEAACQAAIAAHXEQDvjuvYgmQgAASAABAAAkDAIwiAd8cjhgGUAAJAAAgAASAABFxHALw7rmMLkoEAEAACQAAIAAGPIADeHY8YBlACCAABIAAEgAAQcB0B8O64ji1IBgJAAAgAASAABDyCAHh3PGIYQAkgAASAABAAAkDAdQTAu4NJ5k/4cEUkhneRlP24WOvuZfm5rVQOeQe+exsByfz0gysicLyLy8Uufnpm/WcKcz2AaWCODOQDASAABLyAgFvNHc98Izo/yF9HgUtzdOGdLcRjkeMF4+vrXeD799GNbffgCvx5FnDANLAAB24BASAABHo7AbeaO1Kp1AN5VfwsUy4ID6Jrprp7nX4JaYsEUuenzE/212iIQh0n9pQV906vGEwDi4MMN4EAEAACvZuAW80dz/TuYA0qOYbRzR1lo1zKgZUsa2f2mPTYiQn6iYTfPkqYO9ZW9KxyMA08azxAGyAABICAMwm41dzxTO8Opmj+XYVFBSKsMilh/8DHWgIdOE6sF3WX1nZYW8nzysE08LwxAY2AABAAAs4iQAtYcZZI83II747ewWO+yL24w1GU1+lWYqhPc62SSkPCVwjANPCVkYZ+AgEg4IsEwLujG/W6OjWWQMWxam5cBnPHF38MMA18cdShz0AACPgGAfDu6Mb51/q7aLhx1dVr6ApSvZqAuqPTev1hGljPCkoCASAABHoXAfDu6MZLWtyiXBJhiFZWtdeaH8PEtMjoAOK25volmZTYgqTlPfFiWsZwYUCfrqYrN199u6KFjHHO+t/xs9NFgX38VA2N+16+VEjmG8vW8jIXJc+YGB4T4m+41Yk33ZT9cLriSJHKuDB5LYoXp/bnqTGM396eXyQjs42/RdFhqXEB+mLF5+9QumHRwulxQep2jB+guf6DjIrLTpw8aNH06CEDBQF9/DrVHdKK+n/tq3DHTistb3pWwkPjI6LEPKJpohudqrul527sOVSPdDbunMm1lpeeETMuWSQS6CR0tHXIf1diSfQYdJMqzAzrpwGzHlwBASAABICApxNwq7mjD9zxxIDla3IZjgV1w1A2NleYM02ih+7YMlT//Lz++bcrD2HbDzw4UWzwkIVPGnrkb7yZz5di2sCXch7MjDGsjoWHxmb/M2jDH38sNhGbOGPk66sGR+jsJ8YnXByclBr7+K26HRsvFJru69YKt701ebihFp60/uQHlez7yBa8kL6Y3DP1ha6YoZUnXpi6nFy8uxp3dvXHMiw6+p0to9MiqRU9oqQgIjIkbVp80ec/b/z4NkM/5kUHEals+HR2NJBJq7+nLxu7as7AcCMIoYKMmLCMOa2H//L9viJGZBWLYK1w5Suj50wI048gSwErs6ycBlZKg2JAAAgAASDgMQTcau54oqFjGAlFczsm6YYhr7O0LYt6srcqsUVvTqJsHb0YflzsuviyxuVTKFvHID4w/PEsQfFRhrcma+P0NZNCLMwEUUxU9mHRF9vOfGDyvNcQehjsA0uboczumcKJJR6DZYN3qLG0kSe2DDbjBuGmLUh/qfrUuwXI5khdOGb5aIFOB8LNpcGiBpN+KYw/c+v9yWpSNOpbH0zx2xtv3zB21Wh563ZmzE3go4JGqYDgxVtmxh74ftNRs6chi9KG7X01McI5E9naaWCkJlwCASAABICAhxNwzlPCyk56rneHozh1ugYb5K/hYdcvWDJ3yJ52BaeMWpZi+pzmjlo+KSJFQBZD3wnjI7GjpHcFw7I2ZqyZFIxuY1hLvexKlQoT3JeQFB6OdsUH/mFLBrbp6w9K2f03dAl2pbu4kUM/WzKQbuvg7TgewKX1zS/zqZH7fiihjJUx46KHG5xGxm1GJEREGOd1X+OcwdiNYuatrC0PGtk6Tbdk1+rVoTFhSZFU+9yJKyatvPz1PlYPVsqwA1sSRUyxWLumRd3J5fsHBdgYmmbzNDBqGC6BABAAAkDAQwm41dzxYO8Olv9xSb4NY+Q3JDW8u3jXxS//eyEk4elphmeuJEWfj9Wdv3zgetgrSyL1iLnES5uoT9rIVXRbB1cd3/njrgLk+1m08cGnJ1EPcf4fXk47uaSIirChxDgj4Zc0bSAlR3276bMDlw4VKIj1uHV/mTI3mbTbQvstiMH21VIFtVTK2oRJxLBo8phV45FZh8llu18vyCVtmsRZY95+JpZEwJ/z1OB9G5GxaGhUK855jWHr4M2yf314cR+hv/6j5WW9OHkNOTTWqGrjNLBGJJQBAkAACACBe0+A9gx2vTKe692xt+91P/53/f5aTNv18OQJ+rUwvaSWK+VLsysxbeO8eZHDac90/d11y2ll8da/P5d/pJbhvDnyzpmbiqnZmWEGvUIi12YJ1jPXwuxV2Ww96Y+Xlr9TZbjNUe16uSgxd2qSYcmMGxiKYaS5U3W9ubHvfbh+dasTCxwQLCLnkfJ2q0xjOHOQ1pIf1tLSRLsmzKlXn4klK2FYc/2qZUX0kKmKkyXr/P0PEq9u7f4EJcdmam+cZgY/ZW0ZQ6qnK9RYWr5wU7m+vOH/HM1/66nlR8YduAACQAAIAAGfIoCeOG7otid7d+zpvqpp29v13W8SVVKhP8TTlYvJd79coX/DKAp4oRpIG/lwDMJe9s/zRraOvmBhztm8UfMyIg3LMaNnDRXlouUkSpizEtfzzq18v54hjSM7d0OdlKxfVOImjuqLlRq2gOXnFObnoLKLtmc+bVjXU3+xNv+QaWy1viztlauiKUPTUNhS19kPGbaOvrg093LR3Mg0wszSfYJnPhF0+mPSbUNkRMcvpTmHWkovL9xk4v4hdq51V4b/AQEgAASAgI8TsDG4wTFahHdH7+BxTIyn1C778hLdIaFXizBk6r4rz2f6Iegap6eGoWcw3vLZEbNHGn76DW0/lHjAggS6GGemCV+Usa1ji/juF8rrK/QJ6m9VzZmPiFE5ecOBH9AVSnFUl2qJTfTkh/l+iumPU0tdGIbLd//5BlkOvoEAEAACQAAIGBNAbgbjOy649irvTrvsIGGp0DwWJLC2U/sayDTLd/IQtLilrvrN7Hk8xGlAudXS/4mgrXuxSHNCVnvLDtIX5bg0pk1iRp5WOG4wGRVEFOnUDssYOFFobHl3KLpGRSPLsH8SERRFene0gQ+ORIHejecqLNiXZpSAbCAABIAAEPAhAm41d/SuHe8weup+qjQ9R4eYOOrquiPmVnO651WHGm0Cl9VZfns4WiMj9o2n3B+EVZLPe+dN0etf/WLO5Dp3UbncsJjlvPZMJYVGvbQ2yjTbKIcfTDuZJyYy2bDIRZTSFBxlLsMZ1YRLIAAEgAAQ8HkCbjV3vMPQ0c+ZO03si1A1/62zNKm0gck0j8WdJhvMF67pcTaWWrL2Hk6cnOPmjzA8Enm4rG2bOVPpVx3NbdYKgXJAAAgAASDgmwTojw2XE/Am7469xkeHXN0dzayHbdXaj/3jQjvv2IIQ+knKFoo575aCdvwhIVXeKlWZbuZiNsfzuyNFnjBRnAAdFKRSltzC2FYVdRJsemcWs0m4AgJAAAgAAe8h4FZzx5u8O3ZOAY6mrgXHDGfxYIx4lJ4kKpS0uN2eCuvua4WjJCj2xZoa7iqj+L0dizJMPfXB1eY3c5lRKCIuGE1cbh8zpXTZjz1Abua3UAhuAQEgAASAgLcTMI4PdWl/dfuyJBKXNtG7hAeF0iJ2TVVnLPporl9GazbWOGSmrx1H2+xtKt1DcviTltpskaiJff9WfCTzJ8yNQ3aRFTWgCBAAAkAACHgnAbeaO4R3Bxw8535Fpyfz46KztGaHIPXxmAg06/AOytrhKErregq4SUtZl4FOtkFiXJwKtGi/GRrnKArLEIQhEwaJzENg1Vd6SdZC3QgImcG6RT940DvkKYVUWUgAASAABICAbxIw+6x1BQ7w7hBUK87U084XDnzsRTMn1WiFSzKQ20NdffMQ7eTlDt07Pg0fFgsjetAnrw5B0S1kSRd9+6PlJN6wcX2taSX3Pw1oZS40atsiG5UV0F/Jwbt/tglDbWTOvlHdxiLjuGprdLO7TNiEZ/cf+/rbvLyv/3345fnxdsuBikAACAABIOB0Am41d8C7oxu/2sqTpehZHzVt7NYZLPuUVr6ZPhpldxV8Us4ceypghTf9iaH0W5IZIz/PGUVGxtDvuCpdVYe6M2RaUiKrqyZaKAmmTbbzVwrqkSEyfEn6yhTaXaamkrT4v300c+sshAO71lRLW86KmjZyZTytekr8wdwJSYbitHymWCdfTdh4fO/TY+P6i8XiAQOTl7z2+f5V6U5uAsQBASAABICAvQTc9TDo1g+8O/phOpRzlebg4U5dm/G352kLOtGR2/fMXkx7rbq6uurNImQcEELKfkU72IMSEg9uHpoYzEudPGjrXx8+uHaw4SWl9s4JW+vl/yhDL6YKidiVM256NJpXiWmxf94+/bucGZsfozl+OJo3d1SgBSlMsHj7ozufH5RIM4kk8eInVo/dd2j2wS0jhosFEaG0sGvO7RMX0EYtjKi+8+E/L4xOnxz70vbpedtHSMgzepQqpJqt/bKp/OrVs9G5h901x67a8Cir5WeTXCgMBIAAEAACziDg1kBOCNwxDFlt1eYD/faiyBK/4Rmjjk0b1qLSLVGJQmjPdeK6XbbjuTKjjdbFZ241LQijzBrJ+KF7DzN8PES9uu9KTgmHPp1qTTSNQS87v85XFN4eOFVsMHH4MVGbc6I2yNuUnZwgIZ9PTjFju6OyPPtL8Y55VCd4ozNG7c1IUcrb1cyKrFqd3lO5bNIYWmyTIGNJWgazqLq6Yut/gnc8Y3jPKPOmk68CyG7S5Mb9cfWIU3t/oeVAEggAASAABO4NAfSvcDe03+u9OwKzx8OY2yplLr/i6Lnl/1fDOKmQyyMMHSNbB79dvzmrgOUNCbVVu/LkFoas7vylpTtr/AXoJRf+Fko7eIuj2rr2kpRpzvBDBOGhyNYhWuCasCje/8O7eYbXjpIq+AWZVNTfUiiZ0dmtNRvfq0GraGR96rul+saq58qbglzYb6otIlEpvUO/1Ke5ATbGJJmKgBwgAASAABBwBgG3mju9PnanrZ16vuIdjKfvXfJhz8zvvEuGmOC60wUZH+nJktmLz/1UTW24Ytwl3o1QlleS8eQ5c294KHw/f3deE6UPVRmXy4+/9+3S7CpdDmqzk36iYUeblirfZmRGUDd0CRQQzewXo5DuorVm+TKiL+aWjvC6KzePfcNiEJx+/+xj2y5frDfth6EJtVx18ceKzau/3HgUrd/p70m/LZm5rZw4otD4o2rNO1Dw2PO/SDldfOu7YCzFtutT+47fRLRtqwulgQAQAAJAwNUEOIlJg1zdBiVff+gOLGlRQPQJUXzkghn9h0QLcJlSIwwSYu03rjacPFJPPK2NSrJcaoVZT8SOGHifgIu1Ke5evlCTW2BsFrDUcl1WsDDz0ahREmGIgIO3dbQo2msrf/8qT9bSU19E8eK5UyITYoh+EB+tvLmtrra5rKixuJZhVrIqPn3+sMnJwXoCFRfqjhQYeYxYK7kgU5u+7q0n52WmUjFKvx740+L3Cl3QEogEAkAACAAB2wi41dyxTTUoDQR6IYEle75/eaKoW3E8742ZG47e7oWdAJWBABAAAt5GwK2LWb0+dsfbRh/642wC2hmPjtDbOsT7uq7l5t4jP5OzuwXygAAQAAK9nQDLfhLXdQmWsVzHFiR7AoEnczYMI/ejV5/46OeelvA8QWfQAQgAASDgCwTcau5A7I4vTCnf7OOgaU+98PzSKXGka+fOufXZZ4yOD/BNMtBrIAAEgIAnEIDYHU8YBdChlxPQjjxcfGgY9W8H/NZ7C+Z+VG1FpHkv7zeoDwSAABDoLQQgdqe3jBTo6ckEgqg9/3eqC154CGwdTx4s0A0IAAFfJED9g9QdnYfYHXdQhjbcT4BTmHuioC3izplj//j0u0r3tw8tAgEgAASAgGUCbl3Mgtgdy4MBd4EAEAACQAAIAAFXEADvjiuogkwgAASAABAAAkDAgwhA7I4HDQaoAgSAABAAAkAACLiCAHh3XEEVZAIBIAAEgAAQAAIeRAC8Ox40GKAKEAACQAAIAAEg4AoC4N1xBVWQCQSAABAAAkAACHgQAfDueNBggCpAAAgAASAABICAKwiAd8cVVEEmEAACQAAIAAEg4EEEwLvjQYMBqgABIAAEgAAQAAKuIADeHVdQBZlAAAgAASAABICABxEA744HDQaoAgSAABAAAkAACLiCAHh3XEEVZAIBIAAEgAAQAAIeRMCt5g68M8s9Iy+KF8+8f0DcAH9/XXtdHW24vKWturrl10syaWuXe3SAVoAAEAACQAAIeA4Bt5o7nvlGdMn8CR+uiMRwyg7w42Ktu5fl57JaBtrA7QcyJooxHPfjclV/X513pJaqeO+HVTJ56CsrhiSJeayqqK+Vz3yxnPUWZLqIgGR++sEVETjexeViFz89s/4zhYsa8gSxtv2UPEFj0AEIAAGfIeBWc8czvTv8IH8dBS4tjAnvbCGeShzWWdBHeJ+uJPH0wjD/UAFrmXuTmbn+wZemiSy0jVu417tuBcce3JcSgWlxjMPFVB9u+C7XnNEZPeiTXcPDcC3O7SMvK126tcrNHeX79yFa5HbPLoE/uxnqZpVc15yNPyXXKQKSgQAQAALGBNxq7nimd6fiZ5lyQXgQnYzq7nX6JTOtoV120NL3Nkn8w9rE1ulSqjoJq40f2G2bEQ9dHs2ku7fqOth6f0FYIJdvEHJffwtGpyAgJIDLD+guGqz/crBtT6yeOj9lfrK/Rjc1O07sKStmdUy6XnFbf0qu1whaAAJAAAgYCLjV3PFM7w7WoJJjGN3cUTbKpRwPWqLqebZqo1//n0hUDG87e+zygUP1hl5oeYnjI2ZMi45suoPK9OpUG0b3VFkyOpkle3WnLSg/Jj12YoL+t4zfPkqYOxbKuvKWF/yUXIkHZAMBIHAPCbjV3PFM7w6maP5dhUUFolGQSQn7pzd9Up9KkKCRbDv88jf7KrvQYhxHU1FUS/zXm7oEutpCoAMnzD/9DNBaMv5skWlP2d7/U7Kn11AHCACB3kDArasbhHdH7+DxLDIcRXkdfYUKa65VepaGPWkzJhkZa9K8X3S2DnyAgPsJ9P6fkvuZQYtAAAi4hwDyCbihPQ/17mBYXZ0aS6DCSDU3Lvcqc0crTIlCyl/4qsENQwlNAAFWAr37p8TaJcgEAkDAKwiAd0c3jL/W30WjiauuXkNXvSKFfFPtinO9TfleQdhuJdUdRLS4D316+0/Jh4YKugoEfIwAeHd0Ay4tblEuiTBEK6va7QtySZwcv+iRyCED+AF9/DpVd0vP3dhzqL7FmpBnLW96VsJD4yOixDyiLqGPbdXpUxbX2uyY0vIyFyXPmBgeE9J9KqGuebzppuyH0xVHilR02aZpSYp4SIjOsaSWKwtL0Yky6bOGZk7uJxF3o+jE1cr2uhrZmX+V55vbLu5EAqZamsmRxIuH9OepMYzfrswvQso7Mo7pGTHjkkUigW4QO9o65L8rsSR6ELwZVajsYGFmRtSw2MBAHdQuVRt+t6WtoV7VoNBgATx+e3vx+TtWzShKoE0JZ4yCU35KNmkNhYEAEAAC1hBwq7mjD9zxxCWta3IZjgV1w1A2NldYY6N009UbCKKU+LdeHJoUSoMZKsiICct4SLb7lQKzR8J0S5i+bOyqOQPDjbZI66vPaT38l+/3FSHfjZkRFUai0J1O4vlt/SdxxsjXVw2OMGodw8LFwUmpsY/fqtux8UKhuV3NWuGG1yYP19fFZRvmFRRzulLnj3lpcayxQHGwJC68n7whf7/MVDdnEDCV2lMOofxbpPIYnrT+5AeVXfaPo1a48pXRcyaE6adQT22z3Y+O/PNzw6YlB9PmkGkx/Audnqb5WAfaqNbZYddiptNGwd6fEkuvIAsIAAEg4DwCFv+6Oq8ZvSRPNHQMfVQ0t2P6zU3yOhu2ZRGPlsSFE3YviWTnGBK2JicjaH3eIdbYYS1v3c6MuQnk8TGmtAOCF2+ZGXvg+01Hke9BX4p4ML+6ZAAPJxZKOrHgvhFU3cCwV95Ma8N0R9uhD7eP4tfyrR/fRjndqayN09dMCjHKpF+KYqKyD4u+2HbmAzMml4Z4yurNnU5tE4Zlbc5YMz6YLoGexk3NNgcI0CXbl0bKY1pHxlGUNmzvq4kR7DPAKtVSl03IXhBpfh5QQtCuq9SFY5aPFui6gGHEcTtRg0nPHMafufX+ZDVGBXORlftgit/eePsGi3PIyaNg50+J1BO+gQAQAAIuIeDAH2nb9fFc7w5Hcep0DTbIX8PDrl+w3tzBRY+P2zXPjK1j4BO4/NUxx1eUmD5msrY8aGTrNN2SXatXh8aEJaFnH3fiikkrL39ttNkqYlRkWnIY2whwk1IiTfPVgn4Y09zJ2pixZhLDNGmpl12pUmGC+xKSwsORuyjwD1sysE1ff1BqcbeXquOBZycvZ9o6alX3Eoz5KeYIAdM+OpDjwDimDDuwJdH4KOt2TYu6k8v3DwroOTYucWH6jgXIXtX3AldplDjGD+zDpx/2TevhmHHRww0H7dByu5MRCRHG4gxCOYOxG8XGxTEnj4KdPyUTtSADCAABIOBUAuafRU5tRi/Mg707WP7HJfk2d1mQOS+KqtRSXffJJ2W5Rar0ZeM3L4hC/1gXRz875Zc3CxjmgmjymFXjkU2ByWW7Xy/IJZ1AibPGvP1MLPkQ5c95avC+jWxrGFTbPSY0jNaxtJGr6LYOrjq+88ddBShSZ9HGB5+eRLaP8f/wctrJJUWWjl4MjVyeSSnRdf185d73yomzfSULpxxcEk7doCfcTYDetnHa3nHUinNeY9g6eLPsXx9e3FdAeuO0vKwXJ6+x8GaP+KFvL2EYJ8Qs2pY4bNcAAEAASURBVPdhyelS0hUWLHzpnamZMSbOGkxr3Iker9lipl0xCnb9lHrUHgoAASAABBwi4FZzx3O9Ow4xJCp3XfyyaP3+er2Ywo/Pr1JOOEi8dtTw8bt/1hCsoJy8xDBt4KvPxCL0zfWrlhXRA4YqTpas8/enJAQlx2Zqb5ymRRQ1Vt+R3uZzdUZMF8YPjgpFXoSmenk7hi51jfL87kgZ5+yuW047lRBv/ftz+UYvOj3yzpmbiqnZmaQDKSRybZZg/VFkD6G+GKfajv/l210Fhqc1svmMijlMwEieky5tG8esLWOSaGFPjaXlCzfRRpnQiaP5bz0KqzFWUsv786sMa6nsy3PPkbPIULhV8XsrYacYmztV15sb+95nWB/sxAIHBIvI+aS83SrTGM4cpLXoh7W0EAuOjI+HjgJDR7gAAkAACDiFAPk30inCehLiyd6dnnS3dL/owJmNzPAaaW7x2Vn9p4oNZgdXwHhciaYMTUMxM11nP2TYOvqWpLmXi+ZGpoXqr4JnPhF0+mPSZ4BhLQWlywtKDToFDzp2eJTBFaNq3PD0z5bcMESdtJEPx6BxL/vneSNbRy+2MOds3qh5GZGGLoyeNVSUy7IkZ9DB8KX+YtM3PSx7dZd0nACzXedc2TaO0fFLaf65ltLLCzexeODMGnwYJpmdmkHOEKIDV788+xxbKDdr3/JzCvNz0J1F2zOfTtE3pf5ibf4hc9HlzLfeeuYooF5BCggAASDgPAJMN4Dz5LJKIrw7egcP691emln3XZGRraPrCEdzohC9oIof2TdVi1DPfESMOitvOPADukIpjupSLW2XVQe6Y5wKoXkYuH3Yl45oddJTw9AzGG/57IjZreuffkOLbhYPWJBAk8KWvPjpj8a2jj96wHJpJp+TCbApY2uereM4/XFqtRHDcPnuP9+wtcXHM/uhKrdvvvohmjAo37qUPzJf+wT1t64OhnngKFirOpQDAkAACNhIAP2ZtLGiPcW9z7uD37655q/16O1UNCpKFS26gn4cjlY4bjDtFd6d2mEZAycKkTGkl9Gh6BoVjcyS/kmEGYO8O7R2jJNmjReyYPIQFDOkrvqtkLZGRhYxfEtzq6X/E0Fb9zK6z7hUXqtY/5mxhhVnKo+Ht+p2kHGxqgvkXRcTYKhl3YXN46gNfHAkCvRuPFeRbx4juwra6JE0H1vRyXLTYHb2ij3lWjCMGVU9bxQY6sEFEAACQMCpBNxq7uhdO95k9BQe6HF9p3u4LGAOjXppbVSPY8oPprlweixtsUCHGsWCyOoYMT0m9ZTU/nwifCTl/iCskjRZjIuqDm5lhq3oC9TW79ppCGkyrkFdu50A1TKVsHkcYyKTQ6namoKjPfWRKksmJFnRaNTbZf/KbWM1msnirv/2gFFwfSehBSAABHyXgIXnsPOheJOh001HXddgLSV0tq4wnHYqoLXVnTZO2sBkmtPoTpM584VFMa5JwCwqpGorIyShlSt0hyV1bwmwKGTHONIHpKO5jUWo5Sy+vz+tAM0RSMt1bdLjRsG13QXpQAAI+DgB+l9tl6PwOu8O8zQ/C/zUHWhTjKIDJzbrUODlrVIVumKXYbK1ir2YVbkdcjWteWtXPnoSTXWnp4K6+24lYH5jFFLV5nEUxQmQ/apSltwya+qZe2eWmjgfkvwopTLiQGryyvibdmKy8S2Hrt06Cg5pCpWBABAAAo4TsOkx5WhzXufdsQRkymi0+UpZJ6PtllL83o5FGcCrD642v4/Gknh773E0dS04Rp6MaH1IENGeQkkLnba3/e56DhMQ9GQgkuqJkkKQXUJm2vTNOo4RcbS3PXAtWUuPPUBu5me2OjFJiDJws7YOpg2bkohCuFAVJ6QcHgUn6AAigAAQAAJuImAcIevSZnX7siQSlzbhKcK10VOT0U6kmouNZhTjT1rK/jg0U97J2UGhtKBpU9mM9Q7N9cu2r9mYyjTOsYtAQzvN8urEzOsVEX6fQxa9mXFUEzFNVnwk8yfMjWNvv6TqLiWAH0xf2KKydYmsLWPpR/sw7jnzwq5RcKYCIAsIAAEg4FoCbjV3CO+Ojzh4pr+YiAJRMdX3p2j7pTiKwjJ0Xt+QCYNEtD3qrh3tbunnfkWt8+Ois8y3nvp4TARSCO8wb1WgUtakHCegaLpF68SQNLNGW3QkCvFWt1plo9B7YG4cpZdkLVS5gJAZCdQFLRE86B101CQtX5/sQPE63AFh6WyjIJoxlnH0tokM1oxAszCYxR0fBaY8uAICQAAIeDIBt5o7vuLdSUtZNw2tZLWUVuUyj33L/U8Dck6ERm1b5OB6i20TrOJMPQokwgIfe9HMOS1a4ZIM5HlSV988VGt+zcU2FTDHCejfjqlvVhLfl719LW/ycLTr/tqPRIiNLR8L4yjg0pw2vPtnmzDURubsG9VtLFoBjSvKzDBZESPexrV2oK4V2lKXOVPGHy2o8YaNM0PDpOuOj4KJSEczwiY8u//Y19/m5X3978Mvz493VBzUBwJAAAiQBNxq7nidd4dlGSVx1tgTW4bQ7JfWT942OYDu/JWCevQUHL4kfWWK2YGQpMX/7aOZW2ehxzY5dvZ+11aeLEXmVtS0sVtnsAhf+Wb6aJTdVfBJub3tsdVzkABHcUWKuhAxadiiYBaAotmp1MHWGNZamIeig5k62T6O15pqaa6iqGkjV8bTFEiJP5g7IclAj5ZPa7Xix9+QfwjDJj51P93Bo5tF27vfL6ELK6ck8BJHsZsyVXWIxpBpSYlsviIsWigxouTgKNC645zkhI3H9z49Nq6/WCweMDB5yWuf71+V7hzJIAUIAAGfJ9AnPJz9D6gryBDeHZFIJJfLXSHcXTIDHl4waIAh1sKP44criP9xcI62z7DxsWs2TFg9I5weiHHx04JdJehRZFCS01VQwZn3sJiMQeWNmD54pBivuSKXkWscknjxvD8mr3ku9clHBvQL5Kmr6079YmYxSSheOIsU1Xn35L9uyjhooYQVyy/XOmfN6n+f4Z5f7IRBY8UdP5+Tq/UVoyO3v/1AZgJtGaj6xqoPTffc01BY1y5SxmECLaKweaOpg/78U2eIlZdvlTejjifOSNn1JwnZR6ypuPzNs81IAYymPGb7OHLuauOi0wdSiHgjHpZEadVdfUMXPpP6+uKBoaTzR6nC/f0N9krTFSkaREXzwAcS44PJvfv+9z04t79/i7LvoKhV68Y/Q80ivy41xiGFYQ2Xrn9VRrOzyP5Ud4qWThUZmuEHzZgc3PDLb9UKA43EtNhnnk1943+Th3c1nqDPIodHgWzfOd+rt7+T3p/+68Eixybfyvm8sqf57JzmQQoQAAJeTYD6Q+qOXnpd4I7f8MwR2ehN4MYMG89fMj1o2FCosjz7S/GOecRZyfoPb3TGqL0ZKUp5u7qTEyTk8106MrVVmw/024siS/yGZ4w6Nm1Yi0rn/xCFkGaYXrV22Y7nyqw9U8fQHSu+HCNg9FYyLCRszc55S+tbrlW1tPEEQ+LDoiiLg9ClXbbr/6sx3wV7xvH0nsplk8Z0L1fpOyvIWJKWwey3urpi63+CdzxDvSyWcfvdT24+9HIsGudA0eK1kxklMKwur2hbS/zeBYZVxb4SYj8X21FJ5ysKbw+kXFn8mKjNOVEb5G1K5lxi2ZTv2CgYaevgZQBiQUmK++PqEaf2/kJdQwIIAAEgYB8Byk9uX3XbanlH7A7acGWp911X80oWZldZKFK8/4d382TMAn5BIYLwUBZbR6HUMEvSrpi7smnraLQyJsmKo+eW/18NLYKaWDThEYaOka2D367fnFVg7g0J1qEwaZvMcIgAR7N17X+lzAe4KFKUNil26vgIhq2Dqb94o8DCuzJIdVi/zY9ja83G92pMHHdISAvhEnuuvCmI4a5At4lUQcnbefQVLcZN4kL6XcnS9+sx0uFH5IRJ0FnOjNIc1da1l4xo8E3mEv21ZVR1h0aBkuKMRKWU5a1h3AArZ7QzNAAZQAAIeC8Bt5o7XhG703mXZTGBNkFwjbT0Rvbqf69+v4aWy548/f7Zx7Zdvlhv9qGplqsu/lixefWXLG8hpUQ2tKNdSupOhgVDlWFLSE+WzF587qdqM2tkmKYsryTjyXMWDIW7lLVBvBXLro9DBFprly87V2SeHqGRuln2901fG7+41BpVrRhH6bclM7eVE6dEGn9UrXkHCh57/hfisCU+7ThBvMPYZs1//8yGT2+amjzq27KD204s31lDSK4ollFjyg8NZo/LIcq11hA0fqpWUWPC1Aqvu3Lz2Dcs9gRRzKFRYDbjyNWpfcdvmtHeEbFQFwgAASBAEOAkJg1yGwj9oTves6Sl5UliBOGRQSKhn0i3+IQ33FQUlrKtNfSEWBQvnjslMiFG0O3O18qb2+pqm8uKGotrjR+QPUmy574oPnLBjP5DogW4TKkRBgmx9htXG04eqacdjWiPWJvqOEJAp//MmDFJwnAhT78eQhgWTTdlP+RfP1JgZji0wp3/nEHGYned/suZf7cHRAsD7BvH6fOHTU4OJgavTXG34kLdkQIjp11PJLSBWU8MGTOIEEAMveLS9zdPl5raUD0Joe4HCzMfjRolEYYIOHhbR4uivbby96/yZNa8gtSRUaDadyihTV/31pPzMlOpiMJfD/xp8XuFDsmEykAACAABN5s7ABwIeAoBhrmjObz+1L5KtFfOU5T0VT2W7Pn+5Ymi7t7jeW/M3HD0tq+SgH4DASDgNAJuXczyjtgdp7EHQUAACJgS0M54dITe1iEWI6/l5troKjMVCDlAAAgAAdqbKt0Bw3uWsdxBC9oAAr5I4MmcDcPIEwaqT3z0s/mXp/oiHegzEAAC9hJg2fppr6ie63lb7E7PPYYSQAAIWEtg0LSnXnh+6ZQ40rVz59z67DPmjw+wViyUAwJAAAgQBNxq7oB3B+YcEAAC7AS0I7PfXTOM+oOE33rvyWerwLXDDgtygQAQsJkAxO7YjAwqeAcBwyYuXWc45s/G8Y6+9opeBGHkLvQ71QUvPDT3o2oIHu8VAwdKAoHeQYD6x5Q71AXvjjsoQxtWEWj774Umfj+O7gmLqy5dI2weq6pBIVcR4BTmnihoi7hz5tg/Pv2u0lWtgFwgAAR8lQCcu+OrIw/9BgJAAAgAASDgMwTAu+MzQw0dBQJAAAgAASDgqwQgdsdXRx76DQSAABAAAkDAZwiAd8dnhho6CgSAABAAAkDAVwmAd8dXRx76DQSAABAAAkDAZwiAd8dnhho6CgSAABAAAkDAVwmAd8dXRx76DQSAABAAAkDAZwiAd8dnhho6CgSAABAAAkDAVwmAd8dXRx76DQSAABAAAkDAZwiAd8dnhho6CgSAABAAAkDAVwmAd8dXRx76DQSAABAAAkDAZwiAd8dnhho6CgSAABAAAkDAVwmAd8dXRx76DQSAABAAAkDAZwiAdweTzJ/w4YpIDO8iB92Pi7XuXpaf20rlkHd627dkfvrBFRE43sXlYhc/PbP+M0Vv64Gj+lpPwIungaMQoT4QAAJAoPcTcKu5I5FICGJSqdSjuPGD/HUUuDRHF97ZQhgGHI9S0x5l+P59dD3r7prAn2ePiF5ex3oCXjwNevkYgvpAAAgAAScQcKu542mGjp5fxc8y5YLwIDpM1d3r9EtIWySQOj9lfrK/RkMU6jixp6y4d3rFYBpYHGS4CQSAABDo3QTcau54pncHa1DJMYxu7igb5VJOr1/JctvEHJMeOzFBP5Hw20cJc8dtLTu1IZgGTsUJwoAAEAACHkXAreaOZ3p3MEXz7yosKhCNi0xK2D/wsZZAB44TK2bdpbUd1lbyvHIwDTxvTEAjIAAEgICzCNACVpwl0rwcwrujd/CYL3Iv7nAU5XW6lRjq01yrpNKQ8BUCMA18ZaShn0AACPgiAfDu6Ea9rk6NJVCRvJobl8Hc8cUfA0wDXxx16DMQAAK+QQC8O7px/rX+LhpuXHX1Grrq1Sl1R2ev1t9x5W0i4K3TwHGMIAEIAAEg0NsJgHdHN4LS4hblkghDtLKqvdbiqIrixan9eWoM47e35xfJzJUVRYelxgXoixWfv9NCi32WxIuHGCQo84vQWTiJk+MXPRI5ZAA/oI9fp+pu6bkbew7V0yuaa0uXr+WlZ8SMSxaJBDoTtqOtQ/67EkuiR2Bbqo0FCzMzoobFBgbqnFxdqjb8bktbQ72qQaHBAnhET426YFGW7Te1vOlZCQ+Nj4gS84i+E/Vt7j5Rx0ECNk4D2zsJNYAAEAACQOCeEXCruaMP3PHEgOVrchmOBXXDUDY2V9BME+OR0Qq3vTV5eIA+G09af/KDSvY9XAteSF9M7lf6QleMlKQVbjCRIEqJf+vFoUmhtOEIFWTEhGU8JNv9SkFuLXsTBola4cpXRs+ZEKbXn2zG6u/oyD8/N2xacjCtbdO6OKMLzPsdRKSy4dPZ0UAmrf6evmzsqjkDww1IyWr67s9pPfyX7/cVMSKryBK0bwcJUJKsnwZUFUgAASAABIBAbyBg8Rnn7A54oqFj6KOiuR2TdMOQ1/WwLUtDPN0Nz2ZLG5Es7FdiSGjAEhdO2L0kkn0kQsLW5GQErc87ZMaoEqUN2/tqYgR75Z7HL3XZhOwFkfyeCzJ6mrpwzPLRAl0vMIw4bidqsD8pgD9z6/3JaowKgyLz+2CK3954+4axp0rLW7czY26C+fYDghdvmRl74PtNR5EPjJRp+HaQAFOaDdOAWRGugAAQAAJAwKMJ2PuctKtTnuvd4ShOna7BBvlreNj1Cz2YO3Z13VwlXPT4uF3zzNg6hkqBy18dc3xFibGtQNxNGXZgS6LISHa7pkXdyeX7BwX0EJiVuDB9x4IIo9q4SqPEMX5gHz79mGlmoTHjoocbHFfMGxgWkRBhLFFfBOcMxm4UM4tnbXnQyNZpuiW7Vq8OjQlLQjYYd+KKSSsvf72P1eBzjABTHeIc7Xs1DYwVgWsgAASAABBwLgG3mjse7N3B8j8uyXcuWqukCTLnRVEFW6rrPvmkLLdIlb5s/OYFUcjpIY5+dsovbxYwl7S04pzXGLYO3iz714cX9xWQjhAtL+vFyWumGZtDhubih769hGGZEK3v+7DkdCm5chQsfOmdqZkxJp4aXX0tpbO1CZOYadHkMavG0w47kst2v16QS9o0ibPGvP1MLKk6f85Tg/dtpJYDyTYdJECKoX/fo2lAVwHSQAAIAAEg4HwCbjV3PNe743ywtkrsuvhl0fr99fpqhR+fX6WccJB4canh43f/rCFYQTl5qfvO2jImiRbv0lhavnATowDG0fy3HoXV0OsSUb1/fpVhKpV9ee45snVDyVbF762EkcJi7lRdb27sex+ut4s6scABwSJyHilvt8o0hjMHaS36YS0tTbRrTBv46jOxZCUMa65ftayIHjJVcbJknb8/RSAoOTZTe+M0M6bKIQJ0ZSANBIAAEAAC3k4APXHc0FNP9u64ofsWmig6cGYjMzxFmlt8dlb/qWLDghRXwDQ7ouOX0lwjLaWXF24ycX4Qe8fMNCmZnZpBSiaKXP3y7HP7zW4xM5WRn1OYn4OyF23PfDpF35T6i7X5h8y9M4v2ylXRlKFpIZSErrMfMmwd/Q1p7uWiuZFpofqr4JlPBJ3+mHRcEXmOEaDahgQQAAJAAAj4AoEewjuci4Dw7ugdPM4V29ul1X1XZGTr6HrE0ZwovEN1jR/ZN1WLBmv649RCD4bh8t1/vkGVtCbxeGY/VOz2zVc/RA2hfKtT3S+U15fuE9TfqmozHxGjcvKGAz+gK5TiqC7VEhv5yQ/z/RQOEiCFwjcQAAJAAAj4BAHw7tzjYcZv31zz13qM5vmgFFKqaCEyuBad9KwNfHBkMFWs8VxFPnOVh7rFntBGj4xB4150spwlCJq9Zs+5TJvETHmtcNxgAbrXqR2WMXCiEBlz+lsdiq5R0cg/1T8pHMNI746DBFDbkAICQAAIAAGfIIAee27ort61A0tadNSFB9i2XNFL6NP0gYqJTDYs8RD3NAVHDRE/ppVYcyRZ0VHUjXbZv3LbWI0tqojLE6FRL61FGplrjh9Mi1RyjIC5JiAfCAABIAAEvJUA/Snq8j6CoWOCWF3XYJJnJoN2QDJ91Dqa28xUMJPN96eOySFK0BxIZso7P1sYHknbkmWlfHqfyRew66vaTMDKFqEYEAACQAAIeA0B5kPExd3yKe8O7axhC1j7WLjHuKXuoHY2ieIEyPRRKUtuEYE+jLLUBesbo9QY2hSulMqKzS+EWdcFqjWrEwraEYxEJXmrVGW6mYspjed3R9pKZTlIgJIDCSAABIAAEPARAm41d3zIu6MVjpKguBP7JtOU0WjzkrJOJiXtkog42gsfuJYMpsceCDNtemKSEGXizLN80A3C7xM2JdHRLtDl0dKK39uxKMPUUx9cbX4zF60OPekgAbooSAMBIAAEgIAvEDCOD3Vpn3X7siQSlzbhBuHMHeHsDU5fO4620Zq9TA+52uipyaipmouNVHk18cILKz6S+RPmxrGYsyVV6PXv/GD6whZDaNaWsfRzfRj3nHnBn7SUxSaz3IKDBCwLh7tAAAgAASDgfQTcau4Q3p1e7+DhKErr9OfrmZ8MaSnrMpBjxnw5S3emv5hIC99VfX8KbcySXpK1UFUDQmYkUBe0RPCgd9AphbR8ItmB4nW4A8LSafvbqXKiGWMZRx5TN3pKBNJ2XJkty1EUlqmou0MmDBKx6UAVME04SsBUIuQAASAABICAVxNwq7njHd6dDhzFvrA83aMHffLqEBRbY9/sIQymachgaimtyqWf3Sfg0pw2vPtnm5x1o43M2TcqQte0+bUqvWJcUWaGyXIY8SKqtQN1TdCWulh6qpeAYf5oQY03bFxfMtvSd+5/GtCJOqFR2xbZCMyJBCypadu9sAnP7j/29bd5eV//+/DL8+NtqwylgQAQAAJAwJUE3GrueIN3RzcYlH3Am/7EUProSGaM/DxnFBmVQr9jLt2JmeyrSpw19sQWusHU+snbzFMErzXV0pazoqaNXBlPG8eU+IO5E5IMW59o+aQKFT/+hpxDGDbxqfvpDh5d69u73y9BvH8CvSWUlzjKrB1TVYdMlyHTkhJZXTXRQkkwTZnzVwrqkSk2fEn6yhTaXVJV/bckLf5vH83cOou2m8sxAkzxTrqasPH43qfHxvUXi8UDBiYvee3z/avSnSQaxAABIAAEgICjBPqEh5t9jDkq26Q+4d0RiURyuTtfOW6ihMMZ3MgBDw27Ty/GPyx82mCs/KI8dnzsM2vT1j0aYbjBaKXr8jeVJc3UElLAwwsGDTDEzPhx/HAF8T8OztH2GTY+ds2GCatnhNMDai5+WrCrBNkTOsGcu9q46PSB1Dk0vBEPS6K06q6+oQufSX198cBQ0vmjVOH+/gYzoumK9NQv3baVonngA4nxweRuLv/7Hpzb379F2XdQ1Kp145+hWvfrUmMcUhLWcOn6V2U0I4vWwepO0dKpIkMz/KAZk4MbfvmtWmHob2Ja7DPPpr7xv8nDuxpP6BXQdaGroIIz72ExGQvNGzF98EgxXnNFLiPX2iTx4nl/TF7zXOqTjwzoF8hTV9cZ9HecAE15ZyVXb38nvT993LDIscm3cj6v5FDj7qymQA4QAAJAAAjYTIB6nNlc044KvT5wp7vPxWduNS0II4741X8k44fuPczw8RD5dd+VnBIOfTq1x0gWv+GZI7IzSVkm343nL63/jDxKmHb39J7KZZPGdC9X6XMFGUvSMmgFiKS6umLrf4J3PEO9ZxTdfveTmw+9THtDZ6Bo8drJ6HZ3qi6vaFtL/N4FhjjivhJiPxeLJrqy5ysKbw+kXu/Fj4nanBO1Qd6m7OQECfl8cooZv620sjz7S/GOeRRI3uiMUXszUpTydjWzopFi+ksHCbDKdCQzgOwmTUjcH1ePOLX3F1oOJIEAEAACQODeEDC7guAKdbwjdgerrdqVZ8lBVXf+0tKdNf4C0n1CRLfYQ7Pral7Jwuwq9qqtNRvfq2H6fBgFW6pvrHquvCnITMsFJW/n0Ve0GHWJC+l3JUvfr6cHNYdJ0EHOxqU5qq1rL0mZ5gw/RBAeimwdogoX7TMzCCje/8O7eUavJvULMqmoL61QMiPEHSRg3AdHryuld0xFcANsjEkyFQE5QAAIAAEg4AwCbjV3vCV2Byt8P393XpOptYHL5cff+3ap3kZBj/9Oq94kRQ0nrpGW3she/e/V79dQeaYJ6bclM7eVEwf0GX9UrXkHCh57/hfinB4+7URBvINhLuS/f2bDpzdNTR71bdnBbSeW76whxFYUy6j9YPzQYPagHH3zrTXLl537qVqFOs1QC6+7cvPYNywGwen3zz627fLFelOWhvpquerijxWbV39p+hZVBwkwFHT44tS+4zfNdN5h2SAACAABIAAEHCXASUwa5KgMq+vrD93xjiUtXae1wqwnYkcMvE/AxdoUdy9fqMktMLPcQ0ekFe7854zRhrjbrtN/OfPv9oBoYYBIt+qDN9xUFJZaIYQmcPr8YZOTg/U6VFyoO1Jg5C+hFTVNagOznhgyZhBRWytvVlz6/ubpUlMDyrSa+ZxgYeajUaMkwhABB2/raFG011b+/lWerMe3kIrixXOnRCbEEJoQH0KZtrra5rKixuJahpXG2rBDBFgl2pepTV/31pPzMlOpaLhfD/xp8XuF9gmDWkAACAABIOBEAm41d5yody8WxTB3NIfXn9pXifYo9eJ+gerdBJbs+f7liaLuJJ73xswNR28DGCAABIAAELjnBNy6mOUlsTv3fNBAAY8loJ3x6Ai9rUPEil/LzbXF0+axnQLFgAAQAAK9nwDLfhLXdcp7lrFcxwgk92YCT+ZsGBZs6ED1iY9+Jl9z1pv7BLoDASAABLyBgFvNHW+L3fGGCQB9cA6BQdOeeuH5pVPiSNfOnXPrs8+Ye1O9c5oEKUAACAABIGA1AbeaO+DdsXpcoGCvIqAdmf3ummHUjwm/9d6Tz1aBa6dXjSEoCwSAgHcTgNidezC+POq5iHHMHIxzD7SCJh0gEISRu9DvVBe88NDcj6oh/NwBnFAVCAABIOBsAujB62zJLPLAu9MNpe2/F5r4/Ti65yOuunSNeKMCCyvI6k0EOIW5JwraIu6cOfaPT7+r7E2ag65AAAgAAd8g4NaN6BC74xuTCnoJBIAAEAACQMCzCIB3x7PGA7QBAkAACAABIAAEnE4AYnecjhQEAgEgAASAABAAAp5FALw7njUeoA0QAAJAAAgAASDgdALg3XE6UhAIBIAAEAACQAAIeBYB8O541niANkAACAABIAAEgIDTCYB3x+lIQSAQAAJAAAgAASDgWQTAu+NZ4wHaAAEgAASAABAAAk4nAN4dpyMFgUAACAABIAAEgIBnEQDvjmeNB2gDBIAAEAACQAAIOJ0AeHecjhQEAgEgAASAABAAAp5FALw7njUeoA0QAAJAAAgAASDgdAJuNXfgnVlOHz9WgaJ48cz7B8QN8O9+3XpXRxsub2mrrm759ZJM2gpv6mZlBplAAAgAASDgzQTcau545hvRJfMnfLgiEsMpO8CPi7XuXpafy2oZaAO3H8iYKMZw3I/LVf19dd6RWqrivZ8okslDX1kxJEnMY1VFfa185ovlrLcgEwjccwK2/RLvubqgABAAAr2KgFvNHc/07vCD/HUUuLQwJryzRYFhHNaR7CO8T1eSq6vjHypgLXNvMjPXP/jSNJGFtnEL93rbrayN01eNC1TjWqbiHGJccByXN6uuX64/ceJGsScZo0xV4cqYgI2/ROPqcA0EgAAQsEDAreaOZ3p3Kn6WKReEB9Ehqe5ep18y0xraZQctfW+TxL+MTWydLqWqk7Da+IHdthlhovFoJt29Vdfh1kND7+MGcIMC2AQR+YH8qJiwqZkjGq/d3Pf/l+R7vNGTOj9lfrK/Rje3Ok7sKStm9Syy9dWb8mz9JXpT36EvQAAIuJqAW80dz/TuYA0qOYbRzR1lo1zK8aAlqp4ngTb69f+JRMXwtrPHLh84VG/ohZaXOD5ixrToyKY7qEwvT3VghCXHvmZH71lEwsDNOf1GbPt6V5FHD+iY9NiJCfofI377KGHu0DvhM2kv+CX6zFhBR4FAryPgVnPHM707mKL5dxUWFYjGTiYl7J/e9El9KkGCRrLt8Mvf7KvsQotxHE1FUS3xX2/qkk26qlpOn23CeBzCO3JfWFBCfKgklG4J8ee++sCFed8XerAJ24ETK436IdR6jsvQpkFwQuHe/0t0AgQQAQSAgGsIoIeka+QzpHqod4ejKK/TjE5AD8jmWiVDb4+/GJOMjDVp3i86W8eXPkrprXdzKuk9FsVHv/TC6Ikx5JhyRc+9Eln4jvcafPTO99507/8l9l72oDkQ8HoCbg3mILw7nungqatT00Zac+NyrzJ3tMKUKPK5jmkufNVA64tvJA2xSaizLZW1m549cfoWCs6OmDQ0U+vW2Y60gZTVBHr3L9HqbkJBIAAE3E/ArQ8Awrujd/C4v5+WW/y1/i4qgKuuXkNXvSKFoqfbFed6m/KuI/zuxrImJD348WfD0BWkPJJAb/8leiRUUAoIAAEdAbcuZnmma4egIC1uUS6JMEQrq9rtW/NInBy/6JHIIQP4AX38OlV3S8/d2HOovsWaeBEtb3pWwkPjI6LEPKIuoY9t1XXjSH5wrc2OKS0vc1HyjInhMSHdpxISkjrxppuyH05XHClSkXLZvyUp4iEhOseSWq4sLCX27hs+6bOGZk7uJxF3o+jE1cr2uhrZmX+Vm90h5UQCpA6679aqo8WJT6caTguIGhcj2iMzOyKO6KBjOHTq6HCJOCCgD4ZjXZ2dGK7W3LmjulnV/OvlxtNFCA5dQcfTThwC26aBNjB9Sgi/XaMO4PHblflWdFAUH5baP0DdjvEDNNd/kLHuBnDKL9FxqiABCAAB7yPgVnNH79rxRKPnmlyGY0HdMJSNzRXW2Cjdc0FvIIhS4t96cWhSKA1mqCAjJizjIdnuVwpyLe6Cnr5s7Ko5A8ONNlTrq89pPfyX7/cVId+NmfknjEShO530ZTkz5VF24oyRr68aHGHUOoaFi4OTUmMfv1W3Y+OFQnOborXCDa9NHq6vi8s2zCso5nSlzh/z0uJYY4HiYElceD95Q/5+GWqbTDmDACnL5PvI0fplqYP53fncvn1TMSzfpAyR4YgOWc+nL50WIaINPtVCVIxoeEpU5rwRq69cnr2REV1EldEnOtCyW2eH9auRThoCO6aBJGtU9ooIshd40vqTH1iOGNMGvrptaho5UX8KOLHpW7YIM3t/iaQm8A0EgAAQYCfA9keavaQTcj3R0DF0S9Hcjuk3N8nrbNiWRTyZEhdO2L0kkp1jSNianIyg9XmHWJ8EWt66nRlzE/TPYja8AcGLt8yMPfD9pqPGvgHCwHp1yQAeTmzG7sSC+1KPHSww7JU309qwPgxx3D6KX8u3fnybkYlhxEl9ayaFGGXSL0UxUdmHRV9sO/OBGZNLQzyk9eZOp5ZYNsranLFmfDBdAj2Nm5ptDhCgS7aU/kXWiA82bFvjBo4YieWXMos7psPKdzIXJ5sfQaopk+ii1IVjlo8W6ABiGLGhLGow6VrD+DO33p+sNt1k3wdT/PbG2zeMvFOODoG900Cae7ns8YjhBvOF+8iqxA8sH9g9ZegY0tbBVE1H8zrRzkGKki5h5y+RIQMugAAQAAImBNgf0ybFnJPhud4djuLU6RpskL+Gh12/YL25g4seH7drnhlbx8AscPmrY46vKDF6ShE3s7Y8aGTrNN2SXatXh8aEJUVST1DuxBWTVl7+2mizVcSoyLRk1kgUblIK7QAectzUgn4Y09zJ2pixZhLDNGmpl12pUmGC+xKSwsOpJxMW+IctGdimrz8oZfu3OCkfU3U88Ozk5UxbR63SYMRKh/kp5ggBquWeEorWdmrNlps4qi9WyvAwOaIDcbSjka2jlqtqpPLmNkzY976+fQPC+gr03edSoeSkumPGRQ83HLRDZpHfEQkRyH4lM3XfOGcwdqOYnkNP2zcEdk8DjmL3adneBYZJGJQwZGV8hdEspWv3p3kDqIkg/ek64Qik30VpO3+JSACkgAAQAAKsBKg/Qax3nZzpwd4dLP/jEtZlDosIBJnzoqgCLdV1n3xSllukSl82fvOCKMpgwcTRz0755c0Cxt930eQxq8YjmwKTy3a/XpBLOoESZ415+5lY8n0Q/DlPDd5ncSmE0sFsQsNoHUsbuYpu6+Cq4zt/3FWAInUWbXzw6Ulk+xj/Dy+nnVxSxBpsYWgxNHJ5JtV41/XzlXvfKyeOBpYsnHJwSTh1g55wEwGOorROM5x2yoATdXhgvBhJw1u/2PnTBzSG+luJKdEz5wwaIDO1oY1ef4EkmU0RvjwLH9uHwMFpUHGo7OqcqUmGlVDenKcS920080a24EEPoCFQnTjQYKEfdv0SLciDW0AACAABHQG3mjue691xdDJ0XfyyaP3+er2Ywo/Pr1JOOEi8dtTw8bt/1hCsgPYkIOIYnolF6JvrVy0rogcMVZwsWefvT0kISo7N1N44TfsHcWP1HeltPldnxHRh/OCoULTDrqle3o6hS50KPL870lZSGd33uuW0Uwnx1r8/l2/0otMj75y5qZianUk6kEIi12YJ1h9F9hBdGjPddvwv3+4qMCxcIZuPWQhzmICRPAuXHbolPxPvClHBQR20gQn90aLh1WPnTW0dopGK0lriP1P1qq43N/a9z7DA14kFDgimon+Ut1tlGtNfph/W0kLbaGYqksqxbggcnwYc2Yf5LTsyDWZxUHLcyuiKfWyRatNXxFE2r/LKTfaX71LqQwIIAAEg4AIC6JnrAuHGIj3Zu2Osqy3XRQfObGSG10hzi8/O6j9VbDA7uALG41Y0ZWgaipnpOvshw9bRt0zERhTNjUwL1V8Fz3wi6PTHKIKnpaB0eQEZhBI86NjhUYZnjqpxw9M/W3LDEPLSRj4cg8a97J/njWwdfZOFOWfzRs3LiDR0YfSsoaJcliU5fWHy/+ovNn3Tw7JXd1HHCZAt2v/tsA59hAHIrOw7kBgqNEA9qpWfU5ifg0ot2p75dIreOFR/sTb/kLnwcPbX1iI5xCY5K4fAKdOgeM/l6w9NHmKYTfzM1YP3bTKJyNaGzZtITXf8h9wKurqQBgJAAAi4hwD6e+2G9gjvjt7B44a23NZE3XdFRraOrmmO5kQhekEVP7JvKu2Mu5mP0BZB5A0HfmBTlqO6VEvbZdXBVkafF0LbWMXtQ/0z2lyF9NQw5HTBWz47Ynbr+qff3EZCxAMWJKAr1tTFT380tnX80fOZHr/iZAKs2vSU6agO3ctkVCMR48cce398ZjzDrqXu9pjwR/Znn6D+PRY3W8D6IXDONODcPvgdWqcjIuifiDb+kyKaPYSMaMaw5sZ9580qDzeAABAAAq4jgP7Kuq4NSrL3eXfw2zfX/LWedY+JUkULzqAfh6MVjhtsOAlGR6ZTOyxj4ESh8UOiQ9E1KhqZJf2TCDPGKueBWeOFHIbkIShmSF31m4U3SUlzq6X/E0Fb9yJFsH0rr1Ws/8xYw4ozlcfDW3U7yLhY1QXyrosJGGuH9njT7jhDh/8UNi9OQFHForiol3ZGraxvOvtd1bEj5PtZaW1ambRg2VqWYMMQYJizpkHhe+XSaRPIScKftzr20KYqup4rMxGisvxy05h9emFIAwEgAARcRMCt5o7eteNNRk/hgR7Xd7oHzgLm0KiX1qJ4Z3PDzA+muXDMFbIuv0ONYllkdYyYHhMBSmp/PhH+knJ/EFZJmizGRVUHt9KCk6i7tfW7dhpCmqg844RLCRARNtHUHm/jltG1XTpIjxYeTMlYnsrY4CaKDJ+7hPgPr7vSeDbv+r5vGRvBUIvOT9k2BE6bBpz6fxS0bp5mgCBKSVwUXYOWR+OHTqFWTnH5l4eUrP82cD4MkAgEgAAQYBIwdiow7zr5ijB0vMnWIeIk6hqsRWQ4spkoLgynnQpobXUL9pK1IvTltIHJNKfRnSZz5guLVC5rwK++oKqtzHpJbiXQR0CLsEG9cpIOh7bmbThQ08TiQOJGJUctXjs175Ppf5qM3GlIAaenbBoCp06D/L9WNqLuCOY/FUtdZf5xIDXzm4pv5NPC7akykAACQAAIuIGA0x6j1ujqdd4dtDGnh+6rO9CeGkUHTjwdKfDyVqkKXbHLMdlaxV7MqtwOuZrWvN0LJ0ZtUd0xyme9dCcBYXgMMjbwiktkQJXzdCg+WrIgt+KJtSNmTuwfEWj87wduSMgfXn543NTLy7NNYnhZ4didadMQYE6dBpyaz88nriEPVghPjV8UXHOEiLbWih9Lpeir//PPm3Z3DioCASAABBwkYNvfSAcb8y7XTg8wpoymdqNgyjr6G4IUv7djUQbw6oOrzW/D6aEFu25zNHUtOEaejGh9SBDRmEJJC522q3GykvsIiMaLUew2rrzwCxFFrtfCqTpwVIfeP3fofSwxbdCirMHjk4NR1FV3a5LxIz5Zr1ra47oeCcjl386eBrnvVS48PIpEHTh/7cAj2TWJixLITVsYfqvOwiGELu8vNAAEgIDPEzD+x6hLgej2ZUkkLm3CU4Rro6cmo006NRdpzn6GivxJS8mzbRj5broICqUFTZu2yVjx0Vy/3GZaxOEc1xJYMgfFyeK/yczEZTtNh4qiqq0b82bO+mb3lzfrmKcURU0bkRXs1p+b9UPjhGmgexsrmh7h4xOna/2yHkI7EItOX7deHygJBIAAEHA6Abf+/e0O3ZE6vQ8eKHD6i4m08GPV96do+6U4isIy9CQcMmGQiLZH3Q19Ofcrap0fF51lvvXUx2OQsYDhHehx5piabiMQP+yROOS/vHquGuntUh04qtz9/136xxMHz6NN2hjm39+6HeaBFk1Q1AXHUk6fBkc+vN6CVApc9bcH7ifPnSJekvXxCWfNHtQGpIAAEAAC1hNwq7njK96dtJR109BKVktpldExsrn/aUDLQqFR2xZR0ZzWD5z9JSvO1KNAIizwsRfNPIS1wiUZyPOkrr55iO3AXPv0cAcBrfCdzfGILHHCELEtiPZxuQ4czaFt5y4i2xKzECjlz6XiwHjDxvWlqemqpPOnQW3ll1fQvA6PE1HwiZdk0Q8Nd1WXuuWGTXh2/7Gvv83L+/rfh1+eH+/StkA4EAACvYiAW80dr/PudGIm/2RNnDX2xJYh1B96DGv95O0bxhPi/JWCevQSq+FL0lemmB0ISVr83z6auXUWFfJpLMzm69rKk6XosRQ1bezWGSzCV76ZPhpldxV8Um5zQxYqOJcATrwFlPbR8qYvHPlJ7ow02rs1rp/8xXglyzEdJPPTvzuRuXVZJK1hk6RQ3A8xxCxsiK+qQyMyZFpSIqvLLVooceJymAumwaEPqxkWpYFHDy/JMqHmQMaEjcf3Pj02rr9YLB4wMHnJa5/vX5XugDioCgSAgPcQQK5+N/RJH7jjRQHL/imzB6cXN9fWK+RybPComPkLEifGMZYiLn563si1o+PM0by5o2LczqHkSzgFi7c/OjTv1/87UFNBvj1AEi9+YIZk0oQBQ0J1MUBXQ4ngV5qjwLHROpRzdVYOFVjKnbo242/JpVveqzEcARcduf3PqRNjUOyRurrqzSJknznWeHdtpxIISkj829YBGl6nRtNH2C8oekBgkNG8ltdnf3iHDFIm1XdMB74/4Y/hT10w4bs5bWWX6n86V//TeZmUHD6ijdQZQ1c9NZS2pnn36jUqUJrUgfzO/1H2yrRgg9YhEbtyxu1480I+6U5LTIvNmjs4IyXk+udnV37stIN8nD8NKsv/fW3IYvQ2UF333PmSrNWrZzMOQcKwsas2PJrz8ynYAE/ONPgGAj5LwOix4FoOXmTo6EH5Dc8ckY3eBG5Mr/H8JdODhg2FKsuzvxTvmEfuZcF4ozNG7c1IUcrb1Z2cICGf79KRqa3afKDfXtpLTIdnjDo2bViLSvfSbVEIc19Ru2zHc2XGtoJxX22/diIBrmB4KsPKZGqj+vsrZl7n7hQdAgTDxw8m/nsaw/B2jVLV0d7pF9hXYGRySfPKLZ06c76i8PZA6iVr/JiozTlRG+RtSuZkYDnfh9lV265cMA32HZLO3z6ENoHc+pKsAJZfTdwfV484tZfYkgcfIAAEfJqA2TUUV1Dxjtgd5PSwxKjral7JwmzGafpGxYv3//BuntG/1P2CQgThoSy2jkKpMaqOLgWMY3to62ioiGmq4ui55f9Xw1h64PIIQ8fI1sFv12/OKjD3nLYOhWnjhhynETDbAtZUfTN7cR465NekpN06qDtYQnG4ATxRaGCE2NjWUVbfWPdeg0njtAyOauvaS1KmOcM3mQz0947pKzs4BE6ZBrRuYFhp6clq2lx170uyKqXkuUo0nbgBVv4maHUgCQSAgNcRYPnXkOv66BXenc67RKAILSDDGBeukV65+Y+cy9RKhHEB2vXp98/+dC7+tf+NHx1J+/cwrYBariq/XJv7aXkhua5Bu0kmG9qJVS7DX3R1J8OCIYuwfktPlsw+27B9+0ijBTiysKYs7/Jz79dY8OvcpR7PxFux7PrYTaCjjfZKMuOmu5Tytpqrv331z/LTlbRHr3Exw7V9OkiPntugGDp/ZmSKJDiI9eDmbvG4XP7dydI3P7ttAaNBj9aa5cs6tm8fkRYXyPazJN5KUX/sG+PHueND4Pg0MOJKt8DKvnLrS7JO7Tu+6qE1A9nwGSkJl0AACPgaAU5i0iC39dnbYne0PEmMIDwySCT0E+kWn/CGm4rCUutfpoDAi+LFc6dEJsQIuv9Qa+XNbXW1zWVFjcW1PT+tkRR7U6L4yAUz+g+JFuAypUYYJMTab1xtOOnASy7tUOTeEtArbLcORKDVsBGiuOj7xAI+T8Dh8vrwNJ1NjfJLhTdPl9oecRUszHw0apREGCLg4G0dLYr22srfv8qTufrlms6ZBinDTmxPNBjf7TLCNWgcIW7H5LCpijZ93VtPzstMpba3/XrgT4vfK7RJBhQGAkDA+wi41dzxPnzQIyAABOgEXtozJ5N8J6j0dMHynNv0u25LL9nz/csT9TsB8Lw3Zm44em/UcFt/oSEgAAR6JACxOz0iggJAAAhYRSB12RTK1sHaZfv2GIWmWSXECYW0Mx4dQe56VF/Lzb1HajihJyACCAABpxFw6yq3V8TuOA09CAIC3kSAOHEqewG10xC7+MVFdy9jkTSfzNkwjNyPXn3io59hFzpJBr6BgC8TcKu5422xO748caDvvk0gdf6wB/u2/XShqamNF53Y76GHYtNoJ06pq6+bPYLBldwGTXvqheeXTokjXTt3zq3PPtNzkLgrVQLZQAAIeAgBt5o74N3xkFEHNYCAgwTGpA/OTOBmzmMT0y7LdsVBTWxNMfK0I7PfXTOM+pOG33rvyWerwLXDYAQXQMB3CUDsju+OPfQcCNhNoAOnDiFgyFDfrs9e4fbdWAYVgjBSqTvVBS88NPejaqceBc7oKFwAASDQywhQ/xRyh97g3XEHZWgDCNwLAsrmlh+OX373Hu6B4hTmnihoi7hz5tg/Pv2u8l4wgDaBABDwXAJu3YgOsTueOxFAMyBgIwFJvDC8b0D3+ZhdteV36O8Ls1ESFAcCQAAIuJyAW80dl/cGGgACQAAIAAEgAASAgAkBiN0xQQIZQAAIAAEgAASAgHcRgNgd7xpP6A0QAAJAAAgAASBgQgC8OyZIIAMIAAEgAASAABDwLgLg3fGu8YTeAAEgAASAABAAAiYEwLtjggQygAAQAAJAAAgAAe8iAN4d7xpP6A0QAAJAAAgAASBgQgC8OyZIIAMIAAEgAASAABDwLgLg3fGu8YTeAAEgAASAABAAAiYEwLtjggQygAAQAAJAAAgAAe8iAN4d7xpP6A0QAAJAAAgAASBgQgC8OyZIIAMIAAEgAASAABDwLgLg3cEk8yd8uCISw7vIkfXjYq27l+XntlI55B1bviXz0w+uiMDxLi4Xu/jpmfWfKWypDWW9hID108BF89BLOEI3gAAQAAKOEXCrueOZb0TnB/nrKHBpji68s4UwTjgOoeX799FJ7RYr8Oc5JAsq91oC1k8DF83DXksOFAcCQAAIOJOAW80dqVTqTN2dJKviZ5lyQXgQXZrq7nX6pVenU+enzE/212iITnac2FNW7JhPy6tRubZzPj4PXQsXpAMBIODzBNxq7nimdwdrUMkxjG7uKBvlUo5DK1m9aF6NSY+dmKCfBvjto4S504t09y5VfXseetdYQm+AABDwOAJuNXc807uDKZp/V2FRgWhsZFLC/vGVTweOE2tu3b3VdvhKpz2yn749Dz1ySEApIAAEvIcALWDF9Z0ivDt6B4/rm7KlBY6ivE63lkN9mmuVVBoSQMBNBGAeugk0NAMEgIAvEgDvjm7U6+rUWAIVTay5cRnMHV/8MdzzPsM8vOdDAAoAASDgrQTAu6Mb2V/r76IBxlVXr6Eru1Pqjk6760JFryFg0zRwxTz0GpLQESAABICAIwTAu6OjJy1uUS6JMEQrq9prbSWq5aVnxIxLFokEOvOxo61D/rsSS6JHP1uUqOVNz0p4aHxElJgX0EcnoVN1t/TcjT2H6lusiZjW8jIXDZ06OlwiDgjog+FYV2cnhqs1d+6oblY1/3q58XSRq478kaSIh4TovGJqubKwFLWSPmto5uR+EjGf6E5nJ65WttfVyM78qzy/li0AXKd/8oyJ4TEh/gZMnXjTTdkPpyuOFKlYwGkD06eE8Ns16gAev12Zb0XvRPFhqf0D1O0YP0Bz/QcZexy6g6NAKOrgNHB8HrLAgiwgAASAABDQEXCruaMP3PHEgOVrchmOBXXDUDY2V1hjZOjnj1a48pXRcyaE6evaMaemLxu7as7A8ABm1VBBRkxYxpzWw3/5fl8RI66IWQ7Lej596bQIEdswRsWIhqdEZc4bsfrK5dkbK40qUpcdRKSy4dPZ0UAmrfnWCje8Nnm4XnNctmFeQTGnK3X+mJcWx0YYdUccLIkL7ydvyN8vMxKcOGPk66sGG5fHsHBxcFJq7OO36nZsvFDI3BsvyRqVvSKClIMnrT/5QSWbFUWWwLSBr26bmkaGov8UcGLTt8blHRwFzOFpYFDW7nlIdRYSQAAIAAEgwEaA7TnJVs4peZ5o6Bg6pmhuxyTdMOR11m7LEqUN2/tqYoTdCLW8dTsz5ibwzbINCF68ZWbsge83HUWOE3rhle9kLk42X50qSpzrTPukLhyzfLRA023lEMftRA0mfSoYf+bW+5PVGBXERFbqgyl+e+PtG6auJp0QvWXTqW3CsKzNGWvGB5O1jL9xE7Mta+P0NZNCjMvRrkUxUdmHRV9sO/MBzeaT5l4uezxiuMF84T6yKvGDF8tplUySU4aOIW0dTNV0NK+TcYCkw6Pg6DRg6GvPPGQIgAsgAASAABBgI8B4ELIVcGae53p3OIpTp2uwQf4aHnb9gnXmTsqwA1sSRUZ42jUt6k4u3z8ooOegqKwtDxrZOk23ZNfq1aExYUmRlBHDnbji/7V3JnBNXenfv0GWUAiGrSggm7IrLrhVXOqCHRlbLdSq1Vdtp1Zt69jptPXt4nycqvNv/9O3n+mmvi+2ijPWTlu0/WvtQrFViqO2uKAVERWiQEEIEkgkkEDeG5K7ZYEsNyGJv3z4mHPvPec5z/meg/fhOc85Z+rqC9/kGzkwyDMHDGwdpUxRI5G1dBBBwfcEB/uFBvsLe7vXm2u/jJsQPVK/0Y6B9kREUgTtNuE8UwuGE9fKOLe4F4qu+5+etopr6ygVKoKcbzIzxPI2Zj87lWMbtdZLL11XEP73JKWEhdEGChEe1oiEAAA8XElEQVTwyKZs4tVvPiinXDKCtvePSHcuCtVpEJg0YnVipTEfWr9nFg6lVZCcuEq6oOhHZMLOXiDsHgZsZQgbxiGnPC5AAARAAARME6BfBKYf83vXhb07RPHeM8WWt1YTvuMvHFtH3SL9dNfZ/BLKDaPxyfvztGdnGppDdA3iaePWTmJe6YRM+v5fSwopmyZ5/rg31sRRhYUPPTk832g26v5J4bQ0Qt3++dsnPigxjHRJzoie91DCUKmBAadhClqY6jfqOiRyVQ4tq+fqqaqd71SQGzTHLpm+Z1kY/YBJTBy9lm3rqBVfvv3TP1j6L90466mpFABC+MhLEw8vO03H3FQWXLz80IwU/ZSZz0NPJudvNOPgESXcz6y5UxzazZmus7cX7B4GDBAqZd04pErhGwRAAARAoG8CTjV3XNe70zcko6d5m8ZR71rts8byiiWvcl+3AtUv9UxQjKEAMppkTRyDvqV+7YrT7IChysNnnvP13UMeXNr7CUyLy9FcO8J2S2gCkoZoz+TSfS4fPGVs65CPKstryR8ql/77+tWWxuB79FNL3UTAUBEd+iNvapeqjOO5vIjWVnKuyrJPx5f//f0/SvQTV7STyqDsc6t0M4e9t9Xt/2998X5uFPP+N4/eaJuxNUfvwiEGR27I83/+AGXPCaS7ilvfytHbQ4Fp8aujK/O5EnQ1zn48nra25JducI59tbsX7B0GBlBwCQIgAAIg4DACzDvXYVUwgl3Zu8No2W8qOnE5yzHTWn5hyasmAoHNvelJ8eLpqROZkJWeY7s4to6ufjJC5fSCyIkhuivRvJWBR/ZSriPtvUFBrPmy4BgyH/uprpTpf4t3lBbvYB4t3ZbzVIZOWeXnG4oLuHHBTD6LDkxVfv7qt8ysE1OYm5o4+oFhzMC7+O9TBraOLnfpjmNFYxZmR+qnBcfOTxUXnqHjh8q2X7g6d9oIvRhhzrrh+ca9oAldOIUGrT5eWMnWw95esHsYsJVBGgRAAARAwKEE+g8x4bF60rujc/DwKNP5omY/Sk8zEYRa9v4r16zVYd7vWPNQsobdx00JECjO1SqZBwbnOwjaylk7QUdMGnfw3Uk5idwgHaZwX6ne4+B1GQYFDukrZ7/Pzu77ydDW8WWsJDqEKCszlLEF1a2f7De7qeO+b5uYSsOHLkpirghB054fmEk6cUbiymjDwSx+cAQV0UwQLY35p1jFCcLOXrB/GHC0wQUIgAAIgIAjCTB/ZDuyFr1sT/DuaAJmjWYCbBtPVhaz55gsgagJmjDcn8nYrUnPjpkSZPiq7mrrGRPNWAVDUsg5GY7/5rvSlseSmMBicXzUi29Hra5vPvbD9YP76+kwF6YiC1IGNpUFJZgs8iuVz3/C0ZB8Vnm06suwdh91NzlDdv1n/dO0EUzQkvL6b6XmAUoKqyX/K4I178VUR6ZK36mQzJxMPRUuXBdX8Op1do7VOQyfi8UVtGdIm8fOXrB/GLAVRRoEQAAEQMDBBJxq7uhcO+5t9AyLTAuh+0RVcqCevrAxERL14oaofssKRQZb2RCSA6V7MrJXZTK2FylEHBm2YBn5o6671His6Gr+99J+JfOUQbFnMzd6SSe3tv4fbxsi6lKSkc96R5S0ru8T2OX0BgFkkYz7AokqlkUlqP9nSftrM/UExBnJS6NrmHmxxNTp9JSZWvZFgZyz/tyg2db2Au/DwEAfXIIACIAACPBKwNCpwKtwQ2GkoePeto62QWwDsYtc9W31JygskvFuWFqaXStdpmBz0Qu7a5pNhER7R6VFPbZhRtG/Zj8zzfrK6AosTyg6LrLskL7KaQLSWF6r280WFtOK9KaMJFp+8f+paqQvCP/cJ+Poq5zFMfS21s1l1wydcPb2ArtDbBoGtKJIgAAIgAAIOJ4A+39th9fmAd4dcbw//RIlFPIzNwlzPgOzhyW1dalJA4UGL2uXKJgr033g43VbYtoLUnbgzKLCypUbRs2bMiQiwNB49R48+JGXHpgw48KqrSaCqU3XZdtdujn9F++SKVntt2f+jKxLUPPZqeRnqcjxsMzEpaKa/WS0tSb84UzazlN+9+8bhnrZ1ws8DANDhXANAiAAAiDgQAJWvKbs18L9XTtERLyIQebNLAU3hvPw/dQiasNnbbc6iSi9FOWedeYXQxkWNHMtUBS8e7LgXSJ5YsLSvOGT0kRMyE9vidhJo/71vGK50aSSGXEOvi1Q1bWqiUh9+41jkvqovk3Oit2m8hW+U7Xk4zHUavOA3A0x+7fWJC9NohZtEeqbdaY2IbSrF/gYBlQD8A0CIAACIOB4Aob+AIfWqF2XFRvr0CocLVxJxpJY8CG3PF4Qz9hF5ksIpy43ZxWZL2TmSeXp65s3Fs2b/+37X9yoo3ao0eWNmjkqT+TUvjajo+HtwBBW1LbhQ4LgTDmprl4wNXfYfv1AGXM/bFLybI1X3lxm7dvpI1eNBXPvWN0LfA8Drjq4AgEQAAEQ4JuAU1+BvaE7Er6b4FR5knPSVrpCv8Fz2Euj6fuihDepHQLpe0xC0FZ6kTFGRkxOEGt47QWBovDDX5YvPrTnFLNOmyB8h1iwyDygT9uDaYJ9qZO/Ms0XxkfnmW9+5qPDIpi61F2MVcPcJVP7d11lOoUIWPve/feFU0gVzXsPmSpmXy/wMAw4LcAFCIAACICAYwlQbwXH1qKX7gHeHcKffd6mz30PGhkRmsgd+WN6X9Kcs5nYgAu/a2BmZUKitixlwoHY2exKC1QFW06eZewKwlyQjC8zJeeTPiHYrkotK1x5tJ61R3PAw382YqiTowlals24vpTVNwpM7ZuszVtb9cUlhmhYvJgGSh6Sxd6umq2gXb3AxzBgK8NLOnTy0x8e/Ob7oqJv/ufjl3ITeZEJISAAAiDgGQScau54gHeHuNJcy5rOipo5enUii2FG4p7CySn6GFnWfYPBcupSST1jDI1clrU6w2zm2ImJ7300b/N8OvBWKys2N+uHQzmbV0QaCOZcBoXfyyrky3nGXFyvYwyFETNTkk36WqKDYnmcC6utOlzOVBo1c/zmOSxFKdVW/y1rLHO7p+RfFdQTE98Fu6pNbVZoeEgWp6Q9vcDLMOBoY/fF5I1f7nxqfPyQ8PDwoTFpy/7y2Ydrs+wWCgEgAAIg4CEEBoWFOeMPeh0t0rsjFotlMvYki7txFNzRxEdnxdC74PiMeiA2SqPsCQ5Zsibzr4/FhFARO3KF2tdXb8Q0X5J8dZ41pSLoKakULHwgnIop9hk1e/jocHXNJZm0S39+Z2xi+MLFac+uz3zid0PvDfBRVtexJQwZHT8/IyguPXpVXtz4pACxb097k1JGlSWZZs5JfX1zRhxj48gPvFdTLTBxOGh1t3j5DLFeUWHgnGmihvO/VbfpcyZPjFvzdObrf0gb2dN4iN0Ebb/5PbAoYaiuiu47hz+9ITUl32QHn7/SPX/+kHv0z7ziJieMD+/6z0mZUichOnLbG/fnJNGQCWX1tbW7GkyK0t9saQ4cP2JUKCd4XH7p2qavmsyWsqcXeBkGZjWz5cG6bW9mDWH6mxQROT7t5o7PqizuFFtqRRkQAAEQcBMC1MvZKep6wMosktOR7VUrpo7rna7SUfPPXjYxmwtQWV25+TvRW2vMe1+qKrZ+Ef7WQmpFEeEzNnvMzuwMuaxT2S0IDBIKLewZP/+Rk4aTP0+RB1p0quSKrs5ur4Bg/0BucUlRheHGM7TCpypLm2JmUMEuwmFRr+2IekHWIeeqYWJzH1qCDYna66/tvncnE+HkNTJ7zMGZ6a0K7dnr4sGUHaiT3Cl9a/1Fcwv+6crzCyS520awShoekkXnZBJ29AI/w4BRxd6UH7fHe8XFL1436qud5+0VjfIgAAIg4P4EzM6hOKJpnhC7Q3Jpr9n4Tg0zGWNEqpV0RayvaA7k/KltlIso+/D434sMdj32ChzsHxZiwtZpk6vYEpRdJkJxvP18xCEBEeGGto68+tpz75h3jQgUmzeck3DNGaGRGvSJV2w19Fsjs29ZnK48cHLV/63hzEB5+5CGjoGto26qfy2vxKytxq6uvPxwNYuS0SFZ7Lx02vZe4GkY0JrYmaiS3DaW4O1HRzEZP8QdEAABELiLCDjV3PGE2J3esSH5/sy8LRXk9oCGH0V70e6Sh/94njyySkhoHRW6j7qL9RqmbpLfR9499vCWC2frzdpOSpni7E+Vr637YuMBzu7DkgMnX3in4sQVmbyTiQFiCdYn1TJZ0b6SB/94nnNclHG+9ppVK06eqFZwbR46H3kkxY2D35p4m96hC5CnYln/kRw+8+BjZL2saT6OENXFojPZT5zs41AtTnb6ZIreuxe/5h6SZZCVdWl7L/A0DFi62J78Kv/LG3R32C4GJUEABEDAMwkIklMSnNYy3aY7njGlpYM2Ozd9WprI35voaLtT+XPd/hIDb42laMWJ4QumRyYNIyWRH42spaOutuXi6cayWtN2ElsuGeWTPkocH31PuL/Qx1/g7TPIR9Xd3Cg7V3rjSLmxRcYuapQWBeX8PmpMbNBgf4G6o6u1rbO26tbXRdJ+rCUjMdbeECdGLpozZES0v1oqVwUFBhGd1y43HLb2oNOM9EPbkvXejE4p6ROy3E7SKWxzL/A1DKzlZphfk/Xcfz2xMCeTDsf7dfczj71TapgN1yAAAiBw9xFwqrlz9+FFi51H4MXtD+VQZ4JKjpSs2mE+SNl5Sg1ATcu2//jSFHFvxeqi1+e9cOAu5TAA6FElCICACxNw6mSWh8TuuHB33rWqZa6YTts6RKc0f7uNbja3B6iZ8/tROluHIJRXCgvvVg5u35FoAAiAAM8ETCzn4LkGljhPmsZiNQvJASaQPH/81kX0Gjfi7OdnrZ3GGuAG8Ff9EzteSBfpxVUf+ug/gr5Cu/irFpJAAARAwNUJONXc8bzYHVfvXk/ULzM3fVZwx4mfm5s7fKKT7507N25iPHP4hbL66vOfcMK6PZGBiTYlzHzyT39cPj2ecu3cPvn81qP9rt43IQi3QAAEQMATCTjV3IF3xxOHkLPbNC5reE6Sd85CU/V2SrdasEOPqZJufk8zeuvfn02nf5vVN9954unrcO24ea9CfRAAAR4JIHaHR5gQ5QwCXWrT662VTfVbH7d6NZYzNHZGHYEEReV2dcmf5i74qBrTWM7gjjpAAATchQD996AzFIZ3xxmU77465C2tx7+88Pe7eQmSoLTwUElHxO2jB/+574equ28IoMUgAAIg0A8Bpy5ER+xOP72Bx5YRiE0MCgv26z0voqe24rakHZ4My8AhFwiAAAjcrQScau7crZDRbhAAARAAARAAgYEkgNidgaSPukEABEAABEAABJxAALE7ToCMKkAABEAABEAABAaSALw7A0kfdYMACIAACIAACDiBALw7ToCMKkAABEAABEAABAaSALw7A0kfdYMACIAACIAACDiBALw7ToCMKkAABEAABEAABAaSALw7A0kfdYMACIAACIAACDiBALw7ToCMKkAABEAABEAABAaSALw7A0kfdYMACIAACIAACDiBALw7ToCMKkAABEAABEAABAaSgFPNHZyZNZBd3Wfd4oy41fPCAjo6inZXlOIIqj5Z4SEIgAAIgIDbEcCZWURs7uRdj0cSavqYSS9vov39FcWFd81bP3b+pF1roijLt/39dcWFtTQNtxvSrqVwbG7Wnscj1Ooeb2/i7L6jz3/SZk4/jENzZHAfBEAABOwngNgdQhjoS77pvb29qB+Saner2beS/cxdTsKU+0IpW4fUTTTngWCXU9FtFRL6DiJ1J4cWQXj5+/r00Q6Mwz7g4BEIgAAI2EmA9ZqzU5IFxSUSiQW5nJ2l8j9S+aKwQHa1ijtX2Zeunc7MzchN81WpSC27Dm2/WGa/U0oryp0+/BMYiNa7+zgcCGaoEwRAAAQsJeBUc8dFY3caFDKCYJs78kaZROA2sznjsuKmJOn6Ud10gDR3LO17Ot+JH26tyIgR6q7Vsu8P3qYfuUXCfgIu0Uw3H4cuwRBKgAAIgIAZAk41d1zTu0O0tdxSEFEBDCGphLR/3ObTpVaTsyW96mq6bNJa8v0vS281LLs/9B7VnaPbr5W5j6mna679BGzCxnchNx+HfOOAPBAAARDgk4BTzR0X9e4I2irqVGOTmLiKllo5n4zdQVZree0H5bVaTQXuoK5H6ohx6JHdikaBAAi4BgGnmjsu6t0hiLo6JcGYO6prF+46c8c1RuPdrgXG4d0+AtB+EAABhxHAyiwt2l/r7zCE1YrLV5grpEDAHgLKrm7Li2McWs4KOUEABEDAKgLw7mhxScpa5csi9NHKis7eSR1rMIqCcrKj0uMCArQTYj2KDvWd1o6GekVDm4rw8xF2dpadut3ad0CMxmf20tS5E8Jiw/zIhcvd3T1qpbq9XXGzRlZ58Vbx8f6KW6OsNq8oKGtMoLBTpeQWFPr5KGWy0nIF9zbnShwdmhnvp+xUkZlbq5vKavtfxyVODM0cQhYhhH6qq8elpsPA7WfIUdP6C7IL8pLmToqICvfxG6T9M6Bbcaf85LXtBfX99B1dlcYnK3vYhDSx2F9bvKujS3ZLTqSwg+DprKYT9o5D01JxFwRAAARAQB/i6iQQLhq7Q7b+ikyqJgJ7bT95Y0tl36YJm1Z05Cvr02emifo0G9WfP3/4gyp2MU46a8n45xbHhJkQMTglLTI7J/XZl3qu/vDL6rdNm2FdZKSy/tPd1UAl+/xe+dqMVWlMrBInr7p57cKf+iCwYH3WqjRK15a6h1f83I81oAn6y5YZY6lI8BN+h179nrvqzW6GNhDgNJkgZq8Yv/ahmDA/7u0Q/+xhodkPtX/83z/mn+7TqtMErf7fYx+aHKobQlwp1lzZPA6tqQR5QQAEQOAuJEC9t5zSdJeN3SHI1VmdRGwvDFmdpcuyMldM3rooUr9+uy+A5hdMaQJefHtGTlK/Mryio0R0DZlLxq0a66/qtXLI7XaihvtSj4TzNt+XpiSMDJlBRNtvr79xjWWXkDMsRrl0UjopYWa+Cw7XLk+L04+bkKFPTyL+dtpM1t7b4uxU2tYhFI17i7rZ0dC2MeSDAKWzxue5t7MX9NEFfqLHNs2L2/3jqwdMbz0pnpi+8+XkCH5+k2wZh1RL8A0CIAACIGCWAD//SZsVz33gut4dQdtXR2qIBF+VD3H1Z4vMneQlWW8tiuC2j1ArVHI1IQwYJNTuotvfRxO0bfesKeGcnEqZokYiayN8Q4L9w+71F/vpnzIeHIIYNyF6pH6jHcMqIpIiDHXSZVELhhPXyqjsLHcIdYv+7ndEHL9Q+mTcjBBdAa9pi1OJ07/SpY0TqxcNpW9eLbrM9hvZzNB+ArRKeZtmGdg6zTelV+qVIcNCUxhT1nvK41NXX/gmv4rrlyKlZKTv3pQspsXpEp2qVmW3t9A3kOo+g+dmL60fh2ZF4QEIgAAIgACLQL8vN1Zeu5Mu7N0hiveeKba8gYmpbyzj2BWt1XX5u84cKaemPERBL745I2eYGQ9Kb0Ur/zaVbesom5r37izbf5oTNxObGDk/N37O5AhCu7kO/dHQKUsT3HjZ/a8UnRhG+4S6iMjUnZtG9Oti0tclUO3/unEG1XxhUszK6IoCc2dsZWTMiqTtOdknu24zrh27GNpLQNcW8bRxaydR02zkLZn0/b+WFFI2TfL8cW+siaNMGeFDTw7P38idktSE7/gLx9ZRt0g/3XU2v4TyA2l88v487dmZlAwLesu6cWiBQGQBARAAARAgCTjV3HFd745VY0Hj88rLnJfcxS9Orv+wniOjve1Wu/kJIzLrxNFLMhgDQ3mzZum6c6zJJr0wSVX9B2/Wf8ARTVy/2tIYfI9aZ1l1EwFDRWKqG+VN7VKVcad6Ea2tzWwhApWEE2KsjVlmtGHnNJWu3H/l8iMRKfpIF/95yyIL3qw1lZFYuSyaFtt86loxHRRlH0MeCJDqagJeXkPNypGXLfVrV5xmO58qD595ztd3D3l8bO8nMC0uR3PtCN0EgsjbNI6CoM3RWF6x5NUKXWb9vwLVL/VsO5XzEBcgAAIgAAJOI0C9J51SoSt7dywHEPtgZjZrBuryF8fWfyi1vLgu5zOLqUMbtNft75mydczJLN5RWryDebh0W85TestJ+fmG4gJzZ2bxuH+goOnzE+2vzdSHE0VMTp6tqWdMGVo1UcL8NNraUX635wb9xE6GvBAQT0+dOJjWqOfYLo6to3sgKbxwekHkRP3MnWjeysAjeynPTXTicpZnqLX8wpJXub6fXhF0++makAABEAABEHA+AXqiwRlVk94dnYPHGZU5rI5Hc+5lZDfdeJmcoLH2o4mckMDMc9UV/cr2GVgrTHueu/4zKHAIlXTwd3H+NcZd5D34kZXBxhXOXj08jLqrrJbksya8eGBISSa/bSMw73fhjAxZw+7jzBWTEijO1bJW67MO6Zj9KD3PRRBq2fuvXGNKIQUCIAACIOBiBJhXpRMU8wTvjiZ69DAG2unDFcYzUP2TnBQexchQHvu6of8iluVgvY4tK2Bzrvbrhy+lrKKcNylzE2MLbnM21NGEL5lGrybrKfmMtXUjLwzNaG4pAU3QhOH+jIxuTXp2zJQgQ+u/q61nDDMdRwxJIe23Xu+OJmDWaLp1ROPJShPOLUY6UiAAAiAAAgNMgHnrOkERnWvHrY2e2LzoKJpUp/TTwg4m9pa+318iOYUOtiEIhfw4aQnwONPUX+18PS/YV7tkGxXgPHjI49mDNrM21ElemTqCHlwtv20/zqw/54UhX63QywmJenED07HmhAtF1M48wyLT9DNcZF5VyQFu5Ja58rgPAiAAAiAwQAQM/5x1qBqkoePWtg4JR+hLL2gir6xfH6Tj28Uq6C2wYttdh3aPtcLPV5Q00QuzvSblpjICNAFPzKUnsoiLX3N8YPwwZCqzKRUUFslakmWhCNp+48b4d7V0WCgA2UAABEAABAaGAOs/cMcr4AHeHSXBLOmWS6RlrHU6Bvz62tuGnVWtcdfzSAWqfQcastdE6lojHBa9OvGibmcacmtBJgq4U7pnv5ztvuKfIZunhem2Lu3Sfnr4y9olCubKtAwfr9uSdt0jcbw/Y6Qq5GdumvXPWXVmlul6cRcEQAAEQMBuAvT/93ZLskCAu7t2yCZOSQliGqqmfRvMPX1KEzo92fyiHF/W3JW3gHSDVBoJcIsbkkNVF5dHjtS7SYRzl8Xkb64hNV+Vq7eByHTdiSoDo5AfhvYCarvVSVARVMo968yvaDNVUUQ869gQb/KUM7Ofh+8PNfsMD0AABEAABJxFwKmTWdp1WbGxzmqaQ+o5c505O10oYk9scarL2zSevSML5xlp3FS3M5ux+IXm5bFiZg2yuvilQPrJMWYT6rDMxByNF5GYPpuJ5lYczDcMxOaFIa9ghFOXW2eUKMkzRyz4xOZOXhDv1L8oLFAKWUAABEDgbiTgVHOnN3RH4t6YWWE33kNDs8i3u9FHPGc8Z69eowzE8YYaxt4hxs5PFZuSY1yu3zsBTjecSrdX1jFqiR5cGpyzOIae6Gktv15ovA8QLwyZSjkpSwkI2kovMhtYj5icYFUXSM5JW+lq/QbPSaIvWAlRwpvUFoWsu0iCAAiAAAgMAAETb2vHaeEB3h0OHG9xTrbRRAZ5iNKGGO1f9KypLsN3sKD+pyus3VzCY7aY2reGU5f5C19mMsUnfYKJ/W/MF+XjiaD2qzImUjdlcdafJtE2l+rYv/vbjcZmhizdbSNQ+F0D0wchUVuW0kYaS7S5pL83y2njc9+DRvsdaSJ35I+J0BY3P+NpTrit90MnP/3hwW++Lyr65n8+fik30VYxKAcCIAACHkjAqeaOB3h3Kn/6jfmzngzlefI+toMnef74Q9t6z5fQhsHSbH2SxxhaIQW7qtlyRi7K2pzLigrijrTYjPDMaFoa9xlBXK9j3tojZqYkm3QURQfFisxK4EhUM7HYnPvmL/bvu8FEW3szdoC6/sY/yk287PliSGtkI4FTl0rqGfVGLstanWEWUezExPc+mrd5PrWa60pzLWs6K2rm6NWJrLIZiXsKJ6fo87Lu0xo7IjF545c7nxofPyQ8PHxoTNqyv3z24dosR9QDmSAAAiDgjgQGhYUZvokd1wzSuyMWi2UyJtrDcXU5SnJbS8z9yYkiKtbY955ZC4b4tsqDE6LWPjdpzZwwfTiPV4+SENAOgIZzV7++yHo9ksq1NNeKh85KpMOZveLGJsy/b7B4UI/iTk93kG9sRNCYcUMfWZT29LqxK3Lipydp9n3XbLJR1d3i5TPE+peqMHDONFHD+d+q2/Rr3ZMnxq15OvP1P6SN7Gk8dJ5xw3BEBYUvmR+uV8VXoGxXxowMG5MaPEr7E6CqlUtZ00+cgrqLlqboaYmJgw3f6yc//vnoFZWJ/HwxpETbSEDQU1IpWPgA1XDCZ9Ts4aPD1TWXZHR7YxPDFy5Oe3Z95hO/G3pvgI+yuu4rHUPBHU18dFYMtQ0PWfaB2CiNsic4ZMmazL8+FhNC9b1cofb11ZNpviTRF6c05/F73bY3s4Zwgskix6fd3PFZlYC16wGP9UEUCIAACLgVAep/Zaco7QErs0hOf//XjbkvsY6WDBA/tmGaAb+6otNbWhN3LtIHwAbHkp4b6qwlKmvpjqOfx+U8Qm1MTN4Oi498bE3kY1QG9jcr1Id9uzd9qrK0KWYGdYyXcFjUazuiXpB1yLsFgUFCIdXDfUngiAx4ZM1E9o3LgcfW7e3nULD8A405Btv0KRr3HjK7ByNfDPV62kygqmLrF+FvLaS3CPIZmz1mZ3aGXNap5NJjA9Glj2yvWjF1XO90le6Gf/ayidncfMrqys3fid6i1upzH/J85Ud1NEtu/OJ1o77aeZ51B0kQAAEQuEsJGP5F7lAMHhK7U3LmjSL2TJQhM8kPZ5a/W0+wPCKhscwWvOzcH7xU9HEZEzDLfmSQ9vYx31MCxeYN5yRcc0Y42D8shLF1SGnezCFdBrIJwr+/LWeMShjcaC2qOM312V0tusw+XdwgP8EfQ61kOwiUfXj870UGxpxXoBE9nf5tcpazqr1m4zs1zDyiYQuJ1upra9dXNAdyPC5GuXi7USUxcXabt581AUm86QJBIAACIOByBMy/RB2gqgfE7uioFL979IV9N4xNHmWTdM+WQ6veriGzVZZJ6YgWYYjIdEiNQJW/+dtVWy6cvdnHe5OQt7SfOnGrrw5pr1m14uSJagXX5qFLqOsu3Tj4rYnXoT5HR2cf1XPe8bRIg4Sg7dMfWEaDWvZJfyen8sZQp4kdBI68e+xhsgvqzTJQyhRnf6p8bd0XGw9wXHSS78/M21JB7k9o+FG0F+0uefiP58lDxISsfSnVXSxrybCMvddf5X95w0z32ysa5UEABEDA/QkIklMSnNYK3aY7njGlpYWmCchbOWJcgr83oZG1tJ378caRcuNXn8V0o0Pzpg5JjiU9C2RgkKajQ9Xa3H7zSusv56QS47Xc5qSKgnJ+HzUmNogUou7oam3rrK269XWR1JZzTM1Vwe99fhmSutlBQJwYvmB6ZNIwskPJD9mnHXW1LRdPN5bV9mOmzM5Nn5YmIot1tN2p/LlufwnL8uMXV9/SNFnP/dcTC3My6XC8X3c/89g7pX0XwlMQAAEQuBsIONXcuRuAoo0gMLAElm3/8aUp4l4d1EWvz3vhQNPA6oPaQQAEQMAVCDh1MstDYndcod+gAwiYJKCZ8/tROluHIJRXCgsHyM9kUjfcBAEQAIGBI2BiOYfjlPGcaSzHMYJkELCDwBM7XkgX6ctXH/roP+aPsLWjEhQFARAAAfcj4FRzx9Nid9yvu6GxxxJImPnkn/64fHo85dq5ffL5rUfZB9F7bMvRMBAAARCwgABidyyAhCwg4OIENKM/LitIp/94Ud98Z9GCj6qZPaNdXH2oBwIgAAKOJoDYHUcThnwQcAKBQIJahX67uuRPc2HrOIE5qgABEHAnAvTfg85QGrE7zqCMOu5CAoLSwkMlHRG3jx78574fqu5CAGgyCIAACPRNwKmTWYjd6bsz8BQEQAAEQAAEQMARBODdcQRVyAQBEAABEAABEHAhAojdcaHOgCogAAIgAAIgAAKOIADvjiOoQiYIgAAIgAAIgIALEYB3x4U6A6qAAAiAAAiAAAg4ggC8O46gCpkgAAIgAAIgAAIuRADeHRfqDKgCAiAAAiAAAiDgCALw7jiCKmSCAAiAAAiAAAi4EAF4d1yoM6AKCIAACIAACICAIwjAu+MIqpAJAiAAAiAAAiDgQgTg3XGhzoAqIAACIAACIAACjiAA744jqEImCIAACIAACICACxFwqrmDM7NcqOddTBVxRtzqeWEBHR1FuytK23tcTDuoAwIgAAIg4N4EnHpEqGuiis2dvOvxSEJNv2K9vIn291cUF9r30o3NzdrzeIRa3ePtTZzdd/T5T9pcs/muoFXs/Em71kRRpnf7++uKC2vp7nAFBd1YB8vHoYN+EdyYHVQHARDwIAKI3SGEgb7ki9bb24v6Ibu3u9Vu40ToO4gURMokCC9/Xx8PGjP8N2XKfaGUrUMKF815IJj/Ou5WiZaPQwf9Ityt4NFuEAAB1yLAess4XjGJROL4SqyuofI/UvmisEB2OcWdq+xLpPskkJmbkZvmq1KRmboObb9YZp9XTFuVVpQ7ffgnMBCtxy/CQFBHnSAAAk4i4FRzx0VjdxoUMoJgmzvyRplEgMkUS4fguKy4KUm6gaRuOkCaO5YWpPOd+OHWiowYoe5aLfv+4G36kVsk7CfgEs3EL4JLdAOUAAEQcAgBp5o7rundIdpabimIqACGr1RC2j/4WEqgS60mZ+16c2u6LC3EySf5/peltxqW3R96j+rO0e3XytzN1rSfAAfHQF3gF2GgyKNeEAABxxNwqrnjot4dQVtFnWpsEhNe01Irdzx51MAh0Fpe+0F5rfaWgHMfF84jgF8E57FGTSAAAs4m4FRzx0W9OwRRV6ckGHNHde0CzB1nD0TU5woE8IvgCr0AHUAABBxBACuztFR/rb/DwFUrLl9hrmxOKbu6bS6LgiDAFwGrxqEjfhH4agjkgAAIgIA9BODd0dKTlLXKl0Xoo5UVnb1zKtZQ1fhkZQ+bkCYW+2vNx66OLtktOZHCjn7uU5rGZ3Ze0txJEVHhPn6DtBK6FXfKT17bXlDfankUiygoJzsqPS4gQDsp16PoUN9p7WioVzS0qQg/H2FnZ9mp231JI3VYmjp3QlhsmB+5gL67u0etVLe3K27WyCov3io+3mfZPhtn+qEoKGtMoLBTpeQ+Fvr5KGWy0nIF9zbnShwdmhnvp+xUkZlbq5vKavtfxyVODM0cQhYhhH6qq8elZuPQ7WTIUdP6C/uHgZ3j0P5fBOsbjRIgAAIg4BwCTjV3XDR2hyR9RSZVE4G9MOSNLZWWGxmaoNX/e+xDk0N1ZW3os9krxq99KCbMj1s0xD97WGj2Q+0f//eP+af7e51HR76yPn1mmqjPvlR//vzhD6q4tVBXWUvGP7c4JsxE+cEpaZHZOanPvtRz9YdfVr9dS5XgfHeRkcr6T3dXA5Xs83vlazNWpTHBUpy86ua1C3/qowsWrM9alUbp2lL38Iqf+zLjSNGaoL9smTGWCkU/4Xfo1e+Nlt3Zx9AGApwmE4S9w8DucajXx+ZfBIP24BIEQAAEXIwA9dpwilouG7tDkKuzOonYXhiyOkuXZYknpu98OTnCZoQan+fezl6QpF9/baIH/ESPbZoXt/vHVw+Y3fQwc8XkrYsizYugpZpZM6UJePHtGTl96KAX4BUdJaJlZS4Zt2qsv6rXyiG324ka7ks9Es7bfF+akjAyZAYRbb+9/sY1ll1CzvQZ5dJJ6aSEmfkuOFy7PC1OTz1k6NOTiL+dNpO197Y4O5W2dQhF496iboNoaBsY8kGA0tnuYWDvOKQU6f225ReBIwAXIAACIOCSBGx+V9vSGtf17gjavjpSQyT4qnyIqz9bZu5kpO/elCw2wNCpalV2ewt9A/36D4rK2zTLwNZpvim9Uq8MGRaawhgw3lMen7r6wjf5VUYOCYJIXpL11qIIAxXUCpVcTQgDBgm1Gzr3+dEEbds9a0o4J5tSpqiRyNoI35Bg/7B7/cVUQxgPDkGMmxA9Ur/RjqH8iKQIQ4V0WdSC4cS1Mio7yx1C3aK/+x2Sxy+UPhk3I0RXwGva4lTi9K90aePE6kVD6ZtXiy4b+I1sY2g/AVole4eB3eOQ1kSbsOEXgVMeFyAAAiDgogT6fbfwqbcLe3eI4r1nii1vqyZ8x184to66RfrprrP5JZQbRuOT9+dpz840NIfoGsTTxq2dRM2vkHdl0vf/WlJI2TTJ88e9sSaOKix86Mnh+RuNJqISU99YxjEtWqvr8nedOVJOTX6Jgl58c0bOMDNOFIJY+bepbFtH2dS8d2fZ/tOcuJnYxMj5ufFzJkcQ2s116I+GTlma4MZt73+l6MQw2ifURUSm7tw0wgIfVW9tAtX+rxtnUG0XJsWsjK4oMHfGVkbGrEjanpN9sus2x7VjO0N7Cei42TsM7B6Hxt1n3S+CcXncAQEQAAGXJOBUc8d1vTtW9k3epnEprGibxvKKJa9WcGQIVL/Us+0DzkNCE/DyGmo6hnzSUr92xWm216Hy8JnnfH33kAeX9n4C0+JyNNeOsCOKND6vvMyxty5+cXL9h/WcatrbbrWbnzOaOHpJBmNgKG/WLF13jjXZpJckqar/4M36DzhyietXWxqD71HrzKpuImCoSEyNI3lTu1Sl33OQVciLaG1tZl0TApWEE2KsjVlmtGHnNJWu3H/l8iMRVBf4z1sWWfBmramMxMpl0bTY5lPXinliyAMBUl27h4G949AkMtwEARAAAU8kQL2mnNI2V/buWAEgOnE5yzHTWn5hyatGrpc+X97i6akTB9MV9hzbxbF1dA8khRdOL4icqJ+yEc1bGXhkL+U6IojYBzOzWZNQl784tv5DKS3RksQzi6lDG7S5298zZeuYk1O8o7R4B/Nw6bacp/SWk/LzDcUF5s7M4nH/QEHT5yfaX5upDyeKmJw8W1PPMWV02okS5qfR1o7yuz03GKXtY8gLAXuHgd3jkE0DaRAAARDwbAK0n98ZzSS9OzoHjzMqc1gdsx+lp5kIQi17/5Vr1lY173fhTBFZw+7jzBWTEijO1bKWaXNPZ3g0514mZ9ONl8k5Gqs+msgJCcwkV13RrxzXkVWiCEJ7oLz+MyhwCJV08Hdx/jXGXeQ9+JGVwcYVzl49PIy6q6yW5HMnvOxlSEkmv20jYOcwsH8cslqAJAiAAAh4OAHmTeWEhnqCd0cTMGs0s0ap8WSlCadC3yg1QROG+zNZujXp2TFTggztzq62njHMPAwxJIV8cVPeHU306GFMx50+XGE8CcXIN5maFB7FCFAe+7rBZC4bbnKtMhsEWFyk/frhSymrKOdNytzE2ILbnA11NOFLptE91VPyGXfvSPsZmtHUUgJ2DgP7x6EZ/XEbBEAABDySAPPSc0LzdK4d9zZ6hkWm6SeYSGCqkgPccBkbIIZEvbghqt9yQhETKxSbF80U6JR+WtjBCb/tVxa5pCuFDrYhCIX8OGkJ8DjTZIECvGQp2Fe7ZBsV4Dx4yOPZgzazNtRJXpk6gh7dLb9tP85Zf24/Q16awAixdhjwPg4ZVZACARAAAQ8kYOhUcGgTSUPHvW0dLR36FUqmu1o6rAcWFBbJWpJlYXl2rUJfek0TWdr6JUJaxVmlvAUWb/9sobLOyna+oqSJXp/vNSk3lalYE/DEXHoii7j4taEDjAeGTGU2pewdBuwRYdM4tElrFAIBEAABNyXA/k/T4U3wAO+OON6fMQ4U8jM3zfpFzJ5V1NalXdNNg5e1SxTMlek+8PG6LWmnHykJZlW3XCItY682ojP1Jvra3obOqda464GoAtW+Aw3ZayJ1TREOi16deFG3QRG5tSATDN4p3bNfbuC+4pkhDdPyhH3DgIdxaLmqyAkCIAAC7k+Afus6oynu79ohIuJZZzV4k6dLmf08fH+omWdttzoJKnRGuWed+aVMZspPSQlinqhp9wZzT5/ShE5PptclcZ/6suauvAWkG6SS+9xdriSHqi4ujxyp95YJ5y6Lyd9cQyq/KldvA5HpuhNVxhYhDwztZWTXMOBjHNrbAJQHARAAATci4NTJLO26rNhYN6JjrKqSPGzCgk9s7uQF8ZaYksKpy81ZRWarOXOdOb9dKGJPbHGK5G0aT+1Mw7lPXlRWtzObAvmF5uWxQqcN87r2tUD6yTFmF+ywzMQcjReRmD6bCeVWHMw3EYhtP0NeuVg9DPgeh7y2BsJAAARAwPUIONXc6Q3dkbgeBCs0kpyTttLZ/QbPSaIvWAlRwpvUDoGsu1RS0FZ6kdm5eMTkBDH5hrbqw4q88R4ammWquHjOeM6uzQbyjzfUMPYOMXZ+qtU6GAikLgOcbjiVbq+so2onCNGDS4NzFsfQE46t5dcLTe4DZD9DplJOylIC9g0DHsYhR2tcgAAIgICHE7DyRWsfDQ/w7hD+3iynjc99DxrtM6OJ3JE/pvdwB7PTTIXfNTA76oREbVlKv52t5+stzsk2mlMjz1HaEKPVkzXVxXkNC+p/usKoQITHbDG1b42F2vgyk3o+6RNM7H9joRwbswlqvypjIsZTFmf9aRJtc6mO/duCXZFsY8hS1zYCdg0DPsYhqwVIggAIgICHE3CqueMB3h3iSnMtazoraubo1YkshhmJewonp+hDSVj3DUbRqUsl9YwxNHJZ1uoMs5ljJya+99G8zfOZ1VyVP/3GeJgIYsqT97EdPMnzxx/a1nu+hDYgmhbrkzyGY4gU7KpmCxm5KGtzLiskiKtwbEZ4ZjQtivuMIK7XMZbTiJkpyaa8TUR0UKzIrASORDUTiM25b/5i/74bTLS1N2OPqutv/KOc4cwWwAtDWqCNBOwZBryMQ7oBSIAACICApxMYFBbGeQs6tL2kd0csFstkTLCFQ6tziHDBHU18dFYMvQuOz6gHYqM0yp7gkCVrMv/6WEwI5fyRK9S+vvoXfPMlyVfnGQ8EIegpqRQsfCCcCiT2GTV7+Ohwdc0lmZSaZIlNDF+4OO3Z9ZlP/G7ovQE+yuo6RkJbS8z9yYkiKtzY955ZC4b4tsqDE6LWPjdpzZwwfTiPV4+SEFDqEA3nrn59kWWptTTXiofOSqRUILzixibMv2+weFCP4k5Pd5BvbETQmHFDH1mU9vS6sSty4qcnafZ912wSaXW3ePkMsb6pwsA500QN53+rbtOvdU+eGLfm6czX/5A2sqfxEBsCW1ZQ+JL5FA1fgbJdGTMybExq8CjtT4CqVk5jYRdi0i1N0dMSEwcbmlMnP/756BXdyV5MXn2KF4aUVBsJ2DMMeBmHlP74BgEQAAGPJyBITknw+Eby3EBR3Ccfj+udrjIrWFld+dp3oreoNdKXPzu2bq/hmVaZf5j+1kJmb5heWT1yWaeyWxAYJBTSdkrvA0MJ08YVvRTHzWKoTF3RyS2tiTsX6UOh6346vdzoHM1n3sx5hNqY2LA891p+peLBP1dw71FXmoDNu7NnsM7wIh8oZR1ybkMMm0CV1n5Hpx7ckUqdAM9+oE33VZDKK54z6aDBbo2KxrWL/8M+eJXKS33zxFArzg4Ctg8DnsYhhQPfIAACIODJBAz/IHZoWz0hdocE1F6z8Z0aZv7GCFlr9bW16yuaA82umdKVKPvw+N+LDGwgr8DB/mEhhrYOmb9NzvVSlJx5o4g9GWWohOSHM8vfrWdvJxgay+wGTef+4KWij8uYuGn6vnHC28f8UBEoNm84J2HFPpPFhUYN8WYO6TIS79/fzkNGJQxutBZVnOY6Da8WXe7L1iHL88RQq4kdBGwfBjyNQwOSuAQBEAABjyRg/h3mgOZ6QuxOLxbJ92fmbakgtwc0/Cjai3aXPPzH8+ThTULWZoDqLq6xQhU78u6xh7dcOFtv1nZSyhRnf6p8bd0XGw9QB2ZRZYvfPfrCvhvGJo+ySbpny6FVb9eQGSvLpHRQizBEZCKqRqDK3/ztKlKHm2Z1IOXIW9pPnbhF1Wzqu71m1YqTJ6oVXJuHzqmuu3Tj4LfmzzHt6OyjekNTj5bKTgjaPv2BZTuqZZ9YcGwqPwx1athBwOZhwNc4ZINEGgRAAAQ8koBTJ7N0m+54wGaD9FCYnZs+LU3k7010tN2p/LlufwnrjUtnsiAhTgxfMD0yaRgpifxoZC0ddbUtF083ltWatpMYkZqAvJUjxiWQBclSbed+vHGk3NgKY7L3lYoOzZs6JDmWdDCRUUGajg5Va3P7zSutv5yTSkyu5TYpSxSU8/uoMbFBpBB1R1drW2dt1a2vi6RWH2JqUriDbvLIkNTQDgI2DwO+xqGDAEMsCIAACAw4AaeaOwPeWigAAiAAAiAAAiBwFxJw6mSWh8Tu3IXDBE0GARAAARAAAXcm0PfiHp5b5knTWDyjgTgQAAEQAAEQAAGHEYB3x2FoIRgEQAAEQAAEQMA1CMC74xr9AC1AAARAAARAAAQcRgDeHYehhWAQAAEQAAEQAAHXIADvjmv0A7QAARAAARAAARBwGAF4dxyGFoJBAARAAARAAARcgwC8O67RD9ACBEAABEAABEDAYQTg3XEYWggGARAAARAAARBwDQLw7rhGP0ALEAABEAABEAABhxGAd8dhaCEYBEAABEAABEDANQjAu+Ma/QAtQAAEQAAEQAAEHEbAqd4dh7UCgkEABEAABEAABEDALAGYO2bR4AEIgAAIgAAIgIBnEIC54xn9iFaAAAiAAAiAAAiYJQBzxywaPAABEAABEAABEPAMAjB3PKMf0QoQAAEQAAEQAAGzBGDumEWDByAAAiAAAiAAAp5BwKkL0QlN1kv/lXuvjwXo/Hxbz36ydXepBVmRBQRAAARAAARAAAT6IuBcc2fU1Lyc2cK+9GGeqSNqYe4wOJACARAAARAAARCwlYCTJ7O6VBYr2qHusjgvMoIACIAACIAACICAWQLO9e7UN9fflkcSarU5fbyFwSILvT/mROA+CIAACIAACIAACHAIONfcafnnozP/yanf4CLk6R+PPhVscBOXIAACIAACIAACIGAHASdPZvWnaaRffznwHARAAARAAARAAASsI+Bi5o7COu2RGwRAAARAAARAAAT6JeBi5k6/+iIDCIAACIAACIAACFhJAOaOlcCQHQRAAARAAARAwN0IwNxxtx6DviAAAiAAAiAAAlYSgLljJTBkBwEQAAEQAAEQcDcCMHfcrcegLwiAAAiAAAiAgJUEYO5YCQzZQQAEQAAEQAAE3I0AzB136zHoCwIgAAIgAAIgYCUBmDtWAkN2EAABEAABEAABdyMAc8fdegz6ggAIgAAIgAAIWEkA5o6VwJAdBEAABEAABEDA3QjA3HG3HoO+IAACIAACIAACVhKAuWMlMGQHARAAARAAARBwNwIwd9ytx6AvCIAACIAACICAlQRg7lgJDNlBAARAAARAAATcjQDMHXfrMegLAiAAAiAAAiBgJQGYO1YCQ3YQAAEQAAEQAAF3IwBzx916DPqCAAiAAAiAAAhYSQDmjpXAkB0EQAAEQAAEQMDdCMDccbceg74gAAIgAAIgAAJWEoC5YyUwZAcBEAABEAABEHA3AjB33K3HoC8IgAAIgAAIgICVBGDuWAkM2UEABEAABEAABNyNAMwdd+sx6AsCIAACIAACIGAlAZg7VgJDdhAAARAAARAAAXcj4GLmToC78YO+IAACIAACIAACLk/Axcyd+k6XJwYFQQAEQAAEQAAE3IyAt1P1DXnk431r7iW61eZq9Q4MNvcI90EABEAABEAABEDAJgLONXcih8UMDRfZpCgKgQAIgAAIgAAIgIBtBJw8meXrY7Ga/t6+FudFRhAAARAAARAAARAwS8C53p0LPx06Hh9BqMyqQz/w9mkpL6OvkAABEAABEAABEAABmwkIklMSbC6MgiAAAiAAAiAAAiDg+gScPJnl+kCgIQiAAAiAAAiAgKcRgLnjaT2K9oAACIAACIAACBgQgLljAASXIAACIAACIAACnkYA5o6n9SjaAwIgAAIgAAIgYEAA5o4BEFyCAAiAAAiAAAh4GgGYO57Wo2gPCIAACIAACICAAQHviHCxwS17LhubWu0pjrIgAAIgAAIgAAIgwDsBeHd4RwqBIAACIAACIAACrkUA5o5r9Qe0AQEQAAEQAAEQ4J0AzB3ekUIgCIAACIAACICAaxGAueNa/QFtQAAEQAAEQAAEeCcAc4d3pBAIAiAAAiAAAiDgWgRg7rhWf0AbEAABEAABEAAB3gnA3OEdKQSCAAiAAAiAAAi4FgGYO67VH9AGBEAABEAABECAdwIwd3hHCoEgAAIgAAIgAAKuRQDmjmv1B7QBARAAARAAARDgnQDMHd6RQiAIgAAIgAAIgIBrEYC541r9AW1AAARAAARAAAR4JwBzh3ekEAgCIAACIAACIOBaBGDuuFZ/QBsQAAEQAAEQAAHeCcDc4R0pBIIACIAACIAACLgWAZg7rtUf0AYEQAAEQAAEQIB3AjB3eEcKgSAAAiAAAiAAAq5F4P8DlEsFcdNsS/8AAAAASUVORK5CYII="/>
          <p:cNvSpPr>
            <a:spLocks noChangeAspect="1" noChangeArrowheads="1"/>
          </p:cNvSpPr>
          <p:nvPr/>
        </p:nvSpPr>
        <p:spPr bwMode="auto">
          <a:xfrm>
            <a:off x="0" y="0"/>
            <a:ext cx="35147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9" y="2520951"/>
            <a:ext cx="4622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6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3143" y="36123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组件系统</a:t>
            </a:r>
          </a:p>
        </p:txBody>
      </p:sp>
      <p:sp>
        <p:nvSpPr>
          <p:cNvPr id="5" name="AutoShape 2" descr="data:image/png;base64,iVBORw0KGgoAAAANSUhEUgAAAvoAAAKICAIAAACOl8lIAAAMFWlDQ1BJQ0MgUHJvZmlsZQAASImVlwdYU8kWx+eWFEISSiACUkJvgvQqvXekg42QBAglhkBQsaOLCq5dRFBUdAVE0bUAshZEFAuLYO8PVFRW1sWCDZU3SQB97tvvfe9839z8cuacc/8zmXszA4CCHVsozEIVAcgW5ImiArxZCYlJLFIvQAAGKEABOLI5uUKvyMhQ8I/27iaMhnbNQlLrn+P+qylxebkcAJBIyCncXE425KMA4BocoSgPAEIX9OvPyRNK+C1kFREUCACRLOE0GWtKOEXGVtKYmCgfyL4AkKlstigNALqkPiufkwbr0IWQrQRcvgDyTsjunHQ2F3IP5EnZ2bMhK1Ahm6R8VyftP2qmjNdks9PGWTYWqZF9+bnCLPa8/3M6/rdlZ4nH7qEHGzVdFBglGTOct5rM2SEShtqRE4KU8AjIypAv8LnSeAnfTRcHxo7GD3ByfeCcASYAKOCyfUMgw7lEmeLMWK9RtmGLpLkwHg3n5wXFjHKKaHbUaH00n5frFz3G6byg0NGaKwVZ4WNcmcr3D4IMVxp6tCA9Jl6mE23L58eFQ6ZD7srNjA4ZjX9YkO4TPhYjEkdJNBtAfpsq8o+SxWBq2blj48IsOWypBjXInnnpMYGyXCyBl5sQOqaNy/P1k2nAuDxB7KhmDK4u76jR3CJhVuRoPFbJywqIks0zdig3P3os92oeXGCyecAeZbCDI2X6sXfCvMgYmTYcB6HAB/gCFhDDlgJmgwzA7xxoHIDfZD3+gA1EIA3wgMWoZywjXtojgNdoUAD+hMQDueN53tJeHsiH/i/jXtnVAqRKe/OlGZngKeRsXAN3x13xUHj1hM0Gd8Kdx/JYCmN3JfoRfYmBRH+i6bgODlSdBZsI8P/u+5ZJeEroJjwi3CD0EO6AENjLg2OWKBSMjywOPJFWGf0+i18o+kE5C4SBHpjnPzq6FJjdPxaDG0HV9rg37gb1Q+04E9cAFrgdHIkX7gHHZg+93ysUj6v4Npc/3k+i7/sxjvrpZnT7URUp4/p9xqN+rOLz3Rxx4WfIj5HYSuwI1o6dwS5iJ7BGwMJOY01YB3ZSwuMr4Yl0JYzdLUqqLRPW4Y/FWNVZ9Vt9/tvd2aMKRNLfG+Tx5uZJHgif2cJ5In5aeh7LC76ReawgAcdyEsvGytoRAMn7Xfb6eMOUvrcR5qVvvpwWAJyLoTPtm4+tD8DxpwAw3n3z6b+Gj9c6AE52ccSifJkPl1wI0n8NFaAOtIE+MIFjsgEOwBV4Aj8QDCJADEgEM+Gsp4NsqHoOWACWgiJQAtaBzaAc7AC7QQ04AA6DRnACnAHnwWXQBW6Ae3Bt9IEXYBC8A8MIgpAQGsJA1BEdxBAxR2wQJ8Qd8UNCkSgkEUlG0hABIkYWIMuQEmQDUo7sQmqRX5HjyBnkItKN3EF6kX7kNfIJxVAqqoJqoUboZNQJ9UJD0Bh0BpqG5qAF6HJ0DVqGVqH70Qb0DHoZvYH2oC/QIQxg8hgT08UsMCfMB4vAkrBUTIQtwoqxUqwKq8ea4W99DevBBrCPOBFn4CzcAq7PQDwW5+A5+CJ8NV6O1+ANeBt+De/FB/GvBBpBk2BOcCEEERIIaYQ5hCJCKWEv4RjhHHyi+gjviEQik2hMdITPZiIxgzifuJq4nXiQ2ELsJj4mDpFIJHWSOcmNFEFik/JIRaStpP2k06SrpD7SB7I8WYdsQ/YnJ5EF5EJyKXkf+RT5KvkZeVhOUc5QzkUuQo4rN09urdweuWa5K3J9csMUJYoxxY0SQ8mgLKWUUeop5yj3KW/k5eX15J3lp8rz5ZfIl8kfkr8g3yv/kapMNaP6UKdTxdQ11GpqC/UO9Q2NRjOiedKSaHm0NbRa2lnaQ9oHOoNuSQ+ic+mL6RX0BvpV+ksFOQVDBS+FmQoFCqUKRxSuKAwoyikaKfooshUXKVYoHle8pTikxFCyVopQylZarbRP6aLSc2WSspGynzJXebnybuWzyo8ZGEOf4cPgMJYx9jDOMfpUiCrGKkEqGSolKgdUOlUGVZVV7VTjVOeqVqieVO1hYkwjZhAzi7mWeZh5k/lpgtYErwm8Casm1E+4OuG92kQ1TzWeWrHaQbUbap/UWep+6pnq69Ub1R9o4BpmGlM15mhUapzTGJioMtF1Imdi8cTDE+9qoppmmlGa8zV3a3ZoDmlpawVoCbW2ap3VGtBmantqZ2hv0j6l3a/D0HHX4ets0jmt8wdLleXFymKVsdpYg7qauoG6Yt1dup26w3rGerF6hXoH9R7oU/Sd9FP1N+m36g8a6BiEGSwwqDO4ayhn6GSYbrjFsN3wvZGxUbzRCqNGo+fGasZBxgXGdcb3TWgmHiY5JlUm102Jpk6mmabbTbvMUDN7s3SzCrMr5qi5gznffLt59yTCJOdJgklVk25ZUC28LPIt6ix6LZmWoZaFlo2WLycbTE6avH5y++SvVvZWWVZ7rO5ZK1sHWxdaN1u/tjGz4dhU2Fy3pdn62y62bbJ9ZWdux7OrtLttz7APs19h32r/xcHRQeRQ79DvaOCY7LjN8ZaTilOk02qnC84EZ2/nxc4nnD+6OLjkuRx2+cvVwjXTdZ/r8ynGU3hT9kx57Kbnxnbb5dbjznJPdt/p3uOh68H2qPJ45KnvyfXc6/nMy9Qrw2u/10tvK2+R9zHv9z4uPgt9Wnwx3wDfYt9OP2W/WL9yv4f+ev5p/nX+gwH2AfMDWgIJgSGB6wNvBWkFcYJqgwaDHYMXBreFUEOiQ8pDHoWahYpCm8PQsOCwjWH3ww3DBeGNESAiKGJjxINI48icyN+mEqdGTq2Y+jTKOmpBVHs0I3pW9L7odzHeMWtj7sWaxIpjW+MU4qbH1ca9j/eN3xDfkzA5YWHC5USNRH5iUxIpKS5pb9LQNL9pm6f1TbefXjT95gzjGXNnXJypMTNr5slZCrPYs44kE5Ljk/clf2ZHsKvYQylBKdtSBjk+nC2cF1xP7iZuP8+Nt4H3LNUtdUPq8zS3tI1p/eke6aXpA3wffjn/VUZgxo6M95kRmdWZI1nxWQezydnJ2ccFyoJMQdts7dlzZ3cLzYVFwp4cl5zNOYOiENHeXCR3Rm5Tngrc6nSITcQ/iXvz3fMr8j/MiZtzZK7SXMHcjnlm81bNe1bgX/DLfHw+Z37rAt0FSxf0LvRauGsRsihlUeti/cXLF/ctCVhSs5SyNHPp74VWhRsK3y6LX9a8XGv5kuWPfwr4qa6IXiQqurXCdcWOlfhK/srOVbartq76WswtvlRiVVJa8nk1Z/Wln61/Lvt5ZE3qms61Dmsr1xHXCdbdXO+xvmaD0oaCDY83hm1s2MTaVLzp7eZZmy+W2pXu2ELZIt7SUxZa1rTVYOu6rZ/L08tvVHhXHNymuW3VtvfbuduvVnpW1u/Q2lGy49NO/s7buwJ2NVQZVZXuJu7O3/10T9ye9l+cfqndq7G3ZO+XakF1T01UTVutY23tPs19a+vQOnFd//7p+7sO+B5oqreo33WQebDkEDgkPvTHr8m/3jwccrj1iNOR+qOGR7cdYxwrbkAa5jUMNqY39jQlNnUfDz7e2uzafOw3y9+qT+ieqDipenLtKcqp5adGThecHmoRtgycSTvzuHVW672zCWevt01t6zwXcu7Cef/zZ9u92k9fcLtw4qLLxeOXnC41Xna43NBh33Hsd/vfj3U6dDZccbzS1OXc1dw9pfvUVY+rZ675Xjt/Pej65RvhN7pvxt68fWv6rZ7b3NvP72TdeXU3/+7wvSX3CfeLHyg+KH2o+bDqX6b/Otjj0HOy17e341H0o3uPOY9fPMl98rlv+VPa09JnOs9qn9s8P9Hv39/1x7Q/+l4IXwwPFP2p9Oe2lyYvj/7l+VfHYMJg3yvRq5HXq9+ov6l+a/e2dShy6OG77HfD74s/qH+o+ej0sf1T/Kdnw3M+kz6XfTH90vw15Ov9keyRESFbxJZuBTDY0NRUAF5XA0BLhHsHeI6j0GXnL6khsjOjlMA/seyMJjUHAKo9AYhdAkAo3KNUwmYImQo/JdvvGE+A2tqOt1HLTbW1kdWiwlMM4cPIyBstAEjNAHwRjYwMbx8Z+bIHir0DQEuO7NwnMSLc4+80k9CVKepLwA/2b3fhazinCtwdAAAACXBIWXMAABYlAAAWJQFJUiTwAABAAElEQVR4AeydB3wU1dbAz8Im2ZhCSAHSSSiBAKGEHkEpUYggSESFKE1U8MkDlWIBHwoW0KdYKN8DaQq8p0ZBBEtMQCPSpDdDSQiQEAjpWbJJNplvtszMndmZzfZsNmd+/Nh7Z+4999z/nc2cPffcO7KYLtGABxJAAkgACSABJIAEXJdAC9ftGvYMCSABJIAEkAASQAIaAmju4H2ABJAAEkACSAAJuDgBNHdcfICxe0gACSABJIAEkACaO3gPIAEkgASQABJAAi5OAM0dFx9g7B4SQAJIAAkgASSA5g7eA0gACSABJIAEkICLE0Bzx8UHGLuHBJAAEkACSAAJoLmD9wASQAJIAAkgASTg4gTQ3HHxAcbuIQEkgASQABJAAmju4D2ABJAAEkACSAAJuDgBNHdcfICxe0gACSABJIAEkACaO3gPIAEkgASQABJAAi5OAM0dFx9g7B4SQAJIAAkgASSA5g7eA0gACSABJIAEkICLE0Bzx8UHGLuHBJAAEkACSAAJoLmD9wASQAJIAAkgASTg4gTQ3HHxAcbuIQEkgASQABJAAmju4D2ABJAAEkACSAAJuDgBNHdcfICxe0gACSABJIAEkACaO3gPIAEkgASQABJAAi5OAM0dFx9g7B4SQAJIAAkgASSA5g7eA0gACSABJIAEkICLE0Bzx8UHGLuHBJAAEkACSAAJoLmD9wASQAJIAAkgASTg4gTQ3HHxAcbuIQEkgASQABJAAmju4D2ABJAAEkACSAAJuDgBNHdcfICxe0gACSABJIAEkACaO3gPIAEkgASQABJAAi5OAM0dFx9g7B4SQAJIAAkgASSA5g7eA0gACSABJIAEkICLE0Bzx8UHGLuHBJAAEkACSAAJoLmD9wASQAJIAAkgASTg4gTQ3HHxAcbuIQEkgASQABJAAmju4D2ABJAAEkACSAAJuDgBNHdcfICxe0gACSABJIAEkIAcESABJIAEkAASQAJIwAYEqJ4L353Sxs0USe6l53ct3/SrKUVtUgbNHZtgRCFIAAk4DQGqU/KMCYP6dYsI8HF3B6ipLa+4lZN14UjmgT2HTjlCy0ZXwBGdtFcb0QMfffTh+7pHtlVon05qVfH54wd2rdp2RlZvYpPWSzCxIaliAd0Txo0YHhvTPiTAR/eIVatVZUWFeVeunDictufQJamKrnC+x6jkpBEK03qijrjhSHNHFtMl2jTFsBQSQALORSB6+qdb/9EPqtTgpqg8vm7U8xvM0i9gwnupr90vp6ubdMih5MCUsQuy+U+d6An/3vpagkYHEw43T3Xmh8/M3879uZ/xye5/9G9dVdtwZTdPOPLh9DlEXZE6VMLCT+cmD+0s+ddWXbj3nedf/fZSQNJ7u966X6e2m6f8yndvT357t4hA5tTw17e/+0h0raabcrfKkzNHPS/+9DVZAUaw5tPKcbQxQ1KzBtP+T+3c9Y9gUNfSWODmJ1OSt+WIGyVkH0uOrxsreq92n7n1/Wk9g73FmlVl/f6/2XM+LuLffsKSFklIfue714YHV9VqvkclRz4e+88vhGJ1+e4v7t7weGu6GAB9z5zd8NzT6wys56hH1378wuAIP3EJurMlh568X+L+MVatiVyLenH/d1Nbm6as6tyWASkfmVbWBqXQu2MDiI0rYhDVfTK412iUqPkGzh80/uegcXV10dYbawi8PFr5yBXgo8XaSvdhBuKQ8JDWbHVT6rkFtQXI5pf0Cg/idOBfEs2FBLUB4Mwdj1a0Ct4+kuYJT0YAvy7vGsCgWZ++P2tIAxTkQZHhGgWK9vx1561RUUzpbhOfTV6+J1Xqu0M9+uLEWFpHhbZ8SdZpUVvHLAVI5a0cRxsyJLUyKR0SGOij0JDRlA4K9ZKs1GAfA5Le2vXOw8yAGMpRxAyd+stP0dNGzRWFT1ewWEJ4aJBcodDdhG4BgYZta85QCVvXTo1gugrqi99+dUZQsiEFmOKe94gadMxll/pUlZRWSXRILleUFFVIXLTLaTR37ILVkUIHQNR90FLbYt1t2txxZNvYlpZAkx0CM7/+crHy1ebdBHJ6dol3mOQW0tUwqMsJGjR367rpcVxem6oovJ5/u8Ldxz+wTTuhRSX7ZskXE76cHstUCZ+zdkaqqMsBYMba5yKYcgAF6xeu43JMymwFmIq2+LQNQ0s0UQLZtvZHlyViIGrm/wS2jqo0K+uK2jc0Jqode9vJg4ds+Or1AY8vE2nDCgnVRCek/Izztq7oydlilV8veGJPMd+P5f/UNkEXAEpu5uQXV8nv8fH1bh0U5M10hPkU6YZrnao4Pen+aQJ/cCP2sNlwb0TGdm66RvNd1Zs7Zj567KxZsxHfRIfgzPc7vm7dj4sprK31j3twaAz7y7P0953pxcBed68t+ash36GgivAOcHev/eMbSYO85Fzmr+dL3NgG+bXpun/9KFF34JJVfFunIifz3SVz95zlHkg9hj01OWVCUt8o9k/emVUr/hy/ZTDjdm89eNrC7htXElX07Xd/ccbgIFaXnJ2rtwmec/Q1ixRgZdowYTlDGyphrigq6IM1szjEADf/2pHy9Pv6eavuM3dueCFK6z6iBStikrfPzZj88QFeI9ZL4IkTZgYt2D69J/u9gKyvly7fx91autKzVz4dTNTT3IEvzd1DTu1RQYMeGjVqzNieXhcuEiVdOekGhv7gRuwv+91vRB2waSSABBqDQM7u5Ut5ASsB09tnxMTrVam48tG/3jbvl5kFVYh+X8v8ZPk6bp6LuGI0SXVa+24y8zTUlMzaufyxpd8I6pzZ98Wr9L+ontFlzByE7NTi9ZkZC4cwJb2Tl72+8hGh52Dxkse5X/Wq8yv+tQdkTA3dp8UK8MXYJGchQ5u0bamQ6JRlicHck6jk1JZRMz/iIJ/dMD6pevcvL0cwRbo99Y/hqw5mEDOP1kswpvvARe+nsF5AUGXteOztX4Xl/Z8a15eL16k4t+PelBXCMrLCg3u/oP9pzgtuIWFR18lXOlNXcN8dZxoN1AUJNCqBEA/CteLmJh2JIaGlBVUISXIPOqrG7GPQvDdZDw1dmX5YGto6nNCcU9mEb6Zo21t7r3GzMYqocR9MIL0MAEnvPRLDmVKnNq8w9G9ZowCnmI1SljG0UeMWipk6sRdXs+TYnCkfc1ldqviLae+kc+Mkj504owNZxnoJpDRemhq5fdUk0t599bH3eQV0mVaBnPMHSrctFisjUg1POZQAmjsOxY2NIQEkYEsCVMLsSdwvb4Drnxo+LI20Jyt89Z1dKq6APHHOsmiK+atIdfr0xVGMTwGgMHPpWsYzxFaxUgFWTrNN+M9MYGeqAP7a+p5oJHLRty//QBimfUZO4IBZL4GTJUwt/GppN87crdw270nSq8SWDugd5slmKq78nM1mMOFEBLjvcqMpRbk9BB3HQptwcFeA5g+NGqpOQPb7kG+45jCaCuoKLVVQR0erKEB1CMoNy+g6EkAFDdSWVGj+L0qXcSFojBB6NcHdPbJytuM9qI7TIKQLeNBqGNGBLa9JUG7J0DUJAttzIQ7q21CcBhc3ypS8kgYZnRr0aRXcTSfUGEHFjIe20Xo11FWgug7FP0HWHsJ5ayDMCU5oxjFmLAREgWa/DDXUq6GuHJS5UHoWbv0oPVIWMqR8H4J76AeVAuouQBE759KDip4GwV3gHu0g1uZA3ha4ZPiLXMhLM44xiVrl6T9btRrl6S7UFMHdq7S/AG6nEgMkrIv5xiMQkDyhJ/c0gmt7/yO5ukpKyUPLdpx6kIvMaD1w6bxBU7ShIT1mLxnK+XrUaWvfYm8zVpgNFGBlNctEj6cIxpDz7cYrUhM936SfH89EaCli4odTLXSWh/USpMAPf/2rFC6UDc5tW7TykDBkR1e3qERJ/8XQP019Ih6MhrU5UlLxfKMRaGRz5yGqz0sQwf1J0XPwDAb/JKjYSP2+ijBT6IsTYWCKPixXU7QQTo8QLozViqCiv4I4VqwKLvSHLO0F2kDxXQoJjPO0rju1Z4WsPoDq+Bl07UZIBtDpULyS+uNLCTujBxX3AUST4Wm6JoLApxtETqPy3oRj6RJ1+WoUP0f9QT+SB1G9l0KkgUCfaAgKhpt7oFTfBf4H8duUsnxlBF+mubkRVJ/XRMaRFuPbDYKToOtCqL9IHX9UdkMg2WKGz8O9s0C/yOcc7J9Ew6HC1kHcYOaktiF6EH0HQ+c/qUOzZIWCptnsk9TgZ6ENN/HOXgCvcGjdC0LHA7xEnU2QXeau8FPOMAR8jZpLbtT95Gqsgu8+2GNBz1ct3TzmuxfYPxc9n5qrCQ2B4a9O44Src3bN/1bkFrKJAhbo7DJV7u0TzfZFlXPcyI+6M9+fKJkep48sl3d+JKVDhnYTJuslsArwEsPeendiZ/YMHY4z+X1+fDR7jU5cLaF/TzOGd1DK0rlrpzpuOxlSEUwbIdB45g7ltgRGTgQPaeV8ZsCoDtRvc4gf1ivgUC9I6MbUCYK4ddSdWUQBzRXKl37ssX+8AIpfJfb5oK9zfh6oqwboQQ3YAkSkHCNc++m/EEb4UulrDKyWJ6nhC8GXV5af8YPQj8BvG7V/Bd9iY0uRatwCeJIasVC/gwpbhEsQhYG2imaDp+4M/X8451jyGAcD4yguz9Sn4+JuLYRsKU8YU8yiT8rrLRg63tg46sS2iAAvQQPWMaRYabX0kFJxByCam2Jnr2kSLQfDoLeoH98QG4h51OgZDSuvEUKKdK4hIDVrVmmq08Cu3Bddfe3IRiIuxwwSORvWpj36RmI7fRV55xffHF5V+w9yFuN/S94WEWgrBUREN49TVM+4CC7oJffPDGPdzs64VjG1NfMl12/CZL0E0SapsV+9+zBjvgBUnF4w+X0pt5NGQPaRrIqpfRndfHpO/XWD++Ps4jLRJvCkwwk0mrnzJNwvsHUKofg8VAVCYDfu8dPyPkiYR/28irU2ZIWTqMsHoCNzXwH9JJtHpXEF6E0yYNBgjmPN1/CHpIsF6vwh/nNJW0cnxWsW9PofdZK0FQxNk1IoPgV0ELpnLARxf4DBKwVGAvUz7UDiNBJJqUdpfBVsnzQlVEB7aujZPZFjAIT14j992ULB0MbAOaS72LIzZEus4mVrm5+gfD+F++/TTkGylVWgvALlZSAPhHvagKcfc5W02OjCtmNY7wYxP0MEiY+eR1NrpjvZo8V46PExfxDpa9HUAIGto1P+DkArUASAIgg8dUKICF6NTCcaAraLzpHgnl0O0CfgPsLagfzjRy1uM3X+6qeOLWMXqUeM/2AdIavkr+0iC9TpArZTgGiteSW9iEeQ2rh3WnbqeHZlT2ZBuLpav+jHegmGxBfvfJ2IUC/dNntaAxPisgMbvj/fl1jAFdR30i+/dlu95OWNh0ScgoYt4hkHECDuNQe0xjQRQPV+ifdbv3glcHNGPajeqyGSmVzwmAjRq4CYR5CdnU+1+j9gjQpP2r45TB3U3Y49qMHzgAsauwhHlxkzNTzHQyijFD0dkvcfOP+lTDmC6vcuhBIPy7AFcOYVYEwWKu4lnmmi/Br+XEZE6syg7psHzG4e4JEC/b6mjhrO+rPtAgTP4jL1F+HSvyGL7k40lbCT6yZXArShS2S+sdLPQwJp66igcB2cFAQtRVPt6BF8COhFN3TEFXPYkmGLbhDByKXNxMLNcGYN7fCjvJbAvRO5m6HtUwCr2HLaxCgIIE5UbINDK4hx1F3qQYWNh8hQKCNK0klN9Bj/DOY0BGg/peUH8wAzVUIIuXeg6uxvh0ytaFhOtnvF/yatIx5XRBHxfQU1BWyoANGeVUlzGVrVmKCyvG1ED3pqSujFpUsp8yMCiD+oRD3iV1Dl+cMN/CIj9wMMiesHcIqWZL0EQh1QV1UMX/DVRCJ6+tSm18WNXbIawMH3J3/d94+JRKyPPChu7rq0R/5Kfe3pt0Xjr/kCMGd3Ao1h7lBeb0Mk0fDNFDhK3g1nZCemUe47Qe+n8IHIZCqbjEA8KDuwkTcHEfQBxCTABaA6rtI8VvWHCrIelY7YYErpPuuPwpGnZQW6TLrs6BNUC1YBgBZDgP4WZ+muLuEpX7EK9m3kW1QbZb/lUkM/An+mieDXwfNpUDJZI59VX0PGMmbOReSvhrbqJSi9CZ50ZJzu8AEfxjSECqigf0oIXBG0/gClVj2HmLZ4n1TcNM4PR9sZuaPhFOkD0xXOlhWsAPof77ATw2w4PV6WrW9JplxGHY6F+7vp83LS/aM5R3l1ZYIL6dw5OGpo69Dnz8hunIEbmvLE4SxDQKjkFElF3I4/ficePzylPN1KVk8at5HceI13HbrN/L8/Utj7mneNrrth0ri1grq8LX3VtwqLeHXMzBxcueKvh7ew8xFs7Wt7xfYV1F22qQJsi9YkzGZoTWPCuoqkd7YkCU8azwd5En+tKs3ZpEWhf2uK9RJ4GvrEPP5uX/a3tGZfA13cOq+QRGb5Y9P9dn+RqHnTBHdE9E3+8tiItA3/nr9uN3cWU41BgLA6HNV8AMQQk031aXxbR6dFNpz9E4KZYj7jwDsVuCVUdJlVcKALDGcK0M6WmB1UfRmQvm06ZEdvoDTYsz9hvyAAKBuOp8HoRGYixo01Iai4scTP+pNwVGDr6NpKl/2+l3o4ianeD2ICDGZSDLSq3gZpDU17aSrtkf25h6g8gxo9T2920BL2GYYZEWVtmVwEYcTXumKFmK0j3p59GF6EQ48yBqu+XVlpJlXNzI22jNXEWpUSKrVsxQwQfdIfaKORd48RJYVJJxkCoVpOkFf4eBN3hVChQCkTXldQrvAR2qScBB/jdbmClqZkpxauPZSxcCCvvvriR68a7CvIK+FkmcZlaC6MHj34toG59enQS6slEG3StrbcJ0iu+dCf/e39j4nrDSVll+aPHbvw8y9S+jJxYLoacr/EWcsOj5u4eeXLa/fRP0htelC+86BjOFBSPzOkG5OVQPYKGfknUbqsS1yhf/c7+hjHm6C5tVq0fZnyCFSLXtGflJXPgrPkjdMNurLWD/2yTKMhOzzB1+Evga2juSyr/YZ4NCrAf5B2N44R0Jr4a16yRROvI378B+gIEPZoR8+kGD+OwgEDW4ebLiF+AgnFEPrIpB8WwlrW5ql2g4g1UNfhHOl+My7cHgxL4YLQ1jGuBH1VVn5cEyClP4Khz+9Uv2TKCGmmqMFn4wyBgRpOf4J5hliiqDV1TW2vaNuSvddUZOlTX3ysW+1MnmyyaUcwbLJwNIrrARGcxn+6pge7D5MpfZMVrpw5aviL/zlXyLuR6KqK4LhZH6V99U6DjwJTmiHLhE6GiESITDL7X8TjzBQKKc6F08TAOqaXlG8CF05BN1nfG8Lup4Rq0C8h6k9MlIRCoMgvb9nlZ6gAYsqJ6wA9MWE0ZIcrqYZrUyCfyxOpSjLWBOp0dk0PYmJaBQXSQdCQDdnZ0IaeAzPlqICspwXry+hpFLj4NQS7adW4aNJcmHEL0RRFTC/ThouXgeo0uG16TTswLHkTLpmuAFvyeyidQcx+0ovp/gWhc6nCNMjdBvnZ/DlKtpbxhFEj3XhVF7hq7J1Z7lCSKf5V03e8JCvz19Pi78xyB6XxurZhJytcv/di0ixm/bnq/NpVB42tx7FNq7aU0qgM1WkrX9mSXRXkyUVP6vpWVVUYPWrpwvFRwq6euZyvhhjhn39hKWN56yXwpReeSs8NGcFNZ7Ue+OnWufebuaq8aN+ayfvWDJ/179dmjgji9y4m6eWfvD1G/XMDv1lrcvW0X4f4xWWGKHp3NDNKN/2i/KFohP5oHjANNqtg55L4RbNlh1carN+ugAuTTA3ZgX3AW3LFFy+SqwFu/XNhAybIXTqUgDF33PsAvWZFaq5EuVZ03k1WsAwKRJRwglM9wI+4dcrTzVHJ5gwvwikpuzMTaC8gNxMvUDNb9uc6aoRgTZwfBE3U/Ku7ThWkwaVVzcnZK+BjdtbKd2btM/udWcRNKPe2xaow3oxZrVrSecugsbkCjGALP6+Zz9DClkSqqW4czDgjiK9iit3qVcEkyc9rFVXALvzQ76NFXpdOq9W6XxbWS+C1oYALTz9+ZX/Gs+xik9Y9p25fcMTYpjs8AVwmY93LGWs7zX73zZlJscR9AsFDX9i+4IIFAjnRvJTyGtSEEg8m3kVjGVkx0PSb0UGOgmO6HRhmfjtGJhi+hKynoG8wIZNeS0zkjCerrxu/TlzV/C2lvOIIn1ORpPlCVGOSbkSYCHOO/byrWWDQxA56aRJ7tDTjQWMHhvQmyKwq5ibWyNJPUL2XQ6SBTdQyHEJnQOgUqvx/cFg0itnctly/vA3emWWWl66ajrJgDkXfEcPh0K9M1hafRv7u6MXbWQHzO6F9Z5ZZDM1vw0gNnrXIKyd9hS3m3WvEIDh7gM0bT1w7bljSegma4B0o/mjOuvgvZ8WzCnRLWbH4r6GGb0FnC0gmZJfWvjZ57XbeS93pwt1SXkleOc70AABJ+fQF2Y1JBmspjJVvxtccH7tTQ/yFosFXZEPF9Qb+Kf+WtmDmQQ/S1qElBkGff5sagWH6e2nV2pVNNaW8Ga5mfOPwuq6f6eOdk8zYg6FVt/FB2YkRkLYObt4UM5vk4JsCiTupjpIdwguNRSA77UIJ13Zw30FcxjGpRlfAMd10klY0Owqyi1DpOBszfmTpe2CyhDPrnv74d9Kz7j3x/f8+ZFYQDwmNfqn7gPmniHuV3h328cXDySKYdgABx3t3yumbKFzfs+p11q0k6kElCLaJ0wpukQhDn6T2Sb38wUSsI+it5pijQv9WpvprFG2t6SOIxSOKmCqCzzJyewjBtSaZ5cKoaSDc6v8G+yKrdUaGMuUaOLxGs8U2/cqtqCFAbuii6VI0dN9DVT4kWPnVYGexgF0JyC4dvVI6uK/+EaiI6p9MtbDNL2YT1W50BUzU02mLyU6duVbZt5vecOkw+F7Qvq1MXN+Afp3YGSaAqnLtTKP1EsQbg41z5sT+tCOR3W9f3vmt3e8cGvua4V4bEgL4p2W/Tkn+7NcM7l0lkbE9AGzhjNS87y86HOq4ZRf8lqVy7tDyDtyg95mTKuB65x1v7pAMPYZDwBr6zVeWHVTMasmwDJ+FEP8ndcyyaFONOlRYIrHy6IpYKK4PMbEl1gNy2q7mb9eaJT0DFWrwZ+4e/8ngmS7tgRODoz/nbAzPyLJfpqPMKa8nIWYSRDB2uUbbcOjxJHXbShvaCAq8ZAGB/Rl/z+3LLh3X/GJOfdsWjxCTVWl0BUzW1EkLnj6fD930r6ZSdOBe/GmobvS4QcSMM/0y0TO6KHLrJRi2pTlDryof9d7uY4sjmD9z8ohRmz/4a+yCb8TLN3i2eMMPp6axL6Ol44ttdEQvgq6Whiq3+JLer67ZHFbNAlhCSVa+j3gudob2AZZ5CCm/rdCV82xCcQp8/zVvpil0PbS3RENtnYegM/GoU/7CLDjPJJRXQNiT0soPgjBils1s09syzR23EB1uMtv5aTTVbixk6r3k5Aw1/ZEpv5Qdfwj2rOOFZ7k1HFTPhV1qxOBhbwLZ2/bkELPjMWOfpV+Ube9GSfmNrgCpTFNMZ2zfz03y0C/+TCY3Oud16NFR3dg8+TJR6yWwYoUJ2Tdj3/iJXFAekbj408mdhMVMzl+/3WDsu8myiIIWW05VYtP3hGBXSzr0T4MO3pdwi7iB6Pdomj8FCzAPBvXixkKzyw69L/MyOHqRO0l7fugXiJoQIUdU0Sep7q8Rr/8shRz2N/0ZyCecUV6TiGXMPDGU70xuV2V6x+Fr9tv9z51bKevek1Cbp4/NM7KCDN6y94iPTG7aCRmK45HV0jNcR4lr1USaTDbOEJAaNNu0bPf6H3K43is6L/w0hcs6INXoCjigj3ZtIvvrv25yFuvgZ14R/wE8cMnDxFussvZ/zyllvQROlkFq7yuvfk0+VWDowjWzoyx8bnYgYo/UVVJ/Tgx0aOBErdaGqqdXlZv1j5aq4jkIGmjGBS5bOGzW9fxCBmFU9tK841NSjWiq41bqwX/zrRZByA73YixZwaNwmVzvOBjufV5aOD1lZdiRHlQf8hWkdDD1f+jZDfaQXU4lHvPh0E+gm64gbY31Y6tAfYboOnOugFWpS4Q+nSFWfFMsyjfaGAdLFFgD2aVEvV4w5N+U5Cvio6kg3T6NmhrOwTCaGnyaGv1vqh3RCcNkAHnZw/C69kxjDQFPHf26XN45czPKauKHYi2RNleQReXV1Wbs3sS2sOdfq88Rv5+Ch85dO70ne9UBCRsrYN04WsbQAZQkm5AVbvnpPHtVHjxi8wcT2Kw+QY3c+n4y4brO+d+qM1wZ6yVwskRSGW8/tu0c6ZUJmrVxveDPbHTSzHnTR4pUJk4FJL1HWmzX/jJcWUaUNj0py35QtjNO9n0fM//FyXaOkF02vR0XKMlMSzqyK7LaV6iswdxUFP2Oz1E9qL9XwVX2zVn003EUhA+Hdp21ATTnyH13+CE7KrjMezGW5gWi/v/HeVY8Z8HATOoQK5nfUbc+ED2CupMDyjKAzhA+GTrdx9sFEY7CUda1o6u7BrKSIY6ZRW6ZCCO2UmdfhKv6EDaq3afQ5z4i7kcF2a9YtGEdX1XJ3B4oXgY+zEC2+Rzi36SO7WFa7EFFpEDHJPC9CPsfJfaJlhRn+gVZ1ptUu4+4l6HSKIanUzd3Q246VND7yYWAWwT4D4B28RAQDi1VcKE/Y/Y5A0MvjVfMIxEGnqaqTsLN/Zp/RWSw1yAq5mXoSsxpqs5KwGm0ISD08Yl5+PMN3NJZ4oom6ebmVnv70ML563iBlv49k8f1YwPyq6tLQ/uFchV9QkenTIjz8GONvOpbF7bttdHfaK4ZLhUz7u3P+5K/VrhLdIruwu2DW+evMwjNkf06Z2V6xhsjmNLywXO37Oy95aU5H5OjCf49Z8yePWXiwPxNUyd/bNOdH2yqgCXjyPSc/rSQISHB8ckzq/7vr0dXs28royeMvloKjy1lQmSokWt/fa8nYexc27uR/fum09Z6CcZ7vXLyou5/rOZ0aB2/duvce4m9Bx9OmTm9m+KpGQVHMvf98P23ew5dEgiktxx8a9YIrhOq85vX6mOPBCUxaz8CzFPSfi2ISpZlLaICibeau/eDuG3QvYKqVkELOnxVMvBKGLJT8ipwvwx0TR2U/b6NSkrhDI42qyF6KPlOdU6lFr2gOzEpxl3QpW7CacPNjkGWPY8K2sZtv00LidsHXUopja/ITxi/XPymgYbCZqzNX9wH4ezrvRQQSr/O/V9UVQWfpD1+qqfLfttGjU4huhwEwTM0/0QOngLOxdCzF0TT/+YBqKmaSqitghbe4Mn9bdL2JhvOC/7IEp1stCHgdFC06yt4Uw93TZtSyzvDOvKV0z0eW/TGrFhBKSLbLmXhYiJL0zmfvefgQcaS5l2yRUYR3Jm3g5aBTJUiHgzNHYCib19+q+/uN5I40zRq6NTvjiXnnDt7OU/p0SYoPDQiPFi/MWa+RbPnBrrwTthSAfPHkVTFYoakEEenZQeefiP18EfJ7J/9mPGLDw947PilYrjHt2vfWGI9FkBh5lzDt5hZL8F4n2UHpszesv/LqawmPpq9B89Mfl9vfFeraQejQu7TbnDSJPrfO6rKm7fzb98uvl1S2zokrEOHKPLdQ3RTf37yrwy7fY+Md6U5X5WcRbI3FPqt5m9CMb8V2tDxDBKzdcqYyS9+yE7dTsgU3U53Bfx5khDtB923Un7ECVOS9efg+IMyYhqLqHRGdng85PJ/h7rTho7A1lHDzRfhD6lnpBsh0KqkTPkynBQoqjAgabPm+LqugF83EuHb/Iu8nGCjRZsw5DVgZob3NmumrhzocfQKNrB1KiD7abHVefp6jToEjO4NfarVBiUMzxgUIU+ISCAva9KWBOIJZUjma9WSi21TXxu7ci8vxgLk3lE9ByYmjRjaNy6KsXUkRUtcML07dlJARC8TRkGkFnPKCEOmiDmfXsx7prSVzNoWmdfMvmUz1x0jz9B22+ChAwcLbB3VxbdGzuU57dg6Vkkw4Wf/2Y9mfHyIbY1OdEtZ+uYwvZffQ86XoPAOjujcs+/AxMQhfbsJbZ2snctnbxe6f0jJmLYTAf4g2akRCbGpst/3Ux1XQqd+hHuALEvvj3wGbmyHLL1NQ3WfTJSkQ3bekDKQZaVTqAvpxAvSe0HPEZS4bUS2qE3XZMON9XBWykzRlc+WnUigbn4KPQWTX4y0mpNwdorsGpMV+bzLnRMJIeIumpKSXRtP1XwKPRLAS2xE665D3g7eIiNThJpWRla7CtK+pzq+Lj2OtKAKqDjEe2eqRrg1DFWMBUzLuUukNXJ5B8dWsPky/QaS56iYyRBKv9/DR3rPazWU/wJnXmnwtSSNMwQ8lxmv34aZKl1II3dBWU7cg9xp6ZSBBLqospoQUnWXjHGQFkRcMacHxqM7t7322LbtT61dNmVwFDPVTLTDJNVluv1amLzgk8dErL+C8mTWCgXMoWColTm1eQyphDfXzgizwEjRTiy+SnvalLQ/nn0JRFWFkuQhSHNaMu9/4BWgd/Z75PZbaxY+HMw6eXjXoSQn863xc404RSyWUK2kb1u9Zcvjw1cge9Oslb13LxzKOhG9xy985V/7XqZLfZ/68/0hDwntGn51Ta7i+tcfLV7+rU3nUg1bwTMSBGQxXaIlLjnudAAVRL+atSt4aj0Q9aVQdQ1KT8CtgzLuG2IzbSjfz2F4P724+p2w/2vwiACP1poHXv1NKE83eFWn8aYDKPpt58FdwLMWKmvA2w9UF+H215a+YNJ4Ww1fpXyTIbgf+PpBi1qoKQHVVbizC4p4ERsNS7G0BOX3JAR310DQwKTdJ6VQkQNlf/JjYgylNzpDOlasN7TqCPe0AQ93aOEGLek3sxZC6VG4kWruNlyNOwSGcJvfmYDuI596dFz/nu3b+Oli2mpVFSW3b1w/fnT/9xv3iPsGbEqp0RUwtTfdFx3+cpKEddGADFXWjgGPr2igkEWXH5q+aMzIgZ1CWoOqQq3wkatKci+d2bv9i1SDgBgp8dZLkJJs/HxAVMKoB4cP7NspvE0bbx+F7penWq2qLC6+fuXCoT8y7Br6Zlw3x12NenH/d8ysn+r0kwOmSQTOOk4jtiWnMHdYbRyR4Jk7NRvhp1VSLiJHaINtIAEkgAQaiUD3F//4cqogRs1EVVTntgxI+cjEwlisGRHgmzuzBkyzX7SfuVTFpj7MlYHlkQASQAJIoMkRyL+clVMQ2tL8LQfc3Eoumf565SbHBRW2EYHaWu27Jm0kzWoxaO5YjRAFIAEkgASaIoHi3U8/srspKo46Nw0CPvEbf92rklgRIZcrik9+/tiCLxzWFzR3HIYaG0ICSAAJIAEk0IwItA4iN2oVdtwnJFB4yp55OqQUDySABJAAEkACSAAJWE3Ay93TZBlyuQXLAk2WblCwOXp3iB1oWrI7xhqQwRNIAAkgASSABJCAOQTO/LE7LaytKU9WuVvlad5mS+Y0Y0nZZmjuVB2CwnugpXaNe+VflkDDOkgACSABJIAEkIABAdmB5QsOGJx1ihPNbyG6U2BHJZAAEkACSAAJIAHHEcDYHcexxpaQABJAAkgACSCBRiGA5k6jYMdGkQASQAJIAAkgAccRQHPHcayxJSSABJAAEkACSKBRCKC50yjYsVEkgASQABJAAkjAcQTQ3HEca2wJCSABJIAEkAASaBQCaO40CnZsFAkgASSABJAAEnAcATR3HMcaW0ICSAAJIAEkgAQahQCaO42CHRtFAkgACSABJIAEHEcAzR3HscaWkAASQAJIAAkggUYh4FBzJ1J7NEo/sVEkgASQABJAAkig2RJw6DuzcnNzmy1o7DgSQAJIAAkgASTQWAQcau7Qzh26n2j02Huw/ToFjR4UHBXs7q5pqb6mSl1WWpWTU3ruZFFuRb29W0f5SAAJIAEkgAScjYBDzR3nNHQiJwzcMD0E1Kwd0EIOFZ9NSU8VtQwor7c3JQ4OArW6hVyu/M/stB032IqNP7iRQ7q+Mr1jlyA3UVVUFy+MfvmC6CUXOUl5JSW37x8XEOrv5kbf2mqqokJ5Lbv4+NFb6afLXaSPTtwN875KTtwRVA0JIAHXI+BQc8c5vTsKb3cNBTkRxqSuK6UfjjLR4W7pe4+mpFxTx93fU7RM45xMemn4gmF+RtpWG7nW1C9RAf9Y0nPMAD+FsCN+3eNCk8b3WKyuSlv9+zu/KoXXMW87AmZ+lWzXMEpCAkgACTREwKHmjnN6d7IOFlVODPQmSSnvXiaz/HQtka0h0o2bpH9YG9g69ZXKOtpqU3hpbTPaRHMjTLrGVdemrcc/MWBpSihvBA3lyz3DQ2hbyDXNnfgJcRNi3Ws1t2bN7jVnj4k6Jg2Z2PqMuV8lW7eP8pAAEkACkgQcau44p3cHCpRlAOTDsvJWWa7MiaaoJEePvUCFvflUCJsDddVv353ZtCVf3wvKLWZA25HDwkLulHBlXCUVP2XoBxMDBb2pLK4ouFPj5q0ICPDy9hBcdMFsn4T2gzvrvsvqwm9pc6eR+ugCX6VGIofNIgEkYG8CDjV3nNO7A+XFt5UQ6sWhLsql7Z+mdMTP7BzJjWTV9oU/r79Uz03GyWqzjtyg/zWlLpmoa1zccr6tU3k9b9VHR9Pp7jNHTP/2yeM6JMa14ggxl1zms0ZNT1Tq+kc1psex6X+VXOaWwI4gASQgIODQR4CTendk5Rfyant35sJ7i29UCjA5ebZPLGes5aad0tg6zeGgvFYs7EgG61xOO/LMJ0KrLuvI1Xfof2G+kWVNbFib3hg2/a9S02OOGiMBJGAaAYeaO07q3QHIy1MBZ+7UXjnTpJ6LlG9cKGur1R79scC0oW/ypeKn9u3fiutF6fkLhrYOd/lGOW76xNGwW6ppf5XshgUFIwEk0OgEHBq7Snt3dA6eRu+2QIFz+Xe5M2rl3xe5XJNIcdHT1eWHmpryFhKmAqY9HEDUrVi/MIvIYrJxCDT1r1LjUMNWkQASsD8B9O5oGOceK61MaauPVlZWC6dDTBuGmCGdJo0K6Ris8GjZok559/ShK2u25JeaEvJMuY1I7vzAgLahQW50Xbo186qT6qkpsx1TlFvSpNiRgwPDW2l3JdQ0r75zrej3vVk7jjSwjikyLqhjK41jSVVWeYDY2CZhTNekIW0ig7Qo6tSqyuq8q0UZX11Il9qjyHwCfolR3YkY5Lx95/aagppkpU03YhcMdAHw8U1KDO3W3stLA7VeWaW+W1pVkK8sKK8FDzdFdfWxwyUm3VEiok04Zf4oGAq1yVfJUCyeQQJIAAlYScCh5o7OteOMU1oXy4rU4K2FUXmrOMvkB6fOQPCL6/Tuy127+BMw/T0TwwMSHyj67JXMVKlnvHboRkzpO+vhiEDiya05rav+cMX2lfvXH+F8NxKD7RvChe7UqSQKiZ6OGdnzzVkd2gpaBwgM8ukS3/6x63kfLDp6QGpVM+U7/40heptDXTR/fOYxWX38hD4LJrcXCgzyiYwKbFNWkP55kaEalhEYMTCIEKXcs96iKbxG7QKhP0BYyGtzug2L9SHuId51bUb9zUs/rL5keB5quC2V6mosImHZKIioYulXSUQUnkICSAAJ2I6A0b+utmtGJ8kZDR19H8uLq0G3uKksz4xlWfSjJeaJgZ+lhIhzbBXwwtpE75fStojGDlNu8z5MHNeZjLXlE/fwmbxkdPtN+1//VrgjMG1gvZoS7Kamt9WpA5/Wbdl6XgGvvNO/ClqyJzQJecvycxeWbi3knQRIXjTihXuJ4BfBZQC/8NDl2/2+WZaxWsLkqqWfsjpTqY66QwtcnPjCAB8DMfoTakOzzWIClFefTtwOj+r8gh1SNpmUNsz5RusCowD9GT9l4PKJmk2BGjq4VVfxT/SZ1ttTozwAvd1OaAfGMweK0UsHxaqADeZiZLaE8ptvvXdFxDlk8SgwovmfFn6V+EIwhwSQABKwMQHxx7SNG2HEOa93R1a+Z+9ViHavdYPLR003d9R+j/VbNV7C1tH32mvaq312TT9u+JhJXjJcYOvcuV50MV/lHx7QhXv2yQdPv/eZMz8JFlu17RXSP5aMXGEQg7xLHLEBD3Na5dkG+OZO8qLEF+7lmSal+UXns5XgeU/nLoGBnLvI69ElifD6T6tPG13tpay5//kh0/i2jkqpnYKRvsUsJ+DbtrM/0zeAW+eElhx3zfSUg7vAKBbzRMIHEzl7VXdaraytVIPCq6WC3OybqUJ/9ukX1l2/0Q5xVpts27mtUJyuiFrWAa4cExYHy0fBQJTmhIVfJVFZeBIJIAEkYDMC0s8imzXBCXJi7w6kbz2ezmlqYsozaXwoW7Q0J+/LL8+mHlEmTBmweGIo92M9KOz5oafeyeSZC35D+swawNkUUFb02ZuZqYwTKGZMn/eea8+8D0Lx8MwO6xeJzWGwbTeYqOW1Dv17ziJtHbVy14d/rMrkInUmLRr+7L1M+6B4dGH/H1KOGNt60T9kWhKrRP3lw5fWfXyB3ts38omhm1MC2QtkwioC7Tw4vKA+f8gW5o6Du6Bj0anreyk844S+i9ZvOL73NOMK8/FdsOK+pHADZw1QJEyT0rQr0OCwahQMpOlOWPRVkpCFp5EAEkACNiLgUHPHeb071tKsP7HzyEuf5+vEHNh6eFblwM30a0f1R4tBYzpC5gUmC0B5vfpcew59cf6sKUfIgKGsH47Pc3dnJXjHtk+irpChuLdySnILFXKNEVMPCp9Qf26F3Z38smrgsppG3VqU5PL22Z03jdiVUF3xnznpghed7liRca38vuVJjAOpVcjcZM+XvuXsIa4vwlTVrpW/rsrUP60Jo4RfzkoCVcAFqwBVWCL2JOc3aE7OIV2gFaLcXns1hjUq6RNndx6aw9xFeoUrym9X0L0TmjvZl4tvtb5HPz9YB17BPn7M/VRZWFFUq99zkOh1CygtpScceYeVo8CThRkkgASQgFMTYP5GOkRJZ/buWAPgyKaMRfzwmtzUY7+NaXdfkN7skHvyHld+Q7sSG8bU/7aBZ+voNMlNPXNkXEh//ZSNz+ip3nu3chE8pZmnp2We1uvsE/3d9l76p6by1vxnDxpzw9B1+vd8MJwb97P/OyywdXRiD6z9La3X+MQQfRd6j+nqlyoyJafXQf+h+ub1nxuY9tKWtJ4Av10b5hzXhcix8YnMHUJ34O+dv80RC+UW7Vv62gPpa7krk95OejZOZ1uqvpmbvkUqkon/1lsnHgWua5hCAkgACdiEAN8NYBOR0kJo747OwSNdpOldydt3RGDraPogq919gHtBlSKkdTzFoR49ilhVVFaw6XexXsuUJ28Qq6xqxMrozrUiFlbJW4pPHRG1E+IDOKeLuvS/OySXrm/7mZgkCgqe2JmQIpY8se0Poa3jzj1g5YTJZ2MCYspYds6RXXgsqQ2nZOG1VzdwNwx33rSUO2e+tvRuZ1odAKcdBVM7gOWQABJAAiYT4P5MmlzF8oKu591RF1574d/53NupCDaVSiK6gtwOh/Lt14FbVQR1VLfEiMG+nDGkk1FTXt8rjDNL2nWhzRjOu0O0I0xKGi9MwdiOXMyQKvvmAelV97mpOblPtSXmvRgRYp+VF7Ne+q9Qw6yMS7sCKzQryOSQfZS5amcCYtqZdM6hXaDCehI+tiM/XDAMZjdJaYNCRgxjXllnHQWekphBAkgACdiIgEPNHZ1rx5WMngObGpzf0Q6UEcz+oQvmcvHOUsOq8CFcOFKFTDtfo+JiQYryeDE9BgIq2fX5dPhI3CBvuMSYLMKiys1LieAk9uqN/FUf6kOa2HPChEUECKIyL8J6FAo3I+/QLkQmh3GjXl30VWqVqNFshvpWFrVoFKxsE6sjASSABBxGgHhq2L9NVzJ0tLRUeQWmUtNv2UwX9w0kdgU0tbrNxonyiiWcRiV3pMwXEcXkBgGzXCFl1VlaEjdzxV0RSdmAgOYN4Mwh75UQAKeJeTfmgnmfju2Cwp3dKYdWk3AEmqe0FaVtMApWtI5VkQASQAKOJWCzx6gparucd4e/m58RBKoablFMeY3mWc2CL6vIVXI5cRkGS6vEi5l0tqZMRTRv6sxHQ6LZ7jRUUHPdegLX8y+W9WDDvdv2CAaw2txxbBdU9P6QzFGZW0RvSM3khJ/EjsnCS1blrR8Fq5rHykgACSABhxIw62+8tZq5nHfHGJChvbkNiyvziojVUuW3qyFUD161ebb0Ohpj4i29JqvNK1UDszOi6SFBdHvllUTotKXta+tZTYCO485V9devRQJFeNskqgW5UN8q7UyqbG0XBnfx5dpRS9o6QAUMjeFCuLgqNkhZ2wUbqIAikAASQAKOIiCMkLVru5p1WZGRdm3CWYRTYffFciuRrp64JaGY4t4nmb1tJErY9bS3v9GwF958R+3lM1V2UMZCAn8eLCaU8Xnk+UbEaEkXjmffZfVX+JATW+xpTSJ5Sd8uNova4knmZyzpAl8C5pAAEkACTk3AoeYO7d1pJg6eES/HcIGooNy/h1gvJSs/cJbbr6/jwGg/Yo26A26WQ+e41hVRYcnSrcc/Ft6WU0hdYytrxxYEcndfyyXidzqO6JEg3RGuE7ZKWd+FGi5eRx4cIKq838i+vK23TVPe1MBt67tgmj5YCgkgASTgDAQcau40F+9O/7h5w7iZrNLT2an8bd9SfyngpoX8Q5dN4uKYHXBPZGXkc4FE4PXIyxL7tFC+KYmcy0SVc22L0Ve7m6W5DQjI8r/YR7zdzMNvzpIIs3SwsrANusBqIPdLSjSIA4vrtmluhGbOk5jqkjJl3OVsdbdu/Vqzgo0nbNkF4y2ZfDVg4POff/fTr2lpP32/feGETibXw4JIAAkggQYIONTccTnvTh0YODxixvTdvaQjYb9UfPneFeEgHD6fmc+Fa3RPSXgmTnIgIvt3+nTj6KVjuM1yhNLMzd+49MNpztwKHdZ36UgR4c+8k9CbO12f+eUFc9sxVt4WBNI/Pv13NddI2wG9VkwgAmK4K/ZJWdeFrD9ulhJ6DZ45iHTwaO6it7Xvl9CElbP3hltML3FTJjuPG9COw7rEiDq6wnwjfVhR2rat6wKhvo2SAxftWvds36h2QUFBwRGxKW98/fmsBBuJRjFIAAk0dwItAwPF/4DaAwzt3fHz8ysrI36U26MZ+8r0eHBidLA+1qKFrIW6nP5PppZRLbsNaP/C/IGzRwaSgRgntmWuOs49ivSqyeozs2TjHwxiYlDdeozo0DNIffV8WREzxxHZKWj847EvzImfMSq4jZebKidvzykD20onzjfoiTGMqLq7P3x1rUjGTZSIwjh1sW7MmHb36K+1aD8wum9QzcFDZSpdxbCQt9+7P6kzFzOiyrkya4PhmnsChWntcsrYhIDs7oFirycGso40WWjv6GEd4MRvxWUkAR/fSU/3Xvav/ve70QwJ+0ijTeN1obw44v6YTj7M2n33e4aPa+deWtk6OnTWvAHPsXdRi3oVyNgFBQUnL/94VtAFTTdy6vyevM9Pb8sovEcO8Sk4dTOnXH8bxPRv/9zz8W89Hdu9/tZu8i6yySho2rfNMfvtFQntyG8PhPSNvb7260vkaNqmKZSCBJBAsyPA/iF1RM9dLnCnRfekHsu5N4ELGd46fNJwo2F9oUsXlu8M+mA8vVey7nDrndhrXWJcZVm1qk7m7atQ2HVkbmQv3tRmHfES0+6Jvb4b1q1UqVkd7deKMcN0qlUXfTDnrKl76ui7Y8KHLQiU/vrX+3GtFwzzYduLHNB1886OuRcLr95SuwXcExrsHRqkZ1lgZN8gtr5ZCeu68P6X1x5Y2J4bZy+/yXOHCNrPSzuyrLTTuon6WcXWkbT7SmyrpMNZBwoj2He0KcJDF68NnV9WVcm/l4hgJ6Yd67rASLHNpwfHghUY9fjsHnvWnWLzmEACSAAJWEaA79y2TIbJtVwjdodbcGWs4/V/px1/Ynm2kSLHPv/9/bQifoEW3q08A/1FbJ3yylp+SSLnydu2h5hHI8oYJLO+PTTt/64SEdT0pIkbbegIbB11Yf7i5Mx0iV1hTENh0DZzwiYE9n6Y9tk+cl5I05HI2JD7hkUMjguMZGwdpk3hZ2N2IfP4e2l8zfna5e47/uQn+cA4/OiLAZH+/CJMTqZcOvckGbtNX1AY3Evka8uYmmCTUWClWZO4lCvy1jC5h4l3tDUtY10kgARcn4BDzR2XiN2puysymUDcKOra3NNXls/+fvYnV4mz4sm9n/z2yLIzJ/INZruY4qoy5Yk/shbP3inyFlKmDBRUc0utVHU8C4YtI5bI/eH42MmH/syRmCOD2rNpxxNnHDLyUq27rLuAfiuWRYdNCKR+mDHspeNHrkt1RKdZvajJ2LhdSP8kY/62a4Ymj6qwaPOy3dM+vEqrnnWsiB1Thb+PeFwOXa7i6rQp9Ggq2THRdZv5X513/tp3P4vYE3QBm4wC05Dln3vW77omob3lQrEmEkACSEBLQBbTJdphKHSb7rjOlBblFhnuGRji7efbwk8zYaIuuFZ+4LTYXENDiP06BY0bGtI53FPrzqfKiqvybhSfPXLr2A1pp05DMk2/7tcpZOLIdh3DPNVFlbW+3r5QfeXvgh925BNbI5ouzMKSNiFAC5k4OrpPF99AXzcdyWpldeHN8tOn839JLbB3dyzvAuWVPLVjn2h69OmhLz+5/9re05wFazZQH9+kh0J7Rfq28pSpq2pKy6tvXLr9Y1qRKa8gtbwLZmspUYFKmPfujPFJ8WxE4blN/5j88QGJ0ngaCSABJGAqAYeaO6YqheWQABJoxgRS1uxfONhPC0Cd9tbo+d9a/YaQZgwTu44EkICOgEMns1wjdgdvHSSABOxIgBr5UA+drQOgupiaKohvs2PLKBoJIAEXJiCyFsJ+vXWdaSz7MULJSKB5E5ixdn43ZqVdzu6NByXC5Js3JOw9EkACZhNwqLnjarE7ZtPGCkgACUgSiB4288V/Pjk0inHtlBx6aXmG7XdAkGwfLyABJODKBDB2x5VHF/uGBJoMAarn9mNburG/v9TXP544bmMOt/l4k+kIKooEkIBTEsDYHaccFlQKCTQ7At7ArEIvycl88QG0dZrdHYAdRgJ2JcD+mLJrK3rhGLvjCMrYBhJoigRkB1J3Z1a1Lcn47ott+y41xR6gzkgACTgzAYdOZmHsjjPfCqgbEkACSAAJIAFXJYDeHVcdWewXEkACSAAJIAEkoCeAsTt4KyABJIAEkAASQAIuTgC9Oy4+wNg9JIAEkAASQAJIAL07eA8gASSABJAAEkACLk4AvTsuPsDYPSSABJAAEkACSAC9O3gPIAEkgASQABJAAi5OAL07Lj7A2D0kgASQABJAAkgAvTt4DyABJIAEkAASQAIuTgC9Oy4+wNg9JIAEkAASQAJIAL07eA8gASSABJAAEkACLk4AvTsuPsDYPSSABJAAEkACSAC9O3gPIAEkgASQABJAAi5OAL07EDlh4IbpIaCuZ4a6hRwqPpuSnlrBnmGu4GdTIxA5IWHz9LZqdb1cDie2Zbz033KpHuBtIEUGzyMBJIAEXICAQ80d53wjusLbXUNBTji61HWl9GNR5gLj29y7oHBvqRlb7eB6ursZwYG3gRE4eAkJIAEk0NQJONTcyc3NdUJeWQeLKicGepOaKe9eJrOYNkogfkLchFj32lq6UM3uNWePNU2vGN4GRgcZLyIBJIAEmjYBh5o7zundgQJlGQBp7lTeKsuV4UyWqXd2n4T2gzvrbiR14be0uWNqRecqh7eBc40HaoMEkAASsCUBh5o7zundgfLi20oI9eKwFuXS9g8ephKoUavp+SJtaarG1ErOVw5vA+cbE9QICSABJGArAkTAiq1ESsuhIZpLVQAAQABJREFUvTs6B490kca4Iiu/kKeZiWGP4huVbBoTzYUA3gbNZaSxn0gACTRHAujd0Yx6Xp4KOrNxrLVXzqC50xy/DHgbNMdRxz4jASTQPAigd0czzufy73LDrVb+fZHLYapJE1DV1JmuP94GprPCkkgACSCBpkUAvTua8co9VlqZ0lYfraysvmHuGFJuIyZ1faBfYGSgB73uua6uXq1SV1Qor18tyzp7O/33klKxwOfIuKCOrTQuJVVZ5YHT3H4wCWO6Jg1pExmk8GjZoq5OraqszrtalPHVhfQb0tHTtALJnR8Y0DY0yI2uRcusU949fejKmi35ok2L9M/HNykxtFt7Ly+NRvXKKvXd0qqCfGVBeS14uCmqq48dFu+FiCgLTlmvP90o5ZaQGN4v1s/PU0Ogpqqm7HYldCFj0BvQzNrboAHxeBkJIAEkgAQajYBDzR1d4I4zBixfLCtSg7cWRuWt4iwx60RqiBKe6Dvv8YhAEZCtusSGJCZ1fWFh/eV9fz3zId+IonznvzGku4dWqrpo/vjMY7L6+Al9Fkxu31Z3km0vyCcyKrBNWUH650XsOTIxYkrfWQ9HBApq+XsmhgckPlyxfeX+9Ud4kUlkXU06LOS1Od2GxfqI9IArqv7mpR9WX+LyZKqGjlTWH3U1BUzS5E9r9acbonyfeaX3wwMDdCNocssGBa24DQxk4QkkgASQABJwIgJGn3G21tMZDR19H8uLqyFSC6Msz+RlWZTXgg/vS+qsaIhTi7BQH8MytbSVoLNR6qg7AMmLE18YIFJMV1EtarFQbvM+TBxnRAEPn8lLRrfftP/1bznvEalJ/JSByyeGNNgB2qAgl1zFP9FnWm9Pjf4A9HY7oR3cGZmK0UsHxaqADYNizreE8ptvvXdF6GqyWn9avl//butejWlrmxvZotuA6SR+IgEkgASQgNMSsM1TwsTuOa93R1a+Z+9ViHavdYPLR00zdyjftzcNHxzEC35SlSmv5paVg7t/a8/ANp5+HvqrnPtDlJSy5v7nh0zj2zoqpXYWyej4JC8ZLrB17lwvupiv8g8P6MLZMPLB0+995sxP6y8J58Jinkj4YGJbgUZqZW2lGhReLRXkNtP8Qn36hXXXb7TDvwDQtnNboURdEbWsA1w5xi9upf4aYXHdNi2J8eOLheraUlWdXOHuzfAXXJfMWnAbSMrCC0gACSABJOBEBIw+Tm2tpxN7dyB96/F0c/o79Z17SVtHVXhn67pjO44oSRmRnULGTIgaObAtaHamkT78Q6YlsVfrLx++tO7jC/TexJFPDN2cEsheECT8hvSZNYDYLKis6LM3M1MZmyZmTJ/3nmvP2AGKh2d2WL+IPxfVqet7KTzLpDQnb/2G43tPM34kH98FK+5LCjfw1Gj0oATKNJw1iBi2Vn+NFkFr3+DZOurioq82nFifybiyKLfkl4e8MIzB0LCWZt8GJojEIkgACSABJND4BBxq7jivd8fcgejf84k4bgpIdf3qpNknhTM1dAT0pfzVK/JXmyG8atfKX1dl6g0OrgFDCZTXq8+15wavOH/WlCNkyFHWD8fnubtvpl99qj28Y9snUVf2sjFJlNtrr/IMhbM7D835PJ/XTkX57QraSBExd7IvF99qfY9+fq0OvIJ9/BhVKgsrimr1ew4S0lpAaSk9YccdVuqvFZS8pE8XImLp1ukLT7x+gWuCTslq/8o3amjySmMGCSABJIAEXJYA85hySAed2btjFoB/PB5B2CIVn4rZOmYJ1BZWffP6z6tPC6ecROX4De3avxV7pf63DTxbR3chN/XMkXEh/f11OZ/RU733btW7PSLHxicS03B/7/xtjkQcNNsGmUhfeyB9LXdi0ttJz+qNP9U3c9O3SL0zi3jlqpX6a9oO6/Qk4dwqPX3midf57iutgsQwcQpjCgkgASSABJobAV7oib07T3t3dA4eezdkX/lUSL9ozueRl3aO85pY0fCJbX8IbR13zkCQcw1q2hg9Kohrqqxg0+9cjkvJlCdvqLgsEWz8WFIb7nzhtVc3lHBZ81PaF8rrqrX0bmdSfSv1p9sY8Rg7VQegLvvstSsmNYyFkAASQAJIoFkSQO+O+cM+ICiUw6b67ccC80UIa1RezHrpv0zECXMxK+PSrsAKN3UdPTmUfZS4Svn26+DJlKL32KG6JUYM9hVarjXl9b3COO9Guy50GJBWCBXWM5zrwJEfLhhOw3HCzUwRNpV0TSv1pwVTXsN7cqvYbh3KSmfn6aSbxStIAAkgASTQbAlwjz0HINC5dpr6lFZMFzZSBUBZ+ftFOkbESnjKzUv5QSc6eTfyV33Ij6cRbcc/dMHcUNEr5EmFjz7OJTI5jCtdXfRVapXV+pPtmJ82U39NA+Ehsf5sQ7WZ35pAiS2OCSSABJAAEmh+BBxq7jR1Q0d/e9QQ65LkMjN27ZW6vZRVZ2m3i+k2k29gCLEkS0qq4Dw70gp3dpscugjRF0EF+2Wt01+rF9sbOldTXGU/XVEyEkACSAAJuAIB8rFh9/64hneHh0lN2eBtouYOQnmNZmE7W6usIlfJ5XjqsRm3FiW5FbqcCrhF4ZW5RfRuzmwpQYLYLllwxbqsdfrTbftFeXJWprLy+HVJY9Gsd2ZZ1yusjQSQABJAAs5LgH1mOkJFF/HuEBHEIJfRETFZjoBHtlF+uxqY+CHV5tnSi6HISkx6cBdfJkkH+UraOkAFDI3hQn+4KjZIWaU/3X7bKOKVF3L6NWWSxyP3B0hewwtIAAkgASTQbAgI41vt2nHNuqzISLs24QDhWTkV3F4uHgHJyUTUsAOaFzahuPdJ857ox7O5178rfMiJLZ7o5CV9yV1teNdsmTFbf7pxFf3KDxOOyAkDx0U51KA3QSksggSQABJAAo1AwKHmDu3dcQUHz+8FVzl7B3qP6epHORQjyMoPnOW2b+44MNo8BYjYI3lwQIKY8n4j+/K2bDb5zvQyxfazUn96/8aTRaWsSh6tRnZmM0TCJ3oFs8sicRaTSAAJIAEk0BwJOPQ57RreHZDl/3GR2M8mKGLZ1NYOvndSfyngNPAPXTaJC2UxTxO5X1KiwWQQ/SKquREarwgx1WXEjnHnppPcuvUzCYW1+nvKCaeN26CxBrv9UCFr1/dqq2EhPVtnHqmGSwcMfP7z7376NS3tp++3L5zQqeEKWAIJIAEkgAQcRcCh5o6LeHcAtmzI4bwLAN0nJiydQATE8AcvMi4oPszWnA+fz8znHuTdUxKeiZNsIrJ/p083jl46Rr+aK+uPm6Tyg2cOIh08MWP67n5b+34JTTQ0K9MtppekHZOdx5leHYd1iRFzF0GYb6QPKw3ACv01dC/euUFMZ4UO6/lMJ0J4XKfNqQO76LtLnOePi41zAxftWvds36h2QUFBwRGxKW98/fmsBBs3geKQABJAAkjAUgItAwMlH2OWypSsR3t3/Pz8ysrKJEs0lQvFd274BQ/vxEbytmjfO3rMoFZ+LeuVd+vrfN0j2/r26hP86MTY52f3npIUNbQzte0X3jujADwenBgdrIucqbv7w1fXimTmrAmX1WdmycY/GMRo4NZjRIeeQeqr58uKmLmqyE5B4x+PfWFO/IxRwW283FQ5eXtOaVdslxdH3B/TyYdZ+O5+z/Bx7dxLK1tHh86aN+C5kYH6cJ4W9SqQsU6UgpOXfzxLmBjESOXU+T15n5/erFB4jxziU3DqZk65vjsx/ds/93z8W0/Hdq+/tVunAF3XGv011e9SUWEJEewbs9x6PBgZSqnqW/s/8Vz8m5Mj/Bm9K5Vqd3e9anfO5+oJEMrbKjn77RUJ7XiBUCF9Y6+v/fqSWcNqK21QDhJAAkgACfAJMI8F/lk75VwhcIdBc2Btxjftkx6NZewNgMCokMnPhUxmCpCfRKgPedq69KULy3cGfTCefWW6W+/EXusS4yrLqlV1Mm9fhUJ6bN//8toDC9tz1738Js8dItAmL+3IstJO6ybq46BbR9LuK2JnZ7L04awDhRH3MS/hUoSHLl4bOr+sqpKvhhCCFfrTje9dc2nKvX2001U6VTwTU/onklrREc05WUt/8fnguRD+abvkPDiarPyox2f32LPuFJvHBBJAAkgACTQWAUe5+rX9c5HYHWasVi9M236MCxlmTot8yt1EOPPfgiVSq8FTxz7//f20In6xFt6tPAP9RWyd8sparmTm8ffSyBkt7ooulbvv+JOf5APjKKJPBkRy2xgLS8uUS+eezOWbMwoDNQSv/aKFWK4/Xbni6qKPr3KzaEKdoDTnyqw5F+548zwuBqVsduJSrsh7x+QelsZU2UwvFIQEkAASQAIaAiKPYfuBcZnYHT0iWe36pT9PW3bmxHUjj12oLK44/OdtQ6p3WfuAfiuWpcfeT357hFYgX1IBVZnyxB9Zi2fvXPQtzzeT/knG/G3XDE0eVWHR5mW7p314ldYo61gRu4miwt9HPChHp3nF1WlTDv2Zo2T7xO+QOu/8te9+FjEILNaflp/76/HRyy7QWywKD2VF2qbMR/55KldWryD2VFTXEAafsI61+T3rd12T6Ly1orE+EkACSAAJWE1AFtMl2mohpgrQbbrjSlNaXM/DApLvbRcTSftW6JgYqqqqtvROxfWLpX+dLMqt4GKKufK2Tvl1Cho3NKRzuKd2UoUqK67Ku1F89sitYzeMPuMpr+SpHftE07XoKuUn91/be9rQfDBHVx/fpIdCe0X60hzUVTWl5dU3Lt3+Ma2owbeQWqi/VrURE7oNifWh+1BVfjfraN6OTIHHyxz9rSlLJcx7d8b4pHg2Gu7cpn9M/viANSKxLhJAAkgACdiEgEPNHZtojEKQgDMTSFmzf+FgP62G6rS3Rs//ttCZtUXdkAASQALNhIBDJ7NcLHanmdwi2E0zCFAjH+qhs3XoSOmLqamN5GcyQ2MsigSQABJoFgRE1pPYr9+uOY1lP14ouakRmLF2fjcfvdI5uzcelH79alPrGeqLBJAAEmjaBBxq7rhy7E7Tvg1Qe2sJRA+b+eI/nxwaxbh2Sg69tDwDmL2NrJWO9ZEAEkACSMA6Ahi7Yx0/rI0EaAJUz+3HtnRjfzuor388cdzGHEeEqCN+JIAEkAASMIUAxu6YQgnLIAHjBLyBWYVekpP54gNo6xjHhVeRABJAAo4mwP4gdUTDGLvjCMrYhuMJyA6k7s6saluS8d0X2/Zdcnz72CISQAJIAAkYJ+DQySyM3TE+GHgVCSABJIAEkAASsAcB9O7YgyrKRAJIAAkgASSABJyIAMbuONFgoCpIAAkgASSABJCAPQigd8ceVFEmEkACSAAJIAEk4EQE0LvjRIOBqiABJIAEkAASQAL2IIDeHXtQRZlIAAkgASSABJCAExFA744TDQaqggSQABJAAkgACdiDAHp37EEVZSIBJIAEkAASQAJORAC9O040GKgKEkACSAAJIAEkYA8C6N2xB1WUiQSQABJAAkgACTgRAfTuONFgoCpIAAkgASSABJCAPQigd8ceVFEmEkACSAAJIAEk4EQEHGru4DuzHDPyfp2CRg8Kjgp2d9e0V19TpS4rrcrJKT13sii3ot4xOmArSAAJIAEkgASch4BDzR3nfCN65ISBG6aHgJq1A1rIoeKzKempopYB5fX2psTBQaBWt5DLlf+ZnbbjBlux8Yc1ckjXV6Z37BLkJqqK6uKF0S9fEL2EJ5GAeV8E5IUEkAASaFIEHGruOKd3R+HtrqEgJ8KY1HWl5QAy0ZFs6XuPpqRcU8fd31O0TOOcTHpp+IJhfkbaVhu51nQuRY7s+9k/QqCaokdIri77ICUzXWbM4vQb2eeLf4TpysPdW/OnH80yWr7pkLCxpmZ+EWzcOopDAkgACdiVgEPNHef07mQdLKqcGOhNYlbevUxm+elaIltDpBs3Sf80N7B16iuVdbRNoPDS2ma0ieZGmHSNq64VrStC7vGmO6S/cwMemuSd/l/aOJU8Jo4O5crLPXgDLVmpiV2InxA3Ida9VnNr1uxec/aYqGOyoT6Z+0VoSB5eRwJIAAk4EQGHmjvO6d2BAmUZAPkUrLxVltu0HABU2JtPhXC3lbrqt+/ObNqSr+8F5RYzoO3IYWEhd0q4Mk03xbcxuw5tD/89LdkbKiyhM29qr1KyaBO+0Ceh/eDOuu+yuvBb2tyxqC8u8EWwqN9YCQkggeZAwKHmjnN6d6C8+LYSQr244S7Kpe2fpnTEz+wcyY1k1faFP6+/VM9Nxslqs47coP81pS6ZrKsiPDjZ56x4oBVAZHJkpMmimm7BGjU9Uam7Ayi+NWhOn5r+F8Gc3mJZJIAEmhcBh85u0N4dnYPHuRjLyi/kkTNUUHyjibkA+sRyxlpu2imNrdOMDq+Rj7SW6u4j9wdIXcLzQgJN/4sg7BHmkQASQAIMAYeaO7R3xzkdPHl5KgYI/Vl75UyTMnco37hQdr6m9uiPBURfmkWyY4KEB8en/cAozuvVLFhY18mm/UWwru9YGwkgAdcm4FBzx0m9OwDn8u9yw6xW/n2RyzWJFOebqi4/1NSUt56wPKTd1DCROznmkci21ktvThKa+hehOY0V9hUJIAHzCDj0t69zunZoYLnHSitT2uqjlZXVlgW5xAzpNGlUSMdghUfLFnXKu6cPXVmzJb/UlJBnym1EcucHBrQNDXKj69L6mFedHHE1ZbZjinJLmhQ7cnBgeCvtroSa5tV3rhX9vjdrxxElKdswHRkX1LGVxrGkKqs8cJpbHpUwpmvSkDaRQVoUdWpVZXXe1aKMry6kS+1RZC0BxbCxAVvWFgo0TE6QnOQSlATzIdB7Oca3c6O9gorq6vQjRUKBTN4vLCA+ykNX7NjhEt79EOY7IspbVQ0Kj9rLvxex0fExQ6InjQjrGOGpuZFUNblZ+V+tz7JssRWjhamfNvkimNoYlkMCSAAJOJCAQ80dXeCOMxo9F8uK1OCthVF5q9j0fVl0BoJfXKd3X+7axZ+A6e+ZGB6Q+EDRZ69kpko947XDPGJK31kPRwR68MdcV/3hiu0r968/wvlu+IXYnG8IF7pTR07LsSWkEjEje745q0NbQesAgUE+XeLbP3Y974NFRw9IrWqmfOe/MaS7rq66aP74zGOy+vgJfRZMbi8UGOQTGRXYpqwg/XMRs8BCAvS2kNqtknQxupEDo/3WFPGNiU79QjS2oz6Il43lNWBhCQTKd9m7TN9B3eWlH1ZLxEtNfDFhMrNm6htNMa75qS/eN41ZNfZ31G+ztxZBWNiKJb37h7BTk3Rhz7YhrfoP63Tk64OLtgrtOVZWDd07/VFXY81kpqVfBKZ1/EQCSAAJOCkB4gltfw2d0dDR97q8uBp0i5vK8sxYlkU/WmKeGPhZSog4x1YBL6xN9H4pbYvos5Bym/dh4rjOCknwHj6Tl4xuv2n/699yjhNdYdrAejUl2E1Nb6tTBz6tuSkbr4BX3ulfBS15MuUty89dWGrwsExeNOKFe1vxSvIzfuGhy7f7fbMsY7WEyVVLP2V15k4ddQcgeXHiCwN8+DK4nNrQbLOCALstpJ68f5uUzkAaEwljw3VbLuoLiI8QWAyB6zsYWwxlbM2UZvj0lo26RgX9e+5e0oHcEIFjB/L+ExMW5Ox5P1MPMf6JPtN6e2p0oGPNaiG0A+OZA8XopYNiVYxcTkRLKL/51ntXeBYhd5VNWfhFYOtjAgkgASTgnAQkHgL2UdZ5vTuy8j17r0K0e60bXD5qurmj9nus36rxEraOnqHXtFf77Jp+3PAxk7xkuMDWuXO96GK+yj88oEsIawPJB0+/95kzPwkWW7XtFdI/VnTNkbxLXIjh6Kk82wDf3ElelPjCvTzTpDS/6Hy2Ejzv6dwlMJBzF3k9uiQRXv9p9Wmjq72UNfc/P2Qa39ZRKWvBw00hfYtZQ0Dbx3rtTJAuasdt0NiQ1R/e0Ped8koayGwwrVTmqT1DW4kE99gYgiF3U8/Uy0O6/jclgrR11NVqtYecvQ8AWiTN7Ln+d/2N1KdfWHe900jYRtvObTnzl7yolnWAK8fIM4ZpC78IhoLwDBJAAkjAuQhIP4vsoKcTe3cgfevxdLO77Jk0PpStVJqT9+WXZ1OPKBOmDFg8MZR7UAWFPT/01DuZPHPBb0ifWQM4mwLKij57MzOVcQLFjOnz3nPtmce14uGZHdYvImZB2CZNT9TyWqcdCbNIW0et3PXhH6syuUidSYuGP3sv0z4oHl3Y/4eUI2xwiUiz/iHTktjT9ZcPX1r38QU63CTyiaGbUwLZC2TCFgSqj5+sHjxAr2don8gYKl8/Edm5fZy/vrVbZ2/mderIjROrhM0hsJLNTrToMiyCraQqvPPfTSe3ZJYD5TVv5dBxscybSvzbTAyH9XqLjn6HhpkH7Usy4bDoi2CCXCyCBJAAEmhUAiI/ee2nj9OuzLK6y/Undh565J+HaVuHFnVg6+FZm/IJmS0GjelIZIF+jL36XHvO0izOn5XC2Tp0yawfjs8jJHjHtk+ieCN1K6ckt1CZl1+Rl1+WV8wzZe7QZzTniX+Fysu5vH12500jdiVUV/xnThpp69AK7FiRsXgvEWfTKmRuMvPQ5fXEMFO1a+WeZ5af04XWcjafoKDVBLTyZBd/uX6Lldwq4OEB+syIsSGMp0R96Ps8weSerpA9IbA6mZ3I/ePk6Bm/a2wd+pApVy088nc1K0Tuxdhw2ZeLbxUyQ3y9opSL3YHKwopccvT1aWXelVJ6whEPJIAEkEDzJMA9cx3Qf2f27ljT/SObMhbxw2tyU4/9NqbdfUF6G0XuSQafgt/Qrv25mJn63zYcMQyOzk09c2RcSH/9481n9FTvvVu1j0CtoqWZp6dlntbr7BP93fZeeheH8tb8Zw8ac8PQdfr3fDCcG/ez/zss+lL3A2t/S+s1PlEb7UtX6j2mq1+qyJScXgf9h+qb139uYNpLW9J6AloxLeHClUP53cbplZT3fyACjlwFyveBPsw8nbJo8ynVG1x3GX3tCIFpwvzPy2mHnvmENJRpi6fo0BVVl1id3SiP6dUaTmvM0PS1B9LXcg1Mejvp2ThdGdU3c9O3SEWXi7/1lpODKSSABJCAqxLg+Qzs3UmX9O7k7TsisHU0GGW1uw9wL6hShLSOJ9wzo0cFcajLCjb9zuW4lEx58gaxysrIqwFaEQur5C3Fp444uZAQH8A5XdSl/90huXR928/EUqCg4ImdCSliyRPb/hDaOu7cA1ZOmHy2IuDeCr7bV8zqEtgrQsO5Z/s4xpq8dSK3lI0HZsuBHSEQjZiXLD1/QWjrmCzAnbPnWnq3M7kaFkQCSAAJNBsC3J9JB3TZ9bw76sJrL/w7n3s7FQGxUklEV5Db4VC+/ToQE0N1VLfEiMG+Qruzpry+VxhnlrTrQpsxnHeHaEeYlDRemIKxHbmYIVX2zQPSOwPlpubkPtWWmPdiRIh9Vl7MesngzeRZGZd2BVZoVpDJIfsoo78NCXhC7o7svJRAfWiOh/+DPcFvdDADrjbzR9pZ4l1roLCdIBi0Y/KJ6tIPFmaJ3kgmi9AXNGIYmysKyyMBJIAEXIaAQ80d512ZZel4HtjU4PyOVrQRzP6hC+aKxNEKNFL4EC4cwTUzszUqbv1zUR4vpsdAUiW7Pp92kcQN8oZLjMkiLKrcvPSC8Bydv5G/6kP+7IxhISsJyG4cvNj7Uf0GNi16T+gRGMXYc8W3fzhl2J7mjH0giLdlytnLP56SsjsPnaicpp/MMkUSlkECSAAJIAERAkKngkgR252ivTuu5eBR5RWYSoeJnAXwDSR2BTS1uhF7yVQRunKUVyzhNCq5I2W+iEiVG27mwpZSVp01XZKtCWzbd5tVJDC+Q29/fS73WLZ4GJOdILBKmJ9Q05vn4IEEkAASQAJ2I2Czx6gpGrqcd4e/m58RBKoablFMObHzHF2lrCJXSU/1GD3cWpTwl1YZLW38Yk2Zil7GwzRoq5kPRp7xtvVXbU2gdHf25adDOwp1UO37llhcxtPMPhB4TegzxH7HYpe5c0RkE3cSU0gACSABJGAbAsJHhG2kSkhxLdeORCeZ00N7M+GyAJV53BuR6BCc29UQqgev2jxbeh0NI8qWn7LaPHrVMrMzoukhQbQO5ZVE6LRVOtmagKww43xVxzgiIop+d0RhwRap13c4DALl2yuSiSOyihhWRgJIAAkgAasIOHQyyyVXZonjp8Lui+V+r189we0Owy+vuPdJ0c2R+aXslvP255kIwnZ4s061l89UCQvYIG8bAjt23SK2ntGodXl/ronaWQaBG13pZkbM7UfsOCBdDq8gASSABJCAnQk41NzRhu6Y+hCyc8ftK37EyzFE+LFy/x5ivZSs/MBZbv/ijvS7LYk16vZVSyv90DmudUVUWLJ06/GPhbflFFLX2MrasQeBw5f/5rpFK13163fcRgBcJ5iUtRBk5afzGoq26R83L5Hz8DEt2/3Ty6gFa/fmsQEkgASQgFMScKi501y8O/Rzbhj3nCs9nZ3K3/Yt9ZcCblrIP3TZJC6O2QE3SVZGPhdIBF6PvCyxTwvlm5LIeZ5UOdck54bMV9r2BGTl/9179cSx/COaf7f+3HtBwFygo/UQajQv+NQfIhZGWPSXr3Z02Li6y9kwMrdu/VozejXCZ8DA5z//7qdf09J++n77wgmdGkEDbBIJIAEkIEbAoeaOy3l36sDA4REzpu/uJeRzruLL964IyR8+n5nPvfmhe0rCM3GSAxHZv9OnG0cvHcMsrv5/9t4Frqkjbfw/wQSSAiECEeViQOUiKl5QtOKlVmkr9VZZu95eq31rq11brbW1XbV/W7GXrevfdq34rrVqt9XutmhdL22XYmspreKCFqmIKBAFCpUgCYkEciC/E5Jz5pzkJORuSJ58+mnmzJl55pnvTDiPzzwzx1iW7de1lSdLkbkVNW3s1hkswle+mT4aZXcVfFJue0vma7iAQOHHJeu3ntuo+69wU06N+ba77zgBArIwpj8xlN6cZMbIz3NGkeFZ9DuuSlfVoQEdMi0pkdVjFy2UBJudZs7RbMLG43ufHhvXXywWDxiYvOS1z/evSneOZJACBIAAEHCMgIv//DGV8zrvjn/K7MHpaWGSaJ4omJc6edD292fufYbxXuuLn55ncTNwNG/uqCBO+yU/gsXbH935/KBE2tNIEi9+YvXYfYdmH9wyYrhYEBHqzIjXQzlXaQ4e7tS1GX97nramFh25fc/sxbTIX3V11ZtFyD4j1Xbg+14TIFR3EELZr2jnfVBC4sHNQxO758DWvz58cO1g4lBId37yf5Sh0KWQiF0546ZHo592Ylrsn7dP/y5nxubHXOv4Wb16NvnyDkPvx67a8Cir7eVOOtAWEAACQABtSHYLC6/bmeU3PHNENnoTuDHExvOXTA8aNhSqLM/+UrxjHvVY5I3OGLU3I0Upb1d3coKEfL5L98zVVm0+0G/vikhSY7/hGaOOTRvWotIt0IhCmKZVu2zHc2VOOfCXbK77+94SIFRwDELxmVtNC8Ko8ZOMH7r3MMPHQ7RQ913JKeHQp1NdH01zvqLw9kDqHW38mKjNOVEb5G1K5lxCJhFjJJx2EcAyaeP+uHrEqb1mTnt0WssgCAgAASDQAwH0T8AeCjrjtnd4d6zZkoNhXVfzShZmV1nAVrz/h3fzjA6G8QsKEYSHstg6CqX5wFgBdYqOrjUr40Uqjp5b/n81tAhqwvTlEYaOka2D367fnFWQb+ZFE9ahMMvAcQL+ZmUzbtD1pPNxCEJt1a48OaMZ5kXd+UtLd9b4C9Bbw6zUlinGuiuOauvaS1KmOcM3mUv015ZZJ9e2UpVSlvBwbgAduW0CoTQQAAJAwFkE3GrueEXsTufddovwcY209Eb26n+vfr/GYjndzdPvn31s2+WL9SjwwqiKWq66+GPF5tVfsryFlCra0I72JKk7GRYMVYYtIT1ZMnvxuZ+qTeKPDIU1ZXklGU+eM/dyA6LUXer5SovbZWvKbJ4dBNQd1NmInVZuFtPQ9DTi4wiEwvfzd+c1mQ4eLpcff+/bpXpjl2oa66T01uPoaENvVWuzYM5iKCYa7zBv9bbWLF9GjKYKNcigjtdduXnsGxZzhFHKsYtT+47fNNO8Y4KhNhAAAkDAUQKcxKRBjsqwuj7h3SHKes+SlpYniRGERwaJhH4i3eIT3nBTUViKQjqsBoOJ4sVzp0QmxAi6VwO08ua2utrmsqLG4lrzjzfrpfdUUhQfuWBG/yHRAlym1AiDhFj7jasNJ4/Us7+BoSdp9t2/twQIne2HoBVmPRE7YuB9xOC1Ke5evlCTW2DPHLCPG0utYGHmo1GjJMIQAQdv62hRtNdW/v5VnqzFjIuORYIjWdr0dW89OS8zlYoS+vXAnxa/V+iISKgLBIAAEHCcgFvNHcfVBQlAAAh4PoEle75/eaKoW088742ZG47e9nydQUMgAAS8m4BbF7O8I3bHuycE9A4IOEpAO+PREXpbB8PU13JzjQLUHBUP9YEAEAACdhBg2UphhxQrq3jPMpaVHYZiQMD3CDyZs2EYuR+9+sRHP7tnEc33OEOPgQAQsImAW80db4vdsYk0FAYC3k5g0LSnXnh+6ZQ40rVz59z67DPOP8LA2zFC/4AAEHAFAYjdcQVVkAkEfI+AduTh4kPDqH9A4bfeWzD3o2qnnk7pe1Chx0AACDiLAMTuOIskyAECPk4gCCN3od+pLnjhIbB1fHw+QPeBgGcRoP4t5g61IHbHHZShDSBwTwhwCnNPFLRF3Dlz7B+ffld5T1SARoEAEAAC5gi4dTELYnfMDQPkAwEgAASAABAAAq4jAN4d17EFyUAACAABIAAEgIBHEIDYHY8YBlACCAABIAAEgAAQcB0B8O64ji1IBgJAAAgAASAABDyCAHh3PGIYQAkgAASAABAAAkDAdQTAu+M6tiAZCAABIAAEgAAQ8AgC4N3xiGEAJYAAEAACQAAIAAHXEQDvjuvYgmQgAASAABAAAkDAIwiAd8cjhgGUAAJAAAgAASAABFxHALw7rmMLkoEAEAACQAAIAAGPIADeHY8YBlACCAABIAAEgAAQcB0B8O64ji1IBgJAAAgAASAABDyCAHh3PGIYQAkgAASAABAAAkDAdQTAu4NJ5k/4cEUkhneRlP24WOvuZfm5rVQOeQe+exsByfz0gysicLyLy8Uufnpm/WcKcz2AaWCODOQDASAABLyAgFvNHc98Izo/yF9HgUtzdOGdLcRjkeMF4+vrXeD799GNbffgCvx5FnDANLAAB24BASAABHo7AbeaO1Kp1AN5VfwsUy4ID6Jrprp7nX4JaYsEUuenzE/212iIQh0n9pQV906vGEwDi4MMN4EAEAACvZuAW80dz/TuYA0qOYbRzR1lo1zKgZUsa2f2mPTYiQn6iYTfPkqYO9ZW9KxyMA08azxAGyAABICAMwm41dzxTO8Opmj+XYVFBSKsMilh/8DHWgIdOE6sF3WX1nZYW8nzysE08LwxAY2AABAAAs4iQAtYcZZI83II747ewWO+yL24w1GU1+lWYqhPc62SSkPCVwjANPCVkYZ+AgEg4IsEwLujG/W6OjWWQMWxam5cBnPHF38MMA18cdShz0AACPgGAfDu6Mb51/q7aLhx1dVr6ApSvZqAuqPTev1hGljPCkoCASAABHoXAfDu6MZLWtyiXBJhiFZWtdeaH8PEtMjoAOK25volmZTYgqTlPfFiWsZwYUCfrqYrN199u6KFjHHO+t/xs9NFgX38VA2N+16+VEjmG8vW8jIXJc+YGB4T4m+41Yk33ZT9cLriSJHKuDB5LYoXp/bnqTGM396eXyQjs42/RdFhqXEB+mLF5+9QumHRwulxQep2jB+guf6DjIrLTpw8aNH06CEDBQF9/DrVHdKK+n/tq3DHTistb3pWwkPjI6LEPKJpohudqrul527sOVSPdDbunMm1lpeeETMuWSQS6CR0tHXIf1diSfQYdJMqzAzrpwGzHlwBASAABICApxNwq7mjD9zxxIDla3IZjgV1w1A2NleYM02ih+7YMlT//Lz++bcrD2HbDzw4UWzwkIVPGnrkb7yZz5di2sCXch7MjDGsjoWHxmb/M2jDH38sNhGbOGPk66sGR+jsJ8YnXByclBr7+K26HRsvFJru69YKt701ebihFp60/uQHlez7yBa8kL6Y3DP1ha6YoZUnXpi6nFy8uxp3dvXHMiw6+p0to9MiqRU9oqQgIjIkbVp80ec/b/z4NkM/5kUHEals+HR2NJBJq7+nLxu7as7AcCMIoYKMmLCMOa2H//L9viJGZBWLYK1w5Suj50wI048gSwErs6ycBlZKg2JAAAgAASDgMQTcau54oqFjGAlFczsm6YYhr7O0LYt6srcqsUVvTqJsHb0YflzsuviyxuVTKFvHID4w/PEsQfFRhrcma+P0NZNCLMwEUUxU9mHRF9vOfGDyvNcQehjsA0uboczumcKJJR6DZYN3qLG0kSe2DDbjBuGmLUh/qfrUuwXI5khdOGb5aIFOB8LNpcGiBpN+KYw/c+v9yWpSNOpbH0zx2xtv3zB21Wh563ZmzE3go4JGqYDgxVtmxh74ftNRs6chi9KG7X01McI5E9naaWCkJlwCASAABICAhxNwzlPCyk56rneHozh1ugYb5K/hYdcvWDJ3yJ52BaeMWpZi+pzmjlo+KSJFQBZD3wnjI7GjpHcFw7I2ZqyZFIxuY1hLvexKlQoT3JeQFB6OdsUH/mFLBrbp6w9K2f03dAl2pbu4kUM/WzKQbuvg7TgewKX1zS/zqZH7fiihjJUx46KHG5xGxm1GJEREGOd1X+OcwdiNYuatrC0PGtk6Tbdk1+rVoTFhSZFU+9yJKyatvPz1PlYPVsqwA1sSRUyxWLumRd3J5fsHBdgYmmbzNDBqGC6BABAAAkDAQwm41dzxYO8Olv9xSb4NY+Q3JDW8u3jXxS//eyEk4elphmeuJEWfj9Wdv3zgetgrSyL1iLnES5uoT9rIVXRbB1cd3/njrgLk+1m08cGnJ1EPcf4fXk47uaSIirChxDgj4Zc0bSAlR3276bMDlw4VKIj1uHV/mTI3mbTbQvstiMH21VIFtVTK2oRJxLBo8phV45FZh8llu18vyCVtmsRZY95+JpZEwJ/z1OB9G5GxaGhUK855jWHr4M2yf314cR+hv/6j5WW9OHkNOTTWqGrjNLBGJJQBAkAACACBe0+A9gx2vTKe692xt+91P/53/f5aTNv18OQJ+rUwvaSWK+VLsysxbeO8eZHDac90/d11y2ll8da/P5d/pJbhvDnyzpmbiqnZmWEGvUIi12YJ1jPXwuxV2Ww96Y+Xlr9TZbjNUe16uSgxd2qSYcmMGxiKYaS5U3W9ubHvfbh+dasTCxwQLCLnkfJ2q0xjOHOQ1pIf1tLSRLsmzKlXn4klK2FYc/2qZUX0kKmKkyXr/P0PEq9u7f4EJcdmam+cZgY/ZW0ZQ6qnK9RYWr5wU7m+vOH/HM1/66nlR8YduAACQAAIAAGfIoCeOG7otid7d+zpvqpp29v13W8SVVKhP8TTlYvJd79coX/DKAp4oRpIG/lwDMJe9s/zRraOvmBhztm8UfMyIg3LMaNnDRXlouUkSpizEtfzzq18v54hjSM7d0OdlKxfVOImjuqLlRq2gOXnFObnoLKLtmc+bVjXU3+xNv+QaWy1viztlauiKUPTUNhS19kPGbaOvrg093LR3Mg0wszSfYJnPhF0+mPSbUNkRMcvpTmHWkovL9xk4v4hdq51V4b/AQEgAASAgI8TsDG4wTFahHdH7+BxTIyn1C778hLdIaFXizBk6r4rz2f6Iegap6eGoWcw3vLZEbNHGn76DW0/lHjAggS6GGemCV+Usa1ji/juF8rrK/QJ6m9VzZmPiFE5ecOBH9AVSnFUl2qJTfTkh/l+iumPU0tdGIbLd//5BlkOvoEAEAACQAAIGBNAbgbjOy649irvTrvsIGGp0DwWJLC2U/sayDTLd/IQtLilrvrN7Hk8xGlAudXS/4mgrXuxSHNCVnvLDtIX5bg0pk1iRp5WOG4wGRVEFOnUDssYOFFobHl3KLpGRSPLsH8SERRFene0gQ+ORIHejecqLNiXZpSAbCAABIAAEPAhAm41d/SuHe8weup+qjQ9R4eYOOrquiPmVnO651WHGm0Cl9VZfns4WiMj9o2n3B+EVZLPe+dN0etf/WLO5Dp3UbncsJjlvPZMJYVGvbQ2yjTbKIcfTDuZJyYy2bDIRZTSFBxlLsMZ1YRLIAAEgAAQ8HkCbjV3vMPQ0c+ZO03si1A1/62zNKm0gck0j8WdJhvMF67pcTaWWrL2Hk6cnOPmjzA8Enm4rG2bOVPpVx3NbdYKgXJAAAgAASDgmwTojw2XE/Am7469xkeHXN0dzayHbdXaj/3jQjvv2IIQ+knKFoo575aCdvwhIVXeKlWZbuZiNsfzuyNFnjBRnAAdFKRSltzC2FYVdRJsemcWs0m4AgJAAAgAAe8h4FZzx5u8O3ZOAY6mrgXHDGfxYIx4lJ4kKpS0uN2eCuvua4WjJCj2xZoa7iqj+L0dizJMPfXB1eY3c5lRKCIuGE1cbh8zpXTZjz1Abua3UAhuAQEgAASAgLcTMI4PdWl/dfuyJBKXNtG7hAeF0iJ2TVVnLPporl9GazbWOGSmrx1H2+xtKt1DcviTltpskaiJff9WfCTzJ8yNQ3aRFTWgCBAAAkAACHgnAbeaO4R3Bxw8535Fpyfz46KztGaHIPXxmAg06/AOytrhKErregq4SUtZl4FOtkFiXJwKtGi/GRrnKArLEIQhEwaJzENg1Vd6SdZC3QgImcG6RT940DvkKYVUWUgAASAABICAbxIw+6x1BQ7w7hBUK87U084XDnzsRTMn1WiFSzKQ20NdffMQ7eTlDt07Pg0fFgsjetAnrw5B0S1kSRd9+6PlJN6wcX2taSX3Pw1oZS40atsiG5UV0F/Jwbt/tglDbWTOvlHdxiLjuGprdLO7TNiEZ/cf+/rbvLyv/3345fnxdsuBikAACAABIOB0Am41d8C7oxu/2sqTpehZHzVt7NYZLPuUVr6ZPhpldxV8Us4ceypghTf9iaH0W5IZIz/PGUVGxtDvuCpdVYe6M2RaUiKrqyZaKAmmTbbzVwrqkSEyfEn6yhTaXaamkrT4v300c+sshAO71lRLW86KmjZyZTytekr8wdwJSYbitHymWCdfTdh4fO/TY+P6i8XiAQOTl7z2+f5V6U5uAsQBASAABICAvQTc9TDo1g+8O/phOpRzlebg4U5dm/G352kLOtGR2/fMXkx7rbq6uurNImQcEELKfkU72IMSEg9uHpoYzEudPGjrXx8+uHaw4SWl9s4JW+vl/yhDL6YKidiVM256NJpXiWmxf94+/bucGZsfozl+OJo3d1SgBSlMsHj7ozufH5RIM4kk8eInVo/dd2j2wS0jhosFEaG0sGvO7RMX0EYtjKi+8+E/L4xOnxz70vbpedtHSMgzepQqpJqt/bKp/OrVs9G5h901x67a8Cir5WeTXCgMBIAAEAACziDg1kBOCNwxDFlt1eYD/faiyBK/4Rmjjk0b1qLSLVGJQmjPdeK6XbbjuTKjjdbFZ241LQijzBrJ+KF7DzN8PES9uu9KTgmHPp1qTTSNQS87v85XFN4eOFVsMHH4MVGbc6I2yNuUnZwgIZ9PTjFju6OyPPtL8Y55VCd4ozNG7c1IUcrb1cyKrFqd3lO5bNIYWmyTIGNJWgazqLq6Yut/gnc8Y3jPKPOmk68CyG7S5Mb9cfWIU3t/oeVAEggAASAABO4NAfSvcDe03+u9OwKzx8OY2yplLr/i6Lnl/1fDOKmQyyMMHSNbB79dvzmrgOUNCbVVu/LkFoas7vylpTtr/AXoJRf+Fko7eIuj2rr2kpRpzvBDBOGhyNYhWuCasCje/8O7eYbXjpIq+AWZVNTfUiiZ0dmtNRvfq0GraGR96rul+saq58qbglzYb6otIlEpvUO/1Ke5ATbGJJmKgBwgAASAABBwBgG3mju9PnanrZ16vuIdjKfvXfJhz8zvvEuGmOC60wUZH+nJktmLz/1UTW24Ytwl3o1QlleS8eQ5c294KHw/f3deE6UPVRmXy4+/9+3S7CpdDmqzk36iYUeblirfZmRGUDd0CRQQzewXo5DuorVm+TKiL+aWjvC6KzePfcNiEJx+/+xj2y5frDfth6EJtVx18ceKzau/3HgUrd/p70m/LZm5rZw4otD4o2rNO1Dw2PO/SDldfOu7YCzFtutT+47fRLRtqwulgQAQAAJAwNUEOIlJg1zdBiVff+gOLGlRQPQJUXzkghn9h0QLcJlSIwwSYu03rjacPFJPPK2NSrJcaoVZT8SOGHifgIu1Ke5evlCTW2BsFrDUcl1WsDDz0ahREmGIgIO3dbQo2msrf/8qT9bSU19E8eK5UyITYoh+EB+tvLmtrra5rKixuJZhVrIqPn3+sMnJwXoCFRfqjhQYeYxYK7kgU5u+7q0n52WmUjFKvx740+L3Cl3QEogEAkAACAAB2wi41dyxTTUoDQR6IYEle75/eaKoW3E8742ZG47e7oWdAJWBABAAAt5GwK2LWb0+dsfbRh/642wC2hmPjtDbOsT7uq7l5t4jP5OzuwXygAAQAAK9nQDLfhLXdQmWsVzHFiR7AoEnczYMI/ejV5/46OeelvA8QWfQAQgAASDgCwTcau5A7I4vTCnf7OOgaU+98PzSKXGka+fOufXZZ4yOD/BNMtBrIAAEgIAnEIDYHU8YBdChlxPQjjxcfGgY9W8H/NZ7C+Z+VG1FpHkv7zeoDwSAABDoLQQgdqe3jBTo6ckEgqg9/3eqC154CGwdTx4s0A0IAAFfJED9g9QdnYfYHXdQhjbcT4BTmHuioC3izplj//j0u0r3tw8tAgEgAASAgGUCbl3Mgtgdy4MBd4EAEAACQAAIAAFXEADvjiuogkwgAASAABAAAkDAgwhA7I4HDQaoAgSAABAAAkAACLiCAHh3XEEVZAIBIAAEgAAQAAIeRAC8Ox40GKAKEAACQAAIAAEg4AoC4N1xBVWQCQSAABAAAkAACHgQAfDueNBggCpAAAgAASAABICAKwiAd8cVVEEmEAACQAAIAAEg4EEEwLvjQYMBqgABIAAEgAAQAAKuIADeHVdQBZlAAAgAASAABICABxEA744HDQaoAgSAABAAAkAACLiCAHh3XEEVZAIBIAAEgAAQAAIeRMCt5g68M8s9Iy+KF8+8f0DcAH9/XXtdHW24vKWturrl10syaWuXe3SAVoAAEAACQAAIeA4Bt5o7nvlGdMn8CR+uiMRwyg7w42Ktu5fl57JaBtrA7QcyJooxHPfjclV/X513pJaqeO+HVTJ56CsrhiSJeayqqK+Vz3yxnPUWZLqIgGR++sEVETjexeViFz89s/4zhYsa8gSxtv2UPEFj0AEIAAGfIeBWc8czvTv8IH8dBS4tjAnvbCGeShzWWdBHeJ+uJPH0wjD/UAFrmXuTmbn+wZemiSy0jVu417tuBcce3JcSgWlxjMPFVB9u+C7XnNEZPeiTXcPDcC3O7SMvK126tcrNHeX79yFa5HbPLoE/uxnqZpVc15yNPyXXKQKSgQAQAALGBNxq7nimd6fiZ5lyQXgQnYzq7nX6JTOtoV120NL3Nkn8w9rE1ulSqjoJq40f2G2bEQ9dHs2ku7fqOth6f0FYIJdvEHJffwtGpyAgJIDLD+guGqz/crBtT6yeOj9lfrK/Rjc1O07sKStmdUy6XnFbf0qu1whaAAJAAAgYCLjV3PFM7w7WoJJjGN3cUTbKpRwPWqLqebZqo1//n0hUDG87e+zygUP1hl5oeYnjI2ZMi45suoPK9OpUG0b3VFkyOpkle3WnLSg/Jj12YoL+t4zfPkqYOxbKuvKWF/yUXIkHZAMBIHAPCbjV3PFM7w6maP5dhUUFolGQSQn7pzd9Up9KkKCRbDv88jf7KrvQYhxHU1FUS/zXm7oEutpCoAMnzD/9DNBaMv5skWlP2d7/U7Kn11AHCACB3kDArasbhHdH7+DxLDIcRXkdfYUKa65VepaGPWkzJhkZa9K8X3S2DnyAgPsJ9P6fkvuZQYtAAAi4hwDyCbihPQ/17mBYXZ0aS6DCSDU3Lvcqc0crTIlCyl/4qsENQwlNAAFWAr37p8TaJcgEAkDAKwiAd0c3jL/W30WjiauuXkNXvSKFfFPtinO9TfleQdhuJdUdRLS4D316+0/Jh4YKugoEfIwAeHd0Ay4tblEuiTBEK6va7QtySZwcv+iRyCED+AF9/DpVd0vP3dhzqL7FmpBnLW96VsJD4yOixDyiLqGPbdXpUxbX2uyY0vIyFyXPmBgeE9J9KqGuebzppuyH0xVHilR02aZpSYp4SIjOsaSWKwtL0Yky6bOGZk7uJxF3o+jE1cr2uhrZmX+V55vbLu5EAqZamsmRxIuH9OepMYzfrswvQso7Mo7pGTHjkkUigW4QO9o65L8rsSR6ELwZVajsYGFmRtSw2MBAHdQuVRt+t6WtoV7VoNBgATx+e3vx+TtWzShKoE0JZ4yCU35KNmkNhYEAEAAC1hBwq7mjD9zxxCWta3IZjgV1w1A2NldYY6N009UbCKKU+LdeHJoUSoMZKsiICct4SLb7lQKzR8J0S5i+bOyqOQPDjbZI66vPaT38l+/3FSHfjZkRFUai0J1O4vlt/SdxxsjXVw2OMGodw8LFwUmpsY/fqtux8UKhuV3NWuGG1yYP19fFZRvmFRRzulLnj3lpcayxQHGwJC68n7whf7/MVDdnEDCV2lMOofxbpPIYnrT+5AeVXfaPo1a48pXRcyaE6adQT22z3Y+O/PNzw6YlB9PmkGkx/Audnqb5WAfaqNbZYddiptNGwd6fEkuvIAsIAAEg4DwCFv+6Oq8ZvSRPNHQMfVQ0t2P6zU3yOhu2ZRGPlsSFE3YviWTnGBK2JicjaH3eIdbYYS1v3c6MuQnk8TGmtAOCF2+ZGXvg+01Hke9BX4p4ML+6ZAAPJxZKOrHgvhFU3cCwV95Ma8N0R9uhD7eP4tfyrR/fRjndqayN09dMCjHKpF+KYqKyD4u+2HbmAzMml4Z4yurNnU5tE4Zlbc5YMz6YLoGexk3NNgcI0CXbl0bKY1pHxlGUNmzvq4kR7DPAKtVSl03IXhBpfh5QQtCuq9SFY5aPFui6gGHEcTtRg0nPHMafufX+ZDVGBXORlftgit/eePsGi3PIyaNg50+J1BO+gQAQAAIuIeDAH2nb9fFc7w5Hcep0DTbIX8PDrl+w3tzBRY+P2zXPjK1j4BO4/NUxx1eUmD5msrY8aGTrNN2SXatXh8aEJaFnH3fiikkrL39ttNkqYlRkWnIY2whwk1IiTfPVgn4Y09zJ2pixZhLDNGmpl12pUmGC+xKSwsORuyjwD1sysE1ff1BqcbeXquOBZycvZ9o6alX3Eoz5KeYIAdM+OpDjwDimDDuwJdH4KOt2TYu6k8v3DwroOTYucWH6jgXIXtX3AldplDjGD+zDpx/2TevhmHHRww0H7dByu5MRCRHG4gxCOYOxG8XGxTEnj4KdPyUTtSADCAABIOBUAuafRU5tRi/Mg707WP7HJfk2d1mQOS+KqtRSXffJJ2W5Rar0ZeM3L4hC/1gXRz875Zc3CxjmgmjymFXjkU2ByWW7Xy/IJZ1AibPGvP1MLPkQ5c95avC+jWxrGFTbPSY0jNaxtJGr6LYOrjq+88ddBShSZ9HGB5+eRLaP8f/wctrJJUWWjl4MjVyeSSnRdf185d73yomzfSULpxxcEk7doCfcTYDetnHa3nHUinNeY9g6eLPsXx9e3FdAeuO0vKwXJ6+x8GaP+KFvL2EYJ8Qs2pY4bNcAAEAASURBVPdhyelS0hUWLHzpnamZMSbOGkxr3Iker9lipl0xCnb9lHrUHgoAASAABBwi4FZzx3O9Ow4xJCp3XfyyaP3+er2Ywo/Pr1JOOEi8dtTw8bt/1hCsoJy8xDBt4KvPxCL0zfWrlhXRA4YqTpas8/enJAQlx2Zqb5ymRRQ1Vt+R3uZzdUZMF8YPjgpFXoSmenk7hi51jfL87kgZ5+yuW047lRBv/ftz+UYvOj3yzpmbiqnZmaQDKSRybZZg/VFkD6G+GKfajv/l210Fhqc1svmMijlMwEieky5tG8esLWOSaGFPjaXlCzfRRpnQiaP5bz0KqzFWUsv786sMa6nsy3PPkbPIULhV8XsrYacYmztV15sb+95nWB/sxAIHBIvI+aS83SrTGM4cpLXoh7W0EAuOjI+HjgJDR7gAAkAACDiFAPk30inCehLiyd6dnnS3dL/owJmNzPAaaW7x2Vn9p4oNZgdXwHhciaYMTUMxM11nP2TYOvqWpLmXi+ZGpoXqr4JnPhF0+mPSZ4BhLQWlywtKDToFDzp2eJTBFaNq3PD0z5bcMESdtJEPx6BxL/vneSNbRy+2MOds3qh5GZGGLoyeNVSUy7IkZ9DB8KX+YtM3PSx7dZd0nACzXedc2TaO0fFLaf65ltLLCzexeODMGnwYJpmdmkHOEKIDV788+xxbKDdr3/JzCvNz0J1F2zOfTtE3pf5ibf4hc9HlzLfeeuYooF5BCggAASDgPAJMN4Dz5LJKIrw7egcP691emln3XZGRraPrCEdzohC9oIof2TdVi1DPfESMOitvOPADukIpjupSLW2XVQe6Y5wKoXkYuH3Yl45oddJTw9AzGG/57IjZreuffkOLbhYPWJBAk8KWvPjpj8a2jj96wHJpJp+TCbApY2uereM4/XFqtRHDcPnuP9+wtcXHM/uhKrdvvvohmjAo37qUPzJf+wT1t64OhnngKFirOpQDAkAACNhIAP2ZtLGiPcW9z7uD37655q/16O1UNCpKFS26gn4cjlY4bjDtFd6d2mEZAycKkTGkl9Gh6BoVjcyS/kmEGYO8O7R2jJNmjReyYPIQFDOkrvqtkLZGRhYxfEtzq6X/E0Fb9zK6z7hUXqtY/5mxhhVnKo+Ht+p2kHGxqgvkXRcTYKhl3YXN46gNfHAkCvRuPFeRbx4juwra6JE0H1vRyXLTYHb2ij3lWjCMGVU9bxQY6sEFEAACQMCpBNxq7uhdO95k9BQe6HF9p3u4LGAOjXppbVSPY8oPprlweixtsUCHGsWCyOoYMT0m9ZTU/nwifCTl/iCskjRZjIuqDm5lhq3oC9TW79ppCGkyrkFdu50A1TKVsHkcYyKTQ6namoKjPfWRKksmJFnRaNTbZf/KbWM1msnirv/2gFFwfSehBSAABHyXgIXnsPOheJOh001HXddgLSV0tq4wnHYqoLXVnTZO2sBkmtPoTpM584VFMa5JwCwqpGorIyShlSt0hyV1bwmwKGTHONIHpKO5jUWo5Sy+vz+tAM0RSMt1bdLjRsG13QXpQAAI+DgB+l9tl6PwOu8O8zQ/C/zUHWhTjKIDJzbrUODlrVIVumKXYbK1ir2YVbkdcjWteWtXPnoSTXWnp4K6+24lYH5jFFLV5nEUxQmQ/apSltwya+qZe2eWmjgfkvwopTLiQGryyvibdmKy8S2Hrt06Cg5pCpWBABAAAo4TsOkx5WhzXufdsQRkymi0+UpZJ6PtllL83o5FGcCrD642v4/Gknh773E0dS04Rp6MaH1IENGeQkkLnba3/e56DhMQ9GQgkuqJkkKQXUJm2vTNOo4RcbS3PXAtWUuPPUBu5me2OjFJiDJws7YOpg2bkohCuFAVJ6QcHgUn6AAigAAQAAJuImAcIevSZnX7siQSlzbhKcK10VOT0U6kmouNZhTjT1rK/jg0U97J2UGhtKBpU9mM9Q7N9cu2r9mYyjTOsYtAQzvN8urEzOsVEX6fQxa9mXFUEzFNVnwk8yfMjWNvv6TqLiWAH0xf2KKydYmsLWPpR/sw7jnzwq5RcKYCIAsIAAEg4FoCbjV3CO+Ojzh4pr+YiAJRMdX3p2j7pTiKwjJ0Xt+QCYNEtD3qrh3tbunnfkWt8+Ois8y3nvp4TARSCO8wb1WgUtakHCegaLpF68SQNLNGW3QkCvFWt1plo9B7YG4cpZdkLVS5gJAZCdQFLRE86B101CQtX5/sQPE63AFh6WyjIJoxlnH0tokM1oxAszCYxR0fBaY8uAICQAAIeDIBt5o7vuLdSUtZNw2tZLWUVuUyj33L/U8Dck6ERm1b5OB6i20TrOJMPQokwgIfe9HMOS1a4ZIM5HlSV988VGt+zcU2FTDHCejfjqlvVhLfl719LW/ycLTr/tqPRIiNLR8L4yjg0pw2vPtnmzDURubsG9VtLFoBjSvKzDBZESPexrV2oK4V2lKXOVPGHy2o8YaNM0PDpOuOj4KJSEczwiY8u//Y19/m5X3978Mvz493VBzUBwJAAAiQBNxq7nidd4dlGSVx1tgTW4bQ7JfWT942OYDu/JWCevQUHL4kfWWK2YGQpMX/7aOZW2ehxzY5dvZ+11aeLEXmVtS0sVtnsAhf+Wb6aJTdVfBJub3tsdVzkABHcUWKuhAxadiiYBaAotmp1MHWGNZamIeig5k62T6O15pqaa6iqGkjV8bTFEiJP5g7IclAj5ZPa7Xix9+QfwjDJj51P93Bo5tF27vfL6ELK6ck8BJHsZsyVXWIxpBpSYlsviIsWigxouTgKNC645zkhI3H9z49Nq6/WCweMDB5yWuf71+V7hzJIAUIAAGfJ9AnPJz9D6gryBDeHZFIJJfLXSHcXTIDHl4waIAh1sKP44criP9xcI62z7DxsWs2TFg9I5weiHHx04JdJehRZFCS01VQwZn3sJiMQeWNmD54pBivuSKXkWscknjxvD8mr3ku9clHBvQL5Kmr6079YmYxSSheOIsU1Xn35L9uyjhooYQVyy/XOmfN6n+f4Z5f7IRBY8UdP5+Tq/UVoyO3v/1AZgJtGaj6xqoPTffc01BY1y5SxmECLaKweaOpg/78U2eIlZdvlTejjifOSNn1JwnZR6ypuPzNs81IAYymPGb7OHLuauOi0wdSiHgjHpZEadVdfUMXPpP6+uKBoaTzR6nC/f0N9krTFSkaREXzwAcS44PJvfv+9z04t79/i7LvoKhV68Y/Q80ivy41xiGFYQ2Xrn9VRrOzyP5Ud4qWThUZmuEHzZgc3PDLb9UKA43EtNhnnk1943+Th3c1nqDPIodHgWzfOd+rt7+T3p/+68Eixybfyvm8sqf57JzmQQoQAAJeTYD6Q+qOXnpd4I7f8MwR2ehN4MYMG89fMj1o2FCosjz7S/GOecRZyfoPb3TGqL0ZKUp5u7qTEyTk8106MrVVmw/024siS/yGZ4w6Nm1Yi0rn/xCFkGaYXrV22Y7nyqw9U8fQHSu+HCNg9FYyLCRszc55S+tbrlW1tPEEQ+LDoiiLg9ClXbbr/6sx3wV7xvH0nsplk8Z0L1fpOyvIWJKWwey3urpi63+CdzxDvSyWcfvdT24+9HIsGudA0eK1kxklMKwur2hbS/zeBYZVxb4SYj8X21FJ5ysKbw+kXFn8mKjNOVEb5G1K5lxi2ZTv2CgYaevgZQBiQUmK++PqEaf2/kJdQwIIAAEgYB8Byk9uX3XbanlH7A7acGWp911X80oWZldZKFK8/4d382TMAn5BIYLwUBZbR6HUMEvSrpi7smnraLQyJsmKo+eW/18NLYKaWDThEYaOka2D367fnFVg7g0J1qEwaZvMcIgAR7N17X+lzAe4KFKUNil26vgIhq2Dqb94o8DCuzJIdVi/zY9ja83G92pMHHdISAvhEnuuvCmI4a5At4lUQcnbefQVLcZN4kL6XcnS9+sx0uFH5IRJ0FnOjNIc1da1l4xo8E3mEv21ZVR1h0aBkuKMRKWU5a1h3AArZ7QzNAAZQAAIeC8Bt5o7XhG703mXZTGBNkFwjbT0Rvbqf69+v4aWy548/f7Zx7Zdvlhv9qGplqsu/lixefWXLG8hpUQ2tKNdSupOhgVDlWFLSE+WzF587qdqM2tkmKYsryTjyXMWDIW7lLVBvBXLro9DBFprly87V2SeHqGRuln2901fG7+41BpVrRhH6bclM7eVE6dEGn9UrXkHCh57/hfisCU+7ThBvMPYZs1//8yGT2+amjzq27KD204s31lDSK4ollFjyg8NZo/LIcq11hA0fqpWUWPC1Aqvu3Lz2Dcs9gRRzKFRYDbjyNWpfcdvmtHeEbFQFwgAASBAEOAkJg1yGwj9oTves6Sl5UliBOGRQSKhn0i3+IQ33FQUlrKtNfSEWBQvnjslMiFG0O3O18qb2+pqm8uKGotrjR+QPUmy574oPnLBjP5DogW4TKkRBgmx9htXG04eqacdjWiPWJvqOEJAp//MmDFJwnAhT78eQhgWTTdlP+RfP1JgZji0wp3/nEHGYned/suZf7cHRAsD7BvH6fOHTU4OJgavTXG34kLdkQIjp11PJLSBWU8MGTOIEEAMveLS9zdPl5raUD0Joe4HCzMfjRolEYYIOHhbR4uivbby96/yZNa8gtSRUaDadyihTV/31pPzMlOpiMJfD/xp8XuFDsmEykAACAABN5s7ABwIeAoBhrmjObz+1L5KtFfOU5T0VT2W7Pn+5Ymi7t7jeW/M3HD0tq+SgH4DASDgNAJuXczyjtgdp7EHQUAACJgS0M54dITe1iEWI6/l5troKjMVCDlAAAgAAdqbKt0Bw3uWsdxBC9oAAr5I4MmcDcPIEwaqT3z0s/mXp/oiHegzEAAC9hJg2fppr6ie63lb7E7PPYYSQAAIWEtg0LSnXnh+6ZQ40rVz59z67DPmjw+wViyUAwJAAAgQBNxq7oB3B+YcEAAC7AS0I7PfXTOM+oOE33rvyWerwLXDDgtygQAQsJkAxO7YjAwqeAcBwyYuXWc45s/G8Y6+9opeBGHkLvQ71QUvPDT3o2oIHu8VAwdKAoHeQYD6x5Q71AXvjjsoQxtWEWj774Umfj+O7gmLqy5dI2weq6pBIVcR4BTmnihoi7hz5tg/Pv2u0lWtgFwgAAR8lQCcu+OrIw/9BgJAAAgAASDgMwTAu+MzQw0dBQJAAAgAASDgqwQgdsdXRx76DQSAABAAAkDAZwiAd8dnhho6CgSAABAAAkDAVwmAd8dXRx76DQSAABAAAkDAZwiAd8dnhho6CgSAABAAAkDAVwmAd8dXRx76DQSAABAAAkDAZwiAd8dnhho6CgSAABAAAkDAVwmAd8dXRx76DQSAABAAAkDAZwiAd8dnhho6CgSAABAAAkDAVwmAd8dXRx76DQSAABAAAkDAZwiAd8dnhho6CgSAABAAAkDAVwmAd8dXRx76DQSAABAAAkDAZwiAdweTzJ/w4YpIDO8iB92Pi7XuXpaf20rlkHd627dkfvrBFRE43sXlYhc/PbP+M0Vv64Gj+lpPwIungaMQoT4QAAJAoPcTcKu5I5FICGJSqdSjuPGD/HUUuDRHF97ZQhgGHI9S0x5l+P59dD3r7prAn2ePiF5ex3oCXjwNevkYgvpAAAgAAScQcKu542mGjp5fxc8y5YLwIDpM1d3r9EtIWySQOj9lfrK/RkMU6jixp6y4d3rFYBpYHGS4CQSAABDo3QTcau54pncHa1DJMYxu7igb5VJOr1/JctvEHJMeOzFBP5Hw20cJc8dtLTu1IZgGTsUJwoAAEAACHkXAreaOZ3p3MEXz7yosKhCNi0xK2D/wsZZAB44TK2bdpbUd1lbyvHIwDTxvTEAjIAAEgICzCNACVpwl0rwcwrujd/CYL3Iv7nAU5XW6lRjq01yrpNKQ8BUCMA18ZaShn0AACPgiAfDu6Ea9rk6NJVCRvJobl8Hc8cUfA0wDXxx16DMQAAK+QQC8O7px/rX+LhpuXHX1Grrq1Sl1R2ev1t9x5W0i4K3TwHGMIAEIAAEg0NsJgHdHN4LS4hblkghDtLKqvdbiqIrixan9eWoM47e35xfJzJUVRYelxgXoixWfv9NCi32WxIuHGCQo84vQWTiJk+MXPRI5ZAA/oI9fp+pu6bkbew7V0yuaa0uXr+WlZ8SMSxaJBDoTtqOtQ/67EkuiR2Bbqo0FCzMzoobFBgbqnFxdqjb8bktbQ72qQaHBAnhET426YFGW7Te1vOlZCQ+Nj4gS84i+E/Vt7j5Rx0ECNk4D2zsJNYAAEAACQOCeEXCruaMP3PHEgOVrchmOBXXDUDY2V9BME+OR0Qq3vTV5eIA+G09af/KDSvY9XAteSF9M7lf6QleMlKQVbjCRIEqJf+vFoUmhtOEIFWTEhGU8JNv9SkFuLXsTBola4cpXRs+ZEKbXn2zG6u/oyD8/N2xacjCtbdO6OKMLzPsdRKSy4dPZ0UAmrf6evmzsqjkDww1IyWr67s9pPfyX7/cVMSKryBK0bwcJUJKsnwZUFUgAASAABIBAbyBg8Rnn7A54oqFj6KOiuR2TdMOQ1/WwLUtDPN0Nz2ZLG5Es7FdiSGjAEhdO2L0kkn0kQsLW5GQErc87ZMaoEqUN2/tqYgR75Z7HL3XZhOwFkfyeCzJ6mrpwzPLRAl0vMIw4bidqsD8pgD9z6/3JaowKgyLz+2CK3954+4axp0rLW7czY26C+fYDghdvmRl74PtNR5EPjJRp+HaQAFOaDdOAWRGugAAQAAJAwKMJ2PuctKtTnuvd4ShOna7BBvlreNj1Cz2YO3Z13VwlXPT4uF3zzNg6hkqBy18dc3xFibGtQNxNGXZgS6LISHa7pkXdyeX7BwX0EJiVuDB9x4IIo9q4SqPEMX5gHz79mGlmoTHjoocbHFfMGxgWkRBhLFFfBOcMxm4UM4tnbXnQyNZpuiW7Vq8OjQlLQjYYd+KKSSsvf72P1eBzjABTHeIc7Xs1DYwVgWsgAASAABBwLgG3mjse7N3B8j8uyXcuWqukCTLnRVEFW6rrPvmkLLdIlb5s/OYFUcjpIY5+dsovbxYwl7S04pzXGLYO3iz714cX9xWQjhAtL+vFyWumGZtDhubih769hGGZEK3v+7DkdCm5chQsfOmdqZkxJp4aXX0tpbO1CZOYadHkMavG0w47kst2v16QS9o0ibPGvP1MLKk6f85Tg/dtpJYDyTYdJECKoX/fo2lAVwHSQAAIAAEg4HwCbjV3PNe743ywtkrsuvhl0fr99fpqhR+fX6WccJB4canh43f/rCFYQTl5qfvO2jImiRbv0lhavnATowDG0fy3HoXV0OsSUb1/fpVhKpV9ee45snVDyVbF762EkcJi7lRdb27sex+ut4s6scABwSJyHilvt8o0hjMHaS36YS0tTbRrTBv46jOxZCUMa65ftayIHjJVcbJknb8/RSAoOTZTe+M0M6bKIQJ0ZSANBIAAEAAC3k4APXHc0FNP9u64ofsWmig6cGYjMzxFmlt8dlb/qWLDghRXwDQ7ouOX0lwjLaWXF24ycX4Qe8fMNCmZnZpBSiaKXP3y7HP7zW4xM5WRn1OYn4OyF23PfDpF35T6i7X5h8y9M4v2ylXRlKFpIZSErrMfMmwd/Q1p7uWiuZFpofqr4JlPBJ3+mHRcEXmOEaDahgQQAAJAAAj4AoEewjuci4Dw7ugdPM4V29ul1X1XZGTr6HrE0ZwovEN1jR/ZN1WLBmv649RCD4bh8t1/vkGVtCbxeGY/VOz2zVc/RA2hfKtT3S+U15fuE9TfqmozHxGjcvKGAz+gK5TiqC7VEhv5yQ/z/RQOEiCFwjcQAAJAAAj4BAHw7tzjYcZv31zz13qM5vmgFFKqaCEyuBad9KwNfHBkMFWs8VxFPnOVh7rFntBGj4xB4150spwlCJq9Zs+5TJvETHmtcNxgAbrXqR2WMXCiEBlz+lsdiq5R0cg/1T8pHMNI746DBFDbkAICQAAIAAGfIIAee27ort61A0tadNSFB9i2XNFL6NP0gYqJTDYs8RD3NAVHDRE/ppVYcyRZ0VHUjXbZv3LbWI0tqojLE6FRL61FGplrjh9Mi1RyjIC5JiAfCAABIAAEvJUA/Snq8j6CoWOCWF3XYJJnJoN2QDJ91Dqa28xUMJPN96eOySFK0BxIZso7P1sYHknbkmWlfHqfyRew66vaTMDKFqEYEAACQAAIeA0B5kPExd3yKe8O7axhC1j7WLjHuKXuoHY2ieIEyPRRKUtuEYE+jLLUBesbo9QY2hSulMqKzS+EWdcFqjWrEwraEYxEJXmrVGW6mYspjed3R9pKZTlIgJIDCSAABIAAEPARAm41d3zIu6MVjpKguBP7JtOU0WjzkrJOJiXtkog42gsfuJYMpsceCDNtemKSEGXizLN80A3C7xM2JdHRLtDl0dKK39uxKMPUUx9cbX4zF60OPekgAbooSAMBIAAEgIAvEDCOD3Vpn3X7siQSlzbhBuHMHeHsDU5fO4620Zq9TA+52uipyaipmouNVHk18cILKz6S+RPmxrGYsyVV6PXv/GD6whZDaNaWsfRzfRj3nHnBn7SUxSaz3IKDBCwLh7tAAAgAASDgfQTcau4Q3p1e7+DhKErr9OfrmZ8MaSnrMpBjxnw5S3emv5hIC99VfX8KbcySXpK1UFUDQmYkUBe0RPCgd9AphbR8ItmB4nW4A8LSafvbqXKiGWMZRx5TN3pKBNJ2XJkty1EUlqmou0MmDBKx6UAVME04SsBUIuQAASAABICAVxNwq7njHd6dDhzFvrA83aMHffLqEBRbY9/sIQymachgaimtyqWf3Sfg0pw2vPtnm5x1o43M2TcqQte0+bUqvWJcUWaGyXIY8SKqtQN1TdCWulh6qpeAYf5oQY03bFxfMtvSd+5/GtCJOqFR2xbZCMyJBCypadu9sAnP7j/29bd5eV//+/DL8+NtqwylgQAQAAJAwJUE3GrueIN3RzcYlH3Am/7EUProSGaM/DxnFBmVQr9jLt2JmeyrSpw19sQWusHU+snbzFMErzXV0pazoqaNXBlPG8eU+IO5E5IMW59o+aQKFT/+hpxDGDbxqfvpDh5d69u73y9BvH8CvSWUlzjKrB1TVYdMlyHTkhJZXTXRQkkwTZnzVwrqkSk2fEn6yhTaXVJV/bckLf5vH83cOou2m8sxAkzxTrqasPH43qfHxvUXi8UDBiYvee3z/avSnSQaxAABIAAEgICjBPqEh5t9jDkq26Q+4d0RiURyuTtfOW6ihMMZ3MgBDw27Ty/GPyx82mCs/KI8dnzsM2vT1j0aYbjBaKXr8jeVJc3UElLAwwsGDTDEzPhx/HAF8T8OztH2GTY+ds2GCatnhNMDai5+WrCrBNkTOsGcu9q46PSB1Dk0vBEPS6K06q6+oQufSX198cBQ0vmjVOH+/gYzoumK9NQv3baVonngA4nxweRuLv/7Hpzb379F2XdQ1Kp145+hWvfrUmMcUhLWcOn6V2U0I4vWwepO0dKpIkMz/KAZk4MbfvmtWmHob2Ja7DPPpr7xv8nDuxpP6BXQdaGroIIz72ExGQvNGzF98EgxXnNFLiPX2iTx4nl/TF7zXOqTjwzoF8hTV9cZ9HecAE15ZyVXb38nvT993LDIscm3cj6v5FDj7qymQA4QAAJAAAjYTIB6nNlc044KvT5wp7vPxWduNS0II4741X8k44fuPczw8RD5dd+VnBIOfTq1x0gWv+GZI7IzSVkm343nL63/jDxKmHb39J7KZZPGdC9X6XMFGUvSMmgFiKS6umLrf4J3PEO9ZxTdfveTmw+9THtDZ6Bo8drJ6HZ3qi6vaFtL/N4FhjjivhJiPxeLJrqy5ysKbw+kXu/Fj4nanBO1Qd6m7OQECfl8cooZv620sjz7S/GOeRRI3uiMUXszUpTydjWzopFi+ksHCbDKdCQzgOwmTUjcH1ePOLX3F1oOJIEAEAACQODeEDC7guAKdbwjdgerrdqVZ8lBVXf+0tKdNf4C0n1CRLfYQ7Pral7Jwuwq9qqtNRvfq2H6fBgFW6pvrHquvCnITMsFJW/n0Ve0GHWJC+l3JUvfr6cHNYdJ0EHOxqU5qq1rL0mZ5gw/RBAeimwdogoX7TMzCCje/8O7eUavJvULMqmoL61QMiPEHSRg3AdHryuld0xFcANsjEkyFQE5QAAIAAEg4AwCbjV3vCV2Byt8P393XpOptYHL5cff+3ap3kZBj/9Oq94kRQ0nrpGW3she/e/V79dQeaYJ6bclM7eVEwf0GX9UrXkHCh57/hfinB4+7URBvINhLuS/f2bDpzdNTR71bdnBbSeW76whxFYUy6j9YPzQYPagHH3zrTXLl537qVqFOs1QC6+7cvPYNywGwen3zz627fLFelOWhvpquerijxWbV39p+hZVBwkwFHT44tS+4zfNdN5h2SAACAABIAAEHCXASUwa5KgMq+vrD93xjiUtXae1wqwnYkcMvE/AxdoUdy9fqMktMLPcQ0ekFe7854zRhrjbrtN/OfPv9oBoYYBIt+qDN9xUFJZaIYQmcPr8YZOTg/U6VFyoO1Jg5C+hFTVNagOznhgyZhBRWytvVlz6/ubpUlMDyrSa+ZxgYeajUaMkwhABB2/raFG011b+/lWerMe3kIrixXOnRCbEEJoQH0KZtrra5rKixuJahpXG2rBDBFgl2pepTV/31pPzMlOpaLhfD/xp8XuF9gmDWkAACAABIOBEAm41d5yody8WxTB3NIfXn9pXifYo9eJ+gerdBJbs+f7liaLuJJ73xswNR28DGCAABIAAELjnBNy6mOUlsTv3fNBAAY8loJ3x6Ai9rUPEil/LzbXF0+axnQLFgAAQAAK9nwDLfhLXdcp7lrFcxwgk92YCT+ZsGBZs6ED1iY9+Jl9z1pv7BLoDASAABLyBgFvNHW+L3fGGCQB9cA6BQdOeeuH5pVPiSNfOnXPrs8+Ye1O9c5oEKUAACAABIGA1AbeaO+DdsXpcoGCvIqAdmf3ummHUjwm/9d6Tz1aBa6dXjSEoCwSAgHcTgNidezC+POq5iHHMHIxzD7SCJh0gEISRu9DvVBe88NDcj6oh/NwBnFAVCAABIOBsAujB62zJLPLAu9MNpe2/F5r4/Ti65yOuunSNeKMCCyvI6k0EOIW5JwraIu6cOfaPT7+r7E2ag65AAAgAAd8g4NaN6BC74xuTCnoJBIAAEAACQMCzCIB3x7PGA7QBAkAACAABIAAEnE4AYnecjhQEAgEgAASAABAAAp5FALw7njUeoA0QAAJAAAgAASDgdALg3XE6UhAIBIAAEAACQAAIeBYB8O541niANkAACAABIAAEgIDTCYB3x+lIQSAQAAJAAAgAASDgWQTAu+NZ4wHaAAEgAASAABAAAk4nAN4dpyMFgUAACAABIAAEgIBnEQDvjmeNB2gDBIAAEAACQAAIOJ0AeHecjhQEAgEgAASAABAAAp5FALw7njUeoA0QAAJAAAgAASDgdAJuNXfgnVlOHz9WgaJ48cz7B8QN8O9+3XpXRxsub2mrrm759ZJM2gpv6mZlBplAAAgAASDgzQTcau545hvRJfMnfLgiEsMpO8CPi7XuXpafy2oZaAO3H8iYKMZw3I/LVf19dd6RWqrivZ8okslDX1kxJEnMY1VFfa185ovlrLcgEwjccwK2/RLvubqgABAAAr2KgFvNHc/07vCD/HUUuLQwJryzRYFhHNaR7CO8T1eSq6vjHypgLXNvMjPXP/jSNJGFtnEL93rbrayN01eNC1TjWqbiHGJccByXN6uuX64/ceJGsScZo0xV4cqYgI2/ROPqcA0EgAAQsEDAreaOZ3p3Kn6WKReEB9Ehqe5ep18y0xraZQctfW+TxL+MTWydLqWqk7Da+IHdthlhovFoJt29Vdfh1kND7+MGcIMC2AQR+YH8qJiwqZkjGq/d3Pf/l+R7vNGTOj9lfrK/Rje3Ok7sKStm9Syy9dWb8mz9JXpT36EvQAAIuJqAW80dz/TuYA0qOYbRzR1lo1zK8aAlqp4ngTb69f+JRMXwtrPHLh84VG/ohZaXOD5ixrToyKY7qEwvT3VghCXHvmZH71lEwsDNOf1GbPt6V5FHD+iY9NiJCfofI377KGHu0DvhM2kv+CX6zFhBR4FAryPgVnPHM707mKL5dxUWFYjGTiYl7J/e9El9KkGCRrLt8Mvf7KvsQotxHE1FUS3xX2/qkk26qlpOn23CeBzCO3JfWFBCfKgklG4J8ee++sCFed8XerAJ24ETK436IdR6jsvQpkFwQuHe/0t0AgQQAQSAgGsIoIeka+QzpHqod4ejKK/TjE5AD8jmWiVDb4+/GJOMjDVp3i86W8eXPkrprXdzKuk9FsVHv/TC6Ikx5JhyRc+9Eln4jvcafPTO99507/8l9l72oDkQ8HoCbg3mILw7nungqatT00Zac+NyrzJ3tMKUKPK5jmkufNVA64tvJA2xSaizLZW1m549cfoWCs6OmDQ0U+vW2Y60gZTVBHr3L9HqbkJBIAAE3E/ArQ8Awrujd/C4v5+WW/y1/i4qgKuuXkNXvSKFoqfbFed6m/KuI/zuxrImJD348WfD0BWkPJJAb/8leiRUUAoIAAEdAbcuZnmma4egIC1uUS6JMEQrq9rtW/NInBy/6JHIIQP4AX38OlV3S8/d2HOovsWaeBEtb3pWwkPjI6LEPKIuoY9t1XXjSH5wrc2OKS0vc1HyjInhMSHdpxISkjrxppuyH05XHClSkXLZvyUp4iEhOseSWq4sLCX27hs+6bOGZk7uJxF3o+jE1cr2uhrZmX+Vm90h5UQCpA6679aqo8WJT6caTguIGhcj2iMzOyKO6KBjOHTq6HCJOCCgD4ZjXZ2dGK7W3LmjulnV/OvlxtNFCA5dQcfTThwC26aBNjB9Sgi/XaMO4PHblflWdFAUH5baP0DdjvEDNNd/kLHuBnDKL9FxqiABCAAB7yPgVnNH79rxRKPnmlyGY0HdMJSNzRXW2Cjdc0FvIIhS4t96cWhSKA1mqCAjJizjIdnuVwpyLe6Cnr5s7Ko5A8ONNlTrq89pPfyX7/cVId+NmfknjEShO530ZTkz5VF24oyRr68aHGHUOoaFi4OTUmMfv1W3Y+OFQnOborXCDa9NHq6vi8s2zCso5nSlzh/z0uJYY4HiYElceD95Q/5+GWqbTDmDACnL5PvI0fplqYP53fncvn1TMSzfpAyR4YgOWc+nL50WIaINPtVCVIxoeEpU5rwRq69cnr2REV1EldEnOtCyW2eH9auRThoCO6aBJGtU9ooIshd40vqTH1iOGNMGvrptaho5UX8KOLHpW7YIM3t/iaQm8A0EgAAQYCfA9keavaQTcj3R0DF0S9Hcjuk3N8nrbNiWRTyZEhdO2L0kkp1jSNianIyg9XmHWJ8EWt66nRlzE/TPYja8AcGLt8yMPfD9pqPGvgHCwHp1yQAeTmzG7sSC+1KPHSww7JU309qwPgxx3D6KX8u3fnybkYlhxEl9ayaFGGXSL0UxUdmHRV9sO/OBGZNLQzyk9eZOp5ZYNsranLFmfDBdAj2Nm5ptDhCgS7aU/kXWiA82bFvjBo4YieWXMos7psPKdzIXJ5sfQaopk+ii1IVjlo8W6ABiGLGhLGow6VrD+DO33p+sNt1k3wdT/PbG2zeMvFOODoG900Cae7ns8YjhBvOF+8iqxA8sH9g9ZegY0tbBVE1H8zrRzkGKki5h5y+RIQMugAAQAAImBNgf0ybFnJPhud4djuLU6RpskL+Gh12/YL25g4seH7drnhlbx8AscPmrY46vKDF6ShE3s7Y8aGTrNN2SXatXh8aEJUVST1DuxBWTVl7+2mizVcSoyLRk1kgUblIK7QAectzUgn4Y09zJ2pixZhLDNGmpl12pUmGC+xKSwsOpJxMW+IctGdimrz8oZfu3OCkfU3U88Ozk5UxbR63SYMRKh/kp5ggBquWeEorWdmrNlps4qi9WyvAwOaIDcbSjka2jlqtqpPLmNkzY976+fQPC+gr03edSoeSkumPGRQ83HLRDZpHfEQkRyH4lM3XfOGcwdqOYnkNP2zcEdk8DjmL3adneBYZJGJQwZGV8hdEspWv3p3kDqIkg/ek64Qik30VpO3+JSACkgAAQAAKsBKg/Qax3nZzpwd4dLP/jEtZlDosIBJnzoqgCLdV1n3xSllukSl82fvOCKMpgwcTRz0755c0Cxt930eQxq8YjmwKTy3a/XpBLOoESZ415+5lY8n0Q/DlPDd5ncSmE0sFsQsNoHUsbuYpu6+Cq4zt/3FWAInUWbXzw6Ulk+xj/Dy+nnVxSxBpsYWgxNHJ5JtV41/XzlXvfKyeOBpYsnHJwSTh1g55wEwGOorROM5x2yoATdXhgvBhJw1u/2PnTBzSG+luJKdEz5wwaIDO1oY1ef4EkmU0RvjwLH9uHwMFpUHGo7OqcqUmGlVDenKcS920080a24EEPoCFQnTjQYKEfdv0SLciDW0AACAABHQG3mjue691xdDJ0XfyyaP3+er2Ywo/Pr1JOOEi8dtTw8bt/1hCsgPYkIOIYnolF6JvrVy0rogcMVZwsWefvT0kISo7N1N44TfsHcWP1HeltPldnxHRh/OCoULTDrqle3o6hS50KPL870lZSGd33uuW0Uwnx1r8/l2/0otMj75y5qZianUk6kEIi12YJ1h9F9hBdGjPddvwv3+4qMCxcIZuPWQhzmICRPAuXHbolPxPvClHBQR20gQn90aLh1WPnTW0dopGK0lriP1P1qq43N/a9z7DA14kFDgimon+Ut1tlGtNfph/W0kLbaGYqksqxbggcnwYc2Yf5LTsyDWZxUHLcyuiKfWyRatNXxFE2r/LKTfaX71LqQwIIAAEg4AIC6JnrAuHGIj3Zu2Osqy3XRQfObGSG10hzi8/O6j9VbDA7uALG41Y0ZWgaipnpOvshw9bRt0zERhTNjUwL1V8Fz3wi6PTHKIKnpaB0eQEZhBI86NjhUYZnjqpxw9M/W3LDEPLSRj4cg8a97J/njWwdfZOFOWfzRs3LiDR0YfSsoaJcliU5fWHy/+ovNn3Tw7JXd1HHCZAt2v/tsA59hAHIrOw7kBgqNEA9qpWfU5ifg0ot2p75dIreOFR/sTb/kLnwcPbX1iI5xCY5K4fAKdOgeM/l6w9NHmKYTfzM1YP3bTKJyNaGzZtITXf8h9wKurqQBgJAAAi4hwD6e+2G9gjvjt7B44a23NZE3XdFRraOrmmO5kQhekEVP7JvKu2Mu5mP0BZB5A0HfmBTlqO6VEvbZdXBVkafF0LbWMXtQ/0z2lyF9NQw5HTBWz47Ynbr+qff3EZCxAMWJKAr1tTFT380tnX80fOZHr/iZAKs2vSU6agO3ctkVCMR48cce398ZjzDrqXu9pjwR/Znn6D+PRY3W8D6IXDONODcPvgdWqcjIuifiDb+kyKaPYSMaMaw5sZ9580qDzeAABAAAq4jgP7Kuq4NSrL3eXfw2zfX/LWedY+JUkULzqAfh6MVjhtsOAlGR6ZTOyxj4ESh8UOiQ9E1KhqZJf2TCDPGKueBWeOFHIbkIShmSF31m4U3SUlzq6X/E0Fb9yJFsH0rr1Ws/8xYw4ozlcfDW3U7yLhY1QXyrosJGGuH9njT7jhDh/8UNi9OQFHForiol3ZGraxvOvtd1bEj5PtZaW1ambRg2VqWYMMQYJizpkHhe+XSaRPIScKftzr20KYqup4rMxGisvxy05h9emFIAwEgAARcRMCt5o7eteNNRk/hgR7Xd7oHzgLm0KiX1qJ4Z3PDzA+muXDMFbIuv0ONYllkdYyYHhMBSmp/PhH+knJ/EFZJmizGRVUHt9KCk6i7tfW7dhpCmqg844RLCRARNtHUHm/jltG1XTpIjxYeTMlYnsrY4CaKDJ+7hPgPr7vSeDbv+r5vGRvBUIvOT9k2BE6bBpz6fxS0bp5mgCBKSVwUXYOWR+OHTqFWTnH5l4eUrP82cD4MkAgEgAAQYBIwdiow7zr5ijB0vMnWIeIk6hqsRWQ4spkoLgynnQpobXUL9pK1IvTltIHJNKfRnSZz5guLVC5rwK++oKqtzHpJbiXQR0CLsEG9cpIOh7bmbThQ08TiQOJGJUctXjs175Ppf5qM3GlIAaenbBoCp06D/L9WNqLuCOY/FUtdZf5xIDXzm4pv5NPC7akykAACQAAIuIGA0x6j1ujqdd4dtDGnh+6rO9CeGkUHTjwdKfDyVqkKXbHLMdlaxV7MqtwOuZrWvN0LJ0ZtUd0xyme9dCcBYXgMMjbwiktkQJXzdCg+WrIgt+KJtSNmTuwfEWj87wduSMgfXn543NTLy7NNYnhZ4didadMQYE6dBpyaz88nriEPVghPjV8UXHOEiLbWih9Lpeir//PPm3Z3DioCASAABBwkYNvfSAcb8y7XTg8wpoymdqNgyjr6G4IUv7djUQbw6oOrzW/D6aEFu25zNHUtOEaejGh9SBDRmEJJC522q3GykvsIiMaLUew2rrzwCxFFrtfCqTpwVIfeP3fofSwxbdCirMHjk4NR1FV3a5LxIz5Zr1ra47oeCcjl386eBrnvVS48PIpEHTh/7cAj2TWJixLITVsYfqvOwiGELu8vNAAEgIDPEzD+x6hLgej2ZUkkLm3CU4Rro6cmo006NRdpzn6GivxJS8mzbRj5broICqUFTZu2yVjx0Vy/3GZaxOEc1xJYMgfFyeK/yczEZTtNh4qiqq0b82bO+mb3lzfrmKcURU0bkRXs1p+b9UPjhGmgexsrmh7h4xOna/2yHkI7EItOX7deHygJBIAAEHA6Abf+/e0O3ZE6vQ8eKHD6i4m08GPV96do+6U4isIy9CQcMmGQiLZH3Q19Ofcrap0fF51lvvXUx2OQsYDhHehx5piabiMQP+yROOS/vHquGuntUh04qtz9/136xxMHz6NN2hjm39+6HeaBFk1Q1AXHUk6fBkc+vN6CVApc9bcH7ifPnSJekvXxCWfNHtQGpIAAEAAC1hNwq7njK96dtJR109BKVktpldExsrn/aUDLQqFR2xZR0ZzWD5z9JSvO1KNAIizwsRfNPIS1wiUZyPOkrr55iO3AXPv0cAcBrfCdzfGILHHCELEtiPZxuQ4czaFt5y4i2xKzECjlz6XiwHjDxvWlqemqpPOnQW3ll1fQvA6PE1HwiZdk0Q8Nd1WXuuWGTXh2/7Gvv83L+/rfh1+eH+/StkA4EAACvYiAW80dr/PudGIm/2RNnDX2xJYh1B96DGv95O0bxhPi/JWCevQSq+FL0lemmB0ISVr83z6auXUWFfJpLMzm69rKk6XosRQ1bezWGSzCV76ZPhpldxV8Um5zQxYqOJcATrwFlPbR8qYvHPlJ7ow02rs1rp/8xXglyzEdJPPTvzuRuXVZJK1hk6RQ3A8xxCxsiK+qQyMyZFpSIqvLLVooceJymAumwaEPqxkWpYFHDy/JMqHmQMaEjcf3Pj02rr9YLB4wMHnJa5/vX5XugDioCgSAgPcQQK5+N/RJH7jjRQHL/imzB6cXN9fWK+RybPComPkLEifGMZYiLn563si1o+PM0by5o2LczqHkSzgFi7c/OjTv1/87UFNBvj1AEi9+YIZk0oQBQ0J1MUBXQ4ngV5qjwLHROpRzdVYOFVjKnbo242/JpVveqzEcARcduf3PqRNjUOyRurrqzSJknznWeHdtpxIISkj829YBGl6nRtNH2C8oekBgkNG8ltdnf3iHDFIm1XdMB74/4Y/hT10w4bs5bWWX6n86V//TeZmUHD6ijdQZQ1c9NZS2pnn36jUqUJrUgfzO/1H2yrRgg9YhEbtyxu1480I+6U5LTIvNmjs4IyXk+udnV37stIN8nD8NKsv/fW3IYvQ2UF333PmSrNWrZzMOQcKwsas2PJrz8ynYAE/ONPgGAj5LwOix4FoOXmTo6EH5Dc8ckY3eBG5Mr/H8JdODhg2FKsuzvxTvmEfuZcF4ozNG7c1IUcrb1Z2cICGf79KRqa3afKDfXtpLTIdnjDo2bViLSvfSbVEIc19Ru2zHc2XGtoJxX22/diIBrmB4KsPKZGqj+vsrZl7n7hQdAgTDxw8m/nsaw/B2jVLV0d7pF9hXYGRySfPKLZ06c76i8PZA6iVr/JiozTlRG+RtSuZkYDnfh9lV265cMA32HZLO3z6ENoHc+pKsAJZfTdwfV484tZfYkgcfIAAEfJqA2TUUV1Dxjtgd5PSwxKjral7JwmzGafpGxYv3//BuntG/1P2CQgThoSy2jkKpMaqOLgWMY3to62ioiGmq4ui55f9Xw1h64PIIQ8fI1sFv12/OKjD3nLYOhWnjhhynETDbAtZUfTN7cR465NekpN06qDtYQnG4ATxRaGCE2NjWUVbfWPdeg0njtAyOauvaS1KmOcM3mQz0947pKzs4BE6ZBrRuYFhp6clq2lx170uyKqXkuUo0nbgBVv4maHUgCQSAgNcRYPnXkOv66BXenc67RKAILSDDGBeukV65+Y+cy9RKhHEB2vXp98/+dC7+tf+NHx1J+/cwrYBariq/XJv7aXkhua5Bu0kmG9qJVS7DX3R1J8OCIYuwfktPlsw+27B9+0ijBTiysKYs7/Jz79dY8OvcpR7PxFux7PrYTaCjjfZKMuOmu5Tytpqrv331z/LTlbRHr3Exw7V9OkiPntugGDp/ZmSKJDiI9eDmbvG4XP7dydI3P7ttAaNBj9aa5cs6tm8fkRYXyPazJN5KUX/sG+PHueND4Pg0MOJKt8DKvnLrS7JO7Tu+6qE1A9nwGSkJl0AACPgaAU5i0iC39dnbYne0PEmMIDwySCT0E+kWn/CGm4rCUutfpoDAi+LFc6dEJsQIuv9Qa+XNbXW1zWVFjcW1PT+tkRR7U6L4yAUz+g+JFuAypUYYJMTab1xtOOnASy7tUOTeEtArbLcORKDVsBGiuOj7xAI+T8Dh8vrwNJ1NjfJLhTdPl9oecRUszHw0apREGCLg4G0dLYr22srfv8qTufrlms6ZBinDTmxPNBjf7TLCNWgcIW7H5LCpijZ93VtPzstMpba3/XrgT4vfK7RJBhQGAkDA+wi41dzxPnzQIyAABOgEXtozJ5N8J6j0dMHynNv0u25LL9nz/csT9TsB8Lw3Zm44em/UcFt/oSEgAAR6JACxOz0iggJAAAhYRSB12RTK1sHaZfv2GIWmWSXECYW0Mx4dQe56VF/Lzb1HajihJyACCAABpxFw6yq3V8TuOA09CAIC3kSAOHEqewG10xC7+MVFdy9jkTSfzNkwjNyPXn3io59hFzpJBr6BgC8TcKu5422xO748caDvvk0gdf6wB/u2/XShqamNF53Y76GHYtNoJ06pq6+bPYLBldwGTXvqheeXTokjXTt3zq3PPtNzkLgrVQLZQAAIeAgBt5o74N3xkFEHNYCAgwTGpA/OTOBmzmMT0y7LdsVBTWxNMfK0I7PfXTOM+pOG33rvyWerwLXDYAQXQMB3CUDsju+OPfQcCNhNoAOnDiFgyFDfrs9e4fbdWAYVgjBSqTvVBS88NPejaqceBc7oKFwAASDQywhQ/xRyh97g3XEHZWgDCNwLAsrmlh+OX373Hu6B4hTmnihoi7hz5tg/Pv2u8l4wgDaBABDwXAJu3YgOsTueOxFAMyBgIwFJvDC8b0D3+ZhdteV36O8Ls1ESFAcCQAAIuJyAW80dl/cGGgACQAAIAAEgAASAgAkBiN0xQQIZQAAIAAEgAASAgHcRgNgd7xpP6A0QAAJAAAgAASBgQgC8OyZIIAMIAAEgAASAABDwLgLg3fGu8YTeAAEgAASAABAAAiYEwLtjggQygAAQAAJAAAgAAe8iAN4d7xpP6A0QAAJAAAgAASBgQgC8OyZIIAMIAAEgAASAABDwLgLg3fGu8YTeAAEgAASAABAAAiYEwLtjggQygAAQAAJAAAgAAe8iAN4d7xpP6A0QAAJAAAgAASBgQgC8OyZIIAMIAAEgAASAABDwLgLg3cEk8yd8uCISw7vIkfXjYq27l+XntlI55B1bviXz0w+uiMDxLi4Xu/jpmfWfKWypDWW9hID108BF89BLOEI3gAAQAAKOEXCrueOZb0TnB/nrKHBpji68s4UwTjgOoeX799FJ7RYr8Oc5JAsq91oC1k8DF83DXksOFAcCQAAIOJOAW80dqVTqTN2dJKviZ5lyQXgQXZrq7nX6pVenU+enzE/212iITnac2FNW7JhPy6tRubZzPj4PXQsXpAMBIODzBNxq7nimdwdrUMkxjG7uKBvlUo5DK1m9aF6NSY+dmKCfBvjto4S504t09y5VfXseetdYQm+AABDwOAJuNXc807uDKZp/V2FRgWhsZFLC/vGVTweOE2tu3b3VdvhKpz2yn749Dz1ySEApIAAEvIcALWDF9Z0ivDt6B4/rm7KlBY6ivE63lkN9mmuVVBoSQMBNBGAeugk0NAMEgIAvEgDvjm7U6+rUWAIVTay5cRnMHV/8MdzzPsM8vOdDAAoAASDgrQTAu6Mb2V/r76IBxlVXr6Eru1Pqjk6760JFryFg0zRwxTz0GpLQESAABICAIwTAu6OjJy1uUS6JMEQrq9prbSWq5aVnxIxLFokEOvOxo61D/rsSS6JHP1uUqOVNz0p4aHxElJgX0EcnoVN1t/TcjT2H6lusiZjW8jIXDZ06OlwiDgjog+FYV2cnhqs1d+6oblY1/3q58XSRq478kaSIh4TovGJqubKwFLWSPmto5uR+EjGf6E5nJ65WttfVyM78qzy/li0AXKd/8oyJ4TEh/gZMnXjTTdkPpyuOFKlYwGkD06eE8Ns16gAev12Zb0XvRPFhqf0D1O0YP0Bz/QcZexy6g6NAKOrgNHB8HrLAgiwgAASAABDQEXCruaMP3PHEgOVrchmOBXXDUDY2V1hjZOjnj1a48pXRcyaE6evaMaemLxu7as7A8ABm1VBBRkxYxpzWw3/5fl8RI66IWQ7Lej596bQIEdswRsWIhqdEZc4bsfrK5dkbK40qUpcdRKSy4dPZ0UAmrfnWCje8Nnm4XnNctmFeQTGnK3X+mJcWx0YYdUccLIkL7ydvyN8vMxKcOGPk66sGG5fHsHBxcFJq7OO36nZsvFDI3BsvyRqVvSKClIMnrT/5QSWbFUWWwLSBr26bmkaGov8UcGLTt8blHRwFzOFpYFDW7nlIdRYSQAAIAAEgwEaA7TnJVs4peZ5o6Bg6pmhuxyTdMOR11m7LEqUN2/tqYoTdCLW8dTsz5ibwzbINCF68ZWbsge83HUWOE3rhle9kLk42X50qSpzrTPukLhyzfLRA023lEMftRA0mfSoYf+bW+5PVGBXERFbqgyl+e+PtG6auJp0QvWXTqW3CsKzNGWvGB5O1jL9xE7Mta+P0NZNCjMvRrkUxUdmHRV9sO/MBzeaT5l4uezxiuMF84T6yKvGDF8tplUySU4aOIW0dTNV0NK+TcYCkw6Pg6DRg6GvPPGQIgAsgAASAABBgI8B4ELIVcGae53p3OIpTp2uwQf4aHnb9gnXmTsqwA1sSRUZ42jUt6k4u3z8ooOegqKwtDxrZOk23ZNfq1aExYUmRlBHDnbji/7V3JnBNXenfv0GWUAiGrSggm7IrLrhVXOqCHRlbLdSq1Vdtp1Zt69jptPXt4nycqvNv/9O3n+mmvi+2ijPWTlu0/WvtQrFViqO2uKAVERWiQEEIEkgkkEDeG5K7ZYEsNyGJv3z4mHPvPec5z/meg/fhOc85Z+rqC9/kGzkwyDMHDGwdpUxRI5G1dBBBwfcEB/uFBvsLe7vXm2u/jJsQPVK/0Y6B9kREUgTtNuE8UwuGE9fKOLe4F4qu+5+etopr6ygVKoKcbzIzxPI2Zj87lWMbtdZLL11XEP73JKWEhdEGChEe1oiEAAA8XElEQVTwyKZs4tVvPiinXDKCtvePSHcuCtVpEJg0YnVipTEfWr9nFg6lVZCcuEq6oOhHZMLOXiDsHgZsZQgbxiGnPC5AAARAAARME6BfBKYf83vXhb07RPHeM8WWt1YTvuMvHFtH3SL9dNfZ/BLKDaPxyfvztGdnGppDdA3iaePWTmJe6YRM+v5fSwopmyZ5/rg31sRRhYUPPTk832g26v5J4bQ0Qt3++dsnPigxjHRJzoie91DCUKmBAadhClqY6jfqOiRyVQ4tq+fqqaqd71SQGzTHLpm+Z1kY/YBJTBy9lm3rqBVfvv3TP1j6L90466mpFABC+MhLEw8vO03H3FQWXLz80IwU/ZSZz0NPJudvNOPgESXcz6y5UxzazZmus7cX7B4GDBAqZd04pErhGwRAAARAoG8CTjV3XNe70zcko6d5m8ZR71rts8byiiWvcl+3AtUv9UxQjKEAMppkTRyDvqV+7YrT7IChysNnnvP13UMeXNr7CUyLy9FcO8J2S2gCkoZoz+TSfS4fPGVs65CPKstryR8ql/77+tWWxuB79FNL3UTAUBEd+iNvapeqjOO5vIjWVnKuyrJPx5f//f0/SvQTV7STyqDsc6t0M4e9t9Xt/2998X5uFPP+N4/eaJuxNUfvwiEGR27I83/+AGXPCaS7ilvfytHbQ4Fp8aujK/O5EnQ1zn48nra25JducI59tbsX7B0GBlBwCQIgAAIg4DACzDvXYVUwgl3Zu8No2W8qOnE5yzHTWn5hyasmAoHNvelJ8eLpqROZkJWeY7s4to6ufjJC5fSCyIkhuivRvJWBR/ZSriPtvUFBrPmy4BgyH/uprpTpf4t3lBbvYB4t3ZbzVIZOWeXnG4oLuHHBTD6LDkxVfv7qt8ysE1OYm5o4+oFhzMC7+O9TBraOLnfpjmNFYxZmR+qnBcfOTxUXnqHjh8q2X7g6d9oIvRhhzrrh+ca9oAldOIUGrT5eWMnWw95esHsYsJVBGgRAAARAwKEE+g8x4bF60rujc/DwKNP5omY/Sk8zEYRa9v4r16zVYd7vWPNQsobdx00JECjO1SqZBwbnOwjaylk7QUdMGnfw3Uk5idwgHaZwX6ne4+B1GQYFDukrZ7/Pzu77ydDW8WWsJDqEKCszlLEF1a2f7De7qeO+b5uYSsOHLkpirghB054fmEk6cUbiymjDwSx+cAQV0UwQLY35p1jFCcLOXrB/GHC0wQUIgAAIgIAjCTB/ZDuyFr1sT/DuaAJmjWYCbBtPVhaz55gsgagJmjDcn8nYrUnPjpkSZPiq7mrrGRPNWAVDUsg5GY7/5rvSlseSmMBicXzUi29Hra5vPvbD9YP76+kwF6YiC1IGNpUFJZgs8iuVz3/C0ZB8Vnm06suwdh91NzlDdv1n/dO0EUzQkvL6b6XmAUoKqyX/K4I178VUR6ZK36mQzJxMPRUuXBdX8Op1do7VOQyfi8UVtGdIm8fOXrB/GLAVRRoEQAAEQMDBBJxq7uhcO+5t9AyLTAuh+0RVcqCevrAxERL14oaofssKRQZb2RCSA6V7MrJXZTK2FylEHBm2YBn5o6671His6Gr+99J+JfOUQbFnMzd6SSe3tv4fbxsi6lKSkc96R5S0ru8T2OX0BgFkkYz7AokqlkUlqP9nSftrM/UExBnJS6NrmHmxxNTp9JSZWvZFgZyz/tyg2db2Au/DwEAfXIIACIAACPBKwNCpwKtwQ2GkoePeto62QWwDsYtc9W31JygskvFuWFqaXStdpmBz0Qu7a5pNhER7R6VFPbZhRtG/Zj8zzfrK6AosTyg6LrLskL7KaQLSWF6r280WFtOK9KaMJFp+8f+paqQvCP/cJ+Poq5zFMfS21s1l1wydcPb2ArtDbBoGtKJIgAAIgAAIOJ4A+39th9fmAd4dcbw//RIlFPIzNwlzPgOzhyW1dalJA4UGL2uXKJgr033g43VbYtoLUnbgzKLCypUbRs2bMiQiwNB49R48+JGXHpgw48KqrSaCqU3XZdtdujn9F++SKVntt2f+jKxLUPPZqeRnqcjxsMzEpaKa/WS0tSb84UzazlN+9+8bhnrZ1ws8DANDhXANAiAAAiDgQAJWvKbs18L9XTtERLyIQebNLAU3hvPw/dQiasNnbbc6iSi9FOWedeYXQxkWNHMtUBS8e7LgXSJ5YsLSvOGT0kRMyE9vidhJo/71vGK50aSSGXEOvi1Q1bWqiUh9+41jkvqovk3Oit2m8hW+U7Xk4zHUavOA3A0x+7fWJC9NohZtEeqbdaY2IbSrF/gYBlQD8A0CIAACIOB4Aob+AIfWqF2XFRvr0CocLVxJxpJY8CG3PF4Qz9hF5ksIpy43ZxWZL2TmSeXp65s3Fs2b/+37X9yoo3ao0eWNmjkqT+TUvjajo+HtwBBW1LbhQ4LgTDmprl4wNXfYfv1AGXM/bFLybI1X3lxm7dvpI1eNBXPvWN0LfA8Drjq4AgEQAAEQ4JuAU1+BvaE7Er6b4FR5knPSVrpCv8Fz2Euj6fuihDepHQLpe0xC0FZ6kTFGRkxOEGt47QWBovDDX5YvPrTnFLNOmyB8h1iwyDygT9uDaYJ9qZO/Ms0XxkfnmW9+5qPDIpi61F2MVcPcJVP7d11lOoUIWPve/feFU0gVzXsPmSpmXy/wMAw4LcAFCIAACICAYwlQbwXH1qKX7gHeHcKffd6mz30PGhkRmsgd+WN6X9Kcs5nYgAu/a2BmZUKitixlwoHY2exKC1QFW06eZewKwlyQjC8zJeeTPiHYrkotK1x5tJ61R3PAw382YqiTowlals24vpTVNwpM7ZuszVtb9cUlhmhYvJgGSh6Sxd6umq2gXb3AxzBgK8NLOnTy0x8e/Ob7oqJv/ufjl3ITeZEJISAAAiDgGQScau54gHeHuNJcy5rOipo5enUii2FG4p7CySn6GFnWfYPBcupSST1jDI1clrU6w2zm2ImJ7300b/N8OvBWKys2N+uHQzmbV0QaCOZcBoXfyyrky3nGXFyvYwyFETNTkk36WqKDYnmcC6utOlzOVBo1c/zmOSxFKdVW/y1rLHO7p+RfFdQTE98Fu6pNbVZoeEgWp6Q9vcDLMOBoY/fF5I1f7nxqfPyQ8PDwoTFpy/7y2Ydrs+wWCgEgAAIg4CEEBoWFOeMPeh0t0rsjFotlMvYki7txFNzRxEdnxdC74PiMeiA2SqPsCQ5Zsibzr4/FhFARO3KF2tdXb8Q0X5J8dZ41pSLoKakULHwgnIop9hk1e/jocHXNJZm0S39+Z2xi+MLFac+uz3zid0PvDfBRVtexJQwZHT8/IyguPXpVXtz4pACxb097k1JGlSWZZs5JfX1zRhxj48gPvFdTLTBxOGh1t3j5DLFeUWHgnGmihvO/VbfpcyZPjFvzdObrf0gb2dN4iN0Ebb/5PbAoYaiuiu47hz+9ITUl32QHn7/SPX/+kHv0z7ziJieMD+/6z0mZUichOnLbG/fnJNGQCWX1tbW7GkyK0t9saQ4cP2JUKCd4XH7p2qavmsyWsqcXeBkGZjWz5cG6bW9mDWH6mxQROT7t5o7PqizuFFtqRRkQAAEQcBMC1MvZKep6wMosktOR7VUrpo7rna7SUfPPXjYxmwtQWV25+TvRW2vMe1+qKrZ+Ef7WQmpFEeEzNnvMzuwMuaxT2S0IDBIKLewZP/+Rk4aTP0+RB1p0quSKrs5ur4Bg/0BucUlRheHGM7TCpypLm2JmUMEuwmFRr+2IekHWIeeqYWJzH1qCDYna66/tvncnE+HkNTJ7zMGZ6a0K7dnr4sGUHaiT3Cl9a/1Fcwv+6crzCyS520awShoekkXnZBJ29AI/w4BRxd6UH7fHe8XFL1436qud5+0VjfIgAAIg4P4EzM6hOKJpnhC7Q3Jpr9n4Tg0zGWNEqpV0RayvaA7k/KltlIso+/D434sMdj32ChzsHxZiwtZpk6vYEpRdJkJxvP18xCEBEeGGto68+tpz75h3jQgUmzeck3DNGaGRGvSJV2w19Fsjs29ZnK48cHLV/63hzEB5+5CGjoGto26qfy2vxKytxq6uvPxwNYuS0SFZ7Lx02vZe4GkY0JrYmaiS3DaW4O1HRzEZP8QdEAABELiLCDjV3PGE2J3esSH5/sy8LRXk9oCGH0V70e6Sh/94njyySkhoHRW6j7qL9RqmbpLfR9499vCWC2frzdpOSpni7E+Vr637YuMBzu7DkgMnX3in4sQVmbyTiQFiCdYn1TJZ0b6SB/94nnNclHG+9ppVK06eqFZwbR46H3kkxY2D35p4m96hC5CnYln/kRw+8+BjZL2saT6OENXFojPZT5zs41AtTnb6ZIreuxe/5h6SZZCVdWl7L/A0DFi62J78Kv/LG3R32C4GJUEABEDAMwkIklMSnNYy3aY7njGlpYM2Ozd9WprI35voaLtT+XPd/hIDb42laMWJ4QumRyYNIyWRH42spaOutuXi6cayWtN2ElsuGeWTPkocH31PuL/Qx1/g7TPIR9Xd3Cg7V3rjSLmxRcYuapQWBeX8PmpMbNBgf4G6o6u1rbO26tbXRdJ+rCUjMdbeECdGLpozZES0v1oqVwUFBhGd1y43HLb2oNOM9EPbkvXejE4p6ROy3E7SKWxzL/A1DKzlZphfk/Xcfz2xMCeTDsf7dfczj71TapgN1yAAAiBw9xFwqrlz9+FFi51H4MXtD+VQZ4JKjpSs2mE+SNl5Sg1ATcu2//jSFHFvxeqi1+e9cOAu5TAA6FElCICACxNw6mSWh8TuuHB33rWqZa6YTts6RKc0f7uNbja3B6iZ8/tROluHIJRXCgvvVg5u35FoAAiAAM8ETCzn4LkGljhPmsZiNQvJASaQPH/81kX0Gjfi7OdnrZ3GGuAG8Ff9EzteSBfpxVUf+ug/gr5Cu/irFpJAAARAwNUJONXc8bzYHVfvXk/ULzM3fVZwx4mfm5s7fKKT7507N25iPHP4hbL66vOfcMK6PZGBiTYlzHzyT39cPj2ecu3cPvn81qP9rt43IQi3QAAEQMATCTjV3IF3xxOHkLPbNC5reE6Sd85CU/V2SrdasEOPqZJufk8zeuvfn02nf5vVN9954unrcO24ea9CfRAAAR4JIHaHR5gQ5QwCXWrT662VTfVbH7d6NZYzNHZGHYEEReV2dcmf5i74qBrTWM7gjjpAAATchQD996AzFIZ3xxmU77465C2tx7+88Pe7eQmSoLTwUElHxO2jB/+574equ28IoMUgAAIg0A8Bpy5ER+xOP72Bx5YRiE0MCgv26z0voqe24rakHZ4My8AhFwiAAAjcrQScau7crZDRbhAAARAAARAAgYEkgNidgaSPukEABEAABEAABJxAALE7ToCMKkAABEAABEAABAaSALw7A0kfdYMACIAACIAACDiBALw7ToCMKkAABEAABEAABAaSALw7A0kfdYMACIAACIAACDiBALw7ToCMKkAABEAABEAABAaSALw7A0kfdYMACIAACIAACDiBALw7ToCMKkAABEAABEAABAaSALw7A0kfdYMACIAACIAACDiBALw7ToCMKkAABEAABEAABAaSgFPNHZyZNZBd3Wfd4oy41fPCAjo6inZXlOIIqj5Z4SEIgAAIgIDbEcCZWURs7uRdj0cSavqYSS9vov39FcWFd81bP3b+pF1roijLt/39dcWFtTQNtxvSrqVwbG7Wnscj1Ooeb2/i7L6jz3/SZk4/jENzZHAfBEAABOwngNgdQhjoS77pvb29qB+Saner2beS/cxdTsKU+0IpW4fUTTTngWCXU9FtFRL6DiJ1J4cWQXj5+/r00Q6Mwz7g4BEIgAAI2EmA9ZqzU5IFxSUSiQW5nJ2l8j9S+aKwQHa1ijtX2Zeunc7MzchN81WpSC27Dm2/WGa/U0oryp0+/BMYiNa7+zgcCGaoEwRAAAQsJeBUc8dFY3caFDKCYJs78kaZROA2sznjsuKmJOn6Ud10gDR3LO17Ot+JH26tyIgR6q7Vsu8P3qYfuUXCfgIu0Uw3H4cuwRBKgAAIgIAZAk41d1zTu0O0tdxSEFEBDCGphLR/3ObTpVaTsyW96mq6bNJa8v0vS281LLs/9B7VnaPbr5W5j6mna679BGzCxnchNx+HfOOAPBAAARDgk4BTzR0X9e4I2irqVGOTmLiKllo5n4zdQVZree0H5bVaTQXuoK5H6ohx6JHdikaBAAi4BgGnmjsu6t0hiLo6JcGYO6prF+46c8c1RuPdrgXG4d0+AtB+EAABhxHAyiwt2l/r7zCE1YrLV5grpEDAHgLKrm7Li2McWs4KOUEABEDAKgLw7mhxScpa5csi9NHKis7eSR1rMIqCcrKj0uMCArQTYj2KDvWd1o6GekVDm4rw8xF2dpadut3ad0CMxmf20tS5E8Jiw/zIhcvd3T1qpbq9XXGzRlZ58Vbx8f6KW6OsNq8oKGtMoLBTpeQWFPr5KGWy0nIF9zbnShwdmhnvp+xUkZlbq5vKavtfxyVODM0cQhYhhH6qq8elpsPA7WfIUdP6C7IL8pLmToqICvfxG6T9M6Bbcaf85LXtBfX99B1dlcYnK3vYhDSx2F9bvKujS3ZLTqSwg+DprKYT9o5D01JxFwRAAARAQB/i6iQQLhq7Q7b+ikyqJgJ7bT95Y0tl36YJm1Z05Cvr02emifo0G9WfP3/4gyp2MU46a8n45xbHhJkQMTglLTI7J/XZl3qu/vDL6rdNm2FdZKSy/tPd1UAl+/xe+dqMVWlMrBInr7p57cKf+iCwYH3WqjRK15a6h1f83I81oAn6y5YZY6lI8BN+h179nrvqzW6GNhDgNJkgZq8Yv/ahmDA/7u0Q/+xhodkPtX/83z/mn+7TqtMErf7fYx+aHKobQlwp1lzZPA6tqQR5QQAEQOAuJEC9t5zSdJeN3SHI1VmdRGwvDFmdpcuyMldM3rooUr9+uy+A5hdMaQJefHtGTlK/Mryio0R0DZlLxq0a66/qtXLI7XaihvtSj4TzNt+XpiSMDJlBRNtvr79xjWWXkDMsRrl0UjopYWa+Cw7XLk+L04+bkKFPTyL+dtpM1t7b4uxU2tYhFI17i7rZ0dC2MeSDAKWzxue5t7MX9NEFfqLHNs2L2/3jqwdMbz0pnpi+8+XkCH5+k2wZh1RL8A0CIAACIGCWAD//SZsVz33gut4dQdtXR2qIBF+VD3H1Z4vMneQlWW8tiuC2j1ArVHI1IQwYJNTuotvfRxO0bfesKeGcnEqZokYiayN8Q4L9w+71F/vpnzIeHIIYNyF6pH6jHcMqIpIiDHXSZVELhhPXyqjsLHcIdYv+7ndEHL9Q+mTcjBBdAa9pi1OJ07/SpY0TqxcNpW9eLbrM9hvZzNB+ArRKeZtmGdg6zTelV+qVIcNCUxhT1nvK41NXX/gmv4rrlyKlZKTv3pQspsXpEp2qVmW3t9A3kOo+g+dmL60fh2ZF4QEIgAAIgACLQL8vN1Zeu5Mu7N0hiveeKba8gYmpbyzj2BWt1XX5u84cKaemPERBL745I2eYGQ9Kb0Ur/zaVbesom5r37izbf5oTNxObGDk/N37O5AhCu7kO/dHQKUsT3HjZ/a8UnRhG+4S6iMjUnZtG9Oti0tclUO3/unEG1XxhUszK6IoCc2dsZWTMiqTtOdknu24zrh27GNpLQNcW8bRxaydR02zkLZn0/b+WFFI2TfL8cW+siaNMGeFDTw7P38idktSE7/gLx9ZRt0g/3XU2v4TyA2l88v487dmZlAwLesu6cWiBQGQBARAAARAgCTjV3HFd745VY0Hj88rLnJfcxS9Orv+wniOjve1Wu/kJIzLrxNFLMhgDQ3mzZum6c6zJJr0wSVX9B2/Wf8ARTVy/2tIYfI9aZ1l1EwFDRWKqG+VN7VKVcad6Ea2tzWwhApWEE2KsjVlmtGHnNJWu3H/l8iMRKfpIF/95yyIL3qw1lZFYuSyaFtt86loxHRRlH0MeCJDqagJeXkPNypGXLfVrV5xmO58qD595ztd3D3l8bO8nMC0uR3PtCN0EgsjbNI6CoM3RWF6x5NUKXWb9vwLVL/VsO5XzEBcgAAIgAAJOI0C9J51SoSt7dywHEPtgZjZrBuryF8fWfyi1vLgu5zOLqUMbtNft75mydczJLN5RWryDebh0W85TestJ+fmG4gJzZ2bxuH+goOnzE+2vzdSHE0VMTp6tqWdMGVo1UcL8NNraUX635wb9xE6GvBAQT0+dOJjWqOfYLo6to3sgKbxwekHkRP3MnWjeysAjeynPTXTicpZnqLX8wpJXub6fXhF0++makAABEAABEHA+AXqiwRlVk94dnYPHGZU5rI5Hc+5lZDfdeJmcoLH2o4mckMDMc9UV/cr2GVgrTHueu/4zKHAIlXTwd3H+NcZd5D34kZXBxhXOXj08jLqrrJbksya8eGBISSa/bSMw73fhjAxZw+7jzBWTEijO1bJW67MO6Zj9KD3PRRBq2fuvXGNKIQUCIAACIOBiBJhXpRMU8wTvjiZ69DAG2unDFcYzUP2TnBQexchQHvu6of8iluVgvY4tK2Bzrvbrhy+lrKKcNylzE2MLbnM21NGEL5lGrybrKfmMtXUjLwzNaG4pAU3QhOH+jIxuTXp2zJQgQ+u/q61nDDMdRwxJIe23Xu+OJmDWaLp1ROPJShPOLUY6UiAAAiAAAgNMgHnrOkERnWvHrY2e2LzoKJpUp/TTwg4m9pa+318iOYUOtiEIhfw4aQnwONPUX+18PS/YV7tkGxXgPHjI49mDNrM21ElemTqCHlwtv20/zqw/54UhX63QywmJenED07HmhAtF1M48wyLT9DNcZF5VyQFu5Ja58rgPAiAAAiAwQAQM/5x1qBqkoePWtg4JR+hLL2gir6xfH6Tj28Uq6C2wYttdh3aPtcLPV5Q00QuzvSblpjICNAFPzKUnsoiLX3N8YPwwZCqzKRUUFslakmWhCNp+48b4d7V0WCgA2UAABEAABAaGAOs/cMcr4AHeHSXBLOmWS6RlrHU6Bvz62tuGnVWtcdfzSAWqfQcastdE6lojHBa9OvGibmcacmtBJgq4U7pnv5ztvuKfIZunhem2Lu3Sfnr4y9olCubKtAwfr9uSdt0jcbw/Y6Qq5GdumvXPWXVmlul6cRcEQAAEQMBuAvT/93ZLskCAu7t2yCZOSQliGqqmfRvMPX1KEzo92fyiHF/W3JW3gHSDVBoJcIsbkkNVF5dHjtS7SYRzl8Xkb64hNV+Vq7eByHTdiSoDo5AfhvYCarvVSVARVMo968yvaDNVUUQ869gQb/KUM7Ofh+8PNfsMD0AABEAABJxFwKmTWdp1WbGxzmqaQ+o5c505O10oYk9scarL2zSevSML5xlp3FS3M5ux+IXm5bFiZg2yuvilQPrJMWYT6rDMxByNF5GYPpuJ5lYczDcMxOaFIa9ghFOXW2eUKMkzRyz4xOZOXhDv1L8oLFAKWUAABEDgbiTgVHOnN3RH4t6YWWE33kNDs8i3u9FHPGc8Z69eowzE8YYaxt4hxs5PFZuSY1yu3zsBTjecSrdX1jFqiR5cGpyzOIae6Gktv15ovA8QLwyZSjkpSwkI2kovMhtYj5icYFUXSM5JW+lq/QbPSaIvWAlRwpvUFoWsu0iCAAiAAAgMAAETb2vHaeEB3h0OHG9xTrbRRAZ5iNKGGO1f9KypLsN3sKD+pyus3VzCY7aY2reGU5f5C19mMsUnfYKJ/W/MF+XjiaD2qzImUjdlcdafJtE2l+rYv/vbjcZmhizdbSNQ+F0D0wchUVuW0kYaS7S5pL83y2njc9+DRvsdaSJ35I+J0BY3P+NpTrit90MnP/3hwW++Lyr65n8+fik30VYxKAcCIAACHkjAqeaOB3h3Kn/6jfmzngzlefI+toMnef74Q9t6z5fQhsHSbH2SxxhaIQW7qtlyRi7K2pzLigrijrTYjPDMaFoa9xlBXK9j3tojZqYkm3QURQfFisxK4EhUM7HYnPvmL/bvu8FEW3szdoC6/sY/yk287PliSGtkI4FTl0rqGfVGLstanWEWUezExPc+mrd5PrWa60pzLWs6K2rm6NWJrLIZiXsKJ6fo87Lu0xo7IjF545c7nxofPyQ8PHxoTNqyv3z24dosR9QDmSAAAiDgjgQGhYUZvokd1wzSuyMWi2UyJtrDcXU5SnJbS8z9yYkiKtbY955ZC4b4tsqDE6LWPjdpzZwwfTiPV4+SENAOgIZzV7++yHo9ksq1NNeKh85KpMOZveLGJsy/b7B4UI/iTk93kG9sRNCYcUMfWZT29LqxK3Lipydp9n3XbLJR1d3i5TPE+peqMHDONFHD+d+q2/Rr3ZMnxq15OvP1P6SN7Gk8dJ5xw3BEBYUvmR+uV8VXoGxXxowMG5MaPEr7E6CqlUtZ00+cgrqLlqboaYmJgw3f6yc//vnoFZWJ/HwxpETbSEDQU1IpWPgA1XDCZ9Ts4aPD1TWXZHR7YxPDFy5Oe3Z95hO/G3pvgI+yuu4rHUPBHU18dFYMtQ0PWfaB2CiNsic4ZMmazL8+FhNC9b1cofb11ZNpviTRF6c05/F73bY3s4Zwgskix6fd3PFZlYC16wGP9UEUCIAACLgVAep/Zaco7QErs0hOf//XjbkvsY6WDBA/tmGaAb+6otNbWhN3LtIHwAbHkp4b6qwlKmvpjqOfx+U8Qm1MTN4Oi498bE3kY1QG9jcr1Id9uzd9qrK0KWYGdYyXcFjUazuiXpB1yLsFgUFCIdXDfUngiAx4ZM1E9o3LgcfW7e3nULD8A405Btv0KRr3HjK7ByNfDPV62kygqmLrF+FvLaS3CPIZmz1mZ3aGXNap5NJjA9Glj2yvWjF1XO90le6Gf/ayidncfMrqys3fid6i1upzH/J85Ud1NEtu/OJ1o77aeZ51B0kQAAEQuEsJGP5F7lAMHhK7U3LmjSL2TJQhM8kPZ5a/W0+wPCKhscwWvOzcH7xU9HEZEzDLfmSQ9vYx31MCxeYN5yRcc0Y42D8shLF1SGnezCFdBrIJwr+/LWeMShjcaC2qOM312V0tusw+XdwgP8EfQ61kOwiUfXj870UGxpxXoBE9nf5tcpazqr1m4zs1zDyiYQuJ1upra9dXNAdyPC5GuXi7USUxcXabt581AUm86QJBIAACIOByBMy/RB2gqgfE7uioFL979IV9N4xNHmWTdM+WQ6veriGzVZZJ6YgWYYjIdEiNQJW/+dtVWy6cvdnHe5OQt7SfOnGrrw5pr1m14uSJagXX5qFLqOsu3Tj4rYnXoT5HR2cf1XPe8bRIg4Sg7dMfWEaDWvZJfyen8sZQp4kdBI68e+xhsgvqzTJQyhRnf6p8bd0XGw9wXHSS78/M21JB7k9o+FG0F+0uefiP58lDxISsfSnVXSxrybCMvddf5X95w0z32ysa5UEABEDA/QkIklMSnNYK3aY7njGlpYWmCchbOWJcgr83oZG1tJ378caRcuNXn8V0o0Pzpg5JjiU9C2RgkKajQ9Xa3H7zSusv56QS47Xc5qSKgnJ+HzUmNogUou7oam3rrK269XWR1JZzTM1Vwe99fhmSutlBQJwYvmB6ZNIwskPJD9mnHXW1LRdPN5bV9mOmzM5Nn5YmIot1tN2p/LlufwnL8uMXV9/SNFnP/dcTC3My6XC8X3c/89g7pX0XwlMQAAEQuBsIONXcuRuAoo0gMLAElm3/8aUp4l4d1EWvz3vhQNPA6oPaQQAEQMAVCDh1MstDYndcod+gAwiYJKCZ8/tROluHIJRXCgsHyM9kUjfcBAEQAIGBI2BiOYfjlPGcaSzHMYJkELCDwBM7XkgX6ctXH/roP+aPsLWjEhQFARAAAfcj4FRzx9Nid9yvu6GxxxJImPnkn/64fHo85dq5ffL5rUfZB9F7bMvRMBAAARCwgABidyyAhCwg4OIENKM/LitIp/94Ud98Z9GCj6qZPaNdXH2oBwIgAAKOJoDYHUcThnwQcAKBQIJahX67uuRPc2HrOIE5qgABEHAnAvTfg85QGrE7zqCMOu5CAoLSwkMlHRG3jx78574fqu5CAGgyCIAACPRNwKmTWYjd6bsz8BQEQAAEQAAEQMARBODdcQRVyAQBEAABEAABEHAhAojdcaHOgCogAAIgAAIgAAKOIADvjiOoQiYIgAAIgAAIgIALEYB3x4U6A6qAAAiAAAiAAAg4ggC8O46gCpkgAAIgAAIgAAIuRADeHRfqDKgCAiAAAiAAAiDgCALw7jiCKmSCAAiAAAiAAAi4EAF4d1yoM6AKCIAACIAACICAIwjAu+MIqpAJAiAAAiAAAiDgQgTg3XGhzoAqIAACIAACIAACjiAA744jqEImCIAACIAACICACxFwqrmDM7NcqOddTBVxRtzqeWEBHR1FuytK23tcTDuoAwIgAAIg4N4EnHpEqGuiis2dvOvxSEJNv2K9vIn291cUF9r30o3NzdrzeIRa3ePtTZzdd/T5T9pcs/muoFXs/Em71kRRpnf7++uKC2vp7nAFBd1YB8vHoYN+EdyYHVQHARDwIAKI3SGEgb7ki9bb24v6Ibu3u9Vu40ToO4gURMokCC9/Xx8PGjP8N2XKfaGUrUMKF815IJj/Ou5WiZaPQwf9Ityt4NFuEAAB1yLAess4XjGJROL4SqyuofI/UvmisEB2OcWdq+xLpPskkJmbkZvmq1KRmboObb9YZp9XTFuVVpQ7ffgnMBCtxy/CQFBHnSAAAk4i4FRzx0VjdxoUMoJgmzvyRplEgMkUS4fguKy4KUm6gaRuOkCaO5YWpPOd+OHWiowYoe5aLfv+4G36kVsk7CfgEs3EL4JLdAOUAAEQcAgBp5o7rundIdpabimIqACGr1RC2j/4WEqgS60mZ+16c2u6LC3EySf5/peltxqW3R96j+rO0e3XytzN1rSfAAfHQF3gF2GgyKNeEAABxxNwqrnjot4dQVtFnWpsEhNe01Irdzx51MAh0Fpe+0F5rfaWgHMfF84jgF8E57FGTSAAAs4m4FRzx0W9OwRRV6ckGHNHde0CzB1nD0TU5woE8IvgCr0AHUAABBxBACuztFR/rb/DwFUrLl9hrmxOKbu6bS6LgiDAFwGrxqEjfhH4agjkgAAIgIA9BODd0dKTlLXKl0Xoo5UVnb1zKtZQ1fhkZQ+bkCYW+2vNx66OLtktOZHCjn7uU5rGZ3Ze0txJEVHhPn6DtBK6FXfKT17bXlDfankUiygoJzsqPS4gQDsp16PoUN9p7WioVzS0qQg/H2FnZ9mp231JI3VYmjp3QlhsmB+5gL67u0etVLe3K27WyCov3io+3mfZPhtn+qEoKGtMoLBTpeQ+Fvr5KGWy0nIF9zbnShwdmhnvp+xUkZlbq5vKavtfxyVODM0cQhYhhH6qq8elZuPQ7WTIUdP6C/uHgZ3j0P5fBOsbjRIgAAIg4BwCTjV3XDR2hyR9RSZVE4G9MOSNLZWWGxmaoNX/e+xDk0N1ZW3os9krxq99KCbMj1s0xD97WGj2Q+0f//eP+af7e51HR76yPn1mmqjPvlR//vzhD6q4tVBXWUvGP7c4JsxE+cEpaZHZOanPvtRz9YdfVr9dS5XgfHeRkcr6T3dXA5Xs83vlazNWpTHBUpy86ua1C3/qowsWrM9alUbp2lL38Iqf+zLjSNGaoL9smTGWCkU/4Xfo1e+Nlt3Zx9AGApwmE4S9w8DucajXx+ZfBIP24BIEQAAEXIwA9dpwilouG7tDkKuzOonYXhiyOkuXZYknpu98OTnCZoQan+fezl6QpF9/baIH/ESPbZoXt/vHVw+Y3fQwc8XkrYsizYugpZpZM6UJePHtGTl96KAX4BUdJaJlZS4Zt2qsv6rXyiG324ka7ks9Es7bfF+akjAyZAYRbb+9/sY1ll1CzvQZ5dJJ6aSEmfkuOFy7PC1OTz1k6NOTiL+dNpO197Y4O5W2dQhF496iboNoaBsY8kGA0tnuYWDvOKQU6f225ReBIwAXIAACIOCSBGx+V9vSGtf17gjavjpSQyT4qnyIqz9bZu5kpO/elCw2wNCpalV2ewt9A/36D4rK2zTLwNZpvim9Uq8MGRaawhgw3lMen7r6wjf5VUYOCYJIXpL11qIIAxXUCpVcTQgDBgm1Gzr3+dEEbds9a0o4J5tSpqiRyNoI35Bg/7B7/cVUQxgPDkGMmxA9Ur/RjqH8iKQIQ4V0WdSC4cS1Mio7yx1C3aK/+x2Sxy+UPhk3I0RXwGva4lTi9K90aePE6kVD6ZtXiy4b+I1sY2g/AVole4eB3eOQ1kSbsOEXgVMeFyAAAiDgogT6fbfwqbcLe3eI4r1nii1vqyZ8x184to66RfrprrP5JZQbRuOT9+dpz840NIfoGsTTxq2dRM2vkHdl0vf/WlJI2TTJ88e9sSaOKix86Mnh+RuNJqISU99YxjEtWqvr8nedOVJOTX6Jgl58c0bOMDNOFIJY+bepbFtH2dS8d2fZ/tOcuJnYxMj5ufFzJkcQ2s116I+GTlma4MZt73+l6MQw2ifURUSm7tw0wgIfVW9tAtX+rxtnUG0XJsWsjK4oMHfGVkbGrEjanpN9sus2x7VjO0N7Cei42TsM7B6Hxt1n3S+CcXncAQEQAAGXJOBUc8d1vTtW9k3epnEprGibxvKKJa9WcGQIVL/Us+0DzkNCE/DyGmo6hnzSUr92xWm216Hy8JnnfH33kAeX9n4C0+JyNNeOsCOKND6vvMyxty5+cXL9h/WcatrbbrWbnzOaOHpJBmNgKG/WLF13jjXZpJckqar/4M36DzhyietXWxqD71HrzKpuImCoSEyNI3lTu1Sl33OQVciLaG1tZl0TApWEE2KsjVlmtGHnNJWu3H/l8iMRVBf4z1sWWfBmramMxMpl0bTY5lPXinliyAMBUl27h4G949AkMtwEARAAAU8kQL2mnNI2V/buWAEgOnE5yzHTWn5hyatGrpc+X97i6akTB9MV9hzbxbF1dA8khRdOL4icqJ+yEc1bGXhkL+U6IojYBzOzWZNQl784tv5DKS3RksQzi6lDG7S5298zZeuYk1O8o7R4B/Nw6bacp/SWk/LzDcUF5s7M4nH/QEHT5yfaX5upDyeKmJw8W1PPMWV02okS5qfR1o7yuz03GKXtY8gLAXuHgd3jkE0DaRAAARDwbAK0n98ZzSS9OzoHjzMqc1gdsx+lp5kIQi17/5Vr1lY173fhTBFZw+7jzBWTEijO1bKWaXNPZ3g0514mZ9ONl8k5Gqs+msgJCcwkV13RrxzXkVWiCEJ7oLz+MyhwCJV08Hdx/jXGXeQ9+JGVwcYVzl49PIy6q6yW5HMnvOxlSEkmv20jYOcwsH8cslqAJAiAAAh4OAHmTeWEhnqCd0cTMGs0s0ap8WSlCadC3yg1QROG+zNZujXp2TFTggztzq62njHMPAwxJIV8cVPeHU306GFMx50+XGE8CcXIN5maFB7FCFAe+7rBZC4bbnKtMhsEWFyk/frhSymrKOdNytzE2ILbnA11NOFLptE91VPyGXfvSPsZmtHUUgJ2DgP7x6EZ/XEbBEAABDySAPPSc0LzdK4d9zZ6hkWm6SeYSGCqkgPccBkbIIZEvbghqt9yQhETKxSbF80U6JR+WtjBCb/tVxa5pCuFDrYhCIX8OGkJ8DjTZIECvGQp2Fe7ZBsV4Dx4yOPZgzazNtRJXpk6gh7dLb9tP85Zf24/Q16awAixdhjwPg4ZVZACARAAAQ8kYOhUcGgTSUPHvW0dLR36FUqmu1o6rAcWFBbJWpJlYXl2rUJfek0TWdr6JUJaxVmlvAUWb/9sobLOyna+oqSJXp/vNSk3lalYE/DEXHoii7j4taEDjAeGTGU2pewdBuwRYdM4tElrFAIBEAABNyXA/k/T4U3wAO+OON6fMQ4U8jM3zfpFzJ5V1NalXdNNg5e1SxTMlek+8PG6LWmnHykJZlW3XCItY682ojP1Jvra3obOqda464GoAtW+Aw3ZayJ1TREOi16deFG3QRG5tSATDN4p3bNfbuC+4pkhDdPyhH3DgIdxaLmqyAkCIAAC7k+Afus6oynu79ohIuJZZzV4k6dLmf08fH+omWdttzoJKnRGuWed+aVMZspPSQlinqhp9wZzT5/ShE5PptclcZ/6suauvAWkG6SS+9xdriSHqi4ujxyp95YJ5y6Lyd9cQyq/KldvA5HpuhNVxhYhDwztZWTXMOBjHNrbAJQHARAAATci4NTJLO26rNhYN6JjrKqSPGzCgk9s7uQF8ZaYksKpy81ZRWarOXOdOb9dKGJPbHGK5G0aT+1Mw7lPXlRWtzObAvmF5uWxQqcN87r2tUD6yTFmF+ywzMQcjReRmD6bCeVWHMw3EYhtP0NeuVg9DPgeh7y2BsJAAARAwPUIONXc6Q3dkbgeBCs0kpyTttLZ/QbPSaIvWAlRwpvUDoGsu1RS0FZ6kdm5eMTkBDH5hrbqw4q88R4ammWquHjOeM6uzQbyjzfUMPYOMXZ+qtU6GAikLgOcbjiVbq+so2onCNGDS4NzFsfQE46t5dcLTe4DZD9DplJOylIC9g0DHsYhR2tcgAAIgICHE7DyRWsfDQ/w7hD+3iynjc99DxrtM6OJ3JE/pvdwB7PTTIXfNTA76oREbVlKv52t5+stzsk2mlMjz1HaEKPVkzXVxXkNC+p/usKoQITHbDG1b42F2vgyk3o+6RNM7H9joRwbswlqvypjIsZTFmf9aRJtc6mO/duCXZFsY8hS1zYCdg0DPsYhqwVIggAIgICHE3CqueMB3h3iSnMtazoraubo1YkshhmJewonp+hDSVj3DUbRqUsl9YwxNHJZ1uoMs5ljJya+99G8zfOZ1VyVP/3GeJgIYsqT97EdPMnzxx/a1nu+hDYgmhbrkzyGY4gU7KpmCxm5KGtzLiskiKtwbEZ4ZjQtivuMIK7XMZbTiJkpyaa8TUR0UKzIrASORDUTiM25b/5i/74bTLS1N2OPqutv/KOc4cwWwAtDWqCNBOwZBryMQ7oBSIAACICApxMYFBbGeQs6tL2kd0csFstkTLCFQ6tziHDBHU18dFYMvQuOz6gHYqM0yp7gkCVrMv/6WEwI5fyRK9S+vvoXfPMlyVfnGQ8EIegpqRQsfCCcCiT2GTV7+Ohwdc0lmZSaZIlNDF+4OO3Z9ZlP/G7ovQE+yuo6RkJbS8z9yYkiKtzY955ZC4b4tsqDE6LWPjdpzZwwfTiPV4+SEFDqEA3nrn59kWWptTTXiofOSqRUILzixibMv2+weFCP4k5Pd5BvbETQmHFDH1mU9vS6sSty4qcnafZ912wSaXW3ePkMsb6pwsA500QN53+rbtOvdU+eGLfm6czX/5A2sqfxEBsCW1ZQ+JL5FA1fgbJdGTMybExq8CjtT4CqVk5jYRdi0i1N0dMSEwcbmlMnP/756BXdyV5MXn2KF4aUVBsJ2DMMeBmHlP74BgEQAAGPJyBITknw+Eby3EBR3Ccfj+udrjIrWFld+dp3oreoNdKXPzu2bq/hmVaZf5j+1kJmb5heWT1yWaeyWxAYJBTSdkrvA0MJ08YVvRTHzWKoTF3RyS2tiTsX6UOh6346vdzoHM1n3sx5hNqY2LA891p+peLBP1dw71FXmoDNu7NnsM7wIh8oZR1ybkMMm0CV1n5Hpx7ckUqdAM9+oE33VZDKK54z6aDBbo2KxrWL/8M+eJXKS33zxFArzg4Ctg8DnsYhhQPfIAACIODJBAz/IHZoWz0hdocE1F6z8Z0aZv7GCFlr9bW16yuaA82umdKVKPvw+N+LDGwgr8DB/mEhhrYOmb9NzvVSlJx5o4g9GWWohOSHM8vfrWdvJxgay+wGTef+4KWij8uYuGn6vnHC28f8UBEoNm84J2HFPpPFhUYN8WYO6TIS79/fzkNGJQxutBZVnOY6Da8WXe7L1iHL88RQq4kdBGwfBjyNQwOSuAQBEAABjyRg/h3mgOZ6QuxOLxbJ92fmbakgtwc0/Cjai3aXPPzH8+ThTULWZoDqLq6xQhU78u6xh7dcOFtv1nZSyhRnf6p8bd0XGw9QB2ZRZYvfPfrCvhvGJo+ySbpny6FVb9eQGSvLpHRQizBEZCKqRqDK3/ztKlKHm2Z1IOXIW9pPnbhF1Wzqu71m1YqTJ6oVXJuHzqmuu3Tj4LfmzzHt6OyjekNTj5bKTgjaPv2BZTuqZZ9YcGwqPwx1athBwOZhwNc4ZINEGgRAAAQ8koBTJ7N0m+54wGaD9FCYnZs+LU3k7010tN2p/LlufwnrjUtnsiAhTgxfMD0yaRgpifxoZC0ddbUtF083ltWatpMYkZqAvJUjxiWQBclSbed+vHGk3NgKY7L3lYoOzZs6JDmWdDCRUUGajg5Va3P7zSutv5yTSkyu5TYpSxSU8/uoMbFBpBB1R1drW2dt1a2vi6RWH2JqUriDbvLIkNTQDgI2DwO+xqGDAEMsCIAACAw4AaeaOwPeWigAAiAAAiAAAiBwFxJw6mSWh8Tu3IXDBE0GARAAARAAAXcm0PfiHp5b5knTWDyjgTgQAAEQAAEQAAGHEYB3x2FoIRgEQAAEQAAEQMA1CMC74xr9AC1AAARAAARAAAQcRgDeHYehhWAQAAEQAAEQAAHXIADvjmv0A7QAARAAARAAARBwGAF4dxyGFoJBAARAAARAAARcgwC8O67RD9ACBEAABEAABEDAYQTg3XEYWggGARAAARAAARBwDQLw7rhGP0ALEAABEAABEAABhxGAd8dhaCEYBEAABEAABEDANQjAu+Ma/QAtQAAEQAAEQAAEHEbAqd4dh7UCgkEABEAABEAABEDALAGYO2bR4AEIgAAIgAAIgIBnEIC54xn9iFaAAAiAAAiAAAiYJQBzxywaPAABEAABEAABEPAMAjB3PKMf0QoQAAEQAAEQAAGzBGDumEWDByAAAiAAAiAAAp5BwKkL0QlN1kv/lXuvjwXo/Hxbz36ydXepBVmRBQRAAARAAARAAAT6IuBcc2fU1Lyc2cK+9GGeqSNqYe4wOJACARAAARAAARCwlYCTJ7O6VBYr2qHusjgvMoIACIAACIAACICAWQLO9e7UN9fflkcSarU5fbyFwSILvT/mROA+CIAACIAACIAACHAIONfcafnnozP/yanf4CLk6R+PPhVscBOXIAACIAACIAACIGAHASdPZvWnaaRffznwHARAAARAAARAAASsI+Bi5o7COu2RGwRAAARAAARAAAT6JeBi5k6/+iIDCIAACIAACIAACFhJAOaOlcCQHQRAAARAAARAwN0IwNxxtx6DviAAAiAAAiAAAlYSgLljJTBkBwEQAAEQAAEQcDcCMHfcrcegLwiAAAiAAAiAgJUEYO5YCQzZQQAEQAAEQAAE3I0AzB136zHoCwIgAAIgAAIgYCUBmDtWAkN2EAABEAABEAABdyMAc8fdegz6ggAIgAAIgAAIWEkA5o6VwJAdBEAABEAABEDA3QjA3HG3HoO+IAACIAACIAACVhKAuWMlMGQHARAAARAAARBwNwIwd9ytx6AvCIAACIAACICAlQRg7lgJDNlBAARAAARAAATcjQDMHXfrMegLAiAAAiAAAiBgJQGYO1YCQ3YQAAEQAAEQAAF3IwBzx916DPqCAAiAAAiAAAhYSQDmjpXAkB0EQAAEQAAEQMDdCMDccbceg74gAAIgAAIgAAJWEoC5YyUwZAcBEAABEAABEHA3AjB33K3HoC8IgAAIgAAIgICVBGDuWAkM2UEABEAABEAABNyNAMwdd+sx6AsCIAACIAACIGAlAZg7VgJDdhAAARAAARAAAXcj4GLmToC78YO+IAACIAACIAACLk/Axcyd+k6XJwYFQQAEQAAEQAAE3IyAt1P1DXnk431r7iW61eZq9Q4MNvcI90EABEAABEAABEDAJgLONXcih8UMDRfZpCgKgQAIgAAIgAAIgIBtBJw8meXrY7Ga/t6+FudFRhAAARAAARAAARAwS8C53p0LPx06Hh9BqMyqQz/w9mkpL6OvkAABEAABEAABEAABmwkIklMSbC6MgiAAAiAAAiAAAiDg+gScPJnl+kCgIQiAAAiAAAiAgKcRgLnjaT2K9oAACIAACIAACBgQgLljAASXIAACIAACIAACnkYA5o6n9SjaAwIgAAIgAAIgYEAA5o4BEFyCAAiAAAiAAAh4GgGYO57Wo2gPCIAACIAACICAAQHviHCxwS17LhubWu0pjrIgAAIgAAIgAAIgwDsBeHd4RwqBIAACIAACIAACrkUA5o5r9Qe0AQEQAAEQAAEQ4J0AzB3ekUIgCIAACIAACICAaxGAueNa/QFtQAAEQAAEQAAEeCcAc4d3pBAIAiAAAiAAAiDgWgRg7rhWf0AbEAABEAABEAAB3gnA3OEdKQSCAAiAAAiAAAi4FgGYO67VH9AGBEAABEAABECAdwIwd3hHCoEgAAIgAAIgAAKuRQDmjmv1B7QBARAAARAAARDgnQDMHd6RQiAIgAAIgAAIgIBrEYC541r9AW1AAARAAARAAAR4JwBzh3ekEAgCIAACIAACIOBaBGDuuFZ/QBsQAAEQAAEQAAHeCcDc4R0pBIIACIAACIAACLgWAZg7rtUf0AYEQAAEQAAEQIB3AjB3eEcKgSAAAiAAAiAAAq5F4P8DlEsFcdNsS/8AAAAASUVORK5CYII="/>
          <p:cNvSpPr>
            <a:spLocks noChangeAspect="1" noChangeArrowheads="1"/>
          </p:cNvSpPr>
          <p:nvPr/>
        </p:nvSpPr>
        <p:spPr bwMode="auto">
          <a:xfrm>
            <a:off x="1436914" y="1485901"/>
            <a:ext cx="351472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917" y="1599141"/>
            <a:ext cx="6458083" cy="299066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3683" y="1485901"/>
            <a:ext cx="50822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全局注册组件</a:t>
            </a:r>
          </a:p>
          <a:p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Vue.component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(</a:t>
            </a:r>
            <a:r>
              <a:rPr lang="en-US" altLang="zh-CN" sz="2000" dirty="0" err="1">
                <a:latin typeface="Microsoft YaHei" charset="0"/>
                <a:ea typeface="Microsoft YaHei" charset="0"/>
                <a:cs typeface="Microsoft YaHei" charset="0"/>
              </a:rPr>
              <a:t>tagName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, options)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943" y="5249858"/>
            <a:ext cx="3835400" cy="11557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3" y="2811464"/>
            <a:ext cx="4737319" cy="3556679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537974" y="5663626"/>
            <a:ext cx="326572" cy="328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09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组件系统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kumimoji="1"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局部注册组件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79" y="2472714"/>
            <a:ext cx="5228121" cy="26597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0473" y="2472714"/>
            <a:ext cx="4844142" cy="72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通过使用组件实例选项注册，可以使组件仅在另一个实例</a:t>
            </a:r>
            <a:r>
              <a:rPr lang="en-US" altLang="zh-CN" sz="2000" dirty="0">
                <a:latin typeface="Microsoft YaHei" charset="0"/>
                <a:ea typeface="Microsoft YaHei" charset="0"/>
                <a:cs typeface="Microsoft YaHei" charset="0"/>
              </a:rPr>
              <a:t>/</a:t>
            </a:r>
            <a:r>
              <a:rPr lang="zh-CN" altLang="en-US" sz="2000" dirty="0">
                <a:latin typeface="Microsoft YaHei" charset="0"/>
                <a:ea typeface="Microsoft YaHei" charset="0"/>
                <a:cs typeface="Microsoft YaHei" charset="0"/>
              </a:rPr>
              <a:t>组件的作用域中可</a:t>
            </a:r>
            <a:r>
              <a:rPr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用</a:t>
            </a:r>
            <a:endParaRPr kumimoji="1" lang="zh-CN" altLang="en-US" sz="200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48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3600" b="1" dirty="0">
                <a:latin typeface="Microsoft YaHei" charset="0"/>
                <a:ea typeface="Microsoft YaHei" charset="0"/>
                <a:cs typeface="Microsoft YaHei" charset="0"/>
              </a:rPr>
              <a:t>组件之间通信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31455" y="1191192"/>
            <a:ext cx="5045544" cy="48862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38200" y="1534886"/>
            <a:ext cx="461554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父子组件通信</a:t>
            </a:r>
          </a:p>
          <a:p>
            <a:r>
              <a:rPr lang="en-US" altLang="zh-CN" dirty="0"/>
              <a:t> 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props 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down, events </a:t>
            </a:r>
            <a:r>
              <a:rPr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up</a:t>
            </a:r>
            <a:endParaRPr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使用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 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$on(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eventName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) 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监听事件</a:t>
            </a:r>
          </a:p>
          <a:p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使用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 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$emit(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eventName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) 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触发事件</a:t>
            </a:r>
          </a:p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使用</a:t>
            </a:r>
            <a:r>
              <a:rPr kumimoji="1" lang="en-US" altLang="zh-CN" sz="1600" dirty="0" smtClean="0">
                <a:latin typeface="Microsoft YaHei" charset="0"/>
                <a:ea typeface="Microsoft YaHei" charset="0"/>
                <a:cs typeface="Microsoft YaHei" charset="0"/>
              </a:rPr>
              <a:t>v-on</a:t>
            </a:r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绑定自定义事件</a:t>
            </a:r>
          </a:p>
          <a:p>
            <a:endParaRPr kumimoji="1" lang="zh-CN" altLang="en-US" sz="1600" dirty="0" smtClean="0">
              <a:latin typeface="Microsoft YaHei" charset="0"/>
              <a:ea typeface="Microsoft YaHei" charset="0"/>
              <a:cs typeface="Microsoft YaHei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zh-CN" altLang="en-US" sz="2000" dirty="0" smtClean="0">
                <a:latin typeface="Microsoft YaHei" charset="0"/>
                <a:ea typeface="Microsoft YaHei" charset="0"/>
                <a:cs typeface="Microsoft YaHei" charset="0"/>
              </a:rPr>
              <a:t>非父子组件通信 </a:t>
            </a:r>
          </a:p>
          <a:p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借第三者：使用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一个空的 </a:t>
            </a:r>
            <a:r>
              <a:rPr lang="en-US" altLang="zh-CN" sz="1600" dirty="0" err="1">
                <a:latin typeface="Microsoft YaHei" charset="0"/>
                <a:ea typeface="Microsoft YaHei" charset="0"/>
                <a:cs typeface="Microsoft YaHei" charset="0"/>
              </a:rPr>
              <a:t>Vue</a:t>
            </a:r>
            <a:r>
              <a:rPr lang="en-US" altLang="zh-CN" sz="1600" dirty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lang="zh-CN" altLang="en-US" sz="1600" dirty="0">
                <a:latin typeface="Microsoft YaHei" charset="0"/>
                <a:ea typeface="Microsoft YaHei" charset="0"/>
                <a:cs typeface="Microsoft YaHei" charset="0"/>
              </a:rPr>
              <a:t>实例作为中央事件</a:t>
            </a:r>
            <a:r>
              <a:rPr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总线</a:t>
            </a:r>
          </a:p>
          <a:p>
            <a:r>
              <a:rPr kumimoji="1" lang="zh-CN" altLang="en-US" sz="1600" dirty="0" smtClean="0">
                <a:latin typeface="Microsoft YaHei" charset="0"/>
                <a:ea typeface="Microsoft YaHei" charset="0"/>
                <a:cs typeface="Microsoft YaHei" charset="0"/>
              </a:rPr>
              <a:t>      </a:t>
            </a:r>
            <a:r>
              <a:rPr kumimoji="1" lang="en-US" altLang="zh-CN" sz="1600" dirty="0" err="1" smtClean="0">
                <a:latin typeface="Microsoft YaHei" charset="0"/>
                <a:ea typeface="Microsoft YaHei" charset="0"/>
                <a:cs typeface="Microsoft YaHei" charset="0"/>
              </a:rPr>
              <a:t>Vuex</a:t>
            </a:r>
            <a:endParaRPr kumimoji="1" lang="zh-CN" altLang="en-US" sz="1600" dirty="0">
              <a:latin typeface="Microsoft YaHei" charset="0"/>
              <a:ea typeface="Microsoft YaHei" charset="0"/>
              <a:cs typeface="Microsoft YaHei" charset="0"/>
            </a:endParaRPr>
          </a:p>
          <a:p>
            <a:endParaRPr lang="zh-CN" altLang="en-US" dirty="0" smtClean="0"/>
          </a:p>
          <a:p>
            <a:endParaRPr kumimoji="1" lang="zh-CN" altLang="en-US" dirty="0"/>
          </a:p>
          <a:p>
            <a:r>
              <a:rPr kumimoji="1" lang="zh-CN" altLang="en-US" dirty="0" smtClean="0"/>
              <a:t>  </a:t>
            </a:r>
          </a:p>
          <a:p>
            <a:r>
              <a:rPr kumimoji="1" lang="zh-CN" altLang="en-US" dirty="0" smtClean="0"/>
              <a:t>   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8002" y="4424694"/>
            <a:ext cx="3552648" cy="20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1753</Words>
  <Application>Microsoft Office PowerPoint</Application>
  <PresentationFormat>宽屏</PresentationFormat>
  <Paragraphs>195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Roboto Mono</vt:lpstr>
      <vt:lpstr>Source Sans Pro</vt:lpstr>
      <vt:lpstr>DengXian</vt:lpstr>
      <vt:lpstr>DengXian Light</vt:lpstr>
      <vt:lpstr>Microsoft YaHei</vt:lpstr>
      <vt:lpstr>Arial</vt:lpstr>
      <vt:lpstr>Office 主题</vt:lpstr>
      <vt:lpstr>VUE技术栈学习</vt:lpstr>
      <vt:lpstr>什么是Vue?</vt:lpstr>
      <vt:lpstr>什么是渐进式框架？</vt:lpstr>
      <vt:lpstr>声明式渲染</vt:lpstr>
      <vt:lpstr>Vue实例的option</vt:lpstr>
      <vt:lpstr>Vue 实例生命周期</vt:lpstr>
      <vt:lpstr>组件系统</vt:lpstr>
      <vt:lpstr>组件系统</vt:lpstr>
      <vt:lpstr>组件之间通信</vt:lpstr>
      <vt:lpstr>slot</vt:lpstr>
      <vt:lpstr>编写可复用的组件</vt:lpstr>
      <vt:lpstr>响应式原理</vt:lpstr>
      <vt:lpstr>单文件组件</vt:lpstr>
      <vt:lpstr>状态管理</vt:lpstr>
      <vt:lpstr>状态管理-Vuex</vt:lpstr>
      <vt:lpstr>Vuex– 核心概念</vt:lpstr>
      <vt:lpstr>Vuex – Mutations </vt:lpstr>
      <vt:lpstr>Vuex-Actions</vt:lpstr>
      <vt:lpstr>Vuex-Modules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VUE技术栈</dc:title>
  <dc:creator>weiwei wang</dc:creator>
  <cp:lastModifiedBy>V_,Kangchuang</cp:lastModifiedBy>
  <cp:revision>258</cp:revision>
  <dcterms:created xsi:type="dcterms:W3CDTF">2017-07-10T09:23:02Z</dcterms:created>
  <dcterms:modified xsi:type="dcterms:W3CDTF">2017-11-27T02:28:36Z</dcterms:modified>
</cp:coreProperties>
</file>