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0"/>
  </p:notesMasterIdLst>
  <p:sldIdLst>
    <p:sldId id="256" r:id="rId2"/>
    <p:sldId id="296" r:id="rId3"/>
    <p:sldId id="289" r:id="rId4"/>
    <p:sldId id="263" r:id="rId5"/>
    <p:sldId id="266" r:id="rId6"/>
    <p:sldId id="288" r:id="rId7"/>
    <p:sldId id="290" r:id="rId8"/>
    <p:sldId id="267" r:id="rId9"/>
    <p:sldId id="313" r:id="rId10"/>
    <p:sldId id="293" r:id="rId11"/>
    <p:sldId id="292" r:id="rId12"/>
    <p:sldId id="295" r:id="rId13"/>
    <p:sldId id="297" r:id="rId14"/>
    <p:sldId id="294" r:id="rId15"/>
    <p:sldId id="314" r:id="rId16"/>
    <p:sldId id="298" r:id="rId17"/>
    <p:sldId id="299" r:id="rId18"/>
    <p:sldId id="300" r:id="rId19"/>
    <p:sldId id="301" r:id="rId20"/>
    <p:sldId id="302" r:id="rId21"/>
    <p:sldId id="306" r:id="rId22"/>
    <p:sldId id="303" r:id="rId23"/>
    <p:sldId id="304" r:id="rId24"/>
    <p:sldId id="305" r:id="rId25"/>
    <p:sldId id="311" r:id="rId26"/>
    <p:sldId id="287" r:id="rId27"/>
    <p:sldId id="310" r:id="rId28"/>
    <p:sldId id="31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916"/>
    <a:srgbClr val="84EDFF"/>
    <a:srgbClr val="58AF43"/>
    <a:srgbClr val="FCF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2" autoAdjust="0"/>
    <p:restoredTop sz="82604" autoAdjust="0"/>
  </p:normalViewPr>
  <p:slideViewPr>
    <p:cSldViewPr snapToGrid="0" snapToObjects="1">
      <p:cViewPr varScale="1">
        <p:scale>
          <a:sx n="61" d="100"/>
          <a:sy n="61" d="100"/>
        </p:scale>
        <p:origin x="11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3C49B-C994-1A48-8DE7-CD3D61F25877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579E4B-2C27-824A-B054-3F4F7BF3866B}">
      <dgm:prSet phldrT="[文本]"/>
      <dgm:spPr/>
      <dgm:t>
        <a:bodyPr/>
        <a:lstStyle/>
        <a:p>
          <a:r>
            <a:rPr lang="en-US" altLang="zh-CN" dirty="0" smtClean="0"/>
            <a:t>Parse</a:t>
          </a:r>
          <a:endParaRPr lang="zh-CN" altLang="en-US" dirty="0" smtClean="0"/>
        </a:p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96383ADF-56DC-FD48-B916-2DDDF98837E8}" type="parTrans" cxnId="{17A9AB9A-B5B7-A74C-9B90-A08CA1D4505F}">
      <dgm:prSet/>
      <dgm:spPr/>
      <dgm:t>
        <a:bodyPr/>
        <a:lstStyle/>
        <a:p>
          <a:endParaRPr lang="zh-CN" altLang="en-US"/>
        </a:p>
      </dgm:t>
    </dgm:pt>
    <dgm:pt modelId="{64B6E2C8-5A63-E24C-ADFF-E7A4C078E058}" type="sibTrans" cxnId="{17A9AB9A-B5B7-A74C-9B90-A08CA1D4505F}">
      <dgm:prSet/>
      <dgm:spPr/>
      <dgm:t>
        <a:bodyPr/>
        <a:lstStyle/>
        <a:p>
          <a:endParaRPr lang="zh-CN" altLang="en-US"/>
        </a:p>
      </dgm:t>
    </dgm:pt>
    <dgm:pt modelId="{FB59A875-C9AC-3D4C-9437-60DC0429F0DA}">
      <dgm:prSet phldrT="[文本]"/>
      <dgm:spPr/>
      <dgm:t>
        <a:bodyPr/>
        <a:lstStyle/>
        <a:p>
          <a:r>
            <a:rPr lang="en-US" altLang="zh-CN" dirty="0" smtClean="0"/>
            <a:t>Generate</a:t>
          </a:r>
          <a:endParaRPr lang="zh-CN" altLang="en-US" dirty="0" smtClean="0"/>
        </a:p>
        <a:p>
          <a:r>
            <a:rPr lang="en-US" altLang="en-US" dirty="0" smtClean="0"/>
            <a:t>DOM tree</a:t>
          </a:r>
          <a:r>
            <a:rPr lang="zh-CN" altLang="en-US" dirty="0" smtClean="0"/>
            <a:t> </a:t>
          </a:r>
          <a:r>
            <a:rPr lang="en-US" altLang="zh-CN" dirty="0" smtClean="0"/>
            <a:t>+</a:t>
          </a:r>
          <a:r>
            <a:rPr lang="zh-CN" altLang="en-US" dirty="0" smtClean="0"/>
            <a:t> </a:t>
          </a:r>
          <a:r>
            <a:rPr lang="en-US" altLang="zh-CN" dirty="0" smtClean="0"/>
            <a:t>styles </a:t>
          </a:r>
          <a:r>
            <a:rPr lang="zh-CN" altLang="en-US" dirty="0" smtClean="0"/>
            <a:t>样式表</a:t>
          </a:r>
          <a:endParaRPr lang="zh-CN" altLang="en-US" dirty="0"/>
        </a:p>
      </dgm:t>
    </dgm:pt>
    <dgm:pt modelId="{832B78B0-C7CC-1743-8410-22EEC19553E1}" type="parTrans" cxnId="{076DE164-33CE-0D40-B753-28A68E9D86FB}">
      <dgm:prSet/>
      <dgm:spPr/>
      <dgm:t>
        <a:bodyPr/>
        <a:lstStyle/>
        <a:p>
          <a:endParaRPr lang="zh-CN" altLang="en-US"/>
        </a:p>
      </dgm:t>
    </dgm:pt>
    <dgm:pt modelId="{C81CA47A-6954-3B44-9CC4-2291B883D9C0}" type="sibTrans" cxnId="{076DE164-33CE-0D40-B753-28A68E9D86FB}">
      <dgm:prSet/>
      <dgm:spPr/>
      <dgm:t>
        <a:bodyPr/>
        <a:lstStyle/>
        <a:p>
          <a:endParaRPr lang="zh-CN" altLang="en-US"/>
        </a:p>
      </dgm:t>
    </dgm:pt>
    <dgm:pt modelId="{C39C99F2-A0D7-E94E-935B-6976646A6E75}">
      <dgm:prSet phldrT="[文本]"/>
      <dgm:spPr/>
      <dgm:t>
        <a:bodyPr/>
        <a:lstStyle/>
        <a:p>
          <a:r>
            <a:rPr lang="en-US" altLang="zh-CN" dirty="0" smtClean="0"/>
            <a:t>Generate</a:t>
          </a:r>
          <a:endParaRPr lang="zh-CN" altLang="en-US" dirty="0" smtClean="0"/>
        </a:p>
        <a:p>
          <a:r>
            <a:rPr lang="en-US" altLang="zh-CN" dirty="0" smtClean="0"/>
            <a:t>R</a:t>
          </a:r>
          <a:r>
            <a:rPr lang="en-US" altLang="en-US" dirty="0" smtClean="0"/>
            <a:t>ender tree</a:t>
          </a:r>
          <a:endParaRPr lang="zh-CN" altLang="en-US" dirty="0"/>
        </a:p>
      </dgm:t>
    </dgm:pt>
    <dgm:pt modelId="{8417F52F-F8D7-2143-92C1-CD7D3FE8FF8F}" type="parTrans" cxnId="{464153BF-3067-884C-9844-B8A92F72B527}">
      <dgm:prSet/>
      <dgm:spPr/>
      <dgm:t>
        <a:bodyPr/>
        <a:lstStyle/>
        <a:p>
          <a:endParaRPr lang="zh-CN" altLang="en-US"/>
        </a:p>
      </dgm:t>
    </dgm:pt>
    <dgm:pt modelId="{99CA4E12-8B83-EE46-A9D0-B369EB84E059}" type="sibTrans" cxnId="{464153BF-3067-884C-9844-B8A92F72B527}">
      <dgm:prSet/>
      <dgm:spPr/>
      <dgm:t>
        <a:bodyPr/>
        <a:lstStyle/>
        <a:p>
          <a:endParaRPr lang="zh-CN" altLang="en-US"/>
        </a:p>
      </dgm:t>
    </dgm:pt>
    <dgm:pt modelId="{23A94362-ABF1-0044-B1C7-7B5D30558AFA}">
      <dgm:prSet/>
      <dgm:spPr/>
      <dgm:t>
        <a:bodyPr/>
        <a:lstStyle/>
        <a:p>
          <a:r>
            <a:rPr lang="en-US" altLang="zh-CN" dirty="0" smtClean="0"/>
            <a:t>Layout</a:t>
          </a:r>
          <a:endParaRPr lang="zh-CN" altLang="en-US" dirty="0"/>
        </a:p>
      </dgm:t>
    </dgm:pt>
    <dgm:pt modelId="{DF0517D8-06BD-D747-B437-B238CC92CE08}" type="parTrans" cxnId="{5CF51903-4FC8-B74D-9D32-02D14970BDCA}">
      <dgm:prSet/>
      <dgm:spPr/>
      <dgm:t>
        <a:bodyPr/>
        <a:lstStyle/>
        <a:p>
          <a:endParaRPr lang="zh-CN" altLang="en-US"/>
        </a:p>
      </dgm:t>
    </dgm:pt>
    <dgm:pt modelId="{8CCDEF8F-DDFD-C54C-88C5-D8587AEF29E8}" type="sibTrans" cxnId="{5CF51903-4FC8-B74D-9D32-02D14970BDCA}">
      <dgm:prSet/>
      <dgm:spPr/>
      <dgm:t>
        <a:bodyPr/>
        <a:lstStyle/>
        <a:p>
          <a:endParaRPr lang="zh-CN" altLang="en-US"/>
        </a:p>
      </dgm:t>
    </dgm:pt>
    <dgm:pt modelId="{98C8B27F-2623-1844-AD9C-A9D1C2FC36B1}">
      <dgm:prSet/>
      <dgm:spPr/>
      <dgm:t>
        <a:bodyPr/>
        <a:lstStyle/>
        <a:p>
          <a:r>
            <a:rPr lang="en-US" altLang="zh-CN" dirty="0" smtClean="0"/>
            <a:t>Paint</a:t>
          </a:r>
          <a:endParaRPr lang="zh-CN" altLang="en-US" dirty="0"/>
        </a:p>
      </dgm:t>
    </dgm:pt>
    <dgm:pt modelId="{E762090C-7919-2C4D-90AD-E3419E86A22D}" type="parTrans" cxnId="{D6CB4096-30E2-8347-B3A3-C9F841372E62}">
      <dgm:prSet/>
      <dgm:spPr/>
      <dgm:t>
        <a:bodyPr/>
        <a:lstStyle/>
        <a:p>
          <a:endParaRPr lang="zh-CN" altLang="en-US"/>
        </a:p>
      </dgm:t>
    </dgm:pt>
    <dgm:pt modelId="{86FC302E-970B-B54C-8B01-74F014DB094E}" type="sibTrans" cxnId="{D6CB4096-30E2-8347-B3A3-C9F841372E62}">
      <dgm:prSet/>
      <dgm:spPr/>
      <dgm:t>
        <a:bodyPr/>
        <a:lstStyle/>
        <a:p>
          <a:endParaRPr lang="zh-CN" altLang="en-US"/>
        </a:p>
      </dgm:t>
    </dgm:pt>
    <dgm:pt modelId="{3876666A-5B0C-4C40-A69B-9FA1D000C8C2}" type="pres">
      <dgm:prSet presAssocID="{A9A3C49B-C994-1A48-8DE7-CD3D61F258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EF7A429-EF9C-5A48-BA0E-FFD9C84573B9}" type="pres">
      <dgm:prSet presAssocID="{D0579E4B-2C27-824A-B054-3F4F7BF3866B}" presName="composite" presStyleCnt="0"/>
      <dgm:spPr/>
    </dgm:pt>
    <dgm:pt modelId="{F76407E0-57B1-F44B-A9AC-D17F197EEAA7}" type="pres">
      <dgm:prSet presAssocID="{D0579E4B-2C27-824A-B054-3F4F7BF3866B}" presName="bentUpArrow1" presStyleLbl="alignImgPlace1" presStyleIdx="0" presStyleCnt="4"/>
      <dgm:spPr/>
    </dgm:pt>
    <dgm:pt modelId="{4BDBFE55-70AD-7D4C-A65E-C7138A8D1685}" type="pres">
      <dgm:prSet presAssocID="{D0579E4B-2C27-824A-B054-3F4F7BF3866B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2C3D00-A2AB-1D44-96F7-E60645695CEF}" type="pres">
      <dgm:prSet presAssocID="{D0579E4B-2C27-824A-B054-3F4F7BF3866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D59C6F-20D4-AE42-ADBA-B43B5E5F101A}" type="pres">
      <dgm:prSet presAssocID="{64B6E2C8-5A63-E24C-ADFF-E7A4C078E058}" presName="sibTrans" presStyleCnt="0"/>
      <dgm:spPr/>
    </dgm:pt>
    <dgm:pt modelId="{B08A7529-9221-E94C-A50C-5F6F1D2DFEC3}" type="pres">
      <dgm:prSet presAssocID="{FB59A875-C9AC-3D4C-9437-60DC0429F0DA}" presName="composite" presStyleCnt="0"/>
      <dgm:spPr/>
    </dgm:pt>
    <dgm:pt modelId="{C3C9BD06-C780-C042-943A-76E21140467F}" type="pres">
      <dgm:prSet presAssocID="{FB59A875-C9AC-3D4C-9437-60DC0429F0DA}" presName="bentUpArrow1" presStyleLbl="alignImgPlace1" presStyleIdx="1" presStyleCnt="4"/>
      <dgm:spPr/>
    </dgm:pt>
    <dgm:pt modelId="{FF4777D3-1A09-E84E-B06B-58F984611511}" type="pres">
      <dgm:prSet presAssocID="{FB59A875-C9AC-3D4C-9437-60DC0429F0DA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5FBA8-BA94-4744-A431-D8362F4380BF}" type="pres">
      <dgm:prSet presAssocID="{FB59A875-C9AC-3D4C-9437-60DC0429F0D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60E59-3640-3546-AEDD-283B11B73A08}" type="pres">
      <dgm:prSet presAssocID="{C81CA47A-6954-3B44-9CC4-2291B883D9C0}" presName="sibTrans" presStyleCnt="0"/>
      <dgm:spPr/>
    </dgm:pt>
    <dgm:pt modelId="{F5E67E54-8461-1144-9CCA-18E4680E2D9B}" type="pres">
      <dgm:prSet presAssocID="{C39C99F2-A0D7-E94E-935B-6976646A6E75}" presName="composite" presStyleCnt="0"/>
      <dgm:spPr/>
    </dgm:pt>
    <dgm:pt modelId="{6B81D773-D64E-E042-9E17-F1AE40B11706}" type="pres">
      <dgm:prSet presAssocID="{C39C99F2-A0D7-E94E-935B-6976646A6E75}" presName="bentUpArrow1" presStyleLbl="alignImgPlace1" presStyleIdx="2" presStyleCnt="4"/>
      <dgm:spPr/>
    </dgm:pt>
    <dgm:pt modelId="{8C15D5B1-BBDB-2F45-94E1-612065D8409B}" type="pres">
      <dgm:prSet presAssocID="{C39C99F2-A0D7-E94E-935B-6976646A6E75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DC11ED-D623-F244-B08A-16CFC5E4CD5A}" type="pres">
      <dgm:prSet presAssocID="{C39C99F2-A0D7-E94E-935B-6976646A6E7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4DBC6B3-C510-9D4A-B0AB-C2F22508891A}" type="pres">
      <dgm:prSet presAssocID="{99CA4E12-8B83-EE46-A9D0-B369EB84E059}" presName="sibTrans" presStyleCnt="0"/>
      <dgm:spPr/>
    </dgm:pt>
    <dgm:pt modelId="{31B4F01A-9C43-2148-8A60-FF3019E6E938}" type="pres">
      <dgm:prSet presAssocID="{23A94362-ABF1-0044-B1C7-7B5D30558AFA}" presName="composite" presStyleCnt="0"/>
      <dgm:spPr/>
    </dgm:pt>
    <dgm:pt modelId="{AD81BC96-0C47-0A4E-BAFD-9052AC2B068A}" type="pres">
      <dgm:prSet presAssocID="{23A94362-ABF1-0044-B1C7-7B5D30558AFA}" presName="bentUpArrow1" presStyleLbl="alignImgPlace1" presStyleIdx="3" presStyleCnt="4"/>
      <dgm:spPr/>
    </dgm:pt>
    <dgm:pt modelId="{718D4366-2BB8-704E-83F9-757E99AF8043}" type="pres">
      <dgm:prSet presAssocID="{23A94362-ABF1-0044-B1C7-7B5D30558AFA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05A91C-5F3C-AC4C-83F9-613FB27EB987}" type="pres">
      <dgm:prSet presAssocID="{23A94362-ABF1-0044-B1C7-7B5D30558AFA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AFD3B55-04D4-6C48-8AB6-BC9461C225E7}" type="pres">
      <dgm:prSet presAssocID="{8CCDEF8F-DDFD-C54C-88C5-D8587AEF29E8}" presName="sibTrans" presStyleCnt="0"/>
      <dgm:spPr/>
    </dgm:pt>
    <dgm:pt modelId="{6A0A4B0F-5A2E-D948-9226-F2FBAF5D752B}" type="pres">
      <dgm:prSet presAssocID="{98C8B27F-2623-1844-AD9C-A9D1C2FC36B1}" presName="composite" presStyleCnt="0"/>
      <dgm:spPr/>
    </dgm:pt>
    <dgm:pt modelId="{57BC0645-67D8-FA4C-9EFD-1D51256343CA}" type="pres">
      <dgm:prSet presAssocID="{98C8B27F-2623-1844-AD9C-A9D1C2FC36B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A9AB9A-B5B7-A74C-9B90-A08CA1D4505F}" srcId="{A9A3C49B-C994-1A48-8DE7-CD3D61F25877}" destId="{D0579E4B-2C27-824A-B054-3F4F7BF3866B}" srcOrd="0" destOrd="0" parTransId="{96383ADF-56DC-FD48-B916-2DDDF98837E8}" sibTransId="{64B6E2C8-5A63-E24C-ADFF-E7A4C078E058}"/>
    <dgm:cxn modelId="{9D5C2E07-26D6-BE40-B2EC-E6165CDA583B}" type="presOf" srcId="{A9A3C49B-C994-1A48-8DE7-CD3D61F25877}" destId="{3876666A-5B0C-4C40-A69B-9FA1D000C8C2}" srcOrd="0" destOrd="0" presId="urn:microsoft.com/office/officeart/2005/8/layout/StepDownProcess"/>
    <dgm:cxn modelId="{FDDABDAF-BAFD-F847-80E3-DE17C5A90688}" type="presOf" srcId="{23A94362-ABF1-0044-B1C7-7B5D30558AFA}" destId="{718D4366-2BB8-704E-83F9-757E99AF8043}" srcOrd="0" destOrd="0" presId="urn:microsoft.com/office/officeart/2005/8/layout/StepDownProcess"/>
    <dgm:cxn modelId="{C8CEB4D5-4F10-0445-8FC9-C3CF813BE6EE}" type="presOf" srcId="{C39C99F2-A0D7-E94E-935B-6976646A6E75}" destId="{8C15D5B1-BBDB-2F45-94E1-612065D8409B}" srcOrd="0" destOrd="0" presId="urn:microsoft.com/office/officeart/2005/8/layout/StepDownProcess"/>
    <dgm:cxn modelId="{BE8F35AF-12BF-D14E-B4B7-6516BC1AADC9}" type="presOf" srcId="{FB59A875-C9AC-3D4C-9437-60DC0429F0DA}" destId="{FF4777D3-1A09-E84E-B06B-58F984611511}" srcOrd="0" destOrd="0" presId="urn:microsoft.com/office/officeart/2005/8/layout/StepDownProcess"/>
    <dgm:cxn modelId="{DB56DDF1-1190-F344-B720-AAF08B9DE288}" type="presOf" srcId="{98C8B27F-2623-1844-AD9C-A9D1C2FC36B1}" destId="{57BC0645-67D8-FA4C-9EFD-1D51256343CA}" srcOrd="0" destOrd="0" presId="urn:microsoft.com/office/officeart/2005/8/layout/StepDownProcess"/>
    <dgm:cxn modelId="{D6CB4096-30E2-8347-B3A3-C9F841372E62}" srcId="{A9A3C49B-C994-1A48-8DE7-CD3D61F25877}" destId="{98C8B27F-2623-1844-AD9C-A9D1C2FC36B1}" srcOrd="4" destOrd="0" parTransId="{E762090C-7919-2C4D-90AD-E3419E86A22D}" sibTransId="{86FC302E-970B-B54C-8B01-74F014DB094E}"/>
    <dgm:cxn modelId="{5CF51903-4FC8-B74D-9D32-02D14970BDCA}" srcId="{A9A3C49B-C994-1A48-8DE7-CD3D61F25877}" destId="{23A94362-ABF1-0044-B1C7-7B5D30558AFA}" srcOrd="3" destOrd="0" parTransId="{DF0517D8-06BD-D747-B437-B238CC92CE08}" sibTransId="{8CCDEF8F-DDFD-C54C-88C5-D8587AEF29E8}"/>
    <dgm:cxn modelId="{10B8F8D7-BD94-3B4F-B056-3B800E27C385}" type="presOf" srcId="{D0579E4B-2C27-824A-B054-3F4F7BF3866B}" destId="{4BDBFE55-70AD-7D4C-A65E-C7138A8D1685}" srcOrd="0" destOrd="0" presId="urn:microsoft.com/office/officeart/2005/8/layout/StepDownProcess"/>
    <dgm:cxn modelId="{464153BF-3067-884C-9844-B8A92F72B527}" srcId="{A9A3C49B-C994-1A48-8DE7-CD3D61F25877}" destId="{C39C99F2-A0D7-E94E-935B-6976646A6E75}" srcOrd="2" destOrd="0" parTransId="{8417F52F-F8D7-2143-92C1-CD7D3FE8FF8F}" sibTransId="{99CA4E12-8B83-EE46-A9D0-B369EB84E059}"/>
    <dgm:cxn modelId="{076DE164-33CE-0D40-B753-28A68E9D86FB}" srcId="{A9A3C49B-C994-1A48-8DE7-CD3D61F25877}" destId="{FB59A875-C9AC-3D4C-9437-60DC0429F0DA}" srcOrd="1" destOrd="0" parTransId="{832B78B0-C7CC-1743-8410-22EEC19553E1}" sibTransId="{C81CA47A-6954-3B44-9CC4-2291B883D9C0}"/>
    <dgm:cxn modelId="{F890BBB5-0493-154A-B9A6-8E940602B06C}" type="presParOf" srcId="{3876666A-5B0C-4C40-A69B-9FA1D000C8C2}" destId="{DEF7A429-EF9C-5A48-BA0E-FFD9C84573B9}" srcOrd="0" destOrd="0" presId="urn:microsoft.com/office/officeart/2005/8/layout/StepDownProcess"/>
    <dgm:cxn modelId="{6A953521-6AEC-DE45-BBEE-7CF2CC0BBA9C}" type="presParOf" srcId="{DEF7A429-EF9C-5A48-BA0E-FFD9C84573B9}" destId="{F76407E0-57B1-F44B-A9AC-D17F197EEAA7}" srcOrd="0" destOrd="0" presId="urn:microsoft.com/office/officeart/2005/8/layout/StepDownProcess"/>
    <dgm:cxn modelId="{1BF9E0CD-9A3B-6346-996B-233FC3705C4C}" type="presParOf" srcId="{DEF7A429-EF9C-5A48-BA0E-FFD9C84573B9}" destId="{4BDBFE55-70AD-7D4C-A65E-C7138A8D1685}" srcOrd="1" destOrd="0" presId="urn:microsoft.com/office/officeart/2005/8/layout/StepDownProcess"/>
    <dgm:cxn modelId="{3BAFAA73-B2E3-344C-9168-7EBC145CAF0A}" type="presParOf" srcId="{DEF7A429-EF9C-5A48-BA0E-FFD9C84573B9}" destId="{2E2C3D00-A2AB-1D44-96F7-E60645695CEF}" srcOrd="2" destOrd="0" presId="urn:microsoft.com/office/officeart/2005/8/layout/StepDownProcess"/>
    <dgm:cxn modelId="{DFB07DB9-EA61-2548-90DB-6E5B51FBBC45}" type="presParOf" srcId="{3876666A-5B0C-4C40-A69B-9FA1D000C8C2}" destId="{7BD59C6F-20D4-AE42-ADBA-B43B5E5F101A}" srcOrd="1" destOrd="0" presId="urn:microsoft.com/office/officeart/2005/8/layout/StepDownProcess"/>
    <dgm:cxn modelId="{53E88A3B-8E2E-234B-8E6F-316B77F05DF2}" type="presParOf" srcId="{3876666A-5B0C-4C40-A69B-9FA1D000C8C2}" destId="{B08A7529-9221-E94C-A50C-5F6F1D2DFEC3}" srcOrd="2" destOrd="0" presId="urn:microsoft.com/office/officeart/2005/8/layout/StepDownProcess"/>
    <dgm:cxn modelId="{BF798969-26EE-1D49-A529-1AC83C6C8DA7}" type="presParOf" srcId="{B08A7529-9221-E94C-A50C-5F6F1D2DFEC3}" destId="{C3C9BD06-C780-C042-943A-76E21140467F}" srcOrd="0" destOrd="0" presId="urn:microsoft.com/office/officeart/2005/8/layout/StepDownProcess"/>
    <dgm:cxn modelId="{EFDB488F-245D-6844-AA9A-FCA1E42C1878}" type="presParOf" srcId="{B08A7529-9221-E94C-A50C-5F6F1D2DFEC3}" destId="{FF4777D3-1A09-E84E-B06B-58F984611511}" srcOrd="1" destOrd="0" presId="urn:microsoft.com/office/officeart/2005/8/layout/StepDownProcess"/>
    <dgm:cxn modelId="{535E9B6F-2EF0-634C-A168-36BCF266AD06}" type="presParOf" srcId="{B08A7529-9221-E94C-A50C-5F6F1D2DFEC3}" destId="{5FA5FBA8-BA94-4744-A431-D8362F4380BF}" srcOrd="2" destOrd="0" presId="urn:microsoft.com/office/officeart/2005/8/layout/StepDownProcess"/>
    <dgm:cxn modelId="{2E22F43F-D2FB-974D-AF3D-FA454FCFDBC7}" type="presParOf" srcId="{3876666A-5B0C-4C40-A69B-9FA1D000C8C2}" destId="{53860E59-3640-3546-AEDD-283B11B73A08}" srcOrd="3" destOrd="0" presId="urn:microsoft.com/office/officeart/2005/8/layout/StepDownProcess"/>
    <dgm:cxn modelId="{6750C31A-9DD6-B24D-B2BD-B17E08CE3798}" type="presParOf" srcId="{3876666A-5B0C-4C40-A69B-9FA1D000C8C2}" destId="{F5E67E54-8461-1144-9CCA-18E4680E2D9B}" srcOrd="4" destOrd="0" presId="urn:microsoft.com/office/officeart/2005/8/layout/StepDownProcess"/>
    <dgm:cxn modelId="{39C8D7BA-34CB-5449-AFC0-13F68392BC5B}" type="presParOf" srcId="{F5E67E54-8461-1144-9CCA-18E4680E2D9B}" destId="{6B81D773-D64E-E042-9E17-F1AE40B11706}" srcOrd="0" destOrd="0" presId="urn:microsoft.com/office/officeart/2005/8/layout/StepDownProcess"/>
    <dgm:cxn modelId="{C74DA030-EECB-1F42-9888-FB45EE6A2134}" type="presParOf" srcId="{F5E67E54-8461-1144-9CCA-18E4680E2D9B}" destId="{8C15D5B1-BBDB-2F45-94E1-612065D8409B}" srcOrd="1" destOrd="0" presId="urn:microsoft.com/office/officeart/2005/8/layout/StepDownProcess"/>
    <dgm:cxn modelId="{149B9BD0-6AB8-E844-A4EC-587ED6810535}" type="presParOf" srcId="{F5E67E54-8461-1144-9CCA-18E4680E2D9B}" destId="{17DC11ED-D623-F244-B08A-16CFC5E4CD5A}" srcOrd="2" destOrd="0" presId="urn:microsoft.com/office/officeart/2005/8/layout/StepDownProcess"/>
    <dgm:cxn modelId="{33D5202D-CA97-FF4E-B647-7571BE49DF80}" type="presParOf" srcId="{3876666A-5B0C-4C40-A69B-9FA1D000C8C2}" destId="{A4DBC6B3-C510-9D4A-B0AB-C2F22508891A}" srcOrd="5" destOrd="0" presId="urn:microsoft.com/office/officeart/2005/8/layout/StepDownProcess"/>
    <dgm:cxn modelId="{FBCA59EB-EDAC-2740-AE45-25C1DE1751A4}" type="presParOf" srcId="{3876666A-5B0C-4C40-A69B-9FA1D000C8C2}" destId="{31B4F01A-9C43-2148-8A60-FF3019E6E938}" srcOrd="6" destOrd="0" presId="urn:microsoft.com/office/officeart/2005/8/layout/StepDownProcess"/>
    <dgm:cxn modelId="{4E5A7F41-4BEC-4A4D-BEAE-61B1F222602E}" type="presParOf" srcId="{31B4F01A-9C43-2148-8A60-FF3019E6E938}" destId="{AD81BC96-0C47-0A4E-BAFD-9052AC2B068A}" srcOrd="0" destOrd="0" presId="urn:microsoft.com/office/officeart/2005/8/layout/StepDownProcess"/>
    <dgm:cxn modelId="{52AA45D2-C70C-D44C-93B8-6E47297D7C24}" type="presParOf" srcId="{31B4F01A-9C43-2148-8A60-FF3019E6E938}" destId="{718D4366-2BB8-704E-83F9-757E99AF8043}" srcOrd="1" destOrd="0" presId="urn:microsoft.com/office/officeart/2005/8/layout/StepDownProcess"/>
    <dgm:cxn modelId="{5B753F1A-DC44-6B44-9004-8F18C7659304}" type="presParOf" srcId="{31B4F01A-9C43-2148-8A60-FF3019E6E938}" destId="{EC05A91C-5F3C-AC4C-83F9-613FB27EB987}" srcOrd="2" destOrd="0" presId="urn:microsoft.com/office/officeart/2005/8/layout/StepDownProcess"/>
    <dgm:cxn modelId="{5D381212-071D-AD4C-B314-FFD6EECEC852}" type="presParOf" srcId="{3876666A-5B0C-4C40-A69B-9FA1D000C8C2}" destId="{4AFD3B55-04D4-6C48-8AB6-BC9461C225E7}" srcOrd="7" destOrd="0" presId="urn:microsoft.com/office/officeart/2005/8/layout/StepDownProcess"/>
    <dgm:cxn modelId="{5FD6F07F-4FA0-6A43-9DC7-2D370945AF69}" type="presParOf" srcId="{3876666A-5B0C-4C40-A69B-9FA1D000C8C2}" destId="{6A0A4B0F-5A2E-D948-9226-F2FBAF5D752B}" srcOrd="8" destOrd="0" presId="urn:microsoft.com/office/officeart/2005/8/layout/StepDownProcess"/>
    <dgm:cxn modelId="{9A266718-846C-A047-8C74-4D9C780F9A4C}" type="presParOf" srcId="{6A0A4B0F-5A2E-D948-9226-F2FBAF5D752B}" destId="{57BC0645-67D8-FA4C-9EFD-1D51256343C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407E0-57B1-F44B-A9AC-D17F197EEAA7}">
      <dsp:nvSpPr>
        <dsp:cNvPr id="0" name=""/>
        <dsp:cNvSpPr/>
      </dsp:nvSpPr>
      <dsp:spPr>
        <a:xfrm rot="5400000">
          <a:off x="229853" y="885398"/>
          <a:ext cx="857128" cy="9758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5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BFE55-70AD-7D4C-A65E-C7138A8D1685}">
      <dsp:nvSpPr>
        <dsp:cNvPr id="0" name=""/>
        <dsp:cNvSpPr/>
      </dsp:nvSpPr>
      <dsp:spPr>
        <a:xfrm>
          <a:off x="2766" y="-64745"/>
          <a:ext cx="1442899" cy="10099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Parse</a:t>
          </a: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HTML</a:t>
          </a:r>
          <a:endParaRPr lang="zh-CN" altLang="en-US" sz="1400" kern="1200" dirty="0"/>
        </a:p>
      </dsp:txBody>
      <dsp:txXfrm>
        <a:off x="52078" y="-15433"/>
        <a:ext cx="1344275" cy="911358"/>
      </dsp:txXfrm>
    </dsp:sp>
    <dsp:sp modelId="{2E2C3D00-A2AB-1D44-96F7-E60645695CEF}">
      <dsp:nvSpPr>
        <dsp:cNvPr id="0" name=""/>
        <dsp:cNvSpPr/>
      </dsp:nvSpPr>
      <dsp:spPr>
        <a:xfrm>
          <a:off x="1445665" y="31579"/>
          <a:ext cx="1049427" cy="816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9BD06-C780-C042-943A-76E21140467F}">
      <dsp:nvSpPr>
        <dsp:cNvPr id="0" name=""/>
        <dsp:cNvSpPr/>
      </dsp:nvSpPr>
      <dsp:spPr>
        <a:xfrm rot="5400000">
          <a:off x="1426170" y="2019942"/>
          <a:ext cx="857128" cy="9758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5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4777D3-1A09-E84E-B06B-58F984611511}">
      <dsp:nvSpPr>
        <dsp:cNvPr id="0" name=""/>
        <dsp:cNvSpPr/>
      </dsp:nvSpPr>
      <dsp:spPr>
        <a:xfrm>
          <a:off x="1199083" y="1069798"/>
          <a:ext cx="1442899" cy="10099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Generate</a:t>
          </a: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DOM tree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+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styles </a:t>
          </a:r>
          <a:r>
            <a:rPr lang="zh-CN" altLang="en-US" sz="1400" kern="1200" dirty="0" smtClean="0"/>
            <a:t>样式表</a:t>
          </a:r>
          <a:endParaRPr lang="zh-CN" altLang="en-US" sz="1400" kern="1200" dirty="0"/>
        </a:p>
      </dsp:txBody>
      <dsp:txXfrm>
        <a:off x="1248395" y="1119110"/>
        <a:ext cx="1344275" cy="911358"/>
      </dsp:txXfrm>
    </dsp:sp>
    <dsp:sp modelId="{5FA5FBA8-BA94-4744-A431-D8362F4380BF}">
      <dsp:nvSpPr>
        <dsp:cNvPr id="0" name=""/>
        <dsp:cNvSpPr/>
      </dsp:nvSpPr>
      <dsp:spPr>
        <a:xfrm>
          <a:off x="2641982" y="1166123"/>
          <a:ext cx="1049427" cy="816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1D773-D64E-E042-9E17-F1AE40B11706}">
      <dsp:nvSpPr>
        <dsp:cNvPr id="0" name=""/>
        <dsp:cNvSpPr/>
      </dsp:nvSpPr>
      <dsp:spPr>
        <a:xfrm rot="5400000">
          <a:off x="2622487" y="3154485"/>
          <a:ext cx="857128" cy="9758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5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15D5B1-BBDB-2F45-94E1-612065D8409B}">
      <dsp:nvSpPr>
        <dsp:cNvPr id="0" name=""/>
        <dsp:cNvSpPr/>
      </dsp:nvSpPr>
      <dsp:spPr>
        <a:xfrm>
          <a:off x="2395400" y="2204342"/>
          <a:ext cx="1442899" cy="10099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Generate</a:t>
          </a: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R</a:t>
          </a:r>
          <a:r>
            <a:rPr lang="en-US" altLang="en-US" sz="1400" kern="1200" dirty="0" smtClean="0"/>
            <a:t>ender tree</a:t>
          </a:r>
          <a:endParaRPr lang="zh-CN" altLang="en-US" sz="1400" kern="1200" dirty="0"/>
        </a:p>
      </dsp:txBody>
      <dsp:txXfrm>
        <a:off x="2444712" y="2253654"/>
        <a:ext cx="1344275" cy="911358"/>
      </dsp:txXfrm>
    </dsp:sp>
    <dsp:sp modelId="{17DC11ED-D623-F244-B08A-16CFC5E4CD5A}">
      <dsp:nvSpPr>
        <dsp:cNvPr id="0" name=""/>
        <dsp:cNvSpPr/>
      </dsp:nvSpPr>
      <dsp:spPr>
        <a:xfrm>
          <a:off x="3838299" y="2300666"/>
          <a:ext cx="1049427" cy="816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1BC96-0C47-0A4E-BAFD-9052AC2B068A}">
      <dsp:nvSpPr>
        <dsp:cNvPr id="0" name=""/>
        <dsp:cNvSpPr/>
      </dsp:nvSpPr>
      <dsp:spPr>
        <a:xfrm rot="5400000">
          <a:off x="3818804" y="4289029"/>
          <a:ext cx="857128" cy="9758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5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8D4366-2BB8-704E-83F9-757E99AF8043}">
      <dsp:nvSpPr>
        <dsp:cNvPr id="0" name=""/>
        <dsp:cNvSpPr/>
      </dsp:nvSpPr>
      <dsp:spPr>
        <a:xfrm>
          <a:off x="3591717" y="3338886"/>
          <a:ext cx="1442899" cy="10099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Layout</a:t>
          </a:r>
          <a:endParaRPr lang="zh-CN" altLang="en-US" sz="1400" kern="1200" dirty="0"/>
        </a:p>
      </dsp:txBody>
      <dsp:txXfrm>
        <a:off x="3641029" y="3388198"/>
        <a:ext cx="1344275" cy="911358"/>
      </dsp:txXfrm>
    </dsp:sp>
    <dsp:sp modelId="{EC05A91C-5F3C-AC4C-83F9-613FB27EB987}">
      <dsp:nvSpPr>
        <dsp:cNvPr id="0" name=""/>
        <dsp:cNvSpPr/>
      </dsp:nvSpPr>
      <dsp:spPr>
        <a:xfrm>
          <a:off x="5034616" y="3435210"/>
          <a:ext cx="1049427" cy="816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C0645-67D8-FA4C-9EFD-1D51256343CA}">
      <dsp:nvSpPr>
        <dsp:cNvPr id="0" name=""/>
        <dsp:cNvSpPr/>
      </dsp:nvSpPr>
      <dsp:spPr>
        <a:xfrm>
          <a:off x="4788034" y="4473430"/>
          <a:ext cx="1442899" cy="10099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Paint</a:t>
          </a:r>
          <a:endParaRPr lang="zh-CN" altLang="en-US" sz="1400" kern="1200" dirty="0"/>
        </a:p>
      </dsp:txBody>
      <dsp:txXfrm>
        <a:off x="4837346" y="4522742"/>
        <a:ext cx="1344275" cy="91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9DDDF-8DC1-D94F-A989-E00453EA866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A4C8E-5421-6845-9642-21B31775A1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11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忙迭代，然后准备的仓促，昨天晚上终于把</a:t>
            </a:r>
            <a:r>
              <a:rPr kumimoji="1" lang="zh-CN" altLang="zh-CN" dirty="0" smtClean="0"/>
              <a:t>P</a:t>
            </a:r>
            <a:r>
              <a:rPr kumimoji="1" lang="en-US" altLang="zh-CN" dirty="0" smtClean="0"/>
              <a:t>PT</a:t>
            </a:r>
            <a:r>
              <a:rPr kumimoji="1" lang="zh-CN" altLang="en-US" dirty="0" smtClean="0"/>
              <a:t> 梳理清楚；有些观点不对的请指正；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04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http://blog.csdn.net/pur_e/article/details/53066275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最不效率的地方在于任何小变动都有的和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watcher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数量相关的性能代价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依赖收集在初始化和数据变化的时候都需要重新收集依赖，这个代价在小量更新的时候几乎可以忽略，但在数据量庞大的时候也会产生一定的消耗。</a:t>
            </a:r>
          </a:p>
          <a:p>
            <a:endParaRPr kumimoji="1"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为了提升小量数据更新时的性能，也需要针对性的优化，比如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shouldComponentUpdate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immutable data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segmentfault.com</a:t>
            </a:r>
            <a:r>
              <a:rPr kumimoji="1" lang="en-US" altLang="zh-CN" dirty="0" smtClean="0"/>
              <a:t>/a/1190000007244289</a:t>
            </a:r>
          </a:p>
          <a:p>
            <a:r>
              <a:rPr kumimoji="1" lang="mr-IN" altLang="zh-CN" dirty="0" smtClean="0"/>
              <a:t>https://nearwmy.github.io/Vue%E7%9A%84%E5%93%8D%E5%BA%94%E5%8E%9F%E7%90%86%E5%B0%8F%E7%BB%93/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不再依赖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解析器进行模版解析，可以进行更多的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工作提高运行时效率：通过模版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编译，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的运行时体积可以进一步压缩，运行时效率可以进一步提升；</a:t>
            </a:r>
          </a:p>
          <a:p>
            <a:pPr marL="0" indent="0">
              <a:buNone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可以渲染到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以外的平台，实现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、同构渲染这些高级特性，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等框架应用的就是这一特性。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lang="en-US" altLang="zh-CN" sz="1200" dirty="0" smtClean="0">
                <a:latin typeface="+mn-ea"/>
              </a:rPr>
              <a:t>virtual dom</a:t>
            </a:r>
            <a:r>
              <a:rPr lang="zh-CN" altLang="en-US" sz="1200" dirty="0" smtClean="0">
                <a:latin typeface="+mn-ea"/>
              </a:rPr>
              <a:t>很多时候都不是最优的操作，但它具有普适性，在效率、可维护性之间达平衡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用最简单的方式实现，已阐明原理为主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玉伯大神的一个梳理：</a:t>
            </a:r>
            <a:r>
              <a:rPr kumimoji="1" lang="en-US" altLang="zh-CN" dirty="0" smtClean="0"/>
              <a:t>https://github.com/lifesinger/blog/issues/184#issuecomment-313983661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玉伯大神的一个梳理：</a:t>
            </a:r>
            <a:r>
              <a:rPr kumimoji="1" lang="en-US" altLang="zh-CN" dirty="0" smtClean="0"/>
              <a:t>https://github.com/lifesinger/blog/issues/184#issuecomment-313983661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会简单的考虑同层级节点的位置变换，而对于不同层级的节点，只有创建和删除操作。当根节点发现子节点中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消失了，就会直接销毁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发现多了一个子节点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，则会创建新的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（包括子节点）作为其子节点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58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INSERT_MARKUP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类型不在老集合里， 即是全新的节点，需要对新节点执行插入操作。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MOVE_EXISTING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，在老集合有新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类型，且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是，就需要做移动操作，可以复用以前的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REMOVE_NODE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类型，在新集合里也有，但对应的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不同则不能直接复用和更新，需要执行删除操作，或者老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不在新集合里的，也需要执行删除操作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新老集合进行 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差异化对比，发现 </a:t>
            </a:r>
            <a:r>
              <a:rPr lang="en-US" altLang="zh-CN" dirty="0" smtClean="0"/>
              <a:t>B != A</a:t>
            </a:r>
            <a:r>
              <a:rPr lang="zh-CN" altLang="en-US" dirty="0" smtClean="0"/>
              <a:t>，则创建并插入 </a:t>
            </a:r>
            <a:r>
              <a:rPr lang="en-US" altLang="zh-CN" dirty="0" smtClean="0"/>
              <a:t>B </a:t>
            </a:r>
            <a:r>
              <a:rPr lang="zh-CN" altLang="en-US" dirty="0" smtClean="0"/>
              <a:t>至新集合，删除老集合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；以此类推，创建并插入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，删除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React</a:t>
            </a:r>
            <a:r>
              <a:rPr lang="zh-CN" altLang="en-US" dirty="0" smtClean="0"/>
              <a:t>发现这样非常不爽，浪费性能，只要对这些节点进行位置移动即可，因为这些都是相同的节点，只是由于位置发生变化。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577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577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577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57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4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展示重绘重排小实验   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http://www.sina.com.cn/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preformance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展示重绘重排占页面</a:t>
            </a: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优化方案：</a:t>
            </a:r>
          </a:p>
          <a:p>
            <a:pPr marL="685800" lvl="1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大数据修改合并操作，</a:t>
            </a:r>
          </a:p>
          <a:p>
            <a:pPr marL="685800" lvl="1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小数据量精准修改；</a:t>
            </a:r>
          </a:p>
          <a:p>
            <a:pPr marL="685800" lvl="1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访问，存取变量，</a:t>
            </a:r>
          </a:p>
          <a:p>
            <a:pPr marL="685800" lvl="1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动画元素脱离文档流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如果有策略</a:t>
            </a:r>
          </a:p>
          <a:p>
            <a:pPr marL="685800" lvl="1" indent="-228600">
              <a:buAutoNum type="arabicPeriod"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7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首次创建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数据修改的时候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提出质疑：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http://chrisharrington.github.io/demos/performance/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DOM </a:t>
            </a:r>
            <a:r>
              <a:rPr kumimoji="1" lang="zh-CN" altLang="en-US" sz="1200" dirty="0" smtClean="0"/>
              <a:t>操作是界面刷新的瓶颈，而</a:t>
            </a:r>
            <a:r>
              <a:rPr kumimoji="1" lang="en-US" altLang="zh-CN" sz="1200" dirty="0" smtClean="0"/>
              <a:t> js </a:t>
            </a:r>
            <a:r>
              <a:rPr kumimoji="1" lang="zh-CN" altLang="en-US" sz="1200" dirty="0" smtClean="0"/>
              <a:t>计算成本远低于 </a:t>
            </a:r>
            <a:r>
              <a:rPr kumimoji="1" lang="en-US" altLang="zh-CN" sz="1200" dirty="0" smtClean="0"/>
              <a:t>DOM </a:t>
            </a:r>
            <a:r>
              <a:rPr kumimoji="1" lang="zh-CN" altLang="en-US" sz="1200" dirty="0" smtClean="0"/>
              <a:t>操作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性能疑惑：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https://www.zhihu.com/question/31809713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提出质疑：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http://chrisharrington.github.io/demos/performance/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DOM </a:t>
            </a:r>
            <a:r>
              <a:rPr kumimoji="1" lang="zh-CN" altLang="en-US" sz="1200" dirty="0" smtClean="0"/>
              <a:t>操作是界面刷新的瓶颈，而</a:t>
            </a:r>
            <a:r>
              <a:rPr kumimoji="1" lang="en-US" altLang="zh-CN" sz="1200" dirty="0" smtClean="0"/>
              <a:t> js </a:t>
            </a:r>
            <a:r>
              <a:rPr kumimoji="1" lang="zh-CN" altLang="en-US" sz="1200" dirty="0" smtClean="0"/>
              <a:t>计算成本远低于 </a:t>
            </a:r>
            <a:r>
              <a:rPr kumimoji="1" lang="en-US" altLang="zh-CN" sz="1200" dirty="0" smtClean="0"/>
              <a:t>DOM </a:t>
            </a:r>
            <a:r>
              <a:rPr kumimoji="1" lang="zh-CN" altLang="en-US" sz="1200" dirty="0" smtClean="0"/>
              <a:t>操作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03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我们下面会根据这三个策略的渲染原理，分析性能；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4C8E-5421-6845-9642-21B31775A1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13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虚拟</a:t>
            </a:r>
            <a:r>
              <a:rPr kumimoji="1" lang="en-US" altLang="zh-CN" sz="4800" dirty="0" smtClean="0"/>
              <a:t>DOM</a:t>
            </a:r>
            <a:r>
              <a:rPr kumimoji="1" lang="zh-CN" altLang="en-US" sz="4800" dirty="0" smtClean="0"/>
              <a:t>浅析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12468" y="4800600"/>
            <a:ext cx="2267010" cy="1332537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flappyMan@ABS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60632" y="841617"/>
            <a:ext cx="741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性能 </a:t>
            </a:r>
            <a:r>
              <a:rPr kumimoji="1" lang="en-US" altLang="zh-CN" sz="2000" dirty="0" smtClean="0"/>
              <a:t>-</a:t>
            </a:r>
            <a:r>
              <a:rPr kumimoji="1" lang="en-US" altLang="zh-CN" sz="2000" dirty="0"/>
              <a:t>-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</a:t>
            </a:r>
            <a:r>
              <a:rPr kumimoji="1" lang="en-US" altLang="zh-CN" sz="1600" dirty="0" smtClean="0"/>
              <a:t>VDOM </a:t>
            </a:r>
            <a:r>
              <a:rPr kumimoji="1" lang="zh-CN" altLang="en-US" sz="1600" dirty="0" smtClean="0"/>
              <a:t>渲染逻辑</a:t>
            </a:r>
            <a:endParaRPr kumimoji="1" lang="zh-CN" altLang="en-US" sz="1600" dirty="0"/>
          </a:p>
        </p:txBody>
      </p:sp>
      <p:pic>
        <p:nvPicPr>
          <p:cNvPr id="6" name="图片 5" descr="dom-dif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14" y="1890987"/>
            <a:ext cx="5586655" cy="37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23548" y="1681693"/>
            <a:ext cx="85170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依赖搜集</a:t>
            </a:r>
          </a:p>
          <a:p>
            <a:endParaRPr lang="zh-CN" altLang="en-US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代表框架：</a:t>
            </a:r>
            <a:r>
              <a:rPr kumimoji="1" lang="zh-CN" altLang="zh-CN" dirty="0">
                <a:latin typeface="+mn-ea"/>
              </a:rPr>
              <a:t>V</a:t>
            </a:r>
            <a:r>
              <a:rPr kumimoji="1" lang="en-US" altLang="zh-CN" dirty="0" err="1" smtClean="0">
                <a:latin typeface="+mn-ea"/>
              </a:rPr>
              <a:t>ue</a:t>
            </a:r>
            <a:endParaRPr lang="en-US" altLang="zh-CN" dirty="0" smtClean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基本思</a:t>
            </a:r>
            <a:r>
              <a:rPr kumimoji="1" lang="zh-CN" altLang="en-US" dirty="0" smtClean="0">
                <a:latin typeface="+mn-ea"/>
              </a:rPr>
              <a:t>路：</a:t>
            </a:r>
          </a:p>
          <a:p>
            <a:endParaRPr kumimoji="1" lang="zh-CN" altLang="en-US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	</a:t>
            </a:r>
            <a:r>
              <a:rPr lang="en-US" altLang="zh-TW" sz="1400" dirty="0" smtClean="0">
                <a:latin typeface="+mn-ea"/>
              </a:rPr>
              <a:t>1</a:t>
            </a:r>
            <a:r>
              <a:rPr lang="en-US" altLang="zh-CN" sz="1400" dirty="0" smtClean="0">
                <a:latin typeface="+mn-ea"/>
              </a:rPr>
              <a:t>.</a:t>
            </a:r>
            <a:r>
              <a:rPr lang="zh-CN" altLang="en-US" sz="1400" dirty="0"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首先，需要利用 </a:t>
            </a:r>
            <a:r>
              <a:rPr lang="en-US" altLang="zh-CN" sz="1400" dirty="0" smtClean="0">
                <a:latin typeface="+mn-ea"/>
              </a:rPr>
              <a:t>Object.definedProperty,</a:t>
            </a:r>
            <a:r>
              <a:rPr lang="zh-CN" altLang="en-US" sz="1400" dirty="0" smtClean="0">
                <a:latin typeface="+mn-ea"/>
              </a:rPr>
              <a:t>讲要观察的对象转化成 </a:t>
            </a:r>
            <a:r>
              <a:rPr lang="en-US" altLang="zh-CN" sz="1400" dirty="0" smtClean="0">
                <a:latin typeface="+mn-ea"/>
              </a:rPr>
              <a:t>getter/setter,</a:t>
            </a:r>
          </a:p>
          <a:p>
            <a:r>
              <a:rPr lang="en-US" altLang="zh-TW" sz="1400" dirty="0">
                <a:latin typeface="+mn-ea"/>
              </a:rPr>
              <a:t>	</a:t>
            </a:r>
            <a:r>
              <a:rPr lang="zh-CN" altLang="zh-TW" sz="1400" dirty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方便拦截对象的赋值与取值操作，称之为 </a:t>
            </a:r>
            <a:r>
              <a:rPr lang="en-US" altLang="zh-CN" sz="1400" dirty="0" smtClean="0">
                <a:latin typeface="+mn-ea"/>
              </a:rPr>
              <a:t>Observer;</a:t>
            </a:r>
          </a:p>
          <a:p>
            <a:r>
              <a:rPr lang="zh-CN" altLang="zh-CN" sz="1400" dirty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    </a:t>
            </a:r>
          </a:p>
          <a:p>
            <a:r>
              <a:rPr lang="zh-CN" altLang="en-US" sz="1400" dirty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     </a:t>
            </a:r>
            <a:r>
              <a:rPr lang="en-US" altLang="zh-CN" sz="1400" dirty="0" smtClean="0">
                <a:latin typeface="+mn-ea"/>
              </a:rPr>
              <a:t>2.	</a:t>
            </a:r>
            <a:r>
              <a:rPr lang="zh-CN" altLang="en-US" sz="1400" dirty="0" smtClean="0">
                <a:latin typeface="+mn-ea"/>
              </a:rPr>
              <a:t> 解析 </a:t>
            </a:r>
            <a:r>
              <a:rPr lang="en-US" altLang="zh-CN" sz="1400" dirty="0" smtClean="0">
                <a:latin typeface="+mn-ea"/>
              </a:rPr>
              <a:t>DOM</a:t>
            </a:r>
            <a:r>
              <a:rPr lang="zh-CN" altLang="en-US" sz="1400" dirty="0" smtClean="0">
                <a:latin typeface="+mn-ea"/>
              </a:rPr>
              <a:t>，提取其中的指令与占位符号，并赋予不同操作，称之为 </a:t>
            </a:r>
            <a:r>
              <a:rPr lang="en-US" altLang="zh-CN" sz="1400" dirty="0" smtClean="0">
                <a:latin typeface="+mn-ea"/>
              </a:rPr>
              <a:t>Compiler;</a:t>
            </a: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	3.    	</a:t>
            </a:r>
            <a:r>
              <a:rPr lang="zh-TW" altLang="en-US" sz="1400" dirty="0" smtClean="0">
                <a:latin typeface="+mn-ea"/>
              </a:rPr>
              <a:t>需要将 </a:t>
            </a:r>
            <a:r>
              <a:rPr lang="en-US" altLang="zh-TW" sz="1400" dirty="0" smtClean="0">
                <a:latin typeface="+mn-ea"/>
              </a:rPr>
              <a:t>Complier</a:t>
            </a:r>
            <a:r>
              <a:rPr lang="zh-TW" altLang="en-US" sz="1400" dirty="0" smtClean="0">
                <a:latin typeface="+mn-ea"/>
              </a:rPr>
              <a:t>的结果与 </a:t>
            </a:r>
            <a:r>
              <a:rPr lang="en-US" altLang="zh-TW" sz="1400" dirty="0" smtClean="0">
                <a:latin typeface="+mn-ea"/>
              </a:rPr>
              <a:t>Obser</a:t>
            </a:r>
            <a:r>
              <a:rPr lang="en-US" altLang="zh-CN" sz="1400" dirty="0" smtClean="0">
                <a:latin typeface="+mn-ea"/>
              </a:rPr>
              <a:t>v</a:t>
            </a:r>
            <a:r>
              <a:rPr lang="en-US" altLang="zh-TW" sz="1400" dirty="0" smtClean="0">
                <a:latin typeface="+mn-ea"/>
              </a:rPr>
              <a:t>er</a:t>
            </a:r>
            <a:r>
              <a:rPr lang="zh-TW" altLang="en-US" sz="1400" dirty="0" smtClean="0">
                <a:latin typeface="+mn-ea"/>
              </a:rPr>
              <a:t>所观察的对象建立关系，在 </a:t>
            </a:r>
            <a:r>
              <a:rPr lang="en-US" altLang="zh-TW" sz="1400" dirty="0" smtClean="0">
                <a:latin typeface="+mn-ea"/>
              </a:rPr>
              <a:t>Observer</a:t>
            </a:r>
            <a:r>
              <a:rPr lang="zh-CN" altLang="en-US" sz="1400" dirty="0" smtClean="0">
                <a:latin typeface="+mn-ea"/>
              </a:rPr>
              <a:t>观察到对象数据变化时，</a:t>
            </a:r>
          </a:p>
          <a:p>
            <a:r>
              <a:rPr lang="zh-CN" altLang="en-US" sz="1400" dirty="0" smtClean="0">
                <a:latin typeface="+mn-ea"/>
              </a:rPr>
              <a:t>	 接受通知，同时更新 </a:t>
            </a:r>
            <a:r>
              <a:rPr lang="en-US" altLang="zh-CN" sz="1400" dirty="0" smtClean="0">
                <a:latin typeface="+mn-ea"/>
              </a:rPr>
              <a:t>DOM,</a:t>
            </a:r>
            <a:r>
              <a:rPr lang="zh-CN" altLang="en-US" sz="1400" dirty="0" smtClean="0">
                <a:latin typeface="+mn-ea"/>
              </a:rPr>
              <a:t>称之为 </a:t>
            </a:r>
            <a:r>
              <a:rPr lang="en-US" altLang="zh-CN" sz="1400" dirty="0" smtClean="0">
                <a:latin typeface="+mn-ea"/>
              </a:rPr>
              <a:t>Watcher;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0632" y="1041672"/>
            <a:ext cx="741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刷新策略对比</a:t>
            </a:r>
            <a:r>
              <a:rPr kumimoji="1" lang="en-US" altLang="zh-CN" sz="2000" dirty="0" smtClean="0"/>
              <a:t>---</a:t>
            </a:r>
            <a:r>
              <a:rPr lang="zh-CN" altLang="en-US" sz="1600" dirty="0">
                <a:latin typeface="+mn-ea"/>
              </a:rPr>
              <a:t>脏检查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依赖搜集 </a:t>
            </a:r>
            <a:r>
              <a:rPr kumimoji="1" lang="en-US" altLang="zh-CN" sz="1600" dirty="0" smtClean="0">
                <a:latin typeface="+mn-ea"/>
              </a:rPr>
              <a:t>Vs virtual DOM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5644" y="5661131"/>
            <a:ext cx="6725957" cy="307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更新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   重新收集依赖</a:t>
            </a:r>
            <a:r>
              <a:rPr lang="en-US" altLang="zh-CN" sz="1600" dirty="0" smtClean="0"/>
              <a:t> + </a:t>
            </a:r>
            <a:r>
              <a:rPr lang="zh-CN" altLang="en-US" sz="1600" dirty="0"/>
              <a:t>必要</a:t>
            </a:r>
            <a:r>
              <a:rPr lang="en-US" altLang="zh-CN" sz="1600" dirty="0"/>
              <a:t> DOM </a:t>
            </a:r>
            <a:r>
              <a:rPr lang="zh-CN" altLang="en-US" sz="1600" dirty="0" smtClean="0"/>
              <a:t>更新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69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42145" y="1433549"/>
            <a:ext cx="1611734" cy="1154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6813" y="1523144"/>
            <a:ext cx="6725957" cy="307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  </a:t>
            </a:r>
            <a:r>
              <a:rPr kumimoji="1" lang="en-US" altLang="zh-CN" sz="1400" dirty="0" smtClean="0">
                <a:latin typeface="+mn-ea"/>
              </a:rPr>
              <a:t>Virtual </a:t>
            </a:r>
            <a:r>
              <a:rPr kumimoji="1" lang="en-US" altLang="zh-CN" sz="1400" dirty="0">
                <a:latin typeface="+mn-ea"/>
              </a:rPr>
              <a:t>DOM &gt; </a:t>
            </a:r>
            <a:r>
              <a:rPr kumimoji="1" lang="zh-CN" altLang="en-US" sz="1400" dirty="0">
                <a:latin typeface="+mn-ea"/>
              </a:rPr>
              <a:t>脏检查 </a:t>
            </a:r>
            <a:r>
              <a:rPr kumimoji="1" lang="en-US" altLang="zh-CN" sz="1400" dirty="0">
                <a:latin typeface="+mn-ea"/>
              </a:rPr>
              <a:t>&gt;= </a:t>
            </a:r>
            <a:r>
              <a:rPr kumimoji="1" lang="zh-CN" altLang="en-US" sz="1400" dirty="0">
                <a:latin typeface="+mn-ea"/>
              </a:rPr>
              <a:t>依赖</a:t>
            </a:r>
            <a:r>
              <a:rPr kumimoji="1" lang="zh-CN" altLang="en-US" sz="1400" dirty="0" smtClean="0">
                <a:latin typeface="+mn-ea"/>
              </a:rPr>
              <a:t>收集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6813" y="3033935"/>
            <a:ext cx="6725958" cy="298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+mn-ea"/>
              </a:rPr>
              <a:t>  依赖</a:t>
            </a:r>
            <a:r>
              <a:rPr kumimoji="1" lang="zh-CN" altLang="en-US" sz="1400" dirty="0">
                <a:latin typeface="+mn-ea"/>
              </a:rPr>
              <a:t>收集 </a:t>
            </a:r>
            <a:r>
              <a:rPr kumimoji="1" lang="en-US" altLang="zh-CN" sz="1400" dirty="0">
                <a:latin typeface="+mn-ea"/>
              </a:rPr>
              <a:t>&gt;&gt; Virtual DOM </a:t>
            </a:r>
            <a:r>
              <a:rPr kumimoji="1" lang="zh-CN" altLang="en-US" sz="1400" dirty="0" smtClean="0">
                <a:latin typeface="+mn-ea"/>
              </a:rPr>
              <a:t>优化 </a:t>
            </a:r>
            <a:r>
              <a:rPr kumimoji="1" lang="en-US" altLang="zh-CN" sz="1400" dirty="0">
                <a:latin typeface="+mn-ea"/>
              </a:rPr>
              <a:t>&gt; </a:t>
            </a:r>
            <a:r>
              <a:rPr kumimoji="1" lang="zh-CN" altLang="en-US" sz="1400" dirty="0" smtClean="0">
                <a:latin typeface="+mn-ea"/>
              </a:rPr>
              <a:t>脏检查 </a:t>
            </a:r>
            <a:r>
              <a:rPr kumimoji="1" lang="en-US" altLang="zh-CN" sz="1400" dirty="0" smtClean="0">
                <a:latin typeface="+mn-ea"/>
              </a:rPr>
              <a:t>&gt; </a:t>
            </a:r>
            <a:r>
              <a:rPr kumimoji="1" lang="en-US" altLang="zh-CN" sz="1400" dirty="0">
                <a:latin typeface="+mn-ea"/>
              </a:rPr>
              <a:t>Virtual DOM </a:t>
            </a:r>
            <a:r>
              <a:rPr kumimoji="1" lang="zh-CN" altLang="en-US" sz="1400" dirty="0">
                <a:latin typeface="+mn-ea"/>
              </a:rPr>
              <a:t>无优化</a:t>
            </a:r>
          </a:p>
        </p:txBody>
      </p:sp>
      <p:sp>
        <p:nvSpPr>
          <p:cNvPr id="10" name="矩形 9"/>
          <p:cNvSpPr/>
          <p:nvPr/>
        </p:nvSpPr>
        <p:spPr>
          <a:xfrm>
            <a:off x="1842145" y="2895017"/>
            <a:ext cx="1611734" cy="1154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小量数据更新</a:t>
            </a:r>
          </a:p>
        </p:txBody>
      </p:sp>
      <p:sp>
        <p:nvSpPr>
          <p:cNvPr id="11" name="矩形 10"/>
          <p:cNvSpPr/>
          <p:nvPr/>
        </p:nvSpPr>
        <p:spPr>
          <a:xfrm>
            <a:off x="1842145" y="4289458"/>
            <a:ext cx="1611734" cy="1154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大量数据更新</a:t>
            </a:r>
          </a:p>
        </p:txBody>
      </p:sp>
      <p:sp>
        <p:nvSpPr>
          <p:cNvPr id="12" name="矩形 11"/>
          <p:cNvSpPr/>
          <p:nvPr/>
        </p:nvSpPr>
        <p:spPr>
          <a:xfrm>
            <a:off x="3656813" y="4466075"/>
            <a:ext cx="6725958" cy="298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+mn-ea"/>
              </a:rPr>
              <a:t>  脏检查 </a:t>
            </a:r>
            <a:r>
              <a:rPr kumimoji="1" lang="en-US" altLang="zh-CN" sz="1400" dirty="0" smtClean="0">
                <a:latin typeface="+mn-ea"/>
              </a:rPr>
              <a:t>&gt;</a:t>
            </a:r>
            <a:r>
              <a:rPr kumimoji="1" lang="en-US" altLang="zh-CN" sz="1400" dirty="0">
                <a:latin typeface="+mn-ea"/>
              </a:rPr>
              <a:t>= </a:t>
            </a:r>
            <a:r>
              <a:rPr kumimoji="1" lang="zh-CN" altLang="en-US" sz="1400" dirty="0">
                <a:latin typeface="+mn-ea"/>
              </a:rPr>
              <a:t>依赖</a:t>
            </a:r>
            <a:r>
              <a:rPr kumimoji="1" lang="zh-CN" altLang="en-US" sz="1400" dirty="0" smtClean="0">
                <a:latin typeface="+mn-ea"/>
              </a:rPr>
              <a:t>收集 </a:t>
            </a:r>
            <a:r>
              <a:rPr kumimoji="1" lang="en-US" altLang="zh-CN" sz="1400" dirty="0" smtClean="0">
                <a:latin typeface="+mn-ea"/>
              </a:rPr>
              <a:t>&gt;</a:t>
            </a:r>
            <a:r>
              <a:rPr kumimoji="1" lang="zh-CN" altLang="en-US" sz="1400" dirty="0" smtClean="0">
                <a:latin typeface="+mn-ea"/>
              </a:rPr>
              <a:t> </a:t>
            </a:r>
            <a:r>
              <a:rPr kumimoji="1" lang="en-US" altLang="zh-CN" sz="1400" dirty="0" smtClean="0">
                <a:latin typeface="+mn-ea"/>
              </a:rPr>
              <a:t>Virtual DOM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8965" y="366335"/>
            <a:ext cx="741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刷新策略对比</a:t>
            </a:r>
            <a:r>
              <a:rPr kumimoji="1" lang="en-US" altLang="zh-CN" sz="2000" dirty="0" smtClean="0"/>
              <a:t>---</a:t>
            </a:r>
            <a:r>
              <a:rPr lang="zh-CN" altLang="en-US" sz="1600" dirty="0">
                <a:latin typeface="+mn-ea"/>
              </a:rPr>
              <a:t>脏检查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依赖搜集 </a:t>
            </a:r>
            <a:r>
              <a:rPr kumimoji="1" lang="en-US" altLang="zh-CN" sz="1600" dirty="0" smtClean="0">
                <a:latin typeface="+mn-ea"/>
              </a:rPr>
              <a:t>Vs virtual DOM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4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60632" y="1041672"/>
            <a:ext cx="7410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小讨论：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 smtClean="0"/>
              <a:t>Vue </a:t>
            </a:r>
            <a:r>
              <a:rPr kumimoji="1" lang="zh-CN" altLang="en-US" sz="2000" dirty="0" smtClean="0"/>
              <a:t>2</a:t>
            </a:r>
            <a:r>
              <a:rPr kumimoji="1" lang="en-US" altLang="zh-CN" sz="2000" dirty="0" smtClean="0"/>
              <a:t>.0 </a:t>
            </a:r>
            <a:r>
              <a:rPr kumimoji="1" lang="zh-CN" altLang="en-US" sz="2000" dirty="0" smtClean="0"/>
              <a:t>为什么还要添加 </a:t>
            </a:r>
            <a:r>
              <a:rPr kumimoji="1" lang="en-US" altLang="zh-CN" sz="2000" dirty="0" smtClean="0"/>
              <a:t>VDOM </a:t>
            </a:r>
            <a:r>
              <a:rPr kumimoji="1" lang="zh-CN" altLang="en-US" sz="2000" dirty="0" smtClean="0"/>
              <a:t>进来</a:t>
            </a:r>
          </a:p>
          <a:p>
            <a:pPr marL="457200" indent="-457200">
              <a:buAutoNum type="arabicPeriod"/>
            </a:pP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305196" y="2181306"/>
            <a:ext cx="346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支持服务端渲染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预编译，简化 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解析器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性能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60632" y="1041672"/>
            <a:ext cx="7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动手写一个 </a:t>
            </a:r>
            <a:r>
              <a:rPr kumimoji="1" lang="en-US" altLang="zh-CN" dirty="0" smtClean="0"/>
              <a:t>Vdom </a:t>
            </a:r>
            <a:r>
              <a:rPr kumimoji="1" lang="zh-CN" altLang="en-US" dirty="0" smtClean="0"/>
              <a:t>实现逻辑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5066" y="2217307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如何用</a:t>
            </a:r>
            <a:r>
              <a:rPr kumimoji="1" lang="en-US" altLang="zh-CN" dirty="0" smtClean="0"/>
              <a:t> js </a:t>
            </a:r>
            <a:r>
              <a:rPr kumimoji="1" lang="zh-CN" altLang="en-US" dirty="0" smtClean="0"/>
              <a:t>表示一个 </a:t>
            </a:r>
            <a:r>
              <a:rPr kumimoji="1" lang="en-US" altLang="zh-CN" dirty="0" smtClean="0"/>
              <a:t>DOM </a:t>
            </a:r>
            <a:r>
              <a:rPr kumimoji="1" lang="zh-CN" altLang="en-US" dirty="0" smtClean="0"/>
              <a:t>结构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如何将这个 </a:t>
            </a:r>
            <a:r>
              <a:rPr kumimoji="1" lang="en-US" altLang="zh-CN" dirty="0" smtClean="0"/>
              <a:t>JS DOM </a:t>
            </a:r>
            <a:r>
              <a:rPr kumimoji="1" lang="zh-CN" altLang="en-US" dirty="0" smtClean="0"/>
              <a:t>结构渲染成真实的 </a:t>
            </a:r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85066" y="2970283"/>
            <a:ext cx="383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如何比较两个 </a:t>
            </a:r>
            <a:r>
              <a:rPr kumimoji="1" lang="en-US" altLang="zh-CN" dirty="0" smtClean="0"/>
              <a:t>VDOM</a:t>
            </a:r>
            <a:r>
              <a:rPr kumimoji="1" lang="zh-CN" altLang="en-US" dirty="0" smtClean="0"/>
              <a:t> 的差异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如何差异更新到真实的 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 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75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om-dif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38" y="1890987"/>
            <a:ext cx="5586655" cy="3740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1388" y="2021813"/>
            <a:ext cx="3672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</a:t>
            </a:r>
            <a:r>
              <a:rPr lang="zh-CN" altLang="en-US" sz="1600" dirty="0" smtClean="0"/>
              <a:t> 传统 </a:t>
            </a:r>
            <a:r>
              <a:rPr lang="en-US" altLang="zh-CN" sz="1600" dirty="0"/>
              <a:t>diff </a:t>
            </a:r>
            <a:r>
              <a:rPr lang="zh-CN" altLang="en-US" sz="1600" dirty="0"/>
              <a:t>算法算法复杂度是</a:t>
            </a:r>
            <a:r>
              <a:rPr lang="en-US" altLang="zh-CN" sz="1600" dirty="0"/>
              <a:t>O(n</a:t>
            </a:r>
            <a:r>
              <a:rPr lang="zh-CN" altLang="en-US" sz="1600" dirty="0"/>
              <a:t>*</a:t>
            </a:r>
            <a:r>
              <a:rPr lang="en-US" altLang="zh-CN" sz="1600" dirty="0"/>
              <a:t>3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React </a:t>
            </a:r>
            <a:r>
              <a:rPr lang="en-US" altLang="zh-CN" sz="1600" dirty="0"/>
              <a:t>diff</a:t>
            </a:r>
            <a:r>
              <a:rPr lang="zh-CN" altLang="en-US" sz="1600" dirty="0"/>
              <a:t>使算法复杂度达到</a:t>
            </a:r>
            <a:r>
              <a:rPr lang="en-US" altLang="zh-CN" sz="1600" dirty="0"/>
              <a:t>O(n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；</a:t>
            </a:r>
            <a:endParaRPr lang="en-US" altLang="zh-CN" sz="1600" dirty="0"/>
          </a:p>
          <a:p>
            <a:r>
              <a:rPr lang="zh-CN" altLang="en-US" sz="1600" dirty="0" smtClean="0"/>
              <a:t>  那么它是怎么做</a:t>
            </a:r>
            <a:r>
              <a:rPr lang="zh-CN" altLang="en-US" sz="1600" dirty="0"/>
              <a:t>到的呢？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705804" y="823529"/>
            <a:ext cx="45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VDOM </a:t>
            </a:r>
            <a:r>
              <a:rPr kumimoji="1" lang="zh-CN" altLang="x-none" dirty="0" smtClean="0"/>
              <a:t>的</a:t>
            </a:r>
            <a:r>
              <a:rPr kumimoji="1" lang="en-US" altLang="zh-CN" dirty="0" smtClean="0"/>
              <a:t> diff </a:t>
            </a:r>
            <a:r>
              <a:rPr kumimoji="1" lang="zh-CN" altLang="en-US" dirty="0" smtClean="0"/>
              <a:t>策略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838200" y="806824"/>
            <a:ext cx="10515600" cy="537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50191" y="4220147"/>
            <a:ext cx="2514600" cy="2326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3200" b="1" dirty="0" smtClean="0">
              <a:latin typeface="PingFang SC Regular"/>
              <a:cs typeface="PingFang SC Regular"/>
            </a:endParaRPr>
          </a:p>
          <a:p>
            <a:pPr algn="ctr"/>
            <a:r>
              <a:rPr lang="en-US" altLang="zh-CN" sz="2400" b="1" dirty="0" smtClean="0">
                <a:latin typeface="PingFang SC Regular"/>
                <a:cs typeface="PingFang SC Regular"/>
              </a:rPr>
              <a:t>tree</a:t>
            </a:r>
          </a:p>
          <a:p>
            <a:pPr algn="ctr"/>
            <a:r>
              <a:rPr lang="en-US" altLang="zh-CN" sz="2400" b="1" dirty="0" smtClean="0">
                <a:latin typeface="PingFang SC Regular"/>
                <a:cs typeface="PingFang SC Regular"/>
              </a:rPr>
              <a:t>diff</a:t>
            </a:r>
            <a:endParaRPr lang="en-US" altLang="zh-CN" sz="2400" dirty="0">
              <a:latin typeface="PingFang SC Regular"/>
              <a:cs typeface="PingFang SC Regular"/>
            </a:endParaRPr>
          </a:p>
          <a:p>
            <a:pPr algn="ctr"/>
            <a:endParaRPr lang="zh-CN" altLang="en-US" sz="3200" dirty="0">
              <a:latin typeface="PingFang SC Regular"/>
              <a:cs typeface="PingFang SC Regular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56372" y="4190877"/>
            <a:ext cx="2514600" cy="2326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PingFang SC Regular"/>
                <a:cs typeface="PingFang SC Regular"/>
              </a:rPr>
              <a:t>component</a:t>
            </a:r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           </a:t>
            </a:r>
          </a:p>
          <a:p>
            <a:r>
              <a:rPr lang="zh-CN" altLang="en-US" sz="2400" b="1" dirty="0" smtClean="0">
                <a:latin typeface="PingFang SC Regular"/>
                <a:cs typeface="PingFang SC Regular"/>
              </a:rPr>
              <a:t>   </a:t>
            </a:r>
            <a:r>
              <a:rPr lang="zh-CN" altLang="en-US" sz="2400" b="1" dirty="0">
                <a:latin typeface="PingFang SC Regular"/>
                <a:cs typeface="PingFang SC Regular"/>
              </a:rPr>
              <a:t> </a:t>
            </a:r>
            <a:r>
              <a:rPr lang="en-US" altLang="zh-CN" sz="2400" b="1" dirty="0" smtClean="0">
                <a:latin typeface="PingFang SC Regular"/>
                <a:cs typeface="PingFang SC Regular"/>
              </a:rPr>
              <a:t>diff</a:t>
            </a:r>
            <a:endParaRPr lang="en-US" altLang="zh-CN" sz="2400" b="1" dirty="0">
              <a:latin typeface="PingFang SC Regular"/>
              <a:cs typeface="PingFang SC Regular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742520" y="4206189"/>
            <a:ext cx="2514600" cy="23263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 smtClean="0">
                <a:latin typeface="PingFang SC Regular"/>
                <a:cs typeface="PingFang SC Regular"/>
              </a:rPr>
              <a:t>  </a:t>
            </a:r>
            <a:r>
              <a:rPr lang="en-US" altLang="zh-CN" sz="2400" b="1" dirty="0" smtClean="0">
                <a:latin typeface="PingFang SC Regular"/>
                <a:cs typeface="PingFang SC Regular"/>
              </a:rPr>
              <a:t>element</a:t>
            </a:r>
            <a:endParaRPr lang="zh-CN" altLang="en-US" sz="2400" b="1" dirty="0" smtClean="0">
              <a:latin typeface="PingFang SC Regular"/>
              <a:cs typeface="PingFang SC Regular"/>
            </a:endParaRPr>
          </a:p>
          <a:p>
            <a:r>
              <a:rPr lang="zh-CN" altLang="en-US" sz="2400" b="1" dirty="0">
                <a:latin typeface="PingFang SC Regular"/>
                <a:cs typeface="PingFang SC Regular"/>
              </a:rPr>
              <a:t> </a:t>
            </a:r>
            <a:r>
              <a:rPr lang="zh-CN" altLang="en-US" sz="2400" b="1" dirty="0" smtClean="0">
                <a:latin typeface="PingFang SC Regular"/>
                <a:cs typeface="PingFang SC Regular"/>
              </a:rPr>
              <a:t>    </a:t>
            </a:r>
            <a:r>
              <a:rPr lang="en-US" altLang="zh-CN" sz="2400" b="1" dirty="0" smtClean="0">
                <a:latin typeface="PingFang SC Regular"/>
                <a:cs typeface="PingFang SC Regular"/>
              </a:rPr>
              <a:t>diff</a:t>
            </a:r>
            <a:endParaRPr lang="en-US" altLang="zh-CN" sz="2400" dirty="0">
              <a:latin typeface="PingFang SC Regular"/>
              <a:cs typeface="PingFang SC Regular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965175" y="31443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71356" y="31443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686096" y="31508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296" y="1613647"/>
            <a:ext cx="2654584" cy="1433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Web UI </a:t>
            </a:r>
            <a:r>
              <a:rPr lang="zh-CN" altLang="en-US" dirty="0"/>
              <a:t>中 </a:t>
            </a:r>
            <a:r>
              <a:rPr lang="en-US" altLang="zh-CN" dirty="0"/>
              <a:t>DOM </a:t>
            </a:r>
            <a:r>
              <a:rPr lang="zh-CN" altLang="en-US" dirty="0"/>
              <a:t>节点跨层级的移动操作特别少，可以忽略不计。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768708" y="1613647"/>
            <a:ext cx="2654584" cy="1462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拥有相同类的两个组件将会生成相似的树形结构，拥有不同类的两个组件将会生成不同的树形结构。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601120" y="1613646"/>
            <a:ext cx="2654584" cy="1447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对于同一层级的一组子节点，它们可以通过唯一 </a:t>
            </a:r>
            <a:r>
              <a:rPr lang="en-US" altLang="zh-CN" dirty="0" smtClean="0"/>
              <a:t>key </a:t>
            </a:r>
            <a:r>
              <a:rPr lang="zh-CN" altLang="en-US" dirty="0"/>
              <a:t>进行区分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0191" y="622158"/>
            <a:ext cx="45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VDOM </a:t>
            </a:r>
            <a:r>
              <a:rPr kumimoji="1" lang="zh-CN" altLang="x-none" dirty="0" smtClean="0"/>
              <a:t>的</a:t>
            </a:r>
            <a:r>
              <a:rPr kumimoji="1" lang="en-US" altLang="zh-CN" dirty="0" smtClean="0"/>
              <a:t> diff </a:t>
            </a:r>
            <a:r>
              <a:rPr kumimoji="1" lang="zh-CN" altLang="en-US" dirty="0" smtClean="0"/>
              <a:t>策略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5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9348" y="1716680"/>
            <a:ext cx="85687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树进行分层比较</a:t>
            </a:r>
            <a:r>
              <a:rPr lang="zh-CN" altLang="en-US" dirty="0"/>
              <a:t>，两棵树只会对同一层次的节点进行比较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只会对相同颜色方框内的 </a:t>
            </a:r>
            <a:r>
              <a:rPr lang="en-US" altLang="zh-CN" dirty="0"/>
              <a:t>DOM </a:t>
            </a:r>
            <a:r>
              <a:rPr lang="zh-CN" altLang="en-US" dirty="0"/>
              <a:t>节点进行比较，即同一个父节点下的所有子节点。当发现节点已经不存在，则该节点及其子节点会被完全删除掉，不会用于进一步的比较。这样只需要对树进行一次遍历，便能完成整个 </a:t>
            </a:r>
            <a:r>
              <a:rPr lang="en-US" altLang="zh-CN" dirty="0"/>
              <a:t>DOM </a:t>
            </a:r>
            <a:r>
              <a:rPr lang="zh-CN" altLang="en-US" dirty="0"/>
              <a:t>树的比较。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33" y="2527311"/>
            <a:ext cx="6558292" cy="18953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67027" y="794900"/>
            <a:ext cx="45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VDOM </a:t>
            </a:r>
            <a:r>
              <a:rPr kumimoji="1" lang="zh-CN" altLang="x-none" dirty="0" smtClean="0"/>
              <a:t>的</a:t>
            </a:r>
            <a:r>
              <a:rPr kumimoji="1" lang="en-US" altLang="zh-CN" dirty="0" smtClean="0"/>
              <a:t> diff </a:t>
            </a:r>
            <a:r>
              <a:rPr kumimoji="1" lang="zh-CN" altLang="en-US" dirty="0" smtClean="0"/>
              <a:t>策略 </a:t>
            </a:r>
            <a:r>
              <a:rPr kumimoji="1" lang="en-US" altLang="zh-CN" dirty="0" smtClean="0"/>
              <a:t>--- </a:t>
            </a:r>
            <a:r>
              <a:rPr kumimoji="1" lang="en-US" altLang="zh-CN" sz="1600" dirty="0" smtClean="0">
                <a:latin typeface="+mn-ea"/>
              </a:rPr>
              <a:t>tree diff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9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655967"/>
            <a:ext cx="10515600" cy="434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30" y="2095731"/>
            <a:ext cx="8565776" cy="22456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4054" y="814200"/>
            <a:ext cx="456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+mn-ea"/>
              </a:rPr>
              <a:t>提问：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8130" y="5509992"/>
            <a:ext cx="7567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diff </a:t>
            </a:r>
            <a:r>
              <a:rPr lang="zh-CN" altLang="en-US" sz="2000" dirty="0"/>
              <a:t>的执行情况：</a:t>
            </a:r>
            <a:r>
              <a:rPr lang="en-US" altLang="zh-CN" sz="2000" b="1" dirty="0"/>
              <a:t>create A -&gt; create B -&gt; create C -&gt; delete 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618130" y="4955994"/>
            <a:ext cx="50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节点跨层移动到</a:t>
            </a:r>
            <a:r>
              <a:rPr lang="en-US" altLang="zh-CN" dirty="0"/>
              <a:t>D</a:t>
            </a:r>
            <a:r>
              <a:rPr lang="zh-CN" altLang="en-US" dirty="0"/>
              <a:t>节点下面。</a:t>
            </a:r>
            <a:r>
              <a:rPr lang="en-US" altLang="zh-CN" dirty="0"/>
              <a:t>diff</a:t>
            </a:r>
            <a:r>
              <a:rPr lang="zh-CN" altLang="en-US" dirty="0"/>
              <a:t>执行情况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9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788258" y="1511333"/>
            <a:ext cx="9147098" cy="231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rgbClr val="FFFFFF"/>
                </a:solidFill>
              </a:rPr>
              <a:t>1. </a:t>
            </a:r>
            <a:r>
              <a:rPr lang="zh-CN" altLang="en-US" sz="1600" dirty="0" smtClean="0">
                <a:solidFill>
                  <a:srgbClr val="FFFFFF"/>
                </a:solidFill>
              </a:rPr>
              <a:t>如果是同一类型的组件</a:t>
            </a:r>
            <a:r>
              <a:rPr lang="en-US" altLang="zh-CN" sz="1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1600" dirty="0" smtClean="0">
                <a:solidFill>
                  <a:srgbClr val="FFFFFF"/>
                </a:solidFill>
              </a:rPr>
              <a:t>按照原策略继续比较 </a:t>
            </a:r>
            <a:r>
              <a:rPr lang="en-US" altLang="zh-CN" sz="1600" dirty="0" smtClean="0">
                <a:solidFill>
                  <a:srgbClr val="FFFFFF"/>
                </a:solidFill>
              </a:rPr>
              <a:t>virtual DOM tree</a:t>
            </a:r>
          </a:p>
          <a:p>
            <a:r>
              <a:rPr lang="en-US" altLang="zh-CN" sz="1600" dirty="0" smtClean="0">
                <a:solidFill>
                  <a:srgbClr val="FFFFFF"/>
                </a:solidFill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</a:rPr>
              <a:t>.如果不是同一类型的组件</a:t>
            </a:r>
            <a:r>
              <a:rPr lang="en-US" altLang="zh-CN" sz="1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1600" dirty="0" smtClean="0">
                <a:solidFill>
                  <a:srgbClr val="FFFFFF"/>
                </a:solidFill>
              </a:rPr>
              <a:t>则将该组件判断为 </a:t>
            </a:r>
            <a:r>
              <a:rPr lang="en-US" altLang="zh-CN" sz="1600" dirty="0" smtClean="0">
                <a:solidFill>
                  <a:srgbClr val="FFFFFF"/>
                </a:solidFill>
              </a:rPr>
              <a:t>dirty component</a:t>
            </a:r>
            <a:r>
              <a:rPr lang="zh-CN" altLang="en-US" sz="1600" dirty="0" smtClean="0">
                <a:solidFill>
                  <a:srgbClr val="FFFFFF"/>
                </a:solidFill>
              </a:rPr>
              <a:t>，从而替换整个组件下的所有子节点（拒绝</a:t>
            </a:r>
            <a:r>
              <a:rPr lang="en-US" altLang="zh-CN" sz="1600" dirty="0" smtClean="0">
                <a:solidFill>
                  <a:srgbClr val="FFFFFF"/>
                </a:solidFill>
              </a:rPr>
              <a:t>diff</a:t>
            </a:r>
            <a:r>
              <a:rPr lang="zh-CN" altLang="en-US" sz="1600" dirty="0" smtClean="0">
                <a:solidFill>
                  <a:srgbClr val="FFFFFF"/>
                </a:solidFill>
              </a:rPr>
              <a:t>，直接 删除</a:t>
            </a:r>
            <a:r>
              <a:rPr lang="en-US" altLang="zh-CN" sz="1600" dirty="0" smtClean="0">
                <a:solidFill>
                  <a:srgbClr val="FFFFFF"/>
                </a:solidFill>
              </a:rPr>
              <a:t>old,</a:t>
            </a:r>
            <a:r>
              <a:rPr lang="zh-CN" altLang="en-US" sz="1600" dirty="0" smtClean="0">
                <a:solidFill>
                  <a:srgbClr val="FFFFFF"/>
                </a:solidFill>
              </a:rPr>
              <a:t>创建</a:t>
            </a:r>
            <a:r>
              <a:rPr lang="en-US" altLang="zh-CN" sz="1600" dirty="0" smtClean="0">
                <a:solidFill>
                  <a:srgbClr val="FFFFFF"/>
                </a:solidFill>
              </a:rPr>
              <a:t>new</a:t>
            </a:r>
            <a:r>
              <a:rPr lang="zh-CN" altLang="en-US" sz="1600" dirty="0" smtClean="0">
                <a:solidFill>
                  <a:srgbClr val="FFFFFF"/>
                </a:solidFill>
              </a:rPr>
              <a:t>操作）</a:t>
            </a:r>
            <a:endParaRPr lang="en-US" altLang="zh-CN" sz="1600" dirty="0" smtClean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0479" y="794900"/>
            <a:ext cx="45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VDOM </a:t>
            </a:r>
            <a:r>
              <a:rPr kumimoji="1" lang="zh-CN" altLang="x-none" dirty="0" smtClean="0"/>
              <a:t>的</a:t>
            </a:r>
            <a:r>
              <a:rPr kumimoji="1" lang="en-US" altLang="zh-CN" dirty="0" smtClean="0"/>
              <a:t> diff </a:t>
            </a:r>
            <a:r>
              <a:rPr kumimoji="1" lang="zh-CN" altLang="en-US" dirty="0" smtClean="0"/>
              <a:t>策略 </a:t>
            </a:r>
            <a:r>
              <a:rPr kumimoji="1" lang="en-US" altLang="zh-CN" dirty="0" smtClean="0"/>
              <a:t>--- </a:t>
            </a:r>
            <a:r>
              <a:rPr kumimoji="1" lang="en-US" altLang="zh-CN" dirty="0" smtClean="0">
                <a:latin typeface="+mn-ea"/>
              </a:rPr>
              <a:t>component diff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0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0633" y="1650124"/>
            <a:ext cx="366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① </a:t>
            </a:r>
            <a:r>
              <a:rPr kumimoji="1" lang="zh-CN" altLang="en-US" dirty="0" smtClean="0"/>
              <a:t>正确认识虚拟 </a:t>
            </a:r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0631" y="2790244"/>
            <a:ext cx="366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② </a:t>
            </a:r>
            <a:r>
              <a:rPr kumimoji="1" lang="zh-CN" altLang="en-US" dirty="0" smtClean="0"/>
              <a:t>如何实现一些虚拟 </a:t>
            </a:r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79352" y="3895228"/>
            <a:ext cx="325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③ </a:t>
            </a:r>
            <a:r>
              <a:rPr kumimoji="1" lang="zh-CN" altLang="x-none" dirty="0" smtClean="0"/>
              <a:t>虚拟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diff </a:t>
            </a:r>
            <a:r>
              <a:rPr kumimoji="1" lang="zh-CN" altLang="en-US" dirty="0" smtClean="0"/>
              <a:t>策略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70503" y="950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10515600" cy="329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V</a:t>
            </a:r>
            <a:r>
              <a:rPr lang="en-US" altLang="zh-CN" dirty="0" smtClean="0">
                <a:solidFill>
                  <a:srgbClr val="FFFFFF"/>
                </a:solidFill>
              </a:rPr>
              <a:t>DOM</a:t>
            </a:r>
            <a:r>
              <a:rPr lang="zh-CN" altLang="en-US" dirty="0" smtClean="0">
                <a:solidFill>
                  <a:srgbClr val="FFFFFF"/>
                </a:solidFill>
              </a:rPr>
              <a:t>如下图所示，如果将</a:t>
            </a:r>
            <a:r>
              <a:rPr lang="en-US" altLang="zh-CN" dirty="0" smtClean="0">
                <a:solidFill>
                  <a:srgbClr val="FFFFFF"/>
                </a:solidFill>
              </a:rPr>
              <a:t>D component</a:t>
            </a:r>
            <a:r>
              <a:rPr lang="zh-CN" altLang="en-US" dirty="0" smtClean="0">
                <a:solidFill>
                  <a:srgbClr val="FFFFFF"/>
                </a:solidFill>
              </a:rPr>
              <a:t>替换为</a:t>
            </a:r>
            <a:r>
              <a:rPr lang="en-US" altLang="zh-CN" dirty="0" smtClean="0">
                <a:solidFill>
                  <a:srgbClr val="FFFFFF"/>
                </a:solidFill>
              </a:rPr>
              <a:t>G component</a:t>
            </a:r>
            <a:r>
              <a:rPr lang="zh-CN" altLang="en-US" dirty="0" smtClean="0">
                <a:solidFill>
                  <a:srgbClr val="FFFFFF"/>
                </a:solidFill>
              </a:rPr>
              <a:t>，那么</a:t>
            </a:r>
            <a:r>
              <a:rPr lang="en-US" altLang="zh-CN" dirty="0" smtClean="0">
                <a:solidFill>
                  <a:srgbClr val="FFFFFF"/>
                </a:solidFill>
              </a:rPr>
              <a:t>diff</a:t>
            </a:r>
            <a:r>
              <a:rPr lang="zh-CN" altLang="en-US" dirty="0" smtClean="0">
                <a:solidFill>
                  <a:srgbClr val="FFFFFF"/>
                </a:solidFill>
              </a:rPr>
              <a:t>执行情况？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24" y="2399439"/>
            <a:ext cx="10650351" cy="2399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814200"/>
            <a:ext cx="456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+mn-ea"/>
              </a:rPr>
              <a:t>提问：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5475" y="5371030"/>
            <a:ext cx="697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直接删除 </a:t>
            </a:r>
            <a:r>
              <a:rPr lang="en-US" altLang="zh-CN" dirty="0"/>
              <a:t>component D</a:t>
            </a:r>
            <a:r>
              <a:rPr lang="zh-CN" altLang="en-US" dirty="0"/>
              <a:t>，重新创建 </a:t>
            </a:r>
            <a:r>
              <a:rPr lang="en-US" altLang="zh-CN" dirty="0"/>
              <a:t>component G </a:t>
            </a:r>
            <a:r>
              <a:rPr lang="zh-CN" altLang="en-US" dirty="0" smtClean="0"/>
              <a:t>以及其子节点。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0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807527" y="1825625"/>
            <a:ext cx="8313374" cy="272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FFFF"/>
                </a:solidFill>
              </a:rPr>
              <a:t>当节点处于同一层级时，</a:t>
            </a:r>
            <a:r>
              <a:rPr lang="en-US" altLang="zh-CN" sz="1600" dirty="0" smtClean="0">
                <a:solidFill>
                  <a:srgbClr val="FFFFFF"/>
                </a:solidFill>
              </a:rPr>
              <a:t>diff </a:t>
            </a:r>
            <a:r>
              <a:rPr lang="zh-CN" altLang="en-US" sz="1600" dirty="0" smtClean="0">
                <a:solidFill>
                  <a:srgbClr val="FFFFFF"/>
                </a:solidFill>
              </a:rPr>
              <a:t>会有三种节点操作：</a:t>
            </a:r>
          </a:p>
          <a:p>
            <a:endParaRPr lang="en-US" altLang="zh-CN" sz="16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1600" dirty="0" smtClean="0">
                <a:solidFill>
                  <a:srgbClr val="FFFFFF"/>
                </a:solidFill>
              </a:rPr>
              <a:t> 	</a:t>
            </a:r>
            <a:r>
              <a:rPr lang="zh-CN" altLang="en-US" sz="1600" dirty="0" smtClean="0">
                <a:solidFill>
                  <a:srgbClr val="FFFFFF"/>
                </a:solidFill>
              </a:rPr>
              <a:t>插入（ 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INSERT_MARKUP </a:t>
            </a:r>
            <a:r>
              <a:rPr lang="zh-CN" altLang="en-US" sz="1600" dirty="0" smtClean="0">
                <a:solidFill>
                  <a:srgbClr val="FFFFFF"/>
                </a:solidFill>
              </a:rPr>
              <a:t>）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1600" dirty="0" smtClean="0">
                <a:solidFill>
                  <a:srgbClr val="FFFFFF"/>
                </a:solidFill>
              </a:rPr>
              <a:t> 	</a:t>
            </a:r>
            <a:r>
              <a:rPr lang="zh-CN" altLang="en-US" sz="1600" dirty="0" smtClean="0">
                <a:solidFill>
                  <a:srgbClr val="FFFFFF"/>
                </a:solidFill>
              </a:rPr>
              <a:t>移动（ 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MOVE_EXISTING </a:t>
            </a:r>
            <a:r>
              <a:rPr lang="zh-CN" altLang="en-US" sz="1600" dirty="0" smtClean="0">
                <a:solidFill>
                  <a:srgbClr val="FFFFFF"/>
                </a:solidFill>
              </a:rPr>
              <a:t>）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1600" dirty="0">
                <a:solidFill>
                  <a:srgbClr val="FFFFFF"/>
                </a:solidFill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</a:rPr>
              <a:t>	删除（ 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REMOVE_NODE  </a:t>
            </a:r>
            <a:r>
              <a:rPr lang="zh-CN" altLang="en-US" sz="1600" dirty="0" smtClean="0">
                <a:solidFill>
                  <a:srgbClr val="FFFFFF"/>
                </a:solidFill>
              </a:rPr>
              <a:t>）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r>
              <a:rPr lang="en-US" altLang="zh-CN" sz="1600" dirty="0" smtClean="0">
                <a:solidFill>
                  <a:srgbClr val="FFFFFF"/>
                </a:solidFill>
              </a:rPr>
              <a:t> 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0479" y="794900"/>
            <a:ext cx="45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VDOM </a:t>
            </a:r>
            <a:r>
              <a:rPr kumimoji="1" lang="zh-CN" altLang="x-none" dirty="0" smtClean="0"/>
              <a:t>的</a:t>
            </a:r>
            <a:r>
              <a:rPr kumimoji="1" lang="en-US" altLang="zh-CN" dirty="0" smtClean="0"/>
              <a:t> diff </a:t>
            </a:r>
            <a:r>
              <a:rPr kumimoji="1" lang="zh-CN" altLang="en-US" dirty="0" smtClean="0"/>
              <a:t>策略 </a:t>
            </a:r>
            <a:r>
              <a:rPr kumimoji="1" lang="en-US" altLang="zh-CN" dirty="0" smtClean="0"/>
              <a:t>--- element </a:t>
            </a:r>
            <a:r>
              <a:rPr kumimoji="1" lang="en-US" altLang="zh-CN" sz="1600" dirty="0" smtClean="0">
                <a:latin typeface="+mn-ea"/>
              </a:rPr>
              <a:t>diff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41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 txBox="1">
            <a:spLocks/>
          </p:cNvSpPr>
          <p:nvPr/>
        </p:nvSpPr>
        <p:spPr>
          <a:xfrm>
            <a:off x="1923980" y="3810135"/>
            <a:ext cx="9050152" cy="263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老集合中包含节点：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A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C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D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，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更新后的新集合中包含节点：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A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D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C</a:t>
            </a: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这个时候应该怎么执行呢？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创建并插入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B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至新集合，删除老集合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A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；以此类推，创建并插入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A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D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和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C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，删除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C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和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D</a:t>
            </a:r>
          </a:p>
          <a:p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90" y="736082"/>
            <a:ext cx="9606323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38200" y="707367"/>
            <a:ext cx="10515600" cy="21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优化：唯一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key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进行区分。</a:t>
            </a:r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endParaRPr lang="en-US" altLang="zh-CN" sz="16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新老集合所包含的节点，如下图所示，新老集合进行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diff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差异化对比，通过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key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发现新老集合中的节点都是相同的节点，因此无需进行节点删除和创建，只需要将老集合中节点的位置进行移动，更新为新集合中节点的位置，此时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React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给出的 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diff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结果为：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D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不做任何操作，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A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+mn-ea"/>
              </a:rPr>
              <a:t>C </a:t>
            </a:r>
            <a:r>
              <a:rPr lang="zh-CN" altLang="en-US" sz="1600" dirty="0" smtClean="0">
                <a:solidFill>
                  <a:srgbClr val="FFFFFF"/>
                </a:solidFill>
                <a:latin typeface="+mn-ea"/>
              </a:rPr>
              <a:t>进行移动操作，即可。</a:t>
            </a:r>
            <a:endParaRPr lang="zh-CN" altLang="en-US" sz="1600" dirty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56" y="3480506"/>
            <a:ext cx="10515600" cy="24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Key</a:t>
            </a: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值生成策略对比</a:t>
            </a:r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① 随机数</a:t>
            </a:r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② 索引</a:t>
            </a:r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endParaRPr lang="en-US" altLang="zh-CN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③ 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</a:rPr>
              <a:t>id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814200"/>
            <a:ext cx="456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+mn-ea"/>
              </a:rPr>
              <a:t>提问：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41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0"/>
            <a:ext cx="10515600" cy="564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/>
              <a:t>Key </a:t>
            </a:r>
            <a:r>
              <a:rPr lang="zh-CN" altLang="en-US" sz="2000" dirty="0" smtClean="0"/>
              <a:t>为随机数</a:t>
            </a:r>
            <a:endParaRPr lang="zh-CN" altLang="en-US" sz="2000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47002" y="4934755"/>
            <a:ext cx="8051623" cy="98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rgbClr val="FFFFFF"/>
                </a:solidFill>
              </a:rPr>
              <a:t>diff</a:t>
            </a:r>
            <a:r>
              <a:rPr lang="zh-CN" altLang="en-US" sz="1800" dirty="0" smtClean="0">
                <a:solidFill>
                  <a:srgbClr val="FFFFFF"/>
                </a:solidFill>
              </a:rPr>
              <a:t>分析：从</a:t>
            </a:r>
            <a:r>
              <a:rPr lang="en-US" altLang="zh-CN" sz="1800" dirty="0" smtClean="0">
                <a:solidFill>
                  <a:srgbClr val="FFFFFF"/>
                </a:solidFill>
              </a:rPr>
              <a:t>old virDom  B  C  D</a:t>
            </a:r>
            <a:r>
              <a:rPr lang="zh-CN" altLang="en-US" sz="1800" dirty="0" smtClean="0">
                <a:solidFill>
                  <a:srgbClr val="FFFFFF"/>
                </a:solidFill>
              </a:rPr>
              <a:t>对应的</a:t>
            </a:r>
            <a:r>
              <a:rPr lang="en-US" altLang="zh-CN" sz="1800" dirty="0" smtClean="0">
                <a:solidFill>
                  <a:srgbClr val="FFFFFF"/>
                </a:solidFill>
              </a:rPr>
              <a:t>key</a:t>
            </a:r>
            <a:r>
              <a:rPr lang="zh-CN" altLang="en-US" sz="1800" dirty="0" smtClean="0">
                <a:solidFill>
                  <a:srgbClr val="FFFFFF"/>
                </a:solidFill>
              </a:rPr>
              <a:t>在</a:t>
            </a:r>
            <a:r>
              <a:rPr lang="en-US" altLang="zh-CN" sz="1800" dirty="0" smtClean="0">
                <a:solidFill>
                  <a:srgbClr val="FFFFFF"/>
                </a:solidFill>
              </a:rPr>
              <a:t>new VDOM</a:t>
            </a:r>
            <a:r>
              <a:rPr lang="zh-CN" altLang="en-US" sz="1800" dirty="0" smtClean="0">
                <a:solidFill>
                  <a:srgbClr val="FFFFFF"/>
                </a:solidFill>
              </a:rPr>
              <a:t>找不到</a:t>
            </a:r>
          </a:p>
          <a:p>
            <a:r>
              <a:rPr lang="zh-CN" altLang="en-US" sz="1800" dirty="0" smtClean="0">
                <a:solidFill>
                  <a:srgbClr val="FFFFFF"/>
                </a:solidFill>
              </a:rPr>
              <a:t>随机数既不能保证唯一，又不能标记不变属性，实在是下下策之选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143" y="1225361"/>
            <a:ext cx="8331657" cy="986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389" y="3242814"/>
            <a:ext cx="8153400" cy="10774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7002" y="904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第一次渲染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7002" y="2698511"/>
            <a:ext cx="267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第二次渲染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删除 </a:t>
            </a:r>
            <a:r>
              <a:rPr kumimoji="1" lang="en-US" altLang="zh-CN" dirty="0" smtClean="0"/>
              <a:t>A </a:t>
            </a:r>
            <a:r>
              <a:rPr kumimoji="1" lang="zh-CN" altLang="en-US" dirty="0" smtClean="0"/>
              <a:t>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3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0"/>
            <a:ext cx="10515600" cy="5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+mn-ea"/>
                <a:ea typeface="+mn-ea"/>
              </a:rPr>
              <a:t>Key </a:t>
            </a:r>
            <a:r>
              <a:rPr lang="zh-CN" altLang="en-US" sz="2000" dirty="0" smtClean="0">
                <a:latin typeface="+mn-ea"/>
                <a:ea typeface="+mn-ea"/>
              </a:rPr>
              <a:t>为索引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2733991"/>
            <a:ext cx="10515600" cy="1690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4" y="576169"/>
            <a:ext cx="6594476" cy="9071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24" y="1741679"/>
            <a:ext cx="6672689" cy="875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53" y="4211191"/>
            <a:ext cx="7430017" cy="18465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002" y="904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第一次渲染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38939" y="185235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第二次渲染，删除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8939" y="3085929"/>
            <a:ext cx="1030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diff</a:t>
            </a:r>
            <a:r>
              <a:rPr lang="zh-CN" altLang="en-US" dirty="0"/>
              <a:t>分析：删除</a:t>
            </a:r>
            <a:r>
              <a:rPr lang="en-US" altLang="zh-CN" dirty="0"/>
              <a:t>A</a:t>
            </a:r>
            <a:r>
              <a:rPr lang="zh-CN" altLang="en-US" dirty="0"/>
              <a:t>之后</a:t>
            </a:r>
            <a:r>
              <a:rPr lang="en-US" altLang="zh-CN" dirty="0"/>
              <a:t>,old </a:t>
            </a:r>
            <a:r>
              <a:rPr lang="zh-CN" altLang="en-US" dirty="0"/>
              <a:t>中</a:t>
            </a:r>
            <a:r>
              <a:rPr lang="en-US" altLang="zh-CN" dirty="0"/>
              <a:t>key=0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对应</a:t>
            </a:r>
            <a:r>
              <a:rPr lang="en-US" altLang="zh-CN" dirty="0"/>
              <a:t>new</a:t>
            </a:r>
            <a:r>
              <a:rPr lang="zh-CN" altLang="en-US" dirty="0"/>
              <a:t>中</a:t>
            </a:r>
            <a:r>
              <a:rPr lang="en-US" altLang="zh-CN" dirty="0"/>
              <a:t>key=0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，会执行更新</a:t>
            </a:r>
            <a:r>
              <a:rPr lang="en-US" altLang="zh-CN" dirty="0"/>
              <a:t>A</a:t>
            </a:r>
            <a:r>
              <a:rPr lang="zh-CN" altLang="en-US" dirty="0"/>
              <a:t>节点的操作，依次类推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最后</a:t>
            </a:r>
            <a:r>
              <a:rPr lang="en-US" altLang="zh-CN" dirty="0"/>
              <a:t>D</a:t>
            </a:r>
            <a:r>
              <a:rPr lang="zh-CN" altLang="en-US" dirty="0"/>
              <a:t>找不到对应，直接删除掉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4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-1"/>
            <a:ext cx="1051560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+mn-ea"/>
                <a:ea typeface="+mn-ea"/>
              </a:rPr>
              <a:t>Key</a:t>
            </a:r>
            <a:r>
              <a:rPr lang="zh-CN" altLang="en-US" sz="2000" dirty="0" smtClean="0">
                <a:latin typeface="+mn-ea"/>
                <a:ea typeface="+mn-ea"/>
              </a:rPr>
              <a:t>为</a:t>
            </a:r>
            <a:r>
              <a:rPr lang="en-US" altLang="zh-CN" sz="2000" dirty="0" smtClean="0">
                <a:latin typeface="+mn-ea"/>
                <a:ea typeface="+mn-ea"/>
              </a:rPr>
              <a:t>id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68" y="853160"/>
            <a:ext cx="7720619" cy="2414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068" y="3558065"/>
            <a:ext cx="7720619" cy="2414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15218" y="483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棒棒哒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3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8976" y="2712202"/>
            <a:ext cx="5798226" cy="879529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谢谢大家！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801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60633" y="1226338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虚拟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5497" y="1818141"/>
            <a:ext cx="822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	虚拟 </a:t>
            </a:r>
            <a:r>
              <a:rPr lang="en-US" altLang="zh-CN" dirty="0"/>
              <a:t>DOM </a:t>
            </a:r>
            <a:r>
              <a:rPr lang="zh-CN" altLang="en-US" dirty="0"/>
              <a:t>是做界面刷新的一种策略，实际 </a:t>
            </a:r>
            <a:r>
              <a:rPr lang="en-US" altLang="zh-CN" dirty="0"/>
              <a:t>DOM </a:t>
            </a:r>
            <a:r>
              <a:rPr lang="zh-CN" altLang="en-US" dirty="0"/>
              <a:t>是虚拟 </a:t>
            </a:r>
            <a:r>
              <a:rPr lang="en-US" altLang="zh-CN" dirty="0"/>
              <a:t>DOM </a:t>
            </a:r>
            <a:r>
              <a:rPr lang="zh-CN" altLang="en-US" dirty="0"/>
              <a:t>的映射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这种</a:t>
            </a:r>
            <a:r>
              <a:rPr lang="zh-CN" altLang="en-US" dirty="0"/>
              <a:t>映射的好处是修改集合最小，从而提高性能；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80521" y="37664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性能</a:t>
            </a:r>
            <a:endParaRPr kumimoji="1"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759837" y="374946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策略</a:t>
            </a:r>
            <a:endParaRPr kumimoji="1"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854059" y="374946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15978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321907" y="2170331"/>
            <a:ext cx="5842182" cy="42916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6691" y="641381"/>
            <a:ext cx="778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映射</a:t>
            </a:r>
            <a:r>
              <a:rPr kumimoji="1" lang="en-US" altLang="zh-CN" dirty="0" smtClean="0"/>
              <a:t>-----HTML </a:t>
            </a:r>
            <a:r>
              <a:rPr kumimoji="1" lang="zh-CN" altLang="en-US" dirty="0" smtClean="0"/>
              <a:t>文档与</a:t>
            </a:r>
            <a:r>
              <a:rPr lang="zh-CN" altLang="en-US" dirty="0" smtClean="0"/>
              <a:t>是真实</a:t>
            </a:r>
            <a:r>
              <a:rPr lang="en-US" altLang="zh-CN" dirty="0" smtClean="0"/>
              <a:t>DOM </a:t>
            </a:r>
            <a:r>
              <a:rPr lang="zh-CN" altLang="en-US" dirty="0"/>
              <a:t>的映</a:t>
            </a:r>
            <a:r>
              <a:rPr lang="zh-CN" altLang="en-US" dirty="0" smtClean="0"/>
              <a:t>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14001" y="25396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3" y="2170331"/>
            <a:ext cx="5438254" cy="4291645"/>
          </a:xfrm>
          <a:prstGeom prst="rect">
            <a:avLst/>
          </a:prstGeom>
        </p:spPr>
      </p:pic>
      <p:grpSp>
        <p:nvGrpSpPr>
          <p:cNvPr id="16" name="组 15"/>
          <p:cNvGrpSpPr/>
          <p:nvPr/>
        </p:nvGrpSpPr>
        <p:grpSpPr>
          <a:xfrm>
            <a:off x="6464397" y="2238857"/>
            <a:ext cx="5643871" cy="4166573"/>
            <a:chOff x="6464397" y="1959717"/>
            <a:chExt cx="5643871" cy="4166573"/>
          </a:xfrm>
        </p:grpSpPr>
        <p:sp>
          <p:nvSpPr>
            <p:cNvPr id="17" name="任意形状 16"/>
            <p:cNvSpPr/>
            <p:nvPr/>
          </p:nvSpPr>
          <p:spPr>
            <a:xfrm>
              <a:off x="10803923" y="3962163"/>
              <a:ext cx="895964" cy="16515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76920"/>
                  </a:lnTo>
                  <a:lnTo>
                    <a:pt x="895964" y="1576920"/>
                  </a:lnTo>
                  <a:lnTo>
                    <a:pt x="895964" y="1651519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形状 17"/>
            <p:cNvSpPr/>
            <p:nvPr/>
          </p:nvSpPr>
          <p:spPr>
            <a:xfrm>
              <a:off x="10803923" y="3962163"/>
              <a:ext cx="895962" cy="1783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3771"/>
                  </a:lnTo>
                  <a:lnTo>
                    <a:pt x="895962" y="103771"/>
                  </a:lnTo>
                  <a:lnTo>
                    <a:pt x="895962" y="178371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任意形状 18"/>
            <p:cNvSpPr/>
            <p:nvPr/>
          </p:nvSpPr>
          <p:spPr>
            <a:xfrm>
              <a:off x="10803923" y="3962163"/>
              <a:ext cx="895969" cy="94199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67398"/>
                  </a:lnTo>
                  <a:lnTo>
                    <a:pt x="895969" y="867398"/>
                  </a:lnTo>
                  <a:lnTo>
                    <a:pt x="895969" y="941998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形状 19"/>
            <p:cNvSpPr/>
            <p:nvPr/>
          </p:nvSpPr>
          <p:spPr>
            <a:xfrm>
              <a:off x="9819701" y="3216614"/>
              <a:ext cx="984222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9600"/>
                  </a:lnTo>
                  <a:lnTo>
                    <a:pt x="984222" y="159600"/>
                  </a:lnTo>
                  <a:lnTo>
                    <a:pt x="984222" y="23420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形状 20"/>
            <p:cNvSpPr/>
            <p:nvPr/>
          </p:nvSpPr>
          <p:spPr>
            <a:xfrm>
              <a:off x="9773981" y="3216614"/>
              <a:ext cx="91440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420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任意形状 21"/>
            <p:cNvSpPr/>
            <p:nvPr/>
          </p:nvSpPr>
          <p:spPr>
            <a:xfrm>
              <a:off x="8789758" y="3962163"/>
              <a:ext cx="91440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420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任意形状 22"/>
            <p:cNvSpPr/>
            <p:nvPr/>
          </p:nvSpPr>
          <p:spPr>
            <a:xfrm>
              <a:off x="8835478" y="3216614"/>
              <a:ext cx="984222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84222" y="0"/>
                  </a:moveTo>
                  <a:lnTo>
                    <a:pt x="984222" y="159600"/>
                  </a:lnTo>
                  <a:lnTo>
                    <a:pt x="0" y="159600"/>
                  </a:lnTo>
                  <a:lnTo>
                    <a:pt x="0" y="23420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形状 23"/>
            <p:cNvSpPr/>
            <p:nvPr/>
          </p:nvSpPr>
          <p:spPr>
            <a:xfrm>
              <a:off x="8571121" y="2471066"/>
              <a:ext cx="1248580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9600"/>
                  </a:lnTo>
                  <a:lnTo>
                    <a:pt x="1248580" y="159600"/>
                  </a:lnTo>
                  <a:lnTo>
                    <a:pt x="1248580" y="23420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形状 24"/>
            <p:cNvSpPr/>
            <p:nvPr/>
          </p:nvSpPr>
          <p:spPr>
            <a:xfrm>
              <a:off x="7359144" y="3216614"/>
              <a:ext cx="492111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9600"/>
                  </a:lnTo>
                  <a:lnTo>
                    <a:pt x="492111" y="159600"/>
                  </a:lnTo>
                  <a:lnTo>
                    <a:pt x="492111" y="23420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任意形状 25"/>
            <p:cNvSpPr/>
            <p:nvPr/>
          </p:nvSpPr>
          <p:spPr>
            <a:xfrm>
              <a:off x="6821313" y="3962163"/>
              <a:ext cx="91440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420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任意形状 26"/>
            <p:cNvSpPr/>
            <p:nvPr/>
          </p:nvSpPr>
          <p:spPr>
            <a:xfrm>
              <a:off x="6867033" y="3216614"/>
              <a:ext cx="492111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92111" y="0"/>
                  </a:moveTo>
                  <a:lnTo>
                    <a:pt x="492111" y="159600"/>
                  </a:lnTo>
                  <a:lnTo>
                    <a:pt x="0" y="159600"/>
                  </a:lnTo>
                  <a:lnTo>
                    <a:pt x="0" y="23420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形状 27"/>
            <p:cNvSpPr/>
            <p:nvPr/>
          </p:nvSpPr>
          <p:spPr>
            <a:xfrm>
              <a:off x="7359144" y="2471066"/>
              <a:ext cx="1211976" cy="234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1976" y="0"/>
                  </a:moveTo>
                  <a:lnTo>
                    <a:pt x="1211976" y="159600"/>
                  </a:lnTo>
                  <a:lnTo>
                    <a:pt x="0" y="159600"/>
                  </a:lnTo>
                  <a:lnTo>
                    <a:pt x="0" y="23420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圆角矩形 28"/>
            <p:cNvSpPr/>
            <p:nvPr/>
          </p:nvSpPr>
          <p:spPr>
            <a:xfrm>
              <a:off x="8168484" y="1959717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任意形状 29"/>
            <p:cNvSpPr/>
            <p:nvPr/>
          </p:nvSpPr>
          <p:spPr>
            <a:xfrm>
              <a:off x="8174223" y="1960976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i="0" kern="1200" dirty="0" smtClean="0">
                  <a:latin typeface="PingFang SC Regular"/>
                  <a:ea typeface="微软雅黑"/>
                  <a:cs typeface="PingFang SC Regular"/>
                </a:rPr>
                <a:t>html</a:t>
              </a:r>
              <a:endParaRPr lang="zh-CN" altLang="en-US" sz="1900" b="0" i="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956508" y="2705266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任意形状 31"/>
            <p:cNvSpPr/>
            <p:nvPr/>
          </p:nvSpPr>
          <p:spPr>
            <a:xfrm>
              <a:off x="6962247" y="2706525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i="0" kern="1200" dirty="0" smtClean="0">
                  <a:latin typeface="PingFang SC Regular"/>
                  <a:ea typeface="微软雅黑"/>
                  <a:cs typeface="PingFang SC Regular"/>
                </a:rPr>
                <a:t>head</a:t>
              </a:r>
              <a:endParaRPr lang="zh-CN" altLang="en-US" sz="1900" b="0" i="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464397" y="3450815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任意形状 33"/>
            <p:cNvSpPr/>
            <p:nvPr/>
          </p:nvSpPr>
          <p:spPr>
            <a:xfrm>
              <a:off x="6470135" y="3452074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i="0" kern="1200" dirty="0" smtClean="0">
                  <a:latin typeface="PingFang SC Regular"/>
                  <a:ea typeface="微软雅黑"/>
                  <a:cs typeface="PingFang SC Regular"/>
                </a:rPr>
                <a:t>title</a:t>
              </a:r>
              <a:endParaRPr lang="zh-CN" altLang="en-US" sz="1900" b="0" i="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464397" y="4196363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任意形状 35"/>
            <p:cNvSpPr/>
            <p:nvPr/>
          </p:nvSpPr>
          <p:spPr>
            <a:xfrm>
              <a:off x="6470135" y="4197622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latin typeface="PingFang SC Regular"/>
                  <a:cs typeface="PingFang SC Regular"/>
                </a:rPr>
                <a:t>[text]</a:t>
              </a:r>
              <a:endParaRPr lang="zh-CN" altLang="en-US" sz="1900" kern="1200" dirty="0">
                <a:latin typeface="PingFang SC Regular"/>
                <a:cs typeface="PingFang SC Regular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448619" y="3450815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任意形状 37"/>
            <p:cNvSpPr/>
            <p:nvPr/>
          </p:nvSpPr>
          <p:spPr>
            <a:xfrm>
              <a:off x="7454358" y="3452074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i="0" kern="1200" dirty="0" smtClean="0">
                  <a:latin typeface="PingFang SC Regular"/>
                  <a:ea typeface="微软雅黑"/>
                  <a:cs typeface="PingFang SC Regular"/>
                </a:rPr>
                <a:t>link</a:t>
              </a:r>
              <a:endParaRPr lang="zh-CN" altLang="en-US" sz="1900" b="0" i="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453668" y="2705266"/>
              <a:ext cx="732065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任意形状 39"/>
            <p:cNvSpPr/>
            <p:nvPr/>
          </p:nvSpPr>
          <p:spPr>
            <a:xfrm>
              <a:off x="9459407" y="2706525"/>
              <a:ext cx="732065" cy="511348"/>
            </a:xfrm>
            <a:custGeom>
              <a:avLst/>
              <a:gdLst>
                <a:gd name="connsiteX0" fmla="*/ 0 w 732065"/>
                <a:gd name="connsiteY0" fmla="*/ 51135 h 511348"/>
                <a:gd name="connsiteX1" fmla="*/ 51135 w 732065"/>
                <a:gd name="connsiteY1" fmla="*/ 0 h 511348"/>
                <a:gd name="connsiteX2" fmla="*/ 680930 w 732065"/>
                <a:gd name="connsiteY2" fmla="*/ 0 h 511348"/>
                <a:gd name="connsiteX3" fmla="*/ 732065 w 732065"/>
                <a:gd name="connsiteY3" fmla="*/ 51135 h 511348"/>
                <a:gd name="connsiteX4" fmla="*/ 732065 w 732065"/>
                <a:gd name="connsiteY4" fmla="*/ 460213 h 511348"/>
                <a:gd name="connsiteX5" fmla="*/ 680930 w 732065"/>
                <a:gd name="connsiteY5" fmla="*/ 511348 h 511348"/>
                <a:gd name="connsiteX6" fmla="*/ 51135 w 732065"/>
                <a:gd name="connsiteY6" fmla="*/ 511348 h 511348"/>
                <a:gd name="connsiteX7" fmla="*/ 0 w 732065"/>
                <a:gd name="connsiteY7" fmla="*/ 460213 h 511348"/>
                <a:gd name="connsiteX8" fmla="*/ 0 w 732065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065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680930" y="0"/>
                  </a:lnTo>
                  <a:cubicBezTo>
                    <a:pt x="709171" y="0"/>
                    <a:pt x="732065" y="22894"/>
                    <a:pt x="732065" y="51135"/>
                  </a:cubicBezTo>
                  <a:lnTo>
                    <a:pt x="732065" y="460213"/>
                  </a:lnTo>
                  <a:cubicBezTo>
                    <a:pt x="732065" y="488454"/>
                    <a:pt x="709171" y="511348"/>
                    <a:pt x="680930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i="0" kern="1200" dirty="0" smtClean="0">
                  <a:latin typeface="PingFang SC Regular"/>
                  <a:ea typeface="微软雅黑"/>
                  <a:cs typeface="PingFang SC Regular"/>
                </a:rPr>
                <a:t>body</a:t>
              </a:r>
              <a:endParaRPr lang="zh-CN" altLang="en-US" sz="1900" b="0" i="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8432842" y="3450815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任意形状 41"/>
            <p:cNvSpPr/>
            <p:nvPr/>
          </p:nvSpPr>
          <p:spPr>
            <a:xfrm>
              <a:off x="8438581" y="3452074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i="0" kern="1200" dirty="0" smtClean="0">
                  <a:latin typeface="PingFang SC Regular"/>
                  <a:ea typeface="微软雅黑"/>
                  <a:cs typeface="PingFang SC Regular"/>
                </a:rPr>
                <a:t>h1</a:t>
              </a:r>
              <a:endParaRPr lang="zh-CN" altLang="en-US" sz="1900" b="0" i="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8432842" y="4196363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任意形状 43"/>
            <p:cNvSpPr/>
            <p:nvPr/>
          </p:nvSpPr>
          <p:spPr>
            <a:xfrm>
              <a:off x="8438581" y="4197622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latin typeface="PingFang SC Regular"/>
                  <a:cs typeface="PingFang SC Regular"/>
                </a:rPr>
                <a:t>[text]</a:t>
              </a:r>
              <a:endParaRPr lang="zh-CN" altLang="en-US" sz="1900" kern="1200" dirty="0">
                <a:latin typeface="PingFang SC Regular"/>
                <a:cs typeface="PingFang SC Regular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9417064" y="3450815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任意形状 45"/>
            <p:cNvSpPr/>
            <p:nvPr/>
          </p:nvSpPr>
          <p:spPr>
            <a:xfrm>
              <a:off x="9422803" y="3452074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i="0" kern="1200" dirty="0" smtClean="0">
                  <a:latin typeface="PingFang SC Regular"/>
                  <a:ea typeface="微软雅黑"/>
                  <a:cs typeface="PingFang SC Regular"/>
                </a:rPr>
                <a:t>input</a:t>
              </a:r>
              <a:endParaRPr lang="zh-CN" altLang="en-US" sz="1900" b="0" i="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0401287" y="3450815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任意形状 47"/>
            <p:cNvSpPr/>
            <p:nvPr/>
          </p:nvSpPr>
          <p:spPr>
            <a:xfrm>
              <a:off x="10407026" y="3452074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latin typeface="PingFang SC Regular"/>
                  <a:ea typeface="微软雅黑"/>
                  <a:cs typeface="PingFang SC Regular"/>
                </a:rPr>
                <a:t>ul</a:t>
              </a:r>
              <a:endParaRPr lang="zh-CN" altLang="en-US" sz="190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1297256" y="4904161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任意形状 49"/>
            <p:cNvSpPr/>
            <p:nvPr/>
          </p:nvSpPr>
          <p:spPr>
            <a:xfrm>
              <a:off x="11302995" y="4905420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latin typeface="PingFang SC Regular"/>
                  <a:ea typeface="微软雅黑"/>
                  <a:cs typeface="PingFang SC Regular"/>
                </a:rPr>
                <a:t>li</a:t>
              </a:r>
              <a:endParaRPr lang="zh-CN" altLang="en-US" sz="190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1297250" y="4140534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任意形状 51"/>
            <p:cNvSpPr/>
            <p:nvPr/>
          </p:nvSpPr>
          <p:spPr>
            <a:xfrm>
              <a:off x="11302989" y="4141793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latin typeface="PingFang SC Regular"/>
                  <a:ea typeface="微软雅黑"/>
                  <a:cs typeface="PingFang SC Regular"/>
                </a:rPr>
                <a:t>li</a:t>
              </a:r>
              <a:endParaRPr lang="zh-CN" altLang="en-US" sz="190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1297252" y="5613683"/>
              <a:ext cx="805273" cy="511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任意形状 53"/>
            <p:cNvSpPr/>
            <p:nvPr/>
          </p:nvSpPr>
          <p:spPr>
            <a:xfrm>
              <a:off x="11302990" y="5614942"/>
              <a:ext cx="805273" cy="511348"/>
            </a:xfrm>
            <a:custGeom>
              <a:avLst/>
              <a:gdLst>
                <a:gd name="connsiteX0" fmla="*/ 0 w 805273"/>
                <a:gd name="connsiteY0" fmla="*/ 51135 h 511348"/>
                <a:gd name="connsiteX1" fmla="*/ 51135 w 805273"/>
                <a:gd name="connsiteY1" fmla="*/ 0 h 511348"/>
                <a:gd name="connsiteX2" fmla="*/ 754138 w 805273"/>
                <a:gd name="connsiteY2" fmla="*/ 0 h 511348"/>
                <a:gd name="connsiteX3" fmla="*/ 805273 w 805273"/>
                <a:gd name="connsiteY3" fmla="*/ 51135 h 511348"/>
                <a:gd name="connsiteX4" fmla="*/ 805273 w 805273"/>
                <a:gd name="connsiteY4" fmla="*/ 460213 h 511348"/>
                <a:gd name="connsiteX5" fmla="*/ 754138 w 805273"/>
                <a:gd name="connsiteY5" fmla="*/ 511348 h 511348"/>
                <a:gd name="connsiteX6" fmla="*/ 51135 w 805273"/>
                <a:gd name="connsiteY6" fmla="*/ 511348 h 511348"/>
                <a:gd name="connsiteX7" fmla="*/ 0 w 805273"/>
                <a:gd name="connsiteY7" fmla="*/ 460213 h 511348"/>
                <a:gd name="connsiteX8" fmla="*/ 0 w 805273"/>
                <a:gd name="connsiteY8" fmla="*/ 51135 h 5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273" h="511348">
                  <a:moveTo>
                    <a:pt x="0" y="51135"/>
                  </a:moveTo>
                  <a:cubicBezTo>
                    <a:pt x="0" y="22894"/>
                    <a:pt x="22894" y="0"/>
                    <a:pt x="51135" y="0"/>
                  </a:cubicBezTo>
                  <a:lnTo>
                    <a:pt x="754138" y="0"/>
                  </a:lnTo>
                  <a:cubicBezTo>
                    <a:pt x="782379" y="0"/>
                    <a:pt x="805273" y="22894"/>
                    <a:pt x="805273" y="51135"/>
                  </a:cubicBezTo>
                  <a:lnTo>
                    <a:pt x="805273" y="460213"/>
                  </a:lnTo>
                  <a:cubicBezTo>
                    <a:pt x="805273" y="488454"/>
                    <a:pt x="782379" y="511348"/>
                    <a:pt x="754138" y="511348"/>
                  </a:cubicBezTo>
                  <a:lnTo>
                    <a:pt x="51135" y="511348"/>
                  </a:lnTo>
                  <a:cubicBezTo>
                    <a:pt x="22894" y="511348"/>
                    <a:pt x="0" y="488454"/>
                    <a:pt x="0" y="460213"/>
                  </a:cubicBezTo>
                  <a:lnTo>
                    <a:pt x="0" y="51135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67" tIns="87367" rIns="87367" bIns="8736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latin typeface="PingFang SC Regular"/>
                  <a:ea typeface="微软雅黑"/>
                  <a:cs typeface="PingFang SC Regular"/>
                </a:rPr>
                <a:t>li</a:t>
              </a:r>
              <a:endParaRPr lang="zh-CN" altLang="en-US" sz="1900" kern="1200" dirty="0">
                <a:latin typeface="PingFang SC Regular"/>
                <a:ea typeface="微软雅黑"/>
                <a:cs typeface="PingFang SC Regular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4443721" y="2058675"/>
            <a:ext cx="1613041" cy="371164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884470" y="20516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95000"/>
                  </a:schemeClr>
                </a:solidFill>
                <a:latin typeface="Heiti SC Light"/>
                <a:ea typeface="Heiti SC Light"/>
                <a:cs typeface="Heiti SC Light"/>
              </a:rPr>
              <a:t>HTML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363174" y="1977481"/>
            <a:ext cx="1613041" cy="371164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594583" y="1970449"/>
            <a:ext cx="12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chemeClr val="tx1">
                    <a:lumMod val="95000"/>
                  </a:schemeClr>
                </a:solidFill>
                <a:latin typeface="Heiti SC Light"/>
                <a:ea typeface="Heiti SC Light"/>
                <a:cs typeface="Heiti SC Light"/>
              </a:rPr>
              <a:t>D</a:t>
            </a:r>
            <a:r>
              <a:rPr kumimoji="1" lang="en-US" altLang="zh-CN" dirty="0" smtClean="0">
                <a:solidFill>
                  <a:schemeClr val="tx1">
                    <a:lumMod val="95000"/>
                  </a:schemeClr>
                </a:solidFill>
                <a:latin typeface="Heiti SC Light"/>
                <a:ea typeface="Heiti SC Light"/>
                <a:cs typeface="Heiti SC Light"/>
              </a:rPr>
              <a:t>OM</a:t>
            </a:r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95000"/>
                  </a:schemeClr>
                </a:solidFill>
                <a:latin typeface="Heiti SC Light"/>
                <a:ea typeface="Heiti SC Light"/>
                <a:cs typeface="Heiti SC Light"/>
              </a:rPr>
              <a:t>tree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15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7800" y="1280792"/>
            <a:ext cx="32511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修改：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增删节点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改变元素样式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改变元素尺寸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改变元素位置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重新加载整个页面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94117" y="499301"/>
            <a:ext cx="42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x-none" dirty="0" smtClean="0"/>
              <a:t>通过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 </a:t>
            </a:r>
            <a:r>
              <a:rPr kumimoji="1" lang="zh-CN" altLang="en-US" dirty="0" smtClean="0"/>
              <a:t>动态修改 </a:t>
            </a:r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331518375"/>
              </p:ext>
            </p:extLst>
          </p:nvPr>
        </p:nvGraphicFramePr>
        <p:xfrm>
          <a:off x="5637545" y="960966"/>
          <a:ext cx="6233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9045991" y="641381"/>
            <a:ext cx="1464466" cy="1058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j</a:t>
            </a:r>
            <a:r>
              <a:rPr kumimoji="1" lang="en-US" altLang="zh-CN" dirty="0" smtClean="0"/>
              <a:t>avascript</a:t>
            </a:r>
            <a:endParaRPr kumimoji="1" lang="zh-CN" altLang="en-US" dirty="0"/>
          </a:p>
        </p:txBody>
      </p:sp>
      <p:sp>
        <p:nvSpPr>
          <p:cNvPr id="6" name="左箭头 5"/>
          <p:cNvSpPr/>
          <p:nvPr/>
        </p:nvSpPr>
        <p:spPr>
          <a:xfrm rot="19353438">
            <a:off x="8268398" y="1559418"/>
            <a:ext cx="790552" cy="66935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51594" y="20064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96096" y="4311061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问题就来了</a:t>
            </a:r>
          </a:p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真实D</a:t>
            </a:r>
            <a:r>
              <a:rPr kumimoji="1" lang="en-US" altLang="zh-CN" dirty="0" smtClean="0"/>
              <a:t>OM </a:t>
            </a:r>
            <a:r>
              <a:rPr kumimoji="1" lang="zh-CN" altLang="en-US" dirty="0" smtClean="0"/>
              <a:t>在可以随时被</a:t>
            </a:r>
            <a:r>
              <a:rPr kumimoji="1" lang="en-US" altLang="zh-CN" dirty="0" smtClean="0"/>
              <a:t> JavaScript </a:t>
            </a:r>
            <a:r>
              <a:rPr kumimoji="1" lang="zh-CN" altLang="en-US" dirty="0" smtClean="0"/>
              <a:t>修改</a:t>
            </a:r>
          </a:p>
          <a:p>
            <a:r>
              <a:rPr kumimoji="1" lang="en-US" altLang="zh-CN" dirty="0" smtClean="0"/>
              <a:t>2. Java</a:t>
            </a:r>
            <a:r>
              <a:rPr kumimoji="1" lang="zh-CN" altLang="zh-CN" dirty="0"/>
              <a:t>S</a:t>
            </a:r>
            <a:r>
              <a:rPr kumimoji="1" lang="en-US" altLang="zh-CN" dirty="0" smtClean="0"/>
              <a:t>cript </a:t>
            </a:r>
            <a:r>
              <a:rPr kumimoji="1" lang="zh-CN" altLang="en-US" dirty="0" smtClean="0"/>
              <a:t>与 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的关系难以梳理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3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21609" y="454931"/>
            <a:ext cx="456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策略</a:t>
            </a:r>
            <a:r>
              <a:rPr kumimoji="1" lang="en-US" altLang="zh-CN" dirty="0" smtClean="0"/>
              <a:t>----</a:t>
            </a:r>
            <a:r>
              <a:rPr kumimoji="1" lang="zh-CN" altLang="en-US" dirty="0" smtClean="0"/>
              <a:t>虚拟 </a:t>
            </a:r>
            <a:r>
              <a:rPr kumimoji="1" lang="en-US" altLang="zh-CN" dirty="0" smtClean="0"/>
              <a:t>DOM </a:t>
            </a:r>
            <a:r>
              <a:rPr kumimoji="1" lang="zh-CN" altLang="en-US" dirty="0" smtClean="0"/>
              <a:t>的思路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44548" y="1953946"/>
            <a:ext cx="7745383" cy="1702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72645" y="2470345"/>
            <a:ext cx="1423476" cy="879276"/>
          </a:xfrm>
          <a:prstGeom prst="roundRect">
            <a:avLst/>
          </a:prstGeom>
          <a:solidFill>
            <a:srgbClr val="FCFF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APP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39557" y="2441307"/>
            <a:ext cx="1423476" cy="879276"/>
          </a:xfrm>
          <a:prstGeom prst="roundRect">
            <a:avLst/>
          </a:prstGeom>
          <a:solidFill>
            <a:srgbClr val="58AF4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 DOM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149633" y="2602934"/>
            <a:ext cx="1995657" cy="209352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5149633" y="2986745"/>
            <a:ext cx="1995657" cy="195395"/>
          </a:xfrm>
          <a:prstGeom prst="lef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52036" y="3168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触发事件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52036" y="2216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数据变更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44548" y="4422322"/>
            <a:ext cx="7745383" cy="1702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126053" y="4938721"/>
            <a:ext cx="1423476" cy="879276"/>
          </a:xfrm>
          <a:prstGeom prst="roundRect">
            <a:avLst/>
          </a:prstGeom>
          <a:solidFill>
            <a:srgbClr val="FCFF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APP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386257" y="4909683"/>
            <a:ext cx="1423476" cy="879276"/>
          </a:xfrm>
          <a:prstGeom prst="roundRect">
            <a:avLst/>
          </a:prstGeom>
          <a:solidFill>
            <a:srgbClr val="58AF4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 DOM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640252" y="5071310"/>
            <a:ext cx="1198708" cy="209352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/>
          <p:cNvSpPr/>
          <p:nvPr/>
        </p:nvSpPr>
        <p:spPr>
          <a:xfrm>
            <a:off x="4640252" y="5620632"/>
            <a:ext cx="3556156" cy="197365"/>
          </a:xfrm>
          <a:prstGeom prst="lef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973024" y="5748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触发事件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647228" y="46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数据变更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464649" y="1999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老思路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464649" y="4500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V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894783" y="4892632"/>
            <a:ext cx="1110951" cy="6202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VDOM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7081436" y="5098097"/>
            <a:ext cx="1198708" cy="209352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339557" y="4754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映射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0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7151" y="841617"/>
            <a:ext cx="959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讨论：</a:t>
            </a: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126075" y="162503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原生操作真的慢么？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26075" y="43540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结论：</a:t>
            </a:r>
            <a:r>
              <a:rPr kumimoji="1" lang="zh-CN" altLang="en-US" dirty="0"/>
              <a:t>脱离场景讲性能是耍流氓</a:t>
            </a:r>
          </a:p>
        </p:txBody>
      </p:sp>
    </p:spTree>
    <p:extLst>
      <p:ext uri="{BB962C8B-B14F-4D97-AF65-F5344CB8AC3E}">
        <p14:creationId xmlns:p14="http://schemas.microsoft.com/office/powerpoint/2010/main" val="4951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60630" y="641381"/>
            <a:ext cx="517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性能</a:t>
            </a:r>
            <a:r>
              <a:rPr kumimoji="1" lang="en-US" altLang="zh-CN" sz="2400" dirty="0" smtClean="0"/>
              <a:t>---</a:t>
            </a:r>
            <a:r>
              <a:rPr kumimoji="1" lang="zh-CN" altLang="en-US" dirty="0" smtClean="0"/>
              <a:t>脱离场景讲性能是耍流氓</a:t>
            </a:r>
            <a:endParaRPr kumimoji="1" lang="zh-CN" altLang="en-US" dirty="0"/>
          </a:p>
        </p:txBody>
      </p:sp>
      <p:pic>
        <p:nvPicPr>
          <p:cNvPr id="12" name="图片 11" descr="emb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94" y="2103118"/>
            <a:ext cx="2693726" cy="1017978"/>
          </a:xfrm>
          <a:prstGeom prst="rect">
            <a:avLst/>
          </a:prstGeom>
        </p:spPr>
      </p:pic>
      <p:pic>
        <p:nvPicPr>
          <p:cNvPr id="13" name="图片 12" descr="react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2" y="1910309"/>
            <a:ext cx="1367744" cy="1367744"/>
          </a:xfrm>
          <a:prstGeom prst="rect">
            <a:avLst/>
          </a:prstGeom>
        </p:spPr>
      </p:pic>
      <p:pic>
        <p:nvPicPr>
          <p:cNvPr id="14" name="图片 13" descr="vue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30" y="1910309"/>
            <a:ext cx="1595302" cy="1595302"/>
          </a:xfrm>
          <a:prstGeom prst="rect">
            <a:avLst/>
          </a:prstGeom>
        </p:spPr>
      </p:pic>
      <p:pic>
        <p:nvPicPr>
          <p:cNvPr id="15" name="图片 14" descr="avalon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32" y="2415983"/>
            <a:ext cx="2586211" cy="8620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60630" y="1353805"/>
            <a:ext cx="237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使用虚拟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的框架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800278" y="3586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前端框架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887" y="4024046"/>
            <a:ext cx="7620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7151" y="841617"/>
            <a:ext cx="959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界面刷新策略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924514" y="1798889"/>
            <a:ext cx="36471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+mn-ea"/>
              </a:rPr>
              <a:t>innerHTML</a:t>
            </a:r>
            <a:endParaRPr lang="zh-CN" altLang="en-US" sz="36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3600" dirty="0" smtClean="0">
                <a:latin typeface="+mn-ea"/>
              </a:rPr>
              <a:t>脏检查</a:t>
            </a:r>
            <a:r>
              <a:rPr lang="en-US" altLang="zh-CN" sz="3600" dirty="0" smtClean="0">
                <a:latin typeface="+mn-ea"/>
              </a:rPr>
              <a:t>,</a:t>
            </a:r>
            <a:r>
              <a:rPr lang="zh-CN" altLang="en-US" sz="3600" dirty="0" smtClean="0">
                <a:latin typeface="+mn-ea"/>
              </a:rPr>
              <a:t>依赖搜集</a:t>
            </a:r>
          </a:p>
          <a:p>
            <a:pPr>
              <a:lnSpc>
                <a:spcPct val="300000"/>
              </a:lnSpc>
            </a:pPr>
            <a:r>
              <a:rPr kumimoji="1" lang="en-US" altLang="zh-CN" sz="3600" dirty="0">
                <a:latin typeface="+mn-ea"/>
              </a:rPr>
              <a:t>virtual DOM</a:t>
            </a:r>
            <a:endParaRPr kumimoji="1"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0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9172</TotalTime>
  <Words>2348</Words>
  <Application>Microsoft Office PowerPoint</Application>
  <PresentationFormat>宽屏</PresentationFormat>
  <Paragraphs>262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Century Schoolbook</vt:lpstr>
      <vt:lpstr>Heiti SC Light</vt:lpstr>
      <vt:lpstr>PingFang SC Regular</vt:lpstr>
      <vt:lpstr>新細明體</vt:lpstr>
      <vt:lpstr>DengXian</vt:lpstr>
      <vt:lpstr>宋体</vt:lpstr>
      <vt:lpstr>微软雅黑</vt:lpstr>
      <vt:lpstr>Arial</vt:lpstr>
      <vt:lpstr>Mangal</vt:lpstr>
      <vt:lpstr>Wingdings</vt:lpstr>
      <vt:lpstr>Wingdings 2</vt:lpstr>
      <vt:lpstr>视图</vt:lpstr>
      <vt:lpstr>虚拟DOM浅析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何昱泽</dc:creator>
  <cp:lastModifiedBy>V_,Kangchuang</cp:lastModifiedBy>
  <cp:revision>348</cp:revision>
  <dcterms:created xsi:type="dcterms:W3CDTF">2017-07-20T12:57:32Z</dcterms:created>
  <dcterms:modified xsi:type="dcterms:W3CDTF">2017-11-27T06:41:24Z</dcterms:modified>
</cp:coreProperties>
</file>