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73" r:id="rId3"/>
    <p:sldId id="578" r:id="rId4"/>
    <p:sldId id="579" r:id="rId5"/>
    <p:sldId id="586" r:id="rId6"/>
    <p:sldId id="582" r:id="rId7"/>
    <p:sldId id="494" r:id="rId8"/>
    <p:sldId id="552" r:id="rId9"/>
    <p:sldId id="496" r:id="rId10"/>
    <p:sldId id="589" r:id="rId11"/>
    <p:sldId id="587" r:id="rId12"/>
    <p:sldId id="588" r:id="rId13"/>
    <p:sldId id="590" r:id="rId14"/>
    <p:sldId id="591" r:id="rId15"/>
    <p:sldId id="592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00CC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06084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Color a Tree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924944"/>
            <a:ext cx="7488832" cy="1360488"/>
          </a:xfrm>
        </p:spPr>
        <p:txBody>
          <a:bodyPr/>
          <a:lstStyle/>
          <a:p>
            <a:r>
              <a:rPr lang="en-US" altLang="zh-TW" sz="4400" dirty="0" err="1" smtClean="0"/>
              <a:t>Uva</a:t>
            </a:r>
            <a:r>
              <a:rPr lang="en-US" altLang="zh-TW" sz="4400" dirty="0" smtClean="0"/>
              <a:t> 1205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  <a:p>
            <a:pPr eaLnBrk="1" hangingPunct="1"/>
            <a:r>
              <a:rPr lang="en-US" altLang="zh-TW" dirty="0" smtClean="0">
                <a:latin typeface="Arial" charset="0"/>
              </a:rPr>
              <a:t>(</a:t>
            </a:r>
            <a:r>
              <a:rPr lang="en-US" altLang="zh-TW" dirty="0" err="1" smtClean="0">
                <a:latin typeface="Arial" charset="0"/>
              </a:rPr>
              <a:t>Beijin</a:t>
            </a:r>
            <a:r>
              <a:rPr lang="en-US" altLang="zh-TW" dirty="0" smtClean="0">
                <a:latin typeface="Arial" charset="0"/>
              </a:rPr>
              <a:t> 04 Regional)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352928" cy="5688632"/>
              </a:xfr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pPr marL="355600" indent="-355600">
                  <a:buAutoNum type="arabicPeriod"/>
                </a:pPr>
                <a:r>
                  <a:rPr lang="en-US" altLang="zh-TW" sz="2800" dirty="0" smtClean="0">
                    <a:solidFill>
                      <a:srgbClr val="0000FF"/>
                    </a:solidFill>
                  </a:rPr>
                  <a:t>Initialization</a:t>
                </a:r>
              </a:p>
              <a:p>
                <a:pPr marL="0" indent="355600">
                  <a:buNone/>
                </a:pPr>
                <a:r>
                  <a:rPr lang="en-US" altLang="zh-TW" sz="2800" dirty="0"/>
                  <a:t>for each node i </a:t>
                </a:r>
              </a:p>
              <a:p>
                <a:pPr marL="0" indent="355600">
                  <a:buNone/>
                </a:pPr>
                <a:r>
                  <a:rPr lang="en-US" altLang="zh-TW" sz="2800" dirty="0" smtClean="0"/>
                  <a:t>i.t=1; </a:t>
                </a:r>
                <a:r>
                  <a:rPr lang="en-US" altLang="zh-TW" sz="2800" dirty="0" err="1"/>
                  <a:t>i.w</a:t>
                </a:r>
                <a:r>
                  <a:rPr lang="en-US" altLang="zh-TW" sz="2800" dirty="0"/>
                  <a:t>=c</a:t>
                </a:r>
                <a:r>
                  <a:rPr lang="en-US" altLang="zh-TW" sz="2800" i="1" baseline="-25000" dirty="0"/>
                  <a:t>i</a:t>
                </a:r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; </a:t>
                </a:r>
                <a:r>
                  <a:rPr lang="en-US" altLang="zh-TW" sz="2800" dirty="0" err="1" smtClean="0"/>
                  <a:t>i.c</a:t>
                </a:r>
                <a:r>
                  <a:rPr lang="en-US" altLang="zh-TW" sz="2800" dirty="0" smtClean="0"/>
                  <a:t>=c</a:t>
                </a:r>
                <a:r>
                  <a:rPr lang="en-US" altLang="zh-TW" sz="2800" i="1" baseline="-25000" dirty="0" smtClean="0"/>
                  <a:t>i </a:t>
                </a:r>
                <a:r>
                  <a:rPr lang="en-US" altLang="zh-TW" sz="2800" dirty="0" smtClean="0">
                    <a:sym typeface="Wingdings 2"/>
                  </a:rPr>
                  <a:t>; </a:t>
                </a:r>
                <a:r>
                  <a:rPr lang="en-US" altLang="zh-TW" sz="2800" dirty="0" err="1" smtClean="0">
                    <a:sym typeface="Wingdings 2"/>
                  </a:rPr>
                  <a:t>ans</a:t>
                </a:r>
                <a:r>
                  <a:rPr lang="en-US" altLang="zh-TW" sz="2800" dirty="0" smtClean="0">
                    <a:sym typeface="Wingdings 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800" i="1" smtClean="0">
                            <a:latin typeface="Cambria Math"/>
                            <a:sym typeface="Wingdings 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800" b="1" i="1" smtClean="0">
                            <a:latin typeface="Cambria Math"/>
                            <a:sym typeface="Wingdings 2"/>
                          </a:rPr>
                          <m:t>𝒌</m:t>
                        </m:r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sym typeface="Wingdings 2"/>
                          </a:rPr>
                          <m:t>∈</m:t>
                        </m:r>
                        <m:r>
                          <a:rPr lang="en-US" altLang="zh-TW" sz="2800" b="1" i="1" smtClean="0">
                            <a:latin typeface="Cambria Math"/>
                            <a:ea typeface="Cambria Math"/>
                            <a:sym typeface="Wingdings 2"/>
                          </a:rPr>
                          <m:t>𝒏𝒐𝒅𝒆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/>
                                <a:sym typeface="Wingdings 2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/>
                                <a:sym typeface="Wingdings 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/>
                                <a:sym typeface="Wingdings 2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800" dirty="0" smtClean="0"/>
              </a:p>
              <a:p>
                <a:pPr marL="0" indent="355600">
                  <a:buNone/>
                </a:pPr>
                <a:endParaRPr lang="en-US" altLang="zh-TW" sz="2800" dirty="0" smtClean="0"/>
              </a:p>
              <a:p>
                <a:pPr marL="355600" indent="-355600">
                  <a:buFont typeface="+mj-lt"/>
                  <a:buAutoNum type="arabicPeriod" startAt="2"/>
                </a:pPr>
                <a:r>
                  <a:rPr lang="en-US" altLang="zh-TW" sz="2800" dirty="0" smtClean="0">
                    <a:solidFill>
                      <a:srgbClr val="0000FF"/>
                    </a:solidFill>
                  </a:rPr>
                  <a:t>Find the node k (except root) with the maximum weight </a:t>
                </a:r>
              </a:p>
              <a:p>
                <a:pPr marL="0" indent="355600">
                  <a:buNone/>
                </a:pPr>
                <a:r>
                  <a:rPr lang="en-US" altLang="zh-TW" sz="2400" dirty="0" smtClean="0"/>
                  <a:t>Merge the node </a:t>
                </a:r>
                <a:r>
                  <a:rPr lang="en-US" altLang="zh-TW" sz="2400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altLang="zh-TW" sz="2400" dirty="0" smtClean="0"/>
                  <a:t> with its parent node </a:t>
                </a:r>
                <a:r>
                  <a:rPr lang="en-US" altLang="zh-TW" sz="2400" dirty="0" smtClean="0">
                    <a:solidFill>
                      <a:schemeClr val="bg2"/>
                    </a:solidFill>
                  </a:rPr>
                  <a:t>p</a:t>
                </a:r>
              </a:p>
              <a:p>
                <a:pPr marL="0" indent="355600">
                  <a:buNone/>
                </a:pPr>
                <a:r>
                  <a:rPr lang="en-US" altLang="zh-TW" dirty="0" err="1">
                    <a:solidFill>
                      <a:schemeClr val="bg2"/>
                    </a:solidFill>
                  </a:rPr>
                  <a:t>a</a:t>
                </a:r>
                <a:r>
                  <a:rPr lang="en-US" altLang="zh-TW" dirty="0" err="1" smtClean="0">
                    <a:solidFill>
                      <a:schemeClr val="bg2"/>
                    </a:solidFill>
                  </a:rPr>
                  <a:t>ns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+=</a:t>
                </a:r>
                <a:r>
                  <a:rPr lang="en-US" altLang="zh-TW" dirty="0" err="1" smtClean="0">
                    <a:solidFill>
                      <a:schemeClr val="bg2"/>
                    </a:solidFill>
                  </a:rPr>
                  <a:t>p.t</a:t>
                </a:r>
                <a:r>
                  <a:rPr lang="en-US" altLang="zh-TW" dirty="0" err="1" smtClean="0">
                    <a:solidFill>
                      <a:schemeClr val="bg2"/>
                    </a:solidFill>
                    <a:sym typeface="Wingdings 2"/>
                  </a:rPr>
                  <a:t></a:t>
                </a:r>
                <a:r>
                  <a:rPr lang="en-US" altLang="zh-TW" dirty="0" err="1" smtClean="0">
                    <a:solidFill>
                      <a:schemeClr val="bg2"/>
                    </a:solidFill>
                  </a:rPr>
                  <a:t>k.c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; p.t+=k.t; </a:t>
                </a:r>
                <a:r>
                  <a:rPr lang="en-US" altLang="zh-TW" dirty="0" err="1" smtClean="0">
                    <a:solidFill>
                      <a:schemeClr val="bg2"/>
                    </a:solidFill>
                  </a:rPr>
                  <a:t>p.w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TW" b="1" i="1" dirty="0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chemeClr val="bg2"/>
                    </a:solidFill>
                  </a:rPr>
                  <a:t>; </a:t>
                </a:r>
              </a:p>
              <a:p>
                <a:pPr marL="0" indent="355600">
                  <a:buNone/>
                </a:pPr>
                <a:r>
                  <a:rPr lang="en-US" altLang="zh-TW" sz="2400" dirty="0" smtClean="0">
                    <a:solidFill>
                      <a:schemeClr val="bg2"/>
                    </a:solidFill>
                  </a:rPr>
                  <a:t>Set p as parent of node k’s children nodes</a:t>
                </a:r>
              </a:p>
              <a:p>
                <a:pPr marL="0" indent="355600">
                  <a:buNone/>
                </a:pPr>
                <a:endParaRPr lang="en-US" altLang="zh-TW" sz="2400" dirty="0" smtClean="0"/>
              </a:p>
              <a:p>
                <a:pPr marL="355600" indent="-355600">
                  <a:buFont typeface="+mj-lt"/>
                  <a:buAutoNum type="arabicPeriod" startAt="3"/>
                </a:pP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Repeat 2. until only root node 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 marL="0" indent="355600">
                  <a:buNone/>
                </a:pPr>
                <a:endParaRPr lang="zh-TW" alt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352928" cy="5688632"/>
              </a:xfrm>
              <a:blipFill rotWithShape="1">
                <a:blip r:embed="rId2"/>
                <a:stretch>
                  <a:fillRect l="-1458" t="-1070" b="-213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1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2411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445677" y="2308230"/>
            <a:ext cx="360040" cy="369332"/>
            <a:chOff x="1445677" y="2308230"/>
            <a:chExt cx="360040" cy="369332"/>
          </a:xfrm>
        </p:grpSpPr>
        <p:sp>
          <p:nvSpPr>
            <p:cNvPr id="4" name="橢圓 3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27584" y="2960948"/>
            <a:ext cx="360040" cy="369332"/>
            <a:chOff x="803041" y="2960948"/>
            <a:chExt cx="360040" cy="369332"/>
          </a:xfrm>
        </p:grpSpPr>
        <p:sp>
          <p:nvSpPr>
            <p:cNvPr id="6" name="橢圓 5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051720" y="2945285"/>
            <a:ext cx="360040" cy="369332"/>
            <a:chOff x="2063770" y="2945285"/>
            <a:chExt cx="360040" cy="369332"/>
          </a:xfrm>
        </p:grpSpPr>
        <p:sp>
          <p:nvSpPr>
            <p:cNvPr id="8" name="橢圓 7"/>
            <p:cNvSpPr/>
            <p:nvPr/>
          </p:nvSpPr>
          <p:spPr bwMode="auto">
            <a:xfrm>
              <a:off x="2063770" y="29499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093749" y="294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3</a:t>
              </a:r>
              <a:endParaRPr lang="zh-TW" altLang="en-US" sz="18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27584" y="3897052"/>
            <a:ext cx="360040" cy="369332"/>
            <a:chOff x="827584" y="3897052"/>
            <a:chExt cx="360040" cy="369332"/>
          </a:xfrm>
        </p:grpSpPr>
        <p:sp>
          <p:nvSpPr>
            <p:cNvPr id="10" name="橢圓 9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51720" y="3923764"/>
            <a:ext cx="360040" cy="369332"/>
            <a:chOff x="2051720" y="3923764"/>
            <a:chExt cx="360040" cy="369332"/>
          </a:xfrm>
        </p:grpSpPr>
        <p:sp>
          <p:nvSpPr>
            <p:cNvPr id="12" name="橢圓 11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5</a:t>
              </a:r>
              <a:endParaRPr lang="zh-TW" altLang="en-US" sz="1800" b="1" dirty="0"/>
            </a:p>
          </p:txBody>
        </p:sp>
      </p:grpSp>
      <p:cxnSp>
        <p:nvCxnSpPr>
          <p:cNvPr id="20" name="直線單箭頭接點 19"/>
          <p:cNvCxnSpPr>
            <a:endCxn id="7" idx="0"/>
          </p:cNvCxnSpPr>
          <p:nvPr/>
        </p:nvCxnSpPr>
        <p:spPr bwMode="auto">
          <a:xfrm flipH="1">
            <a:off x="1007604" y="2620189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>
            <a:stCxn id="4" idx="5"/>
            <a:endCxn id="9" idx="0"/>
          </p:cNvCxnSpPr>
          <p:nvPr/>
        </p:nvCxnSpPr>
        <p:spPr bwMode="auto">
          <a:xfrm>
            <a:off x="1752990" y="2620189"/>
            <a:ext cx="478750" cy="32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>
            <a:stCxn id="7" idx="2"/>
            <a:endCxn id="11" idx="0"/>
          </p:cNvCxnSpPr>
          <p:nvPr/>
        </p:nvCxnSpPr>
        <p:spPr bwMode="auto">
          <a:xfrm>
            <a:off x="1007604" y="3330280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>
            <a:stCxn id="8" idx="4"/>
            <a:endCxn id="13" idx="0"/>
          </p:cNvCxnSpPr>
          <p:nvPr/>
        </p:nvCxnSpPr>
        <p:spPr bwMode="auto">
          <a:xfrm>
            <a:off x="2231740" y="3309971"/>
            <a:ext cx="0" cy="613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2415043" y="3739098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5.t=1</a:t>
            </a:r>
          </a:p>
          <a:p>
            <a:r>
              <a:rPr lang="en-US" altLang="zh-TW" sz="1400" b="1" i="1" dirty="0" smtClean="0"/>
              <a:t>5.c=4</a:t>
            </a:r>
          </a:p>
          <a:p>
            <a:r>
              <a:rPr lang="en-US" altLang="zh-TW" sz="1400" b="1" i="1" dirty="0" smtClean="0"/>
              <a:t>5.w=4</a:t>
            </a:r>
            <a:endParaRPr lang="zh-TW" altLang="en-US" sz="1400" b="1" i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411760" y="2760619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3.t=1</a:t>
            </a:r>
          </a:p>
          <a:p>
            <a:r>
              <a:rPr lang="en-US" altLang="zh-TW" sz="1400" b="1" i="1" dirty="0" smtClean="0"/>
              <a:t>3.c=1</a:t>
            </a:r>
          </a:p>
          <a:p>
            <a:r>
              <a:rPr lang="en-US" altLang="zh-TW" sz="1400" b="1" i="1" dirty="0" smtClean="0"/>
              <a:t>3.w=1</a:t>
            </a:r>
            <a:endParaRPr lang="zh-TW" altLang="en-US" sz="1400" b="1" i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87624" y="371238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4.t=1</a:t>
            </a:r>
          </a:p>
          <a:p>
            <a:r>
              <a:rPr lang="en-US" altLang="zh-TW" sz="1400" b="1" i="1" dirty="0" smtClean="0"/>
              <a:t>4.c=2</a:t>
            </a:r>
          </a:p>
          <a:p>
            <a:r>
              <a:rPr lang="en-US" altLang="zh-TW" sz="1400" b="1" i="1" dirty="0" smtClean="0"/>
              <a:t>4.w=2</a:t>
            </a:r>
            <a:endParaRPr lang="zh-TW" altLang="en-US" sz="1400" b="1" i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187624" y="2834352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2.c=2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63688" y="197025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1.t=1</a:t>
            </a:r>
          </a:p>
          <a:p>
            <a:r>
              <a:rPr lang="en-US" altLang="zh-TW" sz="1400" b="1" i="1" dirty="0" smtClean="0"/>
              <a:t>1.c=1</a:t>
            </a:r>
          </a:p>
          <a:p>
            <a:r>
              <a:rPr lang="en-US" altLang="zh-TW" sz="1400" b="1" i="1" dirty="0" smtClean="0"/>
              <a:t>1.w=1</a:t>
            </a:r>
            <a:endParaRPr lang="zh-TW" altLang="en-US" sz="1400" b="1" i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3923928" y="2267580"/>
            <a:ext cx="360040" cy="369332"/>
            <a:chOff x="1445677" y="2308230"/>
            <a:chExt cx="360040" cy="369332"/>
          </a:xfrm>
        </p:grpSpPr>
        <p:sp>
          <p:nvSpPr>
            <p:cNvPr id="36" name="橢圓 35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305835" y="2920298"/>
            <a:ext cx="360040" cy="369332"/>
            <a:chOff x="803041" y="2960948"/>
            <a:chExt cx="360040" cy="369332"/>
          </a:xfrm>
        </p:grpSpPr>
        <p:sp>
          <p:nvSpPr>
            <p:cNvPr id="39" name="橢圓 38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529971" y="2904635"/>
            <a:ext cx="360040" cy="369332"/>
            <a:chOff x="2063770" y="2945285"/>
            <a:chExt cx="360040" cy="369332"/>
          </a:xfrm>
        </p:grpSpPr>
        <p:sp>
          <p:nvSpPr>
            <p:cNvPr id="42" name="橢圓 41"/>
            <p:cNvSpPr/>
            <p:nvPr/>
          </p:nvSpPr>
          <p:spPr bwMode="auto">
            <a:xfrm>
              <a:off x="2063770" y="29499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093749" y="294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3</a:t>
              </a:r>
              <a:endParaRPr lang="zh-TW" altLang="en-US" sz="18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305835" y="3856402"/>
            <a:ext cx="360040" cy="369332"/>
            <a:chOff x="827584" y="3897052"/>
            <a:chExt cx="360040" cy="369332"/>
          </a:xfrm>
        </p:grpSpPr>
        <p:sp>
          <p:nvSpPr>
            <p:cNvPr id="45" name="橢圓 44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cxnSp>
        <p:nvCxnSpPr>
          <p:cNvPr id="50" name="直線單箭頭接點 49"/>
          <p:cNvCxnSpPr>
            <a:endCxn id="40" idx="0"/>
          </p:cNvCxnSpPr>
          <p:nvPr/>
        </p:nvCxnSpPr>
        <p:spPr bwMode="auto">
          <a:xfrm flipH="1">
            <a:off x="3485855" y="2579539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單箭頭接點 50"/>
          <p:cNvCxnSpPr>
            <a:stCxn id="36" idx="5"/>
            <a:endCxn id="43" idx="0"/>
          </p:cNvCxnSpPr>
          <p:nvPr/>
        </p:nvCxnSpPr>
        <p:spPr bwMode="auto">
          <a:xfrm>
            <a:off x="4231241" y="2579539"/>
            <a:ext cx="478750" cy="32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單箭頭接點 51"/>
          <p:cNvCxnSpPr>
            <a:stCxn id="40" idx="2"/>
            <a:endCxn id="46" idx="0"/>
          </p:cNvCxnSpPr>
          <p:nvPr/>
        </p:nvCxnSpPr>
        <p:spPr bwMode="auto">
          <a:xfrm>
            <a:off x="3485855" y="3289630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4890011" y="2719969"/>
                <a:ext cx="620683" cy="836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i="1" dirty="0" smtClean="0"/>
                  <a:t>3.t=2</a:t>
                </a:r>
              </a:p>
              <a:p>
                <a:r>
                  <a:rPr lang="en-US" altLang="zh-TW" sz="1400" b="1" i="1" dirty="0" smtClean="0"/>
                  <a:t>3.c=5</a:t>
                </a:r>
              </a:p>
              <a:p>
                <a:r>
                  <a:rPr lang="en-US" altLang="zh-TW" sz="1400" b="1" i="1" dirty="0" smtClean="0"/>
                  <a:t>3.w=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400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altLang="zh-TW" sz="14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TW" altLang="en-US" sz="1400" b="1" i="1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11" y="2719969"/>
                <a:ext cx="620683" cy="836576"/>
              </a:xfrm>
              <a:prstGeom prst="rect">
                <a:avLst/>
              </a:prstGeom>
              <a:blipFill rotWithShape="1">
                <a:blip r:embed="rId2"/>
                <a:stretch>
                  <a:fillRect l="-1961" t="-730" b="-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3665875" y="367173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4.t=1</a:t>
            </a:r>
          </a:p>
          <a:p>
            <a:r>
              <a:rPr lang="en-US" altLang="zh-TW" sz="1400" b="1" i="1" dirty="0" smtClean="0"/>
              <a:t>4.c=2</a:t>
            </a:r>
          </a:p>
          <a:p>
            <a:r>
              <a:rPr lang="en-US" altLang="zh-TW" sz="1400" b="1" i="1" dirty="0" smtClean="0"/>
              <a:t>4.w=2</a:t>
            </a:r>
            <a:endParaRPr lang="zh-TW" altLang="en-US" sz="1400" b="1" i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665875" y="2793702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2.c=2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41939" y="192960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1.t=1</a:t>
            </a:r>
          </a:p>
          <a:p>
            <a:r>
              <a:rPr lang="en-US" altLang="zh-TW" sz="1400" b="1" i="1" dirty="0" smtClean="0"/>
              <a:t>1.c=1</a:t>
            </a:r>
          </a:p>
          <a:p>
            <a:r>
              <a:rPr lang="en-US" altLang="zh-TW" sz="1400" b="1" i="1" dirty="0" smtClean="0"/>
              <a:t>1.w=1</a:t>
            </a:r>
            <a:endParaRPr lang="zh-TW" altLang="en-US" sz="1400" b="1" i="1" dirty="0"/>
          </a:p>
        </p:txBody>
      </p:sp>
      <p:sp>
        <p:nvSpPr>
          <p:cNvPr id="59" name="矩形 58"/>
          <p:cNvSpPr/>
          <p:nvPr/>
        </p:nvSpPr>
        <p:spPr bwMode="auto">
          <a:xfrm>
            <a:off x="1984312" y="3700048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80551" y="1340767"/>
            <a:ext cx="54649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ans</a:t>
            </a:r>
            <a:r>
              <a:rPr lang="en-US" altLang="zh-TW" b="1" dirty="0" smtClean="0"/>
              <a:t>=1.c+2.c+3.c+4.c+5.c=1+2+1+2+4=10</a:t>
            </a:r>
            <a:endParaRPr lang="zh-TW" altLang="en-US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83249" y="4997150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+=3.t</a:t>
            </a:r>
            <a:r>
              <a:rPr lang="en-US" altLang="zh-TW" b="1" dirty="0" smtClean="0">
                <a:sym typeface="Wingdings 2"/>
              </a:rPr>
              <a:t></a:t>
            </a:r>
            <a:r>
              <a:rPr lang="en-US" altLang="zh-TW" b="1" dirty="0" smtClean="0"/>
              <a:t>5.c=14</a:t>
            </a:r>
            <a:endParaRPr lang="zh-TW" altLang="en-US" b="1" dirty="0"/>
          </a:p>
        </p:txBody>
      </p:sp>
      <p:sp>
        <p:nvSpPr>
          <p:cNvPr id="62" name="矩形 61"/>
          <p:cNvSpPr/>
          <p:nvPr/>
        </p:nvSpPr>
        <p:spPr bwMode="auto">
          <a:xfrm>
            <a:off x="4459395" y="2699503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85855" y="4990500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+=1.t</a:t>
            </a:r>
            <a:r>
              <a:rPr lang="en-US" altLang="zh-TW" b="1" dirty="0" smtClean="0">
                <a:sym typeface="Wingdings 2"/>
              </a:rPr>
              <a:t></a:t>
            </a:r>
            <a:r>
              <a:rPr lang="en-US" altLang="zh-TW" b="1" dirty="0" smtClean="0"/>
              <a:t>3.c=19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661664" y="2250857"/>
            <a:ext cx="360040" cy="369332"/>
            <a:chOff x="1445677" y="2308230"/>
            <a:chExt cx="360040" cy="369332"/>
          </a:xfrm>
        </p:grpSpPr>
        <p:sp>
          <p:nvSpPr>
            <p:cNvPr id="65" name="橢圓 64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6043571" y="2903575"/>
            <a:ext cx="360040" cy="369332"/>
            <a:chOff x="803041" y="2960948"/>
            <a:chExt cx="360040" cy="369332"/>
          </a:xfrm>
        </p:grpSpPr>
        <p:sp>
          <p:nvSpPr>
            <p:cNvPr id="68" name="橢圓 67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6043571" y="3839679"/>
            <a:ext cx="360040" cy="369332"/>
            <a:chOff x="827584" y="3897052"/>
            <a:chExt cx="360040" cy="369332"/>
          </a:xfrm>
        </p:grpSpPr>
        <p:sp>
          <p:nvSpPr>
            <p:cNvPr id="74" name="橢圓 73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cxnSp>
        <p:nvCxnSpPr>
          <p:cNvPr id="76" name="直線單箭頭接點 75"/>
          <p:cNvCxnSpPr>
            <a:endCxn id="69" idx="0"/>
          </p:cNvCxnSpPr>
          <p:nvPr/>
        </p:nvCxnSpPr>
        <p:spPr bwMode="auto">
          <a:xfrm flipH="1">
            <a:off x="6223591" y="2562816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單箭頭接點 77"/>
          <p:cNvCxnSpPr>
            <a:stCxn id="69" idx="2"/>
            <a:endCxn id="75" idx="0"/>
          </p:cNvCxnSpPr>
          <p:nvPr/>
        </p:nvCxnSpPr>
        <p:spPr bwMode="auto">
          <a:xfrm>
            <a:off x="6223591" y="3272907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6403611" y="3655013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4.t=1</a:t>
            </a:r>
          </a:p>
          <a:p>
            <a:r>
              <a:rPr lang="en-US" altLang="zh-TW" sz="1400" b="1" i="1" dirty="0" smtClean="0"/>
              <a:t>4.c=2</a:t>
            </a:r>
          </a:p>
          <a:p>
            <a:r>
              <a:rPr lang="en-US" altLang="zh-TW" sz="1400" b="1" i="1" dirty="0" smtClean="0"/>
              <a:t>4.w=2</a:t>
            </a:r>
            <a:endParaRPr lang="zh-TW" altLang="en-US" sz="1400" b="1" i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403611" y="2776979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2.c=2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979675" y="1912883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1.t=3</a:t>
            </a:r>
          </a:p>
          <a:p>
            <a:r>
              <a:rPr lang="en-US" altLang="zh-TW" sz="1400" b="1" i="1" dirty="0" smtClean="0"/>
              <a:t>1.c=6</a:t>
            </a:r>
          </a:p>
          <a:p>
            <a:r>
              <a:rPr lang="en-US" altLang="zh-TW" sz="1400" b="1" i="1" dirty="0" smtClean="0"/>
              <a:t>1.w=2</a:t>
            </a:r>
            <a:endParaRPr lang="zh-TW" altLang="en-US" sz="1400" b="1" i="1" dirty="0"/>
          </a:p>
        </p:txBody>
      </p:sp>
      <p:sp>
        <p:nvSpPr>
          <p:cNvPr id="84" name="矩形 83"/>
          <p:cNvSpPr/>
          <p:nvPr/>
        </p:nvSpPr>
        <p:spPr bwMode="auto">
          <a:xfrm>
            <a:off x="5984712" y="3613666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043571" y="4983559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</a:t>
            </a:r>
            <a:r>
              <a:rPr lang="en-US" altLang="zh-TW" b="1" dirty="0" smtClean="0">
                <a:sym typeface="Wingdings 2"/>
              </a:rPr>
              <a:t>2.t</a:t>
            </a:r>
            <a:r>
              <a:rPr lang="en-US" altLang="zh-TW" b="1" dirty="0" smtClean="0"/>
              <a:t>4.c=21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9634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1835696" y="2466881"/>
            <a:ext cx="360040" cy="369332"/>
            <a:chOff x="1445677" y="2308230"/>
            <a:chExt cx="360040" cy="369332"/>
          </a:xfrm>
        </p:grpSpPr>
        <p:sp>
          <p:nvSpPr>
            <p:cNvPr id="65" name="橢圓 64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217603" y="3119599"/>
            <a:ext cx="360040" cy="369332"/>
            <a:chOff x="803041" y="2960948"/>
            <a:chExt cx="360040" cy="369332"/>
          </a:xfrm>
        </p:grpSpPr>
        <p:sp>
          <p:nvSpPr>
            <p:cNvPr id="68" name="橢圓 67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cxnSp>
        <p:nvCxnSpPr>
          <p:cNvPr id="76" name="直線單箭頭接點 75"/>
          <p:cNvCxnSpPr>
            <a:endCxn id="69" idx="0"/>
          </p:cNvCxnSpPr>
          <p:nvPr/>
        </p:nvCxnSpPr>
        <p:spPr bwMode="auto">
          <a:xfrm flipH="1">
            <a:off x="1397623" y="2778840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文字方塊 80"/>
          <p:cNvSpPr txBox="1"/>
          <p:nvPr/>
        </p:nvSpPr>
        <p:spPr>
          <a:xfrm>
            <a:off x="1577643" y="2993003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2.c=4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53707" y="2128907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1.t=3</a:t>
            </a:r>
          </a:p>
          <a:p>
            <a:r>
              <a:rPr lang="en-US" altLang="zh-TW" sz="1400" b="1" i="1" dirty="0" smtClean="0"/>
              <a:t>1.c=6</a:t>
            </a:r>
          </a:p>
          <a:p>
            <a:r>
              <a:rPr lang="en-US" altLang="zh-TW" sz="1400" b="1" i="1" dirty="0" smtClean="0"/>
              <a:t>1.w=2</a:t>
            </a:r>
            <a:endParaRPr lang="zh-TW" altLang="en-US" sz="1400" b="1" i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935264" y="4521893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+=1.t</a:t>
            </a:r>
            <a:r>
              <a:rPr lang="en-US" altLang="zh-TW" b="1" dirty="0" smtClean="0">
                <a:sym typeface="Wingdings 2"/>
              </a:rPr>
              <a:t></a:t>
            </a:r>
            <a:r>
              <a:rPr lang="en-US" altLang="zh-TW" b="1" dirty="0" smtClean="0"/>
              <a:t>4.c=</a:t>
            </a:r>
            <a:r>
              <a:rPr lang="en-US" altLang="zh-TW" b="1" dirty="0" smtClean="0">
                <a:solidFill>
                  <a:srgbClr val="FF0000"/>
                </a:solidFill>
              </a:rPr>
              <a:t>33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4253989" y="2548529"/>
            <a:ext cx="360040" cy="369332"/>
            <a:chOff x="1445677" y="2308230"/>
            <a:chExt cx="360040" cy="369332"/>
          </a:xfrm>
        </p:grpSpPr>
        <p:sp>
          <p:nvSpPr>
            <p:cNvPr id="72" name="橢圓 71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sp>
        <p:nvSpPr>
          <p:cNvPr id="87" name="文字方塊 86"/>
          <p:cNvSpPr txBox="1"/>
          <p:nvPr/>
        </p:nvSpPr>
        <p:spPr>
          <a:xfrm>
            <a:off x="4572000" y="2210555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1.t=4</a:t>
            </a:r>
          </a:p>
          <a:p>
            <a:r>
              <a:rPr lang="en-US" altLang="zh-TW" sz="1400" b="1" i="1" dirty="0" smtClean="0"/>
              <a:t>1.c=10</a:t>
            </a:r>
          </a:p>
          <a:p>
            <a:r>
              <a:rPr lang="en-US" altLang="zh-TW" sz="1400" b="1" i="1" dirty="0" smtClean="0"/>
              <a:t>1.w=2</a:t>
            </a:r>
            <a:endParaRPr lang="zh-TW" altLang="en-US" sz="1400" b="1" i="1" dirty="0"/>
          </a:p>
        </p:txBody>
      </p:sp>
      <p:sp>
        <p:nvSpPr>
          <p:cNvPr id="88" name="矩形 87"/>
          <p:cNvSpPr/>
          <p:nvPr/>
        </p:nvSpPr>
        <p:spPr bwMode="auto">
          <a:xfrm>
            <a:off x="1144437" y="2931887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07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445677" y="2308230"/>
            <a:ext cx="360040" cy="369332"/>
            <a:chOff x="1445677" y="2308230"/>
            <a:chExt cx="360040" cy="369332"/>
          </a:xfrm>
        </p:grpSpPr>
        <p:sp>
          <p:nvSpPr>
            <p:cNvPr id="4" name="橢圓 3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27584" y="2960948"/>
            <a:ext cx="360040" cy="369332"/>
            <a:chOff x="803041" y="2960948"/>
            <a:chExt cx="360040" cy="369332"/>
          </a:xfrm>
        </p:grpSpPr>
        <p:sp>
          <p:nvSpPr>
            <p:cNvPr id="6" name="橢圓 5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051720" y="2945285"/>
            <a:ext cx="360040" cy="369332"/>
            <a:chOff x="2063770" y="2945285"/>
            <a:chExt cx="360040" cy="369332"/>
          </a:xfrm>
        </p:grpSpPr>
        <p:sp>
          <p:nvSpPr>
            <p:cNvPr id="8" name="橢圓 7"/>
            <p:cNvSpPr/>
            <p:nvPr/>
          </p:nvSpPr>
          <p:spPr bwMode="auto">
            <a:xfrm>
              <a:off x="2063770" y="29499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093749" y="294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3</a:t>
              </a:r>
              <a:endParaRPr lang="zh-TW" altLang="en-US" sz="18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27584" y="3897052"/>
            <a:ext cx="360040" cy="369332"/>
            <a:chOff x="827584" y="3897052"/>
            <a:chExt cx="360040" cy="369332"/>
          </a:xfrm>
        </p:grpSpPr>
        <p:sp>
          <p:nvSpPr>
            <p:cNvPr id="10" name="橢圓 9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51720" y="3923764"/>
            <a:ext cx="360040" cy="369332"/>
            <a:chOff x="2051720" y="3923764"/>
            <a:chExt cx="360040" cy="369332"/>
          </a:xfrm>
        </p:grpSpPr>
        <p:sp>
          <p:nvSpPr>
            <p:cNvPr id="12" name="橢圓 11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5</a:t>
              </a:r>
              <a:endParaRPr lang="zh-TW" altLang="en-US" sz="1800" b="1" dirty="0"/>
            </a:p>
          </p:txBody>
        </p:sp>
      </p:grpSp>
      <p:cxnSp>
        <p:nvCxnSpPr>
          <p:cNvPr id="20" name="直線單箭頭接點 19"/>
          <p:cNvCxnSpPr>
            <a:endCxn id="7" idx="0"/>
          </p:cNvCxnSpPr>
          <p:nvPr/>
        </p:nvCxnSpPr>
        <p:spPr bwMode="auto">
          <a:xfrm flipH="1">
            <a:off x="1007604" y="2620189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>
            <a:stCxn id="4" idx="5"/>
            <a:endCxn id="9" idx="0"/>
          </p:cNvCxnSpPr>
          <p:nvPr/>
        </p:nvCxnSpPr>
        <p:spPr bwMode="auto">
          <a:xfrm>
            <a:off x="1752990" y="2620189"/>
            <a:ext cx="478750" cy="32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>
            <a:stCxn id="7" idx="2"/>
            <a:endCxn id="11" idx="0"/>
          </p:cNvCxnSpPr>
          <p:nvPr/>
        </p:nvCxnSpPr>
        <p:spPr bwMode="auto">
          <a:xfrm>
            <a:off x="1007604" y="3330280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>
            <a:stCxn id="8" idx="4"/>
            <a:endCxn id="13" idx="0"/>
          </p:cNvCxnSpPr>
          <p:nvPr/>
        </p:nvCxnSpPr>
        <p:spPr bwMode="auto">
          <a:xfrm>
            <a:off x="2231740" y="3309971"/>
            <a:ext cx="0" cy="613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2415043" y="3739098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5.t=1</a:t>
            </a:r>
          </a:p>
          <a:p>
            <a:r>
              <a:rPr lang="en-US" altLang="zh-TW" sz="1400" b="1" i="1" dirty="0" smtClean="0"/>
              <a:t>5.c=4</a:t>
            </a:r>
          </a:p>
          <a:p>
            <a:r>
              <a:rPr lang="en-US" altLang="zh-TW" sz="1400" b="1" i="1" dirty="0" smtClean="0"/>
              <a:t>5.w=4</a:t>
            </a:r>
            <a:endParaRPr lang="zh-TW" altLang="en-US" sz="1400" b="1" i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411760" y="2760619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3.t=1</a:t>
            </a:r>
          </a:p>
          <a:p>
            <a:r>
              <a:rPr lang="en-US" altLang="zh-TW" sz="1400" b="1" i="1" dirty="0" smtClean="0"/>
              <a:t>3.c=1</a:t>
            </a:r>
          </a:p>
          <a:p>
            <a:r>
              <a:rPr lang="en-US" altLang="zh-TW" sz="1400" b="1" i="1" dirty="0" smtClean="0"/>
              <a:t>3.w=1</a:t>
            </a:r>
            <a:endParaRPr lang="zh-TW" altLang="en-US" sz="1400" b="1" i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87624" y="371238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4.t=1</a:t>
            </a:r>
          </a:p>
          <a:p>
            <a:r>
              <a:rPr lang="en-US" altLang="zh-TW" sz="1400" b="1" i="1" dirty="0" smtClean="0"/>
              <a:t>4.c=2</a:t>
            </a:r>
          </a:p>
          <a:p>
            <a:r>
              <a:rPr lang="en-US" altLang="zh-TW" sz="1400" b="1" i="1" dirty="0" smtClean="0"/>
              <a:t>4.w=2</a:t>
            </a:r>
            <a:endParaRPr lang="zh-TW" altLang="en-US" sz="1400" b="1" i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187624" y="2834352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2.c=2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63688" y="197025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1.t=1</a:t>
            </a:r>
          </a:p>
          <a:p>
            <a:r>
              <a:rPr lang="en-US" altLang="zh-TW" sz="1400" b="1" i="1" dirty="0" smtClean="0"/>
              <a:t>1.c=1</a:t>
            </a:r>
          </a:p>
          <a:p>
            <a:r>
              <a:rPr lang="en-US" altLang="zh-TW" sz="1400" b="1" i="1" dirty="0" smtClean="0"/>
              <a:t>1.w=1</a:t>
            </a:r>
            <a:endParaRPr lang="zh-TW" altLang="en-US" sz="1400" b="1" i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80551" y="1340767"/>
            <a:ext cx="633538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ans</a:t>
            </a:r>
            <a:r>
              <a:rPr lang="en-US" altLang="zh-TW" b="1" dirty="0" smtClean="0"/>
              <a:t>=1.c+2.c+3.c+4.c+5.c+6.c=1+2+1+2+4+1=11</a:t>
            </a:r>
            <a:endParaRPr lang="zh-TW" altLang="en-US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1594" y="5814319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+=3.t</a:t>
            </a:r>
            <a:r>
              <a:rPr lang="en-US" altLang="zh-TW" b="1" dirty="0" smtClean="0">
                <a:sym typeface="Wingdings 2"/>
              </a:rPr>
              <a:t></a:t>
            </a:r>
            <a:r>
              <a:rPr lang="en-US" altLang="zh-TW" b="1" dirty="0" smtClean="0"/>
              <a:t>5.c=15</a:t>
            </a:r>
            <a:endParaRPr lang="zh-TW" altLang="en-US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421464" y="5834063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+=1.t</a:t>
            </a:r>
            <a:r>
              <a:rPr lang="en-US" altLang="zh-TW" b="1" dirty="0" smtClean="0">
                <a:sym typeface="Wingdings 2"/>
              </a:rPr>
              <a:t></a:t>
            </a:r>
            <a:r>
              <a:rPr lang="en-US" altLang="zh-TW" b="1" dirty="0" smtClean="0"/>
              <a:t>3.c=20</a:t>
            </a:r>
            <a:endParaRPr lang="zh-TW" altLang="en-US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043571" y="5834064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</a:t>
            </a:r>
            <a:r>
              <a:rPr lang="en-US" altLang="zh-TW" b="1" dirty="0" smtClean="0">
                <a:sym typeface="Wingdings 2"/>
              </a:rPr>
              <a:t>2.t</a:t>
            </a:r>
            <a:r>
              <a:rPr lang="en-US" altLang="zh-TW" b="1" dirty="0" smtClean="0"/>
              <a:t>4.c=22</a:t>
            </a:r>
            <a:endParaRPr lang="zh-TW" altLang="en-US" b="1" dirty="0"/>
          </a:p>
        </p:txBody>
      </p:sp>
      <p:grpSp>
        <p:nvGrpSpPr>
          <p:cNvPr id="70" name="群組 69"/>
          <p:cNvGrpSpPr/>
          <p:nvPr/>
        </p:nvGrpSpPr>
        <p:grpSpPr>
          <a:xfrm>
            <a:off x="2051720" y="4797152"/>
            <a:ext cx="360040" cy="369332"/>
            <a:chOff x="2051720" y="3923764"/>
            <a:chExt cx="360040" cy="369332"/>
          </a:xfrm>
        </p:grpSpPr>
        <p:sp>
          <p:nvSpPr>
            <p:cNvPr id="71" name="橢圓 70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6</a:t>
              </a:r>
              <a:endParaRPr lang="zh-TW" altLang="en-US" sz="1800" b="1" dirty="0"/>
            </a:p>
          </p:txBody>
        </p:sp>
      </p:grpSp>
      <p:cxnSp>
        <p:nvCxnSpPr>
          <p:cNvPr id="19" name="直線單箭頭接點 18"/>
          <p:cNvCxnSpPr>
            <a:stCxn id="12" idx="4"/>
            <a:endCxn id="71" idx="0"/>
          </p:cNvCxnSpPr>
          <p:nvPr/>
        </p:nvCxnSpPr>
        <p:spPr bwMode="auto">
          <a:xfrm>
            <a:off x="2231740" y="4288450"/>
            <a:ext cx="0" cy="513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文字方塊 76"/>
          <p:cNvSpPr txBox="1"/>
          <p:nvPr/>
        </p:nvSpPr>
        <p:spPr>
          <a:xfrm>
            <a:off x="2355920" y="4612486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.t=1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.c=1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.w=1</a:t>
            </a:r>
            <a:endParaRPr lang="zh-TW" altLang="en-US" sz="1400" b="1" i="1" dirty="0"/>
          </a:p>
        </p:txBody>
      </p:sp>
      <p:sp>
        <p:nvSpPr>
          <p:cNvPr id="79" name="矩形 78"/>
          <p:cNvSpPr/>
          <p:nvPr/>
        </p:nvSpPr>
        <p:spPr bwMode="auto">
          <a:xfrm>
            <a:off x="1980037" y="3682865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4093219" y="2254806"/>
            <a:ext cx="360040" cy="369332"/>
            <a:chOff x="1445677" y="2308230"/>
            <a:chExt cx="360040" cy="369332"/>
          </a:xfrm>
        </p:grpSpPr>
        <p:sp>
          <p:nvSpPr>
            <p:cNvPr id="86" name="橢圓 85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3475126" y="2907524"/>
            <a:ext cx="360040" cy="369332"/>
            <a:chOff x="803041" y="2960948"/>
            <a:chExt cx="360040" cy="369332"/>
          </a:xfrm>
        </p:grpSpPr>
        <p:sp>
          <p:nvSpPr>
            <p:cNvPr id="89" name="橢圓 88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4699262" y="2891861"/>
            <a:ext cx="360040" cy="369332"/>
            <a:chOff x="2063770" y="2945285"/>
            <a:chExt cx="360040" cy="369332"/>
          </a:xfrm>
        </p:grpSpPr>
        <p:sp>
          <p:nvSpPr>
            <p:cNvPr id="92" name="橢圓 91"/>
            <p:cNvSpPr/>
            <p:nvPr/>
          </p:nvSpPr>
          <p:spPr bwMode="auto">
            <a:xfrm>
              <a:off x="2063770" y="29499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2093749" y="294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3</a:t>
              </a:r>
              <a:endParaRPr lang="zh-TW" altLang="en-US" sz="1800" b="1" dirty="0"/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3475126" y="3843628"/>
            <a:ext cx="360040" cy="369332"/>
            <a:chOff x="827584" y="3897052"/>
            <a:chExt cx="360040" cy="369332"/>
          </a:xfrm>
        </p:grpSpPr>
        <p:sp>
          <p:nvSpPr>
            <p:cNvPr id="95" name="橢圓 94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cxnSp>
        <p:nvCxnSpPr>
          <p:cNvPr id="100" name="直線單箭頭接點 99"/>
          <p:cNvCxnSpPr>
            <a:endCxn id="90" idx="0"/>
          </p:cNvCxnSpPr>
          <p:nvPr/>
        </p:nvCxnSpPr>
        <p:spPr bwMode="auto">
          <a:xfrm flipH="1">
            <a:off x="3655146" y="2566765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單箭頭接點 100"/>
          <p:cNvCxnSpPr>
            <a:stCxn id="86" idx="5"/>
            <a:endCxn id="93" idx="0"/>
          </p:cNvCxnSpPr>
          <p:nvPr/>
        </p:nvCxnSpPr>
        <p:spPr bwMode="auto">
          <a:xfrm>
            <a:off x="4400532" y="2566765"/>
            <a:ext cx="478750" cy="32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單箭頭接點 101"/>
          <p:cNvCxnSpPr>
            <a:stCxn id="90" idx="2"/>
            <a:endCxn id="96" idx="0"/>
          </p:cNvCxnSpPr>
          <p:nvPr/>
        </p:nvCxnSpPr>
        <p:spPr bwMode="auto">
          <a:xfrm>
            <a:off x="3655146" y="3276856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單箭頭接點 102"/>
          <p:cNvCxnSpPr>
            <a:stCxn id="92" idx="4"/>
            <a:endCxn id="111" idx="0"/>
          </p:cNvCxnSpPr>
          <p:nvPr/>
        </p:nvCxnSpPr>
        <p:spPr bwMode="auto">
          <a:xfrm>
            <a:off x="4879282" y="3256547"/>
            <a:ext cx="0" cy="582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059302" y="2707195"/>
                <a:ext cx="620683" cy="836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i="1" dirty="0" smtClean="0"/>
                  <a:t>3.t=2</a:t>
                </a:r>
              </a:p>
              <a:p>
                <a:r>
                  <a:rPr lang="en-US" altLang="zh-TW" sz="1400" b="1" i="1" dirty="0" smtClean="0"/>
                  <a:t>3.c=5</a:t>
                </a:r>
              </a:p>
              <a:p>
                <a:r>
                  <a:rPr lang="en-US" altLang="zh-TW" sz="1400" b="1" i="1" dirty="0" smtClean="0"/>
                  <a:t>3.w=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400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altLang="zh-TW" sz="14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TW" altLang="en-US" sz="1400" b="1" i="1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302" y="2707195"/>
                <a:ext cx="620683" cy="836576"/>
              </a:xfrm>
              <a:prstGeom prst="rect">
                <a:avLst/>
              </a:prstGeom>
              <a:blipFill rotWithShape="1">
                <a:blip r:embed="rId2"/>
                <a:stretch>
                  <a:fillRect l="-2941" t="-730" b="-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文字方塊 105"/>
          <p:cNvSpPr txBox="1"/>
          <p:nvPr/>
        </p:nvSpPr>
        <p:spPr>
          <a:xfrm>
            <a:off x="3835166" y="3658962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4.t=1</a:t>
            </a:r>
          </a:p>
          <a:p>
            <a:r>
              <a:rPr lang="en-US" altLang="zh-TW" sz="1400" b="1" i="1" dirty="0" smtClean="0"/>
              <a:t>4.c=2</a:t>
            </a:r>
          </a:p>
          <a:p>
            <a:r>
              <a:rPr lang="en-US" altLang="zh-TW" sz="1400" b="1" i="1" dirty="0" smtClean="0"/>
              <a:t>4.w=2</a:t>
            </a:r>
            <a:endParaRPr lang="zh-TW" altLang="en-US" sz="1400" b="1" i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835166" y="2780928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2.c=2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411230" y="1916832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1.t=1</a:t>
            </a:r>
          </a:p>
          <a:p>
            <a:r>
              <a:rPr lang="en-US" altLang="zh-TW" sz="1400" b="1" i="1" dirty="0" smtClean="0"/>
              <a:t>1.c=1</a:t>
            </a:r>
          </a:p>
          <a:p>
            <a:r>
              <a:rPr lang="en-US" altLang="zh-TW" sz="1400" b="1" i="1" dirty="0" smtClean="0"/>
              <a:t>1.w=1</a:t>
            </a:r>
            <a:endParaRPr lang="zh-TW" altLang="en-US" sz="1400" b="1" i="1" dirty="0"/>
          </a:p>
        </p:txBody>
      </p:sp>
      <p:grpSp>
        <p:nvGrpSpPr>
          <p:cNvPr id="109" name="群組 108"/>
          <p:cNvGrpSpPr/>
          <p:nvPr/>
        </p:nvGrpSpPr>
        <p:grpSpPr>
          <a:xfrm>
            <a:off x="4699262" y="3838982"/>
            <a:ext cx="360040" cy="369332"/>
            <a:chOff x="2051720" y="3923764"/>
            <a:chExt cx="360040" cy="369332"/>
          </a:xfrm>
        </p:grpSpPr>
        <p:sp>
          <p:nvSpPr>
            <p:cNvPr id="110" name="橢圓 109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6</a:t>
              </a:r>
              <a:endParaRPr lang="zh-TW" altLang="en-US" sz="1800" b="1" dirty="0"/>
            </a:p>
          </p:txBody>
        </p:sp>
      </p:grpSp>
      <p:sp>
        <p:nvSpPr>
          <p:cNvPr id="113" name="文字方塊 112"/>
          <p:cNvSpPr txBox="1"/>
          <p:nvPr/>
        </p:nvSpPr>
        <p:spPr>
          <a:xfrm>
            <a:off x="5004048" y="3578643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.t=1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.c=1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.w=1</a:t>
            </a:r>
            <a:endParaRPr lang="zh-TW" altLang="en-US" sz="1400" b="1" i="1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4628686" y="2692127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6801658" y="2182798"/>
            <a:ext cx="360040" cy="369332"/>
            <a:chOff x="1445677" y="2308230"/>
            <a:chExt cx="360040" cy="369332"/>
          </a:xfrm>
        </p:grpSpPr>
        <p:sp>
          <p:nvSpPr>
            <p:cNvPr id="117" name="橢圓 116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6183565" y="2835516"/>
            <a:ext cx="360040" cy="369332"/>
            <a:chOff x="803041" y="2960948"/>
            <a:chExt cx="360040" cy="369332"/>
          </a:xfrm>
        </p:grpSpPr>
        <p:sp>
          <p:nvSpPr>
            <p:cNvPr id="120" name="橢圓 119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183565" y="3771620"/>
            <a:ext cx="360040" cy="369332"/>
            <a:chOff x="827584" y="3897052"/>
            <a:chExt cx="360040" cy="369332"/>
          </a:xfrm>
        </p:grpSpPr>
        <p:sp>
          <p:nvSpPr>
            <p:cNvPr id="126" name="橢圓 125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cxnSp>
        <p:nvCxnSpPr>
          <p:cNvPr id="128" name="直線單箭頭接點 127"/>
          <p:cNvCxnSpPr>
            <a:endCxn id="121" idx="0"/>
          </p:cNvCxnSpPr>
          <p:nvPr/>
        </p:nvCxnSpPr>
        <p:spPr bwMode="auto">
          <a:xfrm flipH="1">
            <a:off x="6363585" y="2494757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單箭頭接點 128"/>
          <p:cNvCxnSpPr>
            <a:stCxn id="117" idx="5"/>
            <a:endCxn id="138" idx="0"/>
          </p:cNvCxnSpPr>
          <p:nvPr/>
        </p:nvCxnSpPr>
        <p:spPr bwMode="auto">
          <a:xfrm>
            <a:off x="7108971" y="2494757"/>
            <a:ext cx="444149" cy="347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單箭頭接點 129"/>
          <p:cNvCxnSpPr>
            <a:stCxn id="121" idx="2"/>
            <a:endCxn id="127" idx="0"/>
          </p:cNvCxnSpPr>
          <p:nvPr/>
        </p:nvCxnSpPr>
        <p:spPr bwMode="auto">
          <a:xfrm>
            <a:off x="6363585" y="3204848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文字方塊 132"/>
          <p:cNvSpPr txBox="1"/>
          <p:nvPr/>
        </p:nvSpPr>
        <p:spPr>
          <a:xfrm>
            <a:off x="6543605" y="3586954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4.t=1</a:t>
            </a:r>
          </a:p>
          <a:p>
            <a:r>
              <a:rPr lang="en-US" altLang="zh-TW" sz="1400" b="1" i="1" dirty="0" smtClean="0"/>
              <a:t>4.c=2</a:t>
            </a:r>
          </a:p>
          <a:p>
            <a:r>
              <a:rPr lang="en-US" altLang="zh-TW" sz="1400" b="1" i="1" dirty="0" smtClean="0"/>
              <a:t>4.w=2</a:t>
            </a:r>
            <a:endParaRPr lang="zh-TW" altLang="en-US" sz="1400" b="1" i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6543605" y="2708920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2.t=1</a:t>
            </a:r>
          </a:p>
          <a:p>
            <a:r>
              <a:rPr lang="en-US" altLang="zh-TW" sz="1400" b="1" i="1" dirty="0" smtClean="0"/>
              <a:t>2.c=2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7119669" y="1844824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1.t=3</a:t>
            </a:r>
          </a:p>
          <a:p>
            <a:r>
              <a:rPr lang="en-US" altLang="zh-TW" sz="1400" b="1" i="1" dirty="0" smtClean="0"/>
              <a:t>1.c=6</a:t>
            </a:r>
          </a:p>
          <a:p>
            <a:r>
              <a:rPr lang="en-US" altLang="zh-TW" sz="1400" b="1" i="1" dirty="0" smtClean="0"/>
              <a:t>1.w=2</a:t>
            </a:r>
            <a:endParaRPr lang="zh-TW" altLang="en-US" sz="1400" b="1" i="1" dirty="0"/>
          </a:p>
        </p:txBody>
      </p:sp>
      <p:grpSp>
        <p:nvGrpSpPr>
          <p:cNvPr id="136" name="群組 135"/>
          <p:cNvGrpSpPr/>
          <p:nvPr/>
        </p:nvGrpSpPr>
        <p:grpSpPr>
          <a:xfrm>
            <a:off x="7373100" y="2842216"/>
            <a:ext cx="360040" cy="369332"/>
            <a:chOff x="2051720" y="3923764"/>
            <a:chExt cx="360040" cy="369332"/>
          </a:xfrm>
        </p:grpSpPr>
        <p:sp>
          <p:nvSpPr>
            <p:cNvPr id="137" name="橢圓 136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6</a:t>
              </a:r>
              <a:endParaRPr lang="zh-TW" altLang="en-US" sz="1800" b="1" dirty="0"/>
            </a:p>
          </p:txBody>
        </p:sp>
      </p:grpSp>
      <p:sp>
        <p:nvSpPr>
          <p:cNvPr id="139" name="文字方塊 138"/>
          <p:cNvSpPr txBox="1"/>
          <p:nvPr/>
        </p:nvSpPr>
        <p:spPr>
          <a:xfrm>
            <a:off x="7751573" y="2624138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.t=1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.c=1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.w=1</a:t>
            </a:r>
            <a:endParaRPr lang="zh-TW" altLang="en-US" sz="1400" b="1" i="1" dirty="0"/>
          </a:p>
        </p:txBody>
      </p:sp>
      <p:sp>
        <p:nvSpPr>
          <p:cNvPr id="141" name="矩形 140"/>
          <p:cNvSpPr/>
          <p:nvPr/>
        </p:nvSpPr>
        <p:spPr bwMode="auto">
          <a:xfrm>
            <a:off x="6110399" y="3536731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25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80551" y="1340767"/>
            <a:ext cx="633538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ans</a:t>
            </a:r>
            <a:r>
              <a:rPr lang="en-US" altLang="zh-TW" b="1" dirty="0" smtClean="0"/>
              <a:t>=1.c+2.c+3.c+4.c+5.c+6.c=1+2+1+2+4+1=11</a:t>
            </a:r>
            <a:endParaRPr lang="zh-TW" altLang="en-US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492518" y="5445224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</a:t>
            </a:r>
            <a:r>
              <a:rPr lang="en-US" altLang="zh-TW" b="1" dirty="0">
                <a:sym typeface="Wingdings 2"/>
              </a:rPr>
              <a:t>1</a:t>
            </a:r>
            <a:r>
              <a:rPr lang="en-US" altLang="zh-TW" b="1" dirty="0" smtClean="0">
                <a:sym typeface="Wingdings 2"/>
              </a:rPr>
              <a:t>.t2</a:t>
            </a:r>
            <a:r>
              <a:rPr lang="en-US" altLang="zh-TW" b="1" dirty="0" smtClean="0"/>
              <a:t>.c=34</a:t>
            </a:r>
            <a:endParaRPr lang="zh-TW" altLang="en-US" b="1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1403648" y="2398822"/>
            <a:ext cx="360040" cy="369332"/>
            <a:chOff x="1445677" y="2308230"/>
            <a:chExt cx="360040" cy="369332"/>
          </a:xfrm>
        </p:grpSpPr>
        <p:sp>
          <p:nvSpPr>
            <p:cNvPr id="117" name="橢圓 116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785555" y="3051540"/>
            <a:ext cx="360040" cy="369332"/>
            <a:chOff x="803041" y="2960948"/>
            <a:chExt cx="360040" cy="369332"/>
          </a:xfrm>
        </p:grpSpPr>
        <p:sp>
          <p:nvSpPr>
            <p:cNvPr id="120" name="橢圓 119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cxnSp>
        <p:nvCxnSpPr>
          <p:cNvPr id="128" name="直線單箭頭接點 127"/>
          <p:cNvCxnSpPr>
            <a:endCxn id="121" idx="0"/>
          </p:cNvCxnSpPr>
          <p:nvPr/>
        </p:nvCxnSpPr>
        <p:spPr bwMode="auto">
          <a:xfrm flipH="1">
            <a:off x="965575" y="2710781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單箭頭接點 128"/>
          <p:cNvCxnSpPr>
            <a:stCxn id="117" idx="5"/>
            <a:endCxn id="138" idx="0"/>
          </p:cNvCxnSpPr>
          <p:nvPr/>
        </p:nvCxnSpPr>
        <p:spPr bwMode="auto">
          <a:xfrm>
            <a:off x="1710961" y="2710781"/>
            <a:ext cx="444149" cy="347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文字方塊 133"/>
          <p:cNvSpPr txBox="1"/>
          <p:nvPr/>
        </p:nvSpPr>
        <p:spPr>
          <a:xfrm>
            <a:off x="1145595" y="2924944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2.t=2</a:t>
            </a:r>
          </a:p>
          <a:p>
            <a:r>
              <a:rPr lang="en-US" altLang="zh-TW" sz="1400" b="1" i="1" dirty="0" smtClean="0"/>
              <a:t>2.c=4</a:t>
            </a:r>
          </a:p>
          <a:p>
            <a:r>
              <a:rPr lang="en-US" altLang="zh-TW" sz="1400" b="1" i="1" dirty="0" smtClean="0"/>
              <a:t>2.w=2</a:t>
            </a:r>
            <a:endParaRPr lang="zh-TW" altLang="en-US" sz="1400" b="1" i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721659" y="2060848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1.t=3</a:t>
            </a:r>
          </a:p>
          <a:p>
            <a:r>
              <a:rPr lang="en-US" altLang="zh-TW" sz="1400" b="1" i="1" dirty="0" smtClean="0"/>
              <a:t>1.c=6</a:t>
            </a:r>
          </a:p>
          <a:p>
            <a:r>
              <a:rPr lang="en-US" altLang="zh-TW" sz="1400" b="1" i="1" dirty="0" smtClean="0"/>
              <a:t>1.w=2</a:t>
            </a:r>
            <a:endParaRPr lang="zh-TW" altLang="en-US" sz="1400" b="1" i="1" dirty="0"/>
          </a:p>
        </p:txBody>
      </p:sp>
      <p:grpSp>
        <p:nvGrpSpPr>
          <p:cNvPr id="136" name="群組 135"/>
          <p:cNvGrpSpPr/>
          <p:nvPr/>
        </p:nvGrpSpPr>
        <p:grpSpPr>
          <a:xfrm>
            <a:off x="1975090" y="3058240"/>
            <a:ext cx="360040" cy="369332"/>
            <a:chOff x="2051720" y="3923764"/>
            <a:chExt cx="360040" cy="369332"/>
          </a:xfrm>
        </p:grpSpPr>
        <p:sp>
          <p:nvSpPr>
            <p:cNvPr id="137" name="橢圓 136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6</a:t>
              </a:r>
              <a:endParaRPr lang="zh-TW" altLang="en-US" sz="1800" b="1" dirty="0"/>
            </a:p>
          </p:txBody>
        </p:sp>
      </p:grpSp>
      <p:sp>
        <p:nvSpPr>
          <p:cNvPr id="139" name="文字方塊 138"/>
          <p:cNvSpPr txBox="1"/>
          <p:nvPr/>
        </p:nvSpPr>
        <p:spPr>
          <a:xfrm>
            <a:off x="2353563" y="2840162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.t=1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.c=1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.w=1</a:t>
            </a:r>
            <a:endParaRPr lang="zh-TW" altLang="en-US" sz="1400" b="1" i="1" dirty="0"/>
          </a:p>
        </p:txBody>
      </p:sp>
      <p:sp>
        <p:nvSpPr>
          <p:cNvPr id="141" name="矩形 140"/>
          <p:cNvSpPr/>
          <p:nvPr/>
        </p:nvSpPr>
        <p:spPr bwMode="auto">
          <a:xfrm>
            <a:off x="716248" y="2840162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3807833" y="2342789"/>
            <a:ext cx="360040" cy="369332"/>
            <a:chOff x="1445677" y="2308230"/>
            <a:chExt cx="360040" cy="369332"/>
          </a:xfrm>
        </p:grpSpPr>
        <p:sp>
          <p:nvSpPr>
            <p:cNvPr id="84" name="橢圓 83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cxnSp>
        <p:nvCxnSpPr>
          <p:cNvPr id="114" name="直線單箭頭接點 113"/>
          <p:cNvCxnSpPr>
            <a:stCxn id="84" idx="5"/>
            <a:endCxn id="132" idx="0"/>
          </p:cNvCxnSpPr>
          <p:nvPr/>
        </p:nvCxnSpPr>
        <p:spPr bwMode="auto">
          <a:xfrm>
            <a:off x="4115146" y="2654748"/>
            <a:ext cx="444149" cy="347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4125844" y="2004815"/>
                <a:ext cx="681597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i="1" dirty="0" smtClean="0"/>
                  <a:t>1.t=5</a:t>
                </a:r>
              </a:p>
              <a:p>
                <a:r>
                  <a:rPr lang="en-US" altLang="zh-TW" sz="1400" b="1" i="1" dirty="0" smtClean="0"/>
                  <a:t>1.c=10</a:t>
                </a:r>
              </a:p>
              <a:p>
                <a:r>
                  <a:rPr lang="en-US" altLang="zh-TW" sz="1400" b="1" i="1" dirty="0" smtClean="0"/>
                  <a:t>1.w=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400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altLang="zh-TW" sz="14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TW" altLang="en-US" sz="1400" b="1" i="1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844" y="2004815"/>
                <a:ext cx="681597" cy="846963"/>
              </a:xfrm>
              <a:prstGeom prst="rect">
                <a:avLst/>
              </a:prstGeom>
              <a:blipFill rotWithShape="1">
                <a:blip r:embed="rId2"/>
                <a:stretch>
                  <a:fillRect l="-2679" t="-719" r="-2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群組 123"/>
          <p:cNvGrpSpPr/>
          <p:nvPr/>
        </p:nvGrpSpPr>
        <p:grpSpPr>
          <a:xfrm>
            <a:off x="4379275" y="3002207"/>
            <a:ext cx="360040" cy="369332"/>
            <a:chOff x="2051720" y="3923764"/>
            <a:chExt cx="360040" cy="369332"/>
          </a:xfrm>
        </p:grpSpPr>
        <p:sp>
          <p:nvSpPr>
            <p:cNvPr id="131" name="橢圓 130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6</a:t>
              </a:r>
              <a:endParaRPr lang="zh-TW" altLang="en-US" sz="1800" b="1" dirty="0"/>
            </a:p>
          </p:txBody>
        </p:sp>
      </p:grpSp>
      <p:sp>
        <p:nvSpPr>
          <p:cNvPr id="140" name="文字方塊 139"/>
          <p:cNvSpPr txBox="1"/>
          <p:nvPr/>
        </p:nvSpPr>
        <p:spPr>
          <a:xfrm>
            <a:off x="4757748" y="2784129"/>
            <a:ext cx="631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.t=1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.c=1</a:t>
            </a:r>
          </a:p>
          <a:p>
            <a:r>
              <a:rPr lang="en-US" altLang="zh-TW" sz="1400" b="1" i="1" dirty="0"/>
              <a:t>6</a:t>
            </a:r>
            <a:r>
              <a:rPr lang="en-US" altLang="zh-TW" sz="1400" b="1" i="1" dirty="0" smtClean="0"/>
              <a:t>.w=1</a:t>
            </a:r>
            <a:endParaRPr lang="zh-TW" altLang="en-US" sz="1400" b="1" i="1" dirty="0"/>
          </a:p>
        </p:txBody>
      </p:sp>
      <p:sp>
        <p:nvSpPr>
          <p:cNvPr id="143" name="矩形 142"/>
          <p:cNvSpPr/>
          <p:nvPr/>
        </p:nvSpPr>
        <p:spPr bwMode="auto">
          <a:xfrm>
            <a:off x="4337220" y="2780928"/>
            <a:ext cx="1051299" cy="860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40852" y="5445223"/>
            <a:ext cx="24368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</a:t>
            </a:r>
            <a:r>
              <a:rPr lang="en-US" altLang="zh-TW" b="1" dirty="0" err="1" smtClean="0"/>
              <a:t>ns</a:t>
            </a:r>
            <a:r>
              <a:rPr lang="en-US" altLang="zh-TW" b="1" dirty="0" smtClean="0"/>
              <a:t>+=</a:t>
            </a:r>
            <a:r>
              <a:rPr lang="en-US" altLang="zh-TW" b="1" dirty="0">
                <a:sym typeface="Wingdings 2"/>
              </a:rPr>
              <a:t>1</a:t>
            </a:r>
            <a:r>
              <a:rPr lang="en-US" altLang="zh-TW" b="1" dirty="0" smtClean="0">
                <a:sym typeface="Wingdings 2"/>
              </a:rPr>
              <a:t>.t6</a:t>
            </a:r>
            <a:r>
              <a:rPr lang="en-US" altLang="zh-TW" b="1" dirty="0" smtClean="0"/>
              <a:t>.c=</a:t>
            </a:r>
            <a:r>
              <a:rPr lang="en-US" altLang="zh-TW" b="1" dirty="0" smtClean="0">
                <a:solidFill>
                  <a:srgbClr val="FF0000"/>
                </a:solidFill>
              </a:rPr>
              <a:t>39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45" name="群組 144"/>
          <p:cNvGrpSpPr/>
          <p:nvPr/>
        </p:nvGrpSpPr>
        <p:grpSpPr>
          <a:xfrm>
            <a:off x="7035920" y="2122614"/>
            <a:ext cx="360040" cy="369332"/>
            <a:chOff x="1445677" y="2308230"/>
            <a:chExt cx="360040" cy="369332"/>
          </a:xfrm>
        </p:grpSpPr>
        <p:sp>
          <p:nvSpPr>
            <p:cNvPr id="146" name="橢圓 145"/>
            <p:cNvSpPr/>
            <p:nvPr/>
          </p:nvSpPr>
          <p:spPr bwMode="auto">
            <a:xfrm>
              <a:off x="1445677" y="2312876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1475656" y="2308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1</a:t>
              </a:r>
              <a:endParaRPr lang="zh-TW" altLang="en-US" sz="1800" b="1" dirty="0"/>
            </a:p>
          </p:txBody>
        </p:sp>
      </p:grpSp>
      <p:grpSp>
        <p:nvGrpSpPr>
          <p:cNvPr id="148" name="群組 147"/>
          <p:cNvGrpSpPr/>
          <p:nvPr/>
        </p:nvGrpSpPr>
        <p:grpSpPr>
          <a:xfrm>
            <a:off x="6417827" y="2775332"/>
            <a:ext cx="360040" cy="369332"/>
            <a:chOff x="803041" y="2960948"/>
            <a:chExt cx="360040" cy="369332"/>
          </a:xfrm>
        </p:grpSpPr>
        <p:sp>
          <p:nvSpPr>
            <p:cNvPr id="149" name="橢圓 148"/>
            <p:cNvSpPr/>
            <p:nvPr/>
          </p:nvSpPr>
          <p:spPr bwMode="auto">
            <a:xfrm>
              <a:off x="803041" y="2965594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833020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2</a:t>
              </a:r>
              <a:endParaRPr lang="zh-TW" altLang="en-US" sz="1800" b="1" dirty="0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7641963" y="2759669"/>
            <a:ext cx="360040" cy="369332"/>
            <a:chOff x="2063770" y="2945285"/>
            <a:chExt cx="360040" cy="369332"/>
          </a:xfrm>
        </p:grpSpPr>
        <p:sp>
          <p:nvSpPr>
            <p:cNvPr id="152" name="橢圓 151"/>
            <p:cNvSpPr/>
            <p:nvPr/>
          </p:nvSpPr>
          <p:spPr bwMode="auto">
            <a:xfrm>
              <a:off x="2063770" y="29499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093749" y="294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3</a:t>
              </a:r>
              <a:endParaRPr lang="zh-TW" altLang="en-US" sz="1800" b="1" dirty="0"/>
            </a:p>
          </p:txBody>
        </p:sp>
      </p:grpSp>
      <p:grpSp>
        <p:nvGrpSpPr>
          <p:cNvPr id="154" name="群組 153"/>
          <p:cNvGrpSpPr/>
          <p:nvPr/>
        </p:nvGrpSpPr>
        <p:grpSpPr>
          <a:xfrm>
            <a:off x="6417827" y="3711436"/>
            <a:ext cx="360040" cy="369332"/>
            <a:chOff x="827584" y="3897052"/>
            <a:chExt cx="360040" cy="369332"/>
          </a:xfrm>
        </p:grpSpPr>
        <p:sp>
          <p:nvSpPr>
            <p:cNvPr id="155" name="橢圓 154"/>
            <p:cNvSpPr/>
            <p:nvPr/>
          </p:nvSpPr>
          <p:spPr bwMode="auto">
            <a:xfrm>
              <a:off x="827584" y="3901698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857563" y="3897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4</a:t>
              </a:r>
              <a:endParaRPr lang="zh-TW" altLang="en-US" sz="1800" b="1" dirty="0"/>
            </a:p>
          </p:txBody>
        </p:sp>
      </p:grpSp>
      <p:grpSp>
        <p:nvGrpSpPr>
          <p:cNvPr id="157" name="群組 156"/>
          <p:cNvGrpSpPr/>
          <p:nvPr/>
        </p:nvGrpSpPr>
        <p:grpSpPr>
          <a:xfrm>
            <a:off x="7641963" y="3738148"/>
            <a:ext cx="360040" cy="369332"/>
            <a:chOff x="2051720" y="3923764"/>
            <a:chExt cx="360040" cy="369332"/>
          </a:xfrm>
        </p:grpSpPr>
        <p:sp>
          <p:nvSpPr>
            <p:cNvPr id="158" name="橢圓 157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5</a:t>
              </a:r>
              <a:endParaRPr lang="zh-TW" altLang="en-US" sz="1800" b="1" dirty="0"/>
            </a:p>
          </p:txBody>
        </p:sp>
      </p:grpSp>
      <p:cxnSp>
        <p:nvCxnSpPr>
          <p:cNvPr id="160" name="直線單箭頭接點 159"/>
          <p:cNvCxnSpPr>
            <a:endCxn id="150" idx="0"/>
          </p:cNvCxnSpPr>
          <p:nvPr/>
        </p:nvCxnSpPr>
        <p:spPr bwMode="auto">
          <a:xfrm flipH="1">
            <a:off x="6597847" y="2434573"/>
            <a:ext cx="492595" cy="34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單箭頭接點 160"/>
          <p:cNvCxnSpPr>
            <a:stCxn id="146" idx="5"/>
            <a:endCxn id="153" idx="0"/>
          </p:cNvCxnSpPr>
          <p:nvPr/>
        </p:nvCxnSpPr>
        <p:spPr bwMode="auto">
          <a:xfrm>
            <a:off x="7343233" y="2434573"/>
            <a:ext cx="478750" cy="32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單箭頭接點 161"/>
          <p:cNvCxnSpPr>
            <a:stCxn id="150" idx="2"/>
            <a:endCxn id="156" idx="0"/>
          </p:cNvCxnSpPr>
          <p:nvPr/>
        </p:nvCxnSpPr>
        <p:spPr bwMode="auto">
          <a:xfrm>
            <a:off x="6597847" y="3144664"/>
            <a:ext cx="0" cy="566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單箭頭接點 162"/>
          <p:cNvCxnSpPr>
            <a:stCxn id="152" idx="4"/>
            <a:endCxn id="159" idx="0"/>
          </p:cNvCxnSpPr>
          <p:nvPr/>
        </p:nvCxnSpPr>
        <p:spPr bwMode="auto">
          <a:xfrm>
            <a:off x="7821983" y="3124355"/>
            <a:ext cx="0" cy="613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8" name="群組 167"/>
          <p:cNvGrpSpPr/>
          <p:nvPr/>
        </p:nvGrpSpPr>
        <p:grpSpPr>
          <a:xfrm>
            <a:off x="7641963" y="4611536"/>
            <a:ext cx="360040" cy="369332"/>
            <a:chOff x="2051720" y="3923764"/>
            <a:chExt cx="360040" cy="369332"/>
          </a:xfrm>
        </p:grpSpPr>
        <p:sp>
          <p:nvSpPr>
            <p:cNvPr id="169" name="橢圓 168"/>
            <p:cNvSpPr/>
            <p:nvPr/>
          </p:nvSpPr>
          <p:spPr bwMode="auto">
            <a:xfrm>
              <a:off x="2051720" y="3928410"/>
              <a:ext cx="360040" cy="36004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2081699" y="3923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b="1" dirty="0" smtClean="0"/>
                <a:t>6</a:t>
              </a:r>
              <a:endParaRPr lang="zh-TW" altLang="en-US" sz="1800" b="1" dirty="0"/>
            </a:p>
          </p:txBody>
        </p:sp>
      </p:grpSp>
      <p:cxnSp>
        <p:nvCxnSpPr>
          <p:cNvPr id="171" name="直線單箭頭接點 170"/>
          <p:cNvCxnSpPr>
            <a:stCxn id="158" idx="4"/>
            <a:endCxn id="169" idx="0"/>
          </p:cNvCxnSpPr>
          <p:nvPr/>
        </p:nvCxnSpPr>
        <p:spPr bwMode="auto">
          <a:xfrm>
            <a:off x="7821983" y="4102834"/>
            <a:ext cx="0" cy="513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文字方塊 173"/>
          <p:cNvSpPr txBox="1"/>
          <p:nvPr/>
        </p:nvSpPr>
        <p:spPr>
          <a:xfrm>
            <a:off x="7308174" y="1906959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7927662" y="2550533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2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7972024" y="3512279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3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6280610" y="2583488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4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279051" y="3522793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5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7936707" y="4359508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6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547664" y="5229200"/>
            <a:ext cx="6172200" cy="838200"/>
          </a:xfrm>
        </p:spPr>
        <p:txBody>
          <a:bodyPr/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5/27/2019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>
          <a:xfrm>
            <a:off x="611560" y="764704"/>
            <a:ext cx="7772400" cy="1143000"/>
          </a:xfrm>
        </p:spPr>
        <p:txBody>
          <a:bodyPr/>
          <a:lstStyle/>
          <a:p>
            <a:r>
              <a:rPr lang="en-US" altLang="zh-TW" sz="7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2019 </a:t>
            </a:r>
            <a:r>
              <a:rPr lang="zh-TW" altLang="en-US" sz="7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輔大資工系 </a:t>
            </a:r>
            <a:r>
              <a:rPr lang="en-US" altLang="zh-TW" sz="7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7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7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FJCU CPC</a:t>
            </a:r>
            <a:r>
              <a:rPr lang="en-US" altLang="zh-TW" sz="7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7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會長</a:t>
            </a:r>
            <a:r>
              <a:rPr lang="zh-TW" altLang="en-US" sz="7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交接典禮</a:t>
            </a:r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512168" cy="16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Bob is very interested in the data structure of a tree. A tree is a </a:t>
            </a:r>
            <a:r>
              <a:rPr lang="en-US" altLang="zh-TW" u="sng" dirty="0">
                <a:solidFill>
                  <a:srgbClr val="FF0000"/>
                </a:solidFill>
              </a:rPr>
              <a:t>directed graph</a:t>
            </a:r>
            <a:r>
              <a:rPr lang="en-US" altLang="zh-TW" dirty="0"/>
              <a:t> in which a special node is singled out, called the “root” of the tree, and there is a unique path from the root to each of the other nodes. Bob intends to color all the nodes of a tree with a pen.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A tree has N nodes, these nodes are numbered 1, 2, . . . , N. Suppose coloring a node takes 1 unit of time, and after finishing coloring one node, he is allowed to color another. Additionally, he is allowed to color a node only when its father node has been colored. Obviously, Bob is only allowed to color the root in the first try. </a:t>
            </a:r>
          </a:p>
        </p:txBody>
      </p:sp>
    </p:spTree>
    <p:extLst>
      <p:ext uri="{BB962C8B-B14F-4D97-AF65-F5344CB8AC3E}">
        <p14:creationId xmlns:p14="http://schemas.microsoft.com/office/powerpoint/2010/main" val="511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Each node has a “coloring cost factor”, </a:t>
            </a:r>
            <a:r>
              <a:rPr lang="en-US" altLang="zh-TW" i="1" dirty="0" err="1"/>
              <a:t>Ci</a:t>
            </a:r>
            <a:r>
              <a:rPr lang="en-US" altLang="zh-TW" dirty="0"/>
              <a:t> . The coloring cost of each node depends both on </a:t>
            </a:r>
            <a:r>
              <a:rPr lang="en-US" altLang="zh-TW" i="1" dirty="0" err="1"/>
              <a:t>Ci</a:t>
            </a:r>
            <a:r>
              <a:rPr lang="en-US" altLang="zh-TW" dirty="0"/>
              <a:t> and the time at which Bob finishes the coloring of this node. </a:t>
            </a:r>
            <a:r>
              <a:rPr lang="en-US" altLang="zh-TW" u="sng" dirty="0">
                <a:solidFill>
                  <a:srgbClr val="FF0000"/>
                </a:solidFill>
              </a:rPr>
              <a:t>At the beginning, the time is set to 0.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8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finishing time of coloring node </a:t>
            </a:r>
            <a:r>
              <a:rPr lang="en-US" altLang="zh-TW" i="1" dirty="0" err="1"/>
              <a:t>i</a:t>
            </a:r>
            <a:r>
              <a:rPr lang="en-US" altLang="zh-TW" dirty="0"/>
              <a:t> is </a:t>
            </a:r>
            <a:r>
              <a:rPr lang="en-US" altLang="zh-TW" i="1" dirty="0"/>
              <a:t>Fi</a:t>
            </a:r>
            <a:r>
              <a:rPr lang="en-US" altLang="zh-TW" dirty="0"/>
              <a:t> , then the coloring cost of node </a:t>
            </a:r>
            <a:r>
              <a:rPr lang="en-US" altLang="zh-TW" i="1" dirty="0" err="1"/>
              <a:t>i</a:t>
            </a:r>
            <a:r>
              <a:rPr lang="en-US" altLang="zh-TW" dirty="0"/>
              <a:t> is </a:t>
            </a:r>
            <a:r>
              <a:rPr lang="en-US" altLang="zh-TW" i="1" dirty="0" err="1"/>
              <a:t>Ci</a:t>
            </a:r>
            <a:r>
              <a:rPr lang="en-US" altLang="zh-TW" dirty="0"/>
              <a:t> ∗ </a:t>
            </a:r>
            <a:r>
              <a:rPr lang="en-US" altLang="zh-TW" i="1" dirty="0"/>
              <a:t>Fi</a:t>
            </a:r>
            <a:r>
              <a:rPr lang="en-US" altLang="zh-TW" dirty="0"/>
              <a:t> . For example, a tree with five nodes is shown in Figure-1. The </a:t>
            </a:r>
            <a:r>
              <a:rPr lang="en-US" altLang="zh-TW" u="sng" dirty="0">
                <a:solidFill>
                  <a:srgbClr val="FF0000"/>
                </a:solidFill>
              </a:rPr>
              <a:t>coloring cost factors</a:t>
            </a:r>
            <a:r>
              <a:rPr lang="en-US" altLang="zh-TW" dirty="0"/>
              <a:t> of each node are 1, 2, 1, 2 and 4. Bob can color the tree in the order 1, 3, 5, 2, 4, with the minimum total coloring cost of 33.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797152"/>
            <a:ext cx="2471672" cy="1916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763902" y="4581128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8424" y="5229200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2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8424" y="6165304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3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04248" y="5240786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4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52858" y="6136814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5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51520" y="4988783"/>
                <a:ext cx="5832648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+2×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+3×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+4×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+5×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=1+2+12+8+10=33</m:t>
                      </m:r>
                    </m:oMath>
                  </m:oMathPara>
                </a14:m>
                <a:endParaRPr lang="en-US" altLang="zh-TW" b="0" dirty="0" smtClean="0">
                  <a:ea typeface="Cambria Math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88783"/>
                <a:ext cx="5832648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2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Given a tree and the coloring cost factor of each node, please help Bob to find the </a:t>
            </a:r>
            <a:r>
              <a:rPr lang="en-US" altLang="zh-TW" u="sng" dirty="0">
                <a:solidFill>
                  <a:srgbClr val="FF0000"/>
                </a:solidFill>
              </a:rPr>
              <a:t>minimum possible total coloring cost</a:t>
            </a:r>
            <a:r>
              <a:rPr lang="en-US" altLang="zh-TW" dirty="0"/>
              <a:t> for coloring all the nodes.</a:t>
            </a:r>
          </a:p>
        </p:txBody>
      </p:sp>
    </p:spTree>
    <p:extLst>
      <p:ext uri="{BB962C8B-B14F-4D97-AF65-F5344CB8AC3E}">
        <p14:creationId xmlns:p14="http://schemas.microsoft.com/office/powerpoint/2010/main" val="2086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 dirty="0"/>
              <a:t>The input consists of </a:t>
            </a:r>
            <a:r>
              <a:rPr lang="en-US" altLang="zh-TW" sz="2800" u="sng" dirty="0">
                <a:solidFill>
                  <a:srgbClr val="FF0000"/>
                </a:solidFill>
              </a:rPr>
              <a:t>several test cases</a:t>
            </a:r>
            <a:r>
              <a:rPr lang="en-US" altLang="zh-TW" sz="2800" dirty="0"/>
              <a:t>. The first line of each case contains two integers </a:t>
            </a:r>
            <a:r>
              <a:rPr lang="en-US" altLang="zh-TW" sz="2800" u="sng" dirty="0">
                <a:solidFill>
                  <a:srgbClr val="FF0000"/>
                </a:solidFill>
              </a:rPr>
              <a:t>N and R (1 ≤ N ≤ 1000, 1 ≤ R ≤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N)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en-US" altLang="zh-TW" sz="2400" dirty="0" smtClean="0"/>
              <a:t>N </a:t>
            </a:r>
            <a:r>
              <a:rPr lang="en-US" altLang="zh-TW" sz="2400" dirty="0"/>
              <a:t>is the number of nodes in the </a:t>
            </a:r>
            <a:r>
              <a:rPr lang="en-US" altLang="zh-TW" sz="2400" dirty="0" smtClean="0"/>
              <a:t>tree</a:t>
            </a:r>
          </a:p>
          <a:p>
            <a:pPr lvl="1"/>
            <a:r>
              <a:rPr lang="en-US" altLang="zh-TW" sz="2400" dirty="0" smtClean="0"/>
              <a:t>R </a:t>
            </a:r>
            <a:r>
              <a:rPr lang="en-US" altLang="zh-TW" sz="2400" dirty="0"/>
              <a:t>is the node number of the root node.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second line contains N integers, the </a:t>
            </a:r>
            <a:r>
              <a:rPr lang="en-US" altLang="zh-TW" sz="2400" i="1" dirty="0" err="1"/>
              <a:t>i-th</a:t>
            </a:r>
            <a:r>
              <a:rPr lang="en-US" altLang="zh-TW" sz="2400" dirty="0"/>
              <a:t> of which is </a:t>
            </a:r>
            <a:r>
              <a:rPr lang="en-US" altLang="zh-TW" sz="2400" i="1" dirty="0" err="1"/>
              <a:t>Ci</a:t>
            </a:r>
            <a:r>
              <a:rPr lang="en-US" altLang="zh-TW" sz="2400" dirty="0"/>
              <a:t> (1 ≤ </a:t>
            </a:r>
            <a:r>
              <a:rPr lang="en-US" altLang="zh-TW" sz="2400" dirty="0" err="1"/>
              <a:t>Ci</a:t>
            </a:r>
            <a:r>
              <a:rPr lang="en-US" altLang="zh-TW" sz="2400" dirty="0"/>
              <a:t> ≤ 500), the coloring cost factor of node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Each </a:t>
            </a:r>
            <a:r>
              <a:rPr lang="en-US" altLang="zh-TW" sz="2400" dirty="0"/>
              <a:t>of the next N − 1 lines </a:t>
            </a:r>
            <a:r>
              <a:rPr lang="en-US" altLang="zh-TW" sz="2400" u="sng" dirty="0">
                <a:solidFill>
                  <a:srgbClr val="FF0000"/>
                </a:solidFill>
              </a:rPr>
              <a:t>contains two space-separated node numbers V1 and V2</a:t>
            </a:r>
            <a:r>
              <a:rPr lang="en-US" altLang="zh-TW" sz="2400" dirty="0"/>
              <a:t>, which are the endpoints of </a:t>
            </a:r>
            <a:r>
              <a:rPr lang="en-US" altLang="zh-TW" sz="2400" u="sng" dirty="0">
                <a:solidFill>
                  <a:srgbClr val="FF0000"/>
                </a:solidFill>
              </a:rPr>
              <a:t>an edge in the tree</a:t>
            </a:r>
            <a:r>
              <a:rPr lang="en-US" altLang="zh-TW" sz="2400" dirty="0"/>
              <a:t>, denoting that V1 is the father node of V2. </a:t>
            </a:r>
            <a:endParaRPr lang="en-US" altLang="zh-TW" sz="2400" dirty="0" smtClean="0"/>
          </a:p>
          <a:p>
            <a:pPr lvl="1"/>
            <a:r>
              <a:rPr lang="en-US" altLang="zh-TW" sz="2400" u="sng" dirty="0" smtClean="0">
                <a:solidFill>
                  <a:srgbClr val="FF0000"/>
                </a:solidFill>
              </a:rPr>
              <a:t>No </a:t>
            </a:r>
            <a:r>
              <a:rPr lang="en-US" altLang="zh-TW" sz="2400" u="sng" dirty="0">
                <a:solidFill>
                  <a:srgbClr val="FF0000"/>
                </a:solidFill>
              </a:rPr>
              <a:t>edge will be listed twice</a:t>
            </a:r>
            <a:r>
              <a:rPr lang="en-US" altLang="zh-TW" sz="2400" dirty="0"/>
              <a:t>, and all edges will be listed.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 </a:t>
            </a:r>
            <a:r>
              <a:rPr lang="en-US" altLang="zh-TW" sz="2400" dirty="0"/>
              <a:t>test case of N = 0 and R = 0 indicates the end of input, and should not be processed.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 dirty="0"/>
              <a:t>For each test case, output a line containing the </a:t>
            </a:r>
            <a:r>
              <a:rPr lang="en-US" altLang="zh-TW" u="sng" dirty="0">
                <a:solidFill>
                  <a:srgbClr val="FF0000"/>
                </a:solidFill>
              </a:rPr>
              <a:t>minimum total coloring cost</a:t>
            </a:r>
            <a:r>
              <a:rPr lang="en-US" altLang="zh-TW" dirty="0"/>
              <a:t> required for Bob to color all the nodes.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7624" y="1772816"/>
            <a:ext cx="2758669" cy="48936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 </a:t>
            </a:r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1 </a:t>
            </a:r>
            <a:r>
              <a:rPr lang="en-US" altLang="zh-TW" b="1" dirty="0"/>
              <a:t>2 1 2 4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  <a:r>
              <a:rPr lang="en-US" altLang="zh-TW" b="1" dirty="0"/>
              <a:t>2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  <a:r>
              <a:rPr lang="en-US" altLang="zh-TW" b="1" dirty="0"/>
              <a:t>3 </a:t>
            </a:r>
            <a:endParaRPr lang="en-US" altLang="zh-TW" b="1" dirty="0" smtClean="0"/>
          </a:p>
          <a:p>
            <a:r>
              <a:rPr lang="en-US" altLang="zh-TW" b="1" dirty="0" smtClean="0"/>
              <a:t>2 </a:t>
            </a:r>
            <a:r>
              <a:rPr lang="en-US" altLang="zh-TW" b="1" dirty="0"/>
              <a:t>4 </a:t>
            </a:r>
            <a:endParaRPr lang="en-US" altLang="zh-TW" b="1" dirty="0" smtClean="0"/>
          </a:p>
          <a:p>
            <a:r>
              <a:rPr lang="en-US" altLang="zh-TW" b="1" dirty="0" smtClean="0"/>
              <a:t>3 </a:t>
            </a:r>
            <a:r>
              <a:rPr lang="en-US" altLang="zh-TW" b="1" dirty="0"/>
              <a:t>5 </a:t>
            </a:r>
            <a:endParaRPr lang="en-US" altLang="zh-TW" b="1" dirty="0" smtClean="0"/>
          </a:p>
          <a:p>
            <a:r>
              <a:rPr lang="en-US" altLang="zh-TW" b="1" dirty="0" smtClean="0"/>
              <a:t>0 </a:t>
            </a:r>
            <a:r>
              <a:rPr lang="en-US" altLang="zh-TW" b="1" dirty="0"/>
              <a:t>0 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32240" y="1751152"/>
            <a:ext cx="187220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33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15616" y="152717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 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1331640" y="1340768"/>
            <a:ext cx="360040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651045" y="984680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nodes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1735617" y="1533121"/>
            <a:ext cx="360040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083655" y="1318249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oot number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2290"/>
            <a:ext cx="2471672" cy="1916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1187624" y="2204864"/>
            <a:ext cx="129614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253724" y="1887215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cost factor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H="1">
            <a:off x="2566958" y="2153347"/>
            <a:ext cx="708898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187624" y="2588883"/>
            <a:ext cx="1296144" cy="14244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 flipV="1">
            <a:off x="2267744" y="3356992"/>
            <a:ext cx="9859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784676" y="383573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edges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4788024" y="3645024"/>
            <a:ext cx="432048" cy="4215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手繪多邊形 35"/>
          <p:cNvSpPr/>
          <p:nvPr/>
        </p:nvSpPr>
        <p:spPr bwMode="auto">
          <a:xfrm>
            <a:off x="1735617" y="2748278"/>
            <a:ext cx="3142211" cy="1005840"/>
          </a:xfrm>
          <a:custGeom>
            <a:avLst/>
            <a:gdLst>
              <a:gd name="connsiteX0" fmla="*/ 0 w 3142211"/>
              <a:gd name="connsiteY0" fmla="*/ 0 h 1005840"/>
              <a:gd name="connsiteX1" fmla="*/ 2061556 w 3142211"/>
              <a:gd name="connsiteY1" fmla="*/ 665019 h 1005840"/>
              <a:gd name="connsiteX2" fmla="*/ 3142211 w 3142211"/>
              <a:gd name="connsiteY2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2211" h="1005840">
                <a:moveTo>
                  <a:pt x="0" y="0"/>
                </a:moveTo>
                <a:lnTo>
                  <a:pt x="2061556" y="665019"/>
                </a:lnTo>
                <a:lnTo>
                  <a:pt x="3142211" y="100584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364088" y="3049215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988610" y="3697287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2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988610" y="4633391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3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404434" y="3708873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4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353044" y="4604901"/>
            <a:ext cx="2744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5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7193</TotalTime>
  <Words>897</Words>
  <Application>Microsoft Office PowerPoint</Application>
  <PresentationFormat>如螢幕大小 (4:3)</PresentationFormat>
  <Paragraphs>246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古典-1</vt:lpstr>
      <vt:lpstr>Color a Tree</vt:lpstr>
      <vt:lpstr>Problem Descriptions(1/5)</vt:lpstr>
      <vt:lpstr>Problem Descriptions(2/5)</vt:lpstr>
      <vt:lpstr>Problem Descriptions(3/5)</vt:lpstr>
      <vt:lpstr>Problem Descriptions(4/5)</vt:lpstr>
      <vt:lpstr>Problem Descriptions(5/5)</vt:lpstr>
      <vt:lpstr>Input</vt:lpstr>
      <vt:lpstr>Output</vt:lpstr>
      <vt:lpstr>Sample Input / Output</vt:lpstr>
      <vt:lpstr>Solution</vt:lpstr>
      <vt:lpstr>Example 1</vt:lpstr>
      <vt:lpstr>Example 1</vt:lpstr>
      <vt:lpstr>Example 2</vt:lpstr>
      <vt:lpstr>Example 2</vt:lpstr>
      <vt:lpstr>2019 輔大資工系   FJCU CPC 會長交接典禮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2640</cp:revision>
  <dcterms:created xsi:type="dcterms:W3CDTF">2007-09-17T04:06:35Z</dcterms:created>
  <dcterms:modified xsi:type="dcterms:W3CDTF">2019-05-29T09:18:14Z</dcterms:modified>
</cp:coreProperties>
</file>