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56" r:id="rId2"/>
    <p:sldId id="373" r:id="rId3"/>
    <p:sldId id="559" r:id="rId4"/>
    <p:sldId id="560" r:id="rId5"/>
    <p:sldId id="562" r:id="rId6"/>
    <p:sldId id="563" r:id="rId7"/>
    <p:sldId id="494" r:id="rId8"/>
    <p:sldId id="552" r:id="rId9"/>
    <p:sldId id="564" r:id="rId10"/>
    <p:sldId id="496" r:id="rId11"/>
    <p:sldId id="565" r:id="rId12"/>
    <p:sldId id="566" r:id="rId13"/>
    <p:sldId id="567" r:id="rId14"/>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FFFF"/>
    <a:srgbClr val="0000CC"/>
    <a:srgbClr val="F8F8F8"/>
    <a:srgbClr val="000066"/>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87840" autoAdjust="0"/>
  </p:normalViewPr>
  <p:slideViewPr>
    <p:cSldViewPr>
      <p:cViewPr varScale="1">
        <p:scale>
          <a:sx n="65" d="100"/>
          <a:sy n="65" d="100"/>
        </p:scale>
        <p:origin x="-12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411999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3568" y="2060848"/>
            <a:ext cx="7772400" cy="1143000"/>
          </a:xfrm>
        </p:spPr>
        <p:txBody>
          <a:bodyPr/>
          <a:lstStyle/>
          <a:p>
            <a:pPr eaLnBrk="1" hangingPunct="1"/>
            <a:r>
              <a:rPr lang="en-US" altLang="zh-TW" dirty="0" smtClean="0">
                <a:latin typeface="Arial" charset="0"/>
              </a:rPr>
              <a:t>Just Another Problem</a:t>
            </a:r>
            <a:endParaRPr lang="en-US" altLang="zh-TW" dirty="0" smtClean="0">
              <a:latin typeface="Arial" charset="0"/>
            </a:endParaRPr>
          </a:p>
        </p:txBody>
      </p:sp>
      <p:sp>
        <p:nvSpPr>
          <p:cNvPr id="3075" name="Rectangle 3"/>
          <p:cNvSpPr>
            <a:spLocks noGrp="1" noChangeArrowheads="1"/>
          </p:cNvSpPr>
          <p:nvPr>
            <p:ph type="subTitle" idx="1"/>
          </p:nvPr>
        </p:nvSpPr>
        <p:spPr>
          <a:xfrm>
            <a:off x="971600" y="2924944"/>
            <a:ext cx="7488832" cy="1360488"/>
          </a:xfrm>
        </p:spPr>
        <p:txBody>
          <a:bodyPr/>
          <a:lstStyle/>
          <a:p>
            <a:r>
              <a:rPr lang="en-US" altLang="zh-TW" sz="4400" dirty="0" err="1" smtClean="0"/>
              <a:t>Uva</a:t>
            </a:r>
            <a:r>
              <a:rPr lang="en-US" altLang="zh-TW" sz="4400" dirty="0" smtClean="0"/>
              <a:t> </a:t>
            </a:r>
            <a:r>
              <a:rPr lang="en-US" altLang="zh-TW" sz="4400" dirty="0" smtClean="0"/>
              <a:t>11490</a:t>
            </a:r>
            <a:endParaRPr lang="en-US" altLang="zh-TW" sz="4400" dirty="0"/>
          </a:p>
          <a:p>
            <a:endParaRPr lang="en-US" altLang="zh-TW" dirty="0"/>
          </a:p>
          <a:p>
            <a:pPr eaLnBrk="1" hangingPunct="1"/>
            <a:r>
              <a:rPr lang="en-US" altLang="zh-TW" dirty="0" smtClean="0">
                <a:latin typeface="Arial" charset="0"/>
              </a:rPr>
              <a:t>Time: 3 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Sample Input / Output</a:t>
            </a:r>
            <a:endParaRPr lang="zh-TW" altLang="en-US" dirty="0"/>
          </a:p>
        </p:txBody>
      </p:sp>
      <p:sp>
        <p:nvSpPr>
          <p:cNvPr id="17" name="文字方塊 16"/>
          <p:cNvSpPr txBox="1"/>
          <p:nvPr/>
        </p:nvSpPr>
        <p:spPr>
          <a:xfrm>
            <a:off x="755576" y="1987093"/>
            <a:ext cx="1769790" cy="3170099"/>
          </a:xfrm>
          <a:prstGeom prst="rect">
            <a:avLst/>
          </a:prstGeom>
          <a:solidFill>
            <a:schemeClr val="bg1"/>
          </a:solidFill>
          <a:ln w="12700">
            <a:solidFill>
              <a:schemeClr val="bg2"/>
            </a:solidFill>
          </a:ln>
        </p:spPr>
        <p:txBody>
          <a:bodyPr wrap="square" rtlCol="0">
            <a:spAutoFit/>
          </a:bodyPr>
          <a:lstStyle/>
          <a:p>
            <a:r>
              <a:rPr lang="en-US" altLang="zh-TW" sz="3200" dirty="0"/>
              <a:t>96 </a:t>
            </a:r>
            <a:endParaRPr lang="en-US" altLang="zh-TW" sz="3200" dirty="0" smtClean="0"/>
          </a:p>
          <a:p>
            <a:r>
              <a:rPr lang="en-US" altLang="zh-TW" sz="3200" dirty="0" smtClean="0"/>
              <a:t>102 </a:t>
            </a:r>
          </a:p>
          <a:p>
            <a:r>
              <a:rPr lang="en-US" altLang="zh-TW" sz="3200" dirty="0" smtClean="0"/>
              <a:t>11100 </a:t>
            </a:r>
          </a:p>
          <a:p>
            <a:r>
              <a:rPr lang="en-US" altLang="zh-TW" sz="3200" dirty="0" smtClean="0"/>
              <a:t>0</a:t>
            </a:r>
            <a:endParaRPr lang="en-US" altLang="zh-TW" b="1" dirty="0" smtClean="0"/>
          </a:p>
          <a:p>
            <a:endParaRPr lang="en-US" altLang="zh-TW" b="1" dirty="0"/>
          </a:p>
          <a:p>
            <a:endParaRPr lang="en-US" altLang="zh-TW" b="1" dirty="0" smtClean="0"/>
          </a:p>
          <a:p>
            <a:endParaRPr lang="en-US" altLang="zh-TW" b="1" dirty="0"/>
          </a:p>
        </p:txBody>
      </p:sp>
      <p:sp>
        <p:nvSpPr>
          <p:cNvPr id="18" name="文字方塊 17"/>
          <p:cNvSpPr txBox="1"/>
          <p:nvPr/>
        </p:nvSpPr>
        <p:spPr>
          <a:xfrm>
            <a:off x="4139952" y="1945818"/>
            <a:ext cx="4680520" cy="2554545"/>
          </a:xfrm>
          <a:prstGeom prst="rect">
            <a:avLst/>
          </a:prstGeom>
          <a:solidFill>
            <a:schemeClr val="bg1"/>
          </a:solidFill>
          <a:ln w="12700">
            <a:solidFill>
              <a:schemeClr val="bg2"/>
            </a:solidFill>
          </a:ln>
        </p:spPr>
        <p:txBody>
          <a:bodyPr wrap="square" rtlCol="0">
            <a:spAutoFit/>
          </a:bodyPr>
          <a:lstStyle/>
          <a:p>
            <a:r>
              <a:rPr lang="en-US" altLang="zh-TW" sz="2000" dirty="0">
                <a:latin typeface="Segoe UI Semibold" panose="020B0702040204020203" pitchFamily="34" charset="0"/>
                <a:cs typeface="Segoe UI Semibold" panose="020B0702040204020203" pitchFamily="34" charset="0"/>
              </a:rPr>
              <a:t>Possible Missing Soldiers = 8 </a:t>
            </a:r>
            <a:endParaRPr lang="en-US" altLang="zh-TW" sz="2000" dirty="0" smtClean="0">
              <a:latin typeface="Segoe UI Semibold" panose="020B0702040204020203" pitchFamily="34" charset="0"/>
              <a:cs typeface="Segoe UI Semibold" panose="020B0702040204020203" pitchFamily="34" charset="0"/>
            </a:endParaRPr>
          </a:p>
          <a:p>
            <a:endParaRPr lang="en-US" altLang="zh-TW" sz="2000" dirty="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No </a:t>
            </a:r>
            <a:r>
              <a:rPr lang="en-US" altLang="zh-TW" sz="2000" dirty="0">
                <a:latin typeface="Segoe UI Semibold" panose="020B0702040204020203" pitchFamily="34" charset="0"/>
                <a:cs typeface="Segoe UI Semibold" panose="020B0702040204020203" pitchFamily="34" charset="0"/>
              </a:rPr>
              <a:t>Solution Possible </a:t>
            </a:r>
            <a:endParaRPr lang="en-US" altLang="zh-TW" sz="2000" dirty="0" smtClean="0">
              <a:latin typeface="Segoe UI Semibold" panose="020B0702040204020203" pitchFamily="34" charset="0"/>
              <a:cs typeface="Segoe UI Semibold" panose="020B0702040204020203" pitchFamily="34" charset="0"/>
            </a:endParaRPr>
          </a:p>
          <a:p>
            <a:endParaRPr lang="en-US" altLang="zh-TW" sz="2000" dirty="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Possible </a:t>
            </a:r>
            <a:r>
              <a:rPr lang="en-US" altLang="zh-TW" sz="2000" dirty="0">
                <a:latin typeface="Segoe UI Semibold" panose="020B0702040204020203" pitchFamily="34" charset="0"/>
                <a:cs typeface="Segoe UI Semibold" panose="020B0702040204020203" pitchFamily="34" charset="0"/>
              </a:rPr>
              <a:t>Missing Soldiers = 553352 Possible Missing Soldiers = 308898 Possible Missing Soldiers = 45000 </a:t>
            </a:r>
            <a:endParaRPr lang="en-US" altLang="zh-TW" sz="2000" dirty="0" smtClean="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Possible </a:t>
            </a:r>
            <a:r>
              <a:rPr lang="en-US" altLang="zh-TW" sz="2000" dirty="0">
                <a:latin typeface="Segoe UI Semibold" panose="020B0702040204020203" pitchFamily="34" charset="0"/>
                <a:cs typeface="Segoe UI Semibold" panose="020B0702040204020203" pitchFamily="34" charset="0"/>
              </a:rPr>
              <a:t>Missing Soldiers = 3528</a:t>
            </a:r>
            <a:endParaRPr lang="en-US" altLang="zh-TW" sz="1600" b="1" dirty="0">
              <a:latin typeface="Segoe UI Semibold" panose="020B0702040204020203" pitchFamily="34" charset="0"/>
              <a:cs typeface="Segoe UI Semibold" panose="020B0702040204020203" pitchFamily="34" charset="0"/>
            </a:endParaRPr>
          </a:p>
        </p:txBody>
      </p:sp>
      <p:cxnSp>
        <p:nvCxnSpPr>
          <p:cNvPr id="14" name="直線單箭頭接點 13"/>
          <p:cNvCxnSpPr/>
          <p:nvPr/>
        </p:nvCxnSpPr>
        <p:spPr bwMode="auto">
          <a:xfrm flipH="1">
            <a:off x="971600" y="1555045"/>
            <a:ext cx="288032" cy="546447"/>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字方塊 14"/>
          <p:cNvSpPr txBox="1"/>
          <p:nvPr/>
        </p:nvSpPr>
        <p:spPr>
          <a:xfrm>
            <a:off x="1218997" y="1198957"/>
            <a:ext cx="3050772" cy="523220"/>
          </a:xfrm>
          <a:prstGeom prst="rect">
            <a:avLst/>
          </a:prstGeom>
          <a:noFill/>
        </p:spPr>
        <p:txBody>
          <a:bodyPr wrap="none" rtlCol="0">
            <a:spAutoFit/>
          </a:bodyPr>
          <a:lstStyle/>
          <a:p>
            <a:r>
              <a:rPr lang="en-US" altLang="zh-TW" sz="2800" b="1" dirty="0" smtClean="0">
                <a:solidFill>
                  <a:srgbClr val="FF0000"/>
                </a:solidFill>
              </a:rPr>
              <a:t>number of </a:t>
            </a:r>
            <a:r>
              <a:rPr lang="en-US" altLang="zh-TW" sz="2800" b="1" dirty="0" smtClean="0">
                <a:solidFill>
                  <a:srgbClr val="FF0000"/>
                </a:solidFill>
              </a:rPr>
              <a:t>soldiers</a:t>
            </a:r>
            <a:endParaRPr lang="zh-TW" altLang="en-US" sz="2800" b="1" dirty="0">
              <a:solidFill>
                <a:srgbClr val="FF0000"/>
              </a:solidFill>
            </a:endParaRPr>
          </a:p>
        </p:txBody>
      </p:sp>
      <p:sp>
        <p:nvSpPr>
          <p:cNvPr id="26" name="矩形 25"/>
          <p:cNvSpPr/>
          <p:nvPr/>
        </p:nvSpPr>
        <p:spPr bwMode="auto">
          <a:xfrm>
            <a:off x="756659" y="2001802"/>
            <a:ext cx="1768707" cy="56135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8" name="直線單箭頭接點 27"/>
          <p:cNvCxnSpPr/>
          <p:nvPr/>
        </p:nvCxnSpPr>
        <p:spPr bwMode="auto">
          <a:xfrm flipH="1" flipV="1">
            <a:off x="1218997" y="3934193"/>
            <a:ext cx="708898" cy="41038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字方塊 32"/>
          <p:cNvSpPr txBox="1"/>
          <p:nvPr/>
        </p:nvSpPr>
        <p:spPr>
          <a:xfrm>
            <a:off x="1763688" y="4369454"/>
            <a:ext cx="2348720" cy="461665"/>
          </a:xfrm>
          <a:prstGeom prst="rect">
            <a:avLst/>
          </a:prstGeom>
          <a:noFill/>
        </p:spPr>
        <p:txBody>
          <a:bodyPr wrap="none" rtlCol="0">
            <a:spAutoFit/>
          </a:bodyPr>
          <a:lstStyle/>
          <a:p>
            <a:r>
              <a:rPr lang="en-US" altLang="zh-TW" b="1" dirty="0" smtClean="0">
                <a:solidFill>
                  <a:srgbClr val="FF0000"/>
                </a:solidFill>
              </a:rPr>
              <a:t>End of test cases</a:t>
            </a:r>
            <a:endParaRPr lang="zh-TW" altLang="en-US" b="1" dirty="0">
              <a:solidFill>
                <a:srgbClr val="FF0000"/>
              </a:solidFill>
            </a:endParaRPr>
          </a:p>
        </p:txBody>
      </p:sp>
      <p:sp>
        <p:nvSpPr>
          <p:cNvPr id="19" name="矩形 18"/>
          <p:cNvSpPr/>
          <p:nvPr/>
        </p:nvSpPr>
        <p:spPr bwMode="auto">
          <a:xfrm>
            <a:off x="755577" y="3441962"/>
            <a:ext cx="1769790" cy="56135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434226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Sample Input / Output</a:t>
            </a:r>
            <a:endParaRPr lang="zh-TW" altLang="en-US" dirty="0"/>
          </a:p>
        </p:txBody>
      </p:sp>
      <p:sp>
        <p:nvSpPr>
          <p:cNvPr id="17" name="文字方塊 16"/>
          <p:cNvSpPr txBox="1"/>
          <p:nvPr/>
        </p:nvSpPr>
        <p:spPr>
          <a:xfrm>
            <a:off x="755576" y="1987093"/>
            <a:ext cx="1769790" cy="3170099"/>
          </a:xfrm>
          <a:prstGeom prst="rect">
            <a:avLst/>
          </a:prstGeom>
          <a:solidFill>
            <a:schemeClr val="bg1"/>
          </a:solidFill>
          <a:ln w="12700">
            <a:solidFill>
              <a:schemeClr val="bg2"/>
            </a:solidFill>
          </a:ln>
        </p:spPr>
        <p:txBody>
          <a:bodyPr wrap="square" rtlCol="0">
            <a:spAutoFit/>
          </a:bodyPr>
          <a:lstStyle/>
          <a:p>
            <a:r>
              <a:rPr lang="en-US" altLang="zh-TW" sz="3200" dirty="0"/>
              <a:t>96 </a:t>
            </a:r>
            <a:endParaRPr lang="en-US" altLang="zh-TW" sz="3200" dirty="0" smtClean="0"/>
          </a:p>
          <a:p>
            <a:r>
              <a:rPr lang="en-US" altLang="zh-TW" sz="3200" dirty="0" smtClean="0"/>
              <a:t>102 </a:t>
            </a:r>
          </a:p>
          <a:p>
            <a:r>
              <a:rPr lang="en-US" altLang="zh-TW" sz="3200" dirty="0" smtClean="0"/>
              <a:t>11100 </a:t>
            </a:r>
          </a:p>
          <a:p>
            <a:r>
              <a:rPr lang="en-US" altLang="zh-TW" sz="3200" dirty="0" smtClean="0"/>
              <a:t>0</a:t>
            </a:r>
            <a:endParaRPr lang="en-US" altLang="zh-TW" b="1" dirty="0" smtClean="0"/>
          </a:p>
          <a:p>
            <a:endParaRPr lang="en-US" altLang="zh-TW" b="1" dirty="0"/>
          </a:p>
          <a:p>
            <a:endParaRPr lang="en-US" altLang="zh-TW" b="1" dirty="0" smtClean="0"/>
          </a:p>
          <a:p>
            <a:endParaRPr lang="en-US" altLang="zh-TW" b="1" dirty="0"/>
          </a:p>
        </p:txBody>
      </p:sp>
      <p:sp>
        <p:nvSpPr>
          <p:cNvPr id="18" name="文字方塊 17"/>
          <p:cNvSpPr txBox="1"/>
          <p:nvPr/>
        </p:nvSpPr>
        <p:spPr>
          <a:xfrm>
            <a:off x="4269769" y="1198957"/>
            <a:ext cx="4680520" cy="2554545"/>
          </a:xfrm>
          <a:prstGeom prst="rect">
            <a:avLst/>
          </a:prstGeom>
          <a:solidFill>
            <a:schemeClr val="bg1"/>
          </a:solidFill>
          <a:ln w="12700">
            <a:solidFill>
              <a:schemeClr val="bg2"/>
            </a:solidFill>
          </a:ln>
        </p:spPr>
        <p:txBody>
          <a:bodyPr wrap="square" rtlCol="0">
            <a:spAutoFit/>
          </a:bodyPr>
          <a:lstStyle/>
          <a:p>
            <a:r>
              <a:rPr lang="en-US" altLang="zh-TW" sz="2000" dirty="0">
                <a:latin typeface="Segoe UI Semibold" panose="020B0702040204020203" pitchFamily="34" charset="0"/>
                <a:cs typeface="Segoe UI Semibold" panose="020B0702040204020203" pitchFamily="34" charset="0"/>
              </a:rPr>
              <a:t>Possible Missing Soldiers = 8 </a:t>
            </a:r>
            <a:endParaRPr lang="en-US" altLang="zh-TW" sz="2000" dirty="0" smtClean="0">
              <a:latin typeface="Segoe UI Semibold" panose="020B0702040204020203" pitchFamily="34" charset="0"/>
              <a:cs typeface="Segoe UI Semibold" panose="020B0702040204020203" pitchFamily="34" charset="0"/>
            </a:endParaRPr>
          </a:p>
          <a:p>
            <a:endParaRPr lang="en-US" altLang="zh-TW" sz="2000" dirty="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No </a:t>
            </a:r>
            <a:r>
              <a:rPr lang="en-US" altLang="zh-TW" sz="2000" dirty="0">
                <a:latin typeface="Segoe UI Semibold" panose="020B0702040204020203" pitchFamily="34" charset="0"/>
                <a:cs typeface="Segoe UI Semibold" panose="020B0702040204020203" pitchFamily="34" charset="0"/>
              </a:rPr>
              <a:t>Solution Possible </a:t>
            </a:r>
            <a:endParaRPr lang="en-US" altLang="zh-TW" sz="2000" dirty="0" smtClean="0">
              <a:latin typeface="Segoe UI Semibold" panose="020B0702040204020203" pitchFamily="34" charset="0"/>
              <a:cs typeface="Segoe UI Semibold" panose="020B0702040204020203" pitchFamily="34" charset="0"/>
            </a:endParaRPr>
          </a:p>
          <a:p>
            <a:endParaRPr lang="en-US" altLang="zh-TW" sz="2000" dirty="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Possible </a:t>
            </a:r>
            <a:r>
              <a:rPr lang="en-US" altLang="zh-TW" sz="2000" dirty="0">
                <a:latin typeface="Segoe UI Semibold" panose="020B0702040204020203" pitchFamily="34" charset="0"/>
                <a:cs typeface="Segoe UI Semibold" panose="020B0702040204020203" pitchFamily="34" charset="0"/>
              </a:rPr>
              <a:t>Missing Soldiers = 553352 Possible Missing Soldiers = 308898 Possible Missing Soldiers = 45000 </a:t>
            </a:r>
            <a:endParaRPr lang="en-US" altLang="zh-TW" sz="2000" dirty="0" smtClean="0">
              <a:latin typeface="Segoe UI Semibold" panose="020B0702040204020203" pitchFamily="34" charset="0"/>
              <a:cs typeface="Segoe UI Semibold" panose="020B0702040204020203" pitchFamily="34" charset="0"/>
            </a:endParaRPr>
          </a:p>
          <a:p>
            <a:r>
              <a:rPr lang="en-US" altLang="zh-TW" sz="2000" dirty="0" smtClean="0">
                <a:latin typeface="Segoe UI Semibold" panose="020B0702040204020203" pitchFamily="34" charset="0"/>
                <a:cs typeface="Segoe UI Semibold" panose="020B0702040204020203" pitchFamily="34" charset="0"/>
              </a:rPr>
              <a:t>Possible </a:t>
            </a:r>
            <a:r>
              <a:rPr lang="en-US" altLang="zh-TW" sz="2000" dirty="0">
                <a:latin typeface="Segoe UI Semibold" panose="020B0702040204020203" pitchFamily="34" charset="0"/>
                <a:cs typeface="Segoe UI Semibold" panose="020B0702040204020203" pitchFamily="34" charset="0"/>
              </a:rPr>
              <a:t>Missing Soldiers = 3528</a:t>
            </a:r>
            <a:endParaRPr lang="en-US" altLang="zh-TW" sz="1600" b="1" dirty="0">
              <a:latin typeface="Segoe UI Semibold" panose="020B0702040204020203" pitchFamily="34" charset="0"/>
              <a:cs typeface="Segoe UI Semibold" panose="020B0702040204020203" pitchFamily="34" charset="0"/>
            </a:endParaRPr>
          </a:p>
        </p:txBody>
      </p:sp>
      <p:cxnSp>
        <p:nvCxnSpPr>
          <p:cNvPr id="14" name="直線單箭頭接點 13"/>
          <p:cNvCxnSpPr/>
          <p:nvPr/>
        </p:nvCxnSpPr>
        <p:spPr bwMode="auto">
          <a:xfrm flipH="1">
            <a:off x="971600" y="1555045"/>
            <a:ext cx="288032" cy="546447"/>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字方塊 14"/>
          <p:cNvSpPr txBox="1"/>
          <p:nvPr/>
        </p:nvSpPr>
        <p:spPr>
          <a:xfrm>
            <a:off x="1218997" y="1198957"/>
            <a:ext cx="3050772" cy="523220"/>
          </a:xfrm>
          <a:prstGeom prst="rect">
            <a:avLst/>
          </a:prstGeom>
          <a:noFill/>
        </p:spPr>
        <p:txBody>
          <a:bodyPr wrap="none" rtlCol="0">
            <a:spAutoFit/>
          </a:bodyPr>
          <a:lstStyle/>
          <a:p>
            <a:r>
              <a:rPr lang="en-US" altLang="zh-TW" sz="2800" b="1" dirty="0" smtClean="0">
                <a:solidFill>
                  <a:srgbClr val="FF0000"/>
                </a:solidFill>
              </a:rPr>
              <a:t>number of </a:t>
            </a:r>
            <a:r>
              <a:rPr lang="en-US" altLang="zh-TW" sz="2800" b="1" dirty="0" smtClean="0">
                <a:solidFill>
                  <a:srgbClr val="FF0000"/>
                </a:solidFill>
              </a:rPr>
              <a:t>soldiers</a:t>
            </a:r>
            <a:endParaRPr lang="zh-TW" altLang="en-US" sz="2800" b="1" dirty="0">
              <a:solidFill>
                <a:srgbClr val="FF0000"/>
              </a:solidFill>
            </a:endParaRPr>
          </a:p>
        </p:txBody>
      </p:sp>
      <p:sp>
        <p:nvSpPr>
          <p:cNvPr id="26" name="矩形 25"/>
          <p:cNvSpPr/>
          <p:nvPr/>
        </p:nvSpPr>
        <p:spPr bwMode="auto">
          <a:xfrm>
            <a:off x="756659" y="2001802"/>
            <a:ext cx="1768707" cy="56135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28" name="直線單箭頭接點 27"/>
          <p:cNvCxnSpPr/>
          <p:nvPr/>
        </p:nvCxnSpPr>
        <p:spPr bwMode="auto">
          <a:xfrm flipH="1" flipV="1">
            <a:off x="1218997" y="3934193"/>
            <a:ext cx="708898" cy="410381"/>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字方塊 32"/>
          <p:cNvSpPr txBox="1"/>
          <p:nvPr/>
        </p:nvSpPr>
        <p:spPr>
          <a:xfrm>
            <a:off x="1763688" y="4369454"/>
            <a:ext cx="2348720" cy="461665"/>
          </a:xfrm>
          <a:prstGeom prst="rect">
            <a:avLst/>
          </a:prstGeom>
          <a:noFill/>
        </p:spPr>
        <p:txBody>
          <a:bodyPr wrap="none" rtlCol="0">
            <a:spAutoFit/>
          </a:bodyPr>
          <a:lstStyle/>
          <a:p>
            <a:r>
              <a:rPr lang="en-US" altLang="zh-TW" b="1" dirty="0" smtClean="0">
                <a:solidFill>
                  <a:srgbClr val="FF0000"/>
                </a:solidFill>
              </a:rPr>
              <a:t>End of test cases</a:t>
            </a:r>
            <a:endParaRPr lang="zh-TW" altLang="en-US" b="1" dirty="0">
              <a:solidFill>
                <a:srgbClr val="FF0000"/>
              </a:solidFill>
            </a:endParaRPr>
          </a:p>
        </p:txBody>
      </p:sp>
      <p:sp>
        <p:nvSpPr>
          <p:cNvPr id="19" name="矩形 18"/>
          <p:cNvSpPr/>
          <p:nvPr/>
        </p:nvSpPr>
        <p:spPr bwMode="auto">
          <a:xfrm>
            <a:off x="755577" y="3441962"/>
            <a:ext cx="1769790" cy="561355"/>
          </a:xfrm>
          <a:prstGeom prst="rect">
            <a:avLst/>
          </a:prstGeom>
          <a:noFill/>
          <a:ln w="2857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560" y="4139383"/>
            <a:ext cx="3816424" cy="227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bwMode="auto">
          <a:xfrm>
            <a:off x="5411202" y="5013176"/>
            <a:ext cx="528950" cy="504056"/>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36" name="矩形 35"/>
          <p:cNvSpPr/>
          <p:nvPr/>
        </p:nvSpPr>
        <p:spPr bwMode="auto">
          <a:xfrm>
            <a:off x="6876256" y="5013176"/>
            <a:ext cx="528950" cy="504056"/>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988283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75656" y="188640"/>
            <a:ext cx="7315200" cy="838200"/>
          </a:xfrm>
        </p:spPr>
        <p:txBody>
          <a:bodyPr/>
          <a:lstStyle/>
          <a:p>
            <a:r>
              <a:rPr lang="en-US" altLang="zh-TW" dirty="0" smtClean="0"/>
              <a:t>Solutions</a:t>
            </a:r>
            <a:endParaRPr lang="zh-TW" altLang="en-US" dirty="0"/>
          </a:p>
        </p:txBody>
      </p:sp>
      <p:sp>
        <p:nvSpPr>
          <p:cNvPr id="4" name="矩形 3"/>
          <p:cNvSpPr/>
          <p:nvPr/>
        </p:nvSpPr>
        <p:spPr bwMode="auto">
          <a:xfrm>
            <a:off x="1759786" y="1776402"/>
            <a:ext cx="2664295" cy="3871842"/>
          </a:xfrm>
          <a:prstGeom prst="rect">
            <a:avLst/>
          </a:prstGeom>
          <a:solidFill>
            <a:srgbClr val="FFFF00"/>
          </a:solidFill>
          <a:ln w="2857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矩形 4"/>
          <p:cNvSpPr/>
          <p:nvPr/>
        </p:nvSpPr>
        <p:spPr bwMode="auto">
          <a:xfrm>
            <a:off x="2695890" y="2640499"/>
            <a:ext cx="720080" cy="648072"/>
          </a:xfrm>
          <a:prstGeom prst="rect">
            <a:avLst/>
          </a:prstGeom>
          <a:solidFill>
            <a:srgbClr val="00FFFF"/>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矩形 5"/>
          <p:cNvSpPr/>
          <p:nvPr/>
        </p:nvSpPr>
        <p:spPr bwMode="auto">
          <a:xfrm>
            <a:off x="2686894" y="4169773"/>
            <a:ext cx="720080" cy="648072"/>
          </a:xfrm>
          <a:prstGeom prst="rect">
            <a:avLst/>
          </a:prstGeom>
          <a:solidFill>
            <a:srgbClr val="00FFFF"/>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10" name="直線接點 9"/>
          <p:cNvCxnSpPr/>
          <p:nvPr/>
        </p:nvCxnSpPr>
        <p:spPr bwMode="auto">
          <a:xfrm>
            <a:off x="2944804" y="2640499"/>
            <a:ext cx="0" cy="648072"/>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文字方塊 10"/>
          <p:cNvSpPr txBox="1"/>
          <p:nvPr/>
        </p:nvSpPr>
        <p:spPr>
          <a:xfrm>
            <a:off x="2623882" y="2687530"/>
            <a:ext cx="320922" cy="461665"/>
          </a:xfrm>
          <a:prstGeom prst="rect">
            <a:avLst/>
          </a:prstGeom>
          <a:noFill/>
        </p:spPr>
        <p:txBody>
          <a:bodyPr wrap="none" rtlCol="0">
            <a:spAutoFit/>
          </a:bodyPr>
          <a:lstStyle/>
          <a:p>
            <a:r>
              <a:rPr lang="en-US" altLang="zh-TW" dirty="0" smtClean="0"/>
              <a:t>a</a:t>
            </a:r>
            <a:endParaRPr lang="zh-TW" altLang="en-US" dirty="0"/>
          </a:p>
        </p:txBody>
      </p:sp>
      <p:sp>
        <p:nvSpPr>
          <p:cNvPr id="12" name="文字方塊 11"/>
          <p:cNvSpPr txBox="1"/>
          <p:nvPr/>
        </p:nvSpPr>
        <p:spPr>
          <a:xfrm>
            <a:off x="2996168" y="2733702"/>
            <a:ext cx="320922" cy="461665"/>
          </a:xfrm>
          <a:prstGeom prst="rect">
            <a:avLst/>
          </a:prstGeom>
          <a:noFill/>
        </p:spPr>
        <p:txBody>
          <a:bodyPr wrap="none" rtlCol="0">
            <a:spAutoFit/>
          </a:bodyPr>
          <a:lstStyle/>
          <a:p>
            <a:r>
              <a:rPr lang="en-US" altLang="zh-TW" dirty="0" smtClean="0"/>
              <a:t>a</a:t>
            </a:r>
            <a:endParaRPr lang="zh-TW" altLang="en-US" dirty="0"/>
          </a:p>
        </p:txBody>
      </p:sp>
      <p:cxnSp>
        <p:nvCxnSpPr>
          <p:cNvPr id="13" name="直線接點 12"/>
          <p:cNvCxnSpPr/>
          <p:nvPr/>
        </p:nvCxnSpPr>
        <p:spPr bwMode="auto">
          <a:xfrm>
            <a:off x="2674821" y="2882322"/>
            <a:ext cx="711696" cy="1"/>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接點 15"/>
          <p:cNvCxnSpPr/>
          <p:nvPr/>
        </p:nvCxnSpPr>
        <p:spPr bwMode="auto">
          <a:xfrm>
            <a:off x="3062942" y="4817845"/>
            <a:ext cx="0" cy="830399"/>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3086052" y="4911048"/>
            <a:ext cx="338554" cy="461665"/>
          </a:xfrm>
          <a:prstGeom prst="rect">
            <a:avLst/>
          </a:prstGeom>
          <a:noFill/>
        </p:spPr>
        <p:txBody>
          <a:bodyPr wrap="none" rtlCol="0">
            <a:spAutoFit/>
          </a:bodyPr>
          <a:lstStyle/>
          <a:p>
            <a:r>
              <a:rPr lang="en-US" altLang="zh-TW" dirty="0" smtClean="0"/>
              <a:t>b</a:t>
            </a:r>
            <a:endParaRPr lang="zh-TW" altLang="en-US" dirty="0"/>
          </a:p>
        </p:txBody>
      </p:sp>
      <p:cxnSp>
        <p:nvCxnSpPr>
          <p:cNvPr id="20" name="直線接點 19"/>
          <p:cNvCxnSpPr/>
          <p:nvPr/>
        </p:nvCxnSpPr>
        <p:spPr bwMode="auto">
          <a:xfrm flipH="1">
            <a:off x="3428560" y="4477236"/>
            <a:ext cx="936104" cy="0"/>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字方塊 22"/>
          <p:cNvSpPr txBox="1"/>
          <p:nvPr/>
        </p:nvSpPr>
        <p:spPr>
          <a:xfrm>
            <a:off x="3727335" y="4466500"/>
            <a:ext cx="338554" cy="461665"/>
          </a:xfrm>
          <a:prstGeom prst="rect">
            <a:avLst/>
          </a:prstGeom>
          <a:noFill/>
          <a:ln>
            <a:noFill/>
          </a:ln>
        </p:spPr>
        <p:txBody>
          <a:bodyPr wrap="none" rtlCol="0">
            <a:spAutoFit/>
          </a:bodyPr>
          <a:lstStyle/>
          <a:p>
            <a:r>
              <a:rPr lang="en-US" altLang="zh-TW" dirty="0" smtClean="0"/>
              <a:t>b</a:t>
            </a:r>
            <a:endParaRPr lang="zh-TW" altLang="en-US" dirty="0"/>
          </a:p>
        </p:txBody>
      </p:sp>
      <p:cxnSp>
        <p:nvCxnSpPr>
          <p:cNvPr id="24" name="直線接點 23"/>
          <p:cNvCxnSpPr/>
          <p:nvPr/>
        </p:nvCxnSpPr>
        <p:spPr bwMode="auto">
          <a:xfrm flipH="1">
            <a:off x="1759786" y="4504500"/>
            <a:ext cx="936104" cy="0"/>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字方塊 24"/>
          <p:cNvSpPr txBox="1"/>
          <p:nvPr/>
        </p:nvSpPr>
        <p:spPr>
          <a:xfrm>
            <a:off x="2058561" y="4493764"/>
            <a:ext cx="338554" cy="461665"/>
          </a:xfrm>
          <a:prstGeom prst="rect">
            <a:avLst/>
          </a:prstGeom>
          <a:noFill/>
        </p:spPr>
        <p:txBody>
          <a:bodyPr wrap="none" rtlCol="0">
            <a:spAutoFit/>
          </a:bodyPr>
          <a:lstStyle/>
          <a:p>
            <a:r>
              <a:rPr lang="en-US" altLang="zh-TW" dirty="0" smtClean="0"/>
              <a:t>b</a:t>
            </a:r>
            <a:endParaRPr lang="zh-TW" altLang="en-US" dirty="0"/>
          </a:p>
        </p:txBody>
      </p:sp>
      <p:cxnSp>
        <p:nvCxnSpPr>
          <p:cNvPr id="26" name="直線接點 25"/>
          <p:cNvCxnSpPr/>
          <p:nvPr/>
        </p:nvCxnSpPr>
        <p:spPr bwMode="auto">
          <a:xfrm flipH="1">
            <a:off x="1720668" y="2893059"/>
            <a:ext cx="936104" cy="0"/>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字方塊 26"/>
          <p:cNvSpPr txBox="1"/>
          <p:nvPr/>
        </p:nvSpPr>
        <p:spPr>
          <a:xfrm>
            <a:off x="2019443" y="2882323"/>
            <a:ext cx="338554" cy="461665"/>
          </a:xfrm>
          <a:prstGeom prst="rect">
            <a:avLst/>
          </a:prstGeom>
          <a:noFill/>
        </p:spPr>
        <p:txBody>
          <a:bodyPr wrap="none" rtlCol="0">
            <a:spAutoFit/>
          </a:bodyPr>
          <a:lstStyle/>
          <a:p>
            <a:r>
              <a:rPr lang="en-US" altLang="zh-TW" dirty="0" smtClean="0"/>
              <a:t>b</a:t>
            </a:r>
            <a:endParaRPr lang="zh-TW" altLang="en-US" dirty="0"/>
          </a:p>
        </p:txBody>
      </p:sp>
      <p:cxnSp>
        <p:nvCxnSpPr>
          <p:cNvPr id="28" name="直線接點 27"/>
          <p:cNvCxnSpPr/>
          <p:nvPr/>
        </p:nvCxnSpPr>
        <p:spPr bwMode="auto">
          <a:xfrm>
            <a:off x="2935276" y="1776403"/>
            <a:ext cx="0" cy="864096"/>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字方塊 29"/>
          <p:cNvSpPr txBox="1"/>
          <p:nvPr/>
        </p:nvSpPr>
        <p:spPr>
          <a:xfrm>
            <a:off x="3030669" y="1977618"/>
            <a:ext cx="338554" cy="461665"/>
          </a:xfrm>
          <a:prstGeom prst="rect">
            <a:avLst/>
          </a:prstGeom>
          <a:noFill/>
        </p:spPr>
        <p:txBody>
          <a:bodyPr wrap="none" rtlCol="0">
            <a:spAutoFit/>
          </a:bodyPr>
          <a:lstStyle/>
          <a:p>
            <a:r>
              <a:rPr lang="en-US" altLang="zh-TW" dirty="0" smtClean="0"/>
              <a:t>b</a:t>
            </a:r>
            <a:endParaRPr lang="zh-TW" altLang="en-US" dirty="0"/>
          </a:p>
        </p:txBody>
      </p:sp>
      <p:cxnSp>
        <p:nvCxnSpPr>
          <p:cNvPr id="31" name="直線接點 30"/>
          <p:cNvCxnSpPr/>
          <p:nvPr/>
        </p:nvCxnSpPr>
        <p:spPr bwMode="auto">
          <a:xfrm>
            <a:off x="3126314" y="3343988"/>
            <a:ext cx="0" cy="830399"/>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字方塊 31"/>
          <p:cNvSpPr txBox="1"/>
          <p:nvPr/>
        </p:nvSpPr>
        <p:spPr>
          <a:xfrm>
            <a:off x="3149424" y="3437191"/>
            <a:ext cx="338554" cy="461665"/>
          </a:xfrm>
          <a:prstGeom prst="rect">
            <a:avLst/>
          </a:prstGeom>
          <a:noFill/>
        </p:spPr>
        <p:txBody>
          <a:bodyPr wrap="none" rtlCol="0">
            <a:spAutoFit/>
          </a:bodyPr>
          <a:lstStyle/>
          <a:p>
            <a:r>
              <a:rPr lang="en-US" altLang="zh-TW" dirty="0" smtClean="0"/>
              <a:t>b</a:t>
            </a:r>
            <a:endParaRPr lang="zh-TW" altLang="en-US" dirty="0"/>
          </a:p>
        </p:txBody>
      </p:sp>
      <p:cxnSp>
        <p:nvCxnSpPr>
          <p:cNvPr id="34" name="直線接點 33"/>
          <p:cNvCxnSpPr/>
          <p:nvPr/>
        </p:nvCxnSpPr>
        <p:spPr bwMode="auto">
          <a:xfrm>
            <a:off x="1759786" y="3272155"/>
            <a:ext cx="2625178" cy="0"/>
          </a:xfrm>
          <a:prstGeom prst="line">
            <a:avLst/>
          </a:prstGeom>
          <a:solidFill>
            <a:schemeClr val="accent1"/>
          </a:solidFill>
          <a:ln w="9525" cap="flat" cmpd="sng" algn="ctr">
            <a:solidFill>
              <a:srgbClr val="0000FF"/>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線接點 34"/>
          <p:cNvCxnSpPr/>
          <p:nvPr/>
        </p:nvCxnSpPr>
        <p:spPr bwMode="auto">
          <a:xfrm flipV="1">
            <a:off x="2695890" y="1776403"/>
            <a:ext cx="0" cy="3871842"/>
          </a:xfrm>
          <a:prstGeom prst="line">
            <a:avLst/>
          </a:prstGeom>
          <a:solidFill>
            <a:schemeClr val="accent1"/>
          </a:solidFill>
          <a:ln w="9525" cap="flat" cmpd="sng" algn="ctr">
            <a:solidFill>
              <a:srgbClr val="0000FF"/>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線接點 39"/>
          <p:cNvCxnSpPr/>
          <p:nvPr/>
        </p:nvCxnSpPr>
        <p:spPr bwMode="auto">
          <a:xfrm>
            <a:off x="2944804" y="4152667"/>
            <a:ext cx="0" cy="648072"/>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文字方塊 40"/>
          <p:cNvSpPr txBox="1"/>
          <p:nvPr/>
        </p:nvSpPr>
        <p:spPr>
          <a:xfrm>
            <a:off x="2623882" y="4199698"/>
            <a:ext cx="320922" cy="461665"/>
          </a:xfrm>
          <a:prstGeom prst="rect">
            <a:avLst/>
          </a:prstGeom>
          <a:noFill/>
        </p:spPr>
        <p:txBody>
          <a:bodyPr wrap="none" rtlCol="0">
            <a:spAutoFit/>
          </a:bodyPr>
          <a:lstStyle/>
          <a:p>
            <a:r>
              <a:rPr lang="en-US" altLang="zh-TW" dirty="0" smtClean="0"/>
              <a:t>a</a:t>
            </a:r>
            <a:endParaRPr lang="zh-TW" altLang="en-US" dirty="0"/>
          </a:p>
        </p:txBody>
      </p:sp>
      <p:sp>
        <p:nvSpPr>
          <p:cNvPr id="42" name="文字方塊 41"/>
          <p:cNvSpPr txBox="1"/>
          <p:nvPr/>
        </p:nvSpPr>
        <p:spPr>
          <a:xfrm>
            <a:off x="3028564" y="4242442"/>
            <a:ext cx="320922" cy="461665"/>
          </a:xfrm>
          <a:prstGeom prst="rect">
            <a:avLst/>
          </a:prstGeom>
          <a:noFill/>
        </p:spPr>
        <p:txBody>
          <a:bodyPr wrap="none" rtlCol="0">
            <a:spAutoFit/>
          </a:bodyPr>
          <a:lstStyle/>
          <a:p>
            <a:r>
              <a:rPr lang="en-US" altLang="zh-TW" dirty="0" smtClean="0"/>
              <a:t>a</a:t>
            </a:r>
            <a:endParaRPr lang="zh-TW" altLang="en-US" dirty="0"/>
          </a:p>
        </p:txBody>
      </p:sp>
      <p:cxnSp>
        <p:nvCxnSpPr>
          <p:cNvPr id="43" name="直線接點 42"/>
          <p:cNvCxnSpPr/>
          <p:nvPr/>
        </p:nvCxnSpPr>
        <p:spPr bwMode="auto">
          <a:xfrm>
            <a:off x="2683637" y="4352099"/>
            <a:ext cx="711696" cy="1"/>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flipV="1">
            <a:off x="1798904" y="1776403"/>
            <a:ext cx="0" cy="3871842"/>
          </a:xfrm>
          <a:prstGeom prst="line">
            <a:avLst/>
          </a:prstGeom>
          <a:solidFill>
            <a:schemeClr val="accent1"/>
          </a:solidFill>
          <a:ln w="9525" cap="flat" cmpd="sng" algn="ctr">
            <a:solidFill>
              <a:srgbClr val="0000FF"/>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flipV="1">
            <a:off x="1798904" y="4152667"/>
            <a:ext cx="2589173" cy="17106"/>
          </a:xfrm>
          <a:prstGeom prst="line">
            <a:avLst/>
          </a:prstGeom>
          <a:solidFill>
            <a:schemeClr val="accent1"/>
          </a:solidFill>
          <a:ln w="9525" cap="flat" cmpd="sng" algn="ctr">
            <a:solidFill>
              <a:srgbClr val="0000FF"/>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7" name="文字方塊 46"/>
              <p:cNvSpPr txBox="1"/>
              <p:nvPr/>
            </p:nvSpPr>
            <p:spPr>
              <a:xfrm>
                <a:off x="4616440" y="1506663"/>
                <a:ext cx="4395627" cy="3387530"/>
              </a:xfrm>
              <a:prstGeom prst="rect">
                <a:avLst/>
              </a:prstGeom>
              <a:noFill/>
            </p:spPr>
            <p:txBody>
              <a:bodyPr wrap="none" rtlCol="0">
                <a:spAutoFit/>
              </a:bodyPr>
              <a:lstStyle/>
              <a:p>
                <a:r>
                  <a:rPr lang="en-US" altLang="zh-TW" b="1" dirty="0" smtClean="0"/>
                  <a:t>(</a:t>
                </a:r>
                <a14:m>
                  <m:oMath xmlns:m="http://schemas.openxmlformats.org/officeDocument/2006/math">
                    <m:r>
                      <a:rPr lang="en-US" altLang="zh-TW" b="1" i="1" smtClean="0">
                        <a:latin typeface="Cambria Math"/>
                      </a:rPr>
                      <m:t>𝟑</m:t>
                    </m:r>
                    <m:r>
                      <a:rPr lang="en-US" altLang="zh-TW" b="1" i="1" smtClean="0">
                        <a:latin typeface="Cambria Math"/>
                        <a:ea typeface="Cambria Math"/>
                      </a:rPr>
                      <m:t>𝒃</m:t>
                    </m:r>
                    <m:r>
                      <a:rPr lang="en-US" altLang="zh-TW" b="1" i="1" smtClean="0">
                        <a:latin typeface="Cambria Math"/>
                        <a:ea typeface="Cambria Math"/>
                      </a:rPr>
                      <m:t>+</m:t>
                    </m:r>
                    <m:r>
                      <a:rPr lang="en-US" altLang="zh-TW" b="1" i="1" smtClean="0">
                        <a:latin typeface="Cambria Math"/>
                        <a:ea typeface="Cambria Math"/>
                      </a:rPr>
                      <m:t>𝟐</m:t>
                    </m:r>
                    <m:r>
                      <a:rPr lang="en-US" altLang="zh-TW" b="1" i="1" smtClean="0">
                        <a:latin typeface="Cambria Math"/>
                        <a:ea typeface="Cambria Math"/>
                      </a:rPr>
                      <m:t>𝒂</m:t>
                    </m:r>
                    <m:r>
                      <a:rPr lang="en-US" altLang="zh-TW" b="1" i="1" smtClean="0">
                        <a:latin typeface="Cambria Math"/>
                        <a:ea typeface="Cambria Math"/>
                      </a:rPr>
                      <m:t>)</m:t>
                    </m:r>
                    <m:d>
                      <m:dPr>
                        <m:ctrlPr>
                          <a:rPr lang="en-US" altLang="zh-TW" b="1" i="1" smtClean="0">
                            <a:latin typeface="Cambria Math"/>
                            <a:ea typeface="Cambria Math"/>
                          </a:rPr>
                        </m:ctrlPr>
                      </m:dPr>
                      <m:e>
                        <m:r>
                          <a:rPr lang="en-US" altLang="zh-TW" b="1" i="1" smtClean="0">
                            <a:latin typeface="Cambria Math"/>
                            <a:ea typeface="Cambria Math"/>
                          </a:rPr>
                          <m:t>𝟐</m:t>
                        </m:r>
                        <m:r>
                          <a:rPr lang="en-US" altLang="zh-TW" b="1" i="1" smtClean="0">
                            <a:latin typeface="Cambria Math"/>
                            <a:ea typeface="Cambria Math"/>
                          </a:rPr>
                          <m:t>𝒃</m:t>
                        </m:r>
                        <m:r>
                          <a:rPr lang="en-US" altLang="zh-TW" b="1" i="1" smtClean="0">
                            <a:latin typeface="Cambria Math"/>
                            <a:ea typeface="Cambria Math"/>
                          </a:rPr>
                          <m:t>+</m:t>
                        </m:r>
                        <m:r>
                          <a:rPr lang="en-US" altLang="zh-TW" b="1" i="1" smtClean="0">
                            <a:latin typeface="Cambria Math"/>
                            <a:ea typeface="Cambria Math"/>
                          </a:rPr>
                          <m:t>𝒂</m:t>
                        </m:r>
                      </m:e>
                    </m:d>
                    <m:r>
                      <a:rPr lang="en-US" altLang="zh-TW" b="1" i="1" smtClean="0">
                        <a:latin typeface="Cambria Math"/>
                        <a:ea typeface="Cambria Math"/>
                      </a:rPr>
                      <m:t>=</m:t>
                    </m:r>
                    <m:r>
                      <a:rPr lang="en-US" altLang="zh-TW" b="1" i="1" smtClean="0">
                        <a:latin typeface="Cambria Math"/>
                        <a:ea typeface="Cambria Math"/>
                      </a:rPr>
                      <m:t>𝑺</m:t>
                    </m:r>
                    <m:r>
                      <a:rPr lang="en-US" altLang="zh-TW" b="1" i="1" smtClean="0">
                        <a:latin typeface="Cambria Math"/>
                        <a:ea typeface="Cambria Math"/>
                      </a:rPr>
                      <m:t>−</m:t>
                    </m:r>
                    <m:r>
                      <a:rPr lang="en-US" altLang="zh-TW" b="1" i="1" smtClean="0">
                        <a:latin typeface="Cambria Math"/>
                        <a:ea typeface="Cambria Math"/>
                      </a:rPr>
                      <m:t>𝟐</m:t>
                    </m:r>
                    <m:sSup>
                      <m:sSupPr>
                        <m:ctrlPr>
                          <a:rPr lang="en-US" altLang="zh-TW" b="1" i="1" smtClean="0">
                            <a:latin typeface="Cambria Math"/>
                            <a:ea typeface="Cambria Math"/>
                          </a:rPr>
                        </m:ctrlPr>
                      </m:sSupPr>
                      <m:e>
                        <m:r>
                          <a:rPr lang="en-US" altLang="zh-TW" b="1" i="1" smtClean="0">
                            <a:latin typeface="Cambria Math"/>
                            <a:ea typeface="Cambria Math"/>
                          </a:rPr>
                          <m:t>𝒂</m:t>
                        </m:r>
                      </m:e>
                      <m:sup>
                        <m:r>
                          <a:rPr lang="en-US" altLang="zh-TW" b="1" i="1" smtClean="0">
                            <a:latin typeface="Cambria Math"/>
                            <a:ea typeface="Cambria Math"/>
                          </a:rPr>
                          <m:t>𝟐</m:t>
                        </m:r>
                      </m:sup>
                    </m:sSup>
                  </m:oMath>
                </a14:m>
                <a:endParaRPr lang="en-US" altLang="zh-TW" b="1" i="1" dirty="0" smtClean="0">
                  <a:latin typeface="Cambria Math"/>
                  <a:ea typeface="Cambria Math"/>
                </a:endParaRPr>
              </a:p>
              <a:p>
                <a:pPr/>
                <a14:m>
                  <m:oMathPara xmlns:m="http://schemas.openxmlformats.org/officeDocument/2006/math">
                    <m:oMathParaPr>
                      <m:jc m:val="left"/>
                    </m:oMathParaPr>
                    <m:oMath xmlns:m="http://schemas.openxmlformats.org/officeDocument/2006/math">
                      <m:r>
                        <a:rPr lang="zh-TW" altLang="en-US" b="1" dirty="0" smtClean="0">
                          <a:latin typeface="Cambria Math"/>
                          <a:ea typeface="Cambria Math"/>
                        </a:rPr>
                        <m:t>→</m:t>
                      </m:r>
                      <m:r>
                        <a:rPr lang="en-US" altLang="zh-TW" b="1" i="0" dirty="0" smtClean="0">
                          <a:latin typeface="Cambria Math"/>
                          <a:ea typeface="Cambria Math"/>
                        </a:rPr>
                        <m:t>𝟔</m:t>
                      </m:r>
                      <m:sSup>
                        <m:sSupPr>
                          <m:ctrlPr>
                            <a:rPr lang="en-US" altLang="zh-TW" b="1" i="1" dirty="0" smtClean="0">
                              <a:latin typeface="Cambria Math"/>
                              <a:ea typeface="Cambria Math"/>
                            </a:rPr>
                          </m:ctrlPr>
                        </m:sSupPr>
                        <m:e>
                          <m:r>
                            <a:rPr lang="en-US" altLang="zh-TW" b="1" i="1" dirty="0" smtClean="0">
                              <a:latin typeface="Cambria Math"/>
                              <a:ea typeface="Cambria Math"/>
                            </a:rPr>
                            <m:t>𝒃</m:t>
                          </m:r>
                        </m:e>
                        <m:sup>
                          <m:r>
                            <a:rPr lang="en-US" altLang="zh-TW" b="1" i="1" dirty="0" smtClean="0">
                              <a:latin typeface="Cambria Math"/>
                              <a:ea typeface="Cambria Math"/>
                            </a:rPr>
                            <m:t>𝟐</m:t>
                          </m:r>
                        </m:sup>
                      </m:sSup>
                      <m:r>
                        <a:rPr lang="en-US" altLang="zh-TW" b="1" i="1" dirty="0" smtClean="0">
                          <a:latin typeface="Cambria Math"/>
                          <a:ea typeface="Cambria Math"/>
                        </a:rPr>
                        <m:t>+</m:t>
                      </m:r>
                      <m:r>
                        <a:rPr lang="en-US" altLang="zh-TW" b="1" i="1" dirty="0" smtClean="0">
                          <a:latin typeface="Cambria Math"/>
                          <a:ea typeface="Cambria Math"/>
                        </a:rPr>
                        <m:t>𝟕</m:t>
                      </m:r>
                      <m:r>
                        <a:rPr lang="en-US" altLang="zh-TW" b="1" i="1" dirty="0" smtClean="0">
                          <a:latin typeface="Cambria Math"/>
                          <a:ea typeface="Cambria Math"/>
                        </a:rPr>
                        <m:t>𝒂𝒃</m:t>
                      </m:r>
                      <m:r>
                        <a:rPr lang="en-US" altLang="zh-TW" b="1" i="1" dirty="0" smtClean="0">
                          <a:latin typeface="Cambria Math"/>
                          <a:ea typeface="Cambria Math"/>
                        </a:rPr>
                        <m:t>+</m:t>
                      </m:r>
                      <m:r>
                        <a:rPr lang="en-US" altLang="zh-TW" b="1" i="1" dirty="0" smtClean="0">
                          <a:latin typeface="Cambria Math"/>
                          <a:ea typeface="Cambria Math"/>
                        </a:rPr>
                        <m:t>𝟐</m:t>
                      </m:r>
                      <m:sSup>
                        <m:sSupPr>
                          <m:ctrlPr>
                            <a:rPr lang="en-US" altLang="zh-TW" b="1" i="1" dirty="0" smtClean="0">
                              <a:latin typeface="Cambria Math"/>
                              <a:ea typeface="Cambria Math"/>
                            </a:rPr>
                          </m:ctrlPr>
                        </m:sSupPr>
                        <m:e>
                          <m:r>
                            <a:rPr lang="en-US" altLang="zh-TW" b="1" i="1" dirty="0" smtClean="0">
                              <a:latin typeface="Cambria Math"/>
                              <a:ea typeface="Cambria Math"/>
                            </a:rPr>
                            <m:t>𝒂</m:t>
                          </m:r>
                        </m:e>
                        <m:sup>
                          <m:r>
                            <a:rPr lang="en-US" altLang="zh-TW" b="1" i="1" dirty="0" smtClean="0">
                              <a:latin typeface="Cambria Math"/>
                              <a:ea typeface="Cambria Math"/>
                            </a:rPr>
                            <m:t>𝟐</m:t>
                          </m:r>
                        </m:sup>
                      </m:sSup>
                      <m:r>
                        <a:rPr lang="en-US" altLang="zh-TW" b="1" i="1" dirty="0" smtClean="0">
                          <a:latin typeface="Cambria Math"/>
                          <a:ea typeface="Cambria Math"/>
                        </a:rPr>
                        <m:t>=</m:t>
                      </m:r>
                      <m:r>
                        <a:rPr lang="en-US" altLang="zh-TW" b="1" i="1" dirty="0" smtClean="0">
                          <a:latin typeface="Cambria Math"/>
                          <a:ea typeface="Cambria Math"/>
                        </a:rPr>
                        <m:t>𝑺</m:t>
                      </m:r>
                      <m:r>
                        <a:rPr lang="en-US" altLang="zh-TW" b="1" i="1" dirty="0" smtClean="0">
                          <a:latin typeface="Cambria Math"/>
                          <a:ea typeface="Cambria Math"/>
                        </a:rPr>
                        <m:t>+</m:t>
                      </m:r>
                      <m:r>
                        <a:rPr lang="en-US" altLang="zh-TW" b="1" i="1" dirty="0" smtClean="0">
                          <a:latin typeface="Cambria Math"/>
                          <a:ea typeface="Cambria Math"/>
                        </a:rPr>
                        <m:t>𝟐</m:t>
                      </m:r>
                      <m:sSup>
                        <m:sSupPr>
                          <m:ctrlPr>
                            <a:rPr lang="en-US" altLang="zh-TW" b="1" i="1" dirty="0" smtClean="0">
                              <a:latin typeface="Cambria Math"/>
                              <a:ea typeface="Cambria Math"/>
                            </a:rPr>
                          </m:ctrlPr>
                        </m:sSupPr>
                        <m:e>
                          <m:r>
                            <a:rPr lang="en-US" altLang="zh-TW" b="1" i="1" dirty="0" smtClean="0">
                              <a:latin typeface="Cambria Math"/>
                              <a:ea typeface="Cambria Math"/>
                            </a:rPr>
                            <m:t>𝒂</m:t>
                          </m:r>
                        </m:e>
                        <m:sup>
                          <m:r>
                            <a:rPr lang="en-US" altLang="zh-TW" b="1" i="1" dirty="0" smtClean="0">
                              <a:latin typeface="Cambria Math"/>
                              <a:ea typeface="Cambria Math"/>
                            </a:rPr>
                            <m:t>𝟐</m:t>
                          </m:r>
                        </m:sup>
                      </m:sSup>
                    </m:oMath>
                  </m:oMathPara>
                </a14:m>
                <a:endParaRPr lang="en-US" altLang="zh-TW" b="1" i="1" dirty="0" smtClean="0">
                  <a:latin typeface="Cambria Math"/>
                  <a:ea typeface="Cambria Math"/>
                </a:endParaRPr>
              </a:p>
              <a:p>
                <a:pPr/>
                <a14:m>
                  <m:oMathPara xmlns:m="http://schemas.openxmlformats.org/officeDocument/2006/math">
                    <m:oMathParaPr>
                      <m:jc m:val="left"/>
                    </m:oMathParaPr>
                    <m:oMath xmlns:m="http://schemas.openxmlformats.org/officeDocument/2006/math">
                      <m:r>
                        <a:rPr lang="en-US" altLang="zh-TW" b="1" dirty="0">
                          <a:latin typeface="Cambria Math"/>
                          <a:ea typeface="Cambria Math"/>
                        </a:rPr>
                        <m:t>→</m:t>
                      </m:r>
                      <m:r>
                        <a:rPr lang="en-US" altLang="zh-TW" b="1" dirty="0">
                          <a:latin typeface="Cambria Math"/>
                          <a:ea typeface="Cambria Math"/>
                        </a:rPr>
                        <m:t>𝟔</m:t>
                      </m:r>
                      <m:sSup>
                        <m:sSupPr>
                          <m:ctrlPr>
                            <a:rPr lang="en-US" altLang="zh-TW" b="1" i="1" dirty="0">
                              <a:latin typeface="Cambria Math"/>
                              <a:ea typeface="Cambria Math"/>
                            </a:rPr>
                          </m:ctrlPr>
                        </m:sSupPr>
                        <m:e>
                          <m:r>
                            <a:rPr lang="en-US" altLang="zh-TW" b="1" i="1" dirty="0">
                              <a:latin typeface="Cambria Math"/>
                              <a:ea typeface="Cambria Math"/>
                            </a:rPr>
                            <m:t>𝒃</m:t>
                          </m:r>
                        </m:e>
                        <m:sup>
                          <m:r>
                            <a:rPr lang="en-US" altLang="zh-TW" b="1" i="1" dirty="0">
                              <a:latin typeface="Cambria Math"/>
                              <a:ea typeface="Cambria Math"/>
                            </a:rPr>
                            <m:t>𝟐</m:t>
                          </m:r>
                        </m:sup>
                      </m:sSup>
                      <m:r>
                        <a:rPr lang="en-US" altLang="zh-TW" b="1" i="1" dirty="0">
                          <a:latin typeface="Cambria Math"/>
                          <a:ea typeface="Cambria Math"/>
                        </a:rPr>
                        <m:t>+</m:t>
                      </m:r>
                      <m:r>
                        <a:rPr lang="en-US" altLang="zh-TW" b="1" i="1" dirty="0">
                          <a:latin typeface="Cambria Math"/>
                          <a:ea typeface="Cambria Math"/>
                        </a:rPr>
                        <m:t>𝟕</m:t>
                      </m:r>
                      <m:r>
                        <a:rPr lang="en-US" altLang="zh-TW" b="1" i="1" dirty="0">
                          <a:latin typeface="Cambria Math"/>
                          <a:ea typeface="Cambria Math"/>
                        </a:rPr>
                        <m:t>𝒂𝒃</m:t>
                      </m:r>
                      <m:r>
                        <a:rPr lang="en-US" altLang="zh-TW" b="1" i="1" dirty="0">
                          <a:latin typeface="Cambria Math"/>
                          <a:ea typeface="Cambria Math"/>
                        </a:rPr>
                        <m:t>=</m:t>
                      </m:r>
                      <m:r>
                        <a:rPr lang="en-US" altLang="zh-TW" b="1" i="1" dirty="0">
                          <a:latin typeface="Cambria Math"/>
                          <a:ea typeface="Cambria Math"/>
                        </a:rPr>
                        <m:t>𝑺</m:t>
                      </m:r>
                    </m:oMath>
                  </m:oMathPara>
                </a14:m>
                <a:endParaRPr lang="en-US" altLang="zh-TW" b="1" i="1" dirty="0" smtClean="0">
                  <a:latin typeface="Cambria Math"/>
                  <a:ea typeface="Cambria Math"/>
                </a:endParaRPr>
              </a:p>
              <a:p>
                <a:pPr/>
                <a:endParaRPr lang="en-US" altLang="zh-TW" sz="3200" b="1" i="1" dirty="0" smtClean="0">
                  <a:solidFill>
                    <a:srgbClr val="FF0000"/>
                  </a:solidFill>
                  <a:latin typeface="Cambria Math"/>
                  <a:ea typeface="Cambria Math"/>
                </a:endParaRPr>
              </a:p>
              <a:p>
                <a:pPr/>
                <a14:m>
                  <m:oMath xmlns:m="http://schemas.openxmlformats.org/officeDocument/2006/math">
                    <m:r>
                      <a:rPr lang="en-US" altLang="zh-TW" sz="3200" b="1" i="1" dirty="0" smtClean="0">
                        <a:solidFill>
                          <a:srgbClr val="FF0000"/>
                        </a:solidFill>
                        <a:latin typeface="Cambria Math"/>
                        <a:ea typeface="Cambria Math"/>
                      </a:rPr>
                      <m:t>→</m:t>
                    </m:r>
                  </m:oMath>
                </a14:m>
                <a:r>
                  <a:rPr lang="en-US" altLang="zh-TW" sz="3200" b="1" dirty="0" smtClean="0">
                    <a:solidFill>
                      <a:srgbClr val="FF0000"/>
                    </a:solidFill>
                    <a:ea typeface="Cambria Math"/>
                  </a:rPr>
                  <a:t> </a:t>
                </a:r>
                <a14:m>
                  <m:oMath xmlns:m="http://schemas.openxmlformats.org/officeDocument/2006/math">
                    <m:f>
                      <m:fPr>
                        <m:ctrlPr>
                          <a:rPr lang="en-US" altLang="zh-TW" sz="4800" b="1" i="0" dirty="0" smtClean="0">
                            <a:solidFill>
                              <a:srgbClr val="FF0000"/>
                            </a:solidFill>
                            <a:latin typeface="Cambria Math"/>
                            <a:ea typeface="Cambria Math"/>
                          </a:rPr>
                        </m:ctrlPr>
                      </m:fPr>
                      <m:num>
                        <m:r>
                          <a:rPr lang="en-US" altLang="zh-TW" sz="4800" b="1" i="1" dirty="0" smtClean="0">
                            <a:solidFill>
                              <a:srgbClr val="FF0000"/>
                            </a:solidFill>
                            <a:latin typeface="Cambria Math"/>
                            <a:ea typeface="Cambria Math"/>
                          </a:rPr>
                          <m:t>𝑺</m:t>
                        </m:r>
                        <m:r>
                          <a:rPr lang="en-US" altLang="zh-TW" sz="4800" b="1" i="1" dirty="0" smtClean="0">
                            <a:solidFill>
                              <a:srgbClr val="FF0000"/>
                            </a:solidFill>
                            <a:latin typeface="Cambria Math"/>
                            <a:ea typeface="Cambria Math"/>
                          </a:rPr>
                          <m:t>−</m:t>
                        </m:r>
                        <m:r>
                          <a:rPr lang="en-US" altLang="zh-TW" sz="4800" b="1" i="1" dirty="0" smtClean="0">
                            <a:solidFill>
                              <a:srgbClr val="FF0000"/>
                            </a:solidFill>
                            <a:latin typeface="Cambria Math"/>
                            <a:ea typeface="Cambria Math"/>
                          </a:rPr>
                          <m:t>𝟔</m:t>
                        </m:r>
                        <m:sSup>
                          <m:sSupPr>
                            <m:ctrlPr>
                              <a:rPr lang="en-US" altLang="zh-TW" sz="4800" b="1" i="1" dirty="0" smtClean="0">
                                <a:solidFill>
                                  <a:srgbClr val="FF0000"/>
                                </a:solidFill>
                                <a:latin typeface="Cambria Math"/>
                                <a:ea typeface="Cambria Math"/>
                              </a:rPr>
                            </m:ctrlPr>
                          </m:sSupPr>
                          <m:e>
                            <m:r>
                              <a:rPr lang="en-US" altLang="zh-TW" sz="4800" b="1" i="1" dirty="0" smtClean="0">
                                <a:solidFill>
                                  <a:srgbClr val="FF0000"/>
                                </a:solidFill>
                                <a:latin typeface="Cambria Math"/>
                                <a:ea typeface="Cambria Math"/>
                              </a:rPr>
                              <m:t>𝒃</m:t>
                            </m:r>
                          </m:e>
                          <m:sup>
                            <m:r>
                              <a:rPr lang="en-US" altLang="zh-TW" sz="4800" b="1" i="1" dirty="0" smtClean="0">
                                <a:solidFill>
                                  <a:srgbClr val="FF0000"/>
                                </a:solidFill>
                                <a:latin typeface="Cambria Math"/>
                                <a:ea typeface="Cambria Math"/>
                              </a:rPr>
                              <m:t>𝟐</m:t>
                            </m:r>
                          </m:sup>
                        </m:sSup>
                      </m:num>
                      <m:den>
                        <m:r>
                          <a:rPr lang="en-US" altLang="zh-TW" sz="4800" b="1" i="1" dirty="0" smtClean="0">
                            <a:solidFill>
                              <a:srgbClr val="FF0000"/>
                            </a:solidFill>
                            <a:latin typeface="Cambria Math"/>
                            <a:ea typeface="Cambria Math"/>
                          </a:rPr>
                          <m:t>𝟕</m:t>
                        </m:r>
                        <m:r>
                          <a:rPr lang="en-US" altLang="zh-TW" sz="4800" b="1" i="1" dirty="0" smtClean="0">
                            <a:solidFill>
                              <a:srgbClr val="FF0000"/>
                            </a:solidFill>
                            <a:latin typeface="Cambria Math"/>
                            <a:ea typeface="Cambria Math"/>
                          </a:rPr>
                          <m:t>𝒃</m:t>
                        </m:r>
                      </m:den>
                    </m:f>
                    <m:r>
                      <a:rPr lang="en-US" altLang="zh-TW" sz="4800" b="1" i="0" dirty="0" smtClean="0">
                        <a:solidFill>
                          <a:srgbClr val="FF0000"/>
                        </a:solidFill>
                        <a:latin typeface="Cambria Math"/>
                        <a:ea typeface="Cambria Math"/>
                      </a:rPr>
                      <m:t>=</m:t>
                    </m:r>
                    <m:r>
                      <a:rPr lang="en-US" altLang="zh-TW" sz="4800" b="1" i="1" dirty="0" smtClean="0">
                        <a:solidFill>
                          <a:srgbClr val="FF0000"/>
                        </a:solidFill>
                        <a:latin typeface="Cambria Math"/>
                        <a:ea typeface="Cambria Math"/>
                      </a:rPr>
                      <m:t>𝒂</m:t>
                    </m:r>
                  </m:oMath>
                </a14:m>
                <a:endParaRPr lang="en-US" altLang="zh-TW" sz="3200" b="1" i="1" dirty="0" smtClean="0">
                  <a:solidFill>
                    <a:srgbClr val="FF0000"/>
                  </a:solidFill>
                  <a:ea typeface="Cambria Math"/>
                </a:endParaRPr>
              </a:p>
              <a:p>
                <a:pPr/>
                <a:endParaRPr lang="en-US" altLang="zh-TW" sz="3200" b="1" dirty="0" smtClean="0">
                  <a:solidFill>
                    <a:srgbClr val="FF0000"/>
                  </a:solidFill>
                  <a:ea typeface="Cambria Math"/>
                </a:endParaRPr>
              </a:p>
            </p:txBody>
          </p:sp>
        </mc:Choice>
        <mc:Fallback>
          <p:sp>
            <p:nvSpPr>
              <p:cNvPr id="47" name="文字方塊 46"/>
              <p:cNvSpPr txBox="1">
                <a:spLocks noRot="1" noChangeAspect="1" noMove="1" noResize="1" noEditPoints="1" noAdjustHandles="1" noChangeArrowheads="1" noChangeShapeType="1" noTextEdit="1"/>
              </p:cNvSpPr>
              <p:nvPr/>
            </p:nvSpPr>
            <p:spPr>
              <a:xfrm>
                <a:off x="4616440" y="1506663"/>
                <a:ext cx="4395627" cy="3387530"/>
              </a:xfrm>
              <a:prstGeom prst="rect">
                <a:avLst/>
              </a:prstGeom>
              <a:blipFill rotWithShape="1">
                <a:blip r:embed="rId2"/>
                <a:stretch>
                  <a:fillRect l="-2080" t="-1079"/>
                </a:stretch>
              </a:blipFill>
            </p:spPr>
            <p:txBody>
              <a:bodyPr/>
              <a:lstStyle/>
              <a:p>
                <a:r>
                  <a:rPr lang="zh-TW" altLang="en-US">
                    <a:noFill/>
                  </a:rPr>
                  <a:t> </a:t>
                </a:r>
              </a:p>
            </p:txBody>
          </p:sp>
        </mc:Fallback>
      </mc:AlternateContent>
      <p:cxnSp>
        <p:nvCxnSpPr>
          <p:cNvPr id="51" name="直線接點 50"/>
          <p:cNvCxnSpPr/>
          <p:nvPr/>
        </p:nvCxnSpPr>
        <p:spPr bwMode="auto">
          <a:xfrm>
            <a:off x="1504644" y="1776402"/>
            <a:ext cx="0" cy="3871842"/>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2" name="文字方塊 51"/>
              <p:cNvSpPr txBox="1"/>
              <p:nvPr/>
            </p:nvSpPr>
            <p:spPr>
              <a:xfrm>
                <a:off x="30779" y="3528354"/>
                <a:ext cx="1528560" cy="461665"/>
              </a:xfrm>
              <a:prstGeom prst="rect">
                <a:avLst/>
              </a:prstGeom>
              <a:noFill/>
            </p:spPr>
            <p:txBody>
              <a:bodyPr wrap="none" rtlCol="0">
                <a:spAutoFit/>
              </a:bodyPr>
              <a:lstStyle/>
              <a:p>
                <a:r>
                  <a:rPr lang="en-US" altLang="zh-TW" b="1" dirty="0" smtClean="0"/>
                  <a:t>(</a:t>
                </a:r>
                <a14:m>
                  <m:oMath xmlns:m="http://schemas.openxmlformats.org/officeDocument/2006/math">
                    <m:r>
                      <a:rPr lang="en-US" altLang="zh-TW" b="1" i="1" smtClean="0">
                        <a:latin typeface="Cambria Math"/>
                      </a:rPr>
                      <m:t>𝟑</m:t>
                    </m:r>
                    <m:r>
                      <a:rPr lang="en-US" altLang="zh-TW" b="1" i="1" smtClean="0">
                        <a:latin typeface="Cambria Math"/>
                        <a:ea typeface="Cambria Math"/>
                      </a:rPr>
                      <m:t>𝒃</m:t>
                    </m:r>
                    <m:r>
                      <a:rPr lang="en-US" altLang="zh-TW" b="1" i="1" smtClean="0">
                        <a:latin typeface="Cambria Math"/>
                        <a:ea typeface="Cambria Math"/>
                      </a:rPr>
                      <m:t>+</m:t>
                    </m:r>
                    <m:r>
                      <a:rPr lang="en-US" altLang="zh-TW" b="1" i="1" smtClean="0">
                        <a:latin typeface="Cambria Math"/>
                        <a:ea typeface="Cambria Math"/>
                      </a:rPr>
                      <m:t>𝟐</m:t>
                    </m:r>
                    <m:r>
                      <a:rPr lang="en-US" altLang="zh-TW" b="1" i="1" smtClean="0">
                        <a:latin typeface="Cambria Math"/>
                        <a:ea typeface="Cambria Math"/>
                      </a:rPr>
                      <m:t>𝒂</m:t>
                    </m:r>
                    <m:r>
                      <a:rPr lang="en-US" altLang="zh-TW" b="1" i="1" smtClean="0">
                        <a:latin typeface="Cambria Math"/>
                        <a:ea typeface="Cambria Math"/>
                      </a:rPr>
                      <m:t>)</m:t>
                    </m:r>
                  </m:oMath>
                </a14:m>
                <a:endParaRPr lang="zh-TW" altLang="en-US" b="1" dirty="0"/>
              </a:p>
            </p:txBody>
          </p:sp>
        </mc:Choice>
        <mc:Fallback>
          <p:sp>
            <p:nvSpPr>
              <p:cNvPr id="52" name="文字方塊 51"/>
              <p:cNvSpPr txBox="1">
                <a:spLocks noRot="1" noChangeAspect="1" noMove="1" noResize="1" noEditPoints="1" noAdjustHandles="1" noChangeArrowheads="1" noChangeShapeType="1" noTextEdit="1"/>
              </p:cNvSpPr>
              <p:nvPr/>
            </p:nvSpPr>
            <p:spPr>
              <a:xfrm>
                <a:off x="30779" y="3528354"/>
                <a:ext cx="1528560" cy="461665"/>
              </a:xfrm>
              <a:prstGeom prst="rect">
                <a:avLst/>
              </a:prstGeom>
              <a:blipFill rotWithShape="1">
                <a:blip r:embed="rId3"/>
                <a:stretch>
                  <a:fillRect l="-5976" t="-10526" r="-2789" b="-28947"/>
                </a:stretch>
              </a:blipFill>
            </p:spPr>
            <p:txBody>
              <a:bodyPr/>
              <a:lstStyle/>
              <a:p>
                <a:r>
                  <a:rPr lang="zh-TW" altLang="en-US">
                    <a:noFill/>
                  </a:rPr>
                  <a:t> </a:t>
                </a:r>
              </a:p>
            </p:txBody>
          </p:sp>
        </mc:Fallback>
      </mc:AlternateContent>
      <p:cxnSp>
        <p:nvCxnSpPr>
          <p:cNvPr id="53" name="直線接點 52"/>
          <p:cNvCxnSpPr/>
          <p:nvPr/>
        </p:nvCxnSpPr>
        <p:spPr bwMode="auto">
          <a:xfrm flipH="1">
            <a:off x="1798904" y="1484024"/>
            <a:ext cx="2586060" cy="0"/>
          </a:xfrm>
          <a:prstGeom prst="line">
            <a:avLst/>
          </a:prstGeom>
          <a:solidFill>
            <a:schemeClr val="accent1"/>
          </a:solidFill>
          <a:ln w="19050" cap="flat" cmpd="sng" algn="ctr">
            <a:solidFill>
              <a:schemeClr val="tx1"/>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56" name="文字方塊 55"/>
              <p:cNvSpPr txBox="1"/>
              <p:nvPr/>
            </p:nvSpPr>
            <p:spPr>
              <a:xfrm>
                <a:off x="2439960" y="967725"/>
                <a:ext cx="1344214" cy="461665"/>
              </a:xfrm>
              <a:prstGeom prst="rect">
                <a:avLst/>
              </a:prstGeom>
              <a:noFill/>
            </p:spPr>
            <p:txBody>
              <a:bodyPr wrap="none" rtlCol="0">
                <a:spAutoFit/>
              </a:bodyPr>
              <a:lstStyle/>
              <a:p>
                <a:r>
                  <a:rPr lang="en-US" altLang="zh-TW" b="1" dirty="0" smtClean="0"/>
                  <a:t>(</a:t>
                </a:r>
                <a14:m>
                  <m:oMath xmlns:m="http://schemas.openxmlformats.org/officeDocument/2006/math">
                    <m:r>
                      <a:rPr lang="en-US" altLang="zh-TW" b="1" i="1" smtClean="0">
                        <a:latin typeface="Cambria Math"/>
                      </a:rPr>
                      <m:t>𝟐</m:t>
                    </m:r>
                    <m:r>
                      <a:rPr lang="en-US" altLang="zh-TW" b="1" i="1" smtClean="0">
                        <a:latin typeface="Cambria Math"/>
                        <a:ea typeface="Cambria Math"/>
                      </a:rPr>
                      <m:t>𝒃</m:t>
                    </m:r>
                    <m:r>
                      <a:rPr lang="en-US" altLang="zh-TW" b="1" i="1" smtClean="0">
                        <a:latin typeface="Cambria Math"/>
                        <a:ea typeface="Cambria Math"/>
                      </a:rPr>
                      <m:t>+</m:t>
                    </m:r>
                    <m:r>
                      <a:rPr lang="en-US" altLang="zh-TW" b="1" i="1" smtClean="0">
                        <a:latin typeface="Cambria Math"/>
                        <a:ea typeface="Cambria Math"/>
                      </a:rPr>
                      <m:t>𝒂</m:t>
                    </m:r>
                    <m:r>
                      <a:rPr lang="en-US" altLang="zh-TW" b="1" i="1" smtClean="0">
                        <a:latin typeface="Cambria Math"/>
                        <a:ea typeface="Cambria Math"/>
                      </a:rPr>
                      <m:t>)</m:t>
                    </m:r>
                  </m:oMath>
                </a14:m>
                <a:endParaRPr lang="zh-TW" altLang="en-US" b="1" dirty="0"/>
              </a:p>
            </p:txBody>
          </p:sp>
        </mc:Choice>
        <mc:Fallback>
          <p:sp>
            <p:nvSpPr>
              <p:cNvPr id="56" name="文字方塊 55"/>
              <p:cNvSpPr txBox="1">
                <a:spLocks noRot="1" noChangeAspect="1" noMove="1" noResize="1" noEditPoints="1" noAdjustHandles="1" noChangeArrowheads="1" noChangeShapeType="1" noTextEdit="1"/>
              </p:cNvSpPr>
              <p:nvPr/>
            </p:nvSpPr>
            <p:spPr>
              <a:xfrm>
                <a:off x="2439960" y="967725"/>
                <a:ext cx="1344214" cy="461665"/>
              </a:xfrm>
              <a:prstGeom prst="rect">
                <a:avLst/>
              </a:prstGeom>
              <a:blipFill rotWithShape="1">
                <a:blip r:embed="rId4"/>
                <a:stretch>
                  <a:fillRect l="-6787" t="-10667" r="-3167" b="-30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9161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89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4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a:t>There is a wise saying Nothing is unfair in love and war. Probably that is why emperors of ancient days used to use many funny and clever tricks to fool the opponents. The most common technique was to scare the opponent away by out numbering them with imaginary soldiers. </a:t>
            </a:r>
            <a:endParaRPr lang="en-US" altLang="zh-TW" dirty="0"/>
          </a:p>
        </p:txBody>
      </p:sp>
    </p:spTree>
    <p:extLst>
      <p:ext uri="{BB962C8B-B14F-4D97-AF65-F5344CB8AC3E}">
        <p14:creationId xmlns:p14="http://schemas.microsoft.com/office/powerpoint/2010/main" val="345199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smtClean="0"/>
              <a:t>One </a:t>
            </a:r>
            <a:r>
              <a:rPr lang="en-US" altLang="zh-TW" dirty="0"/>
              <a:t>of the funnier tricks (though hard to believe) was to give the own soldiers (not the opponent soldiers!) mild laxative dose so that there is a long queue of soldiers in front of toilet. Seeing this queue from a distance the opponent would miscalculate the total number of soldiers and flee away. This was a famous trick given by famous clown of the subcontinent named Gopal (The infamous Gopal </a:t>
            </a:r>
            <a:r>
              <a:rPr lang="en-US" altLang="zh-TW" dirty="0" err="1"/>
              <a:t>Bhar</a:t>
            </a:r>
            <a:r>
              <a:rPr lang="en-US" altLang="zh-TW" dirty="0"/>
              <a:t> to be precise). </a:t>
            </a:r>
            <a:endParaRPr lang="en-US" altLang="zh-TW" dirty="0"/>
          </a:p>
        </p:txBody>
      </p:sp>
    </p:spTree>
    <p:extLst>
      <p:ext uri="{BB962C8B-B14F-4D97-AF65-F5344CB8AC3E}">
        <p14:creationId xmlns:p14="http://schemas.microsoft.com/office/powerpoint/2010/main" val="2997065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268760"/>
            <a:ext cx="8496944" cy="5400600"/>
          </a:xfrm>
        </p:spPr>
        <p:txBody>
          <a:bodyPr/>
          <a:lstStyle/>
          <a:p>
            <a:r>
              <a:rPr lang="en-US" altLang="zh-TW" dirty="0"/>
              <a:t>Another most common trick was to have </a:t>
            </a:r>
            <a:r>
              <a:rPr lang="en-US" altLang="zh-TW" u="sng" dirty="0">
                <a:solidFill>
                  <a:srgbClr val="FF0000"/>
                </a:solidFill>
              </a:rPr>
              <a:t>square shaped holes</a:t>
            </a:r>
            <a:r>
              <a:rPr lang="en-US" altLang="zh-TW" dirty="0"/>
              <a:t> while arranging the soldiers in rows and columns. Such an arrangement is shown below with </a:t>
            </a:r>
            <a:r>
              <a:rPr lang="en-US" altLang="zh-TW" u="sng" dirty="0">
                <a:solidFill>
                  <a:srgbClr val="FF0000"/>
                </a:solidFill>
              </a:rPr>
              <a:t>96 soldiers</a:t>
            </a:r>
            <a:r>
              <a:rPr lang="en-US" altLang="zh-TW" dirty="0"/>
              <a:t>.</a:t>
            </a:r>
            <a:endParaRPr lang="en-US" altLang="zh-TW"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9000"/>
            <a:ext cx="494404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3347864" y="4581128"/>
            <a:ext cx="720080" cy="648072"/>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6" name="矩形 5"/>
          <p:cNvSpPr/>
          <p:nvPr/>
        </p:nvSpPr>
        <p:spPr bwMode="auto">
          <a:xfrm>
            <a:off x="5292080" y="4581128"/>
            <a:ext cx="720080" cy="648072"/>
          </a:xfrm>
          <a:prstGeom prst="rect">
            <a:avLst/>
          </a:prstGeom>
          <a:noFill/>
          <a:ln w="1905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cxnSp>
        <p:nvCxnSpPr>
          <p:cNvPr id="7" name="直線接點 6"/>
          <p:cNvCxnSpPr/>
          <p:nvPr/>
        </p:nvCxnSpPr>
        <p:spPr bwMode="auto">
          <a:xfrm>
            <a:off x="2133106" y="3428983"/>
            <a:ext cx="0" cy="2952328"/>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1747243" y="4581128"/>
            <a:ext cx="320922" cy="461665"/>
          </a:xfrm>
          <a:prstGeom prst="rect">
            <a:avLst/>
          </a:prstGeom>
          <a:noFill/>
        </p:spPr>
        <p:txBody>
          <a:bodyPr wrap="none" rtlCol="0">
            <a:spAutoFit/>
          </a:bodyPr>
          <a:lstStyle/>
          <a:p>
            <a:r>
              <a:rPr lang="en-US" altLang="zh-TW" b="1" dirty="0" smtClean="0">
                <a:solidFill>
                  <a:srgbClr val="FF0000"/>
                </a:solidFill>
              </a:rPr>
              <a:t>c</a:t>
            </a:r>
            <a:endParaRPr lang="zh-TW" altLang="en-US" b="1" dirty="0">
              <a:solidFill>
                <a:srgbClr val="FF0000"/>
              </a:solidFill>
            </a:endParaRPr>
          </a:p>
        </p:txBody>
      </p:sp>
      <p:cxnSp>
        <p:nvCxnSpPr>
          <p:cNvPr id="11" name="直線接點 10"/>
          <p:cNvCxnSpPr/>
          <p:nvPr/>
        </p:nvCxnSpPr>
        <p:spPr bwMode="auto">
          <a:xfrm flipH="1">
            <a:off x="2157292" y="6453336"/>
            <a:ext cx="4944048" cy="0"/>
          </a:xfrm>
          <a:prstGeom prst="line">
            <a:avLst/>
          </a:prstGeom>
          <a:solidFill>
            <a:schemeClr val="accent1"/>
          </a:solidFill>
          <a:ln w="38100" cap="flat" cmpd="sng" algn="ctr">
            <a:solidFill>
              <a:srgbClr val="FF0000"/>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字方塊 14"/>
          <p:cNvSpPr txBox="1"/>
          <p:nvPr/>
        </p:nvSpPr>
        <p:spPr>
          <a:xfrm>
            <a:off x="4468855" y="6381311"/>
            <a:ext cx="320922" cy="461665"/>
          </a:xfrm>
          <a:prstGeom prst="rect">
            <a:avLst/>
          </a:prstGeom>
          <a:noFill/>
        </p:spPr>
        <p:txBody>
          <a:bodyPr wrap="none" rtlCol="0">
            <a:spAutoFit/>
          </a:bodyPr>
          <a:lstStyle/>
          <a:p>
            <a:r>
              <a:rPr lang="en-US" altLang="zh-TW" b="1" dirty="0">
                <a:solidFill>
                  <a:srgbClr val="FF0000"/>
                </a:solidFill>
              </a:rPr>
              <a:t>r</a:t>
            </a:r>
            <a:endParaRPr lang="zh-TW" altLang="en-US" b="1" dirty="0">
              <a:solidFill>
                <a:srgbClr val="FF0000"/>
              </a:solidFill>
            </a:endParaRPr>
          </a:p>
        </p:txBody>
      </p:sp>
      <p:sp>
        <p:nvSpPr>
          <p:cNvPr id="14" name="文字方塊 13"/>
          <p:cNvSpPr txBox="1"/>
          <p:nvPr/>
        </p:nvSpPr>
        <p:spPr>
          <a:xfrm>
            <a:off x="7524328" y="3501008"/>
            <a:ext cx="1186543" cy="1200329"/>
          </a:xfrm>
          <a:prstGeom prst="rect">
            <a:avLst/>
          </a:prstGeom>
          <a:noFill/>
        </p:spPr>
        <p:txBody>
          <a:bodyPr wrap="none" rtlCol="0">
            <a:spAutoFit/>
          </a:bodyPr>
          <a:lstStyle/>
          <a:p>
            <a:pPr algn="ctr"/>
            <a:r>
              <a:rPr lang="en-US" altLang="zh-TW" b="1" dirty="0" smtClean="0">
                <a:solidFill>
                  <a:srgbClr val="FF0000"/>
                </a:solidFill>
              </a:rPr>
              <a:t>square </a:t>
            </a:r>
          </a:p>
          <a:p>
            <a:pPr algn="ctr"/>
            <a:r>
              <a:rPr lang="en-US" altLang="zh-TW" b="1" dirty="0" smtClean="0">
                <a:solidFill>
                  <a:srgbClr val="FF0000"/>
                </a:solidFill>
              </a:rPr>
              <a:t>shaped </a:t>
            </a:r>
          </a:p>
          <a:p>
            <a:pPr algn="ctr"/>
            <a:r>
              <a:rPr lang="en-US" altLang="zh-TW" b="1" dirty="0" smtClean="0">
                <a:solidFill>
                  <a:srgbClr val="FF0000"/>
                </a:solidFill>
              </a:rPr>
              <a:t>holes</a:t>
            </a:r>
            <a:endParaRPr lang="zh-TW" altLang="en-US" b="1" dirty="0">
              <a:solidFill>
                <a:srgbClr val="FF0000"/>
              </a:solidFill>
            </a:endParaRPr>
          </a:p>
        </p:txBody>
      </p:sp>
      <p:cxnSp>
        <p:nvCxnSpPr>
          <p:cNvPr id="17" name="直線單箭頭接點 16"/>
          <p:cNvCxnSpPr/>
          <p:nvPr/>
        </p:nvCxnSpPr>
        <p:spPr bwMode="auto">
          <a:xfrm flipH="1">
            <a:off x="6012160" y="4101172"/>
            <a:ext cx="1368152" cy="600165"/>
          </a:xfrm>
          <a:prstGeom prst="straightConnector1">
            <a:avLst/>
          </a:prstGeom>
          <a:solidFill>
            <a:schemeClr val="accent1"/>
          </a:solidFill>
          <a:ln w="1905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線接點 19"/>
          <p:cNvCxnSpPr>
            <a:stCxn id="1026" idx="1"/>
            <a:endCxn id="4" idx="1"/>
          </p:cNvCxnSpPr>
          <p:nvPr/>
        </p:nvCxnSpPr>
        <p:spPr bwMode="auto">
          <a:xfrm>
            <a:off x="2195736" y="4905164"/>
            <a:ext cx="1152128" cy="0"/>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接點 21"/>
          <p:cNvCxnSpPr/>
          <p:nvPr/>
        </p:nvCxnSpPr>
        <p:spPr bwMode="auto">
          <a:xfrm>
            <a:off x="3707904" y="3429000"/>
            <a:ext cx="0" cy="1152128"/>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3707904" y="5229200"/>
            <a:ext cx="0" cy="1152128"/>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flipH="1" flipV="1">
            <a:off x="4139952" y="4905147"/>
            <a:ext cx="1080120" cy="1"/>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flipV="1">
            <a:off x="5616116" y="5229200"/>
            <a:ext cx="0" cy="1080121"/>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flipV="1">
            <a:off x="5622951" y="3501008"/>
            <a:ext cx="0" cy="1080121"/>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a:endCxn id="1026" idx="3"/>
          </p:cNvCxnSpPr>
          <p:nvPr/>
        </p:nvCxnSpPr>
        <p:spPr bwMode="auto">
          <a:xfrm>
            <a:off x="6012160" y="4905164"/>
            <a:ext cx="1127624" cy="0"/>
          </a:xfrm>
          <a:prstGeom prst="line">
            <a:avLst/>
          </a:prstGeom>
          <a:solidFill>
            <a:schemeClr val="accent1"/>
          </a:solidFill>
          <a:ln w="28575" cap="flat" cmpd="sng" algn="ctr">
            <a:solidFill>
              <a:srgbClr val="0000FF"/>
            </a:solidFill>
            <a:prstDash val="solid"/>
            <a:miter lim="800000"/>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文字方塊 36"/>
          <p:cNvSpPr txBox="1"/>
          <p:nvPr/>
        </p:nvSpPr>
        <p:spPr>
          <a:xfrm>
            <a:off x="3428750" y="3870339"/>
            <a:ext cx="338554" cy="461665"/>
          </a:xfrm>
          <a:prstGeom prst="rect">
            <a:avLst/>
          </a:prstGeom>
          <a:noFill/>
        </p:spPr>
        <p:txBody>
          <a:bodyPr wrap="none" rtlCol="0">
            <a:spAutoFit/>
          </a:bodyPr>
          <a:lstStyle/>
          <a:p>
            <a:r>
              <a:rPr lang="en-US" altLang="zh-TW" b="1" dirty="0" smtClean="0">
                <a:solidFill>
                  <a:srgbClr val="0000FF"/>
                </a:solidFill>
              </a:rPr>
              <a:t>3</a:t>
            </a:r>
            <a:endParaRPr lang="zh-TW" altLang="en-US" b="1" dirty="0">
              <a:solidFill>
                <a:srgbClr val="0000FF"/>
              </a:solidFill>
            </a:endParaRPr>
          </a:p>
        </p:txBody>
      </p:sp>
    </p:spTree>
    <p:extLst>
      <p:ext uri="{BB962C8B-B14F-4D97-AF65-F5344CB8AC3E}">
        <p14:creationId xmlns:p14="http://schemas.microsoft.com/office/powerpoint/2010/main" val="4070012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124744"/>
            <a:ext cx="8496944" cy="5400600"/>
          </a:xfrm>
        </p:spPr>
        <p:txBody>
          <a:bodyPr/>
          <a:lstStyle/>
          <a:p>
            <a:r>
              <a:rPr lang="en-US" altLang="zh-TW" dirty="0"/>
              <a:t>The strict property of such arrangement for this problem is as follows: </a:t>
            </a:r>
            <a:endParaRPr lang="en-US" altLang="zh-TW" dirty="0" smtClean="0"/>
          </a:p>
          <a:p>
            <a:pPr marL="971550" lvl="1" indent="-514350">
              <a:buAutoNum type="alphaLcParenBoth"/>
            </a:pPr>
            <a:r>
              <a:rPr lang="en-US" altLang="zh-TW" sz="2400" dirty="0" smtClean="0"/>
              <a:t>The </a:t>
            </a:r>
            <a:r>
              <a:rPr lang="en-US" altLang="zh-TW" sz="2400" dirty="0"/>
              <a:t>soldiers have to be arranged </a:t>
            </a:r>
            <a:r>
              <a:rPr lang="en-US" altLang="zh-TW" sz="2400" u="sng" dirty="0">
                <a:solidFill>
                  <a:srgbClr val="FF0000"/>
                </a:solidFill>
              </a:rPr>
              <a:t>in rows and columns</a:t>
            </a:r>
            <a:r>
              <a:rPr lang="en-US" altLang="zh-TW" sz="2400" dirty="0"/>
              <a:t>. </a:t>
            </a:r>
            <a:endParaRPr lang="en-US" altLang="zh-TW" sz="2400" dirty="0" smtClean="0"/>
          </a:p>
          <a:p>
            <a:pPr marL="971550" lvl="1" indent="-514350">
              <a:buAutoNum type="alphaLcParenBoth"/>
            </a:pPr>
            <a:r>
              <a:rPr lang="en-US" altLang="zh-TW" sz="2400" dirty="0" smtClean="0"/>
              <a:t>The </a:t>
            </a:r>
            <a:r>
              <a:rPr lang="en-US" altLang="zh-TW" sz="2400" dirty="0"/>
              <a:t>border of the arrangement has to be </a:t>
            </a:r>
            <a:r>
              <a:rPr lang="en-US" altLang="zh-TW" sz="2400" u="sng" dirty="0">
                <a:solidFill>
                  <a:srgbClr val="FF0000"/>
                </a:solidFill>
              </a:rPr>
              <a:t>rectangular</a:t>
            </a:r>
            <a:r>
              <a:rPr lang="en-US" altLang="zh-TW" sz="2400" dirty="0" smtClean="0"/>
              <a:t>.</a:t>
            </a:r>
          </a:p>
          <a:p>
            <a:pPr marL="971550" lvl="1" indent="-514350">
              <a:buAutoNum type="alphaLcParenBoth"/>
            </a:pPr>
            <a:r>
              <a:rPr lang="en-US" altLang="zh-TW" sz="2400" dirty="0" smtClean="0"/>
              <a:t>The </a:t>
            </a:r>
            <a:r>
              <a:rPr lang="en-US" altLang="zh-TW" sz="2400" dirty="0"/>
              <a:t>arrangement should have soldiers </a:t>
            </a:r>
            <a:r>
              <a:rPr lang="en-US" altLang="zh-TW" sz="2400" u="sng" dirty="0">
                <a:solidFill>
                  <a:srgbClr val="FF0000"/>
                </a:solidFill>
              </a:rPr>
              <a:t>missing only from the inner layers</a:t>
            </a:r>
            <a:r>
              <a:rPr lang="en-US" altLang="zh-TW" sz="2400" dirty="0" smtClean="0"/>
              <a:t>.</a:t>
            </a:r>
          </a:p>
          <a:p>
            <a:pPr marL="971550" lvl="1" indent="-514350">
              <a:buAutoNum type="alphaLcParenBoth"/>
            </a:pPr>
            <a:r>
              <a:rPr lang="en-US" altLang="zh-TW" sz="2400" dirty="0" smtClean="0"/>
              <a:t> The </a:t>
            </a:r>
            <a:r>
              <a:rPr lang="en-US" altLang="zh-TW" sz="2400" dirty="0"/>
              <a:t>soldiers should be missing only from two equal square shaped regions. So the number of missing soldiers should be twice of a strictly positive square number. In the figure above the number of missing soldier is 2 ∗ 2</a:t>
            </a:r>
            <a:r>
              <a:rPr lang="en-US" altLang="zh-TW" sz="2400" baseline="30000" dirty="0"/>
              <a:t> 2 </a:t>
            </a:r>
            <a:r>
              <a:rPr lang="en-US" altLang="zh-TW" sz="2400" dirty="0" smtClean="0"/>
              <a:t>.</a:t>
            </a:r>
          </a:p>
          <a:p>
            <a:pPr marL="971550" lvl="1" indent="-514350">
              <a:buAutoNum type="alphaLcParenBoth"/>
            </a:pPr>
            <a:r>
              <a:rPr lang="en-US" altLang="zh-TW" sz="2400" dirty="0" smtClean="0"/>
              <a:t>The </a:t>
            </a:r>
            <a:r>
              <a:rPr lang="en-US" altLang="zh-TW" sz="2400" dirty="0"/>
              <a:t>thickness of soldiers should be equal every where (except the corners) in horizontal and vertical directions along the missing square. For example in the figure above the thickness of soldiers in horizontal and vertical directions along the missing square is always three. Now given the total number of soldiers S your job is to determine whether or not they can be arranged according to the above mentioned rules.</a:t>
            </a:r>
            <a:endParaRPr lang="en-US" altLang="zh-TW" sz="2400" dirty="0"/>
          </a:p>
        </p:txBody>
      </p:sp>
    </p:spTree>
    <p:extLst>
      <p:ext uri="{BB962C8B-B14F-4D97-AF65-F5344CB8AC3E}">
        <p14:creationId xmlns:p14="http://schemas.microsoft.com/office/powerpoint/2010/main" val="239148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a:t>
            </a:r>
            <a:endParaRPr lang="zh-TW" altLang="en-US" dirty="0"/>
          </a:p>
        </p:txBody>
      </p:sp>
      <p:sp>
        <p:nvSpPr>
          <p:cNvPr id="3" name="內容版面配置區 2"/>
          <p:cNvSpPr>
            <a:spLocks noGrp="1"/>
          </p:cNvSpPr>
          <p:nvPr>
            <p:ph idx="1"/>
          </p:nvPr>
        </p:nvSpPr>
        <p:spPr>
          <a:xfrm>
            <a:off x="539552" y="1124744"/>
            <a:ext cx="8496944" cy="5400600"/>
          </a:xfrm>
        </p:spPr>
        <p:txBody>
          <a:bodyPr/>
          <a:lstStyle/>
          <a:p>
            <a:r>
              <a:rPr lang="en-US" altLang="zh-TW" dirty="0"/>
              <a:t>The strict property of such arrangement for this problem is as follows: </a:t>
            </a:r>
          </a:p>
          <a:p>
            <a:pPr marL="971550" lvl="1" indent="-514350">
              <a:buFont typeface="Wingdings" panose="05000000000000000000" pitchFamily="2" charset="2"/>
              <a:buAutoNum type="alphaLcParenBoth" startAt="5"/>
            </a:pPr>
            <a:r>
              <a:rPr lang="en-US" altLang="zh-TW" sz="2400" dirty="0"/>
              <a:t>The thickness of soldiers should be equal every where (except the corners) in horizontal and vertical directions along the missing square. For example in the figure above the thickness of soldiers in horizontal and vertical directions </a:t>
            </a:r>
            <a:r>
              <a:rPr lang="en-US" altLang="zh-TW" sz="2400" u="sng" dirty="0">
                <a:solidFill>
                  <a:srgbClr val="FF0000"/>
                </a:solidFill>
              </a:rPr>
              <a:t>along the missing square is always three</a:t>
            </a:r>
            <a:r>
              <a:rPr lang="en-US" altLang="zh-TW" sz="2400" dirty="0"/>
              <a:t>. </a:t>
            </a:r>
            <a:endParaRPr lang="en-US" altLang="zh-TW" dirty="0" smtClean="0"/>
          </a:p>
          <a:p>
            <a:r>
              <a:rPr lang="en-US" altLang="zh-TW" dirty="0"/>
              <a:t>Now given the total number of soldiers S your job is to determine whether or not they can be arranged according to the above mentioned rules.</a:t>
            </a:r>
          </a:p>
          <a:p>
            <a:pPr marL="57150" indent="0">
              <a:buNone/>
            </a:pPr>
            <a:endParaRPr lang="en-US" altLang="zh-TW" dirty="0" smtClean="0"/>
          </a:p>
        </p:txBody>
      </p:sp>
    </p:spTree>
    <p:extLst>
      <p:ext uri="{BB962C8B-B14F-4D97-AF65-F5344CB8AC3E}">
        <p14:creationId xmlns:p14="http://schemas.microsoft.com/office/powerpoint/2010/main" val="103928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619367" y="980728"/>
            <a:ext cx="8496944" cy="5589240"/>
          </a:xfrm>
        </p:spPr>
        <p:txBody>
          <a:bodyPr/>
          <a:lstStyle/>
          <a:p>
            <a:r>
              <a:rPr lang="en-US" altLang="zh-TW" sz="2800" dirty="0"/>
              <a:t>The input file contains 1000 lines of inputs. Each line contains a positive integer </a:t>
            </a:r>
            <a:endParaRPr lang="en-US" altLang="zh-TW" sz="2800" dirty="0" smtClean="0"/>
          </a:p>
          <a:p>
            <a:r>
              <a:rPr lang="en-US" altLang="zh-TW" sz="2800" dirty="0" smtClean="0"/>
              <a:t>S </a:t>
            </a:r>
            <a:r>
              <a:rPr lang="en-US" altLang="zh-TW" sz="2800" dirty="0"/>
              <a:t>(S &lt; 1000000000000), where S is the total number of soldiers. </a:t>
            </a:r>
            <a:endParaRPr lang="en-US" altLang="zh-TW" sz="2800" dirty="0" smtClean="0"/>
          </a:p>
          <a:p>
            <a:r>
              <a:rPr lang="en-US" altLang="zh-TW" sz="2800" dirty="0" smtClean="0">
                <a:solidFill>
                  <a:srgbClr val="FF0000"/>
                </a:solidFill>
              </a:rPr>
              <a:t>Input </a:t>
            </a:r>
            <a:r>
              <a:rPr lang="en-US" altLang="zh-TW" sz="2800" dirty="0">
                <a:solidFill>
                  <a:srgbClr val="FF0000"/>
                </a:solidFill>
              </a:rPr>
              <a:t>is terminated by line containing a single zero</a:t>
            </a:r>
            <a:r>
              <a:rPr lang="en-US" altLang="zh-TW" sz="2800" dirty="0"/>
              <a:t>.</a:t>
            </a:r>
            <a:endParaRPr lang="en-US" altLang="zh-TW" sz="2000" dirty="0"/>
          </a:p>
        </p:txBody>
      </p:sp>
    </p:spTree>
    <p:extLst>
      <p:ext uri="{BB962C8B-B14F-4D97-AF65-F5344CB8AC3E}">
        <p14:creationId xmlns:p14="http://schemas.microsoft.com/office/powerpoint/2010/main" val="2785784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496944" cy="5040560"/>
          </a:xfrm>
        </p:spPr>
        <p:txBody>
          <a:bodyPr/>
          <a:lstStyle/>
          <a:p>
            <a:r>
              <a:rPr lang="en-US" altLang="zh-TW" dirty="0"/>
              <a:t>For each line of input produce </a:t>
            </a:r>
            <a:r>
              <a:rPr lang="en-US" altLang="zh-TW" u="sng" dirty="0">
                <a:solidFill>
                  <a:srgbClr val="FF0000"/>
                </a:solidFill>
              </a:rPr>
              <a:t>one or more line of output</a:t>
            </a:r>
            <a:r>
              <a:rPr lang="en-US" altLang="zh-TW" dirty="0"/>
              <a:t>. Each line reports </a:t>
            </a:r>
            <a:r>
              <a:rPr lang="en-US" altLang="zh-TW" u="sng" dirty="0">
                <a:solidFill>
                  <a:srgbClr val="FF0000"/>
                </a:solidFill>
              </a:rPr>
              <a:t>one possible number of possible missing soldiers</a:t>
            </a:r>
            <a:r>
              <a:rPr lang="en-US" altLang="zh-TW" dirty="0"/>
              <a:t> which would enable the desired arrange with the S soldiers. As the number of possible missing soldiers can be quite large so instead of the actual number, the </a:t>
            </a:r>
            <a:r>
              <a:rPr lang="en-US" altLang="zh-TW" u="sng" dirty="0">
                <a:solidFill>
                  <a:srgbClr val="FF0000"/>
                </a:solidFill>
              </a:rPr>
              <a:t>modulo 100000007 value should be printed</a:t>
            </a:r>
            <a:r>
              <a:rPr lang="en-US" altLang="zh-TW" dirty="0"/>
              <a:t>. </a:t>
            </a:r>
            <a:endParaRPr lang="en-US" altLang="zh-TW" dirty="0" smtClean="0"/>
          </a:p>
        </p:txBody>
      </p:sp>
    </p:spTree>
    <p:extLst>
      <p:ext uri="{BB962C8B-B14F-4D97-AF65-F5344CB8AC3E}">
        <p14:creationId xmlns:p14="http://schemas.microsoft.com/office/powerpoint/2010/main" val="1572082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539552" y="1268760"/>
            <a:ext cx="8496944" cy="5040560"/>
          </a:xfrm>
        </p:spPr>
        <p:txBody>
          <a:bodyPr/>
          <a:lstStyle/>
          <a:p>
            <a:r>
              <a:rPr lang="en-US" altLang="zh-TW" dirty="0" smtClean="0"/>
              <a:t>Also </a:t>
            </a:r>
            <a:r>
              <a:rPr lang="en-US" altLang="zh-TW" dirty="0"/>
              <a:t>if there is more than one possible value for number of missing soldiers the modulo 100000007 values should be reported in descending order of the original number of soldier (Not the modulo value). </a:t>
            </a:r>
            <a:endParaRPr lang="en-US" altLang="zh-TW" dirty="0" smtClean="0"/>
          </a:p>
          <a:p>
            <a:r>
              <a:rPr lang="en-US" altLang="zh-TW" dirty="0" smtClean="0"/>
              <a:t>If </a:t>
            </a:r>
            <a:r>
              <a:rPr lang="en-US" altLang="zh-TW" dirty="0"/>
              <a:t>no such number of missing soldiers is found print the line ‘</a:t>
            </a:r>
            <a:r>
              <a:rPr lang="en-US" altLang="zh-TW" u="sng" dirty="0">
                <a:solidFill>
                  <a:srgbClr val="FF0000"/>
                </a:solidFill>
              </a:rPr>
              <a:t>No Solution Possible</a:t>
            </a:r>
            <a:r>
              <a:rPr lang="en-US" altLang="zh-TW" dirty="0"/>
              <a:t>’ instead. Print a blank line after the output for each line of input. Look at the output for sample input for details</a:t>
            </a:r>
            <a:endParaRPr lang="en-US" altLang="zh-TW" dirty="0" smtClean="0"/>
          </a:p>
        </p:txBody>
      </p:sp>
    </p:spTree>
    <p:extLst>
      <p:ext uri="{BB962C8B-B14F-4D97-AF65-F5344CB8AC3E}">
        <p14:creationId xmlns:p14="http://schemas.microsoft.com/office/powerpoint/2010/main" val="827811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7900</TotalTime>
  <Words>791</Words>
  <Application>Microsoft Office PowerPoint</Application>
  <PresentationFormat>如螢幕大小 (4:3)</PresentationFormat>
  <Paragraphs>83</Paragraphs>
  <Slides>13</Slides>
  <Notes>1</Notes>
  <HiddenSlides>0</HiddenSlides>
  <MMClips>0</MMClip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古典-1</vt:lpstr>
      <vt:lpstr>Just Another Problem</vt:lpstr>
      <vt:lpstr>Problem Descriptions</vt:lpstr>
      <vt:lpstr>Problem Descriptions</vt:lpstr>
      <vt:lpstr>Problem Descriptions</vt:lpstr>
      <vt:lpstr>Problem Descriptions</vt:lpstr>
      <vt:lpstr>Problem Descriptions</vt:lpstr>
      <vt:lpstr>Input</vt:lpstr>
      <vt:lpstr>Output</vt:lpstr>
      <vt:lpstr>Output</vt:lpstr>
      <vt:lpstr>Sample Input / Output</vt:lpstr>
      <vt:lpstr>Sample Input / Output</vt:lpstr>
      <vt:lpstr>Solutions</vt:lpstr>
      <vt:lpstr>PowerPoint 簡報</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2712</cp:revision>
  <dcterms:created xsi:type="dcterms:W3CDTF">2007-09-17T04:06:35Z</dcterms:created>
  <dcterms:modified xsi:type="dcterms:W3CDTF">2019-06-10T13:58:33Z</dcterms:modified>
</cp:coreProperties>
</file>