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89" r:id="rId4"/>
    <p:sldId id="297" r:id="rId5"/>
    <p:sldId id="258" r:id="rId6"/>
    <p:sldId id="259" r:id="rId7"/>
    <p:sldId id="260" r:id="rId8"/>
    <p:sldId id="298" r:id="rId9"/>
    <p:sldId id="301" r:id="rId10"/>
    <p:sldId id="300" r:id="rId11"/>
    <p:sldId id="299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33CC"/>
    <a:srgbClr val="0000CC"/>
    <a:srgbClr val="0000FF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>
      <p:cViewPr varScale="1">
        <p:scale>
          <a:sx n="115" d="100"/>
          <a:sy n="115" d="100"/>
        </p:scale>
        <p:origin x="-16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539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dirty="0"/>
              <a:t>The Settlers of </a:t>
            </a:r>
            <a:r>
              <a:rPr lang="en-US" altLang="zh-TW" dirty="0" err="1" smtClean="0"/>
              <a:t>Catan</a:t>
            </a:r>
            <a:endParaRPr lang="en-US" altLang="zh-TW" dirty="0" smtClean="0"/>
          </a:p>
          <a:p>
            <a:r>
              <a:rPr lang="en-US" altLang="zh-TW" sz="24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649098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0040"/>
            <a:ext cx="4019550" cy="127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519264" y="3212976"/>
            <a:ext cx="381642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79304" y="4725144"/>
            <a:ext cx="3600400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78506" y="477033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Initialization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79304" y="5276469"/>
            <a:ext cx="3600400" cy="10081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08020" y="5611247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Bidirectional edges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26607" y="3090446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Adjacent Matrix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635896" y="1196752"/>
            <a:ext cx="1296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>
            <a:off x="2519264" y="3789040"/>
            <a:ext cx="14766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5039544" y="1199704"/>
            <a:ext cx="6480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83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4314825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 bwMode="auto">
          <a:xfrm>
            <a:off x="2195736" y="4509120"/>
            <a:ext cx="11521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2627784" y="5157192"/>
            <a:ext cx="201622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16016" y="5203939"/>
            <a:ext cx="4164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each vertex as a starting point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5580" y="287152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" name="直線單箭頭接點 9"/>
          <p:cNvCxnSpPr>
            <a:stCxn id="7" idx="3"/>
            <a:endCxn id="15" idx="1"/>
          </p:cNvCxnSpPr>
          <p:nvPr/>
        </p:nvCxnSpPr>
        <p:spPr bwMode="auto">
          <a:xfrm>
            <a:off x="6418794" y="3056186"/>
            <a:ext cx="59167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7010473" y="287152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79565" y="231752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altLang="zh-TW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=len+1</a:t>
            </a:r>
            <a:endParaRPr lang="zh-TW" altLang="en-US" sz="18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2195736" y="1196752"/>
            <a:ext cx="33123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3486109" y="2924944"/>
            <a:ext cx="20219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7330231" y="268685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recursively</a:t>
            </a:r>
            <a:endParaRPr lang="zh-TW" altLang="en-US" sz="18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87824" y="1979547"/>
            <a:ext cx="136815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92025" y="1916832"/>
            <a:ext cx="18004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若 </a:t>
            </a:r>
            <a:r>
              <a:rPr lang="en-US" altLang="zh-TW" sz="1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i </a:t>
            </a:r>
            <a:r>
              <a:rPr lang="zh-TW" altLang="en-US" sz="1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到 </a:t>
            </a:r>
            <a:r>
              <a:rPr lang="en-US" altLang="zh-TW" sz="1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j </a:t>
            </a:r>
            <a:r>
              <a:rPr lang="zh-TW" altLang="en-US" sz="1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有路</a:t>
            </a:r>
            <a:endParaRPr lang="zh-TW" altLang="en-US" sz="1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252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80683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126450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51067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14787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05073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987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35273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標題 1"/>
          <p:cNvSpPr txBox="1">
            <a:spLocks/>
          </p:cNvSpPr>
          <p:nvPr/>
        </p:nvSpPr>
        <p:spPr>
          <a:xfrm>
            <a:off x="125199" y="2006067"/>
            <a:ext cx="31242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Adjacent List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9790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29750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48873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52511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89051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07085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80226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82540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87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35517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20" y="2816932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19553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46550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63301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37566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36924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32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09257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321297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78703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(3,4,5)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(4,3,5)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29543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28828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98610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83073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1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96752"/>
            <a:ext cx="7819256" cy="4968552"/>
          </a:xfrm>
        </p:spPr>
        <p:txBody>
          <a:bodyPr/>
          <a:lstStyle/>
          <a:p>
            <a:r>
              <a:rPr lang="en-US" altLang="zh-TW" sz="2800" dirty="0"/>
              <a:t>Within Settlers of </a:t>
            </a:r>
            <a:r>
              <a:rPr lang="en-US" altLang="zh-TW" sz="2800" dirty="0" err="1"/>
              <a:t>Catan</a:t>
            </a:r>
            <a:r>
              <a:rPr lang="en-US" altLang="zh-TW" sz="2800" dirty="0"/>
              <a:t>, the 1995 German game of the year, </a:t>
            </a:r>
            <a:r>
              <a:rPr lang="en-US" altLang="zh-TW" sz="2800" dirty="0">
                <a:solidFill>
                  <a:srgbClr val="FF0000"/>
                </a:solidFill>
              </a:rPr>
              <a:t>players attempt to dominate an </a:t>
            </a:r>
            <a:r>
              <a:rPr lang="en-US" altLang="zh-TW" sz="2800" dirty="0" smtClean="0">
                <a:solidFill>
                  <a:srgbClr val="FF0000"/>
                </a:solidFill>
              </a:rPr>
              <a:t>island by </a:t>
            </a:r>
            <a:r>
              <a:rPr lang="en-US" altLang="zh-TW" sz="2800" dirty="0">
                <a:solidFill>
                  <a:srgbClr val="FF0000"/>
                </a:solidFill>
              </a:rPr>
              <a:t>building roads</a:t>
            </a:r>
            <a:r>
              <a:rPr lang="en-US" altLang="zh-TW" sz="2800" dirty="0"/>
              <a:t>, settlements and cities across its uncharted wilderness.</a:t>
            </a:r>
          </a:p>
          <a:p>
            <a:r>
              <a:rPr lang="en-US" altLang="zh-TW" sz="2800" dirty="0"/>
              <a:t>You are employed by a software company that just has decided to develop a computer version </a:t>
            </a:r>
            <a:r>
              <a:rPr lang="en-US" altLang="zh-TW" sz="2800" dirty="0" smtClean="0"/>
              <a:t>of this </a:t>
            </a:r>
            <a:r>
              <a:rPr lang="en-US" altLang="zh-TW" sz="2800" dirty="0"/>
              <a:t>game, and you are chosen to implement one of the game’s special rules:</a:t>
            </a:r>
          </a:p>
          <a:p>
            <a:r>
              <a:rPr lang="en-US" altLang="zh-TW" sz="2800" dirty="0"/>
              <a:t>When the game ends, the player who </a:t>
            </a:r>
            <a:r>
              <a:rPr lang="en-US" altLang="zh-TW" sz="2800" u="sng" dirty="0">
                <a:solidFill>
                  <a:srgbClr val="FF0000"/>
                </a:solidFill>
              </a:rPr>
              <a:t>built the longest road gains two extra victory points</a:t>
            </a:r>
            <a:r>
              <a:rPr lang="en-US" altLang="zh-TW" sz="2800" dirty="0"/>
              <a:t>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r>
              <a:rPr lang="en-US" altLang="zh-TW" sz="2800" dirty="0"/>
              <a:t>The problem here is that the players usually build complex road networks and not just one </a:t>
            </a:r>
            <a:r>
              <a:rPr lang="en-US" altLang="zh-TW" sz="2800" dirty="0" smtClean="0"/>
              <a:t>linear path</a:t>
            </a:r>
            <a:r>
              <a:rPr lang="en-US" altLang="zh-TW" sz="2800" dirty="0"/>
              <a:t>. Therefore, determining the longest road is not trivial (although human players usually see </a:t>
            </a:r>
            <a:r>
              <a:rPr lang="en-US" altLang="zh-TW" sz="2800" dirty="0" smtClean="0"/>
              <a:t>it immediately).</a:t>
            </a:r>
          </a:p>
        </p:txBody>
      </p:sp>
    </p:spTree>
    <p:extLst>
      <p:ext uri="{BB962C8B-B14F-4D97-AF65-F5344CB8AC3E}">
        <p14:creationId xmlns:p14="http://schemas.microsoft.com/office/powerpoint/2010/main" val="376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r>
              <a:rPr lang="en-US" altLang="zh-TW" sz="2800" dirty="0" smtClean="0"/>
              <a:t>Compared </a:t>
            </a:r>
            <a:r>
              <a:rPr lang="en-US" altLang="zh-TW" sz="2800" dirty="0"/>
              <a:t>to the original game, we will solve a simplified problem here: You are given a set of </a:t>
            </a:r>
            <a:r>
              <a:rPr lang="en-US" altLang="zh-TW" sz="2800" dirty="0" smtClean="0"/>
              <a:t>nodes (cities</a:t>
            </a:r>
            <a:r>
              <a:rPr lang="en-US" altLang="zh-TW" sz="2800" dirty="0"/>
              <a:t>) and a set of edges (road segments) of length 1 connecting the nodes.</a:t>
            </a:r>
          </a:p>
          <a:p>
            <a:r>
              <a:rPr lang="en-US" altLang="zh-TW" sz="2800" dirty="0"/>
              <a:t>The longest road is defined </a:t>
            </a:r>
            <a:r>
              <a:rPr lang="en-US" altLang="zh-TW" sz="2800" u="sng" dirty="0">
                <a:solidFill>
                  <a:srgbClr val="FF0000"/>
                </a:solidFill>
              </a:rPr>
              <a:t>as the longest path within the network that doesn’t use an edge twice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Nodes </a:t>
            </a:r>
            <a:r>
              <a:rPr lang="en-US" altLang="zh-TW" sz="2800" u="sng" dirty="0">
                <a:solidFill>
                  <a:srgbClr val="FF0000"/>
                </a:solidFill>
              </a:rPr>
              <a:t>may be visited more than once</a:t>
            </a:r>
            <a:r>
              <a:rPr lang="en-US" altLang="zh-TW" sz="2800" dirty="0"/>
              <a:t>, though.</a:t>
            </a:r>
            <a:endParaRPr lang="en-US" altLang="zh-TW" sz="2800" dirty="0" smtClean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14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08720"/>
            <a:ext cx="8136904" cy="4824536"/>
          </a:xfrm>
        </p:spPr>
        <p:txBody>
          <a:bodyPr/>
          <a:lstStyle/>
          <a:p>
            <a:r>
              <a:rPr lang="en-US" altLang="zh-TW" sz="2800" dirty="0"/>
              <a:t>The input file will contain one or more test cases.</a:t>
            </a:r>
          </a:p>
          <a:p>
            <a:r>
              <a:rPr lang="en-US" altLang="zh-TW" sz="2800" dirty="0"/>
              <a:t>The first line of each test case contains two integers: the </a:t>
            </a:r>
            <a:r>
              <a:rPr lang="en-US" altLang="zh-TW" sz="2800" u="sng" dirty="0">
                <a:solidFill>
                  <a:srgbClr val="FF0000"/>
                </a:solidFill>
              </a:rPr>
              <a:t>number of nodes </a:t>
            </a:r>
            <a:r>
              <a:rPr lang="en-US" altLang="zh-TW" sz="2800" i="1" u="sng" dirty="0">
                <a:solidFill>
                  <a:srgbClr val="FF0000"/>
                </a:solidFill>
              </a:rPr>
              <a:t>n 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2&lt;=</a:t>
            </a:r>
            <a:r>
              <a:rPr lang="en-US" altLang="zh-TW" sz="2800" i="1" dirty="0" smtClean="0"/>
              <a:t>n &lt;=</a:t>
            </a:r>
            <a:r>
              <a:rPr lang="en-US" altLang="zh-TW" sz="2800" dirty="0" smtClean="0"/>
              <a:t>25</a:t>
            </a:r>
            <a:r>
              <a:rPr lang="en-US" altLang="zh-TW" sz="2800" dirty="0"/>
              <a:t>) and </a:t>
            </a:r>
            <a:r>
              <a:rPr lang="en-US" altLang="zh-TW" sz="2800" dirty="0" smtClean="0"/>
              <a:t>the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number </a:t>
            </a:r>
            <a:r>
              <a:rPr lang="en-US" altLang="zh-TW" sz="2800" u="sng" dirty="0">
                <a:solidFill>
                  <a:srgbClr val="FF0000"/>
                </a:solidFill>
              </a:rPr>
              <a:t>of edges </a:t>
            </a:r>
            <a:r>
              <a:rPr lang="en-US" altLang="zh-TW" sz="2800" i="1" u="sng" dirty="0">
                <a:solidFill>
                  <a:srgbClr val="FF0000"/>
                </a:solidFill>
              </a:rPr>
              <a:t>m 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1&lt;=</a:t>
            </a:r>
            <a:r>
              <a:rPr lang="en-US" altLang="zh-TW" sz="2800" i="1" dirty="0" smtClean="0"/>
              <a:t>m&lt;=</a:t>
            </a:r>
            <a:r>
              <a:rPr lang="en-US" altLang="zh-TW" sz="2800" dirty="0" smtClean="0"/>
              <a:t>25</a:t>
            </a:r>
            <a:r>
              <a:rPr lang="en-US" altLang="zh-TW" sz="2800" dirty="0"/>
              <a:t>).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next </a:t>
            </a:r>
            <a:r>
              <a:rPr lang="en-US" altLang="zh-TW" sz="2800" i="1" dirty="0"/>
              <a:t>m </a:t>
            </a:r>
            <a:r>
              <a:rPr lang="en-US" altLang="zh-TW" sz="2800" dirty="0"/>
              <a:t>lines describe the </a:t>
            </a:r>
            <a:r>
              <a:rPr lang="en-US" altLang="zh-TW" sz="2800" i="1" dirty="0"/>
              <a:t>m </a:t>
            </a:r>
            <a:r>
              <a:rPr lang="en-US" altLang="zh-TW" sz="2800" dirty="0"/>
              <a:t>edges. </a:t>
            </a:r>
            <a:r>
              <a:rPr lang="en-US" altLang="zh-TW" sz="2800" dirty="0" smtClean="0"/>
              <a:t>Each </a:t>
            </a:r>
            <a:r>
              <a:rPr lang="en-US" altLang="zh-TW" sz="2800" dirty="0"/>
              <a:t>edge is given by </a:t>
            </a:r>
            <a:r>
              <a:rPr lang="en-US" altLang="zh-TW" sz="2800" dirty="0" smtClean="0"/>
              <a:t>the numbers </a:t>
            </a:r>
            <a:r>
              <a:rPr lang="en-US" altLang="zh-TW" sz="2800" dirty="0"/>
              <a:t>of the two </a:t>
            </a:r>
            <a:r>
              <a:rPr lang="en-US" altLang="zh-TW" sz="2800" dirty="0" smtClean="0"/>
              <a:t>nodes connected </a:t>
            </a:r>
            <a:r>
              <a:rPr lang="en-US" altLang="zh-TW" sz="2800" dirty="0"/>
              <a:t>by it. </a:t>
            </a:r>
            <a:r>
              <a:rPr lang="en-US" altLang="zh-TW" sz="2800" u="sng" dirty="0">
                <a:solidFill>
                  <a:srgbClr val="FF0000"/>
                </a:solidFill>
              </a:rPr>
              <a:t>Nodes are numbered from 0 to </a:t>
            </a:r>
            <a:r>
              <a:rPr lang="en-US" altLang="zh-TW" sz="2800" i="1" u="sng" dirty="0" smtClean="0">
                <a:solidFill>
                  <a:srgbClr val="FF0000"/>
                </a:solidFill>
              </a:rPr>
              <a:t>n-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1</a:t>
            </a:r>
            <a:r>
              <a:rPr lang="en-US" altLang="zh-TW" sz="2800" u="sng" dirty="0">
                <a:solidFill>
                  <a:srgbClr val="FF0000"/>
                </a:solidFill>
              </a:rPr>
              <a:t>.</a:t>
            </a:r>
            <a:r>
              <a:rPr lang="en-US" altLang="zh-TW" sz="2800" dirty="0"/>
              <a:t> Edges are </a:t>
            </a:r>
            <a:r>
              <a:rPr lang="en-US" altLang="zh-TW" sz="2800" dirty="0" smtClean="0"/>
              <a:t>undirected.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Nodes </a:t>
            </a:r>
            <a:r>
              <a:rPr lang="en-US" altLang="zh-TW" sz="2800" u="sng" dirty="0">
                <a:solidFill>
                  <a:srgbClr val="FF0000"/>
                </a:solidFill>
              </a:rPr>
              <a:t>have degrees of three or less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network is </a:t>
            </a:r>
            <a:r>
              <a:rPr lang="en-US" altLang="zh-TW" sz="2800" dirty="0">
                <a:solidFill>
                  <a:srgbClr val="FF0000"/>
                </a:solidFill>
              </a:rPr>
              <a:t>not </a:t>
            </a:r>
            <a:r>
              <a:rPr lang="en-US" altLang="zh-TW" sz="2800" dirty="0" err="1">
                <a:solidFill>
                  <a:srgbClr val="FF0000"/>
                </a:solidFill>
              </a:rPr>
              <a:t>neccessarily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connected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Input </a:t>
            </a:r>
            <a:r>
              <a:rPr lang="en-US" altLang="zh-TW" sz="2800" dirty="0"/>
              <a:t>will be terminated by two values of </a:t>
            </a:r>
            <a:r>
              <a:rPr lang="en-US" altLang="zh-TW" sz="2800" dirty="0">
                <a:solidFill>
                  <a:srgbClr val="FF0000"/>
                </a:solidFill>
              </a:rPr>
              <a:t>0 for </a:t>
            </a:r>
            <a:r>
              <a:rPr lang="en-US" altLang="zh-TW" sz="2800" i="1" dirty="0">
                <a:solidFill>
                  <a:srgbClr val="FF0000"/>
                </a:solidFill>
              </a:rPr>
              <a:t>n </a:t>
            </a:r>
            <a:r>
              <a:rPr lang="en-US" altLang="zh-TW" sz="2800" dirty="0">
                <a:solidFill>
                  <a:srgbClr val="FF0000"/>
                </a:solidFill>
              </a:rPr>
              <a:t>and </a:t>
            </a:r>
            <a:r>
              <a:rPr lang="en-US" altLang="zh-TW" sz="2800" i="1" dirty="0">
                <a:solidFill>
                  <a:srgbClr val="FF0000"/>
                </a:solidFill>
              </a:rPr>
              <a:t>m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 dirty="0"/>
              <a:t>For each test case, print the </a:t>
            </a:r>
            <a:r>
              <a:rPr lang="en-US" altLang="zh-TW" sz="2800" u="sng" dirty="0">
                <a:solidFill>
                  <a:srgbClr val="FF0000"/>
                </a:solidFill>
              </a:rPr>
              <a:t>length of the longest road on a single line</a:t>
            </a:r>
            <a:r>
              <a:rPr lang="en-US" altLang="zh-TW" sz="28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0011" y="1124744"/>
            <a:ext cx="3384376" cy="5544616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3 2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0 1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1 2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15 16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0 2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1 2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altLang="zh-TW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3 4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3 5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4 6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5 7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6 8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7 8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7 9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8 10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9 11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10 12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11 12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10 13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12 14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0 0</a:t>
            </a:r>
            <a:endParaRPr lang="zh-TW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283968" y="1124744"/>
            <a:ext cx="3888432" cy="73370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TW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zh-TW" altLang="en-US" sz="2000" kern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42669" y="1136245"/>
            <a:ext cx="3384376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2669" y="1858450"/>
            <a:ext cx="3384376" cy="45228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755576" y="836712"/>
            <a:ext cx="288032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542669" y="568425"/>
            <a:ext cx="168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Number of nodes, n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842924" y="1290356"/>
            <a:ext cx="17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Number of edges, m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 flipV="1">
            <a:off x="1043609" y="1228634"/>
            <a:ext cx="792088" cy="1538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 bwMode="auto">
          <a:xfrm>
            <a:off x="542669" y="1382522"/>
            <a:ext cx="896984" cy="4759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63688" y="18563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edges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 flipV="1">
            <a:off x="1243705" y="1754310"/>
            <a:ext cx="591992" cy="2345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矩形 52"/>
          <p:cNvSpPr/>
          <p:nvPr/>
        </p:nvSpPr>
        <p:spPr bwMode="auto">
          <a:xfrm>
            <a:off x="542669" y="2132856"/>
            <a:ext cx="896984" cy="42484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71098" y="227905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306061" y="227905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5" name="直線接點 24"/>
          <p:cNvCxnSpPr>
            <a:stCxn id="23" idx="3"/>
            <a:endCxn id="54" idx="1"/>
          </p:cNvCxnSpPr>
          <p:nvPr/>
        </p:nvCxnSpPr>
        <p:spPr bwMode="auto">
          <a:xfrm>
            <a:off x="4801638" y="2448332"/>
            <a:ext cx="50442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字方塊 54"/>
          <p:cNvSpPr txBox="1"/>
          <p:nvPr/>
        </p:nvSpPr>
        <p:spPr>
          <a:xfrm>
            <a:off x="6106028" y="227905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6" name="直線接點 55"/>
          <p:cNvCxnSpPr>
            <a:stCxn id="54" idx="3"/>
            <a:endCxn id="55" idx="1"/>
          </p:cNvCxnSpPr>
          <p:nvPr/>
        </p:nvCxnSpPr>
        <p:spPr bwMode="auto">
          <a:xfrm>
            <a:off x="5636601" y="2448332"/>
            <a:ext cx="4694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/>
          <p:cNvCxnSpPr/>
          <p:nvPr/>
        </p:nvCxnSpPr>
        <p:spPr bwMode="auto">
          <a:xfrm>
            <a:off x="4636368" y="2207047"/>
            <a:ext cx="16349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6280115" y="20042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283968" y="5336994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022598" y="5336994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61" name="直線接點 60"/>
          <p:cNvCxnSpPr>
            <a:stCxn id="59" idx="3"/>
            <a:endCxn id="60" idx="1"/>
          </p:cNvCxnSpPr>
          <p:nvPr/>
        </p:nvCxnSpPr>
        <p:spPr bwMode="auto">
          <a:xfrm>
            <a:off x="4614508" y="5506271"/>
            <a:ext cx="408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字方塊 63"/>
          <p:cNvSpPr txBox="1"/>
          <p:nvPr/>
        </p:nvSpPr>
        <p:spPr>
          <a:xfrm>
            <a:off x="5029425" y="6042774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66" name="直線接點 65"/>
          <p:cNvCxnSpPr>
            <a:stCxn id="64" idx="0"/>
            <a:endCxn id="60" idx="2"/>
          </p:cNvCxnSpPr>
          <p:nvPr/>
        </p:nvCxnSpPr>
        <p:spPr bwMode="auto">
          <a:xfrm flipH="1" flipV="1">
            <a:off x="5187868" y="5675548"/>
            <a:ext cx="6827" cy="367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文字方塊 68"/>
          <p:cNvSpPr txBox="1"/>
          <p:nvPr/>
        </p:nvSpPr>
        <p:spPr>
          <a:xfrm>
            <a:off x="5690437" y="533707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1" name="直線接點 70"/>
          <p:cNvCxnSpPr>
            <a:stCxn id="60" idx="3"/>
            <a:endCxn id="69" idx="1"/>
          </p:cNvCxnSpPr>
          <p:nvPr/>
        </p:nvCxnSpPr>
        <p:spPr bwMode="auto">
          <a:xfrm>
            <a:off x="5353138" y="5506271"/>
            <a:ext cx="337299" cy="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字方塊 71"/>
          <p:cNvSpPr txBox="1"/>
          <p:nvPr/>
        </p:nvSpPr>
        <p:spPr>
          <a:xfrm>
            <a:off x="6330270" y="534560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4" name="直線接點 73"/>
          <p:cNvCxnSpPr>
            <a:stCxn id="69" idx="3"/>
            <a:endCxn id="72" idx="1"/>
          </p:cNvCxnSpPr>
          <p:nvPr/>
        </p:nvCxnSpPr>
        <p:spPr bwMode="auto">
          <a:xfrm>
            <a:off x="6020977" y="5506354"/>
            <a:ext cx="309293" cy="42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文字方塊 75"/>
          <p:cNvSpPr txBox="1"/>
          <p:nvPr/>
        </p:nvSpPr>
        <p:spPr>
          <a:xfrm>
            <a:off x="5690437" y="476093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8" name="直線接點 77"/>
          <p:cNvCxnSpPr>
            <a:stCxn id="76" idx="2"/>
            <a:endCxn id="69" idx="0"/>
          </p:cNvCxnSpPr>
          <p:nvPr/>
        </p:nvCxnSpPr>
        <p:spPr bwMode="auto">
          <a:xfrm>
            <a:off x="5855707" y="5099484"/>
            <a:ext cx="0" cy="237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6948264" y="5354232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2" name="直線接點 81"/>
          <p:cNvCxnSpPr>
            <a:stCxn id="72" idx="3"/>
            <a:endCxn id="80" idx="1"/>
          </p:cNvCxnSpPr>
          <p:nvPr/>
        </p:nvCxnSpPr>
        <p:spPr bwMode="auto">
          <a:xfrm>
            <a:off x="6660810" y="5514877"/>
            <a:ext cx="287454" cy="86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6376997" y="476093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85" name="直線接點 84"/>
          <p:cNvCxnSpPr>
            <a:stCxn id="76" idx="3"/>
            <a:endCxn id="83" idx="1"/>
          </p:cNvCxnSpPr>
          <p:nvPr/>
        </p:nvCxnSpPr>
        <p:spPr bwMode="auto">
          <a:xfrm>
            <a:off x="6020977" y="4930207"/>
            <a:ext cx="3560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文字方塊 87"/>
          <p:cNvSpPr txBox="1"/>
          <p:nvPr/>
        </p:nvSpPr>
        <p:spPr>
          <a:xfrm>
            <a:off x="6948264" y="475287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90" name="直線接點 89"/>
          <p:cNvCxnSpPr>
            <a:stCxn id="80" idx="0"/>
            <a:endCxn id="88" idx="2"/>
          </p:cNvCxnSpPr>
          <p:nvPr/>
        </p:nvCxnSpPr>
        <p:spPr bwMode="auto">
          <a:xfrm flipV="1">
            <a:off x="7113534" y="5091431"/>
            <a:ext cx="0" cy="262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94"/>
          <p:cNvCxnSpPr>
            <a:stCxn id="83" idx="3"/>
            <a:endCxn id="88" idx="1"/>
          </p:cNvCxnSpPr>
          <p:nvPr/>
        </p:nvCxnSpPr>
        <p:spPr bwMode="auto">
          <a:xfrm flipV="1">
            <a:off x="6707537" y="4922154"/>
            <a:ext cx="240727" cy="8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6372200" y="4168471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98" name="直線接點 97"/>
          <p:cNvCxnSpPr>
            <a:stCxn id="96" idx="2"/>
            <a:endCxn id="83" idx="0"/>
          </p:cNvCxnSpPr>
          <p:nvPr/>
        </p:nvCxnSpPr>
        <p:spPr bwMode="auto">
          <a:xfrm>
            <a:off x="6537470" y="4507025"/>
            <a:ext cx="4797" cy="253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接點 100"/>
          <p:cNvCxnSpPr>
            <a:stCxn id="88" idx="3"/>
            <a:endCxn id="102" idx="1"/>
          </p:cNvCxnSpPr>
          <p:nvPr/>
        </p:nvCxnSpPr>
        <p:spPr bwMode="auto">
          <a:xfrm>
            <a:off x="7278804" y="4922154"/>
            <a:ext cx="347032" cy="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文字方塊 101"/>
          <p:cNvSpPr txBox="1"/>
          <p:nvPr/>
        </p:nvSpPr>
        <p:spPr>
          <a:xfrm>
            <a:off x="7625836" y="475304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6948264" y="4170815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6" name="直線接點 105"/>
          <p:cNvCxnSpPr>
            <a:stCxn id="96" idx="3"/>
            <a:endCxn id="104" idx="1"/>
          </p:cNvCxnSpPr>
          <p:nvPr/>
        </p:nvCxnSpPr>
        <p:spPr bwMode="auto">
          <a:xfrm>
            <a:off x="6702740" y="4337748"/>
            <a:ext cx="245524" cy="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文字方塊 106"/>
          <p:cNvSpPr txBox="1"/>
          <p:nvPr/>
        </p:nvSpPr>
        <p:spPr>
          <a:xfrm>
            <a:off x="7636369" y="4168471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9" name="直線接點 108"/>
          <p:cNvCxnSpPr>
            <a:stCxn id="102" idx="0"/>
            <a:endCxn id="107" idx="2"/>
          </p:cNvCxnSpPr>
          <p:nvPr/>
        </p:nvCxnSpPr>
        <p:spPr bwMode="auto">
          <a:xfrm flipV="1">
            <a:off x="7864042" y="4507025"/>
            <a:ext cx="10533" cy="246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接點 115"/>
          <p:cNvCxnSpPr>
            <a:stCxn id="104" idx="3"/>
            <a:endCxn id="107" idx="1"/>
          </p:cNvCxnSpPr>
          <p:nvPr/>
        </p:nvCxnSpPr>
        <p:spPr bwMode="auto">
          <a:xfrm flipV="1">
            <a:off x="7424676" y="4337748"/>
            <a:ext cx="211693" cy="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文字方塊 116"/>
          <p:cNvSpPr txBox="1"/>
          <p:nvPr/>
        </p:nvSpPr>
        <p:spPr>
          <a:xfrm>
            <a:off x="8420177" y="4760930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19" name="直線接點 118"/>
          <p:cNvCxnSpPr>
            <a:stCxn id="102" idx="3"/>
            <a:endCxn id="117" idx="1"/>
          </p:cNvCxnSpPr>
          <p:nvPr/>
        </p:nvCxnSpPr>
        <p:spPr bwMode="auto">
          <a:xfrm>
            <a:off x="8102248" y="4922320"/>
            <a:ext cx="317929" cy="7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文字方塊 120"/>
          <p:cNvSpPr txBox="1"/>
          <p:nvPr/>
        </p:nvSpPr>
        <p:spPr>
          <a:xfrm>
            <a:off x="7637443" y="355371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23" name="直線接點 122"/>
          <p:cNvCxnSpPr>
            <a:stCxn id="107" idx="0"/>
            <a:endCxn id="121" idx="2"/>
          </p:cNvCxnSpPr>
          <p:nvPr/>
        </p:nvCxnSpPr>
        <p:spPr bwMode="auto">
          <a:xfrm flipV="1">
            <a:off x="7874575" y="3892267"/>
            <a:ext cx="1074" cy="276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手繪多邊形 136"/>
          <p:cNvSpPr/>
          <p:nvPr/>
        </p:nvSpPr>
        <p:spPr>
          <a:xfrm>
            <a:off x="4445000" y="4136319"/>
            <a:ext cx="3710020" cy="1570613"/>
          </a:xfrm>
          <a:custGeom>
            <a:avLst/>
            <a:gdLst>
              <a:gd name="connsiteX0" fmla="*/ 0 w 3710020"/>
              <a:gd name="connsiteY0" fmla="*/ 1553281 h 1570613"/>
              <a:gd name="connsiteX1" fmla="*/ 829733 w 3710020"/>
              <a:gd name="connsiteY1" fmla="*/ 1570214 h 1570613"/>
              <a:gd name="connsiteX2" fmla="*/ 1413933 w 3710020"/>
              <a:gd name="connsiteY2" fmla="*/ 1561748 h 1570613"/>
              <a:gd name="connsiteX3" fmla="*/ 2099733 w 3710020"/>
              <a:gd name="connsiteY3" fmla="*/ 1502481 h 1570613"/>
              <a:gd name="connsiteX4" fmla="*/ 2768600 w 3710020"/>
              <a:gd name="connsiteY4" fmla="*/ 1527881 h 1570613"/>
              <a:gd name="connsiteX5" fmla="*/ 2810933 w 3710020"/>
              <a:gd name="connsiteY5" fmla="*/ 833614 h 1570613"/>
              <a:gd name="connsiteX6" fmla="*/ 3606800 w 3710020"/>
              <a:gd name="connsiteY6" fmla="*/ 901348 h 1570613"/>
              <a:gd name="connsiteX7" fmla="*/ 3606800 w 3710020"/>
              <a:gd name="connsiteY7" fmla="*/ 88548 h 1570613"/>
              <a:gd name="connsiteX8" fmla="*/ 2751667 w 3710020"/>
              <a:gd name="connsiteY8" fmla="*/ 20814 h 1570613"/>
              <a:gd name="connsiteX9" fmla="*/ 2048933 w 3710020"/>
              <a:gd name="connsiteY9" fmla="*/ 71614 h 1570613"/>
              <a:gd name="connsiteX10" fmla="*/ 1955800 w 3710020"/>
              <a:gd name="connsiteY10" fmla="*/ 740481 h 1570613"/>
              <a:gd name="connsiteX11" fmla="*/ 1329267 w 3710020"/>
              <a:gd name="connsiteY11" fmla="*/ 647348 h 1570613"/>
              <a:gd name="connsiteX12" fmla="*/ 1320800 w 3710020"/>
              <a:gd name="connsiteY12" fmla="*/ 1316214 h 15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10020" h="1570613">
                <a:moveTo>
                  <a:pt x="0" y="1553281"/>
                </a:moveTo>
                <a:lnTo>
                  <a:pt x="829733" y="1570214"/>
                </a:lnTo>
                <a:lnTo>
                  <a:pt x="1413933" y="1561748"/>
                </a:lnTo>
                <a:cubicBezTo>
                  <a:pt x="1625600" y="1550459"/>
                  <a:pt x="1873955" y="1508125"/>
                  <a:pt x="2099733" y="1502481"/>
                </a:cubicBezTo>
                <a:cubicBezTo>
                  <a:pt x="2325511" y="1496837"/>
                  <a:pt x="2650067" y="1639359"/>
                  <a:pt x="2768600" y="1527881"/>
                </a:cubicBezTo>
                <a:cubicBezTo>
                  <a:pt x="2887133" y="1416403"/>
                  <a:pt x="2671233" y="938036"/>
                  <a:pt x="2810933" y="833614"/>
                </a:cubicBezTo>
                <a:cubicBezTo>
                  <a:pt x="2950633" y="729192"/>
                  <a:pt x="3474156" y="1025526"/>
                  <a:pt x="3606800" y="901348"/>
                </a:cubicBezTo>
                <a:cubicBezTo>
                  <a:pt x="3739444" y="777170"/>
                  <a:pt x="3749322" y="235304"/>
                  <a:pt x="3606800" y="88548"/>
                </a:cubicBezTo>
                <a:cubicBezTo>
                  <a:pt x="3464278" y="-58208"/>
                  <a:pt x="3011311" y="23636"/>
                  <a:pt x="2751667" y="20814"/>
                </a:cubicBezTo>
                <a:cubicBezTo>
                  <a:pt x="2492023" y="17992"/>
                  <a:pt x="2181577" y="-48330"/>
                  <a:pt x="2048933" y="71614"/>
                </a:cubicBezTo>
                <a:cubicBezTo>
                  <a:pt x="1916289" y="191558"/>
                  <a:pt x="2075744" y="644525"/>
                  <a:pt x="1955800" y="740481"/>
                </a:cubicBezTo>
                <a:cubicBezTo>
                  <a:pt x="1835856" y="836437"/>
                  <a:pt x="1435100" y="551393"/>
                  <a:pt x="1329267" y="647348"/>
                </a:cubicBezTo>
                <a:cubicBezTo>
                  <a:pt x="1223434" y="743303"/>
                  <a:pt x="1272117" y="1029758"/>
                  <a:pt x="1320800" y="1316214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7278804" y="55341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12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196752"/>
            <a:ext cx="7791400" cy="5051648"/>
          </a:xfrm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general algorithm for </a:t>
            </a:r>
            <a:r>
              <a:rPr lang="en-US" altLang="zh-TW" u="sng" dirty="0">
                <a:solidFill>
                  <a:srgbClr val="FF0000"/>
                </a:solidFill>
              </a:rPr>
              <a:t>finding all (or some) solutions to some computational </a:t>
            </a:r>
            <a:r>
              <a:rPr lang="en-US" altLang="zh-TW" u="sng" dirty="0" smtClean="0">
                <a:solidFill>
                  <a:srgbClr val="FF0000"/>
                </a:solidFill>
              </a:rPr>
              <a:t>problem</a:t>
            </a:r>
            <a:endParaRPr lang="en-US" altLang="zh-TW" dirty="0"/>
          </a:p>
          <a:p>
            <a:pPr lvl="1"/>
            <a:r>
              <a:rPr lang="en-US" altLang="zh-TW" u="sng" dirty="0" smtClean="0">
                <a:solidFill>
                  <a:srgbClr val="FF0000"/>
                </a:solidFill>
              </a:rPr>
              <a:t>incrementally </a:t>
            </a:r>
            <a:r>
              <a:rPr lang="en-US" altLang="zh-TW" u="sng" dirty="0">
                <a:solidFill>
                  <a:srgbClr val="FF0000"/>
                </a:solidFill>
              </a:rPr>
              <a:t>builds candidates</a:t>
            </a:r>
            <a:r>
              <a:rPr lang="en-US" altLang="zh-TW" dirty="0"/>
              <a:t> to the </a:t>
            </a:r>
            <a:r>
              <a:rPr lang="en-US" altLang="zh-TW" dirty="0" smtClean="0"/>
              <a:t>solutions</a:t>
            </a:r>
          </a:p>
          <a:p>
            <a:pPr lvl="1"/>
            <a:r>
              <a:rPr lang="en-US" altLang="zh-TW" u="sng" dirty="0" smtClean="0">
                <a:solidFill>
                  <a:srgbClr val="FF0000"/>
                </a:solidFill>
              </a:rPr>
              <a:t>abandons</a:t>
            </a:r>
            <a:r>
              <a:rPr lang="en-US" altLang="zh-TW" dirty="0" smtClean="0"/>
              <a:t> </a:t>
            </a:r>
            <a:r>
              <a:rPr lang="en-US" altLang="zh-TW" dirty="0"/>
              <a:t>each partial candidate c ("backtracks") as soon as it determines that c </a:t>
            </a:r>
            <a:r>
              <a:rPr lang="en-US" altLang="zh-TW" dirty="0">
                <a:solidFill>
                  <a:srgbClr val="FF0000"/>
                </a:solidFill>
              </a:rPr>
              <a:t>cannot possibly be completed to a valid solution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Recursive programming or using a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5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8291" y="54868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33389" y="380087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72019" y="380087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" name="直線接點 4"/>
          <p:cNvCxnSpPr>
            <a:stCxn id="3" idx="3"/>
            <a:endCxn id="4" idx="1"/>
          </p:cNvCxnSpPr>
          <p:nvPr/>
        </p:nvCxnSpPr>
        <p:spPr bwMode="auto">
          <a:xfrm>
            <a:off x="2563929" y="3970154"/>
            <a:ext cx="408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2978846" y="4506657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" name="直線接點 6"/>
          <p:cNvCxnSpPr>
            <a:stCxn id="6" idx="0"/>
            <a:endCxn id="4" idx="2"/>
          </p:cNvCxnSpPr>
          <p:nvPr/>
        </p:nvCxnSpPr>
        <p:spPr bwMode="auto">
          <a:xfrm flipH="1" flipV="1">
            <a:off x="3137289" y="4139431"/>
            <a:ext cx="6827" cy="367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3639858" y="380096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9" name="直線接點 8"/>
          <p:cNvCxnSpPr>
            <a:stCxn id="4" idx="3"/>
            <a:endCxn id="8" idx="1"/>
          </p:cNvCxnSpPr>
          <p:nvPr/>
        </p:nvCxnSpPr>
        <p:spPr bwMode="auto">
          <a:xfrm>
            <a:off x="3302559" y="3970154"/>
            <a:ext cx="337299" cy="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4279691" y="3809483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1" name="直線接點 10"/>
          <p:cNvCxnSpPr>
            <a:stCxn id="8" idx="3"/>
            <a:endCxn id="10" idx="1"/>
          </p:cNvCxnSpPr>
          <p:nvPr/>
        </p:nvCxnSpPr>
        <p:spPr bwMode="auto">
          <a:xfrm>
            <a:off x="3970398" y="3970237"/>
            <a:ext cx="309293" cy="42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3639858" y="3224813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3" name="直線接點 12"/>
          <p:cNvCxnSpPr>
            <a:stCxn id="12" idx="2"/>
            <a:endCxn id="8" idx="0"/>
          </p:cNvCxnSpPr>
          <p:nvPr/>
        </p:nvCxnSpPr>
        <p:spPr bwMode="auto">
          <a:xfrm>
            <a:off x="3805128" y="3563367"/>
            <a:ext cx="0" cy="237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4897685" y="381811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5" name="直線接點 14"/>
          <p:cNvCxnSpPr>
            <a:stCxn id="10" idx="3"/>
            <a:endCxn id="14" idx="1"/>
          </p:cNvCxnSpPr>
          <p:nvPr/>
        </p:nvCxnSpPr>
        <p:spPr bwMode="auto">
          <a:xfrm>
            <a:off x="4610231" y="3978760"/>
            <a:ext cx="287454" cy="86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326418" y="3224813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7" name="直線接點 16"/>
          <p:cNvCxnSpPr>
            <a:stCxn id="12" idx="3"/>
            <a:endCxn id="16" idx="1"/>
          </p:cNvCxnSpPr>
          <p:nvPr/>
        </p:nvCxnSpPr>
        <p:spPr bwMode="auto">
          <a:xfrm>
            <a:off x="3970398" y="3394090"/>
            <a:ext cx="3560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4897685" y="321676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線接點 18"/>
          <p:cNvCxnSpPr>
            <a:stCxn id="14" idx="0"/>
            <a:endCxn id="18" idx="2"/>
          </p:cNvCxnSpPr>
          <p:nvPr/>
        </p:nvCxnSpPr>
        <p:spPr bwMode="auto">
          <a:xfrm flipV="1">
            <a:off x="5062955" y="3555314"/>
            <a:ext cx="0" cy="262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6" idx="3"/>
            <a:endCxn id="18" idx="1"/>
          </p:cNvCxnSpPr>
          <p:nvPr/>
        </p:nvCxnSpPr>
        <p:spPr bwMode="auto">
          <a:xfrm flipV="1">
            <a:off x="4656958" y="3386037"/>
            <a:ext cx="240727" cy="8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4321621" y="2632354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2" name="直線接點 21"/>
          <p:cNvCxnSpPr>
            <a:stCxn id="21" idx="2"/>
            <a:endCxn id="16" idx="0"/>
          </p:cNvCxnSpPr>
          <p:nvPr/>
        </p:nvCxnSpPr>
        <p:spPr bwMode="auto">
          <a:xfrm>
            <a:off x="4486891" y="2970908"/>
            <a:ext cx="4797" cy="253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18" idx="3"/>
            <a:endCxn id="24" idx="1"/>
          </p:cNvCxnSpPr>
          <p:nvPr/>
        </p:nvCxnSpPr>
        <p:spPr bwMode="auto">
          <a:xfrm>
            <a:off x="5228225" y="3386037"/>
            <a:ext cx="347032" cy="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/>
          <p:cNvSpPr txBox="1"/>
          <p:nvPr/>
        </p:nvSpPr>
        <p:spPr>
          <a:xfrm>
            <a:off x="5575257" y="321692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897685" y="2634698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6" name="直線接點 25"/>
          <p:cNvCxnSpPr>
            <a:stCxn id="21" idx="3"/>
            <a:endCxn id="25" idx="1"/>
          </p:cNvCxnSpPr>
          <p:nvPr/>
        </p:nvCxnSpPr>
        <p:spPr bwMode="auto">
          <a:xfrm>
            <a:off x="4652161" y="2801631"/>
            <a:ext cx="245524" cy="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/>
          <p:cNvSpPr txBox="1"/>
          <p:nvPr/>
        </p:nvSpPr>
        <p:spPr>
          <a:xfrm>
            <a:off x="5585790" y="2632354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8" name="直線接點 27"/>
          <p:cNvCxnSpPr>
            <a:stCxn id="24" idx="0"/>
            <a:endCxn id="27" idx="2"/>
          </p:cNvCxnSpPr>
          <p:nvPr/>
        </p:nvCxnSpPr>
        <p:spPr bwMode="auto">
          <a:xfrm flipV="1">
            <a:off x="5813463" y="2970908"/>
            <a:ext cx="10533" cy="246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25" idx="3"/>
            <a:endCxn id="27" idx="1"/>
          </p:cNvCxnSpPr>
          <p:nvPr/>
        </p:nvCxnSpPr>
        <p:spPr bwMode="auto">
          <a:xfrm flipV="1">
            <a:off x="5374097" y="2801631"/>
            <a:ext cx="211693" cy="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6369598" y="322481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1" name="直線接點 30"/>
          <p:cNvCxnSpPr>
            <a:stCxn id="24" idx="3"/>
            <a:endCxn id="30" idx="1"/>
          </p:cNvCxnSpPr>
          <p:nvPr/>
        </p:nvCxnSpPr>
        <p:spPr bwMode="auto">
          <a:xfrm>
            <a:off x="6051669" y="3386203"/>
            <a:ext cx="317929" cy="7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5586864" y="201759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</a:t>
            </a:r>
            <a:endParaRPr lang="zh-TW" altLang="en-US" sz="16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3" name="直線接點 32"/>
          <p:cNvCxnSpPr>
            <a:stCxn id="27" idx="0"/>
            <a:endCxn id="32" idx="2"/>
          </p:cNvCxnSpPr>
          <p:nvPr/>
        </p:nvCxnSpPr>
        <p:spPr bwMode="auto">
          <a:xfrm flipV="1">
            <a:off x="5823996" y="2356150"/>
            <a:ext cx="1074" cy="276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/>
          <p:nvPr/>
        </p:nvCxnSpPr>
        <p:spPr bwMode="auto">
          <a:xfrm>
            <a:off x="2398659" y="4156669"/>
            <a:ext cx="738630" cy="86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單箭頭接點 38"/>
          <p:cNvCxnSpPr/>
          <p:nvPr/>
        </p:nvCxnSpPr>
        <p:spPr bwMode="auto">
          <a:xfrm>
            <a:off x="3059832" y="4245997"/>
            <a:ext cx="0" cy="5992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單箭頭接點 41"/>
          <p:cNvCxnSpPr/>
          <p:nvPr/>
        </p:nvCxnSpPr>
        <p:spPr bwMode="auto">
          <a:xfrm>
            <a:off x="3286185" y="4299383"/>
            <a:ext cx="0" cy="5992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單箭頭接點 42"/>
          <p:cNvCxnSpPr/>
          <p:nvPr/>
        </p:nvCxnSpPr>
        <p:spPr bwMode="auto">
          <a:xfrm>
            <a:off x="3231768" y="4139514"/>
            <a:ext cx="738630" cy="86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/>
          <p:cNvCxnSpPr/>
          <p:nvPr/>
        </p:nvCxnSpPr>
        <p:spPr bwMode="auto">
          <a:xfrm flipV="1">
            <a:off x="3990219" y="4160984"/>
            <a:ext cx="63983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單箭頭接點 47"/>
          <p:cNvCxnSpPr/>
          <p:nvPr/>
        </p:nvCxnSpPr>
        <p:spPr bwMode="auto">
          <a:xfrm flipV="1">
            <a:off x="4588392" y="4156669"/>
            <a:ext cx="63983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單箭頭接點 48"/>
          <p:cNvCxnSpPr/>
          <p:nvPr/>
        </p:nvCxnSpPr>
        <p:spPr bwMode="auto">
          <a:xfrm flipV="1">
            <a:off x="5160026" y="3555314"/>
            <a:ext cx="0" cy="5928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單箭頭接點 50"/>
          <p:cNvCxnSpPr/>
          <p:nvPr/>
        </p:nvCxnSpPr>
        <p:spPr bwMode="auto">
          <a:xfrm>
            <a:off x="5165117" y="3605708"/>
            <a:ext cx="6599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2311676" y="4168103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=1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max=1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 bwMode="auto">
          <a:xfrm>
            <a:off x="5830083" y="3605708"/>
            <a:ext cx="6599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單箭頭接點 54"/>
          <p:cNvCxnSpPr/>
          <p:nvPr/>
        </p:nvCxnSpPr>
        <p:spPr bwMode="auto">
          <a:xfrm>
            <a:off x="5940152" y="3224813"/>
            <a:ext cx="667652" cy="386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文字方塊 65"/>
          <p:cNvSpPr txBox="1"/>
          <p:nvPr/>
        </p:nvSpPr>
        <p:spPr>
          <a:xfrm>
            <a:off x="2400677" y="475139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=2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max=2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286185" y="4629767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=1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max=2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10280" y="4127542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=2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max=2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80557" y="4198465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=3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max=3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630052" y="4201383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=4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max=4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191144" y="3719726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=5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max=5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831100" y="3684666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=6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max=6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160059" y="278245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  <a:latin typeface="Rockwell" pitchFamily="18" charset="0"/>
              </a:rPr>
              <a:t>len</a:t>
            </a:r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=5</a:t>
            </a:r>
          </a:p>
          <a:p>
            <a:r>
              <a:rPr lang="en-US" altLang="zh-TW" sz="1100" b="1" dirty="0" smtClean="0">
                <a:solidFill>
                  <a:srgbClr val="FF0000"/>
                </a:solidFill>
                <a:latin typeface="Rockwell" pitchFamily="18" charset="0"/>
              </a:rPr>
              <a:t>max=6</a:t>
            </a:r>
            <a:endParaRPr lang="zh-TW" altLang="en-US" sz="1100" b="1" dirty="0">
              <a:solidFill>
                <a:srgbClr val="FF0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11949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2758</TotalTime>
  <Words>732</Words>
  <Application>Microsoft Office PowerPoint</Application>
  <PresentationFormat>如螢幕大小 (4:3)</PresentationFormat>
  <Paragraphs>250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古典-1</vt:lpstr>
      <vt:lpstr>Uva 539</vt:lpstr>
      <vt:lpstr>Problem Description(1)</vt:lpstr>
      <vt:lpstr>Problem Description(2)</vt:lpstr>
      <vt:lpstr>Problem Description(3)</vt:lpstr>
      <vt:lpstr>Input</vt:lpstr>
      <vt:lpstr>Output</vt:lpstr>
      <vt:lpstr>Sample Input / Output</vt:lpstr>
      <vt:lpstr>Backtracking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896</cp:revision>
  <dcterms:created xsi:type="dcterms:W3CDTF">2007-09-17T04:06:35Z</dcterms:created>
  <dcterms:modified xsi:type="dcterms:W3CDTF">2019-02-27T04:59:59Z</dcterms:modified>
</cp:coreProperties>
</file>