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306" r:id="rId4"/>
    <p:sldId id="289" r:id="rId5"/>
    <p:sldId id="297" r:id="rId6"/>
    <p:sldId id="258" r:id="rId7"/>
    <p:sldId id="307" r:id="rId8"/>
    <p:sldId id="308" r:id="rId9"/>
    <p:sldId id="259" r:id="rId10"/>
    <p:sldId id="260" r:id="rId11"/>
    <p:sldId id="327" r:id="rId12"/>
    <p:sldId id="309" r:id="rId13"/>
    <p:sldId id="310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11" r:id="rId25"/>
    <p:sldId id="312" r:id="rId26"/>
    <p:sldId id="313" r:id="rId27"/>
    <p:sldId id="314" r:id="rId28"/>
    <p:sldId id="315" r:id="rId29"/>
    <p:sldId id="316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33CC"/>
    <a:srgbClr val="FF33CC"/>
    <a:srgbClr val="0000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>
      <p:cViewPr varScale="1">
        <p:scale>
          <a:sx n="68" d="100"/>
          <a:sy n="68" d="100"/>
        </p:scale>
        <p:origin x="-13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2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9068F-60CD-4D92-9C9D-3C184FFEC4A9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21840-0B5D-4E3A-B640-9AA6CDEE46D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055C4-72EE-4368-8748-4E9978B6AD6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B7C10-4648-489C-9618-CDEF1FA7ECC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1B70E-7962-45D0-B5F4-AB288A1E5A7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43F26-B0F7-4E12-9EAE-94472AD2869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15901-1C43-48D7-8936-9C6119BB6B5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FEE48-D74B-4045-8EFE-D49BE8EC88B8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EE1CF-312D-4AA8-B356-94E527AF8CB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3D305-8233-4B47-89A4-09EF061C9EF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34888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1048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501008"/>
            <a:ext cx="6172200" cy="1719808"/>
          </a:xfrm>
        </p:spPr>
        <p:txBody>
          <a:bodyPr/>
          <a:lstStyle/>
          <a:p>
            <a:r>
              <a:rPr lang="en-US" altLang="zh-TW" dirty="0" smtClean="0"/>
              <a:t>Low Cost Air Travel, LA3561</a:t>
            </a:r>
          </a:p>
          <a:p>
            <a:r>
              <a:rPr lang="en-US" altLang="zh-TW" dirty="0" smtClean="0"/>
              <a:t>World Final 2006</a:t>
            </a:r>
          </a:p>
          <a:p>
            <a:r>
              <a:rPr lang="en-US" altLang="zh-TW" sz="24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0011" y="1124744"/>
            <a:ext cx="3384376" cy="5544616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endParaRPr lang="en-US" altLang="zh-TW" sz="2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225 3 1 3 4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 </a:t>
            </a:r>
            <a:r>
              <a:rPr lang="en-US" altLang="zh-TW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2 1 2 </a:t>
            </a:r>
            <a:endParaRPr lang="en-US" altLang="zh-TW" sz="2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50 </a:t>
            </a:r>
            <a:r>
              <a:rPr lang="en-US" altLang="zh-TW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2 2 3 </a:t>
            </a:r>
            <a:endParaRPr lang="en-US" altLang="zh-TW" sz="2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altLang="zh-TW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1 3 </a:t>
            </a:r>
            <a:endParaRPr lang="en-US" altLang="zh-TW" sz="2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100 </a:t>
            </a:r>
            <a:r>
              <a:rPr lang="en-US" altLang="zh-TW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2 2 4 </a:t>
            </a:r>
            <a:endParaRPr lang="en-US" altLang="zh-TW" sz="2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100 </a:t>
            </a:r>
            <a:r>
              <a:rPr lang="en-US" altLang="zh-TW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3 1 4 3 </a:t>
            </a:r>
            <a:endParaRPr lang="en-US" altLang="zh-TW" sz="2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 </a:t>
            </a:r>
            <a:r>
              <a:rPr lang="en-US" altLang="zh-TW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3 1 2 3 </a:t>
            </a:r>
            <a:endParaRPr lang="en-US" altLang="zh-TW" sz="2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altLang="zh-TW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1 4 </a:t>
            </a: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altLang="zh-TW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1 2 </a:t>
            </a: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endParaRPr lang="zh-TW" altLang="en-US" sz="2400" b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283968" y="1124744"/>
            <a:ext cx="4680520" cy="194421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Case 1, Trip 1: Cost = 225 </a:t>
            </a:r>
            <a:endParaRPr lang="en-US" altLang="zh-TW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Tickets </a:t>
            </a: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used: 1 </a:t>
            </a:r>
            <a:endParaRPr lang="en-US" altLang="zh-TW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2, Trip 1: Cost = 100 </a:t>
            </a:r>
            <a:endParaRPr lang="en-US" altLang="zh-TW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Tickets </a:t>
            </a: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used: 2 </a:t>
            </a:r>
            <a:endParaRPr lang="en-US" altLang="zh-TW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</a:t>
            </a: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2, </a:t>
            </a:r>
            <a:r>
              <a:rPr lang="en-US" altLang="zh-TW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Trip </a:t>
            </a: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2: Cost = 300 </a:t>
            </a:r>
            <a:endParaRPr lang="en-US" altLang="zh-TW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Tickets </a:t>
            </a: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used: 3 1</a:t>
            </a:r>
            <a:endParaRPr lang="zh-TW" altLang="en-US" sz="1800" kern="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827584" y="980728"/>
            <a:ext cx="360040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1184093" y="755412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 of tickets</a:t>
            </a:r>
            <a:endParaRPr lang="zh-TW" altLang="en-US" sz="18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9552" y="1124745"/>
            <a:ext cx="2304256" cy="12961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39552" y="1412777"/>
            <a:ext cx="1008112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547664" y="1412776"/>
            <a:ext cx="1008112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>
            <a:endCxn id="15" idx="0"/>
          </p:cNvCxnSpPr>
          <p:nvPr/>
        </p:nvCxnSpPr>
        <p:spPr bwMode="auto">
          <a:xfrm flipH="1">
            <a:off x="1043608" y="1196752"/>
            <a:ext cx="216024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1184093" y="1027475"/>
            <a:ext cx="2880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cost + number of cities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 flipV="1">
            <a:off x="2555776" y="1772815"/>
            <a:ext cx="578531" cy="2880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字方塊 67"/>
          <p:cNvSpPr txBox="1"/>
          <p:nvPr/>
        </p:nvSpPr>
        <p:spPr>
          <a:xfrm>
            <a:off x="3059832" y="191683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cities</a:t>
            </a:r>
            <a:endParaRPr lang="zh-TW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0785" y="2420889"/>
            <a:ext cx="2304256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822153" y="2360538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 of trips</a:t>
            </a:r>
            <a:endParaRPr lang="zh-TW" altLang="en-US" sz="18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75" name="直線單箭頭接點 74"/>
          <p:cNvCxnSpPr/>
          <p:nvPr/>
        </p:nvCxnSpPr>
        <p:spPr bwMode="auto">
          <a:xfrm flipH="1">
            <a:off x="923091" y="2576562"/>
            <a:ext cx="7698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矩形 76"/>
          <p:cNvSpPr/>
          <p:nvPr/>
        </p:nvSpPr>
        <p:spPr bwMode="auto">
          <a:xfrm>
            <a:off x="923090" y="2708922"/>
            <a:ext cx="624574" cy="360039"/>
          </a:xfrm>
          <a:prstGeom prst="rect">
            <a:avLst/>
          </a:prstGeom>
          <a:solidFill>
            <a:srgbClr val="FF33CC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9" name="直線單箭頭接點 78"/>
          <p:cNvCxnSpPr/>
          <p:nvPr/>
        </p:nvCxnSpPr>
        <p:spPr bwMode="auto">
          <a:xfrm flipH="1">
            <a:off x="1547664" y="2888941"/>
            <a:ext cx="7698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文字方塊 80"/>
          <p:cNvSpPr txBox="1"/>
          <p:nvPr/>
        </p:nvSpPr>
        <p:spPr>
          <a:xfrm>
            <a:off x="2317486" y="2761764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travelling 2 cities, 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1 to 3</a:t>
            </a:r>
            <a:endParaRPr lang="zh-TW" altLang="en-US" sz="14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39552" y="3068961"/>
            <a:ext cx="2304256" cy="12961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539552" y="4369296"/>
            <a:ext cx="2304256" cy="10081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39552" y="3356993"/>
            <a:ext cx="1008112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547664" y="3356992"/>
            <a:ext cx="576064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923090" y="4653137"/>
            <a:ext cx="769823" cy="356462"/>
          </a:xfrm>
          <a:prstGeom prst="rect">
            <a:avLst/>
          </a:prstGeom>
          <a:solidFill>
            <a:srgbClr val="FF33CC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39552" y="2699629"/>
            <a:ext cx="383539" cy="360039"/>
          </a:xfrm>
          <a:prstGeom prst="rect">
            <a:avLst/>
          </a:prstGeom>
          <a:solidFill>
            <a:srgbClr val="0033CC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39552" y="4653137"/>
            <a:ext cx="383538" cy="360039"/>
          </a:xfrm>
          <a:prstGeom prst="rect">
            <a:avLst/>
          </a:prstGeom>
          <a:solidFill>
            <a:srgbClr val="0033CC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61833" y="30689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27" idx="3"/>
            <a:endCxn id="94" idx="1"/>
          </p:cNvCxnSpPr>
          <p:nvPr/>
        </p:nvCxnSpPr>
        <p:spPr bwMode="auto">
          <a:xfrm>
            <a:off x="4900387" y="3299793"/>
            <a:ext cx="13896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6290025" y="30689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785720" y="3579059"/>
            <a:ext cx="156966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225 3 </a:t>
            </a:r>
            <a:r>
              <a:rPr lang="en-US" altLang="zh-TW" u="sng" dirty="0" smtClean="0">
                <a:solidFill>
                  <a:srgbClr val="FF0000"/>
                </a:solidFill>
              </a:rPr>
              <a:t>1 3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4645113" y="54736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99" name="直線單箭頭接點 98"/>
          <p:cNvCxnSpPr>
            <a:stCxn id="97" idx="3"/>
            <a:endCxn id="100" idx="1"/>
          </p:cNvCxnSpPr>
          <p:nvPr/>
        </p:nvCxnSpPr>
        <p:spPr bwMode="auto">
          <a:xfrm>
            <a:off x="4983667" y="5704530"/>
            <a:ext cx="13896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文字方塊 99"/>
          <p:cNvSpPr txBox="1"/>
          <p:nvPr/>
        </p:nvSpPr>
        <p:spPr>
          <a:xfrm>
            <a:off x="6373305" y="54736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05" name="直線單箭頭接點 104"/>
          <p:cNvCxnSpPr>
            <a:stCxn id="100" idx="3"/>
            <a:endCxn id="108" idx="1"/>
          </p:cNvCxnSpPr>
          <p:nvPr/>
        </p:nvCxnSpPr>
        <p:spPr bwMode="auto">
          <a:xfrm flipV="1">
            <a:off x="6711859" y="5704529"/>
            <a:ext cx="155403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文字方塊 107"/>
          <p:cNvSpPr txBox="1"/>
          <p:nvPr/>
        </p:nvSpPr>
        <p:spPr>
          <a:xfrm>
            <a:off x="8265894" y="54736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4834618" y="6063679"/>
            <a:ext cx="156966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200 3 </a:t>
            </a:r>
            <a:r>
              <a:rPr lang="en-US" altLang="zh-TW" u="sng" dirty="0" smtClean="0">
                <a:solidFill>
                  <a:srgbClr val="FF0000"/>
                </a:solidFill>
              </a:rPr>
              <a:t>1 2</a:t>
            </a:r>
            <a:r>
              <a:rPr lang="en-US" altLang="zh-TW" dirty="0" smtClean="0">
                <a:solidFill>
                  <a:schemeClr val="bg2"/>
                </a:solidFill>
              </a:rPr>
              <a:t> 3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83968" y="3409782"/>
            <a:ext cx="89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Ticket 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4606074" y="5894402"/>
            <a:ext cx="89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Ticket 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701881" y="6046549"/>
            <a:ext cx="1338828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100 2 </a:t>
            </a:r>
            <a:r>
              <a:rPr lang="en-US" altLang="zh-TW" u="sng" dirty="0" smtClean="0">
                <a:solidFill>
                  <a:srgbClr val="FF0000"/>
                </a:solidFill>
              </a:rPr>
              <a:t>2 4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473337" y="5877272"/>
            <a:ext cx="89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Ticket 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573105" y="41775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115" name="直線單箭頭接點 114"/>
          <p:cNvCxnSpPr>
            <a:stCxn id="114" idx="3"/>
            <a:endCxn id="118" idx="1"/>
          </p:cNvCxnSpPr>
          <p:nvPr/>
        </p:nvCxnSpPr>
        <p:spPr bwMode="auto">
          <a:xfrm>
            <a:off x="4911659" y="4408386"/>
            <a:ext cx="13896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文字方塊 117"/>
          <p:cNvSpPr txBox="1"/>
          <p:nvPr/>
        </p:nvSpPr>
        <p:spPr>
          <a:xfrm>
            <a:off x="6301297" y="41775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20" name="直線單箭頭接點 119"/>
          <p:cNvCxnSpPr>
            <a:stCxn id="118" idx="3"/>
            <a:endCxn id="122" idx="1"/>
          </p:cNvCxnSpPr>
          <p:nvPr/>
        </p:nvCxnSpPr>
        <p:spPr bwMode="auto">
          <a:xfrm flipV="1">
            <a:off x="6639851" y="4408385"/>
            <a:ext cx="155403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文字方塊 121"/>
          <p:cNvSpPr txBox="1"/>
          <p:nvPr/>
        </p:nvSpPr>
        <p:spPr>
          <a:xfrm>
            <a:off x="8193886" y="41775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762610" y="4767535"/>
            <a:ext cx="156966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100 3 </a:t>
            </a:r>
            <a:r>
              <a:rPr lang="en-US" altLang="zh-TW" u="sng" dirty="0" smtClean="0">
                <a:solidFill>
                  <a:srgbClr val="FF0000"/>
                </a:solidFill>
              </a:rPr>
              <a:t>1 4 3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4534066" y="4598258"/>
            <a:ext cx="89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Ticket 2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65422" y="404664"/>
            <a:ext cx="5262962" cy="5123656"/>
          </a:xfrm>
        </p:spPr>
        <p:txBody>
          <a:bodyPr/>
          <a:lstStyle/>
          <a:p>
            <a:pPr marL="0" indent="0">
              <a:lnSpc>
                <a:spcPts val="2000"/>
              </a:lnSpc>
              <a:buNone/>
            </a:pPr>
            <a:endParaRPr lang="en-US" altLang="zh-TW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r>
              <a:rPr lang="en-US" altLang="zh-TW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endParaRPr lang="en-US" altLang="zh-TW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zh-TW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20 5 1 3 2 4 5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10 5 1 2 3 4 5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15 5 5 1 4 3 2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TW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5 1 3 5 2 4</a:t>
            </a:r>
          </a:p>
          <a:p>
            <a:pPr marL="0" indent="0">
              <a:lnSpc>
                <a:spcPts val="2000"/>
              </a:lnSpc>
              <a:buNone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837689" y="1700808"/>
            <a:ext cx="1080120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17809" y="1700808"/>
            <a:ext cx="1944216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37689" y="2060849"/>
            <a:ext cx="1080120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17809" y="2060849"/>
            <a:ext cx="1944216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837689" y="2420889"/>
            <a:ext cx="1080120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17809" y="2420889"/>
            <a:ext cx="1944216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197729" y="3140968"/>
            <a:ext cx="1944216" cy="356462"/>
          </a:xfrm>
          <a:prstGeom prst="rect">
            <a:avLst/>
          </a:prstGeom>
          <a:solidFill>
            <a:srgbClr val="FF33CC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814191" y="3140968"/>
            <a:ext cx="383538" cy="360039"/>
          </a:xfrm>
          <a:prstGeom prst="rect">
            <a:avLst/>
          </a:prstGeom>
          <a:solidFill>
            <a:srgbClr val="0033CC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7" name="文字方塊 206"/>
          <p:cNvSpPr txBox="1"/>
          <p:nvPr/>
        </p:nvSpPr>
        <p:spPr>
          <a:xfrm>
            <a:off x="9167023" y="800789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(5, 5)</a:t>
            </a:r>
            <a:endParaRPr lang="zh-TW" altLang="en-US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8862670" y="77367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9203027" y="7556363"/>
            <a:ext cx="1003928" cy="451532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3" name="文字方塊 222"/>
          <p:cNvSpPr txBox="1"/>
          <p:nvPr/>
        </p:nvSpPr>
        <p:spPr>
          <a:xfrm>
            <a:off x="2151674" y="39132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24" name="直線單箭頭接點 223"/>
          <p:cNvCxnSpPr>
            <a:stCxn id="223" idx="3"/>
            <a:endCxn id="225" idx="1"/>
          </p:cNvCxnSpPr>
          <p:nvPr/>
        </p:nvCxnSpPr>
        <p:spPr bwMode="auto">
          <a:xfrm>
            <a:off x="2490228" y="4144096"/>
            <a:ext cx="395971" cy="75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" name="文字方塊 224"/>
          <p:cNvSpPr txBox="1"/>
          <p:nvPr/>
        </p:nvSpPr>
        <p:spPr>
          <a:xfrm>
            <a:off x="2886199" y="39207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26" name="直線單箭頭接點 225"/>
          <p:cNvCxnSpPr/>
          <p:nvPr/>
        </p:nvCxnSpPr>
        <p:spPr bwMode="auto">
          <a:xfrm>
            <a:off x="3815806" y="4161106"/>
            <a:ext cx="39263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" name="文字方塊 226"/>
          <p:cNvSpPr txBox="1"/>
          <p:nvPr/>
        </p:nvSpPr>
        <p:spPr>
          <a:xfrm>
            <a:off x="6148045" y="38860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28" name="文字方塊 227"/>
          <p:cNvSpPr txBox="1"/>
          <p:nvPr/>
        </p:nvSpPr>
        <p:spPr>
          <a:xfrm>
            <a:off x="2341179" y="4503245"/>
            <a:ext cx="1415772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 </a:t>
            </a:r>
            <a:r>
              <a:rPr lang="en-US" altLang="zh-TW" dirty="0"/>
              <a:t>5</a:t>
            </a:r>
            <a:r>
              <a:rPr lang="en-US" altLang="zh-TW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1 3 5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29" name="文字方塊 228"/>
          <p:cNvSpPr txBox="1"/>
          <p:nvPr/>
        </p:nvSpPr>
        <p:spPr>
          <a:xfrm>
            <a:off x="2112635" y="4333968"/>
            <a:ext cx="89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Ticket 2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0" name="文字方塊 229"/>
          <p:cNvSpPr txBox="1"/>
          <p:nvPr/>
        </p:nvSpPr>
        <p:spPr>
          <a:xfrm>
            <a:off x="4208442" y="4486115"/>
            <a:ext cx="118494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15 2 </a:t>
            </a:r>
            <a:r>
              <a:rPr lang="en-US" altLang="zh-TW" u="sng" dirty="0">
                <a:solidFill>
                  <a:srgbClr val="FF0000"/>
                </a:solidFill>
              </a:rPr>
              <a:t>5</a:t>
            </a:r>
            <a:r>
              <a:rPr lang="en-US" altLang="zh-TW" u="sng" dirty="0" smtClean="0">
                <a:solidFill>
                  <a:srgbClr val="FF0000"/>
                </a:solidFill>
              </a:rPr>
              <a:t> </a:t>
            </a:r>
            <a:r>
              <a:rPr lang="en-US" altLang="zh-TW" u="sng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31" name="文字方塊 230"/>
          <p:cNvSpPr txBox="1"/>
          <p:nvPr/>
        </p:nvSpPr>
        <p:spPr>
          <a:xfrm>
            <a:off x="3979898" y="4316838"/>
            <a:ext cx="89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Ticket 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5" name="文字方塊 234"/>
          <p:cNvSpPr txBox="1"/>
          <p:nvPr/>
        </p:nvSpPr>
        <p:spPr>
          <a:xfrm>
            <a:off x="3477252" y="39207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36" name="直線單箭頭接點 235"/>
          <p:cNvCxnSpPr>
            <a:stCxn id="225" idx="3"/>
            <a:endCxn id="235" idx="1"/>
          </p:cNvCxnSpPr>
          <p:nvPr/>
        </p:nvCxnSpPr>
        <p:spPr bwMode="auto">
          <a:xfrm>
            <a:off x="3224753" y="4151627"/>
            <a:ext cx="25249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4" name="文字方塊 243"/>
          <p:cNvSpPr txBox="1"/>
          <p:nvPr/>
        </p:nvSpPr>
        <p:spPr>
          <a:xfrm>
            <a:off x="4169837" y="39207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5" name="文字方塊 244"/>
          <p:cNvSpPr txBox="1"/>
          <p:nvPr/>
        </p:nvSpPr>
        <p:spPr>
          <a:xfrm>
            <a:off x="5499973" y="3903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46" name="文字方塊 245"/>
          <p:cNvSpPr txBox="1"/>
          <p:nvPr/>
        </p:nvSpPr>
        <p:spPr>
          <a:xfrm>
            <a:off x="4886847" y="39132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247" name="直線單箭頭接點 246"/>
          <p:cNvCxnSpPr>
            <a:stCxn id="244" idx="3"/>
            <a:endCxn id="246" idx="1"/>
          </p:cNvCxnSpPr>
          <p:nvPr/>
        </p:nvCxnSpPr>
        <p:spPr bwMode="auto">
          <a:xfrm flipV="1">
            <a:off x="4508391" y="4144095"/>
            <a:ext cx="378456" cy="75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" name="直線單箭頭接點 251"/>
          <p:cNvCxnSpPr/>
          <p:nvPr/>
        </p:nvCxnSpPr>
        <p:spPr bwMode="auto">
          <a:xfrm flipV="1">
            <a:off x="5152173" y="4127434"/>
            <a:ext cx="378456" cy="75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" name="直線單箭頭接點 252"/>
          <p:cNvCxnSpPr/>
          <p:nvPr/>
        </p:nvCxnSpPr>
        <p:spPr bwMode="auto">
          <a:xfrm flipV="1">
            <a:off x="5771131" y="4135934"/>
            <a:ext cx="378456" cy="75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4" name="矩形 253"/>
          <p:cNvSpPr/>
          <p:nvPr/>
        </p:nvSpPr>
        <p:spPr bwMode="auto">
          <a:xfrm>
            <a:off x="2151674" y="3947864"/>
            <a:ext cx="338554" cy="3664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2886199" y="3920794"/>
            <a:ext cx="338554" cy="3664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3477252" y="3913263"/>
            <a:ext cx="338554" cy="3664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4839904" y="3931519"/>
            <a:ext cx="338554" cy="3664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6148045" y="3920794"/>
            <a:ext cx="338554" cy="3664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0" name="文字方塊 259"/>
          <p:cNvSpPr txBox="1"/>
          <p:nvPr/>
        </p:nvSpPr>
        <p:spPr>
          <a:xfrm>
            <a:off x="5661699" y="4479502"/>
            <a:ext cx="1646605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 </a:t>
            </a:r>
            <a:r>
              <a:rPr lang="en-US" altLang="zh-TW" dirty="0"/>
              <a:t>5</a:t>
            </a:r>
            <a:r>
              <a:rPr lang="en-US" altLang="zh-TW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1 2 3 4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61" name="文字方塊 260"/>
          <p:cNvSpPr txBox="1"/>
          <p:nvPr/>
        </p:nvSpPr>
        <p:spPr>
          <a:xfrm>
            <a:off x="5323989" y="4275328"/>
            <a:ext cx="89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Ticket 2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8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State Modeling (i, j)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124744"/>
            <a:ext cx="7647384" cy="5123656"/>
          </a:xfrm>
        </p:spPr>
        <p:txBody>
          <a:bodyPr/>
          <a:lstStyle/>
          <a:p>
            <a:pPr marL="0" indent="0">
              <a:lnSpc>
                <a:spcPts val="2000"/>
              </a:lnSpc>
              <a:buNone/>
            </a:pPr>
            <a:endParaRPr lang="en-US" altLang="zh-TW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TW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tate (i, j)</a:t>
            </a:r>
            <a:r>
              <a:rPr lang="en-US" altLang="zh-TW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TW" b="0" dirty="0" smtClean="0">
              <a:latin typeface="微軟正黑體" pitchFamily="34" charset="-120"/>
              <a:ea typeface="微軟正黑體" pitchFamily="34" charset="-120"/>
              <a:cs typeface="Verdana" pitchFamily="34" charset="0"/>
            </a:endParaRPr>
          </a:p>
          <a:p>
            <a:pPr marL="400050" lvl="1" indent="0">
              <a:lnSpc>
                <a:spcPts val="2000"/>
              </a:lnSpc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已經經過了幾個城市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i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目前所在城市的編號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j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TW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</a:t>
            </a:r>
            <a:endParaRPr lang="en-US" altLang="zh-TW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zh-TW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endParaRPr lang="en-US" altLang="zh-TW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100 2 2 4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100 3 1 4 3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200 3 1 2 3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TW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1 2 4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95936" y="439369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(1, </a:t>
            </a:r>
            <a:r>
              <a:rPr lang="en-US" altLang="zh-TW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87624" y="3789040"/>
            <a:ext cx="1224136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10685" y="3789040"/>
            <a:ext cx="864096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87624" y="4149081"/>
            <a:ext cx="1224136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10684" y="4149081"/>
            <a:ext cx="1225211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187624" y="4509121"/>
            <a:ext cx="1224136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10684" y="4509121"/>
            <a:ext cx="1225211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47664" y="5229200"/>
            <a:ext cx="1152128" cy="356462"/>
          </a:xfrm>
          <a:prstGeom prst="rect">
            <a:avLst/>
          </a:prstGeom>
          <a:solidFill>
            <a:srgbClr val="FF33CC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64126" y="5229200"/>
            <a:ext cx="383538" cy="360039"/>
          </a:xfrm>
          <a:prstGeom prst="rect">
            <a:avLst/>
          </a:prstGeom>
          <a:solidFill>
            <a:srgbClr val="0033CC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58040" y="326059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(0, 4)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758040" y="380512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(2, 4)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58040" y="439838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(1, 3)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58040" y="4952249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(2, 2)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758040" y="552192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(2, 3)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5" idx="3"/>
            <a:endCxn id="15" idx="1"/>
          </p:cNvCxnSpPr>
          <p:nvPr/>
        </p:nvCxnSpPr>
        <p:spPr bwMode="auto">
          <a:xfrm flipV="1">
            <a:off x="5071872" y="3491423"/>
            <a:ext cx="686168" cy="1133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5" idx="3"/>
            <a:endCxn id="16" idx="1"/>
          </p:cNvCxnSpPr>
          <p:nvPr/>
        </p:nvCxnSpPr>
        <p:spPr bwMode="auto">
          <a:xfrm flipV="1">
            <a:off x="5071872" y="4035953"/>
            <a:ext cx="686168" cy="588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>
            <a:stCxn id="5" idx="3"/>
            <a:endCxn id="17" idx="1"/>
          </p:cNvCxnSpPr>
          <p:nvPr/>
        </p:nvCxnSpPr>
        <p:spPr bwMode="auto">
          <a:xfrm>
            <a:off x="5071872" y="4624523"/>
            <a:ext cx="686168" cy="4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>
            <a:stCxn id="5" idx="3"/>
            <a:endCxn id="18" idx="1"/>
          </p:cNvCxnSpPr>
          <p:nvPr/>
        </p:nvCxnSpPr>
        <p:spPr bwMode="auto">
          <a:xfrm>
            <a:off x="5071872" y="4624523"/>
            <a:ext cx="686168" cy="558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5" idx="3"/>
            <a:endCxn id="19" idx="1"/>
          </p:cNvCxnSpPr>
          <p:nvPr/>
        </p:nvCxnSpPr>
        <p:spPr bwMode="auto">
          <a:xfrm>
            <a:off x="5071872" y="4624523"/>
            <a:ext cx="686168" cy="1128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5236857" y="376722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231685" y="414654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236857" y="445994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279189" y="483771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258644" y="526441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660232" y="3260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/>
                <a:ea typeface="微軟正黑體"/>
              </a:rPr>
              <a:t>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660232" y="38314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/>
                <a:ea typeface="微軟正黑體"/>
              </a:rPr>
              <a:t>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660232" y="44074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/>
                <a:ea typeface="微軟正黑體"/>
              </a:rPr>
              <a:t>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164288" y="455151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</a:t>
            </a:r>
            <a:r>
              <a:rPr lang="en-US" altLang="zh-TW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18" idx="3"/>
            <a:endCxn id="38" idx="1"/>
          </p:cNvCxnSpPr>
          <p:nvPr/>
        </p:nvCxnSpPr>
        <p:spPr bwMode="auto">
          <a:xfrm flipV="1">
            <a:off x="6833976" y="4782344"/>
            <a:ext cx="330312" cy="400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6752910" y="478297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660232" y="55596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/>
                <a:ea typeface="微軟正黑體"/>
              </a:rPr>
              <a:t>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771632" y="4982713"/>
            <a:ext cx="981278" cy="424718"/>
          </a:xfrm>
          <a:prstGeom prst="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191122" y="4581128"/>
            <a:ext cx="981278" cy="424718"/>
          </a:xfrm>
          <a:prstGeom prst="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24128" y="279892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(0, 2)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" idx="3"/>
            <a:endCxn id="39" idx="1"/>
          </p:cNvCxnSpPr>
          <p:nvPr/>
        </p:nvCxnSpPr>
        <p:spPr bwMode="auto">
          <a:xfrm flipV="1">
            <a:off x="5071872" y="3029758"/>
            <a:ext cx="652256" cy="1594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5071872" y="332214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State Modeling (i, j)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24744"/>
            <a:ext cx="7863408" cy="5123656"/>
          </a:xfrm>
        </p:spPr>
        <p:txBody>
          <a:bodyPr/>
          <a:lstStyle/>
          <a:p>
            <a:pPr marL="0" indent="0">
              <a:lnSpc>
                <a:spcPts val="2000"/>
              </a:lnSpc>
              <a:buNone/>
            </a:pPr>
            <a:endParaRPr lang="en-US" altLang="zh-TW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TW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tate (i, j)</a:t>
            </a:r>
            <a:r>
              <a:rPr lang="en-US" altLang="zh-TW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TW" b="0" dirty="0" smtClean="0">
              <a:latin typeface="微軟正黑體" pitchFamily="34" charset="-120"/>
              <a:ea typeface="微軟正黑體" pitchFamily="34" charset="-120"/>
              <a:cs typeface="Verdana" pitchFamily="34" charset="0"/>
            </a:endParaRPr>
          </a:p>
          <a:p>
            <a:pPr marL="400050" lvl="1" indent="0">
              <a:lnSpc>
                <a:spcPts val="2000"/>
              </a:lnSpc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已經經過了幾個城市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i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目前所在城市的編號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Verdana" pitchFamily="34" charset="0"/>
              </a:rPr>
              <a:t>j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TW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</a:t>
            </a:r>
            <a:endParaRPr lang="en-US" altLang="zh-TW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zh-TW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20 5 1 3 2 4 5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10 5 1 2 3 4 5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15 5 5 1 4 3 2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TW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5 1 3 5 2 4</a:t>
            </a:r>
          </a:p>
          <a:p>
            <a:pPr marL="0" indent="0">
              <a:lnSpc>
                <a:spcPts val="2000"/>
              </a:lnSpc>
              <a:buNone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40807" y="4053843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(1, 1)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995098" y="3789040"/>
            <a:ext cx="1080120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75218" y="3789040"/>
            <a:ext cx="1944216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95098" y="4149081"/>
            <a:ext cx="1080120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075218" y="4149081"/>
            <a:ext cx="1944216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95098" y="4509121"/>
            <a:ext cx="1080120" cy="360039"/>
          </a:xfrm>
          <a:prstGeom prst="rect">
            <a:avLst/>
          </a:prstGeom>
          <a:solidFill>
            <a:srgbClr val="92D050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075218" y="4509121"/>
            <a:ext cx="1944216" cy="360039"/>
          </a:xfrm>
          <a:prstGeom prst="rect">
            <a:avLst/>
          </a:prstGeom>
          <a:solidFill>
            <a:srgbClr val="00FFFF">
              <a:alpha val="27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355138" y="5229200"/>
            <a:ext cx="1944216" cy="356462"/>
          </a:xfrm>
          <a:prstGeom prst="rect">
            <a:avLst/>
          </a:prstGeom>
          <a:solidFill>
            <a:srgbClr val="FF33CC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71600" y="5229200"/>
            <a:ext cx="383538" cy="360039"/>
          </a:xfrm>
          <a:prstGeom prst="rect">
            <a:avLst/>
          </a:prstGeom>
          <a:solidFill>
            <a:srgbClr val="0033CC">
              <a:alpha val="51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9" name="直線接點 38"/>
          <p:cNvCxnSpPr>
            <a:stCxn id="5" idx="3"/>
            <a:endCxn id="41" idx="1"/>
          </p:cNvCxnSpPr>
          <p:nvPr/>
        </p:nvCxnSpPr>
        <p:spPr bwMode="auto">
          <a:xfrm flipV="1">
            <a:off x="5116743" y="2895327"/>
            <a:ext cx="679393" cy="1389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5796136" y="266449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(1, 3)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800320" y="322575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(2, 2)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5" idx="3"/>
            <a:endCxn id="42" idx="1"/>
          </p:cNvCxnSpPr>
          <p:nvPr/>
        </p:nvCxnSpPr>
        <p:spPr bwMode="auto">
          <a:xfrm flipV="1">
            <a:off x="5116743" y="3456583"/>
            <a:ext cx="683577" cy="828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/>
          <p:cNvCxnSpPr>
            <a:stCxn id="5" idx="3"/>
            <a:endCxn id="50" idx="1"/>
          </p:cNvCxnSpPr>
          <p:nvPr/>
        </p:nvCxnSpPr>
        <p:spPr bwMode="auto">
          <a:xfrm flipV="1">
            <a:off x="5116743" y="3969378"/>
            <a:ext cx="679393" cy="315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5796136" y="373854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(2, </a:t>
            </a:r>
            <a:r>
              <a:rPr lang="en-US" altLang="zh-TW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dirty="0"/>
          </a:p>
        </p:txBody>
      </p:sp>
      <p:cxnSp>
        <p:nvCxnSpPr>
          <p:cNvPr id="53" name="直線接點 52"/>
          <p:cNvCxnSpPr>
            <a:stCxn id="5" idx="3"/>
            <a:endCxn id="57" idx="1"/>
          </p:cNvCxnSpPr>
          <p:nvPr/>
        </p:nvCxnSpPr>
        <p:spPr bwMode="auto">
          <a:xfrm>
            <a:off x="5116743" y="4284676"/>
            <a:ext cx="683577" cy="137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文字方塊 56"/>
          <p:cNvSpPr txBox="1"/>
          <p:nvPr/>
        </p:nvSpPr>
        <p:spPr>
          <a:xfrm>
            <a:off x="5800320" y="419147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(3, 5)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339109" y="29955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436096" y="34504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381634" y="39330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403312" y="44585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800320" y="465313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(1, 2)</a:t>
            </a:r>
            <a:endParaRPr lang="zh-TW" altLang="en-US" dirty="0"/>
          </a:p>
        </p:txBody>
      </p:sp>
      <p:cxnSp>
        <p:nvCxnSpPr>
          <p:cNvPr id="64" name="直線接點 63"/>
          <p:cNvCxnSpPr>
            <a:stCxn id="5" idx="3"/>
            <a:endCxn id="63" idx="1"/>
          </p:cNvCxnSpPr>
          <p:nvPr/>
        </p:nvCxnSpPr>
        <p:spPr bwMode="auto">
          <a:xfrm>
            <a:off x="5116743" y="4284676"/>
            <a:ext cx="683577" cy="599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文字方塊 66"/>
          <p:cNvSpPr txBox="1"/>
          <p:nvPr/>
        </p:nvSpPr>
        <p:spPr>
          <a:xfrm>
            <a:off x="5796136" y="512757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(2, 3)</a:t>
            </a:r>
            <a:endParaRPr lang="zh-TW" altLang="en-US" dirty="0"/>
          </a:p>
        </p:txBody>
      </p:sp>
      <p:cxnSp>
        <p:nvCxnSpPr>
          <p:cNvPr id="68" name="直線接點 67"/>
          <p:cNvCxnSpPr>
            <a:stCxn id="5" idx="3"/>
            <a:endCxn id="67" idx="1"/>
          </p:cNvCxnSpPr>
          <p:nvPr/>
        </p:nvCxnSpPr>
        <p:spPr bwMode="auto">
          <a:xfrm>
            <a:off x="5116743" y="4284676"/>
            <a:ext cx="679393" cy="10737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文字方塊 70"/>
          <p:cNvSpPr txBox="1"/>
          <p:nvPr/>
        </p:nvSpPr>
        <p:spPr>
          <a:xfrm>
            <a:off x="5364088" y="48186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436096" y="5229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796136" y="563163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(1, 4)</a:t>
            </a:r>
            <a:endParaRPr lang="zh-TW" altLang="en-US" dirty="0"/>
          </a:p>
        </p:txBody>
      </p:sp>
      <p:cxnSp>
        <p:nvCxnSpPr>
          <p:cNvPr id="74" name="直線接點 73"/>
          <p:cNvCxnSpPr>
            <a:stCxn id="5" idx="3"/>
            <a:endCxn id="73" idx="1"/>
          </p:cNvCxnSpPr>
          <p:nvPr/>
        </p:nvCxnSpPr>
        <p:spPr bwMode="auto">
          <a:xfrm>
            <a:off x="5116743" y="4284676"/>
            <a:ext cx="679393" cy="1577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文字方塊 83"/>
          <p:cNvSpPr txBox="1"/>
          <p:nvPr/>
        </p:nvSpPr>
        <p:spPr>
          <a:xfrm>
            <a:off x="5796136" y="613568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(3, 5)</a:t>
            </a:r>
            <a:endParaRPr lang="zh-TW" altLang="en-US" dirty="0"/>
          </a:p>
        </p:txBody>
      </p:sp>
      <p:cxnSp>
        <p:nvCxnSpPr>
          <p:cNvPr id="85" name="直線接點 84"/>
          <p:cNvCxnSpPr>
            <a:stCxn id="5" idx="3"/>
            <a:endCxn id="84" idx="1"/>
          </p:cNvCxnSpPr>
          <p:nvPr/>
        </p:nvCxnSpPr>
        <p:spPr bwMode="auto">
          <a:xfrm>
            <a:off x="5116743" y="4284676"/>
            <a:ext cx="679393" cy="20818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文字方塊 87"/>
          <p:cNvSpPr txBox="1"/>
          <p:nvPr/>
        </p:nvSpPr>
        <p:spPr>
          <a:xfrm>
            <a:off x="5339109" y="57201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364088" y="41705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90" name="直線接點 89"/>
          <p:cNvCxnSpPr>
            <a:stCxn id="57" idx="3"/>
            <a:endCxn id="93" idx="1"/>
          </p:cNvCxnSpPr>
          <p:nvPr/>
        </p:nvCxnSpPr>
        <p:spPr bwMode="auto">
          <a:xfrm flipV="1">
            <a:off x="6876256" y="3361407"/>
            <a:ext cx="631700" cy="10608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字方塊 92"/>
          <p:cNvSpPr txBox="1"/>
          <p:nvPr/>
        </p:nvSpPr>
        <p:spPr>
          <a:xfrm>
            <a:off x="7507956" y="313057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(3, 1)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7507956" y="354781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(3, 4)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7507956" y="397986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(3, 3)</a:t>
            </a:r>
            <a:endParaRPr lang="zh-TW" altLang="en-US" dirty="0"/>
          </a:p>
        </p:txBody>
      </p:sp>
      <p:cxnSp>
        <p:nvCxnSpPr>
          <p:cNvPr id="97" name="直線接點 96"/>
          <p:cNvCxnSpPr>
            <a:stCxn id="57" idx="3"/>
            <a:endCxn id="95" idx="1"/>
          </p:cNvCxnSpPr>
          <p:nvPr/>
        </p:nvCxnSpPr>
        <p:spPr bwMode="auto">
          <a:xfrm flipV="1">
            <a:off x="6876256" y="3778647"/>
            <a:ext cx="631700" cy="643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/>
          <p:cNvCxnSpPr>
            <a:stCxn id="57" idx="3"/>
            <a:endCxn id="96" idx="1"/>
          </p:cNvCxnSpPr>
          <p:nvPr/>
        </p:nvCxnSpPr>
        <p:spPr bwMode="auto">
          <a:xfrm flipV="1">
            <a:off x="6876256" y="4210695"/>
            <a:ext cx="631700" cy="2116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文字方塊 102"/>
          <p:cNvSpPr txBox="1"/>
          <p:nvPr/>
        </p:nvSpPr>
        <p:spPr>
          <a:xfrm>
            <a:off x="7499770" y="437590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(4, 2)</a:t>
            </a:r>
            <a:endParaRPr lang="zh-TW" altLang="en-US" dirty="0"/>
          </a:p>
        </p:txBody>
      </p:sp>
      <p:cxnSp>
        <p:nvCxnSpPr>
          <p:cNvPr id="105" name="直線接點 104"/>
          <p:cNvCxnSpPr>
            <a:stCxn id="57" idx="3"/>
            <a:endCxn id="103" idx="1"/>
          </p:cNvCxnSpPr>
          <p:nvPr/>
        </p:nvCxnSpPr>
        <p:spPr bwMode="auto">
          <a:xfrm>
            <a:off x="6876256" y="4422304"/>
            <a:ext cx="623514" cy="184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文字方塊 108"/>
          <p:cNvSpPr txBox="1"/>
          <p:nvPr/>
        </p:nvSpPr>
        <p:spPr>
          <a:xfrm>
            <a:off x="7516142" y="486916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(3, 1)</a:t>
            </a:r>
            <a:endParaRPr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7516142" y="52864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(3, 4)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7516142" y="571844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(3, 3)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7507956" y="611449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(4, 2)</a:t>
            </a:r>
            <a:endParaRPr lang="zh-TW" altLang="en-US" dirty="0"/>
          </a:p>
        </p:txBody>
      </p:sp>
      <p:cxnSp>
        <p:nvCxnSpPr>
          <p:cNvPr id="117" name="直線接點 116"/>
          <p:cNvCxnSpPr>
            <a:stCxn id="84" idx="3"/>
            <a:endCxn id="109" idx="1"/>
          </p:cNvCxnSpPr>
          <p:nvPr/>
        </p:nvCxnSpPr>
        <p:spPr bwMode="auto">
          <a:xfrm flipV="1">
            <a:off x="6872072" y="5099993"/>
            <a:ext cx="644070" cy="12665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84" idx="3"/>
            <a:endCxn id="110" idx="1"/>
          </p:cNvCxnSpPr>
          <p:nvPr/>
        </p:nvCxnSpPr>
        <p:spPr bwMode="auto">
          <a:xfrm flipV="1">
            <a:off x="6872072" y="5517233"/>
            <a:ext cx="644070" cy="8492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84" idx="3"/>
            <a:endCxn id="111" idx="1"/>
          </p:cNvCxnSpPr>
          <p:nvPr/>
        </p:nvCxnSpPr>
        <p:spPr bwMode="auto">
          <a:xfrm flipV="1">
            <a:off x="6872072" y="5949281"/>
            <a:ext cx="644070" cy="417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84" idx="3"/>
            <a:endCxn id="112" idx="1"/>
          </p:cNvCxnSpPr>
          <p:nvPr/>
        </p:nvCxnSpPr>
        <p:spPr bwMode="auto">
          <a:xfrm flipV="1">
            <a:off x="6872072" y="6345324"/>
            <a:ext cx="635884" cy="2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9110437" y="112474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(3, 3)</a:t>
            </a:r>
            <a:endParaRPr lang="zh-TW" altLang="en-US" dirty="0"/>
          </a:p>
        </p:txBody>
      </p:sp>
      <p:cxnSp>
        <p:nvCxnSpPr>
          <p:cNvPr id="130" name="直線接點 129"/>
          <p:cNvCxnSpPr>
            <a:stCxn id="93" idx="3"/>
            <a:endCxn id="129" idx="1"/>
          </p:cNvCxnSpPr>
          <p:nvPr/>
        </p:nvCxnSpPr>
        <p:spPr bwMode="auto">
          <a:xfrm flipV="1">
            <a:off x="8583892" y="1355577"/>
            <a:ext cx="526545" cy="2005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文字方塊 135"/>
          <p:cNvSpPr txBox="1"/>
          <p:nvPr/>
        </p:nvSpPr>
        <p:spPr>
          <a:xfrm>
            <a:off x="9110437" y="166638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(4, 2)</a:t>
            </a:r>
            <a:endParaRPr lang="zh-TW" altLang="en-US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9110437" y="211847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(5, 4)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9121962" y="258652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(5, 5)</a:t>
            </a:r>
            <a:endParaRPr lang="zh-TW" altLang="en-US" dirty="0"/>
          </a:p>
        </p:txBody>
      </p:sp>
      <p:cxnSp>
        <p:nvCxnSpPr>
          <p:cNvPr id="139" name="直線接點 138"/>
          <p:cNvCxnSpPr>
            <a:stCxn id="93" idx="3"/>
            <a:endCxn id="136" idx="1"/>
          </p:cNvCxnSpPr>
          <p:nvPr/>
        </p:nvCxnSpPr>
        <p:spPr bwMode="auto">
          <a:xfrm flipV="1">
            <a:off x="8583892" y="1897221"/>
            <a:ext cx="526545" cy="14641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接點 141"/>
          <p:cNvCxnSpPr>
            <a:stCxn id="93" idx="3"/>
            <a:endCxn id="137" idx="1"/>
          </p:cNvCxnSpPr>
          <p:nvPr/>
        </p:nvCxnSpPr>
        <p:spPr bwMode="auto">
          <a:xfrm flipV="1">
            <a:off x="8583892" y="2349305"/>
            <a:ext cx="526545" cy="1012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接點 144"/>
          <p:cNvCxnSpPr>
            <a:stCxn id="93" idx="3"/>
            <a:endCxn id="138" idx="1"/>
          </p:cNvCxnSpPr>
          <p:nvPr/>
        </p:nvCxnSpPr>
        <p:spPr bwMode="auto">
          <a:xfrm flipV="1">
            <a:off x="8583892" y="2817357"/>
            <a:ext cx="538070" cy="544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文字方塊 147"/>
          <p:cNvSpPr txBox="1"/>
          <p:nvPr/>
        </p:nvSpPr>
        <p:spPr>
          <a:xfrm>
            <a:off x="9121962" y="464938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(3, 3)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9121962" y="519102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(4, 2)</a:t>
            </a:r>
            <a:endParaRPr lang="zh-TW" altLang="en-US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9121962" y="564311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(5, 4)</a:t>
            </a:r>
            <a:endParaRPr lang="zh-TW" altLang="en-US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9133487" y="611116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(5, 5)</a:t>
            </a:r>
            <a:endParaRPr lang="zh-TW" altLang="en-US" dirty="0"/>
          </a:p>
        </p:txBody>
      </p:sp>
      <p:cxnSp>
        <p:nvCxnSpPr>
          <p:cNvPr id="152" name="直線接點 151"/>
          <p:cNvCxnSpPr>
            <a:stCxn id="109" idx="3"/>
            <a:endCxn id="148" idx="1"/>
          </p:cNvCxnSpPr>
          <p:nvPr/>
        </p:nvCxnSpPr>
        <p:spPr bwMode="auto">
          <a:xfrm flipV="1">
            <a:off x="8592078" y="4880217"/>
            <a:ext cx="529884" cy="219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直線接點 154"/>
          <p:cNvCxnSpPr>
            <a:stCxn id="109" idx="3"/>
            <a:endCxn id="149" idx="1"/>
          </p:cNvCxnSpPr>
          <p:nvPr/>
        </p:nvCxnSpPr>
        <p:spPr bwMode="auto">
          <a:xfrm>
            <a:off x="8592078" y="5099993"/>
            <a:ext cx="529884" cy="321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直線接點 157"/>
          <p:cNvCxnSpPr>
            <a:stCxn id="109" idx="3"/>
            <a:endCxn id="150" idx="1"/>
          </p:cNvCxnSpPr>
          <p:nvPr/>
        </p:nvCxnSpPr>
        <p:spPr bwMode="auto">
          <a:xfrm>
            <a:off x="8592078" y="5099993"/>
            <a:ext cx="529884" cy="7739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線接點 160"/>
          <p:cNvCxnSpPr>
            <a:stCxn id="109" idx="3"/>
            <a:endCxn id="151" idx="1"/>
          </p:cNvCxnSpPr>
          <p:nvPr/>
        </p:nvCxnSpPr>
        <p:spPr bwMode="auto">
          <a:xfrm>
            <a:off x="8592078" y="5099993"/>
            <a:ext cx="541409" cy="1242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文字方塊 163"/>
          <p:cNvSpPr txBox="1"/>
          <p:nvPr/>
        </p:nvSpPr>
        <p:spPr>
          <a:xfrm>
            <a:off x="6948264" y="359450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15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7082549" y="389185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15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7073470" y="415343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15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67" name="文字方塊 166"/>
          <p:cNvSpPr txBox="1"/>
          <p:nvPr/>
        </p:nvSpPr>
        <p:spPr>
          <a:xfrm>
            <a:off x="6999182" y="44585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15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7020272" y="53012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15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7073470" y="56428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15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7062470" y="594928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15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7054657" y="62587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15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9102943" y="299695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(4, 2)</a:t>
            </a:r>
            <a:endParaRPr lang="zh-TW" altLang="en-US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9102943" y="34290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(3, 3)</a:t>
            </a:r>
            <a:endParaRPr lang="zh-TW" altLang="en-US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9102943" y="388108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(5, 4)</a:t>
            </a:r>
            <a:endParaRPr lang="zh-TW" altLang="en-US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9114468" y="429309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(5, 5)</a:t>
            </a:r>
            <a:endParaRPr lang="zh-TW" altLang="en-US" dirty="0"/>
          </a:p>
        </p:txBody>
      </p:sp>
      <p:cxnSp>
        <p:nvCxnSpPr>
          <p:cNvPr id="181" name="直線單箭頭接點 180"/>
          <p:cNvCxnSpPr>
            <a:stCxn id="93" idx="3"/>
            <a:endCxn id="176" idx="1"/>
          </p:cNvCxnSpPr>
          <p:nvPr/>
        </p:nvCxnSpPr>
        <p:spPr bwMode="auto">
          <a:xfrm flipV="1">
            <a:off x="8583892" y="3227785"/>
            <a:ext cx="519051" cy="133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直線單箭頭接點 182"/>
          <p:cNvCxnSpPr>
            <a:stCxn id="93" idx="3"/>
            <a:endCxn id="177" idx="1"/>
          </p:cNvCxnSpPr>
          <p:nvPr/>
        </p:nvCxnSpPr>
        <p:spPr bwMode="auto">
          <a:xfrm>
            <a:off x="8583892" y="3361407"/>
            <a:ext cx="519051" cy="29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直線單箭頭接點 184"/>
          <p:cNvCxnSpPr>
            <a:stCxn id="93" idx="3"/>
            <a:endCxn id="178" idx="1"/>
          </p:cNvCxnSpPr>
          <p:nvPr/>
        </p:nvCxnSpPr>
        <p:spPr bwMode="auto">
          <a:xfrm>
            <a:off x="8583892" y="3361407"/>
            <a:ext cx="519051" cy="7505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直線單箭頭接點 186"/>
          <p:cNvCxnSpPr>
            <a:stCxn id="93" idx="3"/>
            <a:endCxn id="179" idx="1"/>
          </p:cNvCxnSpPr>
          <p:nvPr/>
        </p:nvCxnSpPr>
        <p:spPr bwMode="auto">
          <a:xfrm>
            <a:off x="8583892" y="3361407"/>
            <a:ext cx="530576" cy="1162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" name="文字方塊 187"/>
          <p:cNvSpPr txBox="1"/>
          <p:nvPr/>
        </p:nvSpPr>
        <p:spPr>
          <a:xfrm>
            <a:off x="8648492" y="189722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8800892" y="204962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8830892" y="23761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8809466" y="271535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92" name="文字方塊 191"/>
          <p:cNvSpPr txBox="1"/>
          <p:nvPr/>
        </p:nvSpPr>
        <p:spPr>
          <a:xfrm>
            <a:off x="8732112" y="31119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8754150" y="33174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94" name="文字方塊 193"/>
          <p:cNvSpPr txBox="1"/>
          <p:nvPr/>
        </p:nvSpPr>
        <p:spPr>
          <a:xfrm>
            <a:off x="8732112" y="36197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8689587" y="400947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8713252" y="481402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8800892" y="58093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8754416" y="509898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8732990" y="54382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20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9155498" y="654611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(3, 3)</a:t>
            </a:r>
            <a:endParaRPr lang="zh-TW" altLang="en-US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9155498" y="7087759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(4, 2)</a:t>
            </a:r>
            <a:endParaRPr lang="zh-TW" altLang="en-US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9155498" y="7539843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(5, 4)</a:t>
            </a:r>
            <a:endParaRPr lang="zh-TW" altLang="en-US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9167023" y="800789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(5, 5)</a:t>
            </a:r>
            <a:endParaRPr lang="zh-TW" altLang="en-US" dirty="0"/>
          </a:p>
        </p:txBody>
      </p:sp>
      <p:cxnSp>
        <p:nvCxnSpPr>
          <p:cNvPr id="208" name="直線接點 207"/>
          <p:cNvCxnSpPr>
            <a:stCxn id="109" idx="3"/>
          </p:cNvCxnSpPr>
          <p:nvPr/>
        </p:nvCxnSpPr>
        <p:spPr bwMode="auto">
          <a:xfrm>
            <a:off x="8592078" y="5099993"/>
            <a:ext cx="591662" cy="17075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直線接點 208"/>
          <p:cNvCxnSpPr>
            <a:stCxn id="109" idx="3"/>
          </p:cNvCxnSpPr>
          <p:nvPr/>
        </p:nvCxnSpPr>
        <p:spPr bwMode="auto">
          <a:xfrm>
            <a:off x="8592078" y="5099993"/>
            <a:ext cx="591662" cy="2249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直線接點 209"/>
          <p:cNvCxnSpPr>
            <a:stCxn id="109" idx="3"/>
          </p:cNvCxnSpPr>
          <p:nvPr/>
        </p:nvCxnSpPr>
        <p:spPr bwMode="auto">
          <a:xfrm>
            <a:off x="8592078" y="5099993"/>
            <a:ext cx="591662" cy="2701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線接點 210"/>
          <p:cNvCxnSpPr>
            <a:stCxn id="109" idx="3"/>
          </p:cNvCxnSpPr>
          <p:nvPr/>
        </p:nvCxnSpPr>
        <p:spPr bwMode="auto">
          <a:xfrm>
            <a:off x="8592078" y="5099993"/>
            <a:ext cx="603187" cy="31693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文字方塊 211"/>
          <p:cNvSpPr txBox="1"/>
          <p:nvPr/>
        </p:nvSpPr>
        <p:spPr>
          <a:xfrm>
            <a:off x="8949075" y="644015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213" name="文字方塊 212"/>
          <p:cNvSpPr txBox="1"/>
          <p:nvPr/>
        </p:nvSpPr>
        <p:spPr>
          <a:xfrm>
            <a:off x="8862670" y="77367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214" name="文字方塊 213"/>
          <p:cNvSpPr txBox="1"/>
          <p:nvPr/>
        </p:nvSpPr>
        <p:spPr>
          <a:xfrm>
            <a:off x="8972098" y="68569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215" name="文字方塊 214"/>
          <p:cNvSpPr txBox="1"/>
          <p:nvPr/>
        </p:nvSpPr>
        <p:spPr>
          <a:xfrm>
            <a:off x="9038342" y="73187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10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5800320" y="6157900"/>
            <a:ext cx="1003928" cy="451532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7518572" y="4879293"/>
            <a:ext cx="1003928" cy="451532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9203027" y="7556363"/>
            <a:ext cx="1003928" cy="451532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3" name="文字方塊 222"/>
          <p:cNvSpPr txBox="1"/>
          <p:nvPr/>
        </p:nvSpPr>
        <p:spPr>
          <a:xfrm>
            <a:off x="309083" y="5713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24" name="直線單箭頭接點 223"/>
          <p:cNvCxnSpPr>
            <a:stCxn id="223" idx="3"/>
            <a:endCxn id="225" idx="1"/>
          </p:cNvCxnSpPr>
          <p:nvPr/>
        </p:nvCxnSpPr>
        <p:spPr bwMode="auto">
          <a:xfrm>
            <a:off x="647637" y="5944297"/>
            <a:ext cx="395971" cy="75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" name="文字方塊 224"/>
          <p:cNvSpPr txBox="1"/>
          <p:nvPr/>
        </p:nvSpPr>
        <p:spPr>
          <a:xfrm>
            <a:off x="1043608" y="57209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26" name="直線單箭頭接點 225"/>
          <p:cNvCxnSpPr/>
          <p:nvPr/>
        </p:nvCxnSpPr>
        <p:spPr bwMode="auto">
          <a:xfrm>
            <a:off x="1973215" y="5961307"/>
            <a:ext cx="39263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" name="文字方塊 226"/>
          <p:cNvSpPr txBox="1"/>
          <p:nvPr/>
        </p:nvSpPr>
        <p:spPr>
          <a:xfrm>
            <a:off x="4305454" y="56862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28" name="文字方塊 227"/>
          <p:cNvSpPr txBox="1"/>
          <p:nvPr/>
        </p:nvSpPr>
        <p:spPr>
          <a:xfrm>
            <a:off x="498588" y="6303446"/>
            <a:ext cx="1415772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 </a:t>
            </a:r>
            <a:r>
              <a:rPr lang="en-US" altLang="zh-TW" dirty="0"/>
              <a:t>5</a:t>
            </a:r>
            <a:r>
              <a:rPr lang="en-US" altLang="zh-TW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1 3 5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29" name="文字方塊 228"/>
          <p:cNvSpPr txBox="1"/>
          <p:nvPr/>
        </p:nvSpPr>
        <p:spPr>
          <a:xfrm>
            <a:off x="270044" y="6134169"/>
            <a:ext cx="89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Ticket 2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0" name="文字方塊 229"/>
          <p:cNvSpPr txBox="1"/>
          <p:nvPr/>
        </p:nvSpPr>
        <p:spPr>
          <a:xfrm>
            <a:off x="2365851" y="6286316"/>
            <a:ext cx="1184940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15 2 </a:t>
            </a:r>
            <a:r>
              <a:rPr lang="en-US" altLang="zh-TW" u="sng" dirty="0">
                <a:solidFill>
                  <a:srgbClr val="FF0000"/>
                </a:solidFill>
              </a:rPr>
              <a:t>5</a:t>
            </a:r>
            <a:r>
              <a:rPr lang="en-US" altLang="zh-TW" u="sng" dirty="0" smtClean="0">
                <a:solidFill>
                  <a:srgbClr val="FF0000"/>
                </a:solidFill>
              </a:rPr>
              <a:t> </a:t>
            </a:r>
            <a:r>
              <a:rPr lang="en-US" altLang="zh-TW" u="sng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31" name="文字方塊 230"/>
          <p:cNvSpPr txBox="1"/>
          <p:nvPr/>
        </p:nvSpPr>
        <p:spPr>
          <a:xfrm>
            <a:off x="2137307" y="6117039"/>
            <a:ext cx="89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Ticket 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5" name="文字方塊 234"/>
          <p:cNvSpPr txBox="1"/>
          <p:nvPr/>
        </p:nvSpPr>
        <p:spPr>
          <a:xfrm>
            <a:off x="1634661" y="57209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36" name="直線單箭頭接點 235"/>
          <p:cNvCxnSpPr>
            <a:stCxn id="225" idx="3"/>
            <a:endCxn id="235" idx="1"/>
          </p:cNvCxnSpPr>
          <p:nvPr/>
        </p:nvCxnSpPr>
        <p:spPr bwMode="auto">
          <a:xfrm>
            <a:off x="1382162" y="5951828"/>
            <a:ext cx="25249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4" name="文字方塊 243"/>
          <p:cNvSpPr txBox="1"/>
          <p:nvPr/>
        </p:nvSpPr>
        <p:spPr>
          <a:xfrm>
            <a:off x="2327246" y="57209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5" name="文字方塊 244"/>
          <p:cNvSpPr txBox="1"/>
          <p:nvPr/>
        </p:nvSpPr>
        <p:spPr>
          <a:xfrm>
            <a:off x="3657382" y="57036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46" name="文字方塊 245"/>
          <p:cNvSpPr txBox="1"/>
          <p:nvPr/>
        </p:nvSpPr>
        <p:spPr>
          <a:xfrm>
            <a:off x="3044256" y="57134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247" name="直線單箭頭接點 246"/>
          <p:cNvCxnSpPr>
            <a:stCxn id="244" idx="3"/>
            <a:endCxn id="246" idx="1"/>
          </p:cNvCxnSpPr>
          <p:nvPr/>
        </p:nvCxnSpPr>
        <p:spPr bwMode="auto">
          <a:xfrm flipV="1">
            <a:off x="2665800" y="5944296"/>
            <a:ext cx="378456" cy="75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" name="直線單箭頭接點 251"/>
          <p:cNvCxnSpPr/>
          <p:nvPr/>
        </p:nvCxnSpPr>
        <p:spPr bwMode="auto">
          <a:xfrm flipV="1">
            <a:off x="3309582" y="5927635"/>
            <a:ext cx="378456" cy="75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" name="直線單箭頭接點 252"/>
          <p:cNvCxnSpPr/>
          <p:nvPr/>
        </p:nvCxnSpPr>
        <p:spPr bwMode="auto">
          <a:xfrm flipV="1">
            <a:off x="3928540" y="5936135"/>
            <a:ext cx="378456" cy="75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4" name="矩形 253"/>
          <p:cNvSpPr/>
          <p:nvPr/>
        </p:nvSpPr>
        <p:spPr bwMode="auto">
          <a:xfrm>
            <a:off x="309083" y="5748065"/>
            <a:ext cx="338554" cy="3664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1043608" y="5720995"/>
            <a:ext cx="338554" cy="3664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1634661" y="5713464"/>
            <a:ext cx="338554" cy="3664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2997313" y="5731720"/>
            <a:ext cx="338554" cy="3664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4305454" y="5720995"/>
            <a:ext cx="338554" cy="3664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0" name="文字方塊 259"/>
          <p:cNvSpPr txBox="1"/>
          <p:nvPr/>
        </p:nvSpPr>
        <p:spPr>
          <a:xfrm>
            <a:off x="3819108" y="6279703"/>
            <a:ext cx="1646605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 </a:t>
            </a:r>
            <a:r>
              <a:rPr lang="en-US" altLang="zh-TW" dirty="0"/>
              <a:t>5</a:t>
            </a:r>
            <a:r>
              <a:rPr lang="en-US" altLang="zh-TW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1 2 3 4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61" name="文字方塊 260"/>
          <p:cNvSpPr txBox="1"/>
          <p:nvPr/>
        </p:nvSpPr>
        <p:spPr>
          <a:xfrm>
            <a:off x="3481398" y="6075529"/>
            <a:ext cx="89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Ticket 2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6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B023-61DD-4753-97E3-CF809D7FC3D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d[v] = d[u]+w(u,v);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∞</a:t>
            </a:r>
          </a:p>
        </p:txBody>
      </p:sp>
      <p:sp>
        <p:nvSpPr>
          <p:cNvPr id="189451" name="Oval 11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∞</a:t>
            </a:r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89453" name="Oval 13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89454" name="AutoShape 14"/>
          <p:cNvCxnSpPr>
            <a:cxnSpLocks noChangeShapeType="1"/>
            <a:stCxn id="189453" idx="7"/>
            <a:endCxn id="18945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5" name="AutoShape 15"/>
          <p:cNvCxnSpPr>
            <a:cxnSpLocks noChangeShapeType="1"/>
            <a:stCxn id="189453" idx="5"/>
            <a:endCxn id="18945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6" name="AutoShape 16"/>
          <p:cNvCxnSpPr>
            <a:cxnSpLocks noChangeShapeType="1"/>
            <a:stCxn id="189451" idx="7"/>
            <a:endCxn id="18945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7" name="AutoShape 17"/>
          <p:cNvCxnSpPr>
            <a:cxnSpLocks noChangeShapeType="1"/>
            <a:stCxn id="189452" idx="1"/>
            <a:endCxn id="18945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8" name="AutoShape 18"/>
          <p:cNvCxnSpPr>
            <a:cxnSpLocks noChangeShapeType="1"/>
            <a:stCxn id="189451" idx="1"/>
            <a:endCxn id="18945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9" name="AutoShape 19"/>
          <p:cNvCxnSpPr>
            <a:cxnSpLocks noChangeShapeType="1"/>
            <a:stCxn id="189450" idx="5"/>
            <a:endCxn id="18945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89466" name="Rectangle 26"/>
          <p:cNvSpPr>
            <a:spLocks noChangeArrowheads="1"/>
          </p:cNvSpPr>
          <p:nvPr/>
        </p:nvSpPr>
        <p:spPr bwMode="auto">
          <a:xfrm>
            <a:off x="684213" y="1700213"/>
            <a:ext cx="4464050" cy="12969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5867400" y="3644900"/>
            <a:ext cx="274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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A, B, C, D</a:t>
            </a:r>
          </a:p>
        </p:txBody>
      </p:sp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9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2E62-65A5-49A0-B846-38F4A43303C5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d[v] = d[u]+w(u,v);</a:t>
            </a:r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∞</a:t>
            </a:r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∞</a:t>
            </a:r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1496" name="AutoShape 8"/>
          <p:cNvCxnSpPr>
            <a:cxnSpLocks noChangeShapeType="1"/>
            <a:stCxn id="191495" idx="7"/>
            <a:endCxn id="191492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7" name="AutoShape 9"/>
          <p:cNvCxnSpPr>
            <a:cxnSpLocks noChangeShapeType="1"/>
            <a:stCxn id="191495" idx="5"/>
            <a:endCxn id="191493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8" name="AutoShape 10"/>
          <p:cNvCxnSpPr>
            <a:cxnSpLocks noChangeShapeType="1"/>
            <a:stCxn id="191493" idx="7"/>
            <a:endCxn id="191494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9" name="AutoShape 11"/>
          <p:cNvCxnSpPr>
            <a:cxnSpLocks noChangeShapeType="1"/>
            <a:stCxn id="191494" idx="1"/>
            <a:endCxn id="191492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0" name="AutoShape 12"/>
          <p:cNvCxnSpPr>
            <a:cxnSpLocks noChangeShapeType="1"/>
            <a:stCxn id="191493" idx="1"/>
            <a:endCxn id="191492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1" name="AutoShape 13"/>
          <p:cNvCxnSpPr>
            <a:cxnSpLocks noChangeShapeType="1"/>
            <a:stCxn id="191492" idx="5"/>
            <a:endCxn id="191493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684213" y="2997200"/>
            <a:ext cx="4464050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192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 C, D</a:t>
            </a:r>
          </a:p>
        </p:txBody>
      </p:sp>
      <p:sp>
        <p:nvSpPr>
          <p:cNvPr id="191510" name="Line 22"/>
          <p:cNvSpPr>
            <a:spLocks noChangeShapeType="1"/>
          </p:cNvSpPr>
          <p:nvPr/>
        </p:nvSpPr>
        <p:spPr bwMode="auto">
          <a:xfrm>
            <a:off x="5940425" y="4437063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5632450" y="1936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1512" name="Rectangle 24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7E78-461C-4680-BA26-BA6C8633B71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3540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10</a:t>
            </a: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3544" name="AutoShape 8"/>
          <p:cNvCxnSpPr>
            <a:cxnSpLocks noChangeShapeType="1"/>
            <a:stCxn id="193543" idx="7"/>
            <a:endCxn id="19354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5" name="AutoShape 9"/>
          <p:cNvCxnSpPr>
            <a:cxnSpLocks noChangeShapeType="1"/>
            <a:stCxn id="193543" idx="5"/>
            <a:endCxn id="19354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6" name="AutoShape 10"/>
          <p:cNvCxnSpPr>
            <a:cxnSpLocks noChangeShapeType="1"/>
            <a:stCxn id="193541" idx="7"/>
            <a:endCxn id="19354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7" name="AutoShape 11"/>
          <p:cNvCxnSpPr>
            <a:cxnSpLocks noChangeShapeType="1"/>
            <a:stCxn id="193542" idx="1"/>
            <a:endCxn id="19354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8" name="AutoShape 12"/>
          <p:cNvCxnSpPr>
            <a:cxnSpLocks noChangeShapeType="1"/>
            <a:stCxn id="193541" idx="1"/>
            <a:endCxn id="19354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9" name="AutoShape 13"/>
          <p:cNvCxnSpPr>
            <a:cxnSpLocks noChangeShapeType="1"/>
            <a:stCxn id="193540" idx="5"/>
            <a:endCxn id="19354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3555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3556" name="Rectangle 20"/>
          <p:cNvSpPr>
            <a:spLocks noChangeArrowheads="1"/>
          </p:cNvSpPr>
          <p:nvPr/>
        </p:nvSpPr>
        <p:spPr bwMode="auto">
          <a:xfrm>
            <a:off x="1331913" y="4365625"/>
            <a:ext cx="4895850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 C, D</a:t>
            </a:r>
          </a:p>
        </p:txBody>
      </p:sp>
      <p:sp>
        <p:nvSpPr>
          <p:cNvPr id="193558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5632450" y="1936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3561" name="Text Box 25"/>
          <p:cNvSpPr txBox="1">
            <a:spLocks noChangeArrowheads="1"/>
          </p:cNvSpPr>
          <p:nvPr/>
        </p:nvSpPr>
        <p:spPr bwMode="auto">
          <a:xfrm>
            <a:off x="6659563" y="3068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3562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7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D614-ECEC-48CD-A3BF-99530D5C0CCE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10</a:t>
            </a:r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5591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5592" name="AutoShape 8"/>
          <p:cNvCxnSpPr>
            <a:cxnSpLocks noChangeShapeType="1"/>
            <a:stCxn id="195591" idx="7"/>
            <a:endCxn id="195588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3" name="AutoShape 9"/>
          <p:cNvCxnSpPr>
            <a:cxnSpLocks noChangeShapeType="1"/>
            <a:stCxn id="195591" idx="5"/>
            <a:endCxn id="195589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4" name="AutoShape 10"/>
          <p:cNvCxnSpPr>
            <a:cxnSpLocks noChangeShapeType="1"/>
            <a:stCxn id="195589" idx="7"/>
            <a:endCxn id="195590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5" name="AutoShape 11"/>
          <p:cNvCxnSpPr>
            <a:cxnSpLocks noChangeShapeType="1"/>
            <a:stCxn id="195590" idx="1"/>
            <a:endCxn id="195588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6" name="AutoShape 12"/>
          <p:cNvCxnSpPr>
            <a:cxnSpLocks noChangeShapeType="1"/>
            <a:stCxn id="195589" idx="1"/>
            <a:endCxn id="195588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7" name="AutoShape 13"/>
          <p:cNvCxnSpPr>
            <a:cxnSpLocks noChangeShapeType="1"/>
            <a:stCxn id="195588" idx="5"/>
            <a:endCxn id="195589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755650" y="3068638"/>
            <a:ext cx="4032250" cy="1223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46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B,D</a:t>
            </a:r>
          </a:p>
        </p:txBody>
      </p:sp>
      <p:sp>
        <p:nvSpPr>
          <p:cNvPr id="195606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5607" name="Text Box 23"/>
          <p:cNvSpPr txBox="1">
            <a:spLocks noChangeArrowheads="1"/>
          </p:cNvSpPr>
          <p:nvPr/>
        </p:nvSpPr>
        <p:spPr bwMode="auto">
          <a:xfrm>
            <a:off x="6659563" y="3141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5608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8172450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4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BECB-116A-4714-B0BA-529DD796BA3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7636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9</a:t>
            </a:r>
          </a:p>
        </p:txBody>
      </p:sp>
      <p:sp>
        <p:nvSpPr>
          <p:cNvPr id="197637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7638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7640" name="AutoShape 8"/>
          <p:cNvCxnSpPr>
            <a:cxnSpLocks noChangeShapeType="1"/>
            <a:stCxn id="197639" idx="7"/>
            <a:endCxn id="197636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1" name="AutoShape 9"/>
          <p:cNvCxnSpPr>
            <a:cxnSpLocks noChangeShapeType="1"/>
            <a:stCxn id="197639" idx="5"/>
            <a:endCxn id="197637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2" name="AutoShape 10"/>
          <p:cNvCxnSpPr>
            <a:cxnSpLocks noChangeShapeType="1"/>
            <a:stCxn id="197637" idx="7"/>
            <a:endCxn id="197638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3" name="AutoShape 11"/>
          <p:cNvCxnSpPr>
            <a:cxnSpLocks noChangeShapeType="1"/>
            <a:stCxn id="197638" idx="1"/>
            <a:endCxn id="197636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4" name="AutoShape 12"/>
          <p:cNvCxnSpPr>
            <a:cxnSpLocks noChangeShapeType="1"/>
            <a:stCxn id="197637" idx="1"/>
            <a:endCxn id="197636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5" name="AutoShape 13"/>
          <p:cNvCxnSpPr>
            <a:cxnSpLocks noChangeShapeType="1"/>
            <a:stCxn id="197636" idx="5"/>
            <a:endCxn id="197637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1331913" y="4292600"/>
            <a:ext cx="4824412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46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B,D</a:t>
            </a:r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55" name="Text Box 23"/>
          <p:cNvSpPr txBox="1">
            <a:spLocks noChangeArrowheads="1"/>
          </p:cNvSpPr>
          <p:nvPr/>
        </p:nvSpPr>
        <p:spPr bwMode="auto">
          <a:xfrm>
            <a:off x="6659563" y="3141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7656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7657" name="Text Box 25"/>
          <p:cNvSpPr txBox="1">
            <a:spLocks noChangeArrowheads="1"/>
          </p:cNvSpPr>
          <p:nvPr/>
        </p:nvSpPr>
        <p:spPr bwMode="auto">
          <a:xfrm>
            <a:off x="8172450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4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FFF2-B561-4C62-9140-3AB7D381AD2C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9</a:t>
            </a:r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9688" name="AutoShape 8"/>
          <p:cNvCxnSpPr>
            <a:cxnSpLocks noChangeShapeType="1"/>
            <a:stCxn id="199687" idx="7"/>
            <a:endCxn id="199684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89" name="AutoShape 9"/>
          <p:cNvCxnSpPr>
            <a:cxnSpLocks noChangeShapeType="1"/>
            <a:stCxn id="199687" idx="5"/>
            <a:endCxn id="199685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0" name="AutoShape 10"/>
          <p:cNvCxnSpPr>
            <a:cxnSpLocks noChangeShapeType="1"/>
            <a:stCxn id="199685" idx="7"/>
            <a:endCxn id="199686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1" name="AutoShape 11"/>
          <p:cNvCxnSpPr>
            <a:cxnSpLocks noChangeShapeType="1"/>
            <a:stCxn id="199686" idx="1"/>
            <a:endCxn id="199684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2" name="AutoShape 12"/>
          <p:cNvCxnSpPr>
            <a:cxnSpLocks noChangeShapeType="1"/>
            <a:stCxn id="199685" idx="1"/>
            <a:endCxn id="199684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3" name="AutoShape 13"/>
          <p:cNvCxnSpPr>
            <a:cxnSpLocks noChangeShapeType="1"/>
            <a:stCxn id="199684" idx="5"/>
            <a:endCxn id="199685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755650" y="2997200"/>
            <a:ext cx="3960813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27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</a:t>
            </a:r>
          </a:p>
        </p:txBody>
      </p:sp>
      <p:sp>
        <p:nvSpPr>
          <p:cNvPr id="199702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8316913" y="2708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7308850" y="1268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9706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96752"/>
            <a:ext cx="7819256" cy="4968552"/>
          </a:xfrm>
        </p:spPr>
        <p:txBody>
          <a:bodyPr/>
          <a:lstStyle/>
          <a:p>
            <a:r>
              <a:rPr lang="en-US" altLang="zh-TW" sz="2800" dirty="0"/>
              <a:t>Air fares are crazy! The cost of </a:t>
            </a:r>
            <a:r>
              <a:rPr lang="en-US" altLang="zh-TW" sz="2800" u="sng" dirty="0">
                <a:solidFill>
                  <a:srgbClr val="FF0000"/>
                </a:solidFill>
              </a:rPr>
              <a:t>a ticket is determined by numerous factors</a:t>
            </a:r>
            <a:r>
              <a:rPr lang="en-US" altLang="zh-TW" sz="2800" dirty="0"/>
              <a:t>, and is usually not directly related to the distance traveled. Many travelers try to be creative, sometimes </a:t>
            </a:r>
            <a:r>
              <a:rPr lang="en-US" altLang="zh-TW" sz="2800" u="sng" dirty="0">
                <a:solidFill>
                  <a:srgbClr val="FF0000"/>
                </a:solidFill>
              </a:rPr>
              <a:t>using only parts of tickets with stops in various cities to achieve lower-cost travel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However</a:t>
            </a:r>
            <a:r>
              <a:rPr lang="en-US" altLang="zh-TW" sz="2800" dirty="0"/>
              <a:t>, the airlines are aware of this behavior, and usually require that the travel covered by </a:t>
            </a:r>
            <a:r>
              <a:rPr lang="en-US" altLang="zh-TW" sz="2800" u="sng" dirty="0">
                <a:solidFill>
                  <a:srgbClr val="FF0000"/>
                </a:solidFill>
              </a:rPr>
              <a:t>a ticket be completed in order and without intervening travel</a:t>
            </a:r>
            <a:r>
              <a:rPr lang="en-US" altLang="zh-TW" sz="2800" dirty="0"/>
              <a:t>.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41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3CC-8447-405D-80E8-176FE73F2E8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3784" name="AutoShape 8"/>
          <p:cNvCxnSpPr>
            <a:cxnSpLocks noChangeShapeType="1"/>
            <a:stCxn id="203783" idx="7"/>
            <a:endCxn id="20378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5" name="AutoShape 9"/>
          <p:cNvCxnSpPr>
            <a:cxnSpLocks noChangeShapeType="1"/>
            <a:stCxn id="203783" idx="5"/>
            <a:endCxn id="20378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6" name="AutoShape 10"/>
          <p:cNvCxnSpPr>
            <a:cxnSpLocks noChangeShapeType="1"/>
            <a:stCxn id="203781" idx="7"/>
            <a:endCxn id="20378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7" name="AutoShape 11"/>
          <p:cNvCxnSpPr>
            <a:cxnSpLocks noChangeShapeType="1"/>
            <a:stCxn id="203782" idx="1"/>
            <a:endCxn id="20378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8" name="AutoShape 12"/>
          <p:cNvCxnSpPr>
            <a:cxnSpLocks noChangeShapeType="1"/>
            <a:stCxn id="203781" idx="1"/>
            <a:endCxn id="20378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9" name="AutoShape 13"/>
          <p:cNvCxnSpPr>
            <a:cxnSpLocks noChangeShapeType="1"/>
            <a:stCxn id="203780" idx="5"/>
            <a:endCxn id="20378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1331913" y="4365625"/>
            <a:ext cx="4752975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27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</a:t>
            </a:r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8316913" y="2708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7308850" y="1268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5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52C-F89F-4B66-9670-70D270B28295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1736" name="AutoShape 8"/>
          <p:cNvCxnSpPr>
            <a:cxnSpLocks noChangeShapeType="1"/>
            <a:stCxn id="201735" idx="7"/>
            <a:endCxn id="201732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7" name="AutoShape 9"/>
          <p:cNvCxnSpPr>
            <a:cxnSpLocks noChangeShapeType="1"/>
            <a:stCxn id="201735" idx="5"/>
            <a:endCxn id="201733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8" name="AutoShape 10"/>
          <p:cNvCxnSpPr>
            <a:cxnSpLocks noChangeShapeType="1"/>
            <a:stCxn id="201733" idx="7"/>
            <a:endCxn id="201734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9" name="AutoShape 11"/>
          <p:cNvCxnSpPr>
            <a:cxnSpLocks noChangeShapeType="1"/>
            <a:stCxn id="201734" idx="1"/>
            <a:endCxn id="201732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0" name="AutoShape 12"/>
          <p:cNvCxnSpPr>
            <a:cxnSpLocks noChangeShapeType="1"/>
            <a:stCxn id="201733" idx="1"/>
            <a:endCxn id="201732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1" name="AutoShape 13"/>
          <p:cNvCxnSpPr>
            <a:cxnSpLocks noChangeShapeType="1"/>
            <a:stCxn id="201732" idx="5"/>
            <a:endCxn id="201733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755650" y="2997200"/>
            <a:ext cx="3960813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A,C,D,B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</a:t>
            </a:r>
            <a:r>
              <a:rPr lang="en-US" altLang="zh-TW" b="1">
                <a:solidFill>
                  <a:srgbClr val="00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201750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7308850" y="1268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7380288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201754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0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43F3-0564-435E-B079-DA23204CB62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1331913" y="4365625"/>
            <a:ext cx="4824412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A,C,D,B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</a:t>
            </a:r>
            <a:r>
              <a:rPr lang="en-US" altLang="zh-TW" b="1">
                <a:solidFill>
                  <a:srgbClr val="00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50" name="Oval 26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5851" name="Oval 27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5852" name="Oval 28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5853" name="Oval 29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5854" name="AutoShape 30"/>
          <p:cNvCxnSpPr>
            <a:cxnSpLocks noChangeShapeType="1"/>
            <a:stCxn id="205853" idx="7"/>
            <a:endCxn id="20585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5" name="AutoShape 31"/>
          <p:cNvCxnSpPr>
            <a:cxnSpLocks noChangeShapeType="1"/>
            <a:stCxn id="205853" idx="5"/>
            <a:endCxn id="20585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6" name="AutoShape 32"/>
          <p:cNvCxnSpPr>
            <a:cxnSpLocks noChangeShapeType="1"/>
            <a:stCxn id="205851" idx="7"/>
            <a:endCxn id="20585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7" name="AutoShape 33"/>
          <p:cNvCxnSpPr>
            <a:cxnSpLocks noChangeShapeType="1"/>
            <a:stCxn id="205852" idx="1"/>
            <a:endCxn id="20585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8" name="AutoShape 34"/>
          <p:cNvCxnSpPr>
            <a:cxnSpLocks noChangeShapeType="1"/>
            <a:stCxn id="205851" idx="1"/>
            <a:endCxn id="20585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9" name="AutoShape 35"/>
          <p:cNvCxnSpPr>
            <a:cxnSpLocks noChangeShapeType="1"/>
            <a:stCxn id="205850" idx="5"/>
            <a:endCxn id="20585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860" name="Text Box 36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5861" name="Text Box 37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5864" name="Text Box 40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5865" name="Text Box 41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5866" name="Text Box 42"/>
          <p:cNvSpPr txBox="1">
            <a:spLocks noChangeArrowheads="1"/>
          </p:cNvSpPr>
          <p:nvPr/>
        </p:nvSpPr>
        <p:spPr bwMode="auto">
          <a:xfrm>
            <a:off x="7308850" y="1268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7380288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049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9EC-EEC6-4F9B-A5C6-81643688AD6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5256213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43438" y="1916113"/>
            <a:ext cx="383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How many times is </a:t>
            </a:r>
            <a:b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ExtractMin() called?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827088" y="3213100"/>
            <a:ext cx="4032250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1403350" y="4581525"/>
            <a:ext cx="4824413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5148263" y="3789363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How many times is </a:t>
            </a:r>
            <a:b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Relax called?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2627313" y="6021388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 b="1">
                <a:solidFill>
                  <a:srgbClr val="FF0000"/>
                </a:solidFill>
                <a:latin typeface="Courier New" pitchFamily="49" charset="0"/>
              </a:rPr>
              <a:t>A:O(V lg V + E)</a:t>
            </a:r>
            <a:endParaRPr lang="en-US" altLang="zh-TW" sz="2800" b="1" i="1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8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13" grpId="0" autoUpdateAnimBg="0"/>
      <p:bldP spid="12391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60325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" y="1483901"/>
            <a:ext cx="3226936" cy="2014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2126450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41781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59455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45944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83360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49292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52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7047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" y="1483901"/>
            <a:ext cx="3226936" cy="2014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2488736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4774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37738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44468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53573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65967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725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46504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" y="1483901"/>
            <a:ext cx="3226936" cy="2014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20" y="2816932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70859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(2,4,4)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(4,2,4)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76850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94459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2983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96485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81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70578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" y="1483901"/>
            <a:ext cx="3226936" cy="2014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3212976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14699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(2,4,4)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(4,2,4)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(3,4,5)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(4,3,5)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65136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45731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60545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11405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3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5191125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774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0"/>
            <a:ext cx="6562725" cy="686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286744"/>
            <a:ext cx="2555776" cy="1430288"/>
          </a:xfrm>
        </p:spPr>
        <p:txBody>
          <a:bodyPr/>
          <a:lstStyle/>
          <a:p>
            <a:r>
              <a:rPr lang="en-US" altLang="zh-TW" dirty="0" err="1" smtClean="0"/>
              <a:t>Dijkstra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3990937" y="399067"/>
            <a:ext cx="3816424" cy="15841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27361" y="-57001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Initialization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60032" y="4064744"/>
            <a:ext cx="244827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27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96752"/>
            <a:ext cx="7819256" cy="4968552"/>
          </a:xfrm>
        </p:spPr>
        <p:txBody>
          <a:bodyPr/>
          <a:lstStyle/>
          <a:p>
            <a:r>
              <a:rPr lang="en-US" altLang="zh-TW" sz="2800" dirty="0" smtClean="0"/>
              <a:t>For </a:t>
            </a:r>
            <a:r>
              <a:rPr lang="en-US" altLang="zh-TW" sz="2800" dirty="0"/>
              <a:t>example, if you have a ticket for travel from City-1 to City-2 then to City-3, you are not allowed to use only the portion of the ticket for travel from City-2 to City-3. </a:t>
            </a:r>
            <a:endParaRPr lang="en-US" altLang="zh-TW" sz="2800" dirty="0" smtClean="0"/>
          </a:p>
          <a:p>
            <a:r>
              <a:rPr lang="en-US" altLang="zh-TW" sz="2800" dirty="0" smtClean="0"/>
              <a:t>You </a:t>
            </a:r>
            <a:r>
              <a:rPr lang="en-US" altLang="zh-TW" sz="2800" dirty="0"/>
              <a:t>must always </a:t>
            </a:r>
            <a:r>
              <a:rPr lang="en-US" altLang="zh-TW" sz="2800" u="sng" dirty="0">
                <a:solidFill>
                  <a:srgbClr val="FF0000"/>
                </a:solidFill>
              </a:rPr>
              <a:t>start at the first city on the ticket</a:t>
            </a:r>
            <a:r>
              <a:rPr lang="en-US" altLang="zh-TW" sz="2800" dirty="0"/>
              <a:t>. In addition, you are not allowed to travel from City-1 to City-2, fly elsewhere and return, and then continue your journey from City-2 to City-3.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868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5328592"/>
          </a:xfrm>
        </p:spPr>
        <p:txBody>
          <a:bodyPr/>
          <a:lstStyle/>
          <a:p>
            <a:r>
              <a:rPr lang="en-US" altLang="zh-TW" sz="2800" dirty="0"/>
              <a:t>Let’s consider an example. Suppose you are allowed to purchase three types of tickets: 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Ticket #1: 1-3-4 $225.00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Ticket </a:t>
            </a:r>
            <a:r>
              <a:rPr lang="en-US" altLang="zh-TW" sz="2400" dirty="0"/>
              <a:t>#2: </a:t>
            </a:r>
            <a:r>
              <a:rPr lang="en-US" altLang="zh-TW" sz="2400" dirty="0" smtClean="0"/>
              <a:t>1-2    $</a:t>
            </a:r>
            <a:r>
              <a:rPr lang="en-US" altLang="zh-TW" sz="2400" dirty="0"/>
              <a:t>200.00 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Ticket </a:t>
            </a:r>
            <a:r>
              <a:rPr lang="en-US" altLang="zh-TW" sz="2400" dirty="0"/>
              <a:t>#3: </a:t>
            </a:r>
            <a:r>
              <a:rPr lang="en-US" altLang="zh-TW" sz="2400" dirty="0" smtClean="0"/>
              <a:t>2-3    $</a:t>
            </a:r>
            <a:r>
              <a:rPr lang="en-US" altLang="zh-TW" sz="2400" dirty="0"/>
              <a:t>50.00 </a:t>
            </a:r>
            <a:endParaRPr lang="en-US" altLang="zh-TW" sz="2400" dirty="0" smtClean="0"/>
          </a:p>
          <a:p>
            <a:r>
              <a:rPr lang="en-US" altLang="zh-TW" sz="2800" dirty="0" smtClean="0"/>
              <a:t>Suppose </a:t>
            </a:r>
            <a:r>
              <a:rPr lang="en-US" altLang="zh-TW" sz="2800" dirty="0"/>
              <a:t>you wanted to travel from City-1 to City-3. There are two ways to get there using only the available ticket choices: 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sz="2400" dirty="0" smtClean="0"/>
              <a:t>Purchase </a:t>
            </a:r>
            <a:r>
              <a:rPr lang="en-US" altLang="zh-TW" sz="2400" dirty="0"/>
              <a:t>Ticket #1 for </a:t>
            </a:r>
            <a:r>
              <a:rPr lang="en-US" altLang="zh-TW" sz="2400" u="sng" dirty="0">
                <a:solidFill>
                  <a:srgbClr val="FF0000"/>
                </a:solidFill>
              </a:rPr>
              <a:t>$225.00</a:t>
            </a:r>
            <a:r>
              <a:rPr lang="en-US" altLang="zh-TW" sz="2400" dirty="0"/>
              <a:t> and use only the first leg of the ticket. 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sz="2400" dirty="0" smtClean="0"/>
              <a:t>Purchase </a:t>
            </a:r>
            <a:r>
              <a:rPr lang="en-US" altLang="zh-TW" sz="2400" dirty="0"/>
              <a:t>Ticket #2 for $200.00 and Ticket #3 for $50.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762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r>
              <a:rPr lang="en-US" altLang="zh-TW" sz="2800" dirty="0"/>
              <a:t>The first choice is the cheapest. </a:t>
            </a:r>
            <a:endParaRPr lang="en-US" altLang="zh-TW" sz="2800" dirty="0" smtClean="0"/>
          </a:p>
          <a:p>
            <a:r>
              <a:rPr lang="en-US" altLang="zh-TW" sz="2800" dirty="0" smtClean="0"/>
              <a:t>Given </a:t>
            </a:r>
            <a:r>
              <a:rPr lang="en-US" altLang="zh-TW" sz="2800" dirty="0"/>
              <a:t>a set of airline ticket offers, and one or more trip itineraries, you must determine </a:t>
            </a:r>
            <a:r>
              <a:rPr lang="en-US" altLang="zh-TW" sz="2800" u="sng" dirty="0">
                <a:solidFill>
                  <a:srgbClr val="FF0000"/>
                </a:solidFill>
              </a:rPr>
              <a:t>how to purchase tickets in order to minimize the cost of travel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Each </a:t>
            </a:r>
            <a:r>
              <a:rPr lang="en-US" altLang="zh-TW" sz="2800" dirty="0"/>
              <a:t>trip will be possible.</a:t>
            </a:r>
          </a:p>
        </p:txBody>
      </p:sp>
    </p:spTree>
    <p:extLst>
      <p:ext uri="{BB962C8B-B14F-4D97-AF65-F5344CB8AC3E}">
        <p14:creationId xmlns:p14="http://schemas.microsoft.com/office/powerpoint/2010/main" val="26146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08720"/>
            <a:ext cx="8136904" cy="4824536"/>
          </a:xfrm>
        </p:spPr>
        <p:txBody>
          <a:bodyPr/>
          <a:lstStyle/>
          <a:p>
            <a:r>
              <a:rPr lang="en-US" altLang="zh-TW" sz="2800" dirty="0"/>
              <a:t>Input consists of </a:t>
            </a:r>
            <a:r>
              <a:rPr lang="en-US" altLang="zh-TW" sz="2800" u="sng" dirty="0">
                <a:solidFill>
                  <a:srgbClr val="FF0000"/>
                </a:solidFill>
              </a:rPr>
              <a:t>multiple test cases</a:t>
            </a:r>
            <a:r>
              <a:rPr lang="en-US" altLang="zh-TW" sz="2800" dirty="0"/>
              <a:t>, each describing a set of ticket offers and a set of trip itineraries. </a:t>
            </a:r>
            <a:endParaRPr lang="en-US" altLang="zh-TW" sz="2800" dirty="0" smtClean="0"/>
          </a:p>
          <a:p>
            <a:r>
              <a:rPr lang="en-US" altLang="zh-TW" sz="2800" dirty="0" smtClean="0"/>
              <a:t>Each </a:t>
            </a:r>
            <a:r>
              <a:rPr lang="en-US" altLang="zh-TW" sz="2800" dirty="0"/>
              <a:t>case begins with a line containing 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NT</a:t>
            </a:r>
            <a:r>
              <a:rPr lang="en-US" altLang="zh-TW" sz="2400" dirty="0"/>
              <a:t>, the number of ticket offers, followed by </a:t>
            </a:r>
            <a:r>
              <a:rPr lang="en-US" altLang="zh-TW" sz="2400" u="sng" dirty="0">
                <a:solidFill>
                  <a:srgbClr val="FF0000"/>
                </a:solidFill>
              </a:rPr>
              <a:t>NT offer descriptions</a:t>
            </a:r>
            <a:r>
              <a:rPr lang="en-US" altLang="zh-TW" sz="2400" dirty="0"/>
              <a:t>, one to a line. 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Each </a:t>
            </a:r>
            <a:r>
              <a:rPr lang="en-US" altLang="zh-TW" sz="2400" dirty="0"/>
              <a:t>description consists of </a:t>
            </a:r>
            <a:r>
              <a:rPr lang="en-US" altLang="zh-TW" sz="2400" u="sng" dirty="0">
                <a:solidFill>
                  <a:srgbClr val="FF0000"/>
                </a:solidFill>
              </a:rPr>
              <a:t>a positive integer specifying the price of the ticket</a:t>
            </a:r>
            <a:r>
              <a:rPr lang="en-US" altLang="zh-TW" sz="2400" dirty="0"/>
              <a:t>, </a:t>
            </a:r>
            <a:r>
              <a:rPr lang="en-US" altLang="zh-TW" sz="2400" u="sng" dirty="0">
                <a:solidFill>
                  <a:srgbClr val="FF0000"/>
                </a:solidFill>
              </a:rPr>
              <a:t>the number of cities in the ticket’s route</a:t>
            </a:r>
            <a:r>
              <a:rPr lang="en-US" altLang="zh-TW" sz="2400" dirty="0"/>
              <a:t>, and </a:t>
            </a:r>
            <a:r>
              <a:rPr lang="en-US" altLang="zh-TW" sz="2400" u="sng" dirty="0">
                <a:solidFill>
                  <a:srgbClr val="FF0000"/>
                </a:solidFill>
              </a:rPr>
              <a:t>then that many cities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Each </a:t>
            </a:r>
            <a:r>
              <a:rPr lang="en-US" altLang="zh-TW" sz="2400" dirty="0"/>
              <a:t>city in a case has </a:t>
            </a:r>
            <a:r>
              <a:rPr lang="en-US" altLang="zh-TW" sz="2400" u="sng" dirty="0">
                <a:solidFill>
                  <a:srgbClr val="FF0000"/>
                </a:solidFill>
              </a:rPr>
              <a:t>an arbitrary</a:t>
            </a:r>
            <a:r>
              <a:rPr lang="en-US" altLang="zh-TW" sz="2400" dirty="0"/>
              <a:t>, </a:t>
            </a:r>
            <a:r>
              <a:rPr lang="en-US" altLang="zh-TW" sz="2400" u="sng" dirty="0">
                <a:solidFill>
                  <a:srgbClr val="FF0000"/>
                </a:solidFill>
              </a:rPr>
              <a:t>but unique</a:t>
            </a:r>
            <a:r>
              <a:rPr lang="en-US" altLang="zh-TW" sz="2400" dirty="0"/>
              <a:t>, integer identification number. 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Note </a:t>
            </a:r>
            <a:r>
              <a:rPr lang="en-US" altLang="zh-TW" sz="2400" dirty="0"/>
              <a:t>that several tickets may be purchased </a:t>
            </a:r>
            <a:r>
              <a:rPr lang="en-US" altLang="zh-TW" sz="2400" u="sng" dirty="0">
                <a:solidFill>
                  <a:srgbClr val="FF0000"/>
                </a:solidFill>
              </a:rPr>
              <a:t>from the same offer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14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08720"/>
            <a:ext cx="8136904" cy="4824536"/>
          </a:xfrm>
        </p:spPr>
        <p:txBody>
          <a:bodyPr/>
          <a:lstStyle/>
          <a:p>
            <a:r>
              <a:rPr lang="en-US" altLang="zh-TW" sz="2800" dirty="0"/>
              <a:t>The next line contains NI, </a:t>
            </a:r>
            <a:r>
              <a:rPr lang="en-US" altLang="zh-TW" sz="2800" u="sng" dirty="0">
                <a:solidFill>
                  <a:srgbClr val="FF0000"/>
                </a:solidFill>
              </a:rPr>
              <a:t>the number of trips </a:t>
            </a:r>
            <a:r>
              <a:rPr lang="en-US" altLang="zh-TW" sz="2800" dirty="0"/>
              <a:t>that are to have their cost minimized. </a:t>
            </a:r>
            <a:endParaRPr lang="en-US" altLang="zh-TW" sz="2800" dirty="0" smtClean="0"/>
          </a:p>
          <a:p>
            <a:r>
              <a:rPr lang="en-US" altLang="zh-TW" sz="2800" dirty="0" smtClean="0"/>
              <a:t>NI </a:t>
            </a:r>
            <a:r>
              <a:rPr lang="en-US" altLang="zh-TW" sz="2800" dirty="0"/>
              <a:t>lines follow, giving the itineraries for each trip. Each line consists of the </a:t>
            </a:r>
            <a:r>
              <a:rPr lang="en-US" altLang="zh-TW" sz="2800" u="sng" dirty="0">
                <a:solidFill>
                  <a:srgbClr val="FF0000"/>
                </a:solidFill>
              </a:rPr>
              <a:t>number of cities in the itinerary</a:t>
            </a:r>
            <a:r>
              <a:rPr lang="en-US" altLang="zh-TW" sz="2800" dirty="0"/>
              <a:t> (including the starting city), followed by that many city identification numbers, given in the order they are to be visited. </a:t>
            </a:r>
            <a:endParaRPr lang="en-US" altLang="zh-TW" sz="2800" dirty="0" smtClean="0"/>
          </a:p>
          <a:p>
            <a:r>
              <a:rPr lang="en-US" altLang="zh-TW" sz="2800" dirty="0" smtClean="0"/>
              <a:t>There </a:t>
            </a:r>
            <a:r>
              <a:rPr lang="en-US" altLang="zh-TW" sz="2800" dirty="0"/>
              <a:t>will be </a:t>
            </a:r>
            <a:r>
              <a:rPr lang="en-US" altLang="zh-TW" sz="2800" u="sng" dirty="0">
                <a:solidFill>
                  <a:srgbClr val="FF0000"/>
                </a:solidFill>
              </a:rPr>
              <a:t>no more than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u="sng" dirty="0">
                <a:solidFill>
                  <a:srgbClr val="FF0000"/>
                </a:solidFill>
              </a:rPr>
              <a:t>20 ticket offers</a:t>
            </a:r>
            <a:r>
              <a:rPr lang="en-US" altLang="zh-TW" sz="2800" dirty="0"/>
              <a:t> or </a:t>
            </a:r>
            <a:r>
              <a:rPr lang="en-US" altLang="zh-TW" sz="2800" u="sng" dirty="0">
                <a:solidFill>
                  <a:srgbClr val="FF0000"/>
                </a:solidFill>
              </a:rPr>
              <a:t>20 itineraries in a test case</a:t>
            </a:r>
            <a:r>
              <a:rPr lang="en-US" altLang="zh-TW" sz="2800" dirty="0"/>
              <a:t>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629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08720"/>
            <a:ext cx="8136904" cy="4824536"/>
          </a:xfrm>
        </p:spPr>
        <p:txBody>
          <a:bodyPr/>
          <a:lstStyle/>
          <a:p>
            <a:r>
              <a:rPr lang="en-US" altLang="zh-TW" sz="2800" dirty="0" smtClean="0"/>
              <a:t>Each </a:t>
            </a:r>
            <a:r>
              <a:rPr lang="en-US" altLang="zh-TW" sz="2800" dirty="0"/>
              <a:t>offer and itinerary lists </a:t>
            </a:r>
            <a:r>
              <a:rPr lang="en-US" altLang="zh-TW" sz="2800" u="sng" dirty="0">
                <a:solidFill>
                  <a:srgbClr val="FF0000"/>
                </a:solidFill>
              </a:rPr>
              <a:t>from 2 to 10 cities</a:t>
            </a:r>
            <a:r>
              <a:rPr lang="en-US" altLang="zh-TW" sz="2800" dirty="0"/>
              <a:t>. No ticket price exceeds $10,000. </a:t>
            </a:r>
            <a:endParaRPr lang="en-US" altLang="zh-TW" sz="2800" dirty="0" smtClean="0"/>
          </a:p>
          <a:p>
            <a:r>
              <a:rPr lang="en-US" altLang="zh-TW" sz="2800" dirty="0" smtClean="0"/>
              <a:t>Adjacent </a:t>
            </a:r>
            <a:r>
              <a:rPr lang="en-US" altLang="zh-TW" sz="2800" dirty="0"/>
              <a:t>cities in a route or itinerary </a:t>
            </a:r>
            <a:r>
              <a:rPr lang="en-US" altLang="zh-TW" sz="2800" u="sng" dirty="0">
                <a:solidFill>
                  <a:srgbClr val="FF0000"/>
                </a:solidFill>
              </a:rPr>
              <a:t>will be distinct</a:t>
            </a:r>
            <a:r>
              <a:rPr lang="en-US" altLang="zh-TW" sz="2800" dirty="0"/>
              <a:t>. Tickets and trips are numbered sequentially in each set, </a:t>
            </a:r>
            <a:r>
              <a:rPr lang="en-US" altLang="zh-TW" sz="2800" u="sng" dirty="0">
                <a:solidFill>
                  <a:srgbClr val="FF0000"/>
                </a:solidFill>
              </a:rPr>
              <a:t>starting with 1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last case is followed by a line </a:t>
            </a:r>
            <a:r>
              <a:rPr lang="en-US" altLang="zh-TW" sz="2800" u="sng" dirty="0">
                <a:solidFill>
                  <a:srgbClr val="FF0000"/>
                </a:solidFill>
              </a:rPr>
              <a:t>containing a zero</a:t>
            </a:r>
            <a:r>
              <a:rPr lang="en-US" altLang="zh-TW" sz="28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044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560840" cy="4896544"/>
          </a:xfrm>
        </p:spPr>
        <p:txBody>
          <a:bodyPr/>
          <a:lstStyle/>
          <a:p>
            <a:pPr algn="just"/>
            <a:r>
              <a:rPr lang="en-US" altLang="zh-TW" sz="2800" dirty="0"/>
              <a:t>For each trip, output </a:t>
            </a:r>
            <a:r>
              <a:rPr lang="en-US" altLang="zh-TW" sz="2800" u="sng" dirty="0">
                <a:solidFill>
                  <a:srgbClr val="FF0000"/>
                </a:solidFill>
              </a:rPr>
              <a:t>two lines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containing the </a:t>
            </a:r>
            <a:r>
              <a:rPr lang="en-US" altLang="zh-TW" sz="2800" u="sng" dirty="0">
                <a:solidFill>
                  <a:srgbClr val="FF0000"/>
                </a:solidFill>
              </a:rPr>
              <a:t>case number</a:t>
            </a:r>
            <a:r>
              <a:rPr lang="en-US" altLang="zh-TW" sz="2800" dirty="0"/>
              <a:t>, </a:t>
            </a:r>
            <a:r>
              <a:rPr lang="en-US" altLang="zh-TW" sz="2800" u="sng" dirty="0">
                <a:solidFill>
                  <a:srgbClr val="FF0000"/>
                </a:solidFill>
              </a:rPr>
              <a:t>the trip number</a:t>
            </a:r>
            <a:r>
              <a:rPr lang="en-US" altLang="zh-TW" sz="2800" dirty="0"/>
              <a:t>, </a:t>
            </a:r>
            <a:r>
              <a:rPr lang="en-US" altLang="zh-TW" sz="2800" u="sng" dirty="0">
                <a:solidFill>
                  <a:srgbClr val="FF0000"/>
                </a:solidFill>
              </a:rPr>
              <a:t>the minimum cost of the trip</a:t>
            </a:r>
            <a:r>
              <a:rPr lang="en-US" altLang="zh-TW" sz="2800" dirty="0"/>
              <a:t>, and </a:t>
            </a:r>
            <a:r>
              <a:rPr lang="en-US" altLang="zh-TW" sz="2800" u="sng" dirty="0">
                <a:solidFill>
                  <a:srgbClr val="FF0000"/>
                </a:solidFill>
              </a:rPr>
              <a:t>the numbers of the tickets used for the trip</a:t>
            </a:r>
            <a:r>
              <a:rPr lang="en-US" altLang="zh-TW" sz="2800" dirty="0"/>
              <a:t>, </a:t>
            </a:r>
            <a:r>
              <a:rPr lang="en-US" altLang="zh-TW" sz="2800" u="sng" dirty="0">
                <a:solidFill>
                  <a:srgbClr val="FF0000"/>
                </a:solidFill>
              </a:rPr>
              <a:t>in the order they will be used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Follow </a:t>
            </a:r>
            <a:r>
              <a:rPr lang="en-US" altLang="zh-TW" sz="2800" dirty="0"/>
              <a:t>the output format shown below. The output will </a:t>
            </a:r>
            <a:r>
              <a:rPr lang="en-US" altLang="zh-TW" sz="2800" u="sng" dirty="0">
                <a:solidFill>
                  <a:srgbClr val="FF0000"/>
                </a:solidFill>
              </a:rPr>
              <a:t>always be unique</a:t>
            </a:r>
            <a:r>
              <a:rPr lang="en-US" altLang="zh-TW" sz="28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3317</TotalTime>
  <Words>2402</Words>
  <Application>Microsoft Office PowerPoint</Application>
  <PresentationFormat>如螢幕大小 (4:3)</PresentationFormat>
  <Paragraphs>627</Paragraphs>
  <Slides>29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古典-1</vt:lpstr>
      <vt:lpstr>Uva 1048</vt:lpstr>
      <vt:lpstr>Problem Description(1)</vt:lpstr>
      <vt:lpstr>Problem Description(2)</vt:lpstr>
      <vt:lpstr>Problem Description(3)</vt:lpstr>
      <vt:lpstr>Problem Description(4)</vt:lpstr>
      <vt:lpstr>Input(1)</vt:lpstr>
      <vt:lpstr>Input(2)</vt:lpstr>
      <vt:lpstr>Input(3)</vt:lpstr>
      <vt:lpstr>Output</vt:lpstr>
      <vt:lpstr>Sample Input / Output</vt:lpstr>
      <vt:lpstr>PowerPoint 簡報</vt:lpstr>
      <vt:lpstr>State Modeling (i, j)</vt:lpstr>
      <vt:lpstr>State Modeling (i, j)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簡報</vt:lpstr>
      <vt:lpstr>PowerPoint 簡報</vt:lpstr>
      <vt:lpstr>PowerPoint 簡報</vt:lpstr>
      <vt:lpstr>PowerPoint 簡報</vt:lpstr>
      <vt:lpstr>Data Structure</vt:lpstr>
      <vt:lpstr>Dijkstra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948</cp:revision>
  <dcterms:created xsi:type="dcterms:W3CDTF">2007-09-17T04:06:35Z</dcterms:created>
  <dcterms:modified xsi:type="dcterms:W3CDTF">2019-03-06T08:43:48Z</dcterms:modified>
</cp:coreProperties>
</file>