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56" r:id="rId2"/>
    <p:sldId id="373" r:id="rId3"/>
    <p:sldId id="591" r:id="rId4"/>
    <p:sldId id="590" r:id="rId5"/>
    <p:sldId id="592" r:id="rId6"/>
    <p:sldId id="494" r:id="rId7"/>
    <p:sldId id="552" r:id="rId8"/>
    <p:sldId id="496" r:id="rId9"/>
    <p:sldId id="596" r:id="rId10"/>
    <p:sldId id="595" r:id="rId11"/>
    <p:sldId id="597" r:id="rId12"/>
    <p:sldId id="593" r:id="rId13"/>
    <p:sldId id="594" r:id="rId14"/>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FF"/>
    <a:srgbClr val="0000CC"/>
    <a:srgbClr val="F8F8F8"/>
    <a:srgbClr val="000066"/>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87840" autoAdjust="0"/>
  </p:normalViewPr>
  <p:slideViewPr>
    <p:cSldViewPr>
      <p:cViewPr varScale="1">
        <p:scale>
          <a:sx n="112" d="100"/>
          <a:sy n="112" d="100"/>
        </p:scale>
        <p:origin x="-15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err="1" smtClean="0"/>
              <a:t>Uva</a:t>
            </a:r>
            <a:r>
              <a:rPr lang="en-US" altLang="zh-TW" dirty="0" smtClean="0"/>
              <a:t> 1079</a:t>
            </a:r>
            <a:endParaRPr lang="en-US" altLang="zh-TW" dirty="0" smtClean="0">
              <a:latin typeface="Arial" charset="0"/>
            </a:endParaRPr>
          </a:p>
        </p:txBody>
      </p:sp>
      <p:sp>
        <p:nvSpPr>
          <p:cNvPr id="3075" name="Rectangle 3"/>
          <p:cNvSpPr>
            <a:spLocks noGrp="1" noChangeArrowheads="1"/>
          </p:cNvSpPr>
          <p:nvPr>
            <p:ph type="subTitle" idx="1"/>
          </p:nvPr>
        </p:nvSpPr>
        <p:spPr>
          <a:xfrm>
            <a:off x="971600" y="3573016"/>
            <a:ext cx="7488832" cy="1360488"/>
          </a:xfrm>
        </p:spPr>
        <p:txBody>
          <a:bodyPr/>
          <a:lstStyle/>
          <a:p>
            <a:r>
              <a:rPr lang="en-US" altLang="zh-TW" dirty="0" smtClean="0"/>
              <a:t>A Careful Approach</a:t>
            </a:r>
          </a:p>
          <a:p>
            <a:r>
              <a:rPr lang="en-US" altLang="zh-TW" dirty="0" smtClean="0"/>
              <a:t>World Final 2009 </a:t>
            </a:r>
            <a:r>
              <a:rPr lang="en-US" altLang="zh-TW" dirty="0" err="1" smtClean="0"/>
              <a:t>ProblemA</a:t>
            </a:r>
            <a:endParaRPr lang="en-US" altLang="zh-TW" dirty="0"/>
          </a:p>
          <a:p>
            <a:pPr eaLnBrk="1" hangingPunct="1"/>
            <a:r>
              <a:rPr lang="en-US" altLang="zh-TW" dirty="0" smtClean="0">
                <a:latin typeface="Arial" charset="0"/>
              </a:rPr>
              <a:t>Time: 4.5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4440" y="116632"/>
            <a:ext cx="7315200" cy="1152128"/>
          </a:xfrm>
        </p:spPr>
        <p:txBody>
          <a:bodyPr/>
          <a:lstStyle/>
          <a:p>
            <a:r>
              <a:rPr lang="en-US" altLang="zh-TW" sz="4000" dirty="0" smtClean="0"/>
              <a:t>Greedy + Binary Search + Complete Search</a:t>
            </a:r>
            <a:endParaRPr lang="zh-TW" altLang="en-US" sz="4000" dirty="0"/>
          </a:p>
        </p:txBody>
      </p:sp>
      <p:cxnSp>
        <p:nvCxnSpPr>
          <p:cNvPr id="4" name="直線接點 3"/>
          <p:cNvCxnSpPr/>
          <p:nvPr/>
        </p:nvCxnSpPr>
        <p:spPr bwMode="auto">
          <a:xfrm>
            <a:off x="1187624" y="3319461"/>
            <a:ext cx="5760640"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a:off x="1187624" y="3671553"/>
            <a:ext cx="1512168"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2042622" y="4285534"/>
            <a:ext cx="1665282"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4211960" y="4725144"/>
            <a:ext cx="201622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字方塊 11"/>
          <p:cNvSpPr txBox="1"/>
          <p:nvPr/>
        </p:nvSpPr>
        <p:spPr>
          <a:xfrm>
            <a:off x="1106518" y="3599545"/>
            <a:ext cx="423514" cy="461665"/>
          </a:xfrm>
          <a:prstGeom prst="rect">
            <a:avLst/>
          </a:prstGeom>
          <a:noFill/>
        </p:spPr>
        <p:txBody>
          <a:bodyPr wrap="none" rtlCol="0">
            <a:spAutoFit/>
          </a:bodyPr>
          <a:lstStyle/>
          <a:p>
            <a:r>
              <a:rPr lang="en-US" altLang="zh-TW" dirty="0" smtClean="0"/>
              <a:t>a</a:t>
            </a:r>
            <a:r>
              <a:rPr lang="en-US" altLang="zh-TW" baseline="-25000" dirty="0" smtClean="0"/>
              <a:t>0</a:t>
            </a:r>
            <a:endParaRPr lang="zh-TW" altLang="en-US" baseline="-25000" dirty="0"/>
          </a:p>
        </p:txBody>
      </p:sp>
      <p:sp>
        <p:nvSpPr>
          <p:cNvPr id="13" name="文字方塊 12"/>
          <p:cNvSpPr txBox="1"/>
          <p:nvPr/>
        </p:nvSpPr>
        <p:spPr>
          <a:xfrm>
            <a:off x="2402662" y="3634815"/>
            <a:ext cx="441146" cy="461665"/>
          </a:xfrm>
          <a:prstGeom prst="rect">
            <a:avLst/>
          </a:prstGeom>
          <a:noFill/>
        </p:spPr>
        <p:txBody>
          <a:bodyPr wrap="none" rtlCol="0">
            <a:spAutoFit/>
          </a:bodyPr>
          <a:lstStyle/>
          <a:p>
            <a:r>
              <a:rPr lang="en-US" altLang="zh-TW" dirty="0" smtClean="0"/>
              <a:t>b</a:t>
            </a:r>
            <a:r>
              <a:rPr lang="en-US" altLang="zh-TW" baseline="-25000" dirty="0" smtClean="0"/>
              <a:t>0</a:t>
            </a:r>
            <a:endParaRPr lang="zh-TW" altLang="en-US" baseline="-25000" dirty="0"/>
          </a:p>
        </p:txBody>
      </p:sp>
      <p:sp>
        <p:nvSpPr>
          <p:cNvPr id="14" name="文字方塊 13"/>
          <p:cNvSpPr txBox="1"/>
          <p:nvPr/>
        </p:nvSpPr>
        <p:spPr>
          <a:xfrm>
            <a:off x="1900008" y="4247617"/>
            <a:ext cx="423514" cy="461665"/>
          </a:xfrm>
          <a:prstGeom prst="rect">
            <a:avLst/>
          </a:prstGeom>
          <a:noFill/>
        </p:spPr>
        <p:txBody>
          <a:bodyPr wrap="none" rtlCol="0">
            <a:spAutoFit/>
          </a:bodyPr>
          <a:lstStyle/>
          <a:p>
            <a:r>
              <a:rPr lang="en-US" altLang="zh-TW" dirty="0" smtClean="0"/>
              <a:t>a</a:t>
            </a:r>
            <a:r>
              <a:rPr lang="en-US" altLang="zh-TW" baseline="-25000" dirty="0"/>
              <a:t>1</a:t>
            </a:r>
            <a:endParaRPr lang="zh-TW" altLang="en-US" baseline="-25000" dirty="0"/>
          </a:p>
        </p:txBody>
      </p:sp>
      <p:sp>
        <p:nvSpPr>
          <p:cNvPr id="15" name="文字方塊 14"/>
          <p:cNvSpPr txBox="1"/>
          <p:nvPr/>
        </p:nvSpPr>
        <p:spPr>
          <a:xfrm>
            <a:off x="3419872" y="4325618"/>
            <a:ext cx="441146" cy="461665"/>
          </a:xfrm>
          <a:prstGeom prst="rect">
            <a:avLst/>
          </a:prstGeom>
          <a:noFill/>
        </p:spPr>
        <p:txBody>
          <a:bodyPr wrap="none" rtlCol="0">
            <a:spAutoFit/>
          </a:bodyPr>
          <a:lstStyle/>
          <a:p>
            <a:r>
              <a:rPr lang="en-US" altLang="zh-TW" dirty="0" smtClean="0"/>
              <a:t>b</a:t>
            </a:r>
            <a:r>
              <a:rPr lang="en-US" altLang="zh-TW" baseline="-25000" dirty="0"/>
              <a:t>1</a:t>
            </a:r>
            <a:endParaRPr lang="zh-TW" altLang="en-US" baseline="-25000" dirty="0"/>
          </a:p>
        </p:txBody>
      </p:sp>
      <p:sp>
        <p:nvSpPr>
          <p:cNvPr id="16" name="文字方塊 15"/>
          <p:cNvSpPr txBox="1"/>
          <p:nvPr/>
        </p:nvSpPr>
        <p:spPr>
          <a:xfrm>
            <a:off x="5917238" y="4797152"/>
            <a:ext cx="441146" cy="461665"/>
          </a:xfrm>
          <a:prstGeom prst="rect">
            <a:avLst/>
          </a:prstGeom>
          <a:noFill/>
        </p:spPr>
        <p:txBody>
          <a:bodyPr wrap="none" rtlCol="0">
            <a:spAutoFit/>
          </a:bodyPr>
          <a:lstStyle/>
          <a:p>
            <a:r>
              <a:rPr lang="en-US" altLang="zh-TW" dirty="0" smtClean="0"/>
              <a:t>b</a:t>
            </a:r>
            <a:r>
              <a:rPr lang="en-US" altLang="zh-TW" baseline="-25000" dirty="0"/>
              <a:t>2</a:t>
            </a:r>
            <a:endParaRPr lang="zh-TW" altLang="en-US" baseline="-25000" dirty="0"/>
          </a:p>
        </p:txBody>
      </p:sp>
      <p:sp>
        <p:nvSpPr>
          <p:cNvPr id="17" name="文字方塊 16"/>
          <p:cNvSpPr txBox="1"/>
          <p:nvPr/>
        </p:nvSpPr>
        <p:spPr>
          <a:xfrm>
            <a:off x="4089430" y="4725144"/>
            <a:ext cx="423514" cy="461665"/>
          </a:xfrm>
          <a:prstGeom prst="rect">
            <a:avLst/>
          </a:prstGeom>
          <a:noFill/>
        </p:spPr>
        <p:txBody>
          <a:bodyPr wrap="none" rtlCol="0">
            <a:spAutoFit/>
          </a:bodyPr>
          <a:lstStyle/>
          <a:p>
            <a:r>
              <a:rPr lang="en-US" altLang="zh-TW" dirty="0" smtClean="0"/>
              <a:t>a</a:t>
            </a:r>
            <a:r>
              <a:rPr lang="en-US" altLang="zh-TW" baseline="-25000" dirty="0"/>
              <a:t>2</a:t>
            </a:r>
            <a:endParaRPr lang="zh-TW" altLang="en-US" baseline="-25000" dirty="0"/>
          </a:p>
        </p:txBody>
      </p:sp>
      <p:sp>
        <p:nvSpPr>
          <p:cNvPr id="21" name="文字方塊 20"/>
          <p:cNvSpPr txBox="1"/>
          <p:nvPr/>
        </p:nvSpPr>
        <p:spPr>
          <a:xfrm>
            <a:off x="1018347" y="317301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grpSp>
        <p:nvGrpSpPr>
          <p:cNvPr id="25" name="群組 24"/>
          <p:cNvGrpSpPr/>
          <p:nvPr/>
        </p:nvGrpSpPr>
        <p:grpSpPr>
          <a:xfrm>
            <a:off x="1174998" y="2911403"/>
            <a:ext cx="1313776" cy="261610"/>
            <a:chOff x="1106518" y="1844824"/>
            <a:chExt cx="1313776" cy="261610"/>
          </a:xfrm>
        </p:grpSpPr>
        <p:cxnSp>
          <p:nvCxnSpPr>
            <p:cNvPr id="23" name="直線接點 22"/>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字方塊 23"/>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sp>
        <p:nvSpPr>
          <p:cNvPr id="26" name="文字方塊 25"/>
          <p:cNvSpPr txBox="1"/>
          <p:nvPr/>
        </p:nvSpPr>
        <p:spPr>
          <a:xfrm>
            <a:off x="2361238" y="2988927"/>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27" name="文字方塊 26"/>
          <p:cNvSpPr txBox="1"/>
          <p:nvPr/>
        </p:nvSpPr>
        <p:spPr>
          <a:xfrm>
            <a:off x="1929190" y="4103601"/>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28" name="文字方塊 27"/>
          <p:cNvSpPr txBox="1"/>
          <p:nvPr/>
        </p:nvSpPr>
        <p:spPr>
          <a:xfrm>
            <a:off x="1009003" y="1340768"/>
            <a:ext cx="5338769" cy="1015663"/>
          </a:xfrm>
          <a:prstGeom prst="rect">
            <a:avLst/>
          </a:prstGeom>
          <a:noFill/>
        </p:spPr>
        <p:txBody>
          <a:bodyPr wrap="none" rtlCol="0">
            <a:spAutoFit/>
          </a:bodyPr>
          <a:lstStyle/>
          <a:p>
            <a:r>
              <a:rPr lang="en-US" altLang="zh-TW" sz="2000" b="1" dirty="0" smtClean="0">
                <a:latin typeface="Arial Black" pitchFamily="34" charset="0"/>
              </a:rPr>
              <a:t>For each </a:t>
            </a:r>
            <a:r>
              <a:rPr lang="en-US" altLang="zh-TW" sz="2000" b="1" dirty="0" err="1" smtClean="0">
                <a:solidFill>
                  <a:srgbClr val="FF0000"/>
                </a:solidFill>
                <a:latin typeface="Arial Black" pitchFamily="34" charset="0"/>
              </a:rPr>
              <a:t>a</a:t>
            </a:r>
            <a:r>
              <a:rPr lang="en-US" altLang="zh-TW" sz="2000" b="1" baseline="-25000" dirty="0" err="1" smtClean="0">
                <a:solidFill>
                  <a:srgbClr val="FF0000"/>
                </a:solidFill>
                <a:latin typeface="Arial Black" pitchFamily="34" charset="0"/>
              </a:rPr>
              <a:t>i</a:t>
            </a:r>
            <a:r>
              <a:rPr lang="en-US" altLang="zh-TW" sz="2000" b="1" dirty="0" smtClean="0">
                <a:latin typeface="Arial Black" pitchFamily="34" charset="0"/>
              </a:rPr>
              <a:t>, </a:t>
            </a:r>
          </a:p>
          <a:p>
            <a:r>
              <a:rPr lang="en-US" altLang="zh-TW" sz="2000" b="1" dirty="0" smtClean="0">
                <a:solidFill>
                  <a:srgbClr val="0000FF"/>
                </a:solidFill>
                <a:latin typeface="Arial Black" pitchFamily="34" charset="0"/>
              </a:rPr>
              <a:t>If (</a:t>
            </a:r>
            <a:r>
              <a:rPr lang="en-US" altLang="zh-TW" sz="2000" b="1" dirty="0" err="1" smtClean="0">
                <a:solidFill>
                  <a:srgbClr val="0000FF"/>
                </a:solidFill>
                <a:latin typeface="Arial Black" pitchFamily="34" charset="0"/>
              </a:rPr>
              <a:t>lasLanding+L</a:t>
            </a:r>
            <a:r>
              <a:rPr lang="en-US" altLang="zh-TW" sz="2000" b="1" dirty="0" smtClean="0">
                <a:solidFill>
                  <a:srgbClr val="0000FF"/>
                </a:solidFill>
                <a:latin typeface="Arial Black" pitchFamily="34" charset="0"/>
              </a:rPr>
              <a:t> &lt;= b</a:t>
            </a:r>
            <a:r>
              <a:rPr lang="en-US" altLang="zh-TW" sz="2000" b="1" baseline="-25000" dirty="0" smtClean="0">
                <a:solidFill>
                  <a:srgbClr val="0000FF"/>
                </a:solidFill>
                <a:latin typeface="Arial Black" pitchFamily="34" charset="0"/>
              </a:rPr>
              <a:t>i+1</a:t>
            </a:r>
            <a:r>
              <a:rPr lang="en-US" altLang="zh-TW" sz="2000" b="1" dirty="0" smtClean="0">
                <a:solidFill>
                  <a:srgbClr val="0000FF"/>
                </a:solidFill>
                <a:latin typeface="Arial Black" pitchFamily="34" charset="0"/>
              </a:rPr>
              <a:t>)</a:t>
            </a:r>
            <a:r>
              <a:rPr lang="en-US" altLang="zh-TW" sz="2000" b="1" baseline="-25000" dirty="0" smtClean="0">
                <a:solidFill>
                  <a:srgbClr val="0000FF"/>
                </a:solidFill>
                <a:latin typeface="Arial Black" pitchFamily="34" charset="0"/>
              </a:rPr>
              <a:t> </a:t>
            </a:r>
            <a:endParaRPr lang="en-US" altLang="zh-TW" sz="2000" b="1" baseline="-25000" dirty="0">
              <a:solidFill>
                <a:srgbClr val="0000FF"/>
              </a:solidFill>
              <a:latin typeface="Arial Black" pitchFamily="34" charset="0"/>
            </a:endParaRPr>
          </a:p>
          <a:p>
            <a:r>
              <a:rPr lang="en-US" altLang="zh-TW" sz="2000" b="1" baseline="-25000" dirty="0" smtClean="0">
                <a:solidFill>
                  <a:srgbClr val="0000FF"/>
                </a:solidFill>
                <a:latin typeface="Arial Black" pitchFamily="34" charset="0"/>
              </a:rPr>
              <a:t> </a:t>
            </a:r>
            <a:r>
              <a:rPr lang="en-US" altLang="zh-TW" sz="2000" b="1" dirty="0" smtClean="0">
                <a:solidFill>
                  <a:srgbClr val="0000FF"/>
                </a:solidFill>
                <a:latin typeface="Arial Black" pitchFamily="34" charset="0"/>
              </a:rPr>
              <a:t>    choose max { </a:t>
            </a:r>
            <a:r>
              <a:rPr lang="en-US" altLang="zh-TW" sz="2000" b="1" dirty="0" err="1" smtClean="0">
                <a:solidFill>
                  <a:srgbClr val="0000FF"/>
                </a:solidFill>
                <a:latin typeface="Arial Black" pitchFamily="34" charset="0"/>
              </a:rPr>
              <a:t>lastLanding+L</a:t>
            </a:r>
            <a:r>
              <a:rPr lang="en-US" altLang="zh-TW" sz="2000" b="1" dirty="0" smtClean="0">
                <a:solidFill>
                  <a:srgbClr val="0000FF"/>
                </a:solidFill>
                <a:latin typeface="Arial Black" pitchFamily="34" charset="0"/>
              </a:rPr>
              <a:t>, a</a:t>
            </a:r>
            <a:r>
              <a:rPr lang="en-US" altLang="zh-TW" sz="2000" b="1" baseline="-25000" dirty="0" smtClean="0">
                <a:solidFill>
                  <a:srgbClr val="0000FF"/>
                </a:solidFill>
                <a:latin typeface="Arial Black" pitchFamily="34" charset="0"/>
              </a:rPr>
              <a:t>i+1</a:t>
            </a:r>
            <a:r>
              <a:rPr lang="en-US" altLang="zh-TW" sz="2000" b="1" dirty="0" smtClean="0">
                <a:solidFill>
                  <a:srgbClr val="0000FF"/>
                </a:solidFill>
                <a:latin typeface="Arial Black" pitchFamily="34" charset="0"/>
              </a:rPr>
              <a:t> }</a:t>
            </a:r>
            <a:endParaRPr lang="zh-TW" altLang="en-US" sz="2000" b="1" dirty="0">
              <a:solidFill>
                <a:srgbClr val="0000FF"/>
              </a:solidFill>
              <a:latin typeface="Arial Black" pitchFamily="34" charset="0"/>
            </a:endParaRPr>
          </a:p>
        </p:txBody>
      </p:sp>
      <p:sp>
        <p:nvSpPr>
          <p:cNvPr id="29" name="文字方塊 28"/>
          <p:cNvSpPr txBox="1"/>
          <p:nvPr/>
        </p:nvSpPr>
        <p:spPr>
          <a:xfrm>
            <a:off x="961005" y="2735449"/>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grpSp>
        <p:nvGrpSpPr>
          <p:cNvPr id="30" name="群組 29"/>
          <p:cNvGrpSpPr/>
          <p:nvPr/>
        </p:nvGrpSpPr>
        <p:grpSpPr>
          <a:xfrm>
            <a:off x="2600793" y="2910923"/>
            <a:ext cx="1313776" cy="261610"/>
            <a:chOff x="1106518" y="1844824"/>
            <a:chExt cx="1313776" cy="261610"/>
          </a:xfrm>
        </p:grpSpPr>
        <p:cxnSp>
          <p:nvCxnSpPr>
            <p:cNvPr id="31" name="直線接點 30"/>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sp>
        <p:nvSpPr>
          <p:cNvPr id="39" name="文字方塊 38"/>
          <p:cNvSpPr txBox="1"/>
          <p:nvPr/>
        </p:nvSpPr>
        <p:spPr>
          <a:xfrm>
            <a:off x="2361238" y="3135451"/>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40" name="文字方塊 39"/>
          <p:cNvSpPr txBox="1"/>
          <p:nvPr/>
        </p:nvSpPr>
        <p:spPr>
          <a:xfrm>
            <a:off x="4089430" y="3152001"/>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44" name="文字方塊 43"/>
          <p:cNvSpPr txBox="1"/>
          <p:nvPr/>
        </p:nvSpPr>
        <p:spPr>
          <a:xfrm>
            <a:off x="2194525" y="2707315"/>
            <a:ext cx="838691" cy="415498"/>
          </a:xfrm>
          <a:prstGeom prst="rect">
            <a:avLst/>
          </a:prstGeom>
          <a:noFill/>
        </p:spPr>
        <p:txBody>
          <a:bodyPr wrap="none" rtlCol="0">
            <a:spAutoFit/>
          </a:bodyPr>
          <a:lstStyle/>
          <a:p>
            <a:r>
              <a:rPr lang="en-US" altLang="zh-TW" sz="1050" b="1" dirty="0"/>
              <a:t>l</a:t>
            </a:r>
            <a:r>
              <a:rPr lang="en-US" altLang="zh-TW" sz="1050" b="1" dirty="0" smtClean="0"/>
              <a:t>ast</a:t>
            </a:r>
          </a:p>
          <a:p>
            <a:r>
              <a:rPr lang="en-US" altLang="zh-TW" sz="1050" b="1" dirty="0" err="1" smtClean="0"/>
              <a:t>Landing+L</a:t>
            </a:r>
            <a:endParaRPr lang="zh-TW" altLang="en-US" sz="1050" b="1" dirty="0"/>
          </a:p>
        </p:txBody>
      </p:sp>
      <p:sp>
        <p:nvSpPr>
          <p:cNvPr id="42" name="文字方塊 41"/>
          <p:cNvSpPr txBox="1"/>
          <p:nvPr/>
        </p:nvSpPr>
        <p:spPr>
          <a:xfrm>
            <a:off x="3517285" y="2725470"/>
            <a:ext cx="838691" cy="415498"/>
          </a:xfrm>
          <a:prstGeom prst="rect">
            <a:avLst/>
          </a:prstGeom>
          <a:noFill/>
        </p:spPr>
        <p:txBody>
          <a:bodyPr wrap="none" rtlCol="0">
            <a:spAutoFit/>
          </a:bodyPr>
          <a:lstStyle/>
          <a:p>
            <a:r>
              <a:rPr lang="en-US" altLang="zh-TW" sz="1050" b="1" dirty="0"/>
              <a:t>l</a:t>
            </a:r>
            <a:r>
              <a:rPr lang="en-US" altLang="zh-TW" sz="1050" b="1" dirty="0" smtClean="0"/>
              <a:t>ast</a:t>
            </a:r>
          </a:p>
          <a:p>
            <a:r>
              <a:rPr lang="en-US" altLang="zh-TW" sz="1050" b="1" dirty="0" err="1" smtClean="0"/>
              <a:t>Landing+L</a:t>
            </a:r>
            <a:endParaRPr lang="zh-TW" altLang="en-US" sz="1050" b="1" dirty="0"/>
          </a:p>
        </p:txBody>
      </p:sp>
      <p:sp>
        <p:nvSpPr>
          <p:cNvPr id="47" name="文字方塊 46"/>
          <p:cNvSpPr txBox="1"/>
          <p:nvPr/>
        </p:nvSpPr>
        <p:spPr>
          <a:xfrm>
            <a:off x="3729390" y="2996952"/>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cxnSp>
        <p:nvCxnSpPr>
          <p:cNvPr id="19" name="直線接點 18"/>
          <p:cNvCxnSpPr>
            <a:stCxn id="47" idx="2"/>
          </p:cNvCxnSpPr>
          <p:nvPr/>
        </p:nvCxnSpPr>
        <p:spPr bwMode="auto">
          <a:xfrm>
            <a:off x="3898667" y="3273951"/>
            <a:ext cx="313293" cy="1379185"/>
          </a:xfrm>
          <a:prstGeom prst="line">
            <a:avLst/>
          </a:prstGeom>
          <a:solidFill>
            <a:schemeClr val="accent1"/>
          </a:solidFill>
          <a:ln w="28575" cap="flat" cmpd="sng" algn="ctr">
            <a:solidFill>
              <a:schemeClr val="tx1"/>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a:stCxn id="39" idx="2"/>
            <a:endCxn id="27" idx="0"/>
          </p:cNvCxnSpPr>
          <p:nvPr/>
        </p:nvCxnSpPr>
        <p:spPr bwMode="auto">
          <a:xfrm flipH="1">
            <a:off x="2098467" y="3412450"/>
            <a:ext cx="432048" cy="691151"/>
          </a:xfrm>
          <a:prstGeom prst="line">
            <a:avLst/>
          </a:prstGeom>
          <a:solidFill>
            <a:schemeClr val="accent1"/>
          </a:solidFill>
          <a:ln w="28575" cap="flat" cmpd="sng" algn="ctr">
            <a:solidFill>
              <a:schemeClr val="tx1"/>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8420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0"/>
            <a:ext cx="9144000" cy="6858000"/>
          </a:xfrm>
          <a:solidFill>
            <a:schemeClr val="bg1"/>
          </a:solidFill>
        </p:spPr>
        <p:txBody>
          <a:bodyPr/>
          <a:lstStyle/>
          <a:p>
            <a:pPr marL="0" indent="0">
              <a:lnSpc>
                <a:spcPts val="1500"/>
              </a:lnSpc>
              <a:buNone/>
            </a:pPr>
            <a:r>
              <a:rPr lang="en-US" altLang="zh-TW" sz="1600" dirty="0" err="1">
                <a:latin typeface="Arial Black" pitchFamily="34" charset="0"/>
              </a:rPr>
              <a:t>i</a:t>
            </a:r>
            <a:r>
              <a:rPr lang="en-US" altLang="zh-TW" sz="1600" dirty="0" err="1" smtClean="0">
                <a:latin typeface="Arial Black" pitchFamily="34" charset="0"/>
              </a:rPr>
              <a:t>nt</a:t>
            </a:r>
            <a:r>
              <a:rPr lang="en-US" altLang="zh-TW" sz="1600" dirty="0" smtClean="0">
                <a:latin typeface="Arial Black" pitchFamily="34" charset="0"/>
              </a:rPr>
              <a:t> I, n, </a:t>
            </a:r>
            <a:r>
              <a:rPr lang="en-US" altLang="zh-TW" sz="1600" dirty="0" err="1" smtClean="0">
                <a:latin typeface="Arial Black" pitchFamily="34" charset="0"/>
              </a:rPr>
              <a:t>caseNo</a:t>
            </a:r>
            <a:r>
              <a:rPr lang="en-US" altLang="zh-TW" sz="1600" dirty="0" smtClean="0">
                <a:latin typeface="Arial Black" pitchFamily="34" charset="0"/>
              </a:rPr>
              <a:t>=1, order[8];</a:t>
            </a:r>
          </a:p>
          <a:p>
            <a:pPr marL="0" indent="0">
              <a:lnSpc>
                <a:spcPts val="1500"/>
              </a:lnSpc>
              <a:buNone/>
            </a:pPr>
            <a:r>
              <a:rPr lang="en-US" altLang="zh-TW" sz="1600" dirty="0">
                <a:latin typeface="Arial Black" pitchFamily="34" charset="0"/>
              </a:rPr>
              <a:t>d</a:t>
            </a:r>
            <a:r>
              <a:rPr lang="en-US" altLang="zh-TW" sz="1600" dirty="0" smtClean="0">
                <a:latin typeface="Arial Black" pitchFamily="34" charset="0"/>
              </a:rPr>
              <a:t>ouble a[8], b[8], L, </a:t>
            </a:r>
            <a:r>
              <a:rPr lang="en-US" altLang="zh-TW" sz="1600" dirty="0" err="1" smtClean="0">
                <a:latin typeface="Arial Black" pitchFamily="34" charset="0"/>
              </a:rPr>
              <a:t>maxL</a:t>
            </a:r>
            <a:r>
              <a:rPr lang="en-US" altLang="zh-TW" sz="1600" dirty="0" smtClean="0">
                <a:latin typeface="Arial Black" pitchFamily="34" charset="0"/>
              </a:rPr>
              <a:t>;</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d</a:t>
            </a:r>
            <a:r>
              <a:rPr lang="en-US" altLang="zh-TW" sz="1600" dirty="0" smtClean="0">
                <a:latin typeface="Arial Black" pitchFamily="34" charset="0"/>
              </a:rPr>
              <a:t>ouble </a:t>
            </a:r>
            <a:r>
              <a:rPr lang="en-US" altLang="zh-TW" sz="1600" dirty="0" err="1" smtClean="0">
                <a:latin typeface="Arial Black" pitchFamily="34" charset="0"/>
              </a:rPr>
              <a:t>greedyLanding</a:t>
            </a:r>
            <a:r>
              <a:rPr lang="en-US" altLang="zh-TW" sz="1600" dirty="0" smtClean="0">
                <a:latin typeface="Arial Black" pitchFamily="34" charset="0"/>
              </a:rPr>
              <a:t>( )</a:t>
            </a:r>
          </a:p>
          <a:p>
            <a:pPr marL="0" indent="0">
              <a:lnSpc>
                <a:spcPts val="1500"/>
              </a:lnSpc>
              <a:buNone/>
            </a:pPr>
            <a:r>
              <a:rPr lang="en-US" altLang="zh-TW" sz="1600" dirty="0" smtClean="0">
                <a:latin typeface="Arial Black" pitchFamily="34" charset="0"/>
              </a:rPr>
              <a:t>{</a:t>
            </a:r>
          </a:p>
          <a:p>
            <a:pPr marL="0" indent="0">
              <a:lnSpc>
                <a:spcPts val="1500"/>
              </a:lnSpc>
              <a:buNone/>
            </a:pPr>
            <a:r>
              <a:rPr lang="en-US" altLang="zh-TW" sz="1600" dirty="0" smtClean="0">
                <a:latin typeface="Arial Black" pitchFamily="34" charset="0"/>
              </a:rPr>
              <a:t>     double </a:t>
            </a:r>
            <a:r>
              <a:rPr lang="en-US" altLang="zh-TW" sz="1600" dirty="0" err="1" smtClean="0">
                <a:latin typeface="Arial Black" pitchFamily="34" charset="0"/>
              </a:rPr>
              <a:t>lastLanding</a:t>
            </a:r>
            <a:r>
              <a:rPr lang="en-US" altLang="zh-TW" sz="1600" dirty="0" smtClean="0">
                <a:latin typeface="Arial Black" pitchFamily="34" charset="0"/>
              </a:rPr>
              <a:t>=a[order[0]];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第一部飛機降落時間</a:t>
            </a:r>
            <a:endParaRPr lang="en-US" altLang="zh-TW" sz="1600" dirty="0" smtClean="0">
              <a:solidFill>
                <a:srgbClr val="0000FF"/>
              </a:solidFill>
              <a:latin typeface="標楷體" pitchFamily="65" charset="-120"/>
              <a:ea typeface="標楷體" pitchFamily="65" charset="-120"/>
            </a:endParaRP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for (i=1; i&lt;n; i++)</a:t>
            </a: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double target = </a:t>
            </a:r>
            <a:r>
              <a:rPr lang="en-US" altLang="zh-TW" sz="1600" dirty="0" err="1" smtClean="0">
                <a:latin typeface="Arial Black" pitchFamily="34" charset="0"/>
              </a:rPr>
              <a:t>lastLanding+L</a:t>
            </a:r>
            <a:r>
              <a:rPr lang="en-US" altLang="zh-TW" sz="1600" dirty="0" smtClean="0">
                <a:latin typeface="Arial Black" pitchFamily="34" charset="0"/>
              </a:rPr>
              <a:t>;</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if (target &lt;= b[order[i]])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下一</a:t>
            </a:r>
            <a:r>
              <a:rPr lang="zh-TW" altLang="en-US" sz="1600" dirty="0">
                <a:solidFill>
                  <a:srgbClr val="0000FF"/>
                </a:solidFill>
                <a:latin typeface="標楷體" pitchFamily="65" charset="-120"/>
                <a:ea typeface="標楷體" pitchFamily="65" charset="-120"/>
              </a:rPr>
              <a:t>部</a:t>
            </a:r>
            <a:r>
              <a:rPr lang="zh-TW" altLang="en-US" sz="1600" dirty="0" smtClean="0">
                <a:solidFill>
                  <a:srgbClr val="0000FF"/>
                </a:solidFill>
                <a:latin typeface="標楷體" pitchFamily="65" charset="-120"/>
                <a:ea typeface="標楷體" pitchFamily="65" charset="-120"/>
              </a:rPr>
              <a:t>飛機可降落</a:t>
            </a: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lastLanding</a:t>
            </a:r>
            <a:r>
              <a:rPr lang="en-US" altLang="zh-TW" sz="1600" dirty="0" smtClean="0">
                <a:latin typeface="Arial Black" pitchFamily="34" charset="0"/>
              </a:rPr>
              <a:t> = max (</a:t>
            </a:r>
            <a:r>
              <a:rPr lang="en-US" altLang="zh-TW" sz="1600" smtClean="0">
                <a:latin typeface="Arial Black" pitchFamily="34" charset="0"/>
              </a:rPr>
              <a:t>a[order[i</a:t>
            </a:r>
            <a:r>
              <a:rPr lang="en-US" altLang="zh-TW" sz="1600" smtClean="0">
                <a:latin typeface="Arial Black" pitchFamily="34" charset="0"/>
              </a:rPr>
              <a:t>]] </a:t>
            </a:r>
            <a:r>
              <a:rPr lang="en-US" altLang="zh-TW" sz="1600" dirty="0" smtClean="0">
                <a:latin typeface="Arial Black" pitchFamily="34" charset="0"/>
              </a:rPr>
              <a:t>, target);</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else</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return 1;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不可能完成</a:t>
            </a:r>
            <a:endParaRPr lang="en-US" altLang="zh-TW" sz="1600" dirty="0" smtClean="0">
              <a:solidFill>
                <a:srgbClr val="0000FF"/>
              </a:solidFill>
              <a:latin typeface="標楷體" pitchFamily="65" charset="-120"/>
              <a:ea typeface="標楷體" pitchFamily="65" charset="-120"/>
            </a:endParaRPr>
          </a:p>
          <a:p>
            <a:pPr marL="0" indent="0">
              <a:lnSpc>
                <a:spcPts val="1500"/>
              </a:lnSpc>
              <a:buNone/>
            </a:pPr>
            <a:r>
              <a:rPr lang="en-US" altLang="zh-TW" sz="1600" dirty="0" smtClean="0">
                <a:latin typeface="Arial Black" pitchFamily="34" charset="0"/>
              </a:rPr>
              <a:t>     }</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smtClean="0">
                <a:latin typeface="Arial Black" pitchFamily="34" charset="0"/>
              </a:rPr>
              <a:t>     </a:t>
            </a:r>
            <a:r>
              <a:rPr lang="en-US" altLang="zh-TW" sz="1600" dirty="0" smtClean="0">
                <a:solidFill>
                  <a:srgbClr val="FF0000"/>
                </a:solidFill>
                <a:latin typeface="Arial Black" pitchFamily="34" charset="0"/>
              </a:rPr>
              <a:t>return </a:t>
            </a:r>
            <a:r>
              <a:rPr lang="en-US" altLang="zh-TW" sz="1600" dirty="0" err="1" smtClean="0">
                <a:solidFill>
                  <a:srgbClr val="FF0000"/>
                </a:solidFill>
                <a:latin typeface="Arial Black" pitchFamily="34" charset="0"/>
              </a:rPr>
              <a:t>lastLanding</a:t>
            </a:r>
            <a:r>
              <a:rPr lang="en-US" altLang="zh-TW" sz="1600" dirty="0" smtClean="0">
                <a:solidFill>
                  <a:srgbClr val="FF0000"/>
                </a:solidFill>
                <a:latin typeface="Arial Black" pitchFamily="34" charset="0"/>
              </a:rPr>
              <a:t> – b[order[n-1];</a:t>
            </a:r>
          </a:p>
          <a:p>
            <a:pPr marL="0" indent="0">
              <a:lnSpc>
                <a:spcPts val="1500"/>
              </a:lnSpc>
              <a:buNone/>
            </a:pPr>
            <a:r>
              <a:rPr lang="en-US" altLang="zh-TW" sz="1600" dirty="0" smtClean="0">
                <a:latin typeface="Arial Black" pitchFamily="34" charset="0"/>
              </a:rPr>
              <a:t>}</a:t>
            </a:r>
            <a:endParaRPr lang="zh-TW" altLang="en-US" sz="1600" dirty="0">
              <a:latin typeface="Arial Black" pitchFamily="34" charset="0"/>
            </a:endParaRPr>
          </a:p>
        </p:txBody>
      </p:sp>
      <p:sp>
        <p:nvSpPr>
          <p:cNvPr id="28" name="矩形 27"/>
          <p:cNvSpPr/>
          <p:nvPr/>
        </p:nvSpPr>
        <p:spPr bwMode="auto">
          <a:xfrm>
            <a:off x="0" y="4562510"/>
            <a:ext cx="9144000" cy="2295490"/>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395536" y="1628800"/>
            <a:ext cx="6552728" cy="22322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6" name="直線接點 5"/>
          <p:cNvCxnSpPr/>
          <p:nvPr/>
        </p:nvCxnSpPr>
        <p:spPr bwMode="auto">
          <a:xfrm>
            <a:off x="1083927" y="5457854"/>
            <a:ext cx="2767993"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a:off x="1083927" y="5673878"/>
            <a:ext cx="165618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a:off x="1948023" y="6084584"/>
            <a:ext cx="165618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1083927" y="5163145"/>
            <a:ext cx="0" cy="65474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字方塊 22"/>
          <p:cNvSpPr txBox="1"/>
          <p:nvPr/>
        </p:nvSpPr>
        <p:spPr>
          <a:xfrm>
            <a:off x="683568" y="4901535"/>
            <a:ext cx="904415" cy="261610"/>
          </a:xfrm>
          <a:prstGeom prst="rect">
            <a:avLst/>
          </a:prstGeom>
          <a:noFill/>
        </p:spPr>
        <p:txBody>
          <a:bodyPr wrap="none" rtlCol="0">
            <a:spAutoFit/>
          </a:bodyPr>
          <a:lstStyle/>
          <a:p>
            <a:r>
              <a:rPr lang="en-US" altLang="zh-TW" sz="1100" b="1" dirty="0" err="1" smtClean="0"/>
              <a:t>lastLanding</a:t>
            </a:r>
            <a:endParaRPr lang="zh-TW" altLang="en-US" sz="1100" b="1" dirty="0"/>
          </a:p>
        </p:txBody>
      </p:sp>
      <p:cxnSp>
        <p:nvCxnSpPr>
          <p:cNvPr id="27" name="直線接點 26"/>
          <p:cNvCxnSpPr/>
          <p:nvPr/>
        </p:nvCxnSpPr>
        <p:spPr bwMode="auto">
          <a:xfrm>
            <a:off x="1083927" y="5333583"/>
            <a:ext cx="194421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1931163" y="5045551"/>
            <a:ext cx="304892" cy="307777"/>
          </a:xfrm>
          <a:prstGeom prst="rect">
            <a:avLst/>
          </a:prstGeom>
          <a:noFill/>
        </p:spPr>
        <p:txBody>
          <a:bodyPr wrap="none" rtlCol="0">
            <a:spAutoFit/>
          </a:bodyPr>
          <a:lstStyle/>
          <a:p>
            <a:r>
              <a:rPr lang="en-US" altLang="zh-TW" sz="1400" b="1" dirty="0" smtClean="0">
                <a:solidFill>
                  <a:srgbClr val="FF0000"/>
                </a:solidFill>
              </a:rPr>
              <a:t>L</a:t>
            </a:r>
            <a:endParaRPr lang="zh-TW" altLang="en-US" sz="1400" b="1" dirty="0">
              <a:solidFill>
                <a:srgbClr val="FF0000"/>
              </a:solidFill>
            </a:endParaRPr>
          </a:p>
        </p:txBody>
      </p:sp>
      <p:cxnSp>
        <p:nvCxnSpPr>
          <p:cNvPr id="31" name="直線接點 30"/>
          <p:cNvCxnSpPr/>
          <p:nvPr/>
        </p:nvCxnSpPr>
        <p:spPr bwMode="auto">
          <a:xfrm>
            <a:off x="3604207" y="5045551"/>
            <a:ext cx="0" cy="1256654"/>
          </a:xfrm>
          <a:prstGeom prst="line">
            <a:avLst/>
          </a:prstGeom>
          <a:solidFill>
            <a:schemeClr val="accent1"/>
          </a:solidFill>
          <a:ln w="28575" cap="flat" cmpd="sng" algn="ctr">
            <a:solidFill>
              <a:srgbClr val="7030A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939911" y="533358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34" name="文字方塊 33"/>
          <p:cNvSpPr txBox="1"/>
          <p:nvPr/>
        </p:nvSpPr>
        <p:spPr>
          <a:xfrm>
            <a:off x="2865294" y="596031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2" name="矩形 1"/>
          <p:cNvSpPr/>
          <p:nvPr/>
        </p:nvSpPr>
        <p:spPr bwMode="auto">
          <a:xfrm>
            <a:off x="755576" y="2636912"/>
            <a:ext cx="2664296" cy="21602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文字方塊 23"/>
          <p:cNvSpPr txBox="1"/>
          <p:nvPr/>
        </p:nvSpPr>
        <p:spPr>
          <a:xfrm>
            <a:off x="2592279" y="4653136"/>
            <a:ext cx="1079142" cy="261610"/>
          </a:xfrm>
          <a:prstGeom prst="rect">
            <a:avLst/>
          </a:prstGeom>
          <a:noFill/>
        </p:spPr>
        <p:txBody>
          <a:bodyPr wrap="none" rtlCol="0">
            <a:spAutoFit/>
          </a:bodyPr>
          <a:lstStyle/>
          <a:p>
            <a:r>
              <a:rPr lang="en-US" altLang="zh-TW" sz="1100" b="1" dirty="0" err="1" smtClean="0"/>
              <a:t>lastLanding+L</a:t>
            </a:r>
            <a:endParaRPr lang="zh-TW" altLang="en-US" sz="1100" b="1" dirty="0"/>
          </a:p>
        </p:txBody>
      </p:sp>
      <p:cxnSp>
        <p:nvCxnSpPr>
          <p:cNvPr id="16" name="直線接點 15"/>
          <p:cNvCxnSpPr/>
          <p:nvPr/>
        </p:nvCxnSpPr>
        <p:spPr bwMode="auto">
          <a:xfrm>
            <a:off x="3028143" y="4914746"/>
            <a:ext cx="1" cy="543108"/>
          </a:xfrm>
          <a:prstGeom prst="line">
            <a:avLst/>
          </a:prstGeom>
          <a:solidFill>
            <a:schemeClr val="accent1"/>
          </a:solidFill>
          <a:ln w="19050"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字方塊 18"/>
          <p:cNvSpPr txBox="1"/>
          <p:nvPr/>
        </p:nvSpPr>
        <p:spPr>
          <a:xfrm>
            <a:off x="858805" y="5733256"/>
            <a:ext cx="441146" cy="276999"/>
          </a:xfrm>
          <a:prstGeom prst="rect">
            <a:avLst/>
          </a:prstGeom>
          <a:noFill/>
        </p:spPr>
        <p:txBody>
          <a:bodyPr wrap="none" rtlCol="0">
            <a:spAutoFit/>
          </a:bodyPr>
          <a:lstStyle/>
          <a:p>
            <a:r>
              <a:rPr lang="en-US" altLang="zh-TW" sz="1200" b="1" dirty="0" smtClean="0"/>
              <a:t>a[0]</a:t>
            </a:r>
            <a:endParaRPr lang="zh-TW" altLang="en-US" sz="1200" b="1" dirty="0"/>
          </a:p>
        </p:txBody>
      </p:sp>
      <p:sp>
        <p:nvSpPr>
          <p:cNvPr id="30" name="文字方塊 29"/>
          <p:cNvSpPr txBox="1"/>
          <p:nvPr/>
        </p:nvSpPr>
        <p:spPr>
          <a:xfrm>
            <a:off x="2452079" y="5744289"/>
            <a:ext cx="449162" cy="276999"/>
          </a:xfrm>
          <a:prstGeom prst="rect">
            <a:avLst/>
          </a:prstGeom>
          <a:noFill/>
        </p:spPr>
        <p:txBody>
          <a:bodyPr wrap="none" rtlCol="0">
            <a:spAutoFit/>
          </a:bodyPr>
          <a:lstStyle/>
          <a:p>
            <a:r>
              <a:rPr lang="en-US" altLang="zh-TW" sz="1200" b="1" dirty="0" smtClean="0"/>
              <a:t>b[0]</a:t>
            </a:r>
            <a:endParaRPr lang="zh-TW" altLang="en-US" sz="1200" b="1" dirty="0"/>
          </a:p>
        </p:txBody>
      </p:sp>
      <p:sp>
        <p:nvSpPr>
          <p:cNvPr id="35" name="文字方塊 34"/>
          <p:cNvSpPr txBox="1"/>
          <p:nvPr/>
        </p:nvSpPr>
        <p:spPr>
          <a:xfrm>
            <a:off x="1786893" y="6182325"/>
            <a:ext cx="449162" cy="276999"/>
          </a:xfrm>
          <a:prstGeom prst="rect">
            <a:avLst/>
          </a:prstGeom>
          <a:noFill/>
        </p:spPr>
        <p:txBody>
          <a:bodyPr wrap="none" rtlCol="0">
            <a:spAutoFit/>
          </a:bodyPr>
          <a:lstStyle/>
          <a:p>
            <a:r>
              <a:rPr lang="en-US" altLang="zh-TW" sz="1200" b="1" dirty="0" smtClean="0"/>
              <a:t>a[1]</a:t>
            </a:r>
            <a:endParaRPr lang="zh-TW" altLang="en-US" sz="1200" b="1" dirty="0"/>
          </a:p>
        </p:txBody>
      </p:sp>
      <p:sp>
        <p:nvSpPr>
          <p:cNvPr id="36" name="文字方塊 35"/>
          <p:cNvSpPr txBox="1"/>
          <p:nvPr/>
        </p:nvSpPr>
        <p:spPr>
          <a:xfrm>
            <a:off x="3316175" y="6182325"/>
            <a:ext cx="449162" cy="276999"/>
          </a:xfrm>
          <a:prstGeom prst="rect">
            <a:avLst/>
          </a:prstGeom>
          <a:noFill/>
        </p:spPr>
        <p:txBody>
          <a:bodyPr wrap="none" rtlCol="0">
            <a:spAutoFit/>
          </a:bodyPr>
          <a:lstStyle/>
          <a:p>
            <a:r>
              <a:rPr lang="en-US" altLang="zh-TW" sz="1200" b="1" dirty="0" smtClean="0"/>
              <a:t>b[1]</a:t>
            </a:r>
            <a:endParaRPr lang="zh-TW" altLang="en-US" sz="1200" b="1" dirty="0"/>
          </a:p>
        </p:txBody>
      </p:sp>
      <p:cxnSp>
        <p:nvCxnSpPr>
          <p:cNvPr id="37" name="直線接點 36"/>
          <p:cNvCxnSpPr/>
          <p:nvPr/>
        </p:nvCxnSpPr>
        <p:spPr bwMode="auto">
          <a:xfrm>
            <a:off x="5580112" y="5367228"/>
            <a:ext cx="2767993"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接點 37"/>
          <p:cNvCxnSpPr/>
          <p:nvPr/>
        </p:nvCxnSpPr>
        <p:spPr bwMode="auto">
          <a:xfrm>
            <a:off x="5580112" y="5583252"/>
            <a:ext cx="1152128"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6444208" y="6165304"/>
            <a:ext cx="828092"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5580112" y="5072519"/>
            <a:ext cx="0" cy="65474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5179753" y="4810909"/>
            <a:ext cx="904415" cy="261610"/>
          </a:xfrm>
          <a:prstGeom prst="rect">
            <a:avLst/>
          </a:prstGeom>
          <a:noFill/>
        </p:spPr>
        <p:txBody>
          <a:bodyPr wrap="none" rtlCol="0">
            <a:spAutoFit/>
          </a:bodyPr>
          <a:lstStyle/>
          <a:p>
            <a:r>
              <a:rPr lang="en-US" altLang="zh-TW" sz="1100" b="1" dirty="0" err="1" smtClean="0"/>
              <a:t>lastLanding</a:t>
            </a:r>
            <a:endParaRPr lang="zh-TW" altLang="en-US" sz="1100" b="1" dirty="0"/>
          </a:p>
        </p:txBody>
      </p:sp>
      <p:cxnSp>
        <p:nvCxnSpPr>
          <p:cNvPr id="46" name="直線接點 45"/>
          <p:cNvCxnSpPr/>
          <p:nvPr/>
        </p:nvCxnSpPr>
        <p:spPr bwMode="auto">
          <a:xfrm>
            <a:off x="5580112" y="5242957"/>
            <a:ext cx="194421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6427348" y="4954925"/>
            <a:ext cx="304892" cy="307777"/>
          </a:xfrm>
          <a:prstGeom prst="rect">
            <a:avLst/>
          </a:prstGeom>
          <a:noFill/>
        </p:spPr>
        <p:txBody>
          <a:bodyPr wrap="none" rtlCol="0">
            <a:spAutoFit/>
          </a:bodyPr>
          <a:lstStyle/>
          <a:p>
            <a:r>
              <a:rPr lang="en-US" altLang="zh-TW" sz="1400" b="1" dirty="0" smtClean="0">
                <a:solidFill>
                  <a:srgbClr val="FF0000"/>
                </a:solidFill>
              </a:rPr>
              <a:t>L</a:t>
            </a:r>
            <a:endParaRPr lang="zh-TW" altLang="en-US" sz="1400" b="1" dirty="0">
              <a:solidFill>
                <a:srgbClr val="FF0000"/>
              </a:solidFill>
            </a:endParaRPr>
          </a:p>
        </p:txBody>
      </p:sp>
      <p:cxnSp>
        <p:nvCxnSpPr>
          <p:cNvPr id="48" name="直線接點 47"/>
          <p:cNvCxnSpPr/>
          <p:nvPr/>
        </p:nvCxnSpPr>
        <p:spPr bwMode="auto">
          <a:xfrm>
            <a:off x="7272300" y="4988898"/>
            <a:ext cx="0" cy="1256654"/>
          </a:xfrm>
          <a:prstGeom prst="line">
            <a:avLst/>
          </a:prstGeom>
          <a:solidFill>
            <a:schemeClr val="accent1"/>
          </a:solidFill>
          <a:ln w="28575" cap="flat" cmpd="sng" algn="ctr">
            <a:solidFill>
              <a:srgbClr val="7030A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5436096" y="5242957"/>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50" name="文字方塊 49"/>
          <p:cNvSpPr txBox="1"/>
          <p:nvPr/>
        </p:nvSpPr>
        <p:spPr>
          <a:xfrm>
            <a:off x="7380312" y="610705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51" name="文字方塊 50"/>
          <p:cNvSpPr txBox="1"/>
          <p:nvPr/>
        </p:nvSpPr>
        <p:spPr>
          <a:xfrm>
            <a:off x="7088464" y="4562510"/>
            <a:ext cx="1079142" cy="261610"/>
          </a:xfrm>
          <a:prstGeom prst="rect">
            <a:avLst/>
          </a:prstGeom>
          <a:noFill/>
        </p:spPr>
        <p:txBody>
          <a:bodyPr wrap="none" rtlCol="0">
            <a:spAutoFit/>
          </a:bodyPr>
          <a:lstStyle/>
          <a:p>
            <a:r>
              <a:rPr lang="en-US" altLang="zh-TW" sz="1100" b="1" dirty="0" err="1" smtClean="0"/>
              <a:t>lastLanding+L</a:t>
            </a:r>
            <a:endParaRPr lang="zh-TW" altLang="en-US" sz="1100" b="1" dirty="0"/>
          </a:p>
        </p:txBody>
      </p:sp>
      <p:cxnSp>
        <p:nvCxnSpPr>
          <p:cNvPr id="52" name="直線接點 51"/>
          <p:cNvCxnSpPr/>
          <p:nvPr/>
        </p:nvCxnSpPr>
        <p:spPr bwMode="auto">
          <a:xfrm>
            <a:off x="7524328" y="4824120"/>
            <a:ext cx="1" cy="543108"/>
          </a:xfrm>
          <a:prstGeom prst="line">
            <a:avLst/>
          </a:prstGeom>
          <a:solidFill>
            <a:schemeClr val="accent1"/>
          </a:solidFill>
          <a:ln w="19050"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字方塊 52"/>
          <p:cNvSpPr txBox="1"/>
          <p:nvPr/>
        </p:nvSpPr>
        <p:spPr>
          <a:xfrm>
            <a:off x="5354990" y="5702199"/>
            <a:ext cx="441146" cy="276999"/>
          </a:xfrm>
          <a:prstGeom prst="rect">
            <a:avLst/>
          </a:prstGeom>
          <a:noFill/>
        </p:spPr>
        <p:txBody>
          <a:bodyPr wrap="none" rtlCol="0">
            <a:spAutoFit/>
          </a:bodyPr>
          <a:lstStyle/>
          <a:p>
            <a:r>
              <a:rPr lang="en-US" altLang="zh-TW" sz="1200" b="1" dirty="0" smtClean="0"/>
              <a:t>a[0]</a:t>
            </a:r>
            <a:endParaRPr lang="zh-TW" altLang="en-US" sz="1200" b="1" dirty="0"/>
          </a:p>
        </p:txBody>
      </p:sp>
      <p:sp>
        <p:nvSpPr>
          <p:cNvPr id="54" name="文字方塊 53"/>
          <p:cNvSpPr txBox="1"/>
          <p:nvPr/>
        </p:nvSpPr>
        <p:spPr>
          <a:xfrm>
            <a:off x="6444208" y="5661248"/>
            <a:ext cx="449162" cy="276999"/>
          </a:xfrm>
          <a:prstGeom prst="rect">
            <a:avLst/>
          </a:prstGeom>
          <a:noFill/>
        </p:spPr>
        <p:txBody>
          <a:bodyPr wrap="none" rtlCol="0">
            <a:spAutoFit/>
          </a:bodyPr>
          <a:lstStyle/>
          <a:p>
            <a:r>
              <a:rPr lang="en-US" altLang="zh-TW" sz="1200" b="1" dirty="0" smtClean="0"/>
              <a:t>b[0]</a:t>
            </a:r>
            <a:endParaRPr lang="zh-TW" altLang="en-US" sz="1200" b="1" dirty="0"/>
          </a:p>
        </p:txBody>
      </p:sp>
      <p:sp>
        <p:nvSpPr>
          <p:cNvPr id="55" name="文字方塊 54"/>
          <p:cNvSpPr txBox="1"/>
          <p:nvPr/>
        </p:nvSpPr>
        <p:spPr>
          <a:xfrm>
            <a:off x="6283078" y="6243300"/>
            <a:ext cx="449162" cy="276999"/>
          </a:xfrm>
          <a:prstGeom prst="rect">
            <a:avLst/>
          </a:prstGeom>
          <a:noFill/>
        </p:spPr>
        <p:txBody>
          <a:bodyPr wrap="none" rtlCol="0">
            <a:spAutoFit/>
          </a:bodyPr>
          <a:lstStyle/>
          <a:p>
            <a:r>
              <a:rPr lang="en-US" altLang="zh-TW" sz="1200" b="1" dirty="0" smtClean="0"/>
              <a:t>a[1]</a:t>
            </a:r>
            <a:endParaRPr lang="zh-TW" altLang="en-US" sz="1200" b="1" dirty="0"/>
          </a:p>
        </p:txBody>
      </p:sp>
      <p:sp>
        <p:nvSpPr>
          <p:cNvPr id="56" name="文字方塊 55"/>
          <p:cNvSpPr txBox="1"/>
          <p:nvPr/>
        </p:nvSpPr>
        <p:spPr>
          <a:xfrm>
            <a:off x="7047719" y="6254333"/>
            <a:ext cx="449162" cy="276999"/>
          </a:xfrm>
          <a:prstGeom prst="rect">
            <a:avLst/>
          </a:prstGeom>
          <a:noFill/>
        </p:spPr>
        <p:txBody>
          <a:bodyPr wrap="none" rtlCol="0">
            <a:spAutoFit/>
          </a:bodyPr>
          <a:lstStyle/>
          <a:p>
            <a:r>
              <a:rPr lang="en-US" altLang="zh-TW" sz="1200" b="1" dirty="0" smtClean="0"/>
              <a:t>b[1]</a:t>
            </a:r>
            <a:endParaRPr lang="zh-TW" altLang="en-US" sz="1200" b="1" dirty="0"/>
          </a:p>
        </p:txBody>
      </p:sp>
    </p:spTree>
    <p:extLst>
      <p:ext uri="{BB962C8B-B14F-4D97-AF65-F5344CB8AC3E}">
        <p14:creationId xmlns:p14="http://schemas.microsoft.com/office/powerpoint/2010/main" val="1880385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0"/>
            <a:ext cx="9144000" cy="6858000"/>
          </a:xfrm>
          <a:solidFill>
            <a:schemeClr val="bg1"/>
          </a:solidFill>
        </p:spPr>
        <p:txBody>
          <a:bodyPr/>
          <a:lstStyle/>
          <a:p>
            <a:pPr marL="0" indent="0">
              <a:lnSpc>
                <a:spcPts val="1500"/>
              </a:lnSpc>
              <a:buNone/>
            </a:pPr>
            <a:r>
              <a:rPr lang="en-US" altLang="zh-TW" sz="1600" dirty="0" err="1">
                <a:latin typeface="Arial Black" pitchFamily="34" charset="0"/>
              </a:rPr>
              <a:t>i</a:t>
            </a:r>
            <a:r>
              <a:rPr lang="en-US" altLang="zh-TW" sz="1600" dirty="0" err="1" smtClean="0">
                <a:latin typeface="Arial Black" pitchFamily="34" charset="0"/>
              </a:rPr>
              <a:t>nt</a:t>
            </a:r>
            <a:r>
              <a:rPr lang="en-US" altLang="zh-TW" sz="1600" dirty="0" smtClean="0">
                <a:latin typeface="Arial Black" pitchFamily="34" charset="0"/>
              </a:rPr>
              <a:t> I, n, </a:t>
            </a:r>
            <a:r>
              <a:rPr lang="en-US" altLang="zh-TW" sz="1600" dirty="0" err="1" smtClean="0">
                <a:latin typeface="Arial Black" pitchFamily="34" charset="0"/>
              </a:rPr>
              <a:t>caseNo</a:t>
            </a:r>
            <a:r>
              <a:rPr lang="en-US" altLang="zh-TW" sz="1600" dirty="0" smtClean="0">
                <a:latin typeface="Arial Black" pitchFamily="34" charset="0"/>
              </a:rPr>
              <a:t>=1, order[8];</a:t>
            </a:r>
          </a:p>
          <a:p>
            <a:pPr marL="0" indent="0">
              <a:lnSpc>
                <a:spcPts val="1500"/>
              </a:lnSpc>
              <a:buNone/>
            </a:pPr>
            <a:r>
              <a:rPr lang="en-US" altLang="zh-TW" sz="1600" dirty="0">
                <a:latin typeface="Arial Black" pitchFamily="34" charset="0"/>
              </a:rPr>
              <a:t>d</a:t>
            </a:r>
            <a:r>
              <a:rPr lang="en-US" altLang="zh-TW" sz="1600" dirty="0" smtClean="0">
                <a:latin typeface="Arial Black" pitchFamily="34" charset="0"/>
              </a:rPr>
              <a:t>ouble a[8], b[8], L, </a:t>
            </a:r>
            <a:r>
              <a:rPr lang="en-US" altLang="zh-TW" sz="1600" dirty="0" err="1" smtClean="0">
                <a:latin typeface="Arial Black" pitchFamily="34" charset="0"/>
              </a:rPr>
              <a:t>maxL</a:t>
            </a:r>
            <a:r>
              <a:rPr lang="en-US" altLang="zh-TW" sz="1600" dirty="0" smtClean="0">
                <a:latin typeface="Arial Black" pitchFamily="34" charset="0"/>
              </a:rPr>
              <a:t>;</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d</a:t>
            </a:r>
            <a:r>
              <a:rPr lang="en-US" altLang="zh-TW" sz="1600" dirty="0" smtClean="0">
                <a:latin typeface="Arial Black" pitchFamily="34" charset="0"/>
              </a:rPr>
              <a:t>ouble </a:t>
            </a:r>
            <a:r>
              <a:rPr lang="en-US" altLang="zh-TW" sz="1600" dirty="0" err="1" smtClean="0">
                <a:latin typeface="Arial Black" pitchFamily="34" charset="0"/>
              </a:rPr>
              <a:t>greedyLanding</a:t>
            </a:r>
            <a:r>
              <a:rPr lang="en-US" altLang="zh-TW" sz="1600" dirty="0" smtClean="0">
                <a:latin typeface="Arial Black" pitchFamily="34" charset="0"/>
              </a:rPr>
              <a:t>( )</a:t>
            </a:r>
          </a:p>
          <a:p>
            <a:pPr marL="0" indent="0">
              <a:lnSpc>
                <a:spcPts val="1500"/>
              </a:lnSpc>
              <a:buNone/>
            </a:pPr>
            <a:r>
              <a:rPr lang="en-US" altLang="zh-TW" sz="1600" dirty="0" smtClean="0">
                <a:latin typeface="Arial Black" pitchFamily="34" charset="0"/>
              </a:rPr>
              <a:t>{</a:t>
            </a:r>
          </a:p>
          <a:p>
            <a:pPr marL="0" indent="0">
              <a:lnSpc>
                <a:spcPts val="1500"/>
              </a:lnSpc>
              <a:buNone/>
            </a:pPr>
            <a:r>
              <a:rPr lang="en-US" altLang="zh-TW" sz="1600" dirty="0" smtClean="0">
                <a:latin typeface="Arial Black" pitchFamily="34" charset="0"/>
              </a:rPr>
              <a:t>     double </a:t>
            </a:r>
            <a:r>
              <a:rPr lang="en-US" altLang="zh-TW" sz="1600" dirty="0" err="1" smtClean="0">
                <a:latin typeface="Arial Black" pitchFamily="34" charset="0"/>
              </a:rPr>
              <a:t>lastLanding</a:t>
            </a:r>
            <a:r>
              <a:rPr lang="en-US" altLang="zh-TW" sz="1600" dirty="0" smtClean="0">
                <a:latin typeface="Arial Black" pitchFamily="34" charset="0"/>
              </a:rPr>
              <a:t>=a[order[0]];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第一部飛機降落時間</a:t>
            </a:r>
            <a:endParaRPr lang="en-US" altLang="zh-TW" sz="1600" dirty="0" smtClean="0">
              <a:solidFill>
                <a:srgbClr val="0000FF"/>
              </a:solidFill>
              <a:latin typeface="標楷體" pitchFamily="65" charset="-120"/>
              <a:ea typeface="標楷體" pitchFamily="65" charset="-120"/>
            </a:endParaRP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for (i=1; i&lt;n; i++)</a:t>
            </a: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double target = </a:t>
            </a:r>
            <a:r>
              <a:rPr lang="en-US" altLang="zh-TW" sz="1600" dirty="0" err="1" smtClean="0">
                <a:latin typeface="Arial Black" pitchFamily="34" charset="0"/>
              </a:rPr>
              <a:t>lastLanding+L</a:t>
            </a:r>
            <a:r>
              <a:rPr lang="en-US" altLang="zh-TW" sz="1600" dirty="0" smtClean="0">
                <a:latin typeface="Arial Black" pitchFamily="34" charset="0"/>
              </a:rPr>
              <a:t>;</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if (target &lt;= b[order[i]])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下一</a:t>
            </a:r>
            <a:r>
              <a:rPr lang="zh-TW" altLang="en-US" sz="1600" dirty="0">
                <a:solidFill>
                  <a:srgbClr val="0000FF"/>
                </a:solidFill>
                <a:latin typeface="標楷體" pitchFamily="65" charset="-120"/>
                <a:ea typeface="標楷體" pitchFamily="65" charset="-120"/>
              </a:rPr>
              <a:t>部</a:t>
            </a:r>
            <a:r>
              <a:rPr lang="zh-TW" altLang="en-US" sz="1600" dirty="0" smtClean="0">
                <a:solidFill>
                  <a:srgbClr val="0000FF"/>
                </a:solidFill>
                <a:latin typeface="標楷體" pitchFamily="65" charset="-120"/>
                <a:ea typeface="標楷體" pitchFamily="65" charset="-120"/>
              </a:rPr>
              <a:t>飛機可降落</a:t>
            </a: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lastLanding</a:t>
            </a:r>
            <a:r>
              <a:rPr lang="en-US" altLang="zh-TW" sz="1600" dirty="0" smtClean="0">
                <a:latin typeface="Arial Black" pitchFamily="34" charset="0"/>
              </a:rPr>
              <a:t> = max (a[order[i</a:t>
            </a:r>
            <a:r>
              <a:rPr lang="en-US" altLang="zh-TW" sz="1600" dirty="0" smtClean="0">
                <a:latin typeface="Arial Black" pitchFamily="34" charset="0"/>
              </a:rPr>
              <a:t>]] </a:t>
            </a:r>
            <a:r>
              <a:rPr lang="en-US" altLang="zh-TW" sz="1600" dirty="0" smtClean="0">
                <a:latin typeface="Arial Black" pitchFamily="34" charset="0"/>
              </a:rPr>
              <a:t>, target);</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else</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return 1;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不可能完成</a:t>
            </a:r>
            <a:endParaRPr lang="en-US" altLang="zh-TW" sz="1600" dirty="0" smtClean="0">
              <a:solidFill>
                <a:srgbClr val="0000FF"/>
              </a:solidFill>
              <a:latin typeface="標楷體" pitchFamily="65" charset="-120"/>
              <a:ea typeface="標楷體" pitchFamily="65" charset="-120"/>
            </a:endParaRPr>
          </a:p>
          <a:p>
            <a:pPr marL="0" indent="0">
              <a:lnSpc>
                <a:spcPts val="1500"/>
              </a:lnSpc>
              <a:buNone/>
            </a:pPr>
            <a:r>
              <a:rPr lang="en-US" altLang="zh-TW" sz="1600" dirty="0" smtClean="0">
                <a:latin typeface="Arial Black" pitchFamily="34" charset="0"/>
              </a:rPr>
              <a:t>     }</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smtClean="0">
                <a:latin typeface="Arial Black" pitchFamily="34" charset="0"/>
              </a:rPr>
              <a:t>     return </a:t>
            </a:r>
            <a:r>
              <a:rPr lang="en-US" altLang="zh-TW" sz="1600" dirty="0" err="1" smtClean="0">
                <a:latin typeface="Arial Black" pitchFamily="34" charset="0"/>
              </a:rPr>
              <a:t>lastLanding</a:t>
            </a:r>
            <a:r>
              <a:rPr lang="en-US" altLang="zh-TW" sz="1600" dirty="0" smtClean="0">
                <a:latin typeface="Arial Black" pitchFamily="34" charset="0"/>
              </a:rPr>
              <a:t> – b[order[n-1];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正</a:t>
            </a:r>
            <a:r>
              <a:rPr lang="en-US" altLang="zh-TW" sz="1600" dirty="0" smtClean="0">
                <a:solidFill>
                  <a:srgbClr val="0000FF"/>
                </a:solidFill>
                <a:latin typeface="標楷體" pitchFamily="65" charset="-120"/>
                <a:ea typeface="標楷體" pitchFamily="65" charset="-120"/>
              </a:rPr>
              <a:t>”: L</a:t>
            </a:r>
            <a:r>
              <a:rPr lang="zh-TW" altLang="en-US" sz="1600" dirty="0" smtClean="0">
                <a:solidFill>
                  <a:srgbClr val="0000FF"/>
                </a:solidFill>
                <a:latin typeface="標楷體" pitchFamily="65" charset="-120"/>
                <a:ea typeface="標楷體" pitchFamily="65" charset="-120"/>
              </a:rPr>
              <a:t>太大</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要縮小</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 </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負</a:t>
            </a:r>
            <a:r>
              <a:rPr lang="en-US" altLang="zh-TW" sz="1600" dirty="0" smtClean="0">
                <a:solidFill>
                  <a:srgbClr val="0000FF"/>
                </a:solidFill>
                <a:latin typeface="標楷體" pitchFamily="65" charset="-120"/>
                <a:ea typeface="標楷體" pitchFamily="65" charset="-120"/>
              </a:rPr>
              <a:t>”:L</a:t>
            </a:r>
            <a:r>
              <a:rPr lang="zh-TW" altLang="en-US" sz="1600" dirty="0" smtClean="0">
                <a:solidFill>
                  <a:srgbClr val="0000FF"/>
                </a:solidFill>
                <a:latin typeface="標楷體" pitchFamily="65" charset="-120"/>
                <a:ea typeface="標楷體" pitchFamily="65" charset="-120"/>
              </a:rPr>
              <a:t>太小</a:t>
            </a:r>
            <a:r>
              <a:rPr lang="en-US" altLang="zh-TW" sz="1600" dirty="0" smtClean="0">
                <a:solidFill>
                  <a:srgbClr val="0000FF"/>
                </a:solidFill>
                <a:latin typeface="標楷體" pitchFamily="65" charset="-120"/>
                <a:ea typeface="標楷體" pitchFamily="65" charset="-120"/>
              </a:rPr>
              <a:t>(</a:t>
            </a:r>
            <a:r>
              <a:rPr lang="zh-TW" altLang="en-US" sz="1600" dirty="0" smtClean="0">
                <a:solidFill>
                  <a:srgbClr val="0000FF"/>
                </a:solidFill>
                <a:latin typeface="標楷體" pitchFamily="65" charset="-120"/>
                <a:ea typeface="標楷體" pitchFamily="65" charset="-120"/>
              </a:rPr>
              <a:t>要放大</a:t>
            </a:r>
            <a:r>
              <a:rPr lang="en-US" altLang="zh-TW" sz="1600" dirty="0" smtClean="0">
                <a:solidFill>
                  <a:srgbClr val="0000FF"/>
                </a:solidFill>
                <a:latin typeface="標楷體" pitchFamily="65" charset="-120"/>
                <a:ea typeface="標楷體" pitchFamily="65" charset="-120"/>
              </a:rPr>
              <a:t>)</a:t>
            </a:r>
          </a:p>
          <a:p>
            <a:pPr marL="0" indent="0">
              <a:lnSpc>
                <a:spcPts val="1500"/>
              </a:lnSpc>
              <a:buNone/>
            </a:pPr>
            <a:r>
              <a:rPr lang="en-US" altLang="zh-TW" sz="1600" dirty="0" smtClean="0">
                <a:latin typeface="Arial Black" pitchFamily="34" charset="0"/>
              </a:rPr>
              <a:t>}</a:t>
            </a:r>
            <a:endParaRPr lang="zh-TW" altLang="en-US" sz="1600" dirty="0">
              <a:latin typeface="Arial Black" pitchFamily="34" charset="0"/>
            </a:endParaRPr>
          </a:p>
        </p:txBody>
      </p:sp>
      <p:sp>
        <p:nvSpPr>
          <p:cNvPr id="28" name="矩形 27"/>
          <p:cNvSpPr/>
          <p:nvPr/>
        </p:nvSpPr>
        <p:spPr bwMode="auto">
          <a:xfrm>
            <a:off x="0" y="4562510"/>
            <a:ext cx="9144000" cy="2295490"/>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395536" y="1628800"/>
            <a:ext cx="6552728" cy="22322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矩形 1"/>
          <p:cNvSpPr/>
          <p:nvPr/>
        </p:nvSpPr>
        <p:spPr bwMode="auto">
          <a:xfrm>
            <a:off x="755576" y="2636912"/>
            <a:ext cx="2664296" cy="21602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7" name="直線接點 56"/>
          <p:cNvCxnSpPr/>
          <p:nvPr/>
        </p:nvCxnSpPr>
        <p:spPr bwMode="auto">
          <a:xfrm>
            <a:off x="1187624" y="5399745"/>
            <a:ext cx="5760640"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a:off x="1187624" y="5517232"/>
            <a:ext cx="1512168"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接點 58"/>
          <p:cNvCxnSpPr/>
          <p:nvPr/>
        </p:nvCxnSpPr>
        <p:spPr bwMode="auto">
          <a:xfrm>
            <a:off x="2042622" y="5915189"/>
            <a:ext cx="1665282"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a:off x="4932040" y="6299451"/>
            <a:ext cx="201622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1106518" y="5445224"/>
            <a:ext cx="423514" cy="461665"/>
          </a:xfrm>
          <a:prstGeom prst="rect">
            <a:avLst/>
          </a:prstGeom>
          <a:noFill/>
        </p:spPr>
        <p:txBody>
          <a:bodyPr wrap="none" rtlCol="0">
            <a:spAutoFit/>
          </a:bodyPr>
          <a:lstStyle/>
          <a:p>
            <a:r>
              <a:rPr lang="en-US" altLang="zh-TW" dirty="0" smtClean="0"/>
              <a:t>a</a:t>
            </a:r>
            <a:r>
              <a:rPr lang="en-US" altLang="zh-TW" baseline="-25000" dirty="0" smtClean="0"/>
              <a:t>0</a:t>
            </a:r>
            <a:endParaRPr lang="zh-TW" altLang="en-US" baseline="-25000" dirty="0"/>
          </a:p>
        </p:txBody>
      </p:sp>
      <p:sp>
        <p:nvSpPr>
          <p:cNvPr id="62" name="文字方塊 61"/>
          <p:cNvSpPr txBox="1"/>
          <p:nvPr/>
        </p:nvSpPr>
        <p:spPr>
          <a:xfrm>
            <a:off x="2402662" y="5480494"/>
            <a:ext cx="441146" cy="461665"/>
          </a:xfrm>
          <a:prstGeom prst="rect">
            <a:avLst/>
          </a:prstGeom>
          <a:noFill/>
        </p:spPr>
        <p:txBody>
          <a:bodyPr wrap="none" rtlCol="0">
            <a:spAutoFit/>
          </a:bodyPr>
          <a:lstStyle/>
          <a:p>
            <a:r>
              <a:rPr lang="en-US" altLang="zh-TW" dirty="0" smtClean="0"/>
              <a:t>b</a:t>
            </a:r>
            <a:r>
              <a:rPr lang="en-US" altLang="zh-TW" baseline="-25000" dirty="0" smtClean="0"/>
              <a:t>0</a:t>
            </a:r>
            <a:endParaRPr lang="zh-TW" altLang="en-US" baseline="-25000" dirty="0"/>
          </a:p>
        </p:txBody>
      </p:sp>
      <p:sp>
        <p:nvSpPr>
          <p:cNvPr id="63" name="文字方塊 62"/>
          <p:cNvSpPr txBox="1"/>
          <p:nvPr/>
        </p:nvSpPr>
        <p:spPr>
          <a:xfrm>
            <a:off x="1900008" y="5877272"/>
            <a:ext cx="423514" cy="461665"/>
          </a:xfrm>
          <a:prstGeom prst="rect">
            <a:avLst/>
          </a:prstGeom>
          <a:noFill/>
        </p:spPr>
        <p:txBody>
          <a:bodyPr wrap="none" rtlCol="0">
            <a:spAutoFit/>
          </a:bodyPr>
          <a:lstStyle/>
          <a:p>
            <a:r>
              <a:rPr lang="en-US" altLang="zh-TW" dirty="0" smtClean="0"/>
              <a:t>a</a:t>
            </a:r>
            <a:r>
              <a:rPr lang="en-US" altLang="zh-TW" baseline="-25000" dirty="0"/>
              <a:t>1</a:t>
            </a:r>
            <a:endParaRPr lang="zh-TW" altLang="en-US" baseline="-25000" dirty="0"/>
          </a:p>
        </p:txBody>
      </p:sp>
      <p:sp>
        <p:nvSpPr>
          <p:cNvPr id="64" name="文字方塊 63"/>
          <p:cNvSpPr txBox="1"/>
          <p:nvPr/>
        </p:nvSpPr>
        <p:spPr>
          <a:xfrm>
            <a:off x="3419872" y="5955273"/>
            <a:ext cx="441146" cy="461665"/>
          </a:xfrm>
          <a:prstGeom prst="rect">
            <a:avLst/>
          </a:prstGeom>
          <a:noFill/>
        </p:spPr>
        <p:txBody>
          <a:bodyPr wrap="none" rtlCol="0">
            <a:spAutoFit/>
          </a:bodyPr>
          <a:lstStyle/>
          <a:p>
            <a:r>
              <a:rPr lang="en-US" altLang="zh-TW" dirty="0" smtClean="0"/>
              <a:t>b</a:t>
            </a:r>
            <a:r>
              <a:rPr lang="en-US" altLang="zh-TW" baseline="-25000" dirty="0"/>
              <a:t>1</a:t>
            </a:r>
            <a:endParaRPr lang="zh-TW" altLang="en-US" baseline="-25000" dirty="0"/>
          </a:p>
        </p:txBody>
      </p:sp>
      <p:sp>
        <p:nvSpPr>
          <p:cNvPr id="65" name="文字方塊 64"/>
          <p:cNvSpPr txBox="1"/>
          <p:nvPr/>
        </p:nvSpPr>
        <p:spPr>
          <a:xfrm>
            <a:off x="6727691" y="6423719"/>
            <a:ext cx="441146" cy="461665"/>
          </a:xfrm>
          <a:prstGeom prst="rect">
            <a:avLst/>
          </a:prstGeom>
          <a:noFill/>
        </p:spPr>
        <p:txBody>
          <a:bodyPr wrap="none" rtlCol="0">
            <a:spAutoFit/>
          </a:bodyPr>
          <a:lstStyle/>
          <a:p>
            <a:r>
              <a:rPr lang="en-US" altLang="zh-TW" dirty="0" smtClean="0"/>
              <a:t>b</a:t>
            </a:r>
            <a:r>
              <a:rPr lang="en-US" altLang="zh-TW" baseline="-25000" dirty="0" smtClean="0"/>
              <a:t>7</a:t>
            </a:r>
            <a:endParaRPr lang="zh-TW" altLang="en-US" baseline="-25000" dirty="0"/>
          </a:p>
        </p:txBody>
      </p:sp>
      <p:sp>
        <p:nvSpPr>
          <p:cNvPr id="66" name="文字方塊 65"/>
          <p:cNvSpPr txBox="1"/>
          <p:nvPr/>
        </p:nvSpPr>
        <p:spPr>
          <a:xfrm>
            <a:off x="4813795" y="6371459"/>
            <a:ext cx="423514" cy="461665"/>
          </a:xfrm>
          <a:prstGeom prst="rect">
            <a:avLst/>
          </a:prstGeom>
          <a:noFill/>
        </p:spPr>
        <p:txBody>
          <a:bodyPr wrap="none" rtlCol="0">
            <a:spAutoFit/>
          </a:bodyPr>
          <a:lstStyle/>
          <a:p>
            <a:r>
              <a:rPr lang="en-US" altLang="zh-TW" dirty="0" smtClean="0"/>
              <a:t>a</a:t>
            </a:r>
            <a:r>
              <a:rPr lang="en-US" altLang="zh-TW" baseline="-25000" dirty="0"/>
              <a:t>7</a:t>
            </a:r>
            <a:endParaRPr lang="zh-TW" altLang="en-US" baseline="-25000" dirty="0"/>
          </a:p>
        </p:txBody>
      </p:sp>
      <p:cxnSp>
        <p:nvCxnSpPr>
          <p:cNvPr id="67" name="直線接點 66"/>
          <p:cNvCxnSpPr/>
          <p:nvPr/>
        </p:nvCxnSpPr>
        <p:spPr bwMode="auto">
          <a:xfrm>
            <a:off x="4067944" y="5903801"/>
            <a:ext cx="648072" cy="0"/>
          </a:xfrm>
          <a:prstGeom prst="line">
            <a:avLst/>
          </a:prstGeom>
          <a:solidFill>
            <a:schemeClr val="accent1"/>
          </a:solidFill>
          <a:ln w="76200"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文字方塊 67"/>
          <p:cNvSpPr txBox="1"/>
          <p:nvPr/>
        </p:nvSpPr>
        <p:spPr>
          <a:xfrm>
            <a:off x="1018347" y="5261245"/>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grpSp>
        <p:nvGrpSpPr>
          <p:cNvPr id="69" name="群組 68"/>
          <p:cNvGrpSpPr/>
          <p:nvPr/>
        </p:nvGrpSpPr>
        <p:grpSpPr>
          <a:xfrm>
            <a:off x="1174998" y="4999635"/>
            <a:ext cx="1313776" cy="261610"/>
            <a:chOff x="1106518" y="1844824"/>
            <a:chExt cx="1313776" cy="261610"/>
          </a:xfrm>
        </p:grpSpPr>
        <p:cxnSp>
          <p:nvCxnSpPr>
            <p:cNvPr id="70" name="直線接點 69"/>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sp>
        <p:nvSpPr>
          <p:cNvPr id="72" name="文字方塊 71"/>
          <p:cNvSpPr txBox="1"/>
          <p:nvPr/>
        </p:nvSpPr>
        <p:spPr>
          <a:xfrm>
            <a:off x="2361238" y="5077159"/>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73" name="文字方塊 72"/>
          <p:cNvSpPr txBox="1"/>
          <p:nvPr/>
        </p:nvSpPr>
        <p:spPr>
          <a:xfrm>
            <a:off x="1929190" y="5733256"/>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74" name="文字方塊 73"/>
          <p:cNvSpPr txBox="1"/>
          <p:nvPr/>
        </p:nvSpPr>
        <p:spPr>
          <a:xfrm>
            <a:off x="961005" y="4823681"/>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grpSp>
        <p:nvGrpSpPr>
          <p:cNvPr id="75" name="群組 74"/>
          <p:cNvGrpSpPr/>
          <p:nvPr/>
        </p:nvGrpSpPr>
        <p:grpSpPr>
          <a:xfrm>
            <a:off x="2600793" y="4999155"/>
            <a:ext cx="1313776" cy="261610"/>
            <a:chOff x="1106518" y="1844824"/>
            <a:chExt cx="1313776" cy="261610"/>
          </a:xfrm>
        </p:grpSpPr>
        <p:cxnSp>
          <p:nvCxnSpPr>
            <p:cNvPr id="76" name="直線接點 75"/>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cxnSp>
        <p:nvCxnSpPr>
          <p:cNvPr id="78" name="直線接點 77"/>
          <p:cNvCxnSpPr/>
          <p:nvPr/>
        </p:nvCxnSpPr>
        <p:spPr bwMode="auto">
          <a:xfrm>
            <a:off x="4080581" y="5215659"/>
            <a:ext cx="648072" cy="0"/>
          </a:xfrm>
          <a:prstGeom prst="line">
            <a:avLst/>
          </a:prstGeom>
          <a:solidFill>
            <a:schemeClr val="accent1"/>
          </a:solidFill>
          <a:ln w="76200"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 name="群組 78"/>
          <p:cNvGrpSpPr/>
          <p:nvPr/>
        </p:nvGrpSpPr>
        <p:grpSpPr>
          <a:xfrm>
            <a:off x="5940152" y="4967590"/>
            <a:ext cx="1313776" cy="261610"/>
            <a:chOff x="1106518" y="1844824"/>
            <a:chExt cx="1313776" cy="261610"/>
          </a:xfrm>
        </p:grpSpPr>
        <p:cxnSp>
          <p:nvCxnSpPr>
            <p:cNvPr id="80" name="直線接點 79"/>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sp>
        <p:nvSpPr>
          <p:cNvPr id="82" name="文字方塊 81"/>
          <p:cNvSpPr txBox="1"/>
          <p:nvPr/>
        </p:nvSpPr>
        <p:spPr>
          <a:xfrm>
            <a:off x="2361238" y="5229200"/>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83" name="文字方塊 82"/>
          <p:cNvSpPr txBox="1"/>
          <p:nvPr/>
        </p:nvSpPr>
        <p:spPr>
          <a:xfrm>
            <a:off x="4089430" y="524023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84" name="文字方塊 83"/>
          <p:cNvSpPr txBox="1"/>
          <p:nvPr/>
        </p:nvSpPr>
        <p:spPr>
          <a:xfrm>
            <a:off x="7113766" y="524023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cxnSp>
        <p:nvCxnSpPr>
          <p:cNvPr id="85" name="直線接點 84"/>
          <p:cNvCxnSpPr/>
          <p:nvPr/>
        </p:nvCxnSpPr>
        <p:spPr bwMode="auto">
          <a:xfrm>
            <a:off x="6942417" y="4562510"/>
            <a:ext cx="28088" cy="1736941"/>
          </a:xfrm>
          <a:prstGeom prst="line">
            <a:avLst/>
          </a:prstGeom>
          <a:solidFill>
            <a:schemeClr val="accent1"/>
          </a:solidFill>
          <a:ln w="28575" cap="flat" cmpd="sng" algn="ctr">
            <a:solidFill>
              <a:srgbClr val="7030A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文字方塊 85"/>
          <p:cNvSpPr txBox="1"/>
          <p:nvPr/>
        </p:nvSpPr>
        <p:spPr>
          <a:xfrm>
            <a:off x="2194525" y="4795547"/>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sp>
        <p:nvSpPr>
          <p:cNvPr id="87" name="文字方塊 86"/>
          <p:cNvSpPr txBox="1"/>
          <p:nvPr/>
        </p:nvSpPr>
        <p:spPr>
          <a:xfrm>
            <a:off x="3922717" y="4768332"/>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sp>
        <p:nvSpPr>
          <p:cNvPr id="88" name="文字方塊 87"/>
          <p:cNvSpPr txBox="1"/>
          <p:nvPr/>
        </p:nvSpPr>
        <p:spPr>
          <a:xfrm>
            <a:off x="6970505" y="4653136"/>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spTree>
    <p:extLst>
      <p:ext uri="{BB962C8B-B14F-4D97-AF65-F5344CB8AC3E}">
        <p14:creationId xmlns:p14="http://schemas.microsoft.com/office/powerpoint/2010/main" val="2617912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6526" y="5216"/>
            <a:ext cx="10061134" cy="6852784"/>
          </a:xfrm>
          <a:solidFill>
            <a:schemeClr val="bg1"/>
          </a:solidFill>
        </p:spPr>
        <p:txBody>
          <a:bodyPr/>
          <a:lstStyle/>
          <a:p>
            <a:pPr marL="0" indent="0">
              <a:lnSpc>
                <a:spcPts val="1500"/>
              </a:lnSpc>
              <a:buNone/>
            </a:pPr>
            <a:r>
              <a:rPr lang="en-US" altLang="zh-TW" sz="1600" dirty="0" smtClean="0">
                <a:latin typeface="Arial Black" pitchFamily="34" charset="0"/>
              </a:rPr>
              <a:t>double main( )</a:t>
            </a:r>
          </a:p>
          <a:p>
            <a:pPr marL="0" indent="0">
              <a:lnSpc>
                <a:spcPts val="1500"/>
              </a:lnSpc>
              <a:buNone/>
            </a:pPr>
            <a:r>
              <a:rPr lang="en-US" altLang="zh-TW" sz="1600" dirty="0" smtClean="0">
                <a:latin typeface="Arial Black" pitchFamily="34" charset="0"/>
              </a:rPr>
              <a:t>{</a:t>
            </a:r>
          </a:p>
          <a:p>
            <a:pPr marL="0" indent="0">
              <a:lnSpc>
                <a:spcPts val="1500"/>
              </a:lnSpc>
              <a:buNone/>
            </a:pPr>
            <a:r>
              <a:rPr lang="en-US" altLang="zh-TW" sz="1600" dirty="0" smtClean="0">
                <a:latin typeface="Arial Black" pitchFamily="34" charset="0"/>
              </a:rPr>
              <a:t>     while (</a:t>
            </a:r>
            <a:r>
              <a:rPr lang="en-US" altLang="zh-TW" sz="1600" dirty="0" err="1" smtClean="0">
                <a:latin typeface="Arial Black" pitchFamily="34" charset="0"/>
              </a:rPr>
              <a:t>scanf</a:t>
            </a:r>
            <a:r>
              <a:rPr lang="en-US" altLang="zh-TW" sz="1600" dirty="0" smtClean="0">
                <a:latin typeface="Arial Black" pitchFamily="34" charset="0"/>
              </a:rPr>
              <a:t>(“%d”, &amp;n)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p>
          <a:p>
            <a:pPr marL="0" indent="0">
              <a:lnSpc>
                <a:spcPts val="1500"/>
              </a:lnSpc>
              <a:buNone/>
            </a:pPr>
            <a:r>
              <a:rPr lang="en-US" altLang="zh-TW" sz="1600" dirty="0" smtClean="0">
                <a:latin typeface="Arial Black" pitchFamily="34" charset="0"/>
              </a:rPr>
              <a:t>             for (i=0; i&lt;n; i++)</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scanf</a:t>
            </a:r>
            <a:r>
              <a:rPr lang="en-US" altLang="zh-TW" sz="1600" dirty="0" smtClean="0">
                <a:latin typeface="Arial Black" pitchFamily="34" charset="0"/>
              </a:rPr>
              <a:t>(“%lf %lf”, &amp;a[i], &amp;b[i]);</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a[i]*=60; b[i]*=60;</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order[i]=i;</a:t>
            </a:r>
          </a:p>
          <a:p>
            <a:pPr marL="0" indent="0">
              <a:lnSpc>
                <a:spcPts val="1500"/>
              </a:lnSpc>
              <a:buNone/>
            </a:pPr>
            <a:r>
              <a:rPr lang="en-US" altLang="zh-TW" sz="1600" dirty="0" smtClean="0">
                <a:latin typeface="Arial Black" pitchFamily="34" charset="0"/>
              </a:rPr>
              <a:t>              }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maxL</a:t>
            </a:r>
            <a:r>
              <a:rPr lang="en-US" altLang="zh-TW" sz="1600" dirty="0" smtClean="0">
                <a:latin typeface="Arial Black" pitchFamily="34" charset="0"/>
              </a:rPr>
              <a:t>=-1.0;</a:t>
            </a:r>
          </a:p>
          <a:p>
            <a:pPr marL="0" indent="0">
              <a:lnSpc>
                <a:spcPts val="1500"/>
              </a:lnSpc>
              <a:buNone/>
            </a:pPr>
            <a:endParaRPr lang="en-US" altLang="zh-TW" sz="1600" dirty="0" smtClean="0">
              <a:latin typeface="Arial Black" pitchFamily="34" charset="0"/>
            </a:endParaRP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do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double lo=0, hi=86400;</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L=-1;</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while ( </a:t>
            </a:r>
            <a:r>
              <a:rPr lang="en-US" altLang="zh-TW" sz="1600" dirty="0" err="1" smtClean="0">
                <a:latin typeface="Arial Black" pitchFamily="34" charset="0"/>
              </a:rPr>
              <a:t>fabs</a:t>
            </a:r>
            <a:r>
              <a:rPr lang="en-US" altLang="zh-TW" sz="1600" dirty="0" smtClean="0">
                <a:latin typeface="Arial Black" pitchFamily="34" charset="0"/>
              </a:rPr>
              <a:t>(lo-hi)  &gt;= 1e-3 )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L = (lo + hi) /2.0;</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double </a:t>
            </a:r>
            <a:r>
              <a:rPr lang="en-US" altLang="zh-TW" sz="1600" dirty="0" err="1" smtClean="0">
                <a:latin typeface="Arial Black" pitchFamily="34" charset="0"/>
              </a:rPr>
              <a:t>retVal</a:t>
            </a:r>
            <a:r>
              <a:rPr lang="en-US" altLang="zh-TW" sz="1600" dirty="0" smtClean="0">
                <a:latin typeface="Arial Black" pitchFamily="34" charset="0"/>
              </a:rPr>
              <a:t> = </a:t>
            </a:r>
            <a:r>
              <a:rPr lang="en-US" altLang="zh-TW" sz="1600" dirty="0" err="1" smtClean="0">
                <a:latin typeface="Arial Black" pitchFamily="34" charset="0"/>
              </a:rPr>
              <a:t>greedyLanding</a:t>
            </a: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if ( </a:t>
            </a:r>
            <a:r>
              <a:rPr lang="en-US" altLang="zh-TW" sz="1600" dirty="0" err="1" smtClean="0">
                <a:latin typeface="Arial Black" pitchFamily="34" charset="0"/>
              </a:rPr>
              <a:t>retVal</a:t>
            </a:r>
            <a:r>
              <a:rPr lang="en-US" altLang="zh-TW" sz="1600" dirty="0" smtClean="0">
                <a:latin typeface="Arial Black" pitchFamily="34" charset="0"/>
              </a:rPr>
              <a:t> &lt; = 1e-2) lo=L;</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else                         hi=L;</a:t>
            </a: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  while (</a:t>
            </a:r>
            <a:r>
              <a:rPr lang="en-US" altLang="zh-TW" sz="1600" dirty="0" err="1" smtClean="0">
                <a:latin typeface="Arial Black" pitchFamily="34" charset="0"/>
              </a:rPr>
              <a:t>next_permutation</a:t>
            </a:r>
            <a:r>
              <a:rPr lang="en-US" altLang="zh-TW" sz="1600" dirty="0" smtClean="0">
                <a:latin typeface="Arial Black" pitchFamily="34" charset="0"/>
              </a:rPr>
              <a:t>(order, </a:t>
            </a:r>
            <a:r>
              <a:rPr lang="en-US" altLang="zh-TW" sz="1600" dirty="0" err="1" smtClean="0">
                <a:latin typeface="Arial Black" pitchFamily="34" charset="0"/>
              </a:rPr>
              <a:t>order+n</a:t>
            </a:r>
            <a:r>
              <a:rPr lang="en-US" altLang="zh-TW" sz="1600" dirty="0" smtClean="0">
                <a:latin typeface="Arial Black" pitchFamily="34" charset="0"/>
              </a:rPr>
              <a:t>));</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maxL</a:t>
            </a:r>
            <a:r>
              <a:rPr lang="en-US" altLang="zh-TW" sz="1600" dirty="0" smtClean="0">
                <a:latin typeface="Arial Black" pitchFamily="34" charset="0"/>
              </a:rPr>
              <a:t>=(</a:t>
            </a:r>
            <a:r>
              <a:rPr lang="en-US" altLang="zh-TW" sz="1600" dirty="0" err="1" smtClean="0">
                <a:latin typeface="Arial Black" pitchFamily="34" charset="0"/>
              </a:rPr>
              <a:t>int</a:t>
            </a:r>
            <a:r>
              <a:rPr lang="en-US" altLang="zh-TW" sz="1600" dirty="0" smtClean="0">
                <a:latin typeface="Arial Black" pitchFamily="34" charset="0"/>
              </a:rPr>
              <a:t>) (maxL+0.5);</a:t>
            </a:r>
          </a:p>
          <a:p>
            <a:pPr marL="0" indent="0">
              <a:lnSpc>
                <a:spcPts val="1500"/>
              </a:lnSpc>
              <a:buNone/>
            </a:pPr>
            <a:r>
              <a:rPr lang="en-US" altLang="zh-TW" sz="1600" dirty="0">
                <a:latin typeface="Arial Black" pitchFamily="34" charset="0"/>
              </a:rPr>
              <a:t> </a:t>
            </a:r>
            <a:r>
              <a:rPr lang="en-US" altLang="zh-TW" sz="1600" dirty="0" smtClean="0">
                <a:latin typeface="Arial Black" pitchFamily="34" charset="0"/>
              </a:rPr>
              <a:t>            </a:t>
            </a:r>
            <a:r>
              <a:rPr lang="en-US" altLang="zh-TW" sz="1600" dirty="0" err="1" smtClean="0">
                <a:latin typeface="Arial Black" pitchFamily="34" charset="0"/>
              </a:rPr>
              <a:t>prinf</a:t>
            </a:r>
            <a:r>
              <a:rPr lang="en-US" altLang="zh-TW" sz="1600" dirty="0" smtClean="0">
                <a:latin typeface="Arial Black" pitchFamily="34" charset="0"/>
              </a:rPr>
              <a:t>(“Case %d: %d:%0.2d\n”, </a:t>
            </a:r>
            <a:r>
              <a:rPr lang="en-US" altLang="zh-TW" sz="1600" dirty="0" err="1" smtClean="0">
                <a:latin typeface="Arial Black" pitchFamily="34" charset="0"/>
              </a:rPr>
              <a:t>caseNo</a:t>
            </a:r>
            <a:r>
              <a:rPr lang="en-US" altLang="zh-TW" sz="1600" dirty="0" smtClean="0">
                <a:latin typeface="Arial Black" pitchFamily="34" charset="0"/>
              </a:rPr>
              <a:t>++, (</a:t>
            </a:r>
            <a:r>
              <a:rPr lang="en-US" altLang="zh-TW" sz="1600" dirty="0" err="1" smtClean="0">
                <a:latin typeface="Arial Black" pitchFamily="34" charset="0"/>
              </a:rPr>
              <a:t>int</a:t>
            </a:r>
            <a:r>
              <a:rPr lang="en-US" altLang="zh-TW" sz="1600" dirty="0" smtClean="0">
                <a:latin typeface="Arial Black" pitchFamily="34" charset="0"/>
              </a:rPr>
              <a:t>)(</a:t>
            </a:r>
            <a:r>
              <a:rPr lang="en-US" altLang="zh-TW" sz="1600" dirty="0" err="1" smtClean="0">
                <a:latin typeface="Arial Black" pitchFamily="34" charset="0"/>
              </a:rPr>
              <a:t>maxL</a:t>
            </a:r>
            <a:r>
              <a:rPr lang="en-US" altLang="zh-TW" sz="1600" dirty="0" smtClean="0">
                <a:latin typeface="Arial Black" pitchFamily="34" charset="0"/>
              </a:rPr>
              <a:t>/60), </a:t>
            </a:r>
            <a:r>
              <a:rPr lang="en-US" altLang="zh-TW" sz="1600" dirty="0" smtClean="0">
                <a:latin typeface="Arial Black" pitchFamily="34" charset="0"/>
              </a:rPr>
              <a:t>(</a:t>
            </a:r>
            <a:r>
              <a:rPr lang="en-US" altLang="zh-TW" sz="1600" dirty="0" err="1" smtClean="0">
                <a:latin typeface="Arial Black" pitchFamily="34" charset="0"/>
              </a:rPr>
              <a:t>int</a:t>
            </a:r>
            <a:r>
              <a:rPr lang="en-US" altLang="zh-TW" sz="1600" dirty="0" smtClean="0">
                <a:latin typeface="Arial Black" pitchFamily="34" charset="0"/>
              </a:rPr>
              <a:t>) maxL%60)</a:t>
            </a:r>
          </a:p>
          <a:p>
            <a:pPr marL="0" indent="0">
              <a:lnSpc>
                <a:spcPts val="1500"/>
              </a:lnSpc>
              <a:buNone/>
            </a:pPr>
            <a:r>
              <a:rPr lang="en-US" altLang="zh-TW" sz="1600" dirty="0" smtClean="0">
                <a:latin typeface="Arial Black" pitchFamily="34" charset="0"/>
              </a:rPr>
              <a:t>      }</a:t>
            </a:r>
          </a:p>
          <a:p>
            <a:pPr marL="0" indent="0">
              <a:lnSpc>
                <a:spcPts val="1500"/>
              </a:lnSpc>
              <a:buNone/>
            </a:pPr>
            <a:r>
              <a:rPr lang="en-US" altLang="zh-TW" sz="1600" dirty="0" smtClean="0">
                <a:latin typeface="Arial Black" pitchFamily="34" charset="0"/>
              </a:rPr>
              <a:t>}</a:t>
            </a:r>
            <a:endParaRPr lang="zh-TW" altLang="en-US" sz="1600" dirty="0">
              <a:latin typeface="Arial Black" pitchFamily="34" charset="0"/>
            </a:endParaRPr>
          </a:p>
        </p:txBody>
      </p:sp>
      <p:sp>
        <p:nvSpPr>
          <p:cNvPr id="5" name="矩形 4"/>
          <p:cNvSpPr/>
          <p:nvPr/>
        </p:nvSpPr>
        <p:spPr bwMode="auto">
          <a:xfrm>
            <a:off x="899592" y="980728"/>
            <a:ext cx="3816424" cy="165618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矩形 5"/>
          <p:cNvSpPr/>
          <p:nvPr/>
        </p:nvSpPr>
        <p:spPr bwMode="auto">
          <a:xfrm>
            <a:off x="911336" y="2852936"/>
            <a:ext cx="5388856" cy="2664296"/>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矩形 6"/>
          <p:cNvSpPr/>
          <p:nvPr/>
        </p:nvSpPr>
        <p:spPr bwMode="auto">
          <a:xfrm>
            <a:off x="1691680" y="3573016"/>
            <a:ext cx="4392488" cy="172819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404895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Descriptions(1/4)</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a:t>If you think participating in a programming contest is stressful, imagine being an air traffic controller. With human lives at stake, an air traffic controller has to focus on tasks while working under constantly changing conditions as well as dealing with unforeseen events.</a:t>
            </a:r>
            <a:endParaRPr lang="en-US" altLang="zh-TW" dirty="0" smtClean="0"/>
          </a:p>
        </p:txBody>
      </p:sp>
    </p:spTree>
    <p:extLst>
      <p:ext uri="{BB962C8B-B14F-4D97-AF65-F5344CB8AC3E}">
        <p14:creationId xmlns:p14="http://schemas.microsoft.com/office/powerpoint/2010/main" val="345199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Descriptions(2/4)</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a:t>Consider the task of </a:t>
            </a:r>
            <a:r>
              <a:rPr lang="en-US" altLang="zh-TW" u="sng" dirty="0">
                <a:solidFill>
                  <a:srgbClr val="FF0000"/>
                </a:solidFill>
              </a:rPr>
              <a:t>scheduling the airplanes</a:t>
            </a:r>
            <a:r>
              <a:rPr lang="en-US" altLang="zh-TW" dirty="0"/>
              <a:t> that are landing at an airport. Incoming airplanes report their positions, directions, and speeds, and then the controller has to devise a landing schedule that </a:t>
            </a:r>
            <a:r>
              <a:rPr lang="en-US" altLang="zh-TW" u="sng" dirty="0">
                <a:solidFill>
                  <a:srgbClr val="FF0000"/>
                </a:solidFill>
              </a:rPr>
              <a:t>brings all airplanes safely to the ground</a:t>
            </a:r>
            <a:r>
              <a:rPr lang="en-US" altLang="zh-TW" dirty="0"/>
              <a:t>. Generally, the more time there is </a:t>
            </a:r>
            <a:r>
              <a:rPr lang="en-US" altLang="zh-TW" u="sng" dirty="0">
                <a:solidFill>
                  <a:srgbClr val="FF0000"/>
                </a:solidFill>
              </a:rPr>
              <a:t>between successive landings, the “safer”</a:t>
            </a:r>
            <a:r>
              <a:rPr lang="en-US" altLang="zh-TW" dirty="0"/>
              <a:t> a landing schedule is. This extra time gives pilots the opportunity to react to changing weather and other surprises.</a:t>
            </a:r>
            <a:endParaRPr lang="en-US" altLang="zh-TW" dirty="0" smtClean="0"/>
          </a:p>
        </p:txBody>
      </p:sp>
    </p:spTree>
    <p:extLst>
      <p:ext uri="{BB962C8B-B14F-4D97-AF65-F5344CB8AC3E}">
        <p14:creationId xmlns:p14="http://schemas.microsoft.com/office/powerpoint/2010/main" val="1908954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Descriptions(3/4)</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a:t>Luckily, part of this scheduling task can be automated - this is where you come in. You will </a:t>
            </a:r>
            <a:r>
              <a:rPr lang="en-US" altLang="zh-TW" u="sng" dirty="0">
                <a:solidFill>
                  <a:srgbClr val="FF0000"/>
                </a:solidFill>
              </a:rPr>
              <a:t>be given scenarios of airplane landings</a:t>
            </a:r>
            <a:r>
              <a:rPr lang="en-US" altLang="zh-TW" dirty="0"/>
              <a:t>. Each airplane has a time window during which it can safely land. You must compute an order for landing all airplanes that respects these time windows. Furthermore, the airplane landings </a:t>
            </a:r>
            <a:r>
              <a:rPr lang="en-US" altLang="zh-TW" u="sng" dirty="0">
                <a:solidFill>
                  <a:srgbClr val="FF0000"/>
                </a:solidFill>
              </a:rPr>
              <a:t>should be stretched out as much as possible</a:t>
            </a:r>
            <a:r>
              <a:rPr lang="en-US" altLang="zh-TW" dirty="0"/>
              <a:t> so that the </a:t>
            </a:r>
            <a:r>
              <a:rPr lang="en-US" altLang="zh-TW" u="sng" dirty="0">
                <a:solidFill>
                  <a:srgbClr val="FF0000"/>
                </a:solidFill>
              </a:rPr>
              <a:t>minimum time gap between successive landings is as large as possible</a:t>
            </a:r>
            <a:r>
              <a:rPr lang="en-US" altLang="zh-TW" dirty="0"/>
              <a:t>.</a:t>
            </a:r>
            <a:endParaRPr lang="en-US" altLang="zh-TW" dirty="0" smtClean="0"/>
          </a:p>
        </p:txBody>
      </p:sp>
    </p:spTree>
    <p:extLst>
      <p:ext uri="{BB962C8B-B14F-4D97-AF65-F5344CB8AC3E}">
        <p14:creationId xmlns:p14="http://schemas.microsoft.com/office/powerpoint/2010/main" val="321712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dirty="0" smtClean="0"/>
              <a:t>Problem Descriptions(4/4)</a:t>
            </a:r>
            <a:endParaRPr lang="zh-TW" altLang="en-US" dirty="0"/>
          </a:p>
        </p:txBody>
      </p:sp>
      <p:sp>
        <p:nvSpPr>
          <p:cNvPr id="3" name="內容版面配置區 2"/>
          <p:cNvSpPr>
            <a:spLocks noGrp="1"/>
          </p:cNvSpPr>
          <p:nvPr>
            <p:ph idx="1"/>
          </p:nvPr>
        </p:nvSpPr>
        <p:spPr>
          <a:xfrm>
            <a:off x="539552" y="1124744"/>
            <a:ext cx="8496944" cy="5040560"/>
          </a:xfrm>
        </p:spPr>
        <p:txBody>
          <a:bodyPr/>
          <a:lstStyle/>
          <a:p>
            <a:r>
              <a:rPr lang="en-US" altLang="zh-TW" dirty="0"/>
              <a:t>For example, if three airplanes land at </a:t>
            </a:r>
            <a:r>
              <a:rPr lang="en-US" altLang="zh-TW" u="sng" dirty="0">
                <a:solidFill>
                  <a:srgbClr val="FF0000"/>
                </a:solidFill>
              </a:rPr>
              <a:t>10:00am, 10:05am, and 10:15am</a:t>
            </a:r>
            <a:r>
              <a:rPr lang="en-US" altLang="zh-TW" dirty="0"/>
              <a:t>, then the smallest gap is five minutes, which occurs between the first two airplanes. </a:t>
            </a:r>
            <a:r>
              <a:rPr lang="en-US" altLang="zh-TW" u="sng" dirty="0">
                <a:solidFill>
                  <a:srgbClr val="FF0000"/>
                </a:solidFill>
              </a:rPr>
              <a:t>Not all gaps have to be the same</a:t>
            </a:r>
            <a:r>
              <a:rPr lang="en-US" altLang="zh-TW" dirty="0"/>
              <a:t>, but the </a:t>
            </a:r>
            <a:r>
              <a:rPr lang="en-US" altLang="zh-TW" u="sng" dirty="0">
                <a:solidFill>
                  <a:srgbClr val="FF0000"/>
                </a:solidFill>
              </a:rPr>
              <a:t>smallest gap should be as large as possible</a:t>
            </a:r>
            <a:r>
              <a:rPr lang="en-US" altLang="zh-TW" dirty="0"/>
              <a:t>.</a:t>
            </a:r>
          </a:p>
        </p:txBody>
      </p:sp>
    </p:spTree>
    <p:extLst>
      <p:ext uri="{BB962C8B-B14F-4D97-AF65-F5344CB8AC3E}">
        <p14:creationId xmlns:p14="http://schemas.microsoft.com/office/powerpoint/2010/main" val="416665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619367" y="980728"/>
            <a:ext cx="8496944" cy="5589240"/>
          </a:xfrm>
        </p:spPr>
        <p:txBody>
          <a:bodyPr/>
          <a:lstStyle/>
          <a:p>
            <a:pPr algn="just"/>
            <a:r>
              <a:rPr lang="en-US" altLang="zh-TW" sz="2800" dirty="0"/>
              <a:t>The input file contains several test cases consisting of descriptions of landing scenarios. Each test case starts with a line containing a single integer </a:t>
            </a:r>
            <a:endParaRPr lang="en-US" altLang="zh-TW" sz="2800" dirty="0" smtClean="0"/>
          </a:p>
          <a:p>
            <a:pPr lvl="1" algn="just"/>
            <a:r>
              <a:rPr lang="en-US" altLang="zh-TW" sz="2400" u="sng" dirty="0" smtClean="0">
                <a:solidFill>
                  <a:srgbClr val="FF0000"/>
                </a:solidFill>
              </a:rPr>
              <a:t>n </a:t>
            </a:r>
            <a:r>
              <a:rPr lang="en-US" altLang="zh-TW" sz="2400" u="sng" dirty="0">
                <a:solidFill>
                  <a:srgbClr val="FF0000"/>
                </a:solidFill>
              </a:rPr>
              <a:t>(2 ≤ n ≤ 8)</a:t>
            </a:r>
            <a:r>
              <a:rPr lang="en-US" altLang="zh-TW" sz="2400" dirty="0"/>
              <a:t>, which is the number of airplanes in the scenario. </a:t>
            </a:r>
            <a:endParaRPr lang="en-US" altLang="zh-TW" sz="2400" dirty="0" smtClean="0"/>
          </a:p>
          <a:p>
            <a:pPr algn="just"/>
            <a:r>
              <a:rPr lang="en-US" altLang="zh-TW" sz="2800" dirty="0" smtClean="0"/>
              <a:t>This </a:t>
            </a:r>
            <a:r>
              <a:rPr lang="en-US" altLang="zh-TW" sz="2800" dirty="0"/>
              <a:t>is followed by </a:t>
            </a:r>
            <a:r>
              <a:rPr lang="en-US" altLang="zh-TW" sz="2800" u="sng" dirty="0">
                <a:solidFill>
                  <a:srgbClr val="FF0000"/>
                </a:solidFill>
              </a:rPr>
              <a:t>n lines</a:t>
            </a:r>
            <a:r>
              <a:rPr lang="en-US" altLang="zh-TW" sz="2800" dirty="0"/>
              <a:t>, each containing two integers </a:t>
            </a:r>
            <a:endParaRPr lang="en-US" altLang="zh-TW" sz="2800" dirty="0" smtClean="0"/>
          </a:p>
          <a:p>
            <a:pPr lvl="1" algn="just"/>
            <a:r>
              <a:rPr lang="en-US" altLang="zh-TW" sz="2400" dirty="0" err="1" smtClean="0"/>
              <a:t>a</a:t>
            </a:r>
            <a:r>
              <a:rPr lang="en-US" altLang="zh-TW" sz="2400" baseline="-25000" dirty="0" err="1" smtClean="0"/>
              <a:t>i</a:t>
            </a:r>
            <a:r>
              <a:rPr lang="en-US" altLang="zh-TW" sz="2400" dirty="0" smtClean="0"/>
              <a:t> </a:t>
            </a:r>
            <a:r>
              <a:rPr lang="en-US" altLang="zh-TW" sz="2400" dirty="0"/>
              <a:t>, b</a:t>
            </a:r>
            <a:r>
              <a:rPr lang="en-US" altLang="zh-TW" sz="2400" baseline="-25000" dirty="0"/>
              <a:t>i</a:t>
            </a:r>
            <a:r>
              <a:rPr lang="en-US" altLang="zh-TW" sz="2400" dirty="0"/>
              <a:t> , which give the </a:t>
            </a:r>
            <a:r>
              <a:rPr lang="en-US" altLang="zh-TW" sz="2400" u="sng" dirty="0">
                <a:solidFill>
                  <a:srgbClr val="FF0000"/>
                </a:solidFill>
              </a:rPr>
              <a:t>beginning and end</a:t>
            </a:r>
            <a:r>
              <a:rPr lang="en-US" altLang="zh-TW" sz="2400" dirty="0"/>
              <a:t> of the closed interval [</a:t>
            </a:r>
            <a:r>
              <a:rPr lang="en-US" altLang="zh-TW" sz="2400" dirty="0" err="1"/>
              <a:t>a</a:t>
            </a:r>
            <a:r>
              <a:rPr lang="en-US" altLang="zh-TW" sz="2400" baseline="-25000" dirty="0" err="1"/>
              <a:t>i</a:t>
            </a:r>
            <a:r>
              <a:rPr lang="en-US" altLang="zh-TW" sz="2400" dirty="0"/>
              <a:t> , </a:t>
            </a:r>
            <a:r>
              <a:rPr lang="en-US" altLang="zh-TW" sz="2400" dirty="0" smtClean="0"/>
              <a:t>b</a:t>
            </a:r>
            <a:r>
              <a:rPr lang="en-US" altLang="zh-TW" sz="2400" baseline="-25000" dirty="0" smtClean="0"/>
              <a:t>i</a:t>
            </a:r>
            <a:r>
              <a:rPr lang="en-US" altLang="zh-TW" sz="2400" dirty="0" smtClean="0"/>
              <a:t>] </a:t>
            </a:r>
            <a:r>
              <a:rPr lang="en-US" altLang="zh-TW" sz="2400" dirty="0"/>
              <a:t>during which the </a:t>
            </a:r>
            <a:r>
              <a:rPr lang="en-US" altLang="zh-TW" sz="2400" i="1" dirty="0"/>
              <a:t>i-</a:t>
            </a:r>
            <a:r>
              <a:rPr lang="en-US" altLang="zh-TW" sz="2400" i="1" dirty="0" err="1"/>
              <a:t>th</a:t>
            </a:r>
            <a:r>
              <a:rPr lang="en-US" altLang="zh-TW" sz="2400" dirty="0"/>
              <a:t> plane can land safely. The numbers </a:t>
            </a:r>
            <a:r>
              <a:rPr lang="en-US" altLang="zh-TW" sz="2400" dirty="0" err="1"/>
              <a:t>a</a:t>
            </a:r>
            <a:r>
              <a:rPr lang="en-US" altLang="zh-TW" sz="2400" baseline="-25000" dirty="0" err="1"/>
              <a:t>i</a:t>
            </a:r>
            <a:r>
              <a:rPr lang="en-US" altLang="zh-TW" sz="2400" dirty="0"/>
              <a:t> and b</a:t>
            </a:r>
            <a:r>
              <a:rPr lang="en-US" altLang="zh-TW" sz="2400" baseline="-25000" dirty="0"/>
              <a:t>i</a:t>
            </a:r>
            <a:r>
              <a:rPr lang="en-US" altLang="zh-TW" sz="2400" dirty="0"/>
              <a:t> are specified </a:t>
            </a:r>
            <a:r>
              <a:rPr lang="en-US" altLang="zh-TW" sz="2400" u="sng" dirty="0">
                <a:solidFill>
                  <a:srgbClr val="FF0000"/>
                </a:solidFill>
              </a:rPr>
              <a:t>in minutes</a:t>
            </a:r>
            <a:r>
              <a:rPr lang="en-US" altLang="zh-TW" sz="2400" dirty="0"/>
              <a:t> and satisfy </a:t>
            </a:r>
            <a:r>
              <a:rPr lang="en-US" altLang="zh-TW" sz="2400" dirty="0">
                <a:solidFill>
                  <a:srgbClr val="FF0000"/>
                </a:solidFill>
              </a:rPr>
              <a:t>0 ≤ </a:t>
            </a:r>
            <a:r>
              <a:rPr lang="en-US" altLang="zh-TW" sz="2400" dirty="0" err="1">
                <a:solidFill>
                  <a:srgbClr val="FF0000"/>
                </a:solidFill>
              </a:rPr>
              <a:t>a</a:t>
            </a:r>
            <a:r>
              <a:rPr lang="en-US" altLang="zh-TW" sz="2400" baseline="-25000" dirty="0" err="1">
                <a:solidFill>
                  <a:srgbClr val="FF0000"/>
                </a:solidFill>
              </a:rPr>
              <a:t>i</a:t>
            </a:r>
            <a:r>
              <a:rPr lang="en-US" altLang="zh-TW" sz="2400" dirty="0">
                <a:solidFill>
                  <a:srgbClr val="FF0000"/>
                </a:solidFill>
              </a:rPr>
              <a:t> ≤ b</a:t>
            </a:r>
            <a:r>
              <a:rPr lang="en-US" altLang="zh-TW" sz="2400" baseline="-25000" dirty="0">
                <a:solidFill>
                  <a:srgbClr val="FF0000"/>
                </a:solidFill>
              </a:rPr>
              <a:t>i</a:t>
            </a:r>
            <a:r>
              <a:rPr lang="en-US" altLang="zh-TW" sz="2400" dirty="0">
                <a:solidFill>
                  <a:srgbClr val="FF0000"/>
                </a:solidFill>
              </a:rPr>
              <a:t> ≤ 1440</a:t>
            </a:r>
            <a:r>
              <a:rPr lang="en-US" altLang="zh-TW" sz="2400" dirty="0" smtClean="0"/>
              <a:t>.</a:t>
            </a:r>
          </a:p>
          <a:p>
            <a:pPr algn="just"/>
            <a:r>
              <a:rPr lang="en-US" altLang="zh-TW" sz="2800" dirty="0"/>
              <a:t>The input is terminated with a line containing the single </a:t>
            </a:r>
            <a:r>
              <a:rPr lang="en-US" altLang="zh-TW" sz="2800" u="sng" dirty="0">
                <a:solidFill>
                  <a:srgbClr val="FF0000"/>
                </a:solidFill>
              </a:rPr>
              <a:t>integer zero</a:t>
            </a:r>
            <a:r>
              <a:rPr lang="en-US" altLang="zh-TW" sz="2800" dirty="0"/>
              <a:t>.</a:t>
            </a:r>
            <a:endParaRPr lang="en-US" altLang="zh-TW" sz="2800" dirty="0" smtClean="0"/>
          </a:p>
        </p:txBody>
      </p:sp>
    </p:spTree>
    <p:extLst>
      <p:ext uri="{BB962C8B-B14F-4D97-AF65-F5344CB8AC3E}">
        <p14:creationId xmlns:p14="http://schemas.microsoft.com/office/powerpoint/2010/main" val="278578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136904" cy="3024336"/>
          </a:xfrm>
        </p:spPr>
        <p:txBody>
          <a:bodyPr/>
          <a:lstStyle/>
          <a:p>
            <a:r>
              <a:rPr lang="en-US" altLang="zh-TW" sz="2800" dirty="0"/>
              <a:t>For each test case in the input, print its </a:t>
            </a:r>
            <a:r>
              <a:rPr lang="en-US" altLang="zh-TW" sz="2800" u="sng" dirty="0">
                <a:solidFill>
                  <a:srgbClr val="FF0000"/>
                </a:solidFill>
              </a:rPr>
              <a:t>case number (starting with 1)</a:t>
            </a:r>
            <a:r>
              <a:rPr lang="en-US" altLang="zh-TW" sz="2800" dirty="0"/>
              <a:t> followed by </a:t>
            </a:r>
            <a:r>
              <a:rPr lang="en-US" altLang="zh-TW" sz="2800" u="sng" dirty="0">
                <a:solidFill>
                  <a:srgbClr val="FF0000"/>
                </a:solidFill>
              </a:rPr>
              <a:t>the minimum achievable time gap</a:t>
            </a:r>
            <a:r>
              <a:rPr lang="en-US" altLang="zh-TW" sz="2800" dirty="0"/>
              <a:t> between successive landings. Print the time </a:t>
            </a:r>
            <a:r>
              <a:rPr lang="en-US" altLang="zh-TW" sz="2800" u="sng" dirty="0">
                <a:solidFill>
                  <a:srgbClr val="FF0000"/>
                </a:solidFill>
              </a:rPr>
              <a:t>split into minutes and seconds</a:t>
            </a:r>
            <a:r>
              <a:rPr lang="en-US" altLang="zh-TW" sz="2800" dirty="0"/>
              <a:t>, </a:t>
            </a:r>
            <a:r>
              <a:rPr lang="en-US" altLang="zh-TW" sz="2800" dirty="0">
                <a:solidFill>
                  <a:srgbClr val="FF0000"/>
                </a:solidFill>
              </a:rPr>
              <a:t>rounded to the closest second</a:t>
            </a:r>
            <a:r>
              <a:rPr lang="en-US" altLang="zh-TW" sz="2800" dirty="0"/>
              <a:t>. Follow the format of the sample output.</a:t>
            </a:r>
          </a:p>
        </p:txBody>
      </p:sp>
    </p:spTree>
    <p:extLst>
      <p:ext uri="{BB962C8B-B14F-4D97-AF65-F5344CB8AC3E}">
        <p14:creationId xmlns:p14="http://schemas.microsoft.com/office/powerpoint/2010/main" val="1572082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Sample Input / Output</a:t>
            </a:r>
            <a:endParaRPr lang="zh-TW" altLang="en-US" dirty="0"/>
          </a:p>
        </p:txBody>
      </p:sp>
      <p:sp>
        <p:nvSpPr>
          <p:cNvPr id="5" name="文字方塊 4"/>
          <p:cNvSpPr txBox="1"/>
          <p:nvPr/>
        </p:nvSpPr>
        <p:spPr>
          <a:xfrm>
            <a:off x="675386" y="1340768"/>
            <a:ext cx="3176534" cy="5016758"/>
          </a:xfrm>
          <a:prstGeom prst="rect">
            <a:avLst/>
          </a:prstGeom>
          <a:solidFill>
            <a:schemeClr val="bg1"/>
          </a:solidFill>
          <a:ln>
            <a:solidFill>
              <a:schemeClr val="bg2"/>
            </a:solidFill>
          </a:ln>
        </p:spPr>
        <p:txBody>
          <a:bodyPr wrap="square" rtlCol="0">
            <a:spAutoFit/>
          </a:bodyPr>
          <a:lstStyle/>
          <a:p>
            <a:r>
              <a:rPr lang="en-US" altLang="zh-TW" sz="4000" dirty="0"/>
              <a:t>3 </a:t>
            </a:r>
            <a:endParaRPr lang="en-US" altLang="zh-TW" sz="4000" dirty="0" smtClean="0"/>
          </a:p>
          <a:p>
            <a:r>
              <a:rPr lang="en-US" altLang="zh-TW" sz="4000" dirty="0" smtClean="0"/>
              <a:t>0 </a:t>
            </a:r>
            <a:r>
              <a:rPr lang="en-US" altLang="zh-TW" sz="4000" dirty="0"/>
              <a:t>10 </a:t>
            </a:r>
            <a:endParaRPr lang="en-US" altLang="zh-TW" sz="4000" dirty="0" smtClean="0"/>
          </a:p>
          <a:p>
            <a:r>
              <a:rPr lang="en-US" altLang="zh-TW" sz="4000" dirty="0" smtClean="0"/>
              <a:t>5 </a:t>
            </a:r>
            <a:r>
              <a:rPr lang="en-US" altLang="zh-TW" sz="4000" dirty="0"/>
              <a:t>15 </a:t>
            </a:r>
            <a:endParaRPr lang="en-US" altLang="zh-TW" sz="4000" dirty="0" smtClean="0"/>
          </a:p>
          <a:p>
            <a:r>
              <a:rPr lang="en-US" altLang="zh-TW" sz="4000" dirty="0" smtClean="0"/>
              <a:t>10 </a:t>
            </a:r>
            <a:r>
              <a:rPr lang="en-US" altLang="zh-TW" sz="4000" dirty="0"/>
              <a:t>15 </a:t>
            </a:r>
            <a:endParaRPr lang="en-US" altLang="zh-TW" sz="4000" dirty="0" smtClean="0"/>
          </a:p>
          <a:p>
            <a:r>
              <a:rPr lang="en-US" altLang="zh-TW" sz="4000" dirty="0" smtClean="0"/>
              <a:t>2 </a:t>
            </a:r>
          </a:p>
          <a:p>
            <a:r>
              <a:rPr lang="en-US" altLang="zh-TW" sz="4000" dirty="0" smtClean="0"/>
              <a:t>0 </a:t>
            </a:r>
            <a:r>
              <a:rPr lang="en-US" altLang="zh-TW" sz="4000" dirty="0"/>
              <a:t>10 </a:t>
            </a:r>
            <a:endParaRPr lang="en-US" altLang="zh-TW" sz="4000" dirty="0" smtClean="0"/>
          </a:p>
          <a:p>
            <a:r>
              <a:rPr lang="en-US" altLang="zh-TW" sz="4000" dirty="0" smtClean="0"/>
              <a:t>10 </a:t>
            </a:r>
            <a:r>
              <a:rPr lang="en-US" altLang="zh-TW" sz="4000" dirty="0"/>
              <a:t>20 </a:t>
            </a:r>
            <a:endParaRPr lang="en-US" altLang="zh-TW" sz="4000" dirty="0" smtClean="0"/>
          </a:p>
          <a:p>
            <a:r>
              <a:rPr lang="en-US" altLang="zh-TW" sz="4000" dirty="0" smtClean="0"/>
              <a:t>0</a:t>
            </a:r>
            <a:endParaRPr lang="zh-TW" altLang="en-US" sz="3600" b="1" dirty="0"/>
          </a:p>
        </p:txBody>
      </p:sp>
      <p:sp>
        <p:nvSpPr>
          <p:cNvPr id="6" name="文字方塊 5"/>
          <p:cNvSpPr txBox="1"/>
          <p:nvPr/>
        </p:nvSpPr>
        <p:spPr>
          <a:xfrm>
            <a:off x="4716016" y="1349708"/>
            <a:ext cx="3288080" cy="1446550"/>
          </a:xfrm>
          <a:prstGeom prst="rect">
            <a:avLst/>
          </a:prstGeom>
          <a:solidFill>
            <a:schemeClr val="bg1"/>
          </a:solidFill>
          <a:ln>
            <a:solidFill>
              <a:schemeClr val="bg2"/>
            </a:solidFill>
          </a:ln>
        </p:spPr>
        <p:txBody>
          <a:bodyPr wrap="none" rtlCol="0">
            <a:spAutoFit/>
          </a:bodyPr>
          <a:lstStyle/>
          <a:p>
            <a:r>
              <a:rPr lang="en-US" altLang="zh-TW" sz="4400" dirty="0"/>
              <a:t>Case 1: 7:30 </a:t>
            </a:r>
            <a:endParaRPr lang="en-US" altLang="zh-TW" sz="4400" dirty="0" smtClean="0"/>
          </a:p>
          <a:p>
            <a:r>
              <a:rPr lang="en-US" altLang="zh-TW" sz="4400" dirty="0" smtClean="0"/>
              <a:t>Case </a:t>
            </a:r>
            <a:r>
              <a:rPr lang="en-US" altLang="zh-TW" sz="4400" dirty="0"/>
              <a:t>2: 20:00</a:t>
            </a:r>
            <a:endParaRPr lang="en-US" altLang="zh-TW" sz="3200" b="1" dirty="0"/>
          </a:p>
        </p:txBody>
      </p:sp>
      <p:cxnSp>
        <p:nvCxnSpPr>
          <p:cNvPr id="8" name="直線接點 7"/>
          <p:cNvCxnSpPr/>
          <p:nvPr/>
        </p:nvCxnSpPr>
        <p:spPr bwMode="auto">
          <a:xfrm>
            <a:off x="4139952" y="3448745"/>
            <a:ext cx="48245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4139952" y="3664769"/>
            <a:ext cx="165618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字方塊 22"/>
          <p:cNvSpPr txBox="1"/>
          <p:nvPr/>
        </p:nvSpPr>
        <p:spPr>
          <a:xfrm>
            <a:off x="3970675" y="3808785"/>
            <a:ext cx="274434" cy="307777"/>
          </a:xfrm>
          <a:prstGeom prst="rect">
            <a:avLst/>
          </a:prstGeom>
          <a:noFill/>
        </p:spPr>
        <p:txBody>
          <a:bodyPr wrap="none" rtlCol="0">
            <a:spAutoFit/>
          </a:bodyPr>
          <a:lstStyle/>
          <a:p>
            <a:r>
              <a:rPr lang="en-US" altLang="zh-TW" sz="1400" b="1" dirty="0" smtClean="0"/>
              <a:t>0</a:t>
            </a:r>
            <a:endParaRPr lang="zh-TW" altLang="en-US" sz="1400" b="1" dirty="0"/>
          </a:p>
        </p:txBody>
      </p:sp>
      <p:sp>
        <p:nvSpPr>
          <p:cNvPr id="26" name="文字方塊 25"/>
          <p:cNvSpPr txBox="1"/>
          <p:nvPr/>
        </p:nvSpPr>
        <p:spPr>
          <a:xfrm>
            <a:off x="5509845" y="3808784"/>
            <a:ext cx="453970" cy="307777"/>
          </a:xfrm>
          <a:prstGeom prst="rect">
            <a:avLst/>
          </a:prstGeom>
          <a:noFill/>
        </p:spPr>
        <p:txBody>
          <a:bodyPr wrap="none" rtlCol="0">
            <a:spAutoFit/>
          </a:bodyPr>
          <a:lstStyle/>
          <a:p>
            <a:r>
              <a:rPr lang="en-US" altLang="zh-TW" sz="1400" b="1" dirty="0" smtClean="0"/>
              <a:t>600</a:t>
            </a:r>
            <a:endParaRPr lang="zh-TW" altLang="en-US" sz="1400" b="1" dirty="0"/>
          </a:p>
        </p:txBody>
      </p:sp>
      <p:cxnSp>
        <p:nvCxnSpPr>
          <p:cNvPr id="27" name="直線接點 26"/>
          <p:cNvCxnSpPr/>
          <p:nvPr/>
        </p:nvCxnSpPr>
        <p:spPr bwMode="auto">
          <a:xfrm>
            <a:off x="5004048" y="4096817"/>
            <a:ext cx="165618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字方塊 27"/>
          <p:cNvSpPr txBox="1"/>
          <p:nvPr/>
        </p:nvSpPr>
        <p:spPr>
          <a:xfrm>
            <a:off x="4789765" y="4139208"/>
            <a:ext cx="453970" cy="307777"/>
          </a:xfrm>
          <a:prstGeom prst="rect">
            <a:avLst/>
          </a:prstGeom>
          <a:noFill/>
        </p:spPr>
        <p:txBody>
          <a:bodyPr wrap="none" rtlCol="0">
            <a:spAutoFit/>
          </a:bodyPr>
          <a:lstStyle/>
          <a:p>
            <a:r>
              <a:rPr lang="en-US" altLang="zh-TW" sz="1400" b="1" dirty="0" smtClean="0"/>
              <a:t>300</a:t>
            </a:r>
            <a:endParaRPr lang="zh-TW" altLang="en-US" sz="1400" b="1" dirty="0"/>
          </a:p>
        </p:txBody>
      </p:sp>
      <p:sp>
        <p:nvSpPr>
          <p:cNvPr id="29" name="文字方塊 28"/>
          <p:cNvSpPr txBox="1"/>
          <p:nvPr/>
        </p:nvSpPr>
        <p:spPr>
          <a:xfrm>
            <a:off x="6301933" y="4168825"/>
            <a:ext cx="453970" cy="307777"/>
          </a:xfrm>
          <a:prstGeom prst="rect">
            <a:avLst/>
          </a:prstGeom>
          <a:noFill/>
        </p:spPr>
        <p:txBody>
          <a:bodyPr wrap="none" rtlCol="0">
            <a:spAutoFit/>
          </a:bodyPr>
          <a:lstStyle/>
          <a:p>
            <a:r>
              <a:rPr lang="en-US" altLang="zh-TW" sz="1400" b="1" dirty="0" smtClean="0"/>
              <a:t>900</a:t>
            </a:r>
            <a:endParaRPr lang="zh-TW" altLang="en-US" sz="1400" b="1" dirty="0"/>
          </a:p>
        </p:txBody>
      </p:sp>
      <p:cxnSp>
        <p:nvCxnSpPr>
          <p:cNvPr id="30" name="直線接點 29"/>
          <p:cNvCxnSpPr/>
          <p:nvPr/>
        </p:nvCxnSpPr>
        <p:spPr bwMode="auto">
          <a:xfrm>
            <a:off x="5724128" y="4528865"/>
            <a:ext cx="93610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5491006" y="4600873"/>
            <a:ext cx="453970" cy="307777"/>
          </a:xfrm>
          <a:prstGeom prst="rect">
            <a:avLst/>
          </a:prstGeom>
          <a:noFill/>
        </p:spPr>
        <p:txBody>
          <a:bodyPr wrap="none" rtlCol="0">
            <a:spAutoFit/>
          </a:bodyPr>
          <a:lstStyle/>
          <a:p>
            <a:r>
              <a:rPr lang="en-US" altLang="zh-TW" sz="1400" b="1" dirty="0" smtClean="0"/>
              <a:t>600</a:t>
            </a:r>
            <a:endParaRPr lang="zh-TW" altLang="en-US" sz="1400" b="1" dirty="0"/>
          </a:p>
        </p:txBody>
      </p:sp>
      <p:sp>
        <p:nvSpPr>
          <p:cNvPr id="33" name="文字方塊 32"/>
          <p:cNvSpPr txBox="1"/>
          <p:nvPr/>
        </p:nvSpPr>
        <p:spPr>
          <a:xfrm>
            <a:off x="6361180" y="4591758"/>
            <a:ext cx="453970" cy="307777"/>
          </a:xfrm>
          <a:prstGeom prst="rect">
            <a:avLst/>
          </a:prstGeom>
          <a:noFill/>
        </p:spPr>
        <p:txBody>
          <a:bodyPr wrap="none" rtlCol="0">
            <a:spAutoFit/>
          </a:bodyPr>
          <a:lstStyle/>
          <a:p>
            <a:r>
              <a:rPr lang="en-US" altLang="zh-TW" sz="1400" b="1" dirty="0" smtClean="0"/>
              <a:t>900</a:t>
            </a:r>
            <a:endParaRPr lang="zh-TW" altLang="en-US" sz="1400" b="1" dirty="0"/>
          </a:p>
        </p:txBody>
      </p:sp>
      <p:sp>
        <p:nvSpPr>
          <p:cNvPr id="34" name="文字方塊 33"/>
          <p:cNvSpPr txBox="1"/>
          <p:nvPr/>
        </p:nvSpPr>
        <p:spPr>
          <a:xfrm>
            <a:off x="4017422" y="3304729"/>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35" name="文字方塊 34"/>
          <p:cNvSpPr txBox="1"/>
          <p:nvPr/>
        </p:nvSpPr>
        <p:spPr>
          <a:xfrm>
            <a:off x="6516216" y="3304729"/>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36" name="文字方塊 35"/>
          <p:cNvSpPr txBox="1"/>
          <p:nvPr/>
        </p:nvSpPr>
        <p:spPr>
          <a:xfrm>
            <a:off x="5292080" y="3304729"/>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cxnSp>
        <p:nvCxnSpPr>
          <p:cNvPr id="38" name="直線接點 37"/>
          <p:cNvCxnSpPr/>
          <p:nvPr/>
        </p:nvCxnSpPr>
        <p:spPr bwMode="auto">
          <a:xfrm>
            <a:off x="4139952" y="3220820"/>
            <a:ext cx="1321405" cy="0"/>
          </a:xfrm>
          <a:prstGeom prst="line">
            <a:avLst/>
          </a:prstGeom>
          <a:solidFill>
            <a:schemeClr val="accent1"/>
          </a:solidFill>
          <a:ln w="5715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4572000" y="2924944"/>
            <a:ext cx="1555234" cy="307777"/>
          </a:xfrm>
          <a:prstGeom prst="rect">
            <a:avLst/>
          </a:prstGeom>
          <a:noFill/>
        </p:spPr>
        <p:txBody>
          <a:bodyPr wrap="none" rtlCol="0">
            <a:spAutoFit/>
          </a:bodyPr>
          <a:lstStyle/>
          <a:p>
            <a:r>
              <a:rPr lang="en-US" altLang="zh-TW" sz="1400" b="1" dirty="0" smtClean="0"/>
              <a:t>450=7mins:30secs</a:t>
            </a:r>
            <a:endParaRPr lang="zh-TW" altLang="en-US" sz="1400" b="1" dirty="0"/>
          </a:p>
        </p:txBody>
      </p:sp>
      <p:cxnSp>
        <p:nvCxnSpPr>
          <p:cNvPr id="40" name="直線接點 39"/>
          <p:cNvCxnSpPr/>
          <p:nvPr/>
        </p:nvCxnSpPr>
        <p:spPr bwMode="auto">
          <a:xfrm>
            <a:off x="4211960" y="5733256"/>
            <a:ext cx="482453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4211960" y="5949280"/>
            <a:ext cx="165618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字方塊 41"/>
          <p:cNvSpPr txBox="1"/>
          <p:nvPr/>
        </p:nvSpPr>
        <p:spPr>
          <a:xfrm>
            <a:off x="4074743" y="6093296"/>
            <a:ext cx="274434" cy="307777"/>
          </a:xfrm>
          <a:prstGeom prst="rect">
            <a:avLst/>
          </a:prstGeom>
          <a:noFill/>
        </p:spPr>
        <p:txBody>
          <a:bodyPr wrap="none" rtlCol="0">
            <a:spAutoFit/>
          </a:bodyPr>
          <a:lstStyle/>
          <a:p>
            <a:r>
              <a:rPr lang="en-US" altLang="zh-TW" sz="1400" b="1" dirty="0" smtClean="0"/>
              <a:t>0</a:t>
            </a:r>
            <a:endParaRPr lang="zh-TW" altLang="en-US" sz="1400" b="1" dirty="0"/>
          </a:p>
        </p:txBody>
      </p:sp>
      <p:sp>
        <p:nvSpPr>
          <p:cNvPr id="43" name="文字方塊 42"/>
          <p:cNvSpPr txBox="1"/>
          <p:nvPr/>
        </p:nvSpPr>
        <p:spPr>
          <a:xfrm>
            <a:off x="5580112" y="6068611"/>
            <a:ext cx="453970" cy="307777"/>
          </a:xfrm>
          <a:prstGeom prst="rect">
            <a:avLst/>
          </a:prstGeom>
          <a:noFill/>
        </p:spPr>
        <p:txBody>
          <a:bodyPr wrap="none" rtlCol="0">
            <a:spAutoFit/>
          </a:bodyPr>
          <a:lstStyle/>
          <a:p>
            <a:r>
              <a:rPr lang="en-US" altLang="zh-TW" sz="1400" b="1" dirty="0" smtClean="0"/>
              <a:t>600</a:t>
            </a:r>
            <a:endParaRPr lang="zh-TW" altLang="en-US" sz="1400" b="1" dirty="0"/>
          </a:p>
        </p:txBody>
      </p:sp>
      <p:cxnSp>
        <p:nvCxnSpPr>
          <p:cNvPr id="44" name="直線接點 43"/>
          <p:cNvCxnSpPr/>
          <p:nvPr/>
        </p:nvCxnSpPr>
        <p:spPr bwMode="auto">
          <a:xfrm>
            <a:off x="5004048" y="6453336"/>
            <a:ext cx="864096"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4800654" y="6481797"/>
            <a:ext cx="453970" cy="307777"/>
          </a:xfrm>
          <a:prstGeom prst="rect">
            <a:avLst/>
          </a:prstGeom>
          <a:noFill/>
        </p:spPr>
        <p:txBody>
          <a:bodyPr wrap="none" rtlCol="0">
            <a:spAutoFit/>
          </a:bodyPr>
          <a:lstStyle/>
          <a:p>
            <a:r>
              <a:rPr lang="en-US" altLang="zh-TW" sz="1400" b="1" dirty="0" smtClean="0"/>
              <a:t>300</a:t>
            </a:r>
            <a:endParaRPr lang="zh-TW" altLang="en-US" sz="1400" b="1" dirty="0"/>
          </a:p>
        </p:txBody>
      </p:sp>
      <p:sp>
        <p:nvSpPr>
          <p:cNvPr id="48" name="文字方塊 47"/>
          <p:cNvSpPr txBox="1"/>
          <p:nvPr/>
        </p:nvSpPr>
        <p:spPr>
          <a:xfrm>
            <a:off x="5630198" y="6505599"/>
            <a:ext cx="453970" cy="307777"/>
          </a:xfrm>
          <a:prstGeom prst="rect">
            <a:avLst/>
          </a:prstGeom>
          <a:noFill/>
        </p:spPr>
        <p:txBody>
          <a:bodyPr wrap="none" rtlCol="0">
            <a:spAutoFit/>
          </a:bodyPr>
          <a:lstStyle/>
          <a:p>
            <a:r>
              <a:rPr lang="en-US" altLang="zh-TW" sz="1400" b="1" dirty="0" smtClean="0"/>
              <a:t>600</a:t>
            </a:r>
            <a:endParaRPr lang="zh-TW" altLang="en-US" sz="1400" b="1" dirty="0"/>
          </a:p>
        </p:txBody>
      </p:sp>
      <p:sp>
        <p:nvSpPr>
          <p:cNvPr id="49" name="文字方塊 48"/>
          <p:cNvSpPr txBox="1"/>
          <p:nvPr/>
        </p:nvSpPr>
        <p:spPr>
          <a:xfrm>
            <a:off x="5745614" y="560027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51" name="文字方塊 50"/>
          <p:cNvSpPr txBox="1"/>
          <p:nvPr/>
        </p:nvSpPr>
        <p:spPr>
          <a:xfrm>
            <a:off x="4067944" y="5589240"/>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sp>
        <p:nvSpPr>
          <p:cNvPr id="52" name="文字方塊 51"/>
          <p:cNvSpPr txBox="1"/>
          <p:nvPr/>
        </p:nvSpPr>
        <p:spPr>
          <a:xfrm>
            <a:off x="4624666" y="5207828"/>
            <a:ext cx="1104790" cy="307777"/>
          </a:xfrm>
          <a:prstGeom prst="rect">
            <a:avLst/>
          </a:prstGeom>
          <a:noFill/>
        </p:spPr>
        <p:txBody>
          <a:bodyPr wrap="none" rtlCol="0">
            <a:spAutoFit/>
          </a:bodyPr>
          <a:lstStyle/>
          <a:p>
            <a:r>
              <a:rPr lang="en-US" altLang="zh-TW" sz="1400" b="1" dirty="0" smtClean="0"/>
              <a:t>600=20mins</a:t>
            </a:r>
            <a:endParaRPr lang="zh-TW" altLang="en-US" sz="1400" b="1" dirty="0"/>
          </a:p>
        </p:txBody>
      </p:sp>
      <p:cxnSp>
        <p:nvCxnSpPr>
          <p:cNvPr id="53" name="直線接點 52"/>
          <p:cNvCxnSpPr/>
          <p:nvPr/>
        </p:nvCxnSpPr>
        <p:spPr bwMode="auto">
          <a:xfrm>
            <a:off x="4186699" y="5517232"/>
            <a:ext cx="1728192" cy="0"/>
          </a:xfrm>
          <a:prstGeom prst="line">
            <a:avLst/>
          </a:prstGeom>
          <a:solidFill>
            <a:schemeClr val="accent1"/>
          </a:solidFill>
          <a:ln w="5715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34226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4440" y="116632"/>
            <a:ext cx="7315200" cy="1152128"/>
          </a:xfrm>
        </p:spPr>
        <p:txBody>
          <a:bodyPr/>
          <a:lstStyle/>
          <a:p>
            <a:r>
              <a:rPr lang="en-US" altLang="zh-TW" sz="4000" dirty="0" smtClean="0"/>
              <a:t>Greedy + Binary Search + Complete Search</a:t>
            </a:r>
            <a:endParaRPr lang="zh-TW" altLang="en-US" sz="4000" dirty="0"/>
          </a:p>
        </p:txBody>
      </p:sp>
      <p:cxnSp>
        <p:nvCxnSpPr>
          <p:cNvPr id="4" name="直線接點 3"/>
          <p:cNvCxnSpPr/>
          <p:nvPr/>
        </p:nvCxnSpPr>
        <p:spPr bwMode="auto">
          <a:xfrm>
            <a:off x="1187624" y="3311513"/>
            <a:ext cx="5760640"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a:off x="1187624" y="3671553"/>
            <a:ext cx="1512168"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675608" y="4285534"/>
            <a:ext cx="535468"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4932040" y="4787283"/>
            <a:ext cx="2016224" cy="0"/>
          </a:xfrm>
          <a:prstGeom prst="line">
            <a:avLst/>
          </a:prstGeom>
          <a:solidFill>
            <a:schemeClr val="accent1"/>
          </a:solidFill>
          <a:ln w="9525" cap="flat" cmpd="sng" algn="ctr">
            <a:solidFill>
              <a:schemeClr val="tx1"/>
            </a:solidFill>
            <a:prstDash val="solid"/>
            <a:miter lim="800000"/>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字方塊 11"/>
          <p:cNvSpPr txBox="1"/>
          <p:nvPr/>
        </p:nvSpPr>
        <p:spPr>
          <a:xfrm>
            <a:off x="1106518" y="3599545"/>
            <a:ext cx="423514" cy="461665"/>
          </a:xfrm>
          <a:prstGeom prst="rect">
            <a:avLst/>
          </a:prstGeom>
          <a:noFill/>
        </p:spPr>
        <p:txBody>
          <a:bodyPr wrap="none" rtlCol="0">
            <a:spAutoFit/>
          </a:bodyPr>
          <a:lstStyle/>
          <a:p>
            <a:r>
              <a:rPr lang="en-US" altLang="zh-TW" dirty="0" smtClean="0"/>
              <a:t>a</a:t>
            </a:r>
            <a:r>
              <a:rPr lang="en-US" altLang="zh-TW" baseline="-25000" dirty="0" smtClean="0"/>
              <a:t>0</a:t>
            </a:r>
            <a:endParaRPr lang="zh-TW" altLang="en-US" baseline="-25000" dirty="0"/>
          </a:p>
        </p:txBody>
      </p:sp>
      <p:sp>
        <p:nvSpPr>
          <p:cNvPr id="13" name="文字方塊 12"/>
          <p:cNvSpPr txBox="1"/>
          <p:nvPr/>
        </p:nvSpPr>
        <p:spPr>
          <a:xfrm>
            <a:off x="2402662" y="3634815"/>
            <a:ext cx="441146" cy="461665"/>
          </a:xfrm>
          <a:prstGeom prst="rect">
            <a:avLst/>
          </a:prstGeom>
          <a:noFill/>
        </p:spPr>
        <p:txBody>
          <a:bodyPr wrap="none" rtlCol="0">
            <a:spAutoFit/>
          </a:bodyPr>
          <a:lstStyle/>
          <a:p>
            <a:r>
              <a:rPr lang="en-US" altLang="zh-TW" dirty="0" smtClean="0"/>
              <a:t>b</a:t>
            </a:r>
            <a:r>
              <a:rPr lang="en-US" altLang="zh-TW" baseline="-25000" dirty="0" smtClean="0"/>
              <a:t>0</a:t>
            </a:r>
            <a:endParaRPr lang="zh-TW" altLang="en-US" baseline="-25000" dirty="0"/>
          </a:p>
        </p:txBody>
      </p:sp>
      <p:sp>
        <p:nvSpPr>
          <p:cNvPr id="14" name="文字方塊 13"/>
          <p:cNvSpPr txBox="1"/>
          <p:nvPr/>
        </p:nvSpPr>
        <p:spPr>
          <a:xfrm>
            <a:off x="1475656" y="4247617"/>
            <a:ext cx="423514" cy="461665"/>
          </a:xfrm>
          <a:prstGeom prst="rect">
            <a:avLst/>
          </a:prstGeom>
          <a:noFill/>
        </p:spPr>
        <p:txBody>
          <a:bodyPr wrap="none" rtlCol="0">
            <a:spAutoFit/>
          </a:bodyPr>
          <a:lstStyle/>
          <a:p>
            <a:r>
              <a:rPr lang="en-US" altLang="zh-TW" dirty="0" smtClean="0"/>
              <a:t>a</a:t>
            </a:r>
            <a:r>
              <a:rPr lang="en-US" altLang="zh-TW" baseline="-25000" dirty="0"/>
              <a:t>1</a:t>
            </a:r>
            <a:endParaRPr lang="zh-TW" altLang="en-US" baseline="-25000" dirty="0"/>
          </a:p>
        </p:txBody>
      </p:sp>
      <p:sp>
        <p:nvSpPr>
          <p:cNvPr id="15" name="文字方塊 14"/>
          <p:cNvSpPr txBox="1"/>
          <p:nvPr/>
        </p:nvSpPr>
        <p:spPr>
          <a:xfrm>
            <a:off x="2033351" y="4304765"/>
            <a:ext cx="441146" cy="461665"/>
          </a:xfrm>
          <a:prstGeom prst="rect">
            <a:avLst/>
          </a:prstGeom>
          <a:noFill/>
        </p:spPr>
        <p:txBody>
          <a:bodyPr wrap="none" rtlCol="0">
            <a:spAutoFit/>
          </a:bodyPr>
          <a:lstStyle/>
          <a:p>
            <a:r>
              <a:rPr lang="en-US" altLang="zh-TW" dirty="0" smtClean="0"/>
              <a:t>b</a:t>
            </a:r>
            <a:r>
              <a:rPr lang="en-US" altLang="zh-TW" baseline="-25000" dirty="0"/>
              <a:t>1</a:t>
            </a:r>
            <a:endParaRPr lang="zh-TW" altLang="en-US" baseline="-25000" dirty="0"/>
          </a:p>
        </p:txBody>
      </p:sp>
      <p:sp>
        <p:nvSpPr>
          <p:cNvPr id="16" name="文字方塊 15"/>
          <p:cNvSpPr txBox="1"/>
          <p:nvPr/>
        </p:nvSpPr>
        <p:spPr>
          <a:xfrm>
            <a:off x="6727691" y="4911551"/>
            <a:ext cx="441146" cy="461665"/>
          </a:xfrm>
          <a:prstGeom prst="rect">
            <a:avLst/>
          </a:prstGeom>
          <a:noFill/>
        </p:spPr>
        <p:txBody>
          <a:bodyPr wrap="none" rtlCol="0">
            <a:spAutoFit/>
          </a:bodyPr>
          <a:lstStyle/>
          <a:p>
            <a:r>
              <a:rPr lang="en-US" altLang="zh-TW" dirty="0" smtClean="0"/>
              <a:t>b</a:t>
            </a:r>
            <a:r>
              <a:rPr lang="en-US" altLang="zh-TW" baseline="-25000" dirty="0" smtClean="0"/>
              <a:t>7</a:t>
            </a:r>
            <a:endParaRPr lang="zh-TW" altLang="en-US" baseline="-25000" dirty="0"/>
          </a:p>
        </p:txBody>
      </p:sp>
      <p:sp>
        <p:nvSpPr>
          <p:cNvPr id="17" name="文字方塊 16"/>
          <p:cNvSpPr txBox="1"/>
          <p:nvPr/>
        </p:nvSpPr>
        <p:spPr>
          <a:xfrm>
            <a:off x="4813795" y="4859291"/>
            <a:ext cx="423514" cy="461665"/>
          </a:xfrm>
          <a:prstGeom prst="rect">
            <a:avLst/>
          </a:prstGeom>
          <a:noFill/>
        </p:spPr>
        <p:txBody>
          <a:bodyPr wrap="none" rtlCol="0">
            <a:spAutoFit/>
          </a:bodyPr>
          <a:lstStyle/>
          <a:p>
            <a:r>
              <a:rPr lang="en-US" altLang="zh-TW" dirty="0" smtClean="0"/>
              <a:t>a</a:t>
            </a:r>
            <a:r>
              <a:rPr lang="en-US" altLang="zh-TW" baseline="-25000" dirty="0"/>
              <a:t>7</a:t>
            </a:r>
            <a:endParaRPr lang="zh-TW" altLang="en-US" baseline="-25000" dirty="0"/>
          </a:p>
        </p:txBody>
      </p:sp>
      <p:cxnSp>
        <p:nvCxnSpPr>
          <p:cNvPr id="20" name="直線接點 19"/>
          <p:cNvCxnSpPr/>
          <p:nvPr/>
        </p:nvCxnSpPr>
        <p:spPr bwMode="auto">
          <a:xfrm>
            <a:off x="4067944" y="4391633"/>
            <a:ext cx="648072" cy="0"/>
          </a:xfrm>
          <a:prstGeom prst="line">
            <a:avLst/>
          </a:prstGeom>
          <a:solidFill>
            <a:schemeClr val="accent1"/>
          </a:solidFill>
          <a:ln w="76200"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字方塊 20"/>
          <p:cNvSpPr txBox="1"/>
          <p:nvPr/>
        </p:nvSpPr>
        <p:spPr>
          <a:xfrm>
            <a:off x="1018347" y="3173013"/>
            <a:ext cx="338554" cy="276999"/>
          </a:xfrm>
          <a:prstGeom prst="rect">
            <a:avLst/>
          </a:prstGeom>
          <a:noFill/>
        </p:spPr>
        <p:txBody>
          <a:bodyPr wrap="none" rtlCol="0">
            <a:spAutoFit/>
          </a:bodyPr>
          <a:lstStyle/>
          <a:p>
            <a:r>
              <a:rPr lang="zh-TW" altLang="en-US" sz="1200" dirty="0" smtClean="0">
                <a:solidFill>
                  <a:srgbClr val="FF0000"/>
                </a:solidFill>
              </a:rPr>
              <a:t>★</a:t>
            </a:r>
            <a:endParaRPr lang="zh-TW" altLang="en-US" sz="1200" dirty="0">
              <a:solidFill>
                <a:srgbClr val="FF0000"/>
              </a:solidFill>
            </a:endParaRPr>
          </a:p>
        </p:txBody>
      </p:sp>
      <p:grpSp>
        <p:nvGrpSpPr>
          <p:cNvPr id="25" name="群組 24"/>
          <p:cNvGrpSpPr/>
          <p:nvPr/>
        </p:nvGrpSpPr>
        <p:grpSpPr>
          <a:xfrm>
            <a:off x="1174998" y="2911403"/>
            <a:ext cx="1313776" cy="261610"/>
            <a:chOff x="1106518" y="1844824"/>
            <a:chExt cx="1313776" cy="261610"/>
          </a:xfrm>
        </p:grpSpPr>
        <p:cxnSp>
          <p:nvCxnSpPr>
            <p:cNvPr id="23" name="直線接點 22"/>
            <p:cNvCxnSpPr/>
            <p:nvPr/>
          </p:nvCxnSpPr>
          <p:spPr bwMode="auto">
            <a:xfrm>
              <a:off x="1106518" y="2060848"/>
              <a:ext cx="1313776" cy="0"/>
            </a:xfrm>
            <a:prstGeom prst="line">
              <a:avLst/>
            </a:prstGeom>
            <a:solidFill>
              <a:schemeClr val="accent1"/>
            </a:solidFill>
            <a:ln w="762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字方塊 23"/>
            <p:cNvSpPr txBox="1"/>
            <p:nvPr/>
          </p:nvSpPr>
          <p:spPr>
            <a:xfrm>
              <a:off x="1607128" y="1844824"/>
              <a:ext cx="279244" cy="261610"/>
            </a:xfrm>
            <a:prstGeom prst="rect">
              <a:avLst/>
            </a:prstGeom>
            <a:noFill/>
          </p:spPr>
          <p:txBody>
            <a:bodyPr wrap="none" rtlCol="0">
              <a:spAutoFit/>
            </a:bodyPr>
            <a:lstStyle/>
            <a:p>
              <a:r>
                <a:rPr lang="en-US" altLang="zh-TW" sz="1100" b="1" dirty="0" smtClean="0"/>
                <a:t>L</a:t>
              </a:r>
              <a:endParaRPr lang="zh-TW" altLang="en-US" sz="1100" b="1" dirty="0"/>
            </a:p>
          </p:txBody>
        </p:sp>
      </p:grpSp>
      <p:sp>
        <p:nvSpPr>
          <p:cNvPr id="26" name="文字方塊 25"/>
          <p:cNvSpPr txBox="1"/>
          <p:nvPr/>
        </p:nvSpPr>
        <p:spPr>
          <a:xfrm>
            <a:off x="2361238" y="2988927"/>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29" name="文字方塊 28"/>
          <p:cNvSpPr txBox="1"/>
          <p:nvPr/>
        </p:nvSpPr>
        <p:spPr>
          <a:xfrm>
            <a:off x="961005" y="2735449"/>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sp>
        <p:nvSpPr>
          <p:cNvPr id="39" name="文字方塊 38"/>
          <p:cNvSpPr txBox="1"/>
          <p:nvPr/>
        </p:nvSpPr>
        <p:spPr>
          <a:xfrm>
            <a:off x="2022684" y="4147034"/>
            <a:ext cx="338554" cy="276999"/>
          </a:xfrm>
          <a:prstGeom prst="rect">
            <a:avLst/>
          </a:prstGeom>
          <a:noFill/>
        </p:spPr>
        <p:txBody>
          <a:bodyPr wrap="none" rtlCol="0">
            <a:spAutoFit/>
          </a:bodyPr>
          <a:lstStyle/>
          <a:p>
            <a:r>
              <a:rPr lang="zh-TW" altLang="en-US" sz="1200" dirty="0" smtClean="0">
                <a:solidFill>
                  <a:srgbClr val="7030A0"/>
                </a:solidFill>
              </a:rPr>
              <a:t>★</a:t>
            </a:r>
            <a:endParaRPr lang="zh-TW" altLang="en-US" sz="1200" dirty="0">
              <a:solidFill>
                <a:srgbClr val="7030A0"/>
              </a:solidFill>
            </a:endParaRPr>
          </a:p>
        </p:txBody>
      </p:sp>
      <p:sp>
        <p:nvSpPr>
          <p:cNvPr id="44" name="文字方塊 43"/>
          <p:cNvSpPr txBox="1"/>
          <p:nvPr/>
        </p:nvSpPr>
        <p:spPr>
          <a:xfrm>
            <a:off x="2194525" y="2707315"/>
            <a:ext cx="671979" cy="415498"/>
          </a:xfrm>
          <a:prstGeom prst="rect">
            <a:avLst/>
          </a:prstGeom>
          <a:noFill/>
        </p:spPr>
        <p:txBody>
          <a:bodyPr wrap="none" rtlCol="0">
            <a:spAutoFit/>
          </a:bodyPr>
          <a:lstStyle/>
          <a:p>
            <a:r>
              <a:rPr lang="en-US" altLang="zh-TW" sz="1050" b="1" dirty="0" smtClean="0"/>
              <a:t>Last</a:t>
            </a:r>
          </a:p>
          <a:p>
            <a:r>
              <a:rPr lang="en-US" altLang="zh-TW" sz="1050" b="1" dirty="0" smtClean="0"/>
              <a:t>Landing</a:t>
            </a:r>
            <a:endParaRPr lang="zh-TW" altLang="en-US" sz="1050" b="1" dirty="0"/>
          </a:p>
        </p:txBody>
      </p:sp>
      <p:cxnSp>
        <p:nvCxnSpPr>
          <p:cNvPr id="10" name="直線接點 9"/>
          <p:cNvCxnSpPr/>
          <p:nvPr/>
        </p:nvCxnSpPr>
        <p:spPr bwMode="auto">
          <a:xfrm>
            <a:off x="2195736" y="2243773"/>
            <a:ext cx="54064" cy="312944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1085532" y="1340768"/>
            <a:ext cx="4179286" cy="646331"/>
          </a:xfrm>
          <a:prstGeom prst="rect">
            <a:avLst/>
          </a:prstGeom>
          <a:noFill/>
        </p:spPr>
        <p:txBody>
          <a:bodyPr wrap="none" rtlCol="0">
            <a:spAutoFit/>
          </a:bodyPr>
          <a:lstStyle/>
          <a:p>
            <a:r>
              <a:rPr lang="en-US" altLang="zh-TW" sz="1800" b="1" dirty="0" smtClean="0">
                <a:latin typeface="Arial Black" pitchFamily="34" charset="0"/>
              </a:rPr>
              <a:t>For each </a:t>
            </a:r>
            <a:r>
              <a:rPr lang="en-US" altLang="zh-TW" sz="1800" b="1" dirty="0" err="1" smtClean="0">
                <a:solidFill>
                  <a:srgbClr val="FF0000"/>
                </a:solidFill>
                <a:latin typeface="Arial Black" pitchFamily="34" charset="0"/>
              </a:rPr>
              <a:t>a</a:t>
            </a:r>
            <a:r>
              <a:rPr lang="en-US" altLang="zh-TW" sz="1800" b="1" baseline="-25000" dirty="0" err="1" smtClean="0">
                <a:solidFill>
                  <a:srgbClr val="FF0000"/>
                </a:solidFill>
                <a:latin typeface="Arial Black" pitchFamily="34" charset="0"/>
              </a:rPr>
              <a:t>i</a:t>
            </a:r>
            <a:r>
              <a:rPr lang="en-US" altLang="zh-TW" sz="1800" b="1" dirty="0" smtClean="0">
                <a:latin typeface="Arial Black" pitchFamily="34" charset="0"/>
              </a:rPr>
              <a:t>, </a:t>
            </a:r>
          </a:p>
          <a:p>
            <a:r>
              <a:rPr lang="en-US" altLang="zh-TW" sz="1800" b="1" dirty="0" smtClean="0">
                <a:solidFill>
                  <a:srgbClr val="0000FF"/>
                </a:solidFill>
                <a:latin typeface="Arial Black" pitchFamily="34" charset="0"/>
              </a:rPr>
              <a:t>If (</a:t>
            </a:r>
            <a:r>
              <a:rPr lang="en-US" altLang="zh-TW" sz="1800" b="1" dirty="0" err="1" smtClean="0">
                <a:solidFill>
                  <a:srgbClr val="0000FF"/>
                </a:solidFill>
                <a:latin typeface="Arial Black" pitchFamily="34" charset="0"/>
              </a:rPr>
              <a:t>lasLanding+L</a:t>
            </a:r>
            <a:r>
              <a:rPr lang="en-US" altLang="zh-TW" sz="1800" b="1" dirty="0" smtClean="0">
                <a:solidFill>
                  <a:srgbClr val="0000FF"/>
                </a:solidFill>
                <a:latin typeface="Arial Black" pitchFamily="34" charset="0"/>
              </a:rPr>
              <a:t> &gt; b</a:t>
            </a:r>
            <a:r>
              <a:rPr lang="en-US" altLang="zh-TW" sz="1800" b="1" baseline="-25000" dirty="0" smtClean="0">
                <a:solidFill>
                  <a:srgbClr val="0000FF"/>
                </a:solidFill>
                <a:latin typeface="Arial Black" pitchFamily="34" charset="0"/>
              </a:rPr>
              <a:t>i+1</a:t>
            </a:r>
            <a:r>
              <a:rPr lang="en-US" altLang="zh-TW" sz="1800" b="1" dirty="0" smtClean="0">
                <a:solidFill>
                  <a:srgbClr val="0000FF"/>
                </a:solidFill>
                <a:latin typeface="Arial Black" pitchFamily="34" charset="0"/>
              </a:rPr>
              <a:t>)</a:t>
            </a:r>
            <a:r>
              <a:rPr lang="en-US" altLang="zh-TW" sz="1800" b="1" baseline="-25000" dirty="0" smtClean="0">
                <a:solidFill>
                  <a:srgbClr val="0000FF"/>
                </a:solidFill>
                <a:latin typeface="Arial Black" pitchFamily="34" charset="0"/>
              </a:rPr>
              <a:t> , </a:t>
            </a:r>
            <a:r>
              <a:rPr lang="en-US" altLang="zh-TW" sz="1800" b="1" dirty="0" smtClean="0">
                <a:solidFill>
                  <a:srgbClr val="0000FF"/>
                </a:solidFill>
                <a:latin typeface="Arial Black" pitchFamily="34" charset="0"/>
              </a:rPr>
              <a:t>L is fail.</a:t>
            </a:r>
            <a:endParaRPr lang="zh-TW" altLang="en-US" sz="1800" b="1" dirty="0">
              <a:solidFill>
                <a:srgbClr val="0000FF"/>
              </a:solidFill>
              <a:latin typeface="Arial Black" pitchFamily="34" charset="0"/>
            </a:endParaRPr>
          </a:p>
        </p:txBody>
      </p:sp>
      <p:cxnSp>
        <p:nvCxnSpPr>
          <p:cNvPr id="48" name="直線接點 47"/>
          <p:cNvCxnSpPr/>
          <p:nvPr/>
        </p:nvCxnSpPr>
        <p:spPr bwMode="auto">
          <a:xfrm>
            <a:off x="6918552" y="2276872"/>
            <a:ext cx="29712" cy="309634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614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6995</TotalTime>
  <Words>994</Words>
  <Application>Microsoft Office PowerPoint</Application>
  <PresentationFormat>如螢幕大小 (4:3)</PresentationFormat>
  <Paragraphs>197</Paragraphs>
  <Slides>13</Slides>
  <Notes>1</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古典-1</vt:lpstr>
      <vt:lpstr>Uva 1079</vt:lpstr>
      <vt:lpstr>Problem Descriptions(1/4)</vt:lpstr>
      <vt:lpstr>Problem Descriptions(2/4)</vt:lpstr>
      <vt:lpstr>Problem Descriptions(3/4)</vt:lpstr>
      <vt:lpstr>Problem Descriptions(4/4)</vt:lpstr>
      <vt:lpstr>Input</vt:lpstr>
      <vt:lpstr>Output</vt:lpstr>
      <vt:lpstr>Sample Input / Output</vt:lpstr>
      <vt:lpstr>Greedy + Binary Search + Complete Search</vt:lpstr>
      <vt:lpstr>Greedy + Binary Search + Complete Search</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2476</cp:revision>
  <dcterms:created xsi:type="dcterms:W3CDTF">2007-09-17T04:06:35Z</dcterms:created>
  <dcterms:modified xsi:type="dcterms:W3CDTF">2019-03-15T08:14:10Z</dcterms:modified>
</cp:coreProperties>
</file>