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4" r:id="rId9"/>
    <p:sldId id="265" r:id="rId10"/>
    <p:sldId id="282" r:id="rId11"/>
    <p:sldId id="268" r:id="rId12"/>
    <p:sldId id="269" r:id="rId13"/>
    <p:sldId id="270" r:id="rId14"/>
    <p:sldId id="271" r:id="rId15"/>
    <p:sldId id="272" r:id="rId16"/>
    <p:sldId id="277" r:id="rId17"/>
    <p:sldId id="278" r:id="rId18"/>
    <p:sldId id="273" r:id="rId19"/>
    <p:sldId id="279" r:id="rId20"/>
    <p:sldId id="280" r:id="rId21"/>
    <p:sldId id="283" r:id="rId22"/>
    <p:sldId id="284" r:id="rId2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0000FF"/>
    <a:srgbClr val="0000CC"/>
    <a:srgbClr val="00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2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34888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10672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501008"/>
            <a:ext cx="6172200" cy="1719808"/>
          </a:xfrm>
        </p:spPr>
        <p:txBody>
          <a:bodyPr/>
          <a:lstStyle/>
          <a:p>
            <a:r>
              <a:rPr lang="en-US" altLang="zh-TW" dirty="0" smtClean="0"/>
              <a:t>Marbles on a Tree</a:t>
            </a:r>
          </a:p>
          <a:p>
            <a:r>
              <a:rPr lang="en-US" altLang="zh-TW" sz="2400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Solution- from leaves to root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3719761" y="1628800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123728" y="2708920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3616023" y="285293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635223" y="285293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9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2" name="直線接點 11"/>
          <p:cNvCxnSpPr>
            <a:stCxn id="4" idx="4"/>
          </p:cNvCxnSpPr>
          <p:nvPr/>
        </p:nvCxnSpPr>
        <p:spPr bwMode="auto">
          <a:xfrm flipH="1">
            <a:off x="2339752" y="2060848"/>
            <a:ext cx="1596033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/>
          <p:cNvCxnSpPr>
            <a:stCxn id="4" idx="4"/>
            <a:endCxn id="8" idx="0"/>
          </p:cNvCxnSpPr>
          <p:nvPr/>
        </p:nvCxnSpPr>
        <p:spPr bwMode="auto">
          <a:xfrm flipH="1">
            <a:off x="3832047" y="2060848"/>
            <a:ext cx="103738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>
            <a:stCxn id="4" idx="4"/>
            <a:endCxn id="10" idx="0"/>
          </p:cNvCxnSpPr>
          <p:nvPr/>
        </p:nvCxnSpPr>
        <p:spPr bwMode="auto">
          <a:xfrm>
            <a:off x="3935785" y="2060848"/>
            <a:ext cx="915462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橢圓 14"/>
          <p:cNvSpPr/>
          <p:nvPr/>
        </p:nvSpPr>
        <p:spPr bwMode="auto">
          <a:xfrm>
            <a:off x="3067834" y="4047537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062549" y="4047537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9" name="直線接點 18"/>
          <p:cNvCxnSpPr>
            <a:stCxn id="8" idx="4"/>
            <a:endCxn id="17" idx="0"/>
          </p:cNvCxnSpPr>
          <p:nvPr/>
        </p:nvCxnSpPr>
        <p:spPr bwMode="auto">
          <a:xfrm>
            <a:off x="3832047" y="3284984"/>
            <a:ext cx="446526" cy="7625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>
            <a:stCxn id="8" idx="4"/>
            <a:endCxn id="15" idx="0"/>
          </p:cNvCxnSpPr>
          <p:nvPr/>
        </p:nvCxnSpPr>
        <p:spPr bwMode="auto">
          <a:xfrm flipH="1">
            <a:off x="3283858" y="3284984"/>
            <a:ext cx="548189" cy="7625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橢圓 20"/>
          <p:cNvSpPr/>
          <p:nvPr/>
        </p:nvSpPr>
        <p:spPr bwMode="auto">
          <a:xfrm>
            <a:off x="4851247" y="4047537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5535323" y="4064801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10" idx="4"/>
            <a:endCxn id="23" idx="0"/>
          </p:cNvCxnSpPr>
          <p:nvPr/>
        </p:nvCxnSpPr>
        <p:spPr bwMode="auto">
          <a:xfrm>
            <a:off x="4851247" y="3284984"/>
            <a:ext cx="900100" cy="77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>
            <a:stCxn id="10" idx="4"/>
            <a:endCxn id="21" idx="0"/>
          </p:cNvCxnSpPr>
          <p:nvPr/>
        </p:nvCxnSpPr>
        <p:spPr bwMode="auto">
          <a:xfrm>
            <a:off x="4851247" y="3284984"/>
            <a:ext cx="216024" cy="7625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橢圓 26"/>
          <p:cNvSpPr/>
          <p:nvPr/>
        </p:nvSpPr>
        <p:spPr bwMode="auto">
          <a:xfrm>
            <a:off x="6381105" y="4064801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7" idx="0"/>
            <a:endCxn id="10" idx="4"/>
          </p:cNvCxnSpPr>
          <p:nvPr/>
        </p:nvCxnSpPr>
        <p:spPr bwMode="auto">
          <a:xfrm flipH="1" flipV="1">
            <a:off x="4851247" y="3284984"/>
            <a:ext cx="1745882" cy="77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矩形 57"/>
          <p:cNvSpPr/>
          <p:nvPr/>
        </p:nvSpPr>
        <p:spPr bwMode="auto">
          <a:xfrm>
            <a:off x="4644008" y="2780928"/>
            <a:ext cx="2304256" cy="20162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059832" y="2801787"/>
            <a:ext cx="1512168" cy="19953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304548" y="33273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499006" y="33273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788024" y="33273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112665" y="360313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087916" y="355818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051645" y="5373216"/>
            <a:ext cx="2752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</a:rPr>
              <a:t>+6+8=14</a:t>
            </a:r>
            <a:endParaRPr lang="zh-TW" altLang="en-US" sz="5400" b="1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309168" y="224725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959259" y="2801787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+8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06790" y="234888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+5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986838" y="278092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842822" y="239127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9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340768"/>
            <a:ext cx="3384376" cy="5256584"/>
          </a:xfrm>
          <a:ln>
            <a:solidFill>
              <a:schemeClr val="bg2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n-US" altLang="zh-TW" sz="2400" dirty="0"/>
              <a:t>6</a:t>
            </a:r>
          </a:p>
          <a:p>
            <a:pPr marL="0" indent="0" algn="just">
              <a:buNone/>
            </a:pPr>
            <a:r>
              <a:rPr lang="en-US" altLang="zh-TW" sz="2400" dirty="0"/>
              <a:t>5 0 2 2 3</a:t>
            </a:r>
          </a:p>
          <a:p>
            <a:pPr marL="0" indent="0" algn="just">
              <a:buNone/>
            </a:pPr>
            <a:r>
              <a:rPr lang="en-US" altLang="zh-TW" sz="2400" dirty="0"/>
              <a:t>2 2 0</a:t>
            </a:r>
          </a:p>
          <a:p>
            <a:pPr marL="0" indent="0" algn="just">
              <a:buNone/>
            </a:pPr>
            <a:r>
              <a:rPr lang="en-US" altLang="zh-TW" sz="2400" dirty="0"/>
              <a:t>3 0 3 4 1 6</a:t>
            </a:r>
          </a:p>
          <a:p>
            <a:pPr marL="0" indent="0" algn="just">
              <a:buNone/>
            </a:pPr>
            <a:r>
              <a:rPr lang="en-US" altLang="zh-TW" sz="2400" dirty="0"/>
              <a:t>4 2 0</a:t>
            </a:r>
          </a:p>
          <a:p>
            <a:pPr marL="0" indent="0" algn="just">
              <a:buNone/>
            </a:pPr>
            <a:r>
              <a:rPr lang="en-US" altLang="zh-TW" sz="2400" dirty="0"/>
              <a:t>1 2 0</a:t>
            </a:r>
          </a:p>
          <a:p>
            <a:pPr marL="0" indent="0" algn="just">
              <a:buNone/>
            </a:pPr>
            <a:r>
              <a:rPr lang="en-US" altLang="zh-TW" sz="2400" dirty="0"/>
              <a:t>6 0 0</a:t>
            </a:r>
            <a:endParaRPr lang="zh-TW" altLang="en-US" sz="20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355976" y="1340768"/>
            <a:ext cx="4608512" cy="1944216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zh-TW" sz="2400" dirty="0" smtClean="0"/>
              <a:t>14</a:t>
            </a:r>
            <a:endParaRPr lang="zh-TW" altLang="en-US" sz="1600" kern="0" dirty="0"/>
          </a:p>
        </p:txBody>
      </p:sp>
      <p:cxnSp>
        <p:nvCxnSpPr>
          <p:cNvPr id="6" name="直線單箭頭接點 5"/>
          <p:cNvCxnSpPr/>
          <p:nvPr/>
        </p:nvCxnSpPr>
        <p:spPr bwMode="auto">
          <a:xfrm flipH="1">
            <a:off x="1043608" y="1268760"/>
            <a:ext cx="288032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351277" y="951111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number of boxes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71600" y="1455167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vertex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H="1">
            <a:off x="971600" y="1685999"/>
            <a:ext cx="144016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1779630" y="2312876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number of marbles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H="1" flipV="1">
            <a:off x="1187624" y="2204864"/>
            <a:ext cx="736482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2046339" y="2031231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number of following vertices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H="1" flipV="1">
            <a:off x="1447852" y="2132856"/>
            <a:ext cx="598487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1475656" y="1916832"/>
            <a:ext cx="819892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44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 (1)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11737"/>
              </p:ext>
            </p:extLst>
          </p:nvPr>
        </p:nvGraphicFramePr>
        <p:xfrm>
          <a:off x="2771800" y="1657608"/>
          <a:ext cx="6096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No.</a:t>
                      </a:r>
                      <a:endParaRPr lang="zh-TW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Marble</a:t>
                      </a:r>
                    </a:p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Number</a:t>
                      </a:r>
                      <a:endParaRPr lang="zh-TW" alt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Parent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Out</a:t>
                      </a:r>
                    </a:p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Degree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內容版面配置區 2"/>
          <p:cNvSpPr txBox="1">
            <a:spLocks/>
          </p:cNvSpPr>
          <p:nvPr/>
        </p:nvSpPr>
        <p:spPr>
          <a:xfrm>
            <a:off x="755576" y="1340768"/>
            <a:ext cx="1692188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9 </a:t>
            </a:r>
          </a:p>
          <a:p>
            <a:pPr marL="0" indent="0" algn="just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2 0 0 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3 0 2 5 6</a:t>
            </a:r>
          </a:p>
          <a:p>
            <a:pPr marL="0" indent="0" algn="just">
              <a:buNone/>
            </a:pPr>
            <a:r>
              <a:rPr lang="en-US" altLang="zh-TW" sz="2400" dirty="0"/>
              <a:t>1 0 3 2 3 4</a:t>
            </a:r>
            <a:r>
              <a:rPr lang="en-US" altLang="zh-TW" sz="2400" dirty="0" smtClean="0"/>
              <a:t>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4 9 3 7 8 9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5 0 0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6 0 0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7 0 0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8 0 0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9 0 0 </a:t>
            </a:r>
            <a:endParaRPr lang="zh-TW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07562"/>
              </p:ext>
            </p:extLst>
          </p:nvPr>
        </p:nvGraphicFramePr>
        <p:xfrm>
          <a:off x="2796480" y="4033872"/>
          <a:ext cx="6096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No.</a:t>
                      </a:r>
                      <a:endParaRPr lang="zh-TW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Marble</a:t>
                      </a:r>
                    </a:p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Number</a:t>
                      </a:r>
                      <a:endParaRPr lang="zh-TW" alt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Parent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Out</a:t>
                      </a:r>
                    </a:p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Degree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3995936" y="4022328"/>
            <a:ext cx="648072" cy="15669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971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755576" y="1340768"/>
            <a:ext cx="1692188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9 </a:t>
            </a:r>
          </a:p>
          <a:p>
            <a:pPr marL="0" indent="0" algn="just">
              <a:buNone/>
            </a:pPr>
            <a:r>
              <a:rPr lang="en-US" altLang="zh-TW" sz="2400" dirty="0"/>
              <a:t>2 0 0 </a:t>
            </a:r>
            <a:r>
              <a:rPr lang="en-US" altLang="zh-TW" sz="2400" dirty="0" smtClean="0"/>
              <a:t>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3 0 2 5 6</a:t>
            </a:r>
          </a:p>
          <a:p>
            <a:pPr marL="0" indent="0" algn="just">
              <a:buNone/>
            </a:pPr>
            <a:r>
              <a:rPr lang="en-US" altLang="zh-TW" sz="2400" dirty="0"/>
              <a:t>1 0 3 2 3 4</a:t>
            </a:r>
            <a:r>
              <a:rPr lang="en-US" altLang="zh-TW" sz="2400" dirty="0" smtClean="0"/>
              <a:t>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4 9 3 7 8 9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5 0 0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6 0 0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7 0 0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8 0 0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9 0 0 </a:t>
            </a:r>
            <a:endParaRPr lang="zh-TW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46160"/>
              </p:ext>
            </p:extLst>
          </p:nvPr>
        </p:nvGraphicFramePr>
        <p:xfrm>
          <a:off x="2699792" y="1700808"/>
          <a:ext cx="6096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No.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Marble</a:t>
                      </a:r>
                    </a:p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Number</a:t>
                      </a:r>
                      <a:endParaRPr lang="zh-TW" alt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Parent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Out</a:t>
                      </a:r>
                    </a:p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Degree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68094"/>
              </p:ext>
            </p:extLst>
          </p:nvPr>
        </p:nvGraphicFramePr>
        <p:xfrm>
          <a:off x="2699792" y="3789040"/>
          <a:ext cx="6096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No.</a:t>
                      </a:r>
                      <a:endParaRPr lang="zh-TW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Marble</a:t>
                      </a:r>
                    </a:p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Number</a:t>
                      </a:r>
                      <a:endParaRPr lang="zh-TW" alt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Parent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Out</a:t>
                      </a:r>
                    </a:p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Degree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5724128" y="3789040"/>
            <a:ext cx="1224136" cy="1512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499992" y="3789040"/>
            <a:ext cx="612068" cy="1512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318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755576" y="1340768"/>
            <a:ext cx="1692188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9 </a:t>
            </a:r>
          </a:p>
          <a:p>
            <a:pPr marL="0" indent="0" algn="just">
              <a:buNone/>
            </a:pPr>
            <a:r>
              <a:rPr lang="en-US" altLang="zh-TW" sz="2400" dirty="0"/>
              <a:t>2 0 0 </a:t>
            </a:r>
            <a:r>
              <a:rPr lang="en-US" altLang="zh-TW" sz="2400" dirty="0" smtClean="0"/>
              <a:t>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</a:rPr>
              <a:t>3 0 2 5 6</a:t>
            </a:r>
          </a:p>
          <a:p>
            <a:pPr marL="0" indent="0" algn="just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1 0 3 2 3 4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4 9 3 7 8 9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5 0 0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6 0 0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7 0 0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8 0 0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9 0 0 </a:t>
            </a:r>
            <a:endParaRPr lang="zh-TW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42577"/>
              </p:ext>
            </p:extLst>
          </p:nvPr>
        </p:nvGraphicFramePr>
        <p:xfrm>
          <a:off x="2699792" y="1700808"/>
          <a:ext cx="6096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No.</a:t>
                      </a:r>
                      <a:endParaRPr lang="zh-TW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Marble</a:t>
                      </a:r>
                    </a:p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Number</a:t>
                      </a:r>
                      <a:endParaRPr lang="zh-TW" alt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Parent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Out</a:t>
                      </a:r>
                    </a:p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Degree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76858"/>
              </p:ext>
            </p:extLst>
          </p:nvPr>
        </p:nvGraphicFramePr>
        <p:xfrm>
          <a:off x="2699792" y="3993551"/>
          <a:ext cx="6096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58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No.</a:t>
                      </a:r>
                      <a:endParaRPr lang="zh-TW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8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Marble</a:t>
                      </a:r>
                    </a:p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Number</a:t>
                      </a:r>
                      <a:endParaRPr lang="zh-TW" alt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Parent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4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Out</a:t>
                      </a:r>
                    </a:p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Degree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3275856" y="3969060"/>
            <a:ext cx="612068" cy="15481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87924" y="3969060"/>
            <a:ext cx="1836204" cy="15481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395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755576" y="1340768"/>
            <a:ext cx="1692188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9 </a:t>
            </a:r>
          </a:p>
          <a:p>
            <a:pPr marL="0" indent="0" algn="just">
              <a:buNone/>
            </a:pPr>
            <a:r>
              <a:rPr lang="en-US" altLang="zh-TW" sz="2400" dirty="0"/>
              <a:t>2 0 0 </a:t>
            </a:r>
            <a:r>
              <a:rPr lang="en-US" altLang="zh-TW" sz="2400" dirty="0" smtClean="0"/>
              <a:t>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</a:rPr>
              <a:t>3 0 2 5 6</a:t>
            </a:r>
          </a:p>
          <a:p>
            <a:pPr marL="0" indent="0" algn="just">
              <a:buNone/>
            </a:pPr>
            <a:r>
              <a:rPr lang="en-US" altLang="zh-TW" sz="2400" dirty="0">
                <a:solidFill>
                  <a:schemeClr val="bg2"/>
                </a:solidFill>
              </a:rPr>
              <a:t>1 0 3 2 3 4</a:t>
            </a:r>
            <a:r>
              <a:rPr lang="en-US" altLang="zh-TW" sz="2400" dirty="0" smtClean="0">
                <a:solidFill>
                  <a:schemeClr val="bg2"/>
                </a:solidFill>
              </a:rPr>
              <a:t>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4 9 3 7 8 9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5 0 0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6 0 0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7 0 0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8 0 0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9 0 0 </a:t>
            </a:r>
            <a:endParaRPr lang="zh-TW" altLang="en-US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06904"/>
              </p:ext>
            </p:extLst>
          </p:nvPr>
        </p:nvGraphicFramePr>
        <p:xfrm>
          <a:off x="2699792" y="1628800"/>
          <a:ext cx="6096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No.</a:t>
                      </a:r>
                      <a:endParaRPr lang="zh-TW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Marble</a:t>
                      </a:r>
                    </a:p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Number</a:t>
                      </a:r>
                      <a:endParaRPr lang="zh-TW" alt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Parent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Out</a:t>
                      </a:r>
                    </a:p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Degree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744"/>
              </p:ext>
            </p:extLst>
          </p:nvPr>
        </p:nvGraphicFramePr>
        <p:xfrm>
          <a:off x="2699792" y="3745840"/>
          <a:ext cx="6096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No.</a:t>
                      </a:r>
                      <a:endParaRPr lang="zh-TW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Marble</a:t>
                      </a:r>
                    </a:p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Number</a:t>
                      </a:r>
                      <a:endParaRPr lang="zh-TW" alt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Parent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Out</a:t>
                      </a:r>
                    </a:p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Degree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5148064" y="3725664"/>
            <a:ext cx="576064" cy="15755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948264" y="3725664"/>
            <a:ext cx="1872208" cy="15755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147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(5)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755576" y="1340768"/>
            <a:ext cx="1692188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9 </a:t>
            </a:r>
          </a:p>
          <a:p>
            <a:pPr marL="0" indent="0" algn="just">
              <a:buNone/>
            </a:pPr>
            <a:r>
              <a:rPr lang="en-US" altLang="zh-TW" sz="2400" dirty="0"/>
              <a:t>2 0 0 </a:t>
            </a:r>
            <a:r>
              <a:rPr lang="en-US" altLang="zh-TW" sz="2400" dirty="0" smtClean="0"/>
              <a:t>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</a:rPr>
              <a:t>3 0 2 5 6</a:t>
            </a:r>
          </a:p>
          <a:p>
            <a:pPr marL="0" indent="0" algn="just">
              <a:buNone/>
            </a:pPr>
            <a:r>
              <a:rPr lang="en-US" altLang="zh-TW" sz="2400" dirty="0">
                <a:solidFill>
                  <a:schemeClr val="bg2"/>
                </a:solidFill>
              </a:rPr>
              <a:t>1 0 3 2 3 4</a:t>
            </a:r>
            <a:r>
              <a:rPr lang="en-US" altLang="zh-TW" sz="2400" dirty="0" smtClean="0">
                <a:solidFill>
                  <a:schemeClr val="bg2"/>
                </a:solidFill>
              </a:rPr>
              <a:t>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4 9 3 7 8 9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5 0 0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6 0 0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7 0 0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8 0 0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9 0 0 </a:t>
            </a:r>
            <a:endParaRPr lang="zh-TW" altLang="en-US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50695"/>
              </p:ext>
            </p:extLst>
          </p:nvPr>
        </p:nvGraphicFramePr>
        <p:xfrm>
          <a:off x="2699792" y="1628800"/>
          <a:ext cx="6096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No.</a:t>
                      </a:r>
                      <a:endParaRPr lang="zh-TW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Marble</a:t>
                      </a:r>
                    </a:p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Number</a:t>
                      </a:r>
                      <a:endParaRPr lang="zh-TW" alt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Parent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Out</a:t>
                      </a:r>
                    </a:p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Degree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81811"/>
              </p:ext>
            </p:extLst>
          </p:nvPr>
        </p:nvGraphicFramePr>
        <p:xfrm>
          <a:off x="2699792" y="3745840"/>
          <a:ext cx="6096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No.</a:t>
                      </a:r>
                      <a:endParaRPr lang="zh-TW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Marble</a:t>
                      </a:r>
                    </a:p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Number</a:t>
                      </a:r>
                      <a:endParaRPr lang="zh-TW" alt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Parent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Out</a:t>
                      </a:r>
                    </a:p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Degree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5737448" y="3734461"/>
            <a:ext cx="3083024" cy="15755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152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(6)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039416"/>
              </p:ext>
            </p:extLst>
          </p:nvPr>
        </p:nvGraphicFramePr>
        <p:xfrm>
          <a:off x="1259632" y="2348880"/>
          <a:ext cx="6096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No.</a:t>
                      </a:r>
                      <a:endParaRPr lang="zh-TW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Marble</a:t>
                      </a:r>
                    </a:p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Number</a:t>
                      </a:r>
                      <a:endParaRPr lang="zh-TW" alt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Parent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Out</a:t>
                      </a:r>
                    </a:p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Degree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452320" y="4572417"/>
            <a:ext cx="14510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err="1" smtClean="0">
                <a:solidFill>
                  <a:schemeClr val="bg2"/>
                </a:solidFill>
              </a:rPr>
              <a:t>ans</a:t>
            </a:r>
            <a:r>
              <a:rPr lang="en-US" altLang="zh-TW" sz="3200" b="1" dirty="0" smtClean="0">
                <a:solidFill>
                  <a:schemeClr val="bg2"/>
                </a:solidFill>
              </a:rPr>
              <a:t>+=6</a:t>
            </a:r>
          </a:p>
          <a:p>
            <a:r>
              <a:rPr lang="en-US" altLang="zh-TW" sz="3200" b="1" dirty="0" err="1">
                <a:solidFill>
                  <a:schemeClr val="bg2"/>
                </a:solidFill>
              </a:rPr>
              <a:t>a</a:t>
            </a:r>
            <a:r>
              <a:rPr lang="en-US" altLang="zh-TW" sz="3200" b="1" dirty="0" err="1" smtClean="0">
                <a:solidFill>
                  <a:schemeClr val="bg2"/>
                </a:solidFill>
              </a:rPr>
              <a:t>ns</a:t>
            </a:r>
            <a:r>
              <a:rPr lang="en-US" altLang="zh-TW" sz="3200" b="1" dirty="0" smtClean="0">
                <a:solidFill>
                  <a:schemeClr val="bg2"/>
                </a:solidFill>
              </a:rPr>
              <a:t>=6</a:t>
            </a:r>
            <a:endParaRPr lang="zh-TW" altLang="en-US" sz="3200" b="1" dirty="0">
              <a:solidFill>
                <a:schemeClr val="bg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314491" y="4653136"/>
            <a:ext cx="474200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ans</a:t>
            </a:r>
            <a:r>
              <a:rPr lang="en-US" altLang="zh-TW" b="1" dirty="0"/>
              <a:t> += </a:t>
            </a:r>
            <a:r>
              <a:rPr lang="en-US" altLang="zh-TW" b="1" dirty="0" smtClean="0"/>
              <a:t>abs(</a:t>
            </a:r>
            <a:r>
              <a:rPr lang="en-US" altLang="zh-TW" b="1" dirty="0" err="1" smtClean="0"/>
              <a:t>MarbleNumber</a:t>
            </a:r>
            <a:r>
              <a:rPr lang="en-US" altLang="zh-TW" b="1" dirty="0" smtClean="0"/>
              <a:t>[u</a:t>
            </a:r>
            <a:r>
              <a:rPr lang="en-US" altLang="zh-TW" b="1" dirty="0"/>
              <a:t>] - 1);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 bwMode="auto">
          <a:xfrm>
            <a:off x="4283968" y="3429000"/>
            <a:ext cx="3083024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483768" y="3429000"/>
            <a:ext cx="576064" cy="4508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059832" y="5877272"/>
            <a:ext cx="3528392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080014" y="5414659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queue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059832" y="5898467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2 5 6 7 8 9</a:t>
            </a:r>
            <a:endParaRPr lang="zh-TW" altLang="en-US" b="1" dirty="0"/>
          </a:p>
        </p:txBody>
      </p:sp>
      <p:cxnSp>
        <p:nvCxnSpPr>
          <p:cNvPr id="19" name="直線單箭頭接點 18"/>
          <p:cNvCxnSpPr/>
          <p:nvPr/>
        </p:nvCxnSpPr>
        <p:spPr bwMode="auto">
          <a:xfrm flipH="1">
            <a:off x="2627784" y="6129300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/>
          <p:cNvSpPr txBox="1"/>
          <p:nvPr/>
        </p:nvSpPr>
        <p:spPr>
          <a:xfrm>
            <a:off x="2314491" y="58984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2987824" y="5898467"/>
            <a:ext cx="432048" cy="461664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9618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72387"/>
              </p:ext>
            </p:extLst>
          </p:nvPr>
        </p:nvGraphicFramePr>
        <p:xfrm>
          <a:off x="1860376" y="1952835"/>
          <a:ext cx="6096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No.</a:t>
                      </a:r>
                      <a:endParaRPr lang="zh-TW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Marble</a:t>
                      </a:r>
                    </a:p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Number</a:t>
                      </a:r>
                      <a:endParaRPr lang="zh-TW" alt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Parent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Out</a:t>
                      </a:r>
                    </a:p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Degree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(7)</a:t>
            </a:r>
            <a:endParaRPr lang="zh-TW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342055"/>
              </p:ext>
            </p:extLst>
          </p:nvPr>
        </p:nvGraphicFramePr>
        <p:xfrm>
          <a:off x="1907704" y="4221088"/>
          <a:ext cx="6096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No.</a:t>
                      </a:r>
                      <a:endParaRPr lang="zh-TW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Marble</a:t>
                      </a:r>
                    </a:p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Number</a:t>
                      </a:r>
                      <a:endParaRPr lang="zh-TW" alt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Parent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Out</a:t>
                      </a:r>
                    </a:p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Degree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矩形 32"/>
          <p:cNvSpPr/>
          <p:nvPr/>
        </p:nvSpPr>
        <p:spPr bwMode="auto">
          <a:xfrm>
            <a:off x="4932040" y="3068960"/>
            <a:ext cx="302433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059832" y="3068960"/>
            <a:ext cx="648072" cy="4508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6" name="直線接點 35"/>
          <p:cNvCxnSpPr/>
          <p:nvPr/>
        </p:nvCxnSpPr>
        <p:spPr bwMode="auto">
          <a:xfrm>
            <a:off x="4932040" y="4581128"/>
            <a:ext cx="3024336" cy="1152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線接點 37"/>
          <p:cNvCxnSpPr/>
          <p:nvPr/>
        </p:nvCxnSpPr>
        <p:spPr bwMode="auto">
          <a:xfrm flipV="1">
            <a:off x="4932040" y="4581128"/>
            <a:ext cx="3024336" cy="1152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接點 38"/>
          <p:cNvCxnSpPr/>
          <p:nvPr/>
        </p:nvCxnSpPr>
        <p:spPr bwMode="auto">
          <a:xfrm flipV="1">
            <a:off x="3131840" y="4581128"/>
            <a:ext cx="576064" cy="1152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接點 40"/>
          <p:cNvCxnSpPr/>
          <p:nvPr/>
        </p:nvCxnSpPr>
        <p:spPr bwMode="auto">
          <a:xfrm flipH="1" flipV="1">
            <a:off x="3131840" y="4581128"/>
            <a:ext cx="576064" cy="1152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手繪多邊形 44"/>
          <p:cNvSpPr/>
          <p:nvPr/>
        </p:nvSpPr>
        <p:spPr>
          <a:xfrm>
            <a:off x="4716016" y="1556792"/>
            <a:ext cx="1565893" cy="858255"/>
          </a:xfrm>
          <a:custGeom>
            <a:avLst/>
            <a:gdLst>
              <a:gd name="connsiteX0" fmla="*/ 1565893 w 1565893"/>
              <a:gd name="connsiteY0" fmla="*/ 781353 h 781353"/>
              <a:gd name="connsiteX1" fmla="*/ 1244160 w 1565893"/>
              <a:gd name="connsiteY1" fmla="*/ 19353 h 781353"/>
              <a:gd name="connsiteX2" fmla="*/ 135026 w 1565893"/>
              <a:gd name="connsiteY2" fmla="*/ 273353 h 781353"/>
              <a:gd name="connsiteX3" fmla="*/ 58826 w 1565893"/>
              <a:gd name="connsiteY3" fmla="*/ 772886 h 78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5893" h="781353">
                <a:moveTo>
                  <a:pt x="1565893" y="781353"/>
                </a:moveTo>
                <a:cubicBezTo>
                  <a:pt x="1524265" y="442686"/>
                  <a:pt x="1482638" y="104020"/>
                  <a:pt x="1244160" y="19353"/>
                </a:cubicBezTo>
                <a:cubicBezTo>
                  <a:pt x="1005682" y="-65314"/>
                  <a:pt x="332582" y="147764"/>
                  <a:pt x="135026" y="273353"/>
                </a:cubicBezTo>
                <a:cubicBezTo>
                  <a:pt x="-62530" y="398942"/>
                  <a:pt x="-1852" y="585914"/>
                  <a:pt x="58826" y="772886"/>
                </a:cubicBezTo>
              </a:path>
            </a:pathLst>
          </a:custGeom>
          <a:ln w="19050">
            <a:solidFill>
              <a:srgbClr val="0033CC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手繪多邊形 45"/>
          <p:cNvSpPr/>
          <p:nvPr/>
        </p:nvSpPr>
        <p:spPr>
          <a:xfrm>
            <a:off x="4762445" y="1556792"/>
            <a:ext cx="2113811" cy="858255"/>
          </a:xfrm>
          <a:custGeom>
            <a:avLst/>
            <a:gdLst>
              <a:gd name="connsiteX0" fmla="*/ 1565893 w 1565893"/>
              <a:gd name="connsiteY0" fmla="*/ 781353 h 781353"/>
              <a:gd name="connsiteX1" fmla="*/ 1244160 w 1565893"/>
              <a:gd name="connsiteY1" fmla="*/ 19353 h 781353"/>
              <a:gd name="connsiteX2" fmla="*/ 135026 w 1565893"/>
              <a:gd name="connsiteY2" fmla="*/ 273353 h 781353"/>
              <a:gd name="connsiteX3" fmla="*/ 58826 w 1565893"/>
              <a:gd name="connsiteY3" fmla="*/ 772886 h 78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5893" h="781353">
                <a:moveTo>
                  <a:pt x="1565893" y="781353"/>
                </a:moveTo>
                <a:cubicBezTo>
                  <a:pt x="1524265" y="442686"/>
                  <a:pt x="1482638" y="104020"/>
                  <a:pt x="1244160" y="19353"/>
                </a:cubicBezTo>
                <a:cubicBezTo>
                  <a:pt x="1005682" y="-65314"/>
                  <a:pt x="332582" y="147764"/>
                  <a:pt x="135026" y="273353"/>
                </a:cubicBezTo>
                <a:cubicBezTo>
                  <a:pt x="-62530" y="398942"/>
                  <a:pt x="-1852" y="585914"/>
                  <a:pt x="58826" y="772886"/>
                </a:cubicBezTo>
              </a:path>
            </a:pathLst>
          </a:custGeom>
          <a:ln w="19050">
            <a:solidFill>
              <a:srgbClr val="0033CC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手繪多邊形 46"/>
          <p:cNvSpPr/>
          <p:nvPr/>
        </p:nvSpPr>
        <p:spPr>
          <a:xfrm>
            <a:off x="4644008" y="1572651"/>
            <a:ext cx="2880320" cy="858255"/>
          </a:xfrm>
          <a:custGeom>
            <a:avLst/>
            <a:gdLst>
              <a:gd name="connsiteX0" fmla="*/ 1565893 w 1565893"/>
              <a:gd name="connsiteY0" fmla="*/ 781353 h 781353"/>
              <a:gd name="connsiteX1" fmla="*/ 1244160 w 1565893"/>
              <a:gd name="connsiteY1" fmla="*/ 19353 h 781353"/>
              <a:gd name="connsiteX2" fmla="*/ 135026 w 1565893"/>
              <a:gd name="connsiteY2" fmla="*/ 273353 h 781353"/>
              <a:gd name="connsiteX3" fmla="*/ 58826 w 1565893"/>
              <a:gd name="connsiteY3" fmla="*/ 772886 h 78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5893" h="781353">
                <a:moveTo>
                  <a:pt x="1565893" y="781353"/>
                </a:moveTo>
                <a:cubicBezTo>
                  <a:pt x="1524265" y="442686"/>
                  <a:pt x="1482638" y="104020"/>
                  <a:pt x="1244160" y="19353"/>
                </a:cubicBezTo>
                <a:cubicBezTo>
                  <a:pt x="1005682" y="-65314"/>
                  <a:pt x="332582" y="147764"/>
                  <a:pt x="135026" y="273353"/>
                </a:cubicBezTo>
                <a:cubicBezTo>
                  <a:pt x="-62530" y="398942"/>
                  <a:pt x="-1852" y="585914"/>
                  <a:pt x="58826" y="772886"/>
                </a:cubicBezTo>
              </a:path>
            </a:pathLst>
          </a:custGeom>
          <a:ln w="19050">
            <a:solidFill>
              <a:srgbClr val="0033CC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164288" y="146997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6700109" y="154011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084168" y="155356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51" name="手繪多邊形 50"/>
          <p:cNvSpPr/>
          <p:nvPr/>
        </p:nvSpPr>
        <p:spPr>
          <a:xfrm>
            <a:off x="4149093" y="1574113"/>
            <a:ext cx="1565893" cy="858255"/>
          </a:xfrm>
          <a:custGeom>
            <a:avLst/>
            <a:gdLst>
              <a:gd name="connsiteX0" fmla="*/ 1565893 w 1565893"/>
              <a:gd name="connsiteY0" fmla="*/ 781353 h 781353"/>
              <a:gd name="connsiteX1" fmla="*/ 1244160 w 1565893"/>
              <a:gd name="connsiteY1" fmla="*/ 19353 h 781353"/>
              <a:gd name="connsiteX2" fmla="*/ 135026 w 1565893"/>
              <a:gd name="connsiteY2" fmla="*/ 273353 h 781353"/>
              <a:gd name="connsiteX3" fmla="*/ 58826 w 1565893"/>
              <a:gd name="connsiteY3" fmla="*/ 772886 h 78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5893" h="781353">
                <a:moveTo>
                  <a:pt x="1565893" y="781353"/>
                </a:moveTo>
                <a:cubicBezTo>
                  <a:pt x="1524265" y="442686"/>
                  <a:pt x="1482638" y="104020"/>
                  <a:pt x="1244160" y="19353"/>
                </a:cubicBezTo>
                <a:cubicBezTo>
                  <a:pt x="1005682" y="-65314"/>
                  <a:pt x="332582" y="147764"/>
                  <a:pt x="135026" y="273353"/>
                </a:cubicBezTo>
                <a:cubicBezTo>
                  <a:pt x="-62530" y="398942"/>
                  <a:pt x="-1852" y="585914"/>
                  <a:pt x="58826" y="772886"/>
                </a:cubicBezTo>
              </a:path>
            </a:pathLst>
          </a:custGeom>
          <a:ln w="19050">
            <a:solidFill>
              <a:srgbClr val="0033CC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2" name="手繪多邊形 51"/>
          <p:cNvSpPr/>
          <p:nvPr/>
        </p:nvSpPr>
        <p:spPr>
          <a:xfrm>
            <a:off x="4086227" y="1556792"/>
            <a:ext cx="1277861" cy="858255"/>
          </a:xfrm>
          <a:custGeom>
            <a:avLst/>
            <a:gdLst>
              <a:gd name="connsiteX0" fmla="*/ 1565893 w 1565893"/>
              <a:gd name="connsiteY0" fmla="*/ 781353 h 781353"/>
              <a:gd name="connsiteX1" fmla="*/ 1244160 w 1565893"/>
              <a:gd name="connsiteY1" fmla="*/ 19353 h 781353"/>
              <a:gd name="connsiteX2" fmla="*/ 135026 w 1565893"/>
              <a:gd name="connsiteY2" fmla="*/ 273353 h 781353"/>
              <a:gd name="connsiteX3" fmla="*/ 58826 w 1565893"/>
              <a:gd name="connsiteY3" fmla="*/ 772886 h 78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5893" h="781353">
                <a:moveTo>
                  <a:pt x="1565893" y="781353"/>
                </a:moveTo>
                <a:cubicBezTo>
                  <a:pt x="1524265" y="442686"/>
                  <a:pt x="1482638" y="104020"/>
                  <a:pt x="1244160" y="19353"/>
                </a:cubicBezTo>
                <a:cubicBezTo>
                  <a:pt x="1005682" y="-65314"/>
                  <a:pt x="332582" y="147764"/>
                  <a:pt x="135026" y="273353"/>
                </a:cubicBezTo>
                <a:cubicBezTo>
                  <a:pt x="-62530" y="398942"/>
                  <a:pt x="-1852" y="585914"/>
                  <a:pt x="58826" y="772886"/>
                </a:cubicBezTo>
              </a:path>
            </a:pathLst>
          </a:custGeom>
          <a:ln w="19050">
            <a:solidFill>
              <a:srgbClr val="0033CC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200051" y="116595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417104" y="126131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55" name="手繪多邊形 54"/>
          <p:cNvSpPr/>
          <p:nvPr/>
        </p:nvSpPr>
        <p:spPr>
          <a:xfrm>
            <a:off x="2627785" y="1634641"/>
            <a:ext cx="936104" cy="858255"/>
          </a:xfrm>
          <a:custGeom>
            <a:avLst/>
            <a:gdLst>
              <a:gd name="connsiteX0" fmla="*/ 1565893 w 1565893"/>
              <a:gd name="connsiteY0" fmla="*/ 781353 h 781353"/>
              <a:gd name="connsiteX1" fmla="*/ 1244160 w 1565893"/>
              <a:gd name="connsiteY1" fmla="*/ 19353 h 781353"/>
              <a:gd name="connsiteX2" fmla="*/ 135026 w 1565893"/>
              <a:gd name="connsiteY2" fmla="*/ 273353 h 781353"/>
              <a:gd name="connsiteX3" fmla="*/ 58826 w 1565893"/>
              <a:gd name="connsiteY3" fmla="*/ 772886 h 78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5893" h="781353">
                <a:moveTo>
                  <a:pt x="1565893" y="781353"/>
                </a:moveTo>
                <a:cubicBezTo>
                  <a:pt x="1524265" y="442686"/>
                  <a:pt x="1482638" y="104020"/>
                  <a:pt x="1244160" y="19353"/>
                </a:cubicBezTo>
                <a:cubicBezTo>
                  <a:pt x="1005682" y="-65314"/>
                  <a:pt x="332582" y="147764"/>
                  <a:pt x="135026" y="273353"/>
                </a:cubicBezTo>
                <a:cubicBezTo>
                  <a:pt x="-62530" y="398942"/>
                  <a:pt x="-1852" y="585914"/>
                  <a:pt x="58826" y="772886"/>
                </a:cubicBezTo>
              </a:path>
            </a:pathLst>
          </a:custGeom>
          <a:ln w="19050">
            <a:solidFill>
              <a:srgbClr val="0033CC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266758" y="128348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44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76672"/>
            <a:ext cx="7315200" cy="838200"/>
          </a:xfrm>
        </p:spPr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(8)</a:t>
            </a:r>
            <a:endParaRPr lang="zh-TW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10728"/>
              </p:ext>
            </p:extLst>
          </p:nvPr>
        </p:nvGraphicFramePr>
        <p:xfrm>
          <a:off x="1691680" y="1988840"/>
          <a:ext cx="6096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No.</a:t>
                      </a:r>
                      <a:endParaRPr lang="zh-TW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Marble</a:t>
                      </a:r>
                    </a:p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Number</a:t>
                      </a:r>
                      <a:endParaRPr lang="zh-TW" alt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Parent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Out</a:t>
                      </a:r>
                    </a:p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Degree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3491880" y="3072987"/>
            <a:ext cx="122413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4716016" y="2352907"/>
            <a:ext cx="3024336" cy="1152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接點 8"/>
          <p:cNvCxnSpPr/>
          <p:nvPr/>
        </p:nvCxnSpPr>
        <p:spPr bwMode="auto">
          <a:xfrm flipV="1">
            <a:off x="4716016" y="2352907"/>
            <a:ext cx="3024336" cy="1152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/>
          <p:cNvCxnSpPr/>
          <p:nvPr/>
        </p:nvCxnSpPr>
        <p:spPr bwMode="auto">
          <a:xfrm flipV="1">
            <a:off x="2915816" y="2352907"/>
            <a:ext cx="576064" cy="1152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/>
          <p:cNvCxnSpPr/>
          <p:nvPr/>
        </p:nvCxnSpPr>
        <p:spPr bwMode="auto">
          <a:xfrm flipH="1" flipV="1">
            <a:off x="2915816" y="2352907"/>
            <a:ext cx="576064" cy="1152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/>
          <p:cNvSpPr txBox="1"/>
          <p:nvPr/>
        </p:nvSpPr>
        <p:spPr>
          <a:xfrm>
            <a:off x="6870775" y="4577353"/>
            <a:ext cx="14510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err="1">
                <a:solidFill>
                  <a:schemeClr val="bg2"/>
                </a:solidFill>
              </a:rPr>
              <a:t>a</a:t>
            </a:r>
            <a:r>
              <a:rPr lang="en-US" altLang="zh-TW" sz="3200" b="1" dirty="0" err="1" smtClean="0">
                <a:solidFill>
                  <a:schemeClr val="bg2"/>
                </a:solidFill>
              </a:rPr>
              <a:t>ns</a:t>
            </a:r>
            <a:r>
              <a:rPr lang="en-US" altLang="zh-TW" sz="3200" b="1" dirty="0" smtClean="0">
                <a:solidFill>
                  <a:schemeClr val="bg2"/>
                </a:solidFill>
              </a:rPr>
              <a:t>+=8</a:t>
            </a:r>
          </a:p>
          <a:p>
            <a:r>
              <a:rPr lang="en-US" altLang="zh-TW" sz="3200" b="1" dirty="0" err="1" smtClean="0">
                <a:solidFill>
                  <a:schemeClr val="bg2"/>
                </a:solidFill>
              </a:rPr>
              <a:t>ans</a:t>
            </a:r>
            <a:r>
              <a:rPr lang="en-US" altLang="zh-TW" sz="3200" b="1" dirty="0" smtClean="0">
                <a:solidFill>
                  <a:schemeClr val="bg2"/>
                </a:solidFill>
              </a:rPr>
              <a:t>=14</a:t>
            </a:r>
            <a:endParaRPr lang="zh-TW" altLang="en-US" sz="3200" b="1" dirty="0">
              <a:solidFill>
                <a:schemeClr val="bg2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732946" y="4658072"/>
            <a:ext cx="474200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ans</a:t>
            </a:r>
            <a:r>
              <a:rPr lang="en-US" altLang="zh-TW" b="1" dirty="0"/>
              <a:t> += </a:t>
            </a:r>
            <a:r>
              <a:rPr lang="en-US" altLang="zh-TW" b="1" dirty="0" smtClean="0"/>
              <a:t>abs(</a:t>
            </a:r>
            <a:r>
              <a:rPr lang="en-US" altLang="zh-TW" b="1" dirty="0" err="1" smtClean="0"/>
              <a:t>MarbleNumber</a:t>
            </a:r>
            <a:r>
              <a:rPr lang="en-US" altLang="zh-TW" b="1" dirty="0" smtClean="0"/>
              <a:t>[u</a:t>
            </a:r>
            <a:r>
              <a:rPr lang="en-US" altLang="zh-TW" b="1" dirty="0"/>
              <a:t>] - 1);</a:t>
            </a:r>
            <a:endParaRPr lang="zh-TW" altLang="en-US" b="1" dirty="0"/>
          </a:p>
        </p:txBody>
      </p:sp>
      <p:sp>
        <p:nvSpPr>
          <p:cNvPr id="14" name="矩形 13"/>
          <p:cNvSpPr/>
          <p:nvPr/>
        </p:nvSpPr>
        <p:spPr bwMode="auto">
          <a:xfrm>
            <a:off x="2478287" y="5882208"/>
            <a:ext cx="3528392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498469" y="5419595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queue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503220" y="5877272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4  3</a:t>
            </a:r>
            <a:endParaRPr lang="zh-TW" altLang="en-US" b="1" dirty="0"/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2046239" y="6134236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字方塊 17"/>
          <p:cNvSpPr txBox="1"/>
          <p:nvPr/>
        </p:nvSpPr>
        <p:spPr>
          <a:xfrm>
            <a:off x="1732946" y="59034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2406279" y="5903403"/>
            <a:ext cx="432048" cy="461664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973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819256" cy="4968552"/>
          </a:xfrm>
        </p:spPr>
        <p:txBody>
          <a:bodyPr/>
          <a:lstStyle/>
          <a:p>
            <a:pPr algn="just"/>
            <a:r>
              <a:rPr lang="en-US" altLang="zh-TW" sz="3600" dirty="0">
                <a:solidFill>
                  <a:srgbClr val="FF0000"/>
                </a:solidFill>
              </a:rPr>
              <a:t>n</a:t>
            </a:r>
            <a:r>
              <a:rPr lang="en-US" altLang="zh-TW" sz="2400" dirty="0"/>
              <a:t> boxes are placed on the vertices of a rooted tree, which are numbered from 1 to n, </a:t>
            </a:r>
            <a:r>
              <a:rPr lang="en-US" altLang="zh-TW" sz="3600" dirty="0">
                <a:solidFill>
                  <a:srgbClr val="FF0000"/>
                </a:solidFill>
              </a:rPr>
              <a:t>1 ≤ n ≤ 10000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algn="just"/>
            <a:r>
              <a:rPr lang="en-US" altLang="zh-TW" sz="2400" dirty="0" smtClean="0"/>
              <a:t>Each </a:t>
            </a:r>
            <a:r>
              <a:rPr lang="en-US" altLang="zh-TW" sz="2400" dirty="0"/>
              <a:t>box is </a:t>
            </a:r>
            <a:r>
              <a:rPr lang="en-US" altLang="zh-TW" sz="2400" dirty="0">
                <a:solidFill>
                  <a:srgbClr val="FF0000"/>
                </a:solidFill>
              </a:rPr>
              <a:t>either empty or contains a number of marbles</a:t>
            </a:r>
            <a:r>
              <a:rPr lang="en-US" altLang="zh-TW" sz="2400" dirty="0"/>
              <a:t>; the total number of marbles is n. </a:t>
            </a:r>
            <a:endParaRPr lang="en-US" altLang="zh-TW" sz="2400" dirty="0" smtClean="0"/>
          </a:p>
          <a:p>
            <a:pPr algn="just"/>
            <a:r>
              <a:rPr lang="en-US" altLang="zh-TW" sz="2400" dirty="0" smtClean="0"/>
              <a:t>The </a:t>
            </a:r>
            <a:r>
              <a:rPr lang="en-US" altLang="zh-TW" sz="2400" dirty="0"/>
              <a:t>task is to </a:t>
            </a:r>
            <a:r>
              <a:rPr lang="en-US" altLang="zh-TW" sz="2400" u="sng" dirty="0">
                <a:solidFill>
                  <a:srgbClr val="FF0000"/>
                </a:solidFill>
              </a:rPr>
              <a:t>move the marbles</a:t>
            </a:r>
            <a:r>
              <a:rPr lang="en-US" altLang="zh-TW" sz="2400" dirty="0"/>
              <a:t> such that each box </a:t>
            </a:r>
            <a:r>
              <a:rPr lang="en-US" altLang="zh-TW" sz="2400" u="sng" dirty="0">
                <a:solidFill>
                  <a:srgbClr val="FF0000"/>
                </a:solidFill>
              </a:rPr>
              <a:t>contains exactly one marble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algn="just"/>
            <a:r>
              <a:rPr lang="en-US" altLang="zh-TW" sz="2400" dirty="0" smtClean="0"/>
              <a:t>This </a:t>
            </a:r>
            <a:r>
              <a:rPr lang="en-US" altLang="zh-TW" sz="2400" dirty="0"/>
              <a:t>is to be accomplished be a sequence of moves; each move consists of moving one marble to a box </a:t>
            </a:r>
            <a:r>
              <a:rPr lang="en-US" altLang="zh-TW" sz="2400" u="sng" dirty="0">
                <a:solidFill>
                  <a:srgbClr val="FF0000"/>
                </a:solidFill>
              </a:rPr>
              <a:t>at an adjacent vertex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algn="just"/>
            <a:r>
              <a:rPr lang="en-US" altLang="zh-TW" sz="2400" dirty="0" smtClean="0"/>
              <a:t>What </a:t>
            </a:r>
            <a:r>
              <a:rPr lang="en-US" altLang="zh-TW" sz="2400" dirty="0"/>
              <a:t>is the </a:t>
            </a:r>
            <a:r>
              <a:rPr lang="en-US" altLang="zh-TW" sz="2400" dirty="0">
                <a:solidFill>
                  <a:srgbClr val="FF0000"/>
                </a:solidFill>
              </a:rPr>
              <a:t>minimum number of moves</a:t>
            </a:r>
            <a:r>
              <a:rPr lang="en-US" altLang="zh-TW" sz="2400" dirty="0"/>
              <a:t> required to achieve the goal?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97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76672"/>
            <a:ext cx="7315200" cy="838200"/>
          </a:xfrm>
        </p:spPr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(8)</a:t>
            </a:r>
            <a:endParaRPr lang="zh-TW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81199"/>
              </p:ext>
            </p:extLst>
          </p:nvPr>
        </p:nvGraphicFramePr>
        <p:xfrm>
          <a:off x="1691680" y="1988840"/>
          <a:ext cx="6096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No.</a:t>
                      </a:r>
                      <a:endParaRPr lang="zh-TW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Marble</a:t>
                      </a:r>
                    </a:p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Number</a:t>
                      </a:r>
                      <a:endParaRPr lang="zh-TW" alt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Parent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Out</a:t>
                      </a:r>
                    </a:p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Degree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3491880" y="3072987"/>
            <a:ext cx="122413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4716016" y="2352907"/>
            <a:ext cx="3024336" cy="1152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接點 8"/>
          <p:cNvCxnSpPr/>
          <p:nvPr/>
        </p:nvCxnSpPr>
        <p:spPr bwMode="auto">
          <a:xfrm flipV="1">
            <a:off x="4716016" y="2352907"/>
            <a:ext cx="3024336" cy="1152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/>
          <p:cNvCxnSpPr/>
          <p:nvPr/>
        </p:nvCxnSpPr>
        <p:spPr bwMode="auto">
          <a:xfrm flipV="1">
            <a:off x="2915816" y="2352907"/>
            <a:ext cx="576064" cy="1152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/>
          <p:cNvCxnSpPr/>
          <p:nvPr/>
        </p:nvCxnSpPr>
        <p:spPr bwMode="auto">
          <a:xfrm flipH="1" flipV="1">
            <a:off x="2915816" y="2352907"/>
            <a:ext cx="576064" cy="1152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21142"/>
              </p:ext>
            </p:extLst>
          </p:nvPr>
        </p:nvGraphicFramePr>
        <p:xfrm>
          <a:off x="1691680" y="4293096"/>
          <a:ext cx="6096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No.</a:t>
                      </a:r>
                      <a:endParaRPr lang="zh-TW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Marble</a:t>
                      </a:r>
                    </a:p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2"/>
                          </a:solidFill>
                        </a:rPr>
                        <a:t>Number</a:t>
                      </a:r>
                      <a:endParaRPr lang="zh-TW" alt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Parent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Out</a:t>
                      </a:r>
                    </a:p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bg2"/>
                          </a:solidFill>
                        </a:rPr>
                        <a:t>Degree</a:t>
                      </a:r>
                      <a:endParaRPr lang="zh-TW" alt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 bwMode="auto">
          <a:xfrm>
            <a:off x="3491880" y="5377243"/>
            <a:ext cx="122413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auto">
          <a:xfrm>
            <a:off x="4716016" y="4657163"/>
            <a:ext cx="3024336" cy="1152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 flipV="1">
            <a:off x="4716016" y="4657163"/>
            <a:ext cx="3024336" cy="1152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V="1">
            <a:off x="2915816" y="4657163"/>
            <a:ext cx="576064" cy="1152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 flipH="1" flipV="1">
            <a:off x="2915816" y="4657163"/>
            <a:ext cx="576064" cy="1152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橢圓 2"/>
          <p:cNvSpPr/>
          <p:nvPr/>
        </p:nvSpPr>
        <p:spPr bwMode="auto">
          <a:xfrm>
            <a:off x="2376819" y="4657163"/>
            <a:ext cx="432048" cy="356013"/>
          </a:xfrm>
          <a:prstGeom prst="ellipse">
            <a:avLst/>
          </a:prstGeom>
          <a:noFill/>
          <a:ln w="28575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手繪多邊形 3"/>
          <p:cNvSpPr/>
          <p:nvPr/>
        </p:nvSpPr>
        <p:spPr>
          <a:xfrm>
            <a:off x="2675907" y="1634641"/>
            <a:ext cx="1565893" cy="858255"/>
          </a:xfrm>
          <a:custGeom>
            <a:avLst/>
            <a:gdLst>
              <a:gd name="connsiteX0" fmla="*/ 1565893 w 1565893"/>
              <a:gd name="connsiteY0" fmla="*/ 781353 h 781353"/>
              <a:gd name="connsiteX1" fmla="*/ 1244160 w 1565893"/>
              <a:gd name="connsiteY1" fmla="*/ 19353 h 781353"/>
              <a:gd name="connsiteX2" fmla="*/ 135026 w 1565893"/>
              <a:gd name="connsiteY2" fmla="*/ 273353 h 781353"/>
              <a:gd name="connsiteX3" fmla="*/ 58826 w 1565893"/>
              <a:gd name="connsiteY3" fmla="*/ 772886 h 78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5893" h="781353">
                <a:moveTo>
                  <a:pt x="1565893" y="781353"/>
                </a:moveTo>
                <a:cubicBezTo>
                  <a:pt x="1524265" y="442686"/>
                  <a:pt x="1482638" y="104020"/>
                  <a:pt x="1244160" y="19353"/>
                </a:cubicBezTo>
                <a:cubicBezTo>
                  <a:pt x="1005682" y="-65314"/>
                  <a:pt x="332582" y="147764"/>
                  <a:pt x="135026" y="273353"/>
                </a:cubicBezTo>
                <a:cubicBezTo>
                  <a:pt x="-62530" y="398942"/>
                  <a:pt x="-1852" y="585914"/>
                  <a:pt x="58826" y="772886"/>
                </a:cubicBezTo>
              </a:path>
            </a:pathLst>
          </a:custGeom>
          <a:ln w="19050">
            <a:solidFill>
              <a:srgbClr val="0033CC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51246" y="1287942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+5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2376819" y="1411424"/>
            <a:ext cx="1374427" cy="1081472"/>
          </a:xfrm>
          <a:custGeom>
            <a:avLst/>
            <a:gdLst>
              <a:gd name="connsiteX0" fmla="*/ 1282650 w 1282650"/>
              <a:gd name="connsiteY0" fmla="*/ 1029970 h 1063836"/>
              <a:gd name="connsiteX1" fmla="*/ 1087917 w 1282650"/>
              <a:gd name="connsiteY1" fmla="*/ 115570 h 1063836"/>
              <a:gd name="connsiteX2" fmla="*/ 596850 w 1282650"/>
              <a:gd name="connsiteY2" fmla="*/ 56303 h 1063836"/>
              <a:gd name="connsiteX3" fmla="*/ 54983 w 1282650"/>
              <a:gd name="connsiteY3" fmla="*/ 513503 h 1063836"/>
              <a:gd name="connsiteX4" fmla="*/ 46517 w 1282650"/>
              <a:gd name="connsiteY4" fmla="*/ 1063836 h 106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2650" h="1063836">
                <a:moveTo>
                  <a:pt x="1282650" y="1029970"/>
                </a:moveTo>
                <a:cubicBezTo>
                  <a:pt x="1242433" y="653909"/>
                  <a:pt x="1202217" y="277848"/>
                  <a:pt x="1087917" y="115570"/>
                </a:cubicBezTo>
                <a:cubicBezTo>
                  <a:pt x="973617" y="-46708"/>
                  <a:pt x="769006" y="-10019"/>
                  <a:pt x="596850" y="56303"/>
                </a:cubicBezTo>
                <a:cubicBezTo>
                  <a:pt x="424694" y="122625"/>
                  <a:pt x="146705" y="345581"/>
                  <a:pt x="54983" y="513503"/>
                </a:cubicBezTo>
                <a:cubicBezTo>
                  <a:pt x="-36739" y="681425"/>
                  <a:pt x="4889" y="872630"/>
                  <a:pt x="46517" y="1063836"/>
                </a:cubicBezTo>
              </a:path>
            </a:pathLst>
          </a:custGeom>
          <a:ln w="19050">
            <a:solidFill>
              <a:srgbClr val="0033CC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337003" y="127749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6904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" y="0"/>
            <a:ext cx="5300571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65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75" y="0"/>
            <a:ext cx="5492339" cy="68587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2051720" y="4077072"/>
            <a:ext cx="3312368" cy="648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763688" y="3284984"/>
            <a:ext cx="2376264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139952" y="3140968"/>
            <a:ext cx="115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//</a:t>
            </a:r>
            <a:r>
              <a:rPr lang="zh-TW" altLang="en-US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b="1" dirty="0" smtClean="0">
                <a:solidFill>
                  <a:srgbClr val="FF0000"/>
                </a:solidFill>
              </a:rPr>
              <a:t>root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46424" y="3653408"/>
            <a:ext cx="3738440" cy="12877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5774" y="3585815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//</a:t>
            </a:r>
            <a:r>
              <a:rPr lang="zh-TW" altLang="en-US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沒調整過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746176" y="5013176"/>
            <a:ext cx="217775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851920" y="4911551"/>
            <a:ext cx="227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//</a:t>
            </a:r>
            <a:r>
              <a:rPr lang="en-US" altLang="zh-TW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parent degree -1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403648" y="980728"/>
            <a:ext cx="2880320" cy="936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283968" y="1305718"/>
            <a:ext cx="2276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//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leaves 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開始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967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980728"/>
            <a:ext cx="7603232" cy="4824536"/>
          </a:xfrm>
        </p:spPr>
        <p:txBody>
          <a:bodyPr/>
          <a:lstStyle/>
          <a:p>
            <a:pPr algn="just"/>
            <a:r>
              <a:rPr lang="en-US" altLang="zh-TW" sz="2800" dirty="0"/>
              <a:t>The input contains a number of cases.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Each </a:t>
            </a:r>
            <a:r>
              <a:rPr lang="en-US" altLang="zh-TW" sz="2800" dirty="0"/>
              <a:t>case starts with </a:t>
            </a:r>
            <a:r>
              <a:rPr lang="en-US" altLang="zh-TW" sz="2800" dirty="0">
                <a:solidFill>
                  <a:srgbClr val="FF0000"/>
                </a:solidFill>
              </a:rPr>
              <a:t>the number n </a:t>
            </a:r>
            <a:r>
              <a:rPr lang="en-US" altLang="zh-TW" sz="2800" dirty="0"/>
              <a:t>followed by n lines.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Each </a:t>
            </a:r>
            <a:r>
              <a:rPr lang="en-US" altLang="zh-TW" sz="2800" dirty="0"/>
              <a:t>line contains </a:t>
            </a:r>
            <a:r>
              <a:rPr lang="en-US" altLang="zh-TW" sz="2800" dirty="0">
                <a:solidFill>
                  <a:srgbClr val="FF0000"/>
                </a:solidFill>
              </a:rPr>
              <a:t>at least three numbers which are</a:t>
            </a:r>
            <a:r>
              <a:rPr lang="en-US" altLang="zh-TW" sz="2800" dirty="0"/>
              <a:t>: </a:t>
            </a:r>
            <a:endParaRPr lang="en-US" altLang="zh-TW" sz="2800" dirty="0" smtClean="0"/>
          </a:p>
          <a:p>
            <a:pPr lvl="1" algn="just"/>
            <a:r>
              <a:rPr lang="en-US" altLang="zh-TW" sz="2400" dirty="0"/>
              <a:t>v</a:t>
            </a:r>
            <a:r>
              <a:rPr lang="en-US" altLang="zh-TW" sz="2400" dirty="0" smtClean="0"/>
              <a:t>: </a:t>
            </a:r>
            <a:r>
              <a:rPr lang="en-US" altLang="zh-TW" sz="2400" dirty="0" smtClean="0">
                <a:solidFill>
                  <a:srgbClr val="FF0000"/>
                </a:solidFill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</a:rPr>
              <a:t>number of a </a:t>
            </a:r>
            <a:r>
              <a:rPr lang="en-US" altLang="zh-TW" sz="2400" dirty="0" smtClean="0">
                <a:solidFill>
                  <a:srgbClr val="FF0000"/>
                </a:solidFill>
              </a:rPr>
              <a:t>vertex</a:t>
            </a:r>
            <a:endParaRPr lang="en-US" altLang="zh-TW" sz="2400" dirty="0"/>
          </a:p>
          <a:p>
            <a:pPr lvl="1" algn="just"/>
            <a:r>
              <a:rPr lang="en-US" altLang="zh-TW" sz="2400" dirty="0" smtClean="0"/>
              <a:t>followed </a:t>
            </a:r>
            <a:r>
              <a:rPr lang="en-US" altLang="zh-TW" sz="2400" dirty="0"/>
              <a:t>by the </a:t>
            </a:r>
            <a:r>
              <a:rPr lang="en-US" altLang="zh-TW" sz="2400" dirty="0">
                <a:solidFill>
                  <a:srgbClr val="FF0000"/>
                </a:solidFill>
              </a:rPr>
              <a:t>number of marbles originally placed at vertex v</a:t>
            </a:r>
            <a:r>
              <a:rPr lang="en-US" altLang="zh-TW" sz="2400" dirty="0"/>
              <a:t> </a:t>
            </a:r>
            <a:endParaRPr lang="en-US" altLang="zh-TW" sz="2400" dirty="0" smtClean="0"/>
          </a:p>
          <a:p>
            <a:pPr lvl="1" algn="just"/>
            <a:r>
              <a:rPr lang="en-US" altLang="zh-TW" sz="2400" dirty="0"/>
              <a:t>d</a:t>
            </a:r>
            <a:r>
              <a:rPr lang="en-US" altLang="zh-TW" sz="2400" dirty="0" smtClean="0"/>
              <a:t>: followed </a:t>
            </a:r>
            <a:r>
              <a:rPr lang="en-US" altLang="zh-TW" sz="2400" dirty="0"/>
              <a:t>by a number d which is the </a:t>
            </a:r>
            <a:r>
              <a:rPr lang="en-US" altLang="zh-TW" sz="2400" u="sng" dirty="0">
                <a:solidFill>
                  <a:srgbClr val="FF0000"/>
                </a:solidFill>
              </a:rPr>
              <a:t>number of children of v</a:t>
            </a:r>
            <a:r>
              <a:rPr lang="en-US" altLang="zh-TW" sz="2400" dirty="0"/>
              <a:t>, followed by d numbers giving the identities of the children of v. </a:t>
            </a:r>
            <a:endParaRPr lang="en-US" altLang="zh-TW" sz="2400" dirty="0" smtClean="0"/>
          </a:p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input is terminated by a case where n = 0 and this case should not be processed.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14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124744"/>
            <a:ext cx="7560840" cy="4896544"/>
          </a:xfrm>
        </p:spPr>
        <p:txBody>
          <a:bodyPr/>
          <a:lstStyle/>
          <a:p>
            <a:pPr algn="just"/>
            <a:r>
              <a:rPr lang="en-US" altLang="zh-TW" sz="2800" dirty="0"/>
              <a:t>For each case in the input, output the </a:t>
            </a:r>
            <a:r>
              <a:rPr lang="en-US" altLang="zh-TW" sz="2800" u="sng" dirty="0">
                <a:solidFill>
                  <a:srgbClr val="FF0000"/>
                </a:solidFill>
              </a:rPr>
              <a:t>smallest number of moves</a:t>
            </a:r>
            <a:r>
              <a:rPr lang="en-US" altLang="zh-TW" sz="2800" dirty="0"/>
              <a:t> of marbles resulting in one marble at each vertex of the tree.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33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340768"/>
            <a:ext cx="3384376" cy="5256584"/>
          </a:xfrm>
          <a:ln>
            <a:solidFill>
              <a:schemeClr val="bg2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n-US" altLang="zh-TW" sz="2400" dirty="0"/>
              <a:t>9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1 </a:t>
            </a:r>
            <a:r>
              <a:rPr lang="en-US" altLang="zh-TW" sz="2400" dirty="0"/>
              <a:t>2 3 2 3 4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2 </a:t>
            </a:r>
            <a:r>
              <a:rPr lang="en-US" altLang="zh-TW" sz="2400" dirty="0"/>
              <a:t>1 0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3 </a:t>
            </a:r>
            <a:r>
              <a:rPr lang="en-US" altLang="zh-TW" sz="2400" dirty="0"/>
              <a:t>0 2 5 6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4 1 </a:t>
            </a:r>
            <a:r>
              <a:rPr lang="en-US" altLang="zh-TW" sz="2400" dirty="0"/>
              <a:t>3 7 8 9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5 </a:t>
            </a:r>
            <a:r>
              <a:rPr lang="en-US" altLang="zh-TW" sz="2400" dirty="0"/>
              <a:t>3 0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6 </a:t>
            </a:r>
            <a:r>
              <a:rPr lang="en-US" altLang="zh-TW" sz="2400" dirty="0"/>
              <a:t>0 0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7 </a:t>
            </a:r>
            <a:r>
              <a:rPr lang="en-US" altLang="zh-TW" sz="2400" dirty="0"/>
              <a:t>0 0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8 </a:t>
            </a:r>
            <a:r>
              <a:rPr lang="en-US" altLang="zh-TW" sz="2400" dirty="0"/>
              <a:t>2 0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9 </a:t>
            </a:r>
            <a:r>
              <a:rPr lang="en-US" altLang="zh-TW" sz="2400" dirty="0"/>
              <a:t>0 0 </a:t>
            </a:r>
            <a:endParaRPr lang="zh-TW" altLang="en-US" sz="20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355976" y="1340768"/>
            <a:ext cx="4608512" cy="1944216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zh-TW" sz="2400" dirty="0" smtClean="0"/>
              <a:t>7</a:t>
            </a:r>
            <a:endParaRPr lang="zh-TW" altLang="en-US" sz="1600" kern="0" dirty="0"/>
          </a:p>
        </p:txBody>
      </p:sp>
      <p:cxnSp>
        <p:nvCxnSpPr>
          <p:cNvPr id="6" name="直線單箭頭接點 5"/>
          <p:cNvCxnSpPr/>
          <p:nvPr/>
        </p:nvCxnSpPr>
        <p:spPr bwMode="auto">
          <a:xfrm flipH="1">
            <a:off x="1043608" y="1268760"/>
            <a:ext cx="288032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351277" y="951111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number of boxes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71600" y="1455167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vertex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H="1">
            <a:off x="971600" y="1685999"/>
            <a:ext cx="144016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1779630" y="2312876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number of marbles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H="1" flipV="1">
            <a:off x="1187624" y="2204864"/>
            <a:ext cx="736482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2046339" y="2031231"/>
            <a:ext cx="3573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number of children vertices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H="1" flipV="1">
            <a:off x="1447852" y="2132856"/>
            <a:ext cx="598487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1475656" y="1916832"/>
            <a:ext cx="819892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5724128" y="3844445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5292080" y="4509120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482843" y="363104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148064" y="42634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 bwMode="auto">
          <a:xfrm>
            <a:off x="5868144" y="4509120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724128" y="42634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 bwMode="auto">
          <a:xfrm>
            <a:off x="6516216" y="4509120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346939" y="42213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30" name="直線接點 29"/>
          <p:cNvCxnSpPr>
            <a:stCxn id="26" idx="0"/>
            <a:endCxn id="22" idx="0"/>
          </p:cNvCxnSpPr>
          <p:nvPr/>
        </p:nvCxnSpPr>
        <p:spPr bwMode="auto">
          <a:xfrm flipH="1">
            <a:off x="5508104" y="4263479"/>
            <a:ext cx="385301" cy="245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>
            <a:stCxn id="26" idx="0"/>
            <a:endCxn id="25" idx="0"/>
          </p:cNvCxnSpPr>
          <p:nvPr/>
        </p:nvCxnSpPr>
        <p:spPr bwMode="auto">
          <a:xfrm>
            <a:off x="5893405" y="4263479"/>
            <a:ext cx="190763" cy="245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>
            <a:stCxn id="26" idx="0"/>
          </p:cNvCxnSpPr>
          <p:nvPr/>
        </p:nvCxnSpPr>
        <p:spPr bwMode="auto">
          <a:xfrm>
            <a:off x="5893405" y="4263479"/>
            <a:ext cx="694819" cy="3176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橢圓 34"/>
          <p:cNvSpPr/>
          <p:nvPr/>
        </p:nvSpPr>
        <p:spPr bwMode="auto">
          <a:xfrm>
            <a:off x="5508104" y="537321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364088" y="51275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 bwMode="auto">
          <a:xfrm>
            <a:off x="6084168" y="537321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940152" y="51275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cxnSp>
        <p:nvCxnSpPr>
          <p:cNvPr id="39" name="直線接點 38"/>
          <p:cNvCxnSpPr>
            <a:stCxn id="38" idx="0"/>
            <a:endCxn id="37" idx="0"/>
          </p:cNvCxnSpPr>
          <p:nvPr/>
        </p:nvCxnSpPr>
        <p:spPr bwMode="auto">
          <a:xfrm>
            <a:off x="6109429" y="4941169"/>
            <a:ext cx="190763" cy="43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/>
          <p:cNvCxnSpPr>
            <a:stCxn id="25" idx="4"/>
            <a:endCxn id="35" idx="0"/>
          </p:cNvCxnSpPr>
          <p:nvPr/>
        </p:nvCxnSpPr>
        <p:spPr bwMode="auto">
          <a:xfrm flipH="1">
            <a:off x="5724128" y="4941168"/>
            <a:ext cx="36004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橢圓 42"/>
          <p:cNvSpPr/>
          <p:nvPr/>
        </p:nvSpPr>
        <p:spPr bwMode="auto">
          <a:xfrm>
            <a:off x="6732240" y="537321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588224" y="51275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 bwMode="auto">
          <a:xfrm>
            <a:off x="7308304" y="537321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2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164288" y="51275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cxnSp>
        <p:nvCxnSpPr>
          <p:cNvPr id="47" name="直線接點 46"/>
          <p:cNvCxnSpPr>
            <a:stCxn id="27" idx="5"/>
            <a:endCxn id="45" idx="0"/>
          </p:cNvCxnSpPr>
          <p:nvPr/>
        </p:nvCxnSpPr>
        <p:spPr bwMode="auto">
          <a:xfrm>
            <a:off x="6884992" y="4877896"/>
            <a:ext cx="639336" cy="4953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/>
          <p:cNvCxnSpPr>
            <a:stCxn id="27" idx="4"/>
            <a:endCxn id="43" idx="0"/>
          </p:cNvCxnSpPr>
          <p:nvPr/>
        </p:nvCxnSpPr>
        <p:spPr bwMode="auto">
          <a:xfrm>
            <a:off x="6732240" y="4941168"/>
            <a:ext cx="216024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橢圓 56"/>
          <p:cNvSpPr/>
          <p:nvPr/>
        </p:nvSpPr>
        <p:spPr bwMode="auto">
          <a:xfrm>
            <a:off x="7956376" y="537321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812360" y="51275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cxnSp>
        <p:nvCxnSpPr>
          <p:cNvPr id="60" name="直線接點 59"/>
          <p:cNvCxnSpPr>
            <a:stCxn id="57" idx="0"/>
            <a:endCxn id="27" idx="6"/>
          </p:cNvCxnSpPr>
          <p:nvPr/>
        </p:nvCxnSpPr>
        <p:spPr bwMode="auto">
          <a:xfrm flipH="1" flipV="1">
            <a:off x="6948264" y="4725144"/>
            <a:ext cx="1224136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手繪多邊形 65"/>
          <p:cNvSpPr/>
          <p:nvPr/>
        </p:nvSpPr>
        <p:spPr>
          <a:xfrm>
            <a:off x="6902941" y="5147748"/>
            <a:ext cx="555944" cy="406468"/>
          </a:xfrm>
          <a:custGeom>
            <a:avLst/>
            <a:gdLst>
              <a:gd name="connsiteX0" fmla="*/ 555944 w 555944"/>
              <a:gd name="connsiteY0" fmla="*/ 381068 h 406468"/>
              <a:gd name="connsiteX1" fmla="*/ 22544 w 555944"/>
              <a:gd name="connsiteY1" fmla="*/ 68 h 406468"/>
              <a:gd name="connsiteX2" fmla="*/ 149544 w 555944"/>
              <a:gd name="connsiteY2" fmla="*/ 406468 h 40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944" h="406468">
                <a:moveTo>
                  <a:pt x="555944" y="381068"/>
                </a:moveTo>
                <a:cubicBezTo>
                  <a:pt x="323110" y="188451"/>
                  <a:pt x="90277" y="-4165"/>
                  <a:pt x="22544" y="68"/>
                </a:cubicBezTo>
                <a:cubicBezTo>
                  <a:pt x="-45189" y="4301"/>
                  <a:pt x="52177" y="205384"/>
                  <a:pt x="149544" y="406468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7" name="手繪多邊形 66"/>
          <p:cNvSpPr/>
          <p:nvPr/>
        </p:nvSpPr>
        <p:spPr>
          <a:xfrm>
            <a:off x="6036485" y="4021749"/>
            <a:ext cx="2175934" cy="1320800"/>
          </a:xfrm>
          <a:custGeom>
            <a:avLst/>
            <a:gdLst>
              <a:gd name="connsiteX0" fmla="*/ 0 w 2175934"/>
              <a:gd name="connsiteY0" fmla="*/ 0 h 1320800"/>
              <a:gd name="connsiteX1" fmla="*/ 872067 w 2175934"/>
              <a:gd name="connsiteY1" fmla="*/ 550334 h 1320800"/>
              <a:gd name="connsiteX2" fmla="*/ 2175934 w 2175934"/>
              <a:gd name="connsiteY2" fmla="*/ 132080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5934" h="1320800">
                <a:moveTo>
                  <a:pt x="0" y="0"/>
                </a:moveTo>
                <a:cubicBezTo>
                  <a:pt x="254705" y="165100"/>
                  <a:pt x="509411" y="330201"/>
                  <a:pt x="872067" y="550334"/>
                </a:cubicBezTo>
                <a:cubicBezTo>
                  <a:pt x="1234723" y="770467"/>
                  <a:pt x="1705328" y="1045633"/>
                  <a:pt x="2175934" y="1320800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手繪多邊形 67"/>
          <p:cNvSpPr/>
          <p:nvPr/>
        </p:nvSpPr>
        <p:spPr>
          <a:xfrm>
            <a:off x="5596219" y="4885349"/>
            <a:ext cx="355600" cy="465667"/>
          </a:xfrm>
          <a:custGeom>
            <a:avLst/>
            <a:gdLst>
              <a:gd name="connsiteX0" fmla="*/ 0 w 355600"/>
              <a:gd name="connsiteY0" fmla="*/ 465667 h 465667"/>
              <a:gd name="connsiteX1" fmla="*/ 355600 w 355600"/>
              <a:gd name="connsiteY1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00" h="465667">
                <a:moveTo>
                  <a:pt x="0" y="465667"/>
                </a:moveTo>
                <a:lnTo>
                  <a:pt x="355600" y="0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9" name="手繪多邊形 68"/>
          <p:cNvSpPr/>
          <p:nvPr/>
        </p:nvSpPr>
        <p:spPr>
          <a:xfrm>
            <a:off x="5782485" y="4995410"/>
            <a:ext cx="626534" cy="465673"/>
          </a:xfrm>
          <a:custGeom>
            <a:avLst/>
            <a:gdLst>
              <a:gd name="connsiteX0" fmla="*/ 0 w 626534"/>
              <a:gd name="connsiteY0" fmla="*/ 465673 h 465673"/>
              <a:gd name="connsiteX1" fmla="*/ 389467 w 626534"/>
              <a:gd name="connsiteY1" fmla="*/ 6 h 465673"/>
              <a:gd name="connsiteX2" fmla="*/ 626534 w 626534"/>
              <a:gd name="connsiteY2" fmla="*/ 457206 h 46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534" h="465673">
                <a:moveTo>
                  <a:pt x="0" y="465673"/>
                </a:moveTo>
                <a:cubicBezTo>
                  <a:pt x="142522" y="233545"/>
                  <a:pt x="285045" y="1417"/>
                  <a:pt x="389467" y="6"/>
                </a:cubicBezTo>
                <a:cubicBezTo>
                  <a:pt x="493889" y="-1405"/>
                  <a:pt x="560211" y="227900"/>
                  <a:pt x="626534" y="457206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529590" y="476457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249670" y="48691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041758" y="52715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617822" y="45811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 - from leaves to root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3719761" y="1628800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195736" y="2886530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3616023" y="285293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635223" y="285293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2" name="直線接點 11"/>
          <p:cNvCxnSpPr>
            <a:stCxn id="4" idx="4"/>
            <a:endCxn id="5" idx="0"/>
          </p:cNvCxnSpPr>
          <p:nvPr/>
        </p:nvCxnSpPr>
        <p:spPr bwMode="auto">
          <a:xfrm flipH="1">
            <a:off x="2411760" y="2060848"/>
            <a:ext cx="1524025" cy="8256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/>
          <p:cNvCxnSpPr>
            <a:stCxn id="4" idx="4"/>
            <a:endCxn id="8" idx="0"/>
          </p:cNvCxnSpPr>
          <p:nvPr/>
        </p:nvCxnSpPr>
        <p:spPr bwMode="auto">
          <a:xfrm flipH="1">
            <a:off x="3832047" y="2060848"/>
            <a:ext cx="103738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>
            <a:stCxn id="4" idx="4"/>
            <a:endCxn id="10" idx="0"/>
          </p:cNvCxnSpPr>
          <p:nvPr/>
        </p:nvCxnSpPr>
        <p:spPr bwMode="auto">
          <a:xfrm>
            <a:off x="3935785" y="2060848"/>
            <a:ext cx="915462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橢圓 14"/>
          <p:cNvSpPr/>
          <p:nvPr/>
        </p:nvSpPr>
        <p:spPr bwMode="auto">
          <a:xfrm>
            <a:off x="3067834" y="4047537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062549" y="4047537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9" name="直線接點 18"/>
          <p:cNvCxnSpPr>
            <a:stCxn id="8" idx="4"/>
            <a:endCxn id="17" idx="0"/>
          </p:cNvCxnSpPr>
          <p:nvPr/>
        </p:nvCxnSpPr>
        <p:spPr bwMode="auto">
          <a:xfrm>
            <a:off x="3832047" y="3284984"/>
            <a:ext cx="446526" cy="7625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>
            <a:stCxn id="8" idx="4"/>
            <a:endCxn id="15" idx="0"/>
          </p:cNvCxnSpPr>
          <p:nvPr/>
        </p:nvCxnSpPr>
        <p:spPr bwMode="auto">
          <a:xfrm flipH="1">
            <a:off x="3283858" y="3284984"/>
            <a:ext cx="548189" cy="7625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橢圓 20"/>
          <p:cNvSpPr/>
          <p:nvPr/>
        </p:nvSpPr>
        <p:spPr bwMode="auto">
          <a:xfrm>
            <a:off x="4851247" y="4047537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5535323" y="4064801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2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10" idx="4"/>
            <a:endCxn id="23" idx="0"/>
          </p:cNvCxnSpPr>
          <p:nvPr/>
        </p:nvCxnSpPr>
        <p:spPr bwMode="auto">
          <a:xfrm>
            <a:off x="4851247" y="3284984"/>
            <a:ext cx="900100" cy="77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>
            <a:stCxn id="10" idx="4"/>
            <a:endCxn id="21" idx="0"/>
          </p:cNvCxnSpPr>
          <p:nvPr/>
        </p:nvCxnSpPr>
        <p:spPr bwMode="auto">
          <a:xfrm>
            <a:off x="4851247" y="3284984"/>
            <a:ext cx="216024" cy="7625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橢圓 26"/>
          <p:cNvSpPr/>
          <p:nvPr/>
        </p:nvSpPr>
        <p:spPr bwMode="auto">
          <a:xfrm>
            <a:off x="6529670" y="3917064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/>
          <p:nvPr/>
        </p:nvCxnSpPr>
        <p:spPr bwMode="auto">
          <a:xfrm flipH="1" flipV="1">
            <a:off x="5008597" y="3168298"/>
            <a:ext cx="1745882" cy="77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矩形 55"/>
          <p:cNvSpPr/>
          <p:nvPr/>
        </p:nvSpPr>
        <p:spPr bwMode="auto">
          <a:xfrm>
            <a:off x="6444208" y="3789040"/>
            <a:ext cx="720080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436096" y="3789040"/>
            <a:ext cx="868452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644008" y="3789040"/>
            <a:ext cx="720080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3851920" y="3789040"/>
            <a:ext cx="720080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059832" y="3789040"/>
            <a:ext cx="720080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304548" y="33273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292080" y="3356992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+1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788024" y="33273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986838" y="33273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131840" y="3327375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+2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7380312" y="3865826"/>
            <a:ext cx="925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</a:rPr>
              <a:t>+6</a:t>
            </a:r>
            <a:endParaRPr lang="zh-TW" altLang="en-US" sz="5400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051720" y="2654204"/>
            <a:ext cx="720080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085091" y="2242856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+0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7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 - from leaves to root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3719761" y="1628800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195736" y="2886530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3616023" y="285293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635223" y="285293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2" name="直線接點 11"/>
          <p:cNvCxnSpPr>
            <a:stCxn id="4" idx="4"/>
            <a:endCxn id="5" idx="0"/>
          </p:cNvCxnSpPr>
          <p:nvPr/>
        </p:nvCxnSpPr>
        <p:spPr bwMode="auto">
          <a:xfrm flipH="1">
            <a:off x="2411760" y="2060848"/>
            <a:ext cx="1524025" cy="8256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/>
          <p:cNvCxnSpPr>
            <a:stCxn id="4" idx="4"/>
            <a:endCxn id="8" idx="0"/>
          </p:cNvCxnSpPr>
          <p:nvPr/>
        </p:nvCxnSpPr>
        <p:spPr bwMode="auto">
          <a:xfrm flipH="1">
            <a:off x="3832047" y="2060848"/>
            <a:ext cx="103738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>
            <a:stCxn id="4" idx="4"/>
            <a:endCxn id="10" idx="0"/>
          </p:cNvCxnSpPr>
          <p:nvPr/>
        </p:nvCxnSpPr>
        <p:spPr bwMode="auto">
          <a:xfrm>
            <a:off x="3935785" y="2060848"/>
            <a:ext cx="915462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橢圓 14"/>
          <p:cNvSpPr/>
          <p:nvPr/>
        </p:nvSpPr>
        <p:spPr bwMode="auto">
          <a:xfrm>
            <a:off x="3067834" y="4047537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062549" y="4047537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9" name="直線接點 18"/>
          <p:cNvCxnSpPr>
            <a:stCxn id="8" idx="4"/>
            <a:endCxn id="17" idx="0"/>
          </p:cNvCxnSpPr>
          <p:nvPr/>
        </p:nvCxnSpPr>
        <p:spPr bwMode="auto">
          <a:xfrm>
            <a:off x="3832047" y="3284984"/>
            <a:ext cx="446526" cy="7625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>
            <a:stCxn id="8" idx="4"/>
            <a:endCxn id="15" idx="0"/>
          </p:cNvCxnSpPr>
          <p:nvPr/>
        </p:nvCxnSpPr>
        <p:spPr bwMode="auto">
          <a:xfrm flipH="1">
            <a:off x="3283858" y="3284984"/>
            <a:ext cx="548189" cy="7625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橢圓 20"/>
          <p:cNvSpPr/>
          <p:nvPr/>
        </p:nvSpPr>
        <p:spPr bwMode="auto">
          <a:xfrm>
            <a:off x="4851247" y="4047537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5535323" y="4064801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2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10" idx="4"/>
            <a:endCxn id="23" idx="0"/>
          </p:cNvCxnSpPr>
          <p:nvPr/>
        </p:nvCxnSpPr>
        <p:spPr bwMode="auto">
          <a:xfrm>
            <a:off x="4851247" y="3284984"/>
            <a:ext cx="900100" cy="77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>
            <a:stCxn id="10" idx="4"/>
            <a:endCxn id="21" idx="0"/>
          </p:cNvCxnSpPr>
          <p:nvPr/>
        </p:nvCxnSpPr>
        <p:spPr bwMode="auto">
          <a:xfrm>
            <a:off x="4851247" y="3284984"/>
            <a:ext cx="216024" cy="7625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橢圓 26"/>
          <p:cNvSpPr/>
          <p:nvPr/>
        </p:nvSpPr>
        <p:spPr bwMode="auto">
          <a:xfrm>
            <a:off x="6381105" y="4064801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7" idx="0"/>
            <a:endCxn id="10" idx="4"/>
          </p:cNvCxnSpPr>
          <p:nvPr/>
        </p:nvCxnSpPr>
        <p:spPr bwMode="auto">
          <a:xfrm flipH="1" flipV="1">
            <a:off x="4851247" y="3284984"/>
            <a:ext cx="1745882" cy="77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文字方塊 60"/>
          <p:cNvSpPr txBox="1"/>
          <p:nvPr/>
        </p:nvSpPr>
        <p:spPr>
          <a:xfrm>
            <a:off x="6155983" y="355784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468348" y="3557850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+1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813754" y="355785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014655" y="355785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104344" y="3558207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+2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7380312" y="3865826"/>
            <a:ext cx="925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</a:rPr>
              <a:t>+1</a:t>
            </a:r>
            <a:endParaRPr lang="zh-TW" altLang="en-US" sz="5400" b="1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085091" y="2242856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+0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572000" y="2704520"/>
            <a:ext cx="2448271" cy="18766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987824" y="2704520"/>
            <a:ext cx="1506773" cy="18766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99061" y="2704520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639427" y="2226059"/>
            <a:ext cx="4411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262503" y="270452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356060" y="2266097"/>
            <a:ext cx="51167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+0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057602" y="5445224"/>
            <a:ext cx="2012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</a:rPr>
              <a:t>6+1=7</a:t>
            </a:r>
            <a:endParaRPr lang="zh-TW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8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340768"/>
            <a:ext cx="3384376" cy="5256584"/>
          </a:xfrm>
          <a:ln>
            <a:solidFill>
              <a:schemeClr val="bg2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n-US" altLang="zh-TW" sz="2400" dirty="0" smtClean="0"/>
              <a:t>9 </a:t>
            </a:r>
          </a:p>
          <a:p>
            <a:pPr marL="0" indent="0" algn="just">
              <a:buNone/>
            </a:pPr>
            <a:r>
              <a:rPr lang="en-US" altLang="zh-TW" sz="2400" dirty="0" smtClean="0"/>
              <a:t>1 </a:t>
            </a:r>
            <a:r>
              <a:rPr lang="en-US" altLang="zh-TW" sz="2400" dirty="0"/>
              <a:t>0 3 2 3 4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2 </a:t>
            </a:r>
            <a:r>
              <a:rPr lang="en-US" altLang="zh-TW" sz="2400" dirty="0"/>
              <a:t>0 0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3 </a:t>
            </a:r>
            <a:r>
              <a:rPr lang="en-US" altLang="zh-TW" sz="2400" dirty="0"/>
              <a:t>0 2 5 6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4 9 </a:t>
            </a:r>
            <a:r>
              <a:rPr lang="en-US" altLang="zh-TW" sz="2400" dirty="0"/>
              <a:t>3 7 8 9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5 </a:t>
            </a:r>
            <a:r>
              <a:rPr lang="en-US" altLang="zh-TW" sz="2400" dirty="0"/>
              <a:t>0 0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6 </a:t>
            </a:r>
            <a:r>
              <a:rPr lang="en-US" altLang="zh-TW" sz="2400" dirty="0"/>
              <a:t>0 0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7 </a:t>
            </a:r>
            <a:r>
              <a:rPr lang="en-US" altLang="zh-TW" sz="2400" dirty="0"/>
              <a:t>0 0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8 </a:t>
            </a:r>
            <a:r>
              <a:rPr lang="en-US" altLang="zh-TW" sz="2400" dirty="0"/>
              <a:t>0 0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9 </a:t>
            </a:r>
            <a:r>
              <a:rPr lang="en-US" altLang="zh-TW" sz="2400" dirty="0"/>
              <a:t>0 0 </a:t>
            </a:r>
            <a:endParaRPr lang="zh-TW" altLang="en-US" sz="20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355976" y="1340768"/>
            <a:ext cx="4608512" cy="1944216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zh-TW" sz="2400" dirty="0" smtClean="0"/>
              <a:t>14</a:t>
            </a:r>
            <a:endParaRPr lang="zh-TW" altLang="en-US" sz="1600" kern="0" dirty="0"/>
          </a:p>
        </p:txBody>
      </p:sp>
      <p:cxnSp>
        <p:nvCxnSpPr>
          <p:cNvPr id="6" name="直線單箭頭接點 5"/>
          <p:cNvCxnSpPr/>
          <p:nvPr/>
        </p:nvCxnSpPr>
        <p:spPr bwMode="auto">
          <a:xfrm flipH="1">
            <a:off x="1043608" y="1268760"/>
            <a:ext cx="288032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351277" y="951111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number of </a:t>
            </a:r>
            <a:r>
              <a:rPr lang="en-US" altLang="zh-TW" dirty="0" smtClean="0">
                <a:solidFill>
                  <a:srgbClr val="FF0000"/>
                </a:solidFill>
              </a:rPr>
              <a:t>boxes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71600" y="1455167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vertex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H="1">
            <a:off x="971600" y="1685999"/>
            <a:ext cx="144016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1779630" y="2312876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number of marbles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H="1" flipV="1">
            <a:off x="1187624" y="2204864"/>
            <a:ext cx="736482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2046339" y="2031231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number of following vertices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H="1" flipV="1">
            <a:off x="1447852" y="2132856"/>
            <a:ext cx="598487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1475656" y="1916832"/>
            <a:ext cx="819892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5724128" y="3844445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5292080" y="4509120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482843" y="363104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148064" y="42634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 bwMode="auto">
          <a:xfrm>
            <a:off x="5868144" y="4509120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724128" y="42634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 bwMode="auto">
          <a:xfrm>
            <a:off x="6516216" y="4509120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9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372200" y="42634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30" name="直線接點 29"/>
          <p:cNvCxnSpPr>
            <a:stCxn id="26" idx="0"/>
            <a:endCxn id="22" idx="0"/>
          </p:cNvCxnSpPr>
          <p:nvPr/>
        </p:nvCxnSpPr>
        <p:spPr bwMode="auto">
          <a:xfrm flipH="1">
            <a:off x="5508104" y="4263479"/>
            <a:ext cx="385301" cy="245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>
            <a:stCxn id="26" idx="0"/>
            <a:endCxn id="25" idx="0"/>
          </p:cNvCxnSpPr>
          <p:nvPr/>
        </p:nvCxnSpPr>
        <p:spPr bwMode="auto">
          <a:xfrm>
            <a:off x="5893405" y="4263479"/>
            <a:ext cx="190763" cy="245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>
            <a:stCxn id="26" idx="0"/>
            <a:endCxn id="27" idx="0"/>
          </p:cNvCxnSpPr>
          <p:nvPr/>
        </p:nvCxnSpPr>
        <p:spPr bwMode="auto">
          <a:xfrm>
            <a:off x="5893405" y="4263479"/>
            <a:ext cx="838835" cy="245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橢圓 34"/>
          <p:cNvSpPr/>
          <p:nvPr/>
        </p:nvSpPr>
        <p:spPr bwMode="auto">
          <a:xfrm>
            <a:off x="5508104" y="537321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364088" y="51275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 bwMode="auto">
          <a:xfrm>
            <a:off x="6084168" y="537321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940152" y="51275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cxnSp>
        <p:nvCxnSpPr>
          <p:cNvPr id="39" name="直線接點 38"/>
          <p:cNvCxnSpPr>
            <a:stCxn id="38" idx="0"/>
            <a:endCxn id="37" idx="0"/>
          </p:cNvCxnSpPr>
          <p:nvPr/>
        </p:nvCxnSpPr>
        <p:spPr bwMode="auto">
          <a:xfrm>
            <a:off x="6109429" y="4941169"/>
            <a:ext cx="190763" cy="43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/>
          <p:cNvCxnSpPr>
            <a:stCxn id="25" idx="4"/>
            <a:endCxn id="35" idx="0"/>
          </p:cNvCxnSpPr>
          <p:nvPr/>
        </p:nvCxnSpPr>
        <p:spPr bwMode="auto">
          <a:xfrm flipH="1">
            <a:off x="5724128" y="4941168"/>
            <a:ext cx="36004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橢圓 42"/>
          <p:cNvSpPr/>
          <p:nvPr/>
        </p:nvSpPr>
        <p:spPr bwMode="auto">
          <a:xfrm>
            <a:off x="6732240" y="537321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588224" y="51275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 bwMode="auto">
          <a:xfrm>
            <a:off x="7308304" y="537321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164288" y="51275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cxnSp>
        <p:nvCxnSpPr>
          <p:cNvPr id="47" name="直線接點 46"/>
          <p:cNvCxnSpPr>
            <a:stCxn id="27" idx="4"/>
            <a:endCxn id="45" idx="0"/>
          </p:cNvCxnSpPr>
          <p:nvPr/>
        </p:nvCxnSpPr>
        <p:spPr bwMode="auto">
          <a:xfrm>
            <a:off x="6732240" y="4941168"/>
            <a:ext cx="792088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/>
          <p:cNvCxnSpPr>
            <a:stCxn id="27" idx="4"/>
            <a:endCxn id="43" idx="0"/>
          </p:cNvCxnSpPr>
          <p:nvPr/>
        </p:nvCxnSpPr>
        <p:spPr bwMode="auto">
          <a:xfrm>
            <a:off x="6732240" y="4941168"/>
            <a:ext cx="216024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橢圓 56"/>
          <p:cNvSpPr/>
          <p:nvPr/>
        </p:nvSpPr>
        <p:spPr bwMode="auto">
          <a:xfrm>
            <a:off x="7956376" y="537321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812360" y="51275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cxnSp>
        <p:nvCxnSpPr>
          <p:cNvPr id="60" name="直線接點 59"/>
          <p:cNvCxnSpPr>
            <a:stCxn id="57" idx="0"/>
            <a:endCxn id="27" idx="4"/>
          </p:cNvCxnSpPr>
          <p:nvPr/>
        </p:nvCxnSpPr>
        <p:spPr bwMode="auto">
          <a:xfrm flipH="1" flipV="1">
            <a:off x="6732240" y="4941168"/>
            <a:ext cx="144016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12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Solution- from leaves to root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3719761" y="1628800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907788" y="285293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3616023" y="285293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635223" y="285293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9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2" name="直線接點 11"/>
          <p:cNvCxnSpPr>
            <a:stCxn id="4" idx="4"/>
            <a:endCxn id="5" idx="0"/>
          </p:cNvCxnSpPr>
          <p:nvPr/>
        </p:nvCxnSpPr>
        <p:spPr bwMode="auto">
          <a:xfrm flipH="1">
            <a:off x="3123812" y="2060848"/>
            <a:ext cx="811973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/>
          <p:cNvCxnSpPr>
            <a:stCxn id="4" idx="4"/>
            <a:endCxn id="8" idx="0"/>
          </p:cNvCxnSpPr>
          <p:nvPr/>
        </p:nvCxnSpPr>
        <p:spPr bwMode="auto">
          <a:xfrm flipH="1">
            <a:off x="3832047" y="2060848"/>
            <a:ext cx="103738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>
            <a:stCxn id="4" idx="4"/>
            <a:endCxn id="10" idx="0"/>
          </p:cNvCxnSpPr>
          <p:nvPr/>
        </p:nvCxnSpPr>
        <p:spPr bwMode="auto">
          <a:xfrm>
            <a:off x="3935785" y="2060848"/>
            <a:ext cx="915462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橢圓 14"/>
          <p:cNvSpPr/>
          <p:nvPr/>
        </p:nvSpPr>
        <p:spPr bwMode="auto">
          <a:xfrm>
            <a:off x="3067834" y="4047537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062549" y="4047537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9" name="直線接點 18"/>
          <p:cNvCxnSpPr>
            <a:stCxn id="8" idx="4"/>
            <a:endCxn id="17" idx="0"/>
          </p:cNvCxnSpPr>
          <p:nvPr/>
        </p:nvCxnSpPr>
        <p:spPr bwMode="auto">
          <a:xfrm>
            <a:off x="3832047" y="3284984"/>
            <a:ext cx="446526" cy="7625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>
            <a:stCxn id="8" idx="4"/>
            <a:endCxn id="15" idx="0"/>
          </p:cNvCxnSpPr>
          <p:nvPr/>
        </p:nvCxnSpPr>
        <p:spPr bwMode="auto">
          <a:xfrm flipH="1">
            <a:off x="3283858" y="3284984"/>
            <a:ext cx="548189" cy="7625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橢圓 20"/>
          <p:cNvSpPr/>
          <p:nvPr/>
        </p:nvSpPr>
        <p:spPr bwMode="auto">
          <a:xfrm>
            <a:off x="4851247" y="4047537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5535323" y="4064801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10" idx="4"/>
            <a:endCxn id="23" idx="0"/>
          </p:cNvCxnSpPr>
          <p:nvPr/>
        </p:nvCxnSpPr>
        <p:spPr bwMode="auto">
          <a:xfrm>
            <a:off x="4851247" y="3284984"/>
            <a:ext cx="900100" cy="77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>
            <a:stCxn id="10" idx="4"/>
            <a:endCxn id="21" idx="0"/>
          </p:cNvCxnSpPr>
          <p:nvPr/>
        </p:nvCxnSpPr>
        <p:spPr bwMode="auto">
          <a:xfrm>
            <a:off x="4851247" y="3284984"/>
            <a:ext cx="216024" cy="7625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橢圓 26"/>
          <p:cNvSpPr/>
          <p:nvPr/>
        </p:nvSpPr>
        <p:spPr bwMode="auto">
          <a:xfrm>
            <a:off x="6381105" y="4064801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7" idx="0"/>
            <a:endCxn id="10" idx="4"/>
          </p:cNvCxnSpPr>
          <p:nvPr/>
        </p:nvCxnSpPr>
        <p:spPr bwMode="auto">
          <a:xfrm flipH="1" flipV="1">
            <a:off x="4851247" y="3284984"/>
            <a:ext cx="1745882" cy="77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矩形 55"/>
          <p:cNvSpPr/>
          <p:nvPr/>
        </p:nvSpPr>
        <p:spPr bwMode="auto">
          <a:xfrm>
            <a:off x="6228184" y="3789040"/>
            <a:ext cx="720080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436096" y="3789040"/>
            <a:ext cx="720080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644008" y="3789040"/>
            <a:ext cx="720080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3851920" y="3789040"/>
            <a:ext cx="720080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059832" y="3789040"/>
            <a:ext cx="720080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304548" y="33273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499006" y="33273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788024" y="33273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986838" y="33273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131840" y="33273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7380312" y="3865826"/>
            <a:ext cx="925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</a:rPr>
              <a:t>+6</a:t>
            </a:r>
            <a:endParaRPr lang="zh-TW" altLang="en-US" sz="5400" b="1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2699792" y="2564903"/>
            <a:ext cx="720080" cy="7624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618686" y="211168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48746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2310</TotalTime>
  <Words>1529</Words>
  <Application>Microsoft Office PowerPoint</Application>
  <PresentationFormat>如螢幕大小 (4:3)</PresentationFormat>
  <Paragraphs>937</Paragraphs>
  <Slides>22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古典-1</vt:lpstr>
      <vt:lpstr>Uva 10672</vt:lpstr>
      <vt:lpstr>Problem Description</vt:lpstr>
      <vt:lpstr>Input</vt:lpstr>
      <vt:lpstr>Output</vt:lpstr>
      <vt:lpstr>Sample Input / Output</vt:lpstr>
      <vt:lpstr>Solution - from leaves to root</vt:lpstr>
      <vt:lpstr>Solution - from leaves to root</vt:lpstr>
      <vt:lpstr>Sample Input / Output</vt:lpstr>
      <vt:lpstr>Solution- from leaves to root</vt:lpstr>
      <vt:lpstr>Solution- from leaves to root</vt:lpstr>
      <vt:lpstr>Sample Input / Output</vt:lpstr>
      <vt:lpstr>Example (1)</vt:lpstr>
      <vt:lpstr>Example (2)</vt:lpstr>
      <vt:lpstr>Example (3)</vt:lpstr>
      <vt:lpstr>Example (4)</vt:lpstr>
      <vt:lpstr>Example (5)</vt:lpstr>
      <vt:lpstr>Example (6)</vt:lpstr>
      <vt:lpstr>Example (7)</vt:lpstr>
      <vt:lpstr>Example (8)</vt:lpstr>
      <vt:lpstr>Example (8)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770</cp:revision>
  <dcterms:created xsi:type="dcterms:W3CDTF">2007-09-17T04:06:35Z</dcterms:created>
  <dcterms:modified xsi:type="dcterms:W3CDTF">2019-03-20T04:50:33Z</dcterms:modified>
</cp:coreProperties>
</file>