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2"/>
  </p:notesMasterIdLst>
  <p:sldIdLst>
    <p:sldId id="256" r:id="rId2"/>
    <p:sldId id="257" r:id="rId3"/>
    <p:sldId id="285" r:id="rId4"/>
    <p:sldId id="286" r:id="rId5"/>
    <p:sldId id="258" r:id="rId6"/>
    <p:sldId id="259" r:id="rId7"/>
    <p:sldId id="260" r:id="rId8"/>
    <p:sldId id="289" r:id="rId9"/>
    <p:sldId id="290" r:id="rId10"/>
    <p:sldId id="291" r:id="rId11"/>
    <p:sldId id="292" r:id="rId12"/>
    <p:sldId id="293" r:id="rId13"/>
    <p:sldId id="299" r:id="rId14"/>
    <p:sldId id="294" r:id="rId15"/>
    <p:sldId id="296" r:id="rId16"/>
    <p:sldId id="297" r:id="rId17"/>
    <p:sldId id="298" r:id="rId18"/>
    <p:sldId id="300" r:id="rId19"/>
    <p:sldId id="301" r:id="rId20"/>
    <p:sldId id="302" r:id="rId21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33CC"/>
    <a:srgbClr val="0000FF"/>
    <a:srgbClr val="0000CC"/>
    <a:srgbClr val="00CC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90" autoAdjust="0"/>
    <p:restoredTop sz="94660"/>
  </p:normalViewPr>
  <p:slideViewPr>
    <p:cSldViewPr>
      <p:cViewPr>
        <p:scale>
          <a:sx n="66" d="100"/>
          <a:sy n="66" d="100"/>
        </p:scale>
        <p:origin x="-1204" y="-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7CC1EEF0-2DF3-4496-8E77-03F35C0DC0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0292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D8676DB0-71C1-48EF-A320-C047E373B933}" type="slidenum">
              <a:rPr lang="en-US" altLang="zh-TW" sz="1200">
                <a:latin typeface="Arial" charset="0"/>
              </a:rPr>
              <a:pPr eaLnBrk="1" hangingPunct="1"/>
              <a:t>1</a:t>
            </a:fld>
            <a:endParaRPr lang="en-US" altLang="zh-TW" sz="1200">
              <a:latin typeface="Arial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022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172200" cy="838200"/>
          </a:xfrm>
        </p:spPr>
        <p:txBody>
          <a:bodyPr anchorCtr="1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2339975"/>
            <a:ext cx="7772400" cy="114300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 smtClean="0"/>
            </a:lvl1pPr>
          </a:lstStyle>
          <a:p>
            <a:pPr>
              <a:defRPr/>
            </a:pPr>
            <a:fld id="{90D9EA25-EA31-4F44-90EB-645FC604332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045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D6AEB-BC2C-47D7-8563-805B68E259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424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34200" y="990600"/>
            <a:ext cx="1828800" cy="5257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447800" y="990600"/>
            <a:ext cx="5334000" cy="5257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954E8-75A1-4337-900B-B20E81190DA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206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A3F56-0698-4059-93C4-1951A260C3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659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30466-2210-4DC4-AE51-B0457D58250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201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478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816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B6EB0-8913-421D-B6C4-1C9826722D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083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38496-2168-43C4-A81B-F0F5220C2F9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106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2AF0A-642A-4C15-AAF5-E467C77E84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956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CFA28-01FF-44D9-87A0-CE84F5FF813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683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F7A3F-D183-4F71-BACC-0E77266AD1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70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C36FC-F580-4749-AF76-04A00C7FC23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874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990600"/>
            <a:ext cx="7315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2057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 Click to edit Master text styles</a:t>
            </a:r>
          </a:p>
          <a:p>
            <a:pPr lvl="1"/>
            <a:r>
              <a:rPr lang="en-US" altLang="zh-TW" smtClean="0"/>
              <a:t> Second level</a:t>
            </a:r>
          </a:p>
          <a:p>
            <a:pPr lvl="2"/>
            <a:r>
              <a:rPr lang="en-US" altLang="zh-TW" smtClean="0"/>
              <a:t> Third level</a:t>
            </a:r>
          </a:p>
          <a:p>
            <a:pPr lvl="3"/>
            <a:r>
              <a:rPr lang="en-US" altLang="zh-TW" smtClean="0"/>
              <a:t> Fourth level</a:t>
            </a:r>
          </a:p>
          <a:p>
            <a:pPr lvl="4"/>
            <a:r>
              <a:rPr lang="en-US" altLang="zh-TW" smtClean="0"/>
              <a:t> 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sz="2600" b="1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4F238B3-F1D8-4FC1-BA36-528E84FE0C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400" b="1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000" b="1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916832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z="6600" dirty="0" err="1" smtClean="0">
                <a:latin typeface="Arial" charset="0"/>
              </a:rPr>
              <a:t>Uva</a:t>
            </a:r>
            <a:r>
              <a:rPr lang="en-US" altLang="zh-TW" sz="6600" dirty="0" smtClean="0">
                <a:latin typeface="Arial" charset="0"/>
              </a:rPr>
              <a:t> 1482</a:t>
            </a:r>
            <a:br>
              <a:rPr lang="en-US" altLang="zh-TW" sz="6600" dirty="0" smtClean="0">
                <a:latin typeface="Arial" charset="0"/>
              </a:rPr>
            </a:br>
            <a:endParaRPr lang="en-US" altLang="zh-TW" sz="6600" dirty="0" smtClean="0">
              <a:latin typeface="Arial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664" y="3501008"/>
            <a:ext cx="6172200" cy="1719808"/>
          </a:xfrm>
        </p:spPr>
        <p:txBody>
          <a:bodyPr/>
          <a:lstStyle/>
          <a:p>
            <a:r>
              <a:rPr lang="en-US" altLang="zh-TW" sz="3600" dirty="0" smtClean="0">
                <a:latin typeface="Arial" charset="0"/>
              </a:rPr>
              <a:t>Playing with Stones</a:t>
            </a:r>
          </a:p>
          <a:p>
            <a:r>
              <a:rPr lang="en-US" altLang="zh-TW" sz="3600" dirty="0" smtClean="0">
                <a:latin typeface="Arial" charset="0"/>
              </a:rPr>
              <a:t>Jakarta, LA 5059 </a:t>
            </a:r>
          </a:p>
          <a:p>
            <a:r>
              <a:rPr lang="en-US" altLang="zh-TW" sz="3600" dirty="0" smtClean="0">
                <a:latin typeface="Arial" charset="0"/>
              </a:rPr>
              <a:t>Time: 3 seconds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 bwMode="auto">
          <a:xfrm>
            <a:off x="0" y="4812288"/>
            <a:ext cx="9165629" cy="18936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-21629" y="2879070"/>
            <a:ext cx="9165629" cy="17953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240" y="116632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Examples</a:t>
            </a:r>
            <a:endParaRPr lang="zh-TW" altLang="en-US" dirty="0"/>
          </a:p>
        </p:txBody>
      </p:sp>
      <p:sp>
        <p:nvSpPr>
          <p:cNvPr id="3" name="橢圓 2"/>
          <p:cNvSpPr/>
          <p:nvPr/>
        </p:nvSpPr>
        <p:spPr bwMode="auto">
          <a:xfrm>
            <a:off x="431190" y="3906915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" name="橢圓 3"/>
          <p:cNvSpPr/>
          <p:nvPr/>
        </p:nvSpPr>
        <p:spPr bwMode="auto">
          <a:xfrm>
            <a:off x="926655" y="3897054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" name="橢圓 4"/>
          <p:cNvSpPr/>
          <p:nvPr/>
        </p:nvSpPr>
        <p:spPr bwMode="auto">
          <a:xfrm>
            <a:off x="1511310" y="3904943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6" name="直線單箭頭接點 5"/>
          <p:cNvCxnSpPr/>
          <p:nvPr/>
        </p:nvCxnSpPr>
        <p:spPr bwMode="auto">
          <a:xfrm>
            <a:off x="2015366" y="4014927"/>
            <a:ext cx="100604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文字方塊 6"/>
          <p:cNvSpPr txBox="1"/>
          <p:nvPr/>
        </p:nvSpPr>
        <p:spPr>
          <a:xfrm>
            <a:off x="2015366" y="3518745"/>
            <a:ext cx="1082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r>
              <a:rPr lang="zh-TW" altLang="en-US" dirty="0" smtClean="0"/>
              <a:t> 全拿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253534" y="3534107"/>
            <a:ext cx="1390124" cy="830997"/>
          </a:xfrm>
          <a:prstGeom prst="rect">
            <a:avLst/>
          </a:prstGeom>
          <a:solidFill>
            <a:schemeClr val="accent4">
              <a:lumMod val="25000"/>
              <a:lumOff val="75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</a:t>
            </a:r>
            <a:r>
              <a:rPr lang="zh-TW" altLang="en-US" dirty="0" smtClean="0"/>
              <a:t> 不能拿</a:t>
            </a:r>
            <a:endParaRPr lang="en-US" altLang="zh-TW" dirty="0" smtClean="0"/>
          </a:p>
          <a:p>
            <a:r>
              <a:rPr lang="en-US" altLang="zh-TW" dirty="0" smtClean="0"/>
              <a:t>A</a:t>
            </a:r>
            <a:r>
              <a:rPr lang="zh-TW" altLang="en-US" dirty="0" smtClean="0"/>
              <a:t>勝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3881" y="3194117"/>
            <a:ext cx="1151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Case 1:</a:t>
            </a:r>
            <a:endParaRPr lang="zh-TW" altLang="en-US" b="1" dirty="0"/>
          </a:p>
        </p:txBody>
      </p:sp>
      <p:sp>
        <p:nvSpPr>
          <p:cNvPr id="17" name="橢圓 16"/>
          <p:cNvSpPr/>
          <p:nvPr/>
        </p:nvSpPr>
        <p:spPr bwMode="auto">
          <a:xfrm>
            <a:off x="409218" y="5525085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8" name="橢圓 17"/>
          <p:cNvSpPr/>
          <p:nvPr/>
        </p:nvSpPr>
        <p:spPr bwMode="auto">
          <a:xfrm>
            <a:off x="967109" y="5515224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9" name="橢圓 18"/>
          <p:cNvSpPr/>
          <p:nvPr/>
        </p:nvSpPr>
        <p:spPr bwMode="auto">
          <a:xfrm>
            <a:off x="431190" y="6001934"/>
            <a:ext cx="216024" cy="216024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>
            <a:off x="1490370" y="5749081"/>
            <a:ext cx="100604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文字方塊 20"/>
          <p:cNvSpPr txBox="1"/>
          <p:nvPr/>
        </p:nvSpPr>
        <p:spPr>
          <a:xfrm>
            <a:off x="1490371" y="5346583"/>
            <a:ext cx="1082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r>
              <a:rPr lang="zh-TW" altLang="en-US" dirty="0" smtClean="0"/>
              <a:t> 全拿</a:t>
            </a:r>
            <a:endParaRPr lang="zh-TW" altLang="en-US" dirty="0"/>
          </a:p>
        </p:txBody>
      </p:sp>
      <p:cxnSp>
        <p:nvCxnSpPr>
          <p:cNvPr id="24" name="直線單箭頭接點 23"/>
          <p:cNvCxnSpPr/>
          <p:nvPr/>
        </p:nvCxnSpPr>
        <p:spPr bwMode="auto">
          <a:xfrm>
            <a:off x="3743558" y="6192888"/>
            <a:ext cx="100604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文字方塊 24"/>
          <p:cNvSpPr txBox="1"/>
          <p:nvPr/>
        </p:nvSpPr>
        <p:spPr>
          <a:xfrm>
            <a:off x="3767511" y="5706567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</a:t>
            </a:r>
            <a:r>
              <a:rPr lang="zh-TW" altLang="en-US" dirty="0" smtClean="0"/>
              <a:t> 全拿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1909" y="4812287"/>
            <a:ext cx="1151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Case 2:</a:t>
            </a:r>
            <a:endParaRPr lang="zh-TW" altLang="en-US" b="1" dirty="0"/>
          </a:p>
        </p:txBody>
      </p:sp>
      <p:sp>
        <p:nvSpPr>
          <p:cNvPr id="45" name="橢圓 44"/>
          <p:cNvSpPr/>
          <p:nvPr/>
        </p:nvSpPr>
        <p:spPr bwMode="auto">
          <a:xfrm>
            <a:off x="969134" y="6002429"/>
            <a:ext cx="216024" cy="216024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6" name="橢圓 45"/>
          <p:cNvSpPr/>
          <p:nvPr/>
        </p:nvSpPr>
        <p:spPr bwMode="auto">
          <a:xfrm>
            <a:off x="2715590" y="6045827"/>
            <a:ext cx="216024" cy="216024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7" name="橢圓 46"/>
          <p:cNvSpPr/>
          <p:nvPr/>
        </p:nvSpPr>
        <p:spPr bwMode="auto">
          <a:xfrm>
            <a:off x="3253534" y="6046322"/>
            <a:ext cx="216024" cy="216024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4932040" y="5431349"/>
            <a:ext cx="1390124" cy="830997"/>
          </a:xfrm>
          <a:prstGeom prst="rect">
            <a:avLst/>
          </a:prstGeom>
          <a:solidFill>
            <a:schemeClr val="accent4">
              <a:lumMod val="25000"/>
              <a:lumOff val="75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r>
              <a:rPr lang="zh-TW" altLang="en-US" dirty="0" smtClean="0"/>
              <a:t> 不能拿</a:t>
            </a:r>
            <a:endParaRPr lang="en-US" altLang="zh-TW" dirty="0" smtClean="0"/>
          </a:p>
          <a:p>
            <a:r>
              <a:rPr lang="en-US" altLang="zh-TW" dirty="0" smtClean="0"/>
              <a:t>B </a:t>
            </a:r>
            <a:r>
              <a:rPr lang="zh-TW" altLang="en-US" dirty="0" smtClean="0"/>
              <a:t>勝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-21629" y="908720"/>
            <a:ext cx="9165629" cy="175432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Assumptions:</a:t>
            </a:r>
          </a:p>
          <a:p>
            <a:pPr marL="514350" indent="-514350">
              <a:buFont typeface="+mj-lt"/>
              <a:buAutoNum type="arabicParenR"/>
            </a:pPr>
            <a:r>
              <a:rPr lang="zh-TW" altLang="en-US" sz="28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我們都需要假設雙方都是足夠聰明的</a:t>
            </a:r>
            <a:endParaRPr lang="en-US" altLang="zh-TW" sz="28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514350" indent="-514350">
              <a:buFont typeface="+mj-lt"/>
              <a:buAutoNum type="arabicParenR"/>
            </a:pPr>
            <a:r>
              <a:rPr lang="zh-TW" altLang="en-US" sz="28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因此</a:t>
            </a:r>
            <a:r>
              <a:rPr lang="zh-TW" altLang="en-US" sz="2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就會存在</a:t>
            </a:r>
            <a:r>
              <a:rPr lang="zh-TW" altLang="en-US" sz="28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有判斷「先手勝</a:t>
            </a:r>
            <a:r>
              <a:rPr lang="zh-TW" altLang="en-US" sz="2800" b="1" dirty="0">
                <a:solidFill>
                  <a:srgbClr val="FF0000"/>
                </a:solidFill>
                <a:latin typeface="微軟正黑體"/>
                <a:ea typeface="微軟正黑體"/>
              </a:rPr>
              <a:t>」</a:t>
            </a:r>
            <a:r>
              <a:rPr lang="zh-TW" altLang="en-US" sz="28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或是「先手敗</a:t>
            </a:r>
            <a:r>
              <a:rPr lang="zh-TW" altLang="en-US" sz="2800" b="1" dirty="0">
                <a:solidFill>
                  <a:srgbClr val="FF0000"/>
                </a:solidFill>
                <a:latin typeface="微軟正黑體"/>
                <a:ea typeface="微軟正黑體"/>
              </a:rPr>
              <a:t>」 </a:t>
            </a:r>
            <a:r>
              <a:rPr lang="zh-TW" altLang="en-US" sz="28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，若是可以贏，不會故意不贏</a:t>
            </a:r>
            <a:endParaRPr lang="en-US" altLang="zh-TW" sz="2800" b="1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1086605" y="3074347"/>
            <a:ext cx="1107996" cy="461665"/>
          </a:xfrm>
          <a:prstGeom prst="rect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先手勝</a:t>
            </a:r>
            <a:endParaRPr lang="zh-TW" altLang="en-US" b="1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1095371" y="4910586"/>
            <a:ext cx="1107996" cy="461665"/>
          </a:xfrm>
          <a:prstGeom prst="rect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先手敗</a:t>
            </a:r>
            <a:endParaRPr lang="zh-TW" altLang="en-US" b="1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56297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-21629" y="404664"/>
            <a:ext cx="9165629" cy="18936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" name="橢圓 2"/>
          <p:cNvSpPr/>
          <p:nvPr/>
        </p:nvSpPr>
        <p:spPr bwMode="auto">
          <a:xfrm>
            <a:off x="387589" y="1117461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" name="橢圓 3"/>
          <p:cNvSpPr/>
          <p:nvPr/>
        </p:nvSpPr>
        <p:spPr bwMode="auto">
          <a:xfrm>
            <a:off x="945480" y="1107600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" name="橢圓 4"/>
          <p:cNvSpPr/>
          <p:nvPr/>
        </p:nvSpPr>
        <p:spPr bwMode="auto">
          <a:xfrm>
            <a:off x="409561" y="1594310"/>
            <a:ext cx="216024" cy="216024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6" name="直線單箭頭接點 5"/>
          <p:cNvCxnSpPr/>
          <p:nvPr/>
        </p:nvCxnSpPr>
        <p:spPr bwMode="auto">
          <a:xfrm>
            <a:off x="1468741" y="1341457"/>
            <a:ext cx="100604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文字方塊 6"/>
          <p:cNvSpPr txBox="1"/>
          <p:nvPr/>
        </p:nvSpPr>
        <p:spPr>
          <a:xfrm>
            <a:off x="1468742" y="938959"/>
            <a:ext cx="1006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r>
              <a:rPr lang="zh-TW" altLang="en-US" dirty="0" smtClean="0"/>
              <a:t> 拿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cxnSp>
        <p:nvCxnSpPr>
          <p:cNvPr id="8" name="直線單箭頭接點 7"/>
          <p:cNvCxnSpPr/>
          <p:nvPr/>
        </p:nvCxnSpPr>
        <p:spPr bwMode="auto">
          <a:xfrm>
            <a:off x="3721929" y="1785264"/>
            <a:ext cx="100604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文字方塊 8"/>
          <p:cNvSpPr txBox="1"/>
          <p:nvPr/>
        </p:nvSpPr>
        <p:spPr>
          <a:xfrm>
            <a:off x="3745882" y="1298943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</a:t>
            </a:r>
            <a:r>
              <a:rPr lang="zh-TW" altLang="en-US" dirty="0" smtClean="0"/>
              <a:t> 拿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-9720" y="404663"/>
            <a:ext cx="1151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Case 2:</a:t>
            </a:r>
            <a:endParaRPr lang="zh-TW" altLang="en-US" b="1" dirty="0"/>
          </a:p>
        </p:txBody>
      </p:sp>
      <p:sp>
        <p:nvSpPr>
          <p:cNvPr id="11" name="橢圓 10"/>
          <p:cNvSpPr/>
          <p:nvPr/>
        </p:nvSpPr>
        <p:spPr bwMode="auto">
          <a:xfrm>
            <a:off x="947505" y="1594805"/>
            <a:ext cx="216024" cy="216024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" name="橢圓 11"/>
          <p:cNvSpPr/>
          <p:nvPr/>
        </p:nvSpPr>
        <p:spPr bwMode="auto">
          <a:xfrm>
            <a:off x="2693961" y="1638203"/>
            <a:ext cx="216024" cy="216024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" name="橢圓 12"/>
          <p:cNvSpPr/>
          <p:nvPr/>
        </p:nvSpPr>
        <p:spPr bwMode="auto">
          <a:xfrm>
            <a:off x="3231905" y="1638698"/>
            <a:ext cx="216024" cy="216024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740352" y="763808"/>
            <a:ext cx="1390124" cy="830997"/>
          </a:xfrm>
          <a:prstGeom prst="rect">
            <a:avLst/>
          </a:prstGeom>
          <a:solidFill>
            <a:schemeClr val="accent4">
              <a:lumMod val="25000"/>
              <a:lumOff val="75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r>
              <a:rPr lang="zh-TW" altLang="en-US" dirty="0" smtClean="0"/>
              <a:t> 不能拿</a:t>
            </a:r>
            <a:endParaRPr lang="en-US" altLang="zh-TW" dirty="0" smtClean="0"/>
          </a:p>
          <a:p>
            <a:r>
              <a:rPr lang="en-US" altLang="zh-TW" dirty="0" smtClean="0"/>
              <a:t>B </a:t>
            </a:r>
            <a:r>
              <a:rPr lang="zh-TW" altLang="en-US" dirty="0" smtClean="0"/>
              <a:t>勝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073742" y="502962"/>
            <a:ext cx="1107996" cy="461665"/>
          </a:xfrm>
          <a:prstGeom prst="rect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先手敗</a:t>
            </a:r>
            <a:endParaRPr lang="zh-TW" altLang="en-US" b="1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6" name="橢圓 15"/>
          <p:cNvSpPr/>
          <p:nvPr/>
        </p:nvSpPr>
        <p:spPr bwMode="auto">
          <a:xfrm>
            <a:off x="2681562" y="1078076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7" name="橢圓 16"/>
          <p:cNvSpPr/>
          <p:nvPr/>
        </p:nvSpPr>
        <p:spPr bwMode="auto">
          <a:xfrm>
            <a:off x="4944439" y="1621906"/>
            <a:ext cx="216024" cy="216024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8" name="橢圓 17"/>
          <p:cNvSpPr/>
          <p:nvPr/>
        </p:nvSpPr>
        <p:spPr bwMode="auto">
          <a:xfrm>
            <a:off x="4932040" y="1061779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220072" y="879791"/>
            <a:ext cx="1006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r>
              <a:rPr lang="zh-TW" altLang="en-US" dirty="0" smtClean="0"/>
              <a:t> 拿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cxnSp>
        <p:nvCxnSpPr>
          <p:cNvPr id="20" name="直線單箭頭接點 19"/>
          <p:cNvCxnSpPr/>
          <p:nvPr/>
        </p:nvCxnSpPr>
        <p:spPr bwMode="auto">
          <a:xfrm>
            <a:off x="5220072" y="1294100"/>
            <a:ext cx="100604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橢圓 20"/>
          <p:cNvSpPr/>
          <p:nvPr/>
        </p:nvSpPr>
        <p:spPr bwMode="auto">
          <a:xfrm>
            <a:off x="6372200" y="1628800"/>
            <a:ext cx="216024" cy="216024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>
            <a:off x="6636279" y="1785264"/>
            <a:ext cx="100604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文字方塊 23"/>
          <p:cNvSpPr txBox="1"/>
          <p:nvPr/>
        </p:nvSpPr>
        <p:spPr>
          <a:xfrm>
            <a:off x="6660232" y="1298943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</a:t>
            </a:r>
            <a:r>
              <a:rPr lang="zh-TW" altLang="en-US" dirty="0" smtClean="0"/>
              <a:t> 拿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8133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3264" y="260648"/>
            <a:ext cx="7315200" cy="838200"/>
          </a:xfrm>
        </p:spPr>
        <p:txBody>
          <a:bodyPr/>
          <a:lstStyle/>
          <a:p>
            <a:r>
              <a:rPr lang="en-US" altLang="zh-TW" dirty="0" err="1" smtClean="0"/>
              <a:t>Nim</a:t>
            </a:r>
            <a:r>
              <a:rPr lang="en-US" altLang="zh-TW" dirty="0" smtClean="0"/>
              <a:t> Sum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42813" y="1500834"/>
            <a:ext cx="1159292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(1, 2, 3)</a:t>
            </a:r>
            <a:endParaRPr lang="zh-TW" altLang="en-US" dirty="0"/>
          </a:p>
        </p:txBody>
      </p:sp>
      <p:cxnSp>
        <p:nvCxnSpPr>
          <p:cNvPr id="6" name="直線單箭頭接點 5"/>
          <p:cNvCxnSpPr/>
          <p:nvPr/>
        </p:nvCxnSpPr>
        <p:spPr bwMode="auto">
          <a:xfrm>
            <a:off x="1475656" y="2204864"/>
            <a:ext cx="1224136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文字方塊 6"/>
          <p:cNvSpPr txBox="1"/>
          <p:nvPr/>
        </p:nvSpPr>
        <p:spPr>
          <a:xfrm>
            <a:off x="4067944" y="1316169"/>
            <a:ext cx="954107" cy="830997"/>
          </a:xfrm>
          <a:prstGeom prst="rect">
            <a:avLst/>
          </a:prstGeom>
          <a:solidFill>
            <a:schemeClr val="accent4">
              <a:lumMod val="25000"/>
              <a:lumOff val="75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4800" b="1" dirty="0" smtClean="0"/>
              <a:t>0 1</a:t>
            </a:r>
            <a:endParaRPr lang="zh-TW" altLang="en-US" sz="4800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4067944" y="2326739"/>
            <a:ext cx="954107" cy="830997"/>
          </a:xfrm>
          <a:prstGeom prst="rect">
            <a:avLst/>
          </a:prstGeom>
          <a:solidFill>
            <a:schemeClr val="accent4">
              <a:lumMod val="25000"/>
              <a:lumOff val="75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4800" b="1" dirty="0" smtClean="0"/>
              <a:t>1 0</a:t>
            </a:r>
            <a:endParaRPr lang="zh-TW" altLang="en-US" sz="4800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4067944" y="3445549"/>
            <a:ext cx="954107" cy="830997"/>
          </a:xfrm>
          <a:prstGeom prst="rect">
            <a:avLst/>
          </a:prstGeom>
          <a:solidFill>
            <a:schemeClr val="accent4">
              <a:lumMod val="25000"/>
              <a:lumOff val="75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4800" b="1" dirty="0" smtClean="0"/>
              <a:t>1 1</a:t>
            </a:r>
            <a:endParaRPr lang="zh-TW" altLang="en-US" sz="4800" b="1" dirty="0"/>
          </a:p>
        </p:txBody>
      </p:sp>
      <p:cxnSp>
        <p:nvCxnSpPr>
          <p:cNvPr id="11" name="直線接點 10"/>
          <p:cNvCxnSpPr/>
          <p:nvPr/>
        </p:nvCxnSpPr>
        <p:spPr bwMode="auto">
          <a:xfrm>
            <a:off x="2843808" y="4437112"/>
            <a:ext cx="31683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文字方塊 13"/>
          <p:cNvSpPr txBox="1"/>
          <p:nvPr/>
        </p:nvSpPr>
        <p:spPr>
          <a:xfrm>
            <a:off x="3203848" y="361154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 smtClean="0"/>
              <a:t>⊕</a:t>
            </a:r>
            <a:endParaRPr lang="zh-TW" altLang="en-US" sz="3600" b="1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067944" y="4653136"/>
            <a:ext cx="954107" cy="830997"/>
          </a:xfrm>
          <a:prstGeom prst="rect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4800" b="1" dirty="0" smtClean="0"/>
              <a:t>0 0</a:t>
            </a:r>
            <a:endParaRPr lang="zh-TW" altLang="en-US" sz="4800" b="1" dirty="0"/>
          </a:p>
        </p:txBody>
      </p:sp>
      <p:cxnSp>
        <p:nvCxnSpPr>
          <p:cNvPr id="17" name="直線單箭頭接點 16"/>
          <p:cNvCxnSpPr/>
          <p:nvPr/>
        </p:nvCxnSpPr>
        <p:spPr bwMode="auto">
          <a:xfrm>
            <a:off x="5157440" y="5070724"/>
            <a:ext cx="100811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左大括弧 17"/>
          <p:cNvSpPr/>
          <p:nvPr/>
        </p:nvSpPr>
        <p:spPr bwMode="auto">
          <a:xfrm>
            <a:off x="6218832" y="4662784"/>
            <a:ext cx="299616" cy="822424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519771" y="4422303"/>
            <a:ext cx="1899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==0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先手敗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516216" y="5127575"/>
            <a:ext cx="1895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!=0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先手勝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72329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75656" y="476672"/>
            <a:ext cx="7315200" cy="838200"/>
          </a:xfrm>
        </p:spPr>
        <p:txBody>
          <a:bodyPr/>
          <a:lstStyle/>
          <a:p>
            <a:r>
              <a:rPr lang="en-US" altLang="zh-TW" dirty="0" err="1" smtClean="0"/>
              <a:t>Nim</a:t>
            </a:r>
            <a:r>
              <a:rPr lang="en-US" altLang="zh-TW" dirty="0" smtClean="0"/>
              <a:t> Sum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107504" y="1500834"/>
            <a:ext cx="1467068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(15, </a:t>
            </a:r>
            <a:r>
              <a:rPr lang="en-US" altLang="zh-TW" dirty="0"/>
              <a:t>6</a:t>
            </a:r>
            <a:r>
              <a:rPr lang="en-US" altLang="zh-TW" dirty="0" smtClean="0"/>
              <a:t>, 10)</a:t>
            </a:r>
            <a:endParaRPr lang="zh-TW" altLang="en-US" dirty="0"/>
          </a:p>
        </p:txBody>
      </p:sp>
      <p:cxnSp>
        <p:nvCxnSpPr>
          <p:cNvPr id="4" name="直線單箭頭接點 3"/>
          <p:cNvCxnSpPr/>
          <p:nvPr/>
        </p:nvCxnSpPr>
        <p:spPr bwMode="auto">
          <a:xfrm>
            <a:off x="35496" y="2204864"/>
            <a:ext cx="1728192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文字方塊 4"/>
          <p:cNvSpPr txBox="1"/>
          <p:nvPr/>
        </p:nvSpPr>
        <p:spPr>
          <a:xfrm>
            <a:off x="1907704" y="1316169"/>
            <a:ext cx="1877437" cy="830997"/>
          </a:xfrm>
          <a:prstGeom prst="rect">
            <a:avLst/>
          </a:prstGeom>
          <a:solidFill>
            <a:schemeClr val="accent4">
              <a:lumMod val="25000"/>
              <a:lumOff val="75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4800" b="1" dirty="0"/>
              <a:t>1</a:t>
            </a:r>
            <a:r>
              <a:rPr lang="en-US" altLang="zh-TW" sz="4800" b="1" dirty="0" smtClean="0"/>
              <a:t> 1 1 1</a:t>
            </a:r>
            <a:endParaRPr lang="zh-TW" altLang="en-US" sz="4800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1907704" y="2326739"/>
            <a:ext cx="1877437" cy="830997"/>
          </a:xfrm>
          <a:prstGeom prst="rect">
            <a:avLst/>
          </a:prstGeom>
          <a:solidFill>
            <a:schemeClr val="accent4">
              <a:lumMod val="25000"/>
              <a:lumOff val="75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4800" b="1" dirty="0" smtClean="0"/>
              <a:t>0 1 1 0</a:t>
            </a:r>
            <a:endParaRPr lang="zh-TW" altLang="en-US" sz="4800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1907704" y="3445549"/>
            <a:ext cx="1877437" cy="830997"/>
          </a:xfrm>
          <a:prstGeom prst="rect">
            <a:avLst/>
          </a:prstGeom>
          <a:solidFill>
            <a:schemeClr val="accent4">
              <a:lumMod val="25000"/>
              <a:lumOff val="75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4800" b="1" dirty="0" smtClean="0"/>
              <a:t>1 0 1 0</a:t>
            </a:r>
            <a:endParaRPr lang="zh-TW" altLang="en-US" sz="4800" b="1" dirty="0"/>
          </a:p>
        </p:txBody>
      </p:sp>
      <p:cxnSp>
        <p:nvCxnSpPr>
          <p:cNvPr id="8" name="直線接點 7"/>
          <p:cNvCxnSpPr/>
          <p:nvPr/>
        </p:nvCxnSpPr>
        <p:spPr bwMode="auto">
          <a:xfrm>
            <a:off x="683568" y="4437112"/>
            <a:ext cx="31683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文字方塊 8"/>
          <p:cNvSpPr txBox="1"/>
          <p:nvPr/>
        </p:nvSpPr>
        <p:spPr>
          <a:xfrm>
            <a:off x="1043608" y="361154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 smtClean="0"/>
              <a:t>⊕</a:t>
            </a:r>
            <a:endParaRPr lang="zh-TW" altLang="en-US" sz="3600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907704" y="4653136"/>
            <a:ext cx="1877437" cy="830997"/>
          </a:xfrm>
          <a:prstGeom prst="rect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4800" b="1" dirty="0" smtClean="0"/>
              <a:t>0 0 1 1</a:t>
            </a:r>
            <a:endParaRPr lang="zh-TW" altLang="en-US" sz="4800" b="1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907704" y="5921272"/>
            <a:ext cx="2268570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!=0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先手勝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574883" y="1302447"/>
            <a:ext cx="1877437" cy="830997"/>
          </a:xfrm>
          <a:prstGeom prst="rect">
            <a:avLst/>
          </a:prstGeom>
          <a:solidFill>
            <a:schemeClr val="accent4">
              <a:lumMod val="25000"/>
              <a:lumOff val="75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4800" b="1" dirty="0"/>
              <a:t>1</a:t>
            </a:r>
            <a:r>
              <a:rPr lang="en-US" altLang="zh-TW" sz="4800" b="1" dirty="0" smtClean="0"/>
              <a:t> 1 0 0</a:t>
            </a:r>
            <a:endParaRPr lang="zh-TW" altLang="en-US" sz="4800" b="1" dirty="0"/>
          </a:p>
        </p:txBody>
      </p:sp>
      <p:sp>
        <p:nvSpPr>
          <p:cNvPr id="21" name="矩形 20"/>
          <p:cNvSpPr/>
          <p:nvPr/>
        </p:nvSpPr>
        <p:spPr bwMode="auto">
          <a:xfrm>
            <a:off x="6513601" y="1302447"/>
            <a:ext cx="938719" cy="83099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574883" y="2348880"/>
            <a:ext cx="1877437" cy="830997"/>
          </a:xfrm>
          <a:prstGeom prst="rect">
            <a:avLst/>
          </a:prstGeom>
          <a:solidFill>
            <a:schemeClr val="accent4">
              <a:lumMod val="25000"/>
              <a:lumOff val="75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4800" b="1" dirty="0" smtClean="0"/>
              <a:t>0 1 1 0</a:t>
            </a:r>
            <a:endParaRPr lang="zh-TW" altLang="en-US" sz="4800" b="1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574883" y="3467690"/>
            <a:ext cx="1877437" cy="830997"/>
          </a:xfrm>
          <a:prstGeom prst="rect">
            <a:avLst/>
          </a:prstGeom>
          <a:solidFill>
            <a:schemeClr val="accent4">
              <a:lumMod val="25000"/>
              <a:lumOff val="75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4800" b="1" dirty="0" smtClean="0"/>
              <a:t>1 0 1 0</a:t>
            </a:r>
            <a:endParaRPr lang="zh-TW" altLang="en-US" sz="4800" b="1" dirty="0"/>
          </a:p>
        </p:txBody>
      </p:sp>
      <p:cxnSp>
        <p:nvCxnSpPr>
          <p:cNvPr id="24" name="直線接點 23"/>
          <p:cNvCxnSpPr/>
          <p:nvPr/>
        </p:nvCxnSpPr>
        <p:spPr bwMode="auto">
          <a:xfrm>
            <a:off x="4572000" y="4398585"/>
            <a:ext cx="381642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文字方塊 24"/>
          <p:cNvSpPr txBox="1"/>
          <p:nvPr/>
        </p:nvSpPr>
        <p:spPr>
          <a:xfrm>
            <a:off x="4788024" y="3611542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 smtClean="0"/>
              <a:t>⊕</a:t>
            </a:r>
            <a:endParaRPr lang="zh-TW" altLang="en-US" sz="3600" b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580112" y="4581128"/>
            <a:ext cx="1877437" cy="830997"/>
          </a:xfrm>
          <a:prstGeom prst="rect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4800" b="1" dirty="0" smtClean="0"/>
              <a:t>0 0 0 0</a:t>
            </a:r>
            <a:endParaRPr lang="zh-TW" altLang="en-US" sz="4800" b="1" dirty="0"/>
          </a:p>
        </p:txBody>
      </p:sp>
      <p:cxnSp>
        <p:nvCxnSpPr>
          <p:cNvPr id="30" name="直線單箭頭接點 29"/>
          <p:cNvCxnSpPr/>
          <p:nvPr/>
        </p:nvCxnSpPr>
        <p:spPr bwMode="auto">
          <a:xfrm>
            <a:off x="4139952" y="1844824"/>
            <a:ext cx="108012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02874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SG(Sprague-Grundy)</a:t>
            </a:r>
            <a:r>
              <a:rPr lang="zh-TW" altLang="en-US" dirty="0" smtClean="0"/>
              <a:t> </a:t>
            </a:r>
            <a:r>
              <a:rPr lang="en-US" altLang="zh-TW" dirty="0" smtClean="0"/>
              <a:t>Function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107504" y="1373532"/>
            <a:ext cx="8928992" cy="1938992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SG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函数，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SG(x)=</a:t>
            </a:r>
            <a:r>
              <a:rPr lang="en-US" altLang="zh-TW" sz="40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mex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 SG(y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| </a:t>
            </a:r>
            <a:r>
              <a:rPr lang="en-US" altLang="zh-TW" sz="40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x→y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4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就是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状态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能转移到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105346" y="3717032"/>
            <a:ext cx="7220246" cy="169277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3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mex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(Y)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表示</a:t>
            </a:r>
            <a:r>
              <a:rPr lang="zh-TW" altLang="en-US" sz="4000" b="1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非</a:t>
            </a:r>
            <a:r>
              <a:rPr lang="en-US" altLang="zh-TW" sz="4000" b="1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sz="4000" b="1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集合中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最小的自然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数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 : </a:t>
            </a:r>
            <a:r>
              <a:rPr lang="en-US" altLang="zh-TW" sz="32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mex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(0,2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)=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mex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(1,3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)=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30164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1640" y="332656"/>
            <a:ext cx="7315200" cy="8382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只考虑一堆石头的情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况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560" y="1484784"/>
            <a:ext cx="8208912" cy="4752528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Recursive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SG(0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)=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</a:p>
          <a:p>
            <a:pPr marL="857250" lvl="1" indent="-457200">
              <a:buFont typeface="Wingdings" panose="05000000000000000000" pitchFamily="2" charset="2"/>
              <a:buChar char="ü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(0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没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有后继，所以自然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SG(0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=0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SG(1)=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mex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(SG(0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)=0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)=1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SG(2)=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mex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(SG(0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)=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0, SG(1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)=1)=2</a:t>
            </a: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...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SG(n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)=n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98803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1640" y="332656"/>
            <a:ext cx="7315200" cy="838200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考虑兩堆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石头的情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况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560" y="1484784"/>
            <a:ext cx="8208912" cy="4752528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Recursive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SG(0,0)=0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SG(0,1)=SG(1,0)=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mex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(SG(0,0)=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)=1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SG(0,2)=SG(2,0)=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mex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(SG(0,1)=1 SG(0,0)=0)=2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...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SG(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a,b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)=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a⊕b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175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1640" y="332656"/>
            <a:ext cx="7315200" cy="838200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考虑三堆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石头的情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况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560" y="1484784"/>
            <a:ext cx="8208912" cy="4752528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Recursive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SG(0,0,0)=0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SG(0,0,1)=SG(0,1,0)=SG(1,0,0)=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mex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(SG(0,0,0)=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)=1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SG(0,1,1)=SG(1,1,0)=SG(1,0,1)=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mex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(SG(0,0,1)=1 SG(0,1,0)=1…)=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...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SG(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a,b,c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)=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a⊕b⊕c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=SG(a)⊕SG(b)⊕SG(c)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91688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1640" y="404664"/>
            <a:ext cx="7315200" cy="838200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本題的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SG Function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 txBox="1">
            <a:spLocks/>
          </p:cNvSpPr>
          <p:nvPr/>
        </p:nvSpPr>
        <p:spPr>
          <a:xfrm>
            <a:off x="611560" y="1484784"/>
            <a:ext cx="8208912" cy="410445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32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4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TW" altLang="en-US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考慮一堆石頭的時候</a:t>
            </a:r>
            <a:r>
              <a:rPr lang="en-US" altLang="zh-TW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SG(1)=0 why???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SG(2)=</a:t>
            </a:r>
            <a:r>
              <a:rPr lang="en-US" altLang="zh-TW" kern="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mex</a:t>
            </a:r>
            <a:r>
              <a:rPr lang="en-US" altLang="zh-TW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{SG(1)=0}=1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SG(3)=</a:t>
            </a:r>
            <a:r>
              <a:rPr lang="en-US" altLang="zh-TW" kern="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mex</a:t>
            </a:r>
            <a:r>
              <a:rPr lang="en-US" altLang="zh-TW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{SG(2)=1}=0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SG(4)=</a:t>
            </a:r>
            <a:r>
              <a:rPr lang="en-US" altLang="zh-TW" kern="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mex</a:t>
            </a:r>
            <a:r>
              <a:rPr lang="en-US" altLang="zh-TW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{SG(3)=0, SG(2)=1}=2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SG(5)=</a:t>
            </a:r>
            <a:r>
              <a:rPr lang="en-US" altLang="zh-TW" kern="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mex</a:t>
            </a:r>
            <a:r>
              <a:rPr lang="en-US" altLang="zh-TW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{SG(4)=2,SG(3)=0}=1</a:t>
            </a:r>
          </a:p>
          <a:p>
            <a:pPr marL="0" indent="0">
              <a:buFont typeface="Wingdings" pitchFamily="2" charset="2"/>
              <a:buNone/>
            </a:pPr>
            <a:r>
              <a:rPr lang="zh-TW" altLang="en-US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 </a:t>
            </a:r>
            <a:r>
              <a:rPr lang="en-US" altLang="zh-TW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...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916334"/>
              </p:ext>
            </p:extLst>
          </p:nvPr>
        </p:nvGraphicFramePr>
        <p:xfrm>
          <a:off x="107504" y="5589240"/>
          <a:ext cx="10224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600"/>
                <a:gridCol w="681600"/>
                <a:gridCol w="681600"/>
                <a:gridCol w="681600"/>
                <a:gridCol w="681600"/>
                <a:gridCol w="681600"/>
                <a:gridCol w="681600"/>
                <a:gridCol w="681600"/>
                <a:gridCol w="681600"/>
                <a:gridCol w="681600"/>
                <a:gridCol w="681600"/>
                <a:gridCol w="681600"/>
                <a:gridCol w="681600"/>
                <a:gridCol w="681600"/>
                <a:gridCol w="681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SG(n)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875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1640" y="476672"/>
            <a:ext cx="7315200" cy="8382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本題的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SG Function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661457"/>
              </p:ext>
            </p:extLst>
          </p:nvPr>
        </p:nvGraphicFramePr>
        <p:xfrm>
          <a:off x="-4181" y="1196752"/>
          <a:ext cx="10224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600"/>
                <a:gridCol w="681600"/>
                <a:gridCol w="681600"/>
                <a:gridCol w="681600"/>
                <a:gridCol w="681600"/>
                <a:gridCol w="681600"/>
                <a:gridCol w="681600"/>
                <a:gridCol w="681600"/>
                <a:gridCol w="681600"/>
                <a:gridCol w="681600"/>
                <a:gridCol w="681600"/>
                <a:gridCol w="681600"/>
                <a:gridCol w="681600"/>
                <a:gridCol w="681600"/>
                <a:gridCol w="681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SG(n)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763688" y="2348880"/>
                <a:ext cx="6179833" cy="910314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0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SG(n)=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4000" b="1" i="1" smtClean="0">
                            <a:latin typeface="Cambria Math"/>
                            <a:ea typeface="微軟正黑體" panose="020B0604030504040204" pitchFamily="34" charset="-120"/>
                          </a:rPr>
                        </m:ctrlPr>
                      </m:fPr>
                      <m:num>
                        <m:r>
                          <a:rPr lang="en-US" altLang="zh-TW" sz="4000" b="1" i="1" smtClean="0">
                            <a:latin typeface="Cambria Math"/>
                            <a:ea typeface="微軟正黑體" panose="020B0604030504040204" pitchFamily="34" charset="-120"/>
                          </a:rPr>
                          <m:t>𝒏</m:t>
                        </m:r>
                      </m:num>
                      <m:den>
                        <m:r>
                          <a:rPr lang="en-US" altLang="zh-TW" sz="4000" b="1" i="1" smtClean="0">
                            <a:latin typeface="Cambria Math"/>
                            <a:ea typeface="微軟正黑體" panose="020B0604030504040204" pitchFamily="34" charset="-120"/>
                          </a:rPr>
                          <m:t>𝟐</m:t>
                        </m:r>
                      </m:den>
                    </m:f>
                  </m:oMath>
                </a14:m>
                <a:r>
                  <a:rPr lang="zh-TW" altLang="en-US" sz="40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40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 when n is even</a:t>
                </a:r>
                <a:endParaRPr lang="zh-TW" altLang="en-US" sz="40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2348880"/>
                <a:ext cx="6179833" cy="910314"/>
              </a:xfrm>
              <a:prstGeom prst="rect">
                <a:avLst/>
              </a:prstGeom>
              <a:blipFill rotWithShape="1">
                <a:blip r:embed="rId2"/>
                <a:stretch>
                  <a:fillRect l="-3346" t="-4605" r="-2264" b="-11184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412546"/>
              </p:ext>
            </p:extLst>
          </p:nvPr>
        </p:nvGraphicFramePr>
        <p:xfrm>
          <a:off x="0" y="3645024"/>
          <a:ext cx="10224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600"/>
                <a:gridCol w="681600"/>
                <a:gridCol w="681600"/>
                <a:gridCol w="681600"/>
                <a:gridCol w="681600"/>
                <a:gridCol w="681600"/>
                <a:gridCol w="681600"/>
                <a:gridCol w="681600"/>
                <a:gridCol w="681600"/>
                <a:gridCol w="681600"/>
                <a:gridCol w="681600"/>
                <a:gridCol w="681600"/>
                <a:gridCol w="681600"/>
                <a:gridCol w="681600"/>
                <a:gridCol w="681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SG(n)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780310" y="5779474"/>
                <a:ext cx="7029488" cy="910314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0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SG(n)=</a:t>
                </a:r>
                <a14:m>
                  <m:oMath xmlns:m="http://schemas.openxmlformats.org/officeDocument/2006/math">
                    <m:r>
                      <a:rPr lang="en-US" altLang="zh-TW" sz="4000" b="1" i="0" smtClean="0">
                        <a:latin typeface="Cambria Math"/>
                        <a:ea typeface="微軟正黑體" panose="020B0604030504040204" pitchFamily="34" charset="-120"/>
                      </a:rPr>
                      <m:t>𝐒𝐆</m:t>
                    </m:r>
                    <m:r>
                      <a:rPr lang="en-US" altLang="zh-TW" sz="4000" b="1" i="0" smtClean="0">
                        <a:latin typeface="Cambria Math"/>
                        <a:ea typeface="微軟正黑體" panose="020B0604030504040204" pitchFamily="34" charset="-120"/>
                      </a:rPr>
                      <m:t>(</m:t>
                    </m:r>
                    <m:f>
                      <m:fPr>
                        <m:ctrlPr>
                          <a:rPr lang="en-US" altLang="zh-TW" sz="4000" b="1" i="1" smtClean="0">
                            <a:latin typeface="Cambria Math"/>
                            <a:ea typeface="微軟正黑體" panose="020B0604030504040204" pitchFamily="34" charset="-120"/>
                          </a:rPr>
                        </m:ctrlPr>
                      </m:fPr>
                      <m:num>
                        <m:r>
                          <a:rPr lang="en-US" altLang="zh-TW" sz="4000" b="1" i="1" smtClean="0">
                            <a:latin typeface="Cambria Math"/>
                            <a:ea typeface="微軟正黑體" panose="020B0604030504040204" pitchFamily="34" charset="-120"/>
                          </a:rPr>
                          <m:t>𝒏</m:t>
                        </m:r>
                      </m:num>
                      <m:den>
                        <m:r>
                          <a:rPr lang="en-US" altLang="zh-TW" sz="4000" b="1" i="1" smtClean="0">
                            <a:latin typeface="Cambria Math"/>
                            <a:ea typeface="微軟正黑體" panose="020B0604030504040204" pitchFamily="34" charset="-120"/>
                          </a:rPr>
                          <m:t>𝟐</m:t>
                        </m:r>
                      </m:den>
                    </m:f>
                    <m:r>
                      <a:rPr lang="en-US" altLang="zh-TW" sz="4000" b="1" i="1" smtClean="0">
                        <a:latin typeface="Cambria Math"/>
                        <a:ea typeface="微軟正黑體" panose="020B0604030504040204" pitchFamily="34" charset="-120"/>
                      </a:rPr>
                      <m:t>)</m:t>
                    </m:r>
                  </m:oMath>
                </a14:m>
                <a:r>
                  <a:rPr lang="zh-TW" altLang="en-US" sz="40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40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 when n is odd</a:t>
                </a:r>
                <a:endParaRPr lang="zh-TW" altLang="en-US" sz="40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310" y="5779474"/>
                <a:ext cx="7029488" cy="910314"/>
              </a:xfrm>
              <a:prstGeom prst="rect">
                <a:avLst/>
              </a:prstGeom>
              <a:blipFill rotWithShape="1">
                <a:blip r:embed="rId3"/>
                <a:stretch>
                  <a:fillRect l="-2944" t="-4636" r="-2078" b="-11921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01154"/>
              </p:ext>
            </p:extLst>
          </p:nvPr>
        </p:nvGraphicFramePr>
        <p:xfrm>
          <a:off x="0" y="4869160"/>
          <a:ext cx="10224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600"/>
                <a:gridCol w="681600"/>
                <a:gridCol w="681600"/>
                <a:gridCol w="681600"/>
                <a:gridCol w="681600"/>
                <a:gridCol w="681600"/>
                <a:gridCol w="681600"/>
                <a:gridCol w="681600"/>
                <a:gridCol w="681600"/>
                <a:gridCol w="681600"/>
                <a:gridCol w="681600"/>
                <a:gridCol w="681600"/>
                <a:gridCol w="681600"/>
                <a:gridCol w="681600"/>
                <a:gridCol w="681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SG(n)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9" name="直線單箭頭接點 8"/>
          <p:cNvCxnSpPr/>
          <p:nvPr/>
        </p:nvCxnSpPr>
        <p:spPr bwMode="auto">
          <a:xfrm flipH="1">
            <a:off x="1763688" y="4437112"/>
            <a:ext cx="2016224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單箭頭接點 10"/>
          <p:cNvCxnSpPr/>
          <p:nvPr/>
        </p:nvCxnSpPr>
        <p:spPr bwMode="auto">
          <a:xfrm flipH="1">
            <a:off x="1043608" y="4431621"/>
            <a:ext cx="1224136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單箭頭接點 13"/>
          <p:cNvCxnSpPr/>
          <p:nvPr/>
        </p:nvCxnSpPr>
        <p:spPr bwMode="auto">
          <a:xfrm flipH="1">
            <a:off x="2483768" y="4431621"/>
            <a:ext cx="2664296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線單箭頭接點 17"/>
          <p:cNvCxnSpPr/>
          <p:nvPr/>
        </p:nvCxnSpPr>
        <p:spPr bwMode="auto">
          <a:xfrm flipH="1">
            <a:off x="3131840" y="4431621"/>
            <a:ext cx="3384376" cy="4375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線單箭頭接點 19"/>
          <p:cNvCxnSpPr/>
          <p:nvPr/>
        </p:nvCxnSpPr>
        <p:spPr bwMode="auto">
          <a:xfrm flipH="1">
            <a:off x="3815916" y="4431621"/>
            <a:ext cx="3996444" cy="4375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單箭頭接點 21"/>
          <p:cNvCxnSpPr/>
          <p:nvPr/>
        </p:nvCxnSpPr>
        <p:spPr bwMode="auto">
          <a:xfrm flipH="1">
            <a:off x="4427984" y="4431621"/>
            <a:ext cx="4104456" cy="4375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4083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 (1/3)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68" y="1124744"/>
            <a:ext cx="7819256" cy="4968552"/>
          </a:xfrm>
        </p:spPr>
        <p:txBody>
          <a:bodyPr/>
          <a:lstStyle/>
          <a:p>
            <a:pPr algn="just"/>
            <a:r>
              <a:rPr lang="en-US" altLang="zh-TW" sz="2800" dirty="0"/>
              <a:t>You and your friend are playing a game in which you and your friend take </a:t>
            </a:r>
            <a:r>
              <a:rPr lang="en-US" altLang="zh-TW" sz="2800" u="sng" dirty="0">
                <a:solidFill>
                  <a:srgbClr val="FF0000"/>
                </a:solidFill>
              </a:rPr>
              <a:t>turns removing stones from piles</a:t>
            </a:r>
            <a:r>
              <a:rPr lang="en-US" altLang="zh-TW" sz="2800" dirty="0"/>
              <a:t>. </a:t>
            </a:r>
            <a:endParaRPr lang="en-US" altLang="zh-TW" sz="2800" dirty="0" smtClean="0"/>
          </a:p>
          <a:p>
            <a:pPr algn="just"/>
            <a:r>
              <a:rPr lang="en-US" altLang="zh-TW" sz="2800" dirty="0" smtClean="0"/>
              <a:t>Initially </a:t>
            </a:r>
            <a:r>
              <a:rPr lang="en-US" altLang="zh-TW" sz="2800" dirty="0"/>
              <a:t>there are </a:t>
            </a:r>
            <a:r>
              <a:rPr lang="en-US" altLang="zh-TW" sz="2800" u="sng" dirty="0">
                <a:solidFill>
                  <a:srgbClr val="FF0000"/>
                </a:solidFill>
              </a:rPr>
              <a:t>N piles</a:t>
            </a:r>
            <a:r>
              <a:rPr lang="en-US" altLang="zh-TW" sz="2800" dirty="0"/>
              <a:t> with a</a:t>
            </a:r>
            <a:r>
              <a:rPr lang="en-US" altLang="zh-TW" sz="2800" baseline="-25000" dirty="0"/>
              <a:t>1</a:t>
            </a:r>
            <a:r>
              <a:rPr lang="en-US" altLang="zh-TW" sz="2800" dirty="0"/>
              <a:t>, a</a:t>
            </a:r>
            <a:r>
              <a:rPr lang="en-US" altLang="zh-TW" sz="2800" baseline="-25000" dirty="0"/>
              <a:t>2</a:t>
            </a:r>
            <a:r>
              <a:rPr lang="en-US" altLang="zh-TW" sz="2800" dirty="0"/>
              <a:t>, a</a:t>
            </a:r>
            <a:r>
              <a:rPr lang="en-US" altLang="zh-TW" sz="2800" baseline="-25000" dirty="0"/>
              <a:t>3</a:t>
            </a:r>
            <a:r>
              <a:rPr lang="en-US" altLang="zh-TW" sz="2800" dirty="0"/>
              <a:t>, . . . , </a:t>
            </a:r>
            <a:r>
              <a:rPr lang="en-US" altLang="zh-TW" sz="2800" dirty="0" err="1"/>
              <a:t>a</a:t>
            </a:r>
            <a:r>
              <a:rPr lang="en-US" altLang="zh-TW" sz="2800" baseline="-25000" dirty="0" err="1"/>
              <a:t>N</a:t>
            </a:r>
            <a:r>
              <a:rPr lang="en-US" altLang="zh-TW" sz="2800" dirty="0"/>
              <a:t> number of stones. On each turn, a player must </a:t>
            </a:r>
            <a:r>
              <a:rPr lang="en-US" altLang="zh-TW" sz="2800" u="sng" dirty="0" smtClean="0">
                <a:solidFill>
                  <a:srgbClr val="FF0000"/>
                </a:solidFill>
              </a:rPr>
              <a:t>remove </a:t>
            </a:r>
            <a:r>
              <a:rPr lang="en-US" altLang="zh-TW" sz="2800" u="sng" dirty="0">
                <a:solidFill>
                  <a:srgbClr val="FF0000"/>
                </a:solidFill>
              </a:rPr>
              <a:t>at least one stone from one pile but no more than half of the number of stones in that pile</a:t>
            </a:r>
            <a:r>
              <a:rPr lang="en-US" altLang="zh-TW" sz="2800" dirty="0"/>
              <a:t>. 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1978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445" y="-15163"/>
            <a:ext cx="7368766" cy="68402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-108520" y="-27384"/>
            <a:ext cx="1862965" cy="1200329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Sample </a:t>
            </a:r>
          </a:p>
          <a:p>
            <a:r>
              <a:rPr lang="en-US" altLang="zh-TW" sz="3600" b="1" dirty="0" smtClean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endParaRPr lang="zh-TW" altLang="en-US" sz="3600" b="1" dirty="0">
              <a:solidFill>
                <a:schemeClr val="bg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2599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 (2/3)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68" y="1124744"/>
            <a:ext cx="7819256" cy="4968552"/>
          </a:xfrm>
        </p:spPr>
        <p:txBody>
          <a:bodyPr/>
          <a:lstStyle/>
          <a:p>
            <a:pPr algn="just"/>
            <a:r>
              <a:rPr lang="en-US" altLang="zh-TW" sz="2800" dirty="0" smtClean="0"/>
              <a:t>The </a:t>
            </a:r>
            <a:r>
              <a:rPr lang="en-US" altLang="zh-TW" sz="2800" dirty="0"/>
              <a:t>player </a:t>
            </a:r>
            <a:r>
              <a:rPr lang="en-US" altLang="zh-TW" sz="2800" u="sng" dirty="0">
                <a:solidFill>
                  <a:srgbClr val="FF0000"/>
                </a:solidFill>
              </a:rPr>
              <a:t>who cannot make any moves is considered lost</a:t>
            </a:r>
            <a:r>
              <a:rPr lang="en-US" altLang="zh-TW" sz="2800" dirty="0"/>
              <a:t>. For example, if there are three piles with 5, 1 and 2 stones, then the player can take 1 or 2 stones from first pile, no stone from second pile, and only 1 stone from third pile. Note that the player cannot take any stones from the second pile as 1 is more than half of 1 (the size of that pile). 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3361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 (3/3)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68" y="1124744"/>
            <a:ext cx="7819256" cy="4968552"/>
          </a:xfrm>
        </p:spPr>
        <p:txBody>
          <a:bodyPr/>
          <a:lstStyle/>
          <a:p>
            <a:pPr algn="just"/>
            <a:r>
              <a:rPr lang="en-US" altLang="zh-TW" sz="2800" dirty="0" smtClean="0"/>
              <a:t>Assume </a:t>
            </a:r>
            <a:r>
              <a:rPr lang="en-US" altLang="zh-TW" sz="2800" dirty="0"/>
              <a:t>that you and your friend </a:t>
            </a:r>
            <a:r>
              <a:rPr lang="en-US" altLang="zh-TW" sz="2800" u="sng" dirty="0">
                <a:solidFill>
                  <a:srgbClr val="FF0000"/>
                </a:solidFill>
              </a:rPr>
              <a:t>play optimally and you play first</a:t>
            </a:r>
            <a:r>
              <a:rPr lang="en-US" altLang="zh-TW" sz="2800" dirty="0"/>
              <a:t>, determine whether you have a winning move. You are said to have a winning move if after making that move, you can eventually win no matter what your friend does.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9423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980728"/>
            <a:ext cx="7603232" cy="4824536"/>
          </a:xfrm>
        </p:spPr>
        <p:txBody>
          <a:bodyPr/>
          <a:lstStyle/>
          <a:p>
            <a:pPr algn="just"/>
            <a:r>
              <a:rPr lang="en-US" altLang="zh-TW" sz="2800" dirty="0"/>
              <a:t>The first line of input contains </a:t>
            </a:r>
            <a:r>
              <a:rPr lang="en-US" altLang="zh-TW" sz="2800" u="sng" dirty="0">
                <a:solidFill>
                  <a:srgbClr val="FF0000"/>
                </a:solidFill>
              </a:rPr>
              <a:t>an integer T (T ≤ 100) denoting the number of </a:t>
            </a:r>
            <a:r>
              <a:rPr lang="en-US" altLang="zh-TW" sz="2800" u="sng" dirty="0" err="1">
                <a:solidFill>
                  <a:srgbClr val="FF0000"/>
                </a:solidFill>
              </a:rPr>
              <a:t>testcases</a:t>
            </a:r>
            <a:r>
              <a:rPr lang="en-US" altLang="zh-TW" sz="2800" dirty="0"/>
              <a:t>. </a:t>
            </a:r>
            <a:endParaRPr lang="en-US" altLang="zh-TW" sz="2800" dirty="0" smtClean="0"/>
          </a:p>
          <a:p>
            <a:pPr algn="just"/>
            <a:r>
              <a:rPr lang="en-US" altLang="zh-TW" sz="2800" dirty="0" smtClean="0"/>
              <a:t>Each </a:t>
            </a:r>
            <a:r>
              <a:rPr lang="en-US" altLang="zh-TW" sz="2800" dirty="0" err="1"/>
              <a:t>testcase</a:t>
            </a:r>
            <a:r>
              <a:rPr lang="en-US" altLang="zh-TW" sz="2800" dirty="0"/>
              <a:t> begins with an </a:t>
            </a:r>
            <a:r>
              <a:rPr lang="en-US" altLang="zh-TW" sz="2800" u="sng" dirty="0">
                <a:solidFill>
                  <a:srgbClr val="FF0000"/>
                </a:solidFill>
              </a:rPr>
              <a:t>integer N (1 ≤ N ≤ </a:t>
            </a:r>
            <a:r>
              <a:rPr lang="en-US" altLang="zh-TW" sz="4000" u="sng" dirty="0">
                <a:solidFill>
                  <a:srgbClr val="FF0000"/>
                </a:solidFill>
              </a:rPr>
              <a:t>100</a:t>
            </a:r>
            <a:r>
              <a:rPr lang="en-US" altLang="zh-TW" sz="2800" u="sng" dirty="0">
                <a:solidFill>
                  <a:srgbClr val="FF0000"/>
                </a:solidFill>
              </a:rPr>
              <a:t>) the number of piles</a:t>
            </a:r>
            <a:r>
              <a:rPr lang="en-US" altLang="zh-TW" sz="2800" dirty="0"/>
              <a:t>. </a:t>
            </a:r>
            <a:endParaRPr lang="en-US" altLang="zh-TW" sz="2800" dirty="0" smtClean="0"/>
          </a:p>
          <a:p>
            <a:pPr algn="just"/>
            <a:r>
              <a:rPr lang="en-US" altLang="zh-TW" sz="2800" dirty="0" smtClean="0"/>
              <a:t>The </a:t>
            </a:r>
            <a:r>
              <a:rPr lang="en-US" altLang="zh-TW" sz="2800" dirty="0"/>
              <a:t>next line contains N integers a</a:t>
            </a:r>
            <a:r>
              <a:rPr lang="en-US" altLang="zh-TW" sz="2800" baseline="-25000" dirty="0"/>
              <a:t>1</a:t>
            </a:r>
            <a:r>
              <a:rPr lang="en-US" altLang="zh-TW" sz="2800" dirty="0"/>
              <a:t>, a</a:t>
            </a:r>
            <a:r>
              <a:rPr lang="en-US" altLang="zh-TW" sz="2800" baseline="-25000" dirty="0"/>
              <a:t>2</a:t>
            </a:r>
            <a:r>
              <a:rPr lang="en-US" altLang="zh-TW" sz="2800" dirty="0"/>
              <a:t>, a</a:t>
            </a:r>
            <a:r>
              <a:rPr lang="en-US" altLang="zh-TW" sz="2800" baseline="-25000" dirty="0"/>
              <a:t>3</a:t>
            </a:r>
            <a:r>
              <a:rPr lang="en-US" altLang="zh-TW" sz="2800" dirty="0"/>
              <a:t>, . . . , </a:t>
            </a:r>
            <a:r>
              <a:rPr lang="en-US" altLang="zh-TW" sz="2800" dirty="0" err="1"/>
              <a:t>a</a:t>
            </a:r>
            <a:r>
              <a:rPr lang="en-US" altLang="zh-TW" sz="2800" baseline="-25000" dirty="0" err="1"/>
              <a:t>N</a:t>
            </a:r>
            <a:r>
              <a:rPr lang="en-US" altLang="zh-TW" sz="2800" dirty="0"/>
              <a:t> (1 ≤ </a:t>
            </a:r>
            <a:r>
              <a:rPr lang="en-US" altLang="zh-TW" sz="2800" dirty="0" err="1"/>
              <a:t>a</a:t>
            </a:r>
            <a:r>
              <a:rPr lang="en-US" altLang="zh-TW" sz="2800" baseline="-25000" dirty="0" err="1"/>
              <a:t>i</a:t>
            </a:r>
            <a:r>
              <a:rPr lang="en-US" altLang="zh-TW" sz="2800" dirty="0"/>
              <a:t> ≤ 2 ∗ 10</a:t>
            </a:r>
            <a:r>
              <a:rPr lang="en-US" altLang="zh-TW" sz="2800" baseline="30000" dirty="0"/>
              <a:t>18</a:t>
            </a:r>
            <a:r>
              <a:rPr lang="en-US" altLang="zh-TW" sz="2800" dirty="0"/>
              <a:t>) </a:t>
            </a:r>
            <a:r>
              <a:rPr lang="en-US" altLang="zh-TW" sz="2800" u="sng" dirty="0">
                <a:solidFill>
                  <a:srgbClr val="FF0000"/>
                </a:solidFill>
              </a:rPr>
              <a:t>the number of stones in each pile</a:t>
            </a:r>
            <a:r>
              <a:rPr lang="en-US" altLang="zh-TW" sz="2800" dirty="0"/>
              <a:t>. 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32142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608" y="1124744"/>
            <a:ext cx="7560840" cy="4896544"/>
          </a:xfrm>
        </p:spPr>
        <p:txBody>
          <a:bodyPr/>
          <a:lstStyle/>
          <a:p>
            <a:pPr algn="just"/>
            <a:r>
              <a:rPr lang="en-US" altLang="zh-TW" sz="2800" dirty="0"/>
              <a:t>For each </a:t>
            </a:r>
            <a:r>
              <a:rPr lang="en-US" altLang="zh-TW" sz="2800" dirty="0" err="1"/>
              <a:t>testcase</a:t>
            </a:r>
            <a:r>
              <a:rPr lang="en-US" altLang="zh-TW" sz="2800" dirty="0"/>
              <a:t>, print ‘YES’ (</a:t>
            </a:r>
            <a:r>
              <a:rPr lang="en-US" altLang="zh-TW" sz="2800" u="sng" dirty="0">
                <a:solidFill>
                  <a:srgbClr val="FF0000"/>
                </a:solidFill>
              </a:rPr>
              <a:t>without quote</a:t>
            </a:r>
            <a:r>
              <a:rPr lang="en-US" altLang="zh-TW" sz="2800" dirty="0"/>
              <a:t>) if you have a winning move, or ‘NO’ (without quote) if you don’t have a winning move.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6337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Sample Input / 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68" y="1320013"/>
            <a:ext cx="3384376" cy="5256584"/>
          </a:xfrm>
          <a:solidFill>
            <a:schemeClr val="bg1"/>
          </a:solidFill>
          <a:ln>
            <a:solidFill>
              <a:schemeClr val="bg2"/>
            </a:solidFill>
          </a:ln>
        </p:spPr>
        <p:txBody>
          <a:bodyPr/>
          <a:lstStyle/>
          <a:p>
            <a:pPr marL="0" indent="0" algn="just">
              <a:buNone/>
            </a:pPr>
            <a:r>
              <a:rPr lang="en-US" altLang="zh-TW" dirty="0"/>
              <a:t>4 </a:t>
            </a:r>
            <a:endParaRPr lang="en-US" altLang="zh-TW" dirty="0" smtClean="0"/>
          </a:p>
          <a:p>
            <a:pPr marL="0" indent="0" algn="just">
              <a:buNone/>
            </a:pPr>
            <a:r>
              <a:rPr lang="en-US" altLang="zh-TW" dirty="0" smtClean="0"/>
              <a:t>2 </a:t>
            </a:r>
          </a:p>
          <a:p>
            <a:pPr marL="0" indent="0" algn="just">
              <a:buNone/>
            </a:pPr>
            <a:r>
              <a:rPr lang="en-US" altLang="zh-TW" dirty="0" smtClean="0"/>
              <a:t>4 </a:t>
            </a:r>
            <a:r>
              <a:rPr lang="en-US" altLang="zh-TW" dirty="0"/>
              <a:t>4 </a:t>
            </a:r>
            <a:endParaRPr lang="en-US" altLang="zh-TW" dirty="0" smtClean="0"/>
          </a:p>
          <a:p>
            <a:pPr marL="0" indent="0" algn="just">
              <a:buNone/>
            </a:pPr>
            <a:r>
              <a:rPr lang="en-US" altLang="zh-TW" dirty="0" smtClean="0"/>
              <a:t>3 </a:t>
            </a:r>
          </a:p>
          <a:p>
            <a:pPr marL="0" indent="0" algn="just">
              <a:buNone/>
            </a:pPr>
            <a:r>
              <a:rPr lang="en-US" altLang="zh-TW" dirty="0" smtClean="0"/>
              <a:t>1 </a:t>
            </a:r>
            <a:r>
              <a:rPr lang="en-US" altLang="zh-TW" dirty="0"/>
              <a:t>2 3 </a:t>
            </a:r>
            <a:endParaRPr lang="en-US" altLang="zh-TW" dirty="0" smtClean="0"/>
          </a:p>
          <a:p>
            <a:pPr marL="0" indent="0" algn="just">
              <a:buNone/>
            </a:pPr>
            <a:r>
              <a:rPr lang="en-US" altLang="zh-TW" dirty="0" smtClean="0"/>
              <a:t>3 </a:t>
            </a:r>
          </a:p>
          <a:p>
            <a:pPr marL="0" indent="0" algn="just">
              <a:buNone/>
            </a:pPr>
            <a:r>
              <a:rPr lang="en-US" altLang="zh-TW" dirty="0" smtClean="0"/>
              <a:t>2 </a:t>
            </a:r>
            <a:r>
              <a:rPr lang="en-US" altLang="zh-TW" dirty="0"/>
              <a:t>4 6 </a:t>
            </a:r>
            <a:endParaRPr lang="en-US" altLang="zh-TW" dirty="0" smtClean="0"/>
          </a:p>
          <a:p>
            <a:pPr marL="0" indent="0" algn="just">
              <a:buNone/>
            </a:pPr>
            <a:r>
              <a:rPr lang="en-US" altLang="zh-TW" dirty="0" smtClean="0"/>
              <a:t>3 </a:t>
            </a:r>
          </a:p>
          <a:p>
            <a:pPr marL="0" indent="0" algn="just">
              <a:buNone/>
            </a:pPr>
            <a:r>
              <a:rPr lang="en-US" altLang="zh-TW" dirty="0" smtClean="0"/>
              <a:t>1 </a:t>
            </a:r>
            <a:r>
              <a:rPr lang="en-US" altLang="zh-TW" dirty="0"/>
              <a:t>2 1</a:t>
            </a:r>
            <a:endParaRPr lang="zh-TW" altLang="en-US" sz="2800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4355976" y="1299550"/>
            <a:ext cx="4608512" cy="1944216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32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4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buNone/>
            </a:pPr>
            <a:r>
              <a:rPr lang="en-US" altLang="zh-TW" sz="2400" dirty="0"/>
              <a:t>NO </a:t>
            </a:r>
            <a:endParaRPr lang="en-US" altLang="zh-TW" sz="2400" dirty="0" smtClean="0"/>
          </a:p>
          <a:p>
            <a:pPr marL="0" indent="0" algn="just">
              <a:buNone/>
            </a:pPr>
            <a:r>
              <a:rPr lang="en-US" altLang="zh-TW" sz="2400" dirty="0" smtClean="0"/>
              <a:t>YES </a:t>
            </a:r>
          </a:p>
          <a:p>
            <a:pPr marL="0" indent="0" algn="just">
              <a:buNone/>
            </a:pPr>
            <a:r>
              <a:rPr lang="en-US" altLang="zh-TW" sz="2400" dirty="0" smtClean="0"/>
              <a:t>NO </a:t>
            </a:r>
          </a:p>
          <a:p>
            <a:pPr marL="0" indent="0" algn="just">
              <a:buNone/>
            </a:pPr>
            <a:r>
              <a:rPr lang="en-US" altLang="zh-TW" sz="2400" dirty="0" smtClean="0"/>
              <a:t>YES</a:t>
            </a:r>
            <a:endParaRPr lang="zh-TW" altLang="en-US" sz="1600" kern="0" dirty="0"/>
          </a:p>
        </p:txBody>
      </p:sp>
      <p:sp>
        <p:nvSpPr>
          <p:cNvPr id="4" name="矩形 3"/>
          <p:cNvSpPr/>
          <p:nvPr/>
        </p:nvSpPr>
        <p:spPr bwMode="auto">
          <a:xfrm>
            <a:off x="683568" y="1299550"/>
            <a:ext cx="2016224" cy="61728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0" name="直線單箭頭接點 9"/>
          <p:cNvCxnSpPr/>
          <p:nvPr/>
        </p:nvCxnSpPr>
        <p:spPr bwMode="auto">
          <a:xfrm flipH="1">
            <a:off x="971600" y="1052736"/>
            <a:ext cx="360040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文字方塊 11"/>
          <p:cNvSpPr txBox="1"/>
          <p:nvPr/>
        </p:nvSpPr>
        <p:spPr>
          <a:xfrm>
            <a:off x="1259632" y="852681"/>
            <a:ext cx="2435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Number of test cases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683568" y="1916832"/>
            <a:ext cx="2016224" cy="108012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8" name="直線單箭頭接點 17"/>
          <p:cNvCxnSpPr/>
          <p:nvPr/>
        </p:nvCxnSpPr>
        <p:spPr bwMode="auto">
          <a:xfrm flipH="1">
            <a:off x="1331640" y="2271658"/>
            <a:ext cx="100811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文字方塊 30"/>
          <p:cNvSpPr txBox="1"/>
          <p:nvPr/>
        </p:nvSpPr>
        <p:spPr>
          <a:xfrm>
            <a:off x="2339752" y="1988840"/>
            <a:ext cx="1770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Number of piles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cxnSp>
        <p:nvCxnSpPr>
          <p:cNvPr id="59" name="直線單箭頭接點 58"/>
          <p:cNvCxnSpPr/>
          <p:nvPr/>
        </p:nvCxnSpPr>
        <p:spPr bwMode="auto">
          <a:xfrm flipH="1" flipV="1">
            <a:off x="1331640" y="2780928"/>
            <a:ext cx="1008112" cy="46283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文字方塊 60"/>
          <p:cNvSpPr txBox="1"/>
          <p:nvPr/>
        </p:nvSpPr>
        <p:spPr>
          <a:xfrm>
            <a:off x="1691680" y="3255484"/>
            <a:ext cx="3213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Number of Stones in each piles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683568" y="3012346"/>
            <a:ext cx="2016224" cy="113673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683568" y="4150932"/>
            <a:ext cx="2016224" cy="113673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683568" y="5287665"/>
            <a:ext cx="2016224" cy="123767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131840" y="4187114"/>
            <a:ext cx="1314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(4,4)→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967624" y="386492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337336" y="4201924"/>
            <a:ext cx="1314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(2,4)→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076056" y="385623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436096" y="4182760"/>
            <a:ext cx="1314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(2,2)→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258437" y="389000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516216" y="4182760"/>
            <a:ext cx="1314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(1,2)→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295729" y="394709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596336" y="4156337"/>
            <a:ext cx="1314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(1,1)→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8435127" y="392550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先敗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3149014" y="5051210"/>
            <a:ext cx="1314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(4,4)→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3984798" y="472901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4354510" y="5066020"/>
            <a:ext cx="1314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(3,4)→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093230" y="476753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5453270" y="5046856"/>
            <a:ext cx="1314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(3,3)→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6275611" y="475410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6533390" y="5046856"/>
            <a:ext cx="1314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(2,3)→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7312903" y="481118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7613510" y="5020433"/>
            <a:ext cx="1314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(2,2)→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8452301" y="47896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先敗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" name="直線接點 8"/>
          <p:cNvCxnSpPr/>
          <p:nvPr/>
        </p:nvCxnSpPr>
        <p:spPr bwMode="auto">
          <a:xfrm>
            <a:off x="5940152" y="5733256"/>
            <a:ext cx="0" cy="57606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330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260648"/>
            <a:ext cx="7315200" cy="838200"/>
          </a:xfrm>
        </p:spPr>
        <p:txBody>
          <a:bodyPr/>
          <a:lstStyle/>
          <a:p>
            <a:r>
              <a:rPr lang="en-US" altLang="zh-TW" dirty="0" err="1" smtClean="0"/>
              <a:t>Nim</a:t>
            </a:r>
            <a:r>
              <a:rPr lang="en-US" altLang="zh-TW" dirty="0" smtClean="0"/>
              <a:t> Game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600" y="1268760"/>
            <a:ext cx="7791400" cy="4979640"/>
          </a:xfrm>
        </p:spPr>
        <p:txBody>
          <a:bodyPr/>
          <a:lstStyle/>
          <a:p>
            <a:r>
              <a:rPr lang="zh-TW" altLang="en-US" sz="2800" dirty="0" smtClean="0">
                <a:latin typeface="+mj-lt"/>
                <a:ea typeface="標楷體" pitchFamily="65" charset="-120"/>
              </a:rPr>
              <a:t>兩</a:t>
            </a:r>
            <a:r>
              <a:rPr lang="zh-TW" altLang="en-US" sz="2800" dirty="0">
                <a:latin typeface="+mj-lt"/>
                <a:ea typeface="標楷體" pitchFamily="65" charset="-120"/>
              </a:rPr>
              <a:t>人輪流取銅板，每人每次需在</a:t>
            </a:r>
            <a:r>
              <a:rPr lang="zh-TW" altLang="en-US" sz="2800" dirty="0" smtClean="0">
                <a:latin typeface="+mj-lt"/>
                <a:ea typeface="標楷體" pitchFamily="65" charset="-120"/>
              </a:rPr>
              <a:t>某一 </a:t>
            </a:r>
            <a:r>
              <a:rPr lang="en-US" altLang="zh-TW" sz="2800" dirty="0" smtClean="0">
                <a:latin typeface="+mj-lt"/>
                <a:ea typeface="標楷體" pitchFamily="65" charset="-120"/>
              </a:rPr>
              <a:t>Pile </a:t>
            </a:r>
            <a:r>
              <a:rPr lang="zh-TW" altLang="en-US" sz="2800" dirty="0" smtClean="0">
                <a:latin typeface="+mj-lt"/>
                <a:ea typeface="標楷體" pitchFamily="65" charset="-120"/>
              </a:rPr>
              <a:t>取</a:t>
            </a:r>
            <a:r>
              <a:rPr lang="zh-TW" altLang="en-US" sz="2800" dirty="0">
                <a:latin typeface="+mj-lt"/>
                <a:ea typeface="標楷體" pitchFamily="65" charset="-120"/>
              </a:rPr>
              <a:t>一枚或一枚以上的銅板，但不能同時在</a:t>
            </a:r>
            <a:r>
              <a:rPr lang="zh-TW" altLang="en-US" sz="2800" dirty="0" smtClean="0">
                <a:latin typeface="+mj-lt"/>
                <a:ea typeface="標楷體" pitchFamily="65" charset="-120"/>
              </a:rPr>
              <a:t>兩 </a:t>
            </a:r>
            <a:r>
              <a:rPr lang="en-US" altLang="zh-TW" sz="2800" dirty="0" smtClean="0">
                <a:latin typeface="+mj-lt"/>
                <a:ea typeface="標楷體" pitchFamily="65" charset="-120"/>
              </a:rPr>
              <a:t>Piles </a:t>
            </a:r>
            <a:r>
              <a:rPr lang="zh-TW" altLang="en-US" sz="2800" dirty="0" smtClean="0">
                <a:latin typeface="+mj-lt"/>
                <a:ea typeface="標楷體" pitchFamily="65" charset="-120"/>
              </a:rPr>
              <a:t>取</a:t>
            </a:r>
            <a:r>
              <a:rPr lang="zh-TW" altLang="en-US" sz="2800" dirty="0">
                <a:latin typeface="+mj-lt"/>
                <a:ea typeface="標楷體" pitchFamily="65" charset="-120"/>
              </a:rPr>
              <a:t>銅板，直到最後，</a:t>
            </a:r>
            <a:r>
              <a:rPr lang="zh-TW" altLang="en-US" sz="2800" dirty="0">
                <a:solidFill>
                  <a:srgbClr val="FF0000"/>
                </a:solidFill>
                <a:latin typeface="+mj-lt"/>
                <a:ea typeface="標楷體" pitchFamily="65" charset="-120"/>
              </a:rPr>
              <a:t>將銅板拿光的人贏得此遊戲</a:t>
            </a:r>
            <a:r>
              <a:rPr lang="zh-TW" altLang="en-US" sz="2800" dirty="0" smtClean="0">
                <a:latin typeface="+mj-lt"/>
                <a:ea typeface="標楷體" pitchFamily="65" charset="-120"/>
              </a:rPr>
              <a:t>。</a:t>
            </a:r>
            <a:r>
              <a:rPr lang="en-US" altLang="zh-TW" sz="2800" dirty="0" smtClean="0">
                <a:latin typeface="+mj-lt"/>
                <a:ea typeface="標楷體" pitchFamily="65" charset="-120"/>
              </a:rPr>
              <a:t>(In other words, </a:t>
            </a:r>
            <a:r>
              <a:rPr lang="zh-TW" altLang="en-US" sz="2800" dirty="0" smtClean="0">
                <a:latin typeface="+mj-lt"/>
                <a:ea typeface="標楷體" pitchFamily="65" charset="-120"/>
              </a:rPr>
              <a:t>不能拿的輸</a:t>
            </a:r>
            <a:r>
              <a:rPr lang="en-US" altLang="zh-TW" sz="2800" dirty="0" smtClean="0">
                <a:latin typeface="+mj-lt"/>
                <a:ea typeface="標楷體" pitchFamily="65" charset="-120"/>
              </a:rPr>
              <a:t>)</a:t>
            </a:r>
            <a:endParaRPr lang="zh-TW" altLang="en-US" sz="2800" dirty="0">
              <a:latin typeface="+mj-lt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8002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 bwMode="auto">
          <a:xfrm>
            <a:off x="-10840" y="3937933"/>
            <a:ext cx="9165629" cy="17953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-21629" y="1412776"/>
            <a:ext cx="9165629" cy="17953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1640" y="404664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Examples</a:t>
            </a:r>
            <a:endParaRPr lang="zh-TW" altLang="en-US" dirty="0"/>
          </a:p>
        </p:txBody>
      </p:sp>
      <p:sp>
        <p:nvSpPr>
          <p:cNvPr id="3" name="橢圓 2"/>
          <p:cNvSpPr/>
          <p:nvPr/>
        </p:nvSpPr>
        <p:spPr bwMode="auto">
          <a:xfrm>
            <a:off x="397652" y="2302727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" name="橢圓 3"/>
          <p:cNvSpPr/>
          <p:nvPr/>
        </p:nvSpPr>
        <p:spPr bwMode="auto">
          <a:xfrm>
            <a:off x="955543" y="2292866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" name="橢圓 4"/>
          <p:cNvSpPr/>
          <p:nvPr/>
        </p:nvSpPr>
        <p:spPr bwMode="auto">
          <a:xfrm>
            <a:off x="1477772" y="2300755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6" name="直線單箭頭接點 5"/>
          <p:cNvCxnSpPr/>
          <p:nvPr/>
        </p:nvCxnSpPr>
        <p:spPr bwMode="auto">
          <a:xfrm>
            <a:off x="1981828" y="2410739"/>
            <a:ext cx="100604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文字方塊 6"/>
          <p:cNvSpPr txBox="1"/>
          <p:nvPr/>
        </p:nvSpPr>
        <p:spPr>
          <a:xfrm>
            <a:off x="1981828" y="1914557"/>
            <a:ext cx="1006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r>
              <a:rPr lang="zh-TW" altLang="en-US" dirty="0" smtClean="0"/>
              <a:t> 拿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 bwMode="auto">
          <a:xfrm>
            <a:off x="3133956" y="2302727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" name="橢圓 8"/>
          <p:cNvSpPr/>
          <p:nvPr/>
        </p:nvSpPr>
        <p:spPr bwMode="auto">
          <a:xfrm>
            <a:off x="3691847" y="2292866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0" name="直線單箭頭接點 9"/>
          <p:cNvCxnSpPr/>
          <p:nvPr/>
        </p:nvCxnSpPr>
        <p:spPr bwMode="auto">
          <a:xfrm>
            <a:off x="3998052" y="2400878"/>
            <a:ext cx="100604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文字方塊 10"/>
          <p:cNvSpPr txBox="1"/>
          <p:nvPr/>
        </p:nvSpPr>
        <p:spPr>
          <a:xfrm>
            <a:off x="4022005" y="1914557"/>
            <a:ext cx="1006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</a:t>
            </a:r>
            <a:r>
              <a:rPr lang="zh-TW" altLang="en-US" dirty="0" smtClean="0"/>
              <a:t> 拿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2" name="橢圓 11"/>
          <p:cNvSpPr/>
          <p:nvPr/>
        </p:nvSpPr>
        <p:spPr bwMode="auto">
          <a:xfrm>
            <a:off x="5168353" y="2282427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3" name="直線單箭頭接點 12"/>
          <p:cNvCxnSpPr/>
          <p:nvPr/>
        </p:nvCxnSpPr>
        <p:spPr bwMode="auto">
          <a:xfrm>
            <a:off x="5583261" y="2390439"/>
            <a:ext cx="100604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文字方塊 13"/>
          <p:cNvSpPr txBox="1"/>
          <p:nvPr/>
        </p:nvSpPr>
        <p:spPr>
          <a:xfrm>
            <a:off x="5654236" y="1907470"/>
            <a:ext cx="1006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r>
              <a:rPr lang="zh-TW" altLang="en-US" dirty="0" smtClean="0"/>
              <a:t> 拿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878372" y="1949074"/>
            <a:ext cx="1390124" cy="830997"/>
          </a:xfrm>
          <a:prstGeom prst="rect">
            <a:avLst/>
          </a:prstGeom>
          <a:solidFill>
            <a:schemeClr val="accent4">
              <a:lumMod val="25000"/>
              <a:lumOff val="75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</a:t>
            </a:r>
            <a:r>
              <a:rPr lang="zh-TW" altLang="en-US" dirty="0" smtClean="0"/>
              <a:t> 不能拿</a:t>
            </a:r>
            <a:endParaRPr lang="en-US" altLang="zh-TW" dirty="0" smtClean="0"/>
          </a:p>
          <a:p>
            <a:r>
              <a:rPr lang="en-US" altLang="zh-TW" dirty="0" smtClean="0"/>
              <a:t>A</a:t>
            </a:r>
            <a:r>
              <a:rPr lang="zh-TW" altLang="en-US" dirty="0" smtClean="0"/>
              <a:t>勝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43" y="1589929"/>
            <a:ext cx="1151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Case 1:</a:t>
            </a:r>
            <a:endParaRPr lang="zh-TW" altLang="en-US" b="1" dirty="0"/>
          </a:p>
        </p:txBody>
      </p:sp>
      <p:sp>
        <p:nvSpPr>
          <p:cNvPr id="17" name="橢圓 16"/>
          <p:cNvSpPr/>
          <p:nvPr/>
        </p:nvSpPr>
        <p:spPr bwMode="auto">
          <a:xfrm>
            <a:off x="375680" y="4569790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8" name="橢圓 17"/>
          <p:cNvSpPr/>
          <p:nvPr/>
        </p:nvSpPr>
        <p:spPr bwMode="auto">
          <a:xfrm>
            <a:off x="933571" y="4559929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9" name="橢圓 18"/>
          <p:cNvSpPr/>
          <p:nvPr/>
        </p:nvSpPr>
        <p:spPr bwMode="auto">
          <a:xfrm>
            <a:off x="397652" y="5046639"/>
            <a:ext cx="216024" cy="216024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>
            <a:off x="1456832" y="4793786"/>
            <a:ext cx="100604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文字方塊 20"/>
          <p:cNvSpPr txBox="1"/>
          <p:nvPr/>
        </p:nvSpPr>
        <p:spPr>
          <a:xfrm>
            <a:off x="1456833" y="4391288"/>
            <a:ext cx="1006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r>
              <a:rPr lang="zh-TW" altLang="en-US" dirty="0" smtClean="0"/>
              <a:t> 拿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2662105" y="4639607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4" name="直線單箭頭接點 23"/>
          <p:cNvCxnSpPr/>
          <p:nvPr/>
        </p:nvCxnSpPr>
        <p:spPr bwMode="auto">
          <a:xfrm>
            <a:off x="3710020" y="5237593"/>
            <a:ext cx="100604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文字方塊 24"/>
          <p:cNvSpPr txBox="1"/>
          <p:nvPr/>
        </p:nvSpPr>
        <p:spPr>
          <a:xfrm>
            <a:off x="3733973" y="4751272"/>
            <a:ext cx="1006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</a:t>
            </a:r>
            <a:r>
              <a:rPr lang="zh-TW" altLang="en-US" dirty="0" smtClean="0"/>
              <a:t> 拿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cxnSp>
        <p:nvCxnSpPr>
          <p:cNvPr id="27" name="直線單箭頭接點 26"/>
          <p:cNvCxnSpPr/>
          <p:nvPr/>
        </p:nvCxnSpPr>
        <p:spPr bwMode="auto">
          <a:xfrm>
            <a:off x="5510220" y="5191150"/>
            <a:ext cx="100604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文字方塊 27"/>
          <p:cNvSpPr txBox="1"/>
          <p:nvPr/>
        </p:nvSpPr>
        <p:spPr>
          <a:xfrm>
            <a:off x="5581195" y="4708181"/>
            <a:ext cx="1006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r>
              <a:rPr lang="zh-TW" altLang="en-US" dirty="0" smtClean="0"/>
              <a:t> 拿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-21629" y="3856992"/>
            <a:ext cx="1151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Case 2:</a:t>
            </a:r>
            <a:endParaRPr lang="zh-TW" altLang="en-US" b="1" dirty="0"/>
          </a:p>
        </p:txBody>
      </p:sp>
      <p:sp>
        <p:nvSpPr>
          <p:cNvPr id="45" name="橢圓 44"/>
          <p:cNvSpPr/>
          <p:nvPr/>
        </p:nvSpPr>
        <p:spPr bwMode="auto">
          <a:xfrm>
            <a:off x="935596" y="5047134"/>
            <a:ext cx="216024" cy="216024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6" name="橢圓 45"/>
          <p:cNvSpPr/>
          <p:nvPr/>
        </p:nvSpPr>
        <p:spPr bwMode="auto">
          <a:xfrm>
            <a:off x="2682052" y="5090532"/>
            <a:ext cx="216024" cy="216024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7" name="橢圓 46"/>
          <p:cNvSpPr/>
          <p:nvPr/>
        </p:nvSpPr>
        <p:spPr bwMode="auto">
          <a:xfrm>
            <a:off x="3219996" y="5091027"/>
            <a:ext cx="216024" cy="216024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8" name="橢圓 47"/>
          <p:cNvSpPr/>
          <p:nvPr/>
        </p:nvSpPr>
        <p:spPr bwMode="auto">
          <a:xfrm>
            <a:off x="4920038" y="4619571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9" name="橢圓 48"/>
          <p:cNvSpPr/>
          <p:nvPr/>
        </p:nvSpPr>
        <p:spPr bwMode="auto">
          <a:xfrm>
            <a:off x="4934156" y="5070496"/>
            <a:ext cx="216024" cy="216024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0" name="橢圓 49"/>
          <p:cNvSpPr/>
          <p:nvPr/>
        </p:nvSpPr>
        <p:spPr bwMode="auto">
          <a:xfrm>
            <a:off x="6662348" y="4543078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51" name="直線單箭頭接點 50"/>
          <p:cNvCxnSpPr/>
          <p:nvPr/>
        </p:nvCxnSpPr>
        <p:spPr bwMode="auto">
          <a:xfrm>
            <a:off x="6926427" y="4692597"/>
            <a:ext cx="100604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文字方塊 51"/>
          <p:cNvSpPr txBox="1"/>
          <p:nvPr/>
        </p:nvSpPr>
        <p:spPr>
          <a:xfrm>
            <a:off x="6950380" y="4206276"/>
            <a:ext cx="1006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</a:t>
            </a:r>
            <a:r>
              <a:rPr lang="zh-TW" altLang="en-US" dirty="0" smtClean="0"/>
              <a:t> 拿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8102508" y="4569790"/>
            <a:ext cx="1390124" cy="830997"/>
          </a:xfrm>
          <a:prstGeom prst="rect">
            <a:avLst/>
          </a:prstGeom>
          <a:solidFill>
            <a:schemeClr val="accent4">
              <a:lumMod val="25000"/>
              <a:lumOff val="75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r>
              <a:rPr lang="zh-TW" altLang="en-US" dirty="0" smtClean="0"/>
              <a:t> 不能拿</a:t>
            </a:r>
            <a:endParaRPr lang="en-US" altLang="zh-TW" dirty="0" smtClean="0"/>
          </a:p>
          <a:p>
            <a:r>
              <a:rPr lang="en-US" altLang="zh-TW" dirty="0" smtClean="0"/>
              <a:t>B </a:t>
            </a:r>
            <a:r>
              <a:rPr lang="zh-TW" altLang="en-US" dirty="0" smtClean="0"/>
              <a:t>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8467205"/>
      </p:ext>
    </p:extLst>
  </p:cSld>
  <p:clrMapOvr>
    <a:masterClrMapping/>
  </p:clrMapOvr>
</p:sld>
</file>

<file path=ppt/theme/theme1.xml><?xml version="1.0" encoding="utf-8"?>
<a:theme xmlns:a="http://schemas.openxmlformats.org/drawingml/2006/main" name="古典-1">
  <a:themeElements>
    <a:clrScheme name="">
      <a:dk1>
        <a:srgbClr val="003366"/>
      </a:dk1>
      <a:lt1>
        <a:srgbClr val="FFFFFF"/>
      </a:lt1>
      <a:dk2>
        <a:srgbClr val="004060"/>
      </a:dk2>
      <a:lt2>
        <a:srgbClr val="000000"/>
      </a:lt2>
      <a:accent1>
        <a:srgbClr val="339966"/>
      </a:accent1>
      <a:accent2>
        <a:srgbClr val="8779A5"/>
      </a:accent2>
      <a:accent3>
        <a:srgbClr val="FFFFFF"/>
      </a:accent3>
      <a:accent4>
        <a:srgbClr val="002A56"/>
      </a:accent4>
      <a:accent5>
        <a:srgbClr val="ADCAB8"/>
      </a:accent5>
      <a:accent6>
        <a:srgbClr val="7A6D95"/>
      </a:accent6>
      <a:hlink>
        <a:srgbClr val="C67600"/>
      </a:hlink>
      <a:folHlink>
        <a:srgbClr val="3366CC"/>
      </a:folHlink>
    </a:clrScheme>
    <a:fontScheme name="古典-1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古典-1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古典-1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古典-1</Template>
  <TotalTime>2885</TotalTime>
  <Words>1051</Words>
  <Application>Microsoft Office PowerPoint</Application>
  <PresentationFormat>如螢幕大小 (4:3)</PresentationFormat>
  <Paragraphs>278</Paragraphs>
  <Slides>20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古典-1</vt:lpstr>
      <vt:lpstr>Uva 1482 </vt:lpstr>
      <vt:lpstr>Problem Description (1/3)</vt:lpstr>
      <vt:lpstr>Problem Description (2/3)</vt:lpstr>
      <vt:lpstr>Problem Description (3/3)</vt:lpstr>
      <vt:lpstr>Input</vt:lpstr>
      <vt:lpstr>Output</vt:lpstr>
      <vt:lpstr>Sample Input / Output</vt:lpstr>
      <vt:lpstr>Nim Game</vt:lpstr>
      <vt:lpstr>Examples</vt:lpstr>
      <vt:lpstr>Examples</vt:lpstr>
      <vt:lpstr>PowerPoint 簡報</vt:lpstr>
      <vt:lpstr>Nim Sum</vt:lpstr>
      <vt:lpstr>Nim Sum</vt:lpstr>
      <vt:lpstr>SG(Sprague-Grundy) Function</vt:lpstr>
      <vt:lpstr>只考虑一堆石头的情况 </vt:lpstr>
      <vt:lpstr>考虑兩堆石头的情况 </vt:lpstr>
      <vt:lpstr>考虑三堆石头的情况 </vt:lpstr>
      <vt:lpstr>本題的 SG Function</vt:lpstr>
      <vt:lpstr>本題的 SG Function</vt:lpstr>
      <vt:lpstr>PowerPoint 簡報</vt:lpstr>
    </vt:vector>
  </TitlesOfParts>
  <Company>ccl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dc:creator>coolman</dc:creator>
  <cp:lastModifiedBy>Windows 使用者</cp:lastModifiedBy>
  <cp:revision>866</cp:revision>
  <dcterms:created xsi:type="dcterms:W3CDTF">2007-09-17T04:06:35Z</dcterms:created>
  <dcterms:modified xsi:type="dcterms:W3CDTF">2019-03-26T09:14:42Z</dcterms:modified>
</cp:coreProperties>
</file>