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sldIdLst>
    <p:sldId id="256" r:id="rId2"/>
    <p:sldId id="257" r:id="rId3"/>
    <p:sldId id="303" r:id="rId4"/>
    <p:sldId id="304" r:id="rId5"/>
    <p:sldId id="285" r:id="rId6"/>
    <p:sldId id="258" r:id="rId7"/>
    <p:sldId id="259" r:id="rId8"/>
    <p:sldId id="260" r:id="rId9"/>
    <p:sldId id="305" r:id="rId10"/>
    <p:sldId id="306" r:id="rId11"/>
    <p:sldId id="307" r:id="rId12"/>
    <p:sldId id="312" r:id="rId13"/>
    <p:sldId id="308" r:id="rId14"/>
    <p:sldId id="309" r:id="rId15"/>
    <p:sldId id="310" r:id="rId16"/>
    <p:sldId id="311" r:id="rId17"/>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CC"/>
    <a:srgbClr val="FF0000"/>
    <a:srgbClr val="0000FF"/>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94660"/>
  </p:normalViewPr>
  <p:slideViewPr>
    <p:cSldViewPr>
      <p:cViewPr varScale="1">
        <p:scale>
          <a:sx n="115" d="100"/>
          <a:sy n="115" d="100"/>
        </p:scale>
        <p:origin x="-152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extLst>
      <p:ext uri="{BB962C8B-B14F-4D97-AF65-F5344CB8AC3E}">
        <p14:creationId xmlns:p14="http://schemas.microsoft.com/office/powerpoint/2010/main" val="306802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A72B4A-3B08-4422-9F40-4769581C2154}" type="slidenum">
              <a:rPr lang="en-US" altLang="zh-TW"/>
              <a:pPr/>
              <a:t>12</a:t>
            </a:fld>
            <a:endParaRPr lang="en-US" altLang="zh-TW"/>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zh-TW"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11560" y="1916832"/>
            <a:ext cx="7772400" cy="1143000"/>
          </a:xfrm>
        </p:spPr>
        <p:txBody>
          <a:bodyPr/>
          <a:lstStyle/>
          <a:p>
            <a:pPr eaLnBrk="1" hangingPunct="1"/>
            <a:r>
              <a:rPr lang="en-US" altLang="zh-TW" sz="6600" dirty="0" err="1" smtClean="0">
                <a:latin typeface="Arial" charset="0"/>
              </a:rPr>
              <a:t>Uva</a:t>
            </a:r>
            <a:r>
              <a:rPr lang="en-US" altLang="zh-TW" sz="6600" dirty="0">
                <a:latin typeface="Arial" charset="0"/>
              </a:rPr>
              <a:t> </a:t>
            </a:r>
            <a:r>
              <a:rPr lang="en-US" altLang="zh-TW" sz="6600" dirty="0" smtClean="0">
                <a:latin typeface="Arial" charset="0"/>
              </a:rPr>
              <a:t>1267</a:t>
            </a:r>
          </a:p>
        </p:txBody>
      </p:sp>
      <p:sp>
        <p:nvSpPr>
          <p:cNvPr id="3075" name="Rectangle 3"/>
          <p:cNvSpPr>
            <a:spLocks noGrp="1" noChangeArrowheads="1"/>
          </p:cNvSpPr>
          <p:nvPr>
            <p:ph type="subTitle" idx="1"/>
          </p:nvPr>
        </p:nvSpPr>
        <p:spPr>
          <a:xfrm>
            <a:off x="1547664" y="3501008"/>
            <a:ext cx="6172200" cy="1719808"/>
          </a:xfrm>
        </p:spPr>
        <p:txBody>
          <a:bodyPr/>
          <a:lstStyle/>
          <a:p>
            <a:r>
              <a:rPr lang="en-US" altLang="zh-TW" sz="3600" dirty="0"/>
              <a:t>Network</a:t>
            </a:r>
          </a:p>
          <a:p>
            <a:r>
              <a:rPr lang="en-US" altLang="zh-TW" sz="3600" dirty="0" smtClean="0">
                <a:latin typeface="Arial" charset="0"/>
              </a:rPr>
              <a:t>Seoul 2007, LA 3902 </a:t>
            </a:r>
          </a:p>
          <a:p>
            <a:r>
              <a:rPr lang="en-US" altLang="zh-TW" sz="3600" dirty="0" smtClean="0">
                <a:latin typeface="Arial" charset="0"/>
              </a:rPr>
              <a:t>Time: 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bwMode="auto">
          <a:xfrm>
            <a:off x="-36512" y="4005064"/>
            <a:ext cx="3876281" cy="2664296"/>
          </a:xfrm>
          <a:prstGeom prst="rect">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392497" y="207975"/>
            <a:ext cx="7315200" cy="838200"/>
          </a:xfrm>
        </p:spPr>
        <p:txBody>
          <a:bodyPr/>
          <a:lstStyle/>
          <a:p>
            <a:r>
              <a:rPr lang="en-US" altLang="zh-TW" dirty="0" smtClean="0"/>
              <a:t>Second dfs2</a:t>
            </a:r>
            <a:endParaRPr lang="zh-TW"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86" y="1276725"/>
            <a:ext cx="7344816" cy="24670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bwMode="auto">
          <a:xfrm>
            <a:off x="2438922" y="2233046"/>
            <a:ext cx="720080" cy="57606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文字方塊 4"/>
          <p:cNvSpPr txBox="1"/>
          <p:nvPr/>
        </p:nvSpPr>
        <p:spPr>
          <a:xfrm>
            <a:off x="2006874" y="1607148"/>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6" name="文字方塊 5"/>
          <p:cNvSpPr txBox="1"/>
          <p:nvPr/>
        </p:nvSpPr>
        <p:spPr>
          <a:xfrm>
            <a:off x="1311358" y="2543252"/>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7" name="文字方塊 6"/>
          <p:cNvSpPr txBox="1"/>
          <p:nvPr/>
        </p:nvSpPr>
        <p:spPr>
          <a:xfrm>
            <a:off x="3039550" y="2975300"/>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9" name="文字方塊 8"/>
          <p:cNvSpPr txBox="1"/>
          <p:nvPr/>
        </p:nvSpPr>
        <p:spPr>
          <a:xfrm>
            <a:off x="5535266" y="1463132"/>
            <a:ext cx="492443" cy="461665"/>
          </a:xfrm>
          <a:prstGeom prst="rect">
            <a:avLst/>
          </a:prstGeom>
          <a:noFill/>
        </p:spPr>
        <p:txBody>
          <a:bodyPr wrap="none" rtlCol="0">
            <a:spAutoFit/>
          </a:bodyPr>
          <a:lstStyle/>
          <a:p>
            <a:r>
              <a:rPr lang="zh-TW" altLang="en-US" b="1" dirty="0" smtClean="0">
                <a:solidFill>
                  <a:srgbClr val="0000CC"/>
                </a:solidFill>
              </a:rPr>
              <a:t>▼</a:t>
            </a:r>
            <a:endParaRPr lang="zh-TW" altLang="en-US" b="1" dirty="0">
              <a:solidFill>
                <a:srgbClr val="0000CC"/>
              </a:solidFill>
            </a:endParaRPr>
          </a:p>
        </p:txBody>
      </p:sp>
      <p:sp>
        <p:nvSpPr>
          <p:cNvPr id="10" name="文字方塊 9"/>
          <p:cNvSpPr txBox="1"/>
          <p:nvPr/>
        </p:nvSpPr>
        <p:spPr>
          <a:xfrm>
            <a:off x="2123728" y="2020778"/>
            <a:ext cx="795411"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dist:0</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1" name="文字方塊 10"/>
          <p:cNvSpPr txBox="1"/>
          <p:nvPr/>
        </p:nvSpPr>
        <p:spPr>
          <a:xfrm>
            <a:off x="3039550" y="129385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2" name="文字方塊 11"/>
          <p:cNvSpPr txBox="1"/>
          <p:nvPr/>
        </p:nvSpPr>
        <p:spPr>
          <a:xfrm>
            <a:off x="3915797" y="1660738"/>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3" name="文字方塊 12"/>
          <p:cNvSpPr txBox="1"/>
          <p:nvPr/>
        </p:nvSpPr>
        <p:spPr>
          <a:xfrm>
            <a:off x="5364088"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4" name="文字方塊 13"/>
          <p:cNvSpPr txBox="1"/>
          <p:nvPr/>
        </p:nvSpPr>
        <p:spPr>
          <a:xfrm>
            <a:off x="6660232" y="106302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5" name="文字方塊 14"/>
          <p:cNvSpPr txBox="1"/>
          <p:nvPr/>
        </p:nvSpPr>
        <p:spPr>
          <a:xfrm>
            <a:off x="7759383" y="9072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6" name="文字方塊 15"/>
          <p:cNvSpPr txBox="1"/>
          <p:nvPr/>
        </p:nvSpPr>
        <p:spPr>
          <a:xfrm>
            <a:off x="7911783" y="1948770"/>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7" name="文字方塊 16"/>
          <p:cNvSpPr txBox="1"/>
          <p:nvPr/>
        </p:nvSpPr>
        <p:spPr>
          <a:xfrm>
            <a:off x="7084149" y="25968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8" name="文字方塊 17"/>
          <p:cNvSpPr txBox="1"/>
          <p:nvPr/>
        </p:nvSpPr>
        <p:spPr>
          <a:xfrm>
            <a:off x="5508104" y="32849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9" name="文字方塊 18"/>
          <p:cNvSpPr txBox="1"/>
          <p:nvPr/>
        </p:nvSpPr>
        <p:spPr>
          <a:xfrm>
            <a:off x="4086975" y="368444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0" name="文字方塊 19"/>
          <p:cNvSpPr txBox="1"/>
          <p:nvPr/>
        </p:nvSpPr>
        <p:spPr>
          <a:xfrm>
            <a:off x="1638703" y="34369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1" name="文字方塊 20"/>
          <p:cNvSpPr txBox="1"/>
          <p:nvPr/>
        </p:nvSpPr>
        <p:spPr>
          <a:xfrm>
            <a:off x="2919139" y="33020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2" name="文字方塊 21"/>
          <p:cNvSpPr txBox="1"/>
          <p:nvPr/>
        </p:nvSpPr>
        <p:spPr>
          <a:xfrm>
            <a:off x="511139" y="25584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3" name="文字方塊 22"/>
          <p:cNvSpPr txBox="1"/>
          <p:nvPr/>
        </p:nvSpPr>
        <p:spPr>
          <a:xfrm>
            <a:off x="1810506"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9" name="文字方塊 28"/>
          <p:cNvSpPr txBox="1"/>
          <p:nvPr/>
        </p:nvSpPr>
        <p:spPr>
          <a:xfrm>
            <a:off x="7840838" y="693331"/>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0" name="文字方塊 29"/>
          <p:cNvSpPr txBox="1"/>
          <p:nvPr/>
        </p:nvSpPr>
        <p:spPr>
          <a:xfrm>
            <a:off x="8388424" y="1651446"/>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1" name="文字方塊 30"/>
          <p:cNvSpPr txBox="1"/>
          <p:nvPr/>
        </p:nvSpPr>
        <p:spPr>
          <a:xfrm>
            <a:off x="7092280" y="2348880"/>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graphicFrame>
        <p:nvGraphicFramePr>
          <p:cNvPr id="32" name="表格 31"/>
          <p:cNvGraphicFramePr>
            <a:graphicFrameLocks noGrp="1"/>
          </p:cNvGraphicFramePr>
          <p:nvPr>
            <p:extLst>
              <p:ext uri="{D42A27DB-BD31-4B8C-83A1-F6EECF244321}">
                <p14:modId xmlns:p14="http://schemas.microsoft.com/office/powerpoint/2010/main" val="813619698"/>
              </p:ext>
            </p:extLst>
          </p:nvPr>
        </p:nvGraphicFramePr>
        <p:xfrm>
          <a:off x="837024" y="4509120"/>
          <a:ext cx="936000" cy="1854200"/>
        </p:xfrm>
        <a:graphic>
          <a:graphicData uri="http://schemas.openxmlformats.org/drawingml/2006/table">
            <a:tbl>
              <a:tblPr firstRow="1" bandRow="1">
                <a:tableStyleId>{5C22544A-7EE6-4342-B048-85BDC9FD1C3A}</a:tableStyleId>
              </a:tblPr>
              <a:tblGrid>
                <a:gridCol w="468000"/>
                <a:gridCol w="468000"/>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3" name="文字方塊 32"/>
          <p:cNvSpPr txBox="1"/>
          <p:nvPr/>
        </p:nvSpPr>
        <p:spPr>
          <a:xfrm>
            <a:off x="22030" y="4078374"/>
            <a:ext cx="1024639"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nodes</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35" name="直線單箭頭接點 34"/>
          <p:cNvCxnSpPr/>
          <p:nvPr/>
        </p:nvCxnSpPr>
        <p:spPr bwMode="auto">
          <a:xfrm>
            <a:off x="1433608" y="6210011"/>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6" name="表格 35"/>
          <p:cNvGraphicFramePr>
            <a:graphicFrameLocks noGrp="1"/>
          </p:cNvGraphicFramePr>
          <p:nvPr>
            <p:extLst>
              <p:ext uri="{D42A27DB-BD31-4B8C-83A1-F6EECF244321}">
                <p14:modId xmlns:p14="http://schemas.microsoft.com/office/powerpoint/2010/main" val="3470788124"/>
              </p:ext>
            </p:extLst>
          </p:nvPr>
        </p:nvGraphicFramePr>
        <p:xfrm>
          <a:off x="2239104" y="6024591"/>
          <a:ext cx="1468800" cy="370840"/>
        </p:xfrm>
        <a:graphic>
          <a:graphicData uri="http://schemas.openxmlformats.org/drawingml/2006/table">
            <a:tbl>
              <a:tblPr firstRow="1" bandRow="1">
                <a:tableStyleId>{5C22544A-7EE6-4342-B048-85BDC9FD1C3A}</a:tableStyleId>
              </a:tblPr>
              <a:tblGrid>
                <a:gridCol w="489600"/>
                <a:gridCol w="489600"/>
                <a:gridCol w="489600"/>
              </a:tblGrid>
              <a:tr h="370840">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7" name="直線單箭頭接點 36"/>
          <p:cNvCxnSpPr/>
          <p:nvPr/>
        </p:nvCxnSpPr>
        <p:spPr bwMode="auto">
          <a:xfrm>
            <a:off x="1445662" y="576386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8" name="表格 37"/>
          <p:cNvGraphicFramePr>
            <a:graphicFrameLocks noGrp="1"/>
          </p:cNvGraphicFramePr>
          <p:nvPr>
            <p:extLst>
              <p:ext uri="{D42A27DB-BD31-4B8C-83A1-F6EECF244321}">
                <p14:modId xmlns:p14="http://schemas.microsoft.com/office/powerpoint/2010/main" val="277355842"/>
              </p:ext>
            </p:extLst>
          </p:nvPr>
        </p:nvGraphicFramePr>
        <p:xfrm>
          <a:off x="2251158" y="5589240"/>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1" name="直線單箭頭接點 40"/>
          <p:cNvCxnSpPr/>
          <p:nvPr/>
        </p:nvCxnSpPr>
        <p:spPr bwMode="auto">
          <a:xfrm>
            <a:off x="1445661" y="541462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2" name="表格 41"/>
          <p:cNvGraphicFramePr>
            <a:graphicFrameLocks noGrp="1"/>
          </p:cNvGraphicFramePr>
          <p:nvPr>
            <p:extLst>
              <p:ext uri="{D42A27DB-BD31-4B8C-83A1-F6EECF244321}">
                <p14:modId xmlns:p14="http://schemas.microsoft.com/office/powerpoint/2010/main" val="1769883071"/>
              </p:ext>
            </p:extLst>
          </p:nvPr>
        </p:nvGraphicFramePr>
        <p:xfrm>
          <a:off x="2251157" y="5157192"/>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3" name="表格 42"/>
          <p:cNvGraphicFramePr>
            <a:graphicFrameLocks noGrp="1"/>
          </p:cNvGraphicFramePr>
          <p:nvPr>
            <p:extLst>
              <p:ext uri="{D42A27DB-BD31-4B8C-83A1-F6EECF244321}">
                <p14:modId xmlns:p14="http://schemas.microsoft.com/office/powerpoint/2010/main" val="3477739372"/>
              </p:ext>
            </p:extLst>
          </p:nvPr>
        </p:nvGraphicFramePr>
        <p:xfrm>
          <a:off x="4127082" y="4559528"/>
          <a:ext cx="5256006" cy="741680"/>
        </p:xfrm>
        <a:graphic>
          <a:graphicData uri="http://schemas.openxmlformats.org/drawingml/2006/table">
            <a:tbl>
              <a:tblPr firstRow="1" bandRow="1">
                <a:tableStyleId>{5C22544A-7EE6-4342-B048-85BDC9FD1C3A}</a:tableStyleId>
              </a:tblPr>
              <a:tblGrid>
                <a:gridCol w="375429"/>
                <a:gridCol w="375429"/>
                <a:gridCol w="375429"/>
                <a:gridCol w="375429"/>
                <a:gridCol w="375429"/>
                <a:gridCol w="375429"/>
                <a:gridCol w="375429"/>
                <a:gridCol w="375429"/>
                <a:gridCol w="375429"/>
                <a:gridCol w="375429"/>
                <a:gridCol w="375429"/>
                <a:gridCol w="375429"/>
                <a:gridCol w="375429"/>
                <a:gridCol w="375429"/>
              </a:tblGrid>
              <a:tr h="370840">
                <a:tc>
                  <a:txBody>
                    <a:bodyPr/>
                    <a:lstStyle/>
                    <a:p>
                      <a:pPr algn="ctr"/>
                      <a:r>
                        <a:rPr lang="en-US" altLang="zh-TW" sz="1400" dirty="0" smtClean="0">
                          <a:solidFill>
                            <a:schemeClr val="bg2"/>
                          </a:solidFill>
                        </a:rPr>
                        <a:t>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5</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6</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7</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8</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9</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4" name="文字方塊 43"/>
          <p:cNvSpPr txBox="1"/>
          <p:nvPr/>
        </p:nvSpPr>
        <p:spPr>
          <a:xfrm>
            <a:off x="3780490" y="4313887"/>
            <a:ext cx="338554"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c</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48" name="手繪多邊形 47"/>
          <p:cNvSpPr/>
          <p:nvPr/>
        </p:nvSpPr>
        <p:spPr bwMode="auto">
          <a:xfrm>
            <a:off x="7652123" y="411529"/>
            <a:ext cx="1355882" cy="1505021"/>
          </a:xfrm>
          <a:custGeom>
            <a:avLst/>
            <a:gdLst>
              <a:gd name="connsiteX0" fmla="*/ 149460 w 1355882"/>
              <a:gd name="connsiteY0" fmla="*/ 249952 h 1505021"/>
              <a:gd name="connsiteX1" fmla="*/ 42456 w 1355882"/>
              <a:gd name="connsiteY1" fmla="*/ 1076803 h 1505021"/>
              <a:gd name="connsiteX2" fmla="*/ 460745 w 1355882"/>
              <a:gd name="connsiteY2" fmla="*/ 1504820 h 1505021"/>
              <a:gd name="connsiteX3" fmla="*/ 859579 w 1355882"/>
              <a:gd name="connsiteY3" fmla="*/ 1125441 h 1505021"/>
              <a:gd name="connsiteX4" fmla="*/ 1287596 w 1355882"/>
              <a:gd name="connsiteY4" fmla="*/ 609875 h 1505021"/>
              <a:gd name="connsiteX5" fmla="*/ 1238958 w 1355882"/>
              <a:gd name="connsiteY5" fmla="*/ 16488 h 1505021"/>
              <a:gd name="connsiteX6" fmla="*/ 149460 w 1355882"/>
              <a:gd name="connsiteY6" fmla="*/ 249952 h 150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5882" h="1505021">
                <a:moveTo>
                  <a:pt x="149460" y="249952"/>
                </a:moveTo>
                <a:cubicBezTo>
                  <a:pt x="-49957" y="426671"/>
                  <a:pt x="-9425" y="867659"/>
                  <a:pt x="42456" y="1076803"/>
                </a:cubicBezTo>
                <a:cubicBezTo>
                  <a:pt x="94337" y="1285947"/>
                  <a:pt x="324558" y="1496714"/>
                  <a:pt x="460745" y="1504820"/>
                </a:cubicBezTo>
                <a:cubicBezTo>
                  <a:pt x="596932" y="1512926"/>
                  <a:pt x="721771" y="1274598"/>
                  <a:pt x="859579" y="1125441"/>
                </a:cubicBezTo>
                <a:cubicBezTo>
                  <a:pt x="997387" y="976284"/>
                  <a:pt x="1224366" y="794700"/>
                  <a:pt x="1287596" y="609875"/>
                </a:cubicBezTo>
                <a:cubicBezTo>
                  <a:pt x="1350826" y="425050"/>
                  <a:pt x="1422162" y="78096"/>
                  <a:pt x="1238958" y="16488"/>
                </a:cubicBezTo>
                <a:cubicBezTo>
                  <a:pt x="1055754" y="-45120"/>
                  <a:pt x="348877" y="73233"/>
                  <a:pt x="149460" y="249952"/>
                </a:cubicBezTo>
                <a:close/>
              </a:path>
            </a:pathLst>
          </a:custGeom>
          <a:noFill/>
          <a:ln w="28575" cap="flat" cmpd="sng" algn="ctr">
            <a:solidFill>
              <a:srgbClr val="0033CC"/>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50" name="直線單箭頭接點 49"/>
          <p:cNvCxnSpPr/>
          <p:nvPr/>
        </p:nvCxnSpPr>
        <p:spPr bwMode="auto">
          <a:xfrm flipH="1">
            <a:off x="7236296" y="1493909"/>
            <a:ext cx="604542" cy="102953"/>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單箭頭接點 50"/>
          <p:cNvCxnSpPr/>
          <p:nvPr/>
        </p:nvCxnSpPr>
        <p:spPr bwMode="auto">
          <a:xfrm flipH="1">
            <a:off x="6164307" y="1679681"/>
            <a:ext cx="604542" cy="102953"/>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5094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bwMode="auto">
          <a:xfrm>
            <a:off x="-36512" y="4005064"/>
            <a:ext cx="3876281" cy="2664296"/>
          </a:xfrm>
          <a:prstGeom prst="rect">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392497" y="207975"/>
            <a:ext cx="7315200" cy="838200"/>
          </a:xfrm>
        </p:spPr>
        <p:txBody>
          <a:bodyPr/>
          <a:lstStyle/>
          <a:p>
            <a:r>
              <a:rPr lang="en-US" altLang="zh-TW" dirty="0" smtClean="0"/>
              <a:t>Second dfs2</a:t>
            </a:r>
            <a:endParaRPr lang="zh-TW"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86" y="1276725"/>
            <a:ext cx="7344816" cy="24670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bwMode="auto">
          <a:xfrm>
            <a:off x="2438922" y="2233046"/>
            <a:ext cx="720080" cy="57606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文字方塊 4"/>
          <p:cNvSpPr txBox="1"/>
          <p:nvPr/>
        </p:nvSpPr>
        <p:spPr>
          <a:xfrm>
            <a:off x="2006874" y="1607148"/>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6" name="文字方塊 5"/>
          <p:cNvSpPr txBox="1"/>
          <p:nvPr/>
        </p:nvSpPr>
        <p:spPr>
          <a:xfrm>
            <a:off x="1311358" y="2543252"/>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7" name="文字方塊 6"/>
          <p:cNvSpPr txBox="1"/>
          <p:nvPr/>
        </p:nvSpPr>
        <p:spPr>
          <a:xfrm>
            <a:off x="3039550" y="2975300"/>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9" name="文字方塊 8"/>
          <p:cNvSpPr txBox="1"/>
          <p:nvPr/>
        </p:nvSpPr>
        <p:spPr>
          <a:xfrm>
            <a:off x="5535266" y="1463132"/>
            <a:ext cx="492443" cy="461665"/>
          </a:xfrm>
          <a:prstGeom prst="rect">
            <a:avLst/>
          </a:prstGeom>
          <a:noFill/>
        </p:spPr>
        <p:txBody>
          <a:bodyPr wrap="none" rtlCol="0">
            <a:spAutoFit/>
          </a:bodyPr>
          <a:lstStyle/>
          <a:p>
            <a:r>
              <a:rPr lang="zh-TW" altLang="en-US" b="1" dirty="0" smtClean="0">
                <a:solidFill>
                  <a:srgbClr val="0000CC"/>
                </a:solidFill>
              </a:rPr>
              <a:t>▼</a:t>
            </a:r>
            <a:endParaRPr lang="zh-TW" altLang="en-US" b="1" dirty="0">
              <a:solidFill>
                <a:srgbClr val="0000CC"/>
              </a:solidFill>
            </a:endParaRPr>
          </a:p>
        </p:txBody>
      </p:sp>
      <p:sp>
        <p:nvSpPr>
          <p:cNvPr id="10" name="文字方塊 9"/>
          <p:cNvSpPr txBox="1"/>
          <p:nvPr/>
        </p:nvSpPr>
        <p:spPr>
          <a:xfrm>
            <a:off x="2123728" y="2020778"/>
            <a:ext cx="795411"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dist:0</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1" name="文字方塊 10"/>
          <p:cNvSpPr txBox="1"/>
          <p:nvPr/>
        </p:nvSpPr>
        <p:spPr>
          <a:xfrm>
            <a:off x="3039550" y="129385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2" name="文字方塊 11"/>
          <p:cNvSpPr txBox="1"/>
          <p:nvPr/>
        </p:nvSpPr>
        <p:spPr>
          <a:xfrm>
            <a:off x="3915797" y="1660738"/>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3" name="文字方塊 12"/>
          <p:cNvSpPr txBox="1"/>
          <p:nvPr/>
        </p:nvSpPr>
        <p:spPr>
          <a:xfrm>
            <a:off x="5364088"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4" name="文字方塊 13"/>
          <p:cNvSpPr txBox="1"/>
          <p:nvPr/>
        </p:nvSpPr>
        <p:spPr>
          <a:xfrm>
            <a:off x="6660232" y="106302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5" name="文字方塊 14"/>
          <p:cNvSpPr txBox="1"/>
          <p:nvPr/>
        </p:nvSpPr>
        <p:spPr>
          <a:xfrm>
            <a:off x="7759383" y="9072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6" name="文字方塊 15"/>
          <p:cNvSpPr txBox="1"/>
          <p:nvPr/>
        </p:nvSpPr>
        <p:spPr>
          <a:xfrm>
            <a:off x="7911783" y="1948770"/>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7" name="文字方塊 16"/>
          <p:cNvSpPr txBox="1"/>
          <p:nvPr/>
        </p:nvSpPr>
        <p:spPr>
          <a:xfrm>
            <a:off x="7084149" y="25968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8" name="文字方塊 17"/>
          <p:cNvSpPr txBox="1"/>
          <p:nvPr/>
        </p:nvSpPr>
        <p:spPr>
          <a:xfrm>
            <a:off x="5508104" y="32849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9" name="文字方塊 18"/>
          <p:cNvSpPr txBox="1"/>
          <p:nvPr/>
        </p:nvSpPr>
        <p:spPr>
          <a:xfrm>
            <a:off x="4086975" y="368444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0" name="文字方塊 19"/>
          <p:cNvSpPr txBox="1"/>
          <p:nvPr/>
        </p:nvSpPr>
        <p:spPr>
          <a:xfrm>
            <a:off x="1638703" y="34369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1" name="文字方塊 20"/>
          <p:cNvSpPr txBox="1"/>
          <p:nvPr/>
        </p:nvSpPr>
        <p:spPr>
          <a:xfrm>
            <a:off x="2919139" y="33020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2" name="文字方塊 21"/>
          <p:cNvSpPr txBox="1"/>
          <p:nvPr/>
        </p:nvSpPr>
        <p:spPr>
          <a:xfrm>
            <a:off x="511139" y="25584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3" name="文字方塊 22"/>
          <p:cNvSpPr txBox="1"/>
          <p:nvPr/>
        </p:nvSpPr>
        <p:spPr>
          <a:xfrm>
            <a:off x="1810506"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9" name="文字方塊 28"/>
          <p:cNvSpPr txBox="1"/>
          <p:nvPr/>
        </p:nvSpPr>
        <p:spPr>
          <a:xfrm>
            <a:off x="7840838" y="693331"/>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0" name="文字方塊 29"/>
          <p:cNvSpPr txBox="1"/>
          <p:nvPr/>
        </p:nvSpPr>
        <p:spPr>
          <a:xfrm>
            <a:off x="8388424" y="1651446"/>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1" name="文字方塊 30"/>
          <p:cNvSpPr txBox="1"/>
          <p:nvPr/>
        </p:nvSpPr>
        <p:spPr>
          <a:xfrm>
            <a:off x="7092280" y="2348880"/>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graphicFrame>
        <p:nvGraphicFramePr>
          <p:cNvPr id="32" name="表格 31"/>
          <p:cNvGraphicFramePr>
            <a:graphicFrameLocks noGrp="1"/>
          </p:cNvGraphicFramePr>
          <p:nvPr>
            <p:extLst>
              <p:ext uri="{D42A27DB-BD31-4B8C-83A1-F6EECF244321}">
                <p14:modId xmlns:p14="http://schemas.microsoft.com/office/powerpoint/2010/main" val="1090590074"/>
              </p:ext>
            </p:extLst>
          </p:nvPr>
        </p:nvGraphicFramePr>
        <p:xfrm>
          <a:off x="837024" y="4509120"/>
          <a:ext cx="936000" cy="1854200"/>
        </p:xfrm>
        <a:graphic>
          <a:graphicData uri="http://schemas.openxmlformats.org/drawingml/2006/table">
            <a:tbl>
              <a:tblPr firstRow="1" bandRow="1">
                <a:tableStyleId>{5C22544A-7EE6-4342-B048-85BDC9FD1C3A}</a:tableStyleId>
              </a:tblPr>
              <a:tblGrid>
                <a:gridCol w="468000"/>
                <a:gridCol w="468000"/>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3" name="文字方塊 32"/>
          <p:cNvSpPr txBox="1"/>
          <p:nvPr/>
        </p:nvSpPr>
        <p:spPr>
          <a:xfrm>
            <a:off x="22030" y="4078374"/>
            <a:ext cx="1024639"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nodes</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35" name="直線單箭頭接點 34"/>
          <p:cNvCxnSpPr/>
          <p:nvPr/>
        </p:nvCxnSpPr>
        <p:spPr bwMode="auto">
          <a:xfrm>
            <a:off x="1433608" y="6210011"/>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6" name="表格 35"/>
          <p:cNvGraphicFramePr>
            <a:graphicFrameLocks noGrp="1"/>
          </p:cNvGraphicFramePr>
          <p:nvPr>
            <p:extLst>
              <p:ext uri="{D42A27DB-BD31-4B8C-83A1-F6EECF244321}">
                <p14:modId xmlns:p14="http://schemas.microsoft.com/office/powerpoint/2010/main" val="831712439"/>
              </p:ext>
            </p:extLst>
          </p:nvPr>
        </p:nvGraphicFramePr>
        <p:xfrm>
          <a:off x="2239104" y="6024591"/>
          <a:ext cx="1468800" cy="370840"/>
        </p:xfrm>
        <a:graphic>
          <a:graphicData uri="http://schemas.openxmlformats.org/drawingml/2006/table">
            <a:tbl>
              <a:tblPr firstRow="1" bandRow="1">
                <a:tableStyleId>{5C22544A-7EE6-4342-B048-85BDC9FD1C3A}</a:tableStyleId>
              </a:tblPr>
              <a:tblGrid>
                <a:gridCol w="489600"/>
                <a:gridCol w="489600"/>
                <a:gridCol w="489600"/>
              </a:tblGrid>
              <a:tr h="370840">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7" name="直線單箭頭接點 36"/>
          <p:cNvCxnSpPr/>
          <p:nvPr/>
        </p:nvCxnSpPr>
        <p:spPr bwMode="auto">
          <a:xfrm>
            <a:off x="1445662" y="576386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8" name="表格 37"/>
          <p:cNvGraphicFramePr>
            <a:graphicFrameLocks noGrp="1"/>
          </p:cNvGraphicFramePr>
          <p:nvPr>
            <p:extLst>
              <p:ext uri="{D42A27DB-BD31-4B8C-83A1-F6EECF244321}">
                <p14:modId xmlns:p14="http://schemas.microsoft.com/office/powerpoint/2010/main" val="312225038"/>
              </p:ext>
            </p:extLst>
          </p:nvPr>
        </p:nvGraphicFramePr>
        <p:xfrm>
          <a:off x="2251158" y="5589240"/>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1" name="直線單箭頭接點 40"/>
          <p:cNvCxnSpPr/>
          <p:nvPr/>
        </p:nvCxnSpPr>
        <p:spPr bwMode="auto">
          <a:xfrm>
            <a:off x="1445661" y="541462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2" name="表格 41"/>
          <p:cNvGraphicFramePr>
            <a:graphicFrameLocks noGrp="1"/>
          </p:cNvGraphicFramePr>
          <p:nvPr>
            <p:extLst>
              <p:ext uri="{D42A27DB-BD31-4B8C-83A1-F6EECF244321}">
                <p14:modId xmlns:p14="http://schemas.microsoft.com/office/powerpoint/2010/main" val="2963456813"/>
              </p:ext>
            </p:extLst>
          </p:nvPr>
        </p:nvGraphicFramePr>
        <p:xfrm>
          <a:off x="2251157" y="5157192"/>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3" name="表格 42"/>
          <p:cNvGraphicFramePr>
            <a:graphicFrameLocks noGrp="1"/>
          </p:cNvGraphicFramePr>
          <p:nvPr>
            <p:extLst>
              <p:ext uri="{D42A27DB-BD31-4B8C-83A1-F6EECF244321}">
                <p14:modId xmlns:p14="http://schemas.microsoft.com/office/powerpoint/2010/main" val="433414318"/>
              </p:ext>
            </p:extLst>
          </p:nvPr>
        </p:nvGraphicFramePr>
        <p:xfrm>
          <a:off x="4127082" y="4559528"/>
          <a:ext cx="5256006" cy="741680"/>
        </p:xfrm>
        <a:graphic>
          <a:graphicData uri="http://schemas.openxmlformats.org/drawingml/2006/table">
            <a:tbl>
              <a:tblPr firstRow="1" bandRow="1">
                <a:tableStyleId>{5C22544A-7EE6-4342-B048-85BDC9FD1C3A}</a:tableStyleId>
              </a:tblPr>
              <a:tblGrid>
                <a:gridCol w="375429"/>
                <a:gridCol w="375429"/>
                <a:gridCol w="375429"/>
                <a:gridCol w="375429"/>
                <a:gridCol w="375429"/>
                <a:gridCol w="375429"/>
                <a:gridCol w="375429"/>
                <a:gridCol w="375429"/>
                <a:gridCol w="375429"/>
                <a:gridCol w="375429"/>
                <a:gridCol w="375429"/>
                <a:gridCol w="375429"/>
                <a:gridCol w="375429"/>
                <a:gridCol w="375429"/>
              </a:tblGrid>
              <a:tr h="370840">
                <a:tc>
                  <a:txBody>
                    <a:bodyPr/>
                    <a:lstStyle/>
                    <a:p>
                      <a:pPr algn="ctr"/>
                      <a:r>
                        <a:rPr lang="en-US" altLang="zh-TW" sz="1400" dirty="0" smtClean="0">
                          <a:solidFill>
                            <a:schemeClr val="bg2"/>
                          </a:solidFill>
                        </a:rPr>
                        <a:t>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5</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6</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7</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8</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9</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4" name="文字方塊 43"/>
          <p:cNvSpPr txBox="1"/>
          <p:nvPr/>
        </p:nvSpPr>
        <p:spPr>
          <a:xfrm>
            <a:off x="3780490" y="4313887"/>
            <a:ext cx="338554"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c</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51" name="直線單箭頭接點 50"/>
          <p:cNvCxnSpPr/>
          <p:nvPr/>
        </p:nvCxnSpPr>
        <p:spPr bwMode="auto">
          <a:xfrm flipH="1">
            <a:off x="5868144" y="2233046"/>
            <a:ext cx="175211" cy="643991"/>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單箭頭接點 39"/>
          <p:cNvCxnSpPr/>
          <p:nvPr/>
        </p:nvCxnSpPr>
        <p:spPr bwMode="auto">
          <a:xfrm flipH="1">
            <a:off x="6131909" y="1696774"/>
            <a:ext cx="604542" cy="102953"/>
          </a:xfrm>
          <a:prstGeom prst="straightConnector1">
            <a:avLst/>
          </a:prstGeom>
          <a:solidFill>
            <a:schemeClr val="accent1"/>
          </a:solidFill>
          <a:ln w="28575" cap="flat" cmpd="sng" algn="ctr">
            <a:solidFill>
              <a:srgbClr val="0033CC"/>
            </a:solidFill>
            <a:prstDash val="solid"/>
            <a:miter lim="800000"/>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單箭頭接點 44"/>
          <p:cNvCxnSpPr/>
          <p:nvPr/>
        </p:nvCxnSpPr>
        <p:spPr bwMode="auto">
          <a:xfrm flipV="1">
            <a:off x="7236297" y="1493909"/>
            <a:ext cx="675486" cy="113239"/>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字方塊 48"/>
          <p:cNvSpPr txBox="1"/>
          <p:nvPr/>
        </p:nvSpPr>
        <p:spPr>
          <a:xfrm>
            <a:off x="7956376" y="1455167"/>
            <a:ext cx="407484" cy="461665"/>
          </a:xfrm>
          <a:prstGeom prst="rect">
            <a:avLst/>
          </a:prstGeom>
          <a:noFill/>
        </p:spPr>
        <p:txBody>
          <a:bodyPr wrap="none" rtlCol="0">
            <a:spAutoFit/>
          </a:bodyPr>
          <a:lstStyle/>
          <a:p>
            <a:r>
              <a:rPr lang="en-US" altLang="zh-TW" b="1" dirty="0" smtClean="0">
                <a:solidFill>
                  <a:srgbClr val="0000CC"/>
                </a:solidFill>
              </a:rPr>
              <a:t>Ⅹ</a:t>
            </a:r>
            <a:endParaRPr lang="zh-TW" altLang="en-US" b="1" dirty="0">
              <a:solidFill>
                <a:srgbClr val="0000CC"/>
              </a:solidFill>
            </a:endParaRPr>
          </a:p>
        </p:txBody>
      </p:sp>
      <p:sp>
        <p:nvSpPr>
          <p:cNvPr id="52" name="文字方塊 51"/>
          <p:cNvSpPr txBox="1"/>
          <p:nvPr/>
        </p:nvSpPr>
        <p:spPr>
          <a:xfrm>
            <a:off x="8073047" y="2233046"/>
            <a:ext cx="407484" cy="461665"/>
          </a:xfrm>
          <a:prstGeom prst="rect">
            <a:avLst/>
          </a:prstGeom>
          <a:noFill/>
        </p:spPr>
        <p:txBody>
          <a:bodyPr wrap="none" rtlCol="0">
            <a:spAutoFit/>
          </a:bodyPr>
          <a:lstStyle/>
          <a:p>
            <a:r>
              <a:rPr lang="en-US" altLang="zh-TW" b="1" dirty="0" smtClean="0">
                <a:solidFill>
                  <a:srgbClr val="0000CC"/>
                </a:solidFill>
              </a:rPr>
              <a:t>Ⅹ</a:t>
            </a:r>
            <a:endParaRPr lang="zh-TW" altLang="en-US" b="1" dirty="0">
              <a:solidFill>
                <a:srgbClr val="0000CC"/>
              </a:solidFill>
            </a:endParaRPr>
          </a:p>
        </p:txBody>
      </p:sp>
      <p:sp>
        <p:nvSpPr>
          <p:cNvPr id="53" name="文字方塊 52"/>
          <p:cNvSpPr txBox="1"/>
          <p:nvPr/>
        </p:nvSpPr>
        <p:spPr>
          <a:xfrm>
            <a:off x="7032555" y="2823319"/>
            <a:ext cx="407484" cy="461665"/>
          </a:xfrm>
          <a:prstGeom prst="rect">
            <a:avLst/>
          </a:prstGeom>
          <a:noFill/>
        </p:spPr>
        <p:txBody>
          <a:bodyPr wrap="none" rtlCol="0">
            <a:spAutoFit/>
          </a:bodyPr>
          <a:lstStyle/>
          <a:p>
            <a:r>
              <a:rPr lang="en-US" altLang="zh-TW" b="1" dirty="0" smtClean="0">
                <a:solidFill>
                  <a:srgbClr val="0000CC"/>
                </a:solidFill>
              </a:rPr>
              <a:t>Ⅹ</a:t>
            </a:r>
            <a:endParaRPr lang="zh-TW" altLang="en-US" b="1" dirty="0">
              <a:solidFill>
                <a:srgbClr val="0000CC"/>
              </a:solidFill>
            </a:endParaRPr>
          </a:p>
        </p:txBody>
      </p:sp>
      <p:sp>
        <p:nvSpPr>
          <p:cNvPr id="54" name="文字方塊 53"/>
          <p:cNvSpPr txBox="1"/>
          <p:nvPr/>
        </p:nvSpPr>
        <p:spPr>
          <a:xfrm>
            <a:off x="5331524" y="2987965"/>
            <a:ext cx="407484" cy="461665"/>
          </a:xfrm>
          <a:prstGeom prst="rect">
            <a:avLst/>
          </a:prstGeom>
          <a:noFill/>
        </p:spPr>
        <p:txBody>
          <a:bodyPr wrap="none" rtlCol="0">
            <a:spAutoFit/>
          </a:bodyPr>
          <a:lstStyle/>
          <a:p>
            <a:r>
              <a:rPr lang="en-US" altLang="zh-TW" b="1" dirty="0" smtClean="0">
                <a:solidFill>
                  <a:srgbClr val="0000CC"/>
                </a:solidFill>
              </a:rPr>
              <a:t>Ⅹ</a:t>
            </a:r>
            <a:endParaRPr lang="zh-TW" altLang="en-US" b="1" dirty="0">
              <a:solidFill>
                <a:srgbClr val="0000CC"/>
              </a:solidFill>
            </a:endParaRPr>
          </a:p>
        </p:txBody>
      </p:sp>
      <p:sp>
        <p:nvSpPr>
          <p:cNvPr id="55" name="文字方塊 54"/>
          <p:cNvSpPr txBox="1"/>
          <p:nvPr/>
        </p:nvSpPr>
        <p:spPr>
          <a:xfrm>
            <a:off x="4283342" y="3175355"/>
            <a:ext cx="407484" cy="461665"/>
          </a:xfrm>
          <a:prstGeom prst="rect">
            <a:avLst/>
          </a:prstGeom>
          <a:noFill/>
        </p:spPr>
        <p:txBody>
          <a:bodyPr wrap="none" rtlCol="0">
            <a:spAutoFit/>
          </a:bodyPr>
          <a:lstStyle/>
          <a:p>
            <a:r>
              <a:rPr lang="en-US" altLang="zh-TW" b="1" dirty="0" smtClean="0">
                <a:solidFill>
                  <a:srgbClr val="0000CC"/>
                </a:solidFill>
              </a:rPr>
              <a:t>Ⅹ</a:t>
            </a:r>
            <a:endParaRPr lang="zh-TW" altLang="en-US" b="1" dirty="0">
              <a:solidFill>
                <a:srgbClr val="0000CC"/>
              </a:solidFill>
            </a:endParaRPr>
          </a:p>
        </p:txBody>
      </p:sp>
      <p:cxnSp>
        <p:nvCxnSpPr>
          <p:cNvPr id="56" name="直線單箭頭接點 55"/>
          <p:cNvCxnSpPr/>
          <p:nvPr/>
        </p:nvCxnSpPr>
        <p:spPr bwMode="auto">
          <a:xfrm flipH="1">
            <a:off x="4690826" y="1860793"/>
            <a:ext cx="817278" cy="208020"/>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線單箭頭接點 56"/>
          <p:cNvCxnSpPr/>
          <p:nvPr/>
        </p:nvCxnSpPr>
        <p:spPr bwMode="auto">
          <a:xfrm>
            <a:off x="4499992" y="2550695"/>
            <a:ext cx="156924" cy="590273"/>
          </a:xfrm>
          <a:prstGeom prst="straightConnector1">
            <a:avLst/>
          </a:prstGeom>
          <a:solidFill>
            <a:schemeClr val="accent1"/>
          </a:solidFill>
          <a:ln w="28575" cap="flat" cmpd="sng" algn="ctr">
            <a:solidFill>
              <a:srgbClr val="0033CC"/>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2341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投影片編號版面配置區 6"/>
          <p:cNvSpPr>
            <a:spLocks noGrp="1"/>
          </p:cNvSpPr>
          <p:nvPr>
            <p:ph type="sldNum" sz="quarter" idx="12"/>
          </p:nvPr>
        </p:nvSpPr>
        <p:spPr/>
        <p:txBody>
          <a:bodyPr/>
          <a:lstStyle/>
          <a:p>
            <a:fld id="{2505048B-60FC-4AD5-B2B6-7D33D03D352C}" type="slidenum">
              <a:rPr lang="en-US" altLang="zh-TW"/>
              <a:pPr/>
              <a:t>12</a:t>
            </a:fld>
            <a:endParaRPr lang="en-US" altLang="zh-TW"/>
          </a:p>
        </p:txBody>
      </p:sp>
      <p:sp>
        <p:nvSpPr>
          <p:cNvPr id="305154" name="Rectangle 2"/>
          <p:cNvSpPr>
            <a:spLocks noGrp="1" noChangeArrowheads="1"/>
          </p:cNvSpPr>
          <p:nvPr>
            <p:ph type="title"/>
          </p:nvPr>
        </p:nvSpPr>
        <p:spPr>
          <a:xfrm>
            <a:off x="611188" y="404813"/>
            <a:ext cx="8105775" cy="838200"/>
          </a:xfrm>
        </p:spPr>
        <p:txBody>
          <a:bodyPr/>
          <a:lstStyle/>
          <a:p>
            <a:r>
              <a:rPr lang="en-US" altLang="zh-TW"/>
              <a:t>Depth-First Search: Algorithm</a:t>
            </a:r>
          </a:p>
        </p:txBody>
      </p:sp>
      <p:sp>
        <p:nvSpPr>
          <p:cNvPr id="305155" name="Rectangle 3"/>
          <p:cNvSpPr>
            <a:spLocks noGrp="1" noChangeArrowheads="1"/>
          </p:cNvSpPr>
          <p:nvPr>
            <p:ph type="body" sz="half" idx="1"/>
          </p:nvPr>
        </p:nvSpPr>
        <p:spPr>
          <a:xfrm>
            <a:off x="323850" y="1557338"/>
            <a:ext cx="4021138" cy="5111750"/>
          </a:xfrm>
          <a:solidFill>
            <a:schemeClr val="bg1"/>
          </a:solidFill>
          <a:ln w="38100">
            <a:solidFill>
              <a:schemeClr val="bg2"/>
            </a:solidFill>
            <a:miter lim="800000"/>
            <a:headEnd/>
            <a:tailEnd/>
          </a:ln>
        </p:spPr>
        <p:txBody>
          <a:bodyPr/>
          <a:lstStyle/>
          <a:p>
            <a:pPr>
              <a:buFont typeface="Wingdings" pitchFamily="2" charset="2"/>
              <a:buNone/>
            </a:pPr>
            <a:r>
              <a:rPr lang="en-US" altLang="zh-TW" sz="1800" dirty="0">
                <a:latin typeface="Courier New" pitchFamily="49" charset="0"/>
              </a:rPr>
              <a:t>DFS(G(V,E))</a:t>
            </a:r>
          </a:p>
          <a:p>
            <a:pPr>
              <a:buFont typeface="Wingdings" pitchFamily="2" charset="2"/>
              <a:buNone/>
            </a:pPr>
            <a:r>
              <a:rPr lang="en-US" altLang="zh-TW" sz="1800" dirty="0">
                <a:latin typeface="Courier New" pitchFamily="49" charset="0"/>
              </a:rPr>
              <a:t>{</a:t>
            </a:r>
          </a:p>
          <a:p>
            <a:pPr>
              <a:buFont typeface="Wingdings" pitchFamily="2" charset="2"/>
              <a:buNone/>
            </a:pPr>
            <a:r>
              <a:rPr lang="en-US" altLang="zh-TW" sz="1800" dirty="0">
                <a:latin typeface="Courier New" pitchFamily="49" charset="0"/>
              </a:rPr>
              <a:t>   for each vertex u </a:t>
            </a:r>
            <a:r>
              <a:rPr lang="en-US" altLang="zh-TW" sz="1800" dirty="0">
                <a:latin typeface="Courier New" pitchFamily="49" charset="0"/>
                <a:sym typeface="Symbol" pitchFamily="18" charset="2"/>
              </a:rPr>
              <a:t> V</a:t>
            </a:r>
          </a:p>
          <a:p>
            <a:pPr>
              <a:buFont typeface="Wingdings" pitchFamily="2" charset="2"/>
              <a:buNone/>
            </a:pPr>
            <a:r>
              <a:rPr lang="en-US" altLang="zh-TW" sz="1800" dirty="0">
                <a:latin typeface="Courier New" pitchFamily="49" charset="0"/>
                <a:sym typeface="Symbol" pitchFamily="18" charset="2"/>
              </a:rPr>
              <a:t>   {</a:t>
            </a:r>
          </a:p>
          <a:p>
            <a:pPr>
              <a:buFont typeface="Wingdings" pitchFamily="2" charset="2"/>
              <a:buNone/>
            </a:pPr>
            <a:r>
              <a:rPr lang="en-US" altLang="zh-TW" sz="1800" dirty="0">
                <a:latin typeface="Courier New" pitchFamily="49" charset="0"/>
                <a:sym typeface="Symbol" pitchFamily="18" charset="2"/>
              </a:rPr>
              <a:t>      u-&gt;color = WHITE;</a:t>
            </a:r>
          </a:p>
          <a:p>
            <a:pPr>
              <a:buFont typeface="Wingdings" pitchFamily="2" charset="2"/>
              <a:buNone/>
            </a:pPr>
            <a:r>
              <a:rPr lang="en-US" altLang="zh-TW" sz="1800" dirty="0">
                <a:latin typeface="Courier New" pitchFamily="49" charset="0"/>
                <a:sym typeface="Symbol" pitchFamily="18" charset="2"/>
              </a:rPr>
              <a:t>   }</a:t>
            </a:r>
          </a:p>
          <a:p>
            <a:pPr>
              <a:buFont typeface="Wingdings" pitchFamily="2" charset="2"/>
              <a:buNone/>
            </a:pPr>
            <a:r>
              <a:rPr lang="en-US" altLang="zh-TW" sz="1800" dirty="0">
                <a:latin typeface="Courier New" pitchFamily="49" charset="0"/>
                <a:sym typeface="Symbol" pitchFamily="18" charset="2"/>
              </a:rPr>
              <a:t>   </a:t>
            </a:r>
            <a:r>
              <a:rPr lang="en-US" altLang="zh-TW" sz="1800" dirty="0">
                <a:solidFill>
                  <a:schemeClr val="hlink"/>
                </a:solidFill>
                <a:latin typeface="Courier New" pitchFamily="49" charset="0"/>
                <a:sym typeface="Symbol" pitchFamily="18" charset="2"/>
              </a:rPr>
              <a:t>time = 0;</a:t>
            </a:r>
          </a:p>
          <a:p>
            <a:pPr>
              <a:buFont typeface="Wingdings" pitchFamily="2" charset="2"/>
              <a:buNone/>
            </a:pPr>
            <a:endParaRPr lang="en-US" altLang="zh-TW" sz="1800" dirty="0">
              <a:latin typeface="Courier New" pitchFamily="49" charset="0"/>
              <a:sym typeface="Symbol" pitchFamily="18" charset="2"/>
            </a:endParaRPr>
          </a:p>
          <a:p>
            <a:pPr>
              <a:buFont typeface="Wingdings" pitchFamily="2" charset="2"/>
              <a:buNone/>
            </a:pPr>
            <a:endParaRPr lang="en-US" altLang="zh-TW" sz="1800" dirty="0">
              <a:latin typeface="Courier New" pitchFamily="49" charset="0"/>
              <a:sym typeface="Symbol" pitchFamily="18" charset="2"/>
            </a:endParaRPr>
          </a:p>
          <a:p>
            <a:pPr>
              <a:buFont typeface="Wingdings" pitchFamily="2" charset="2"/>
              <a:buNone/>
            </a:pPr>
            <a:r>
              <a:rPr lang="en-US" altLang="zh-TW" sz="1800" dirty="0">
                <a:latin typeface="Courier New" pitchFamily="49" charset="0"/>
                <a:sym typeface="Symbol" pitchFamily="18" charset="2"/>
              </a:rPr>
              <a:t>   for each vertex </a:t>
            </a:r>
            <a:r>
              <a:rPr lang="en-US" altLang="zh-TW" sz="1800" dirty="0">
                <a:solidFill>
                  <a:srgbClr val="0000FF"/>
                </a:solidFill>
                <a:latin typeface="Courier New" pitchFamily="49" charset="0"/>
              </a:rPr>
              <a:t>u</a:t>
            </a:r>
            <a:r>
              <a:rPr lang="en-US" altLang="zh-TW" sz="1800" dirty="0">
                <a:latin typeface="Courier New" pitchFamily="49" charset="0"/>
              </a:rPr>
              <a:t> </a:t>
            </a:r>
            <a:r>
              <a:rPr lang="en-US" altLang="zh-TW" sz="1800" dirty="0">
                <a:latin typeface="Courier New" pitchFamily="49" charset="0"/>
                <a:sym typeface="Symbol" pitchFamily="18" charset="2"/>
              </a:rPr>
              <a:t> V</a:t>
            </a:r>
          </a:p>
          <a:p>
            <a:pPr>
              <a:buFont typeface="Wingdings" pitchFamily="2" charset="2"/>
              <a:buNone/>
            </a:pPr>
            <a:r>
              <a:rPr lang="en-US" altLang="zh-TW" sz="1800" dirty="0">
                <a:latin typeface="Courier New" pitchFamily="49" charset="0"/>
                <a:sym typeface="Symbol" pitchFamily="18" charset="2"/>
              </a:rPr>
              <a:t>   {</a:t>
            </a:r>
          </a:p>
          <a:p>
            <a:pPr>
              <a:buFont typeface="Wingdings" pitchFamily="2" charset="2"/>
              <a:buNone/>
            </a:pPr>
            <a:r>
              <a:rPr lang="en-US" altLang="zh-TW" sz="1800" dirty="0">
                <a:latin typeface="Courier New" pitchFamily="49" charset="0"/>
                <a:sym typeface="Symbol" pitchFamily="18" charset="2"/>
              </a:rPr>
              <a:t>      if (</a:t>
            </a:r>
            <a:r>
              <a:rPr lang="en-US" altLang="zh-TW" sz="1800" dirty="0">
                <a:solidFill>
                  <a:srgbClr val="0000FF"/>
                </a:solidFill>
                <a:latin typeface="Courier New" pitchFamily="49" charset="0"/>
                <a:sym typeface="Symbol" pitchFamily="18" charset="2"/>
              </a:rPr>
              <a:t>u</a:t>
            </a:r>
            <a:r>
              <a:rPr lang="en-US" altLang="zh-TW" sz="1800" dirty="0">
                <a:latin typeface="Courier New" pitchFamily="49" charset="0"/>
                <a:sym typeface="Symbol" pitchFamily="18" charset="2"/>
              </a:rPr>
              <a:t>-&gt;color == WHITE)</a:t>
            </a:r>
          </a:p>
          <a:p>
            <a:pPr>
              <a:buFont typeface="Wingdings" pitchFamily="2" charset="2"/>
              <a:buNone/>
            </a:pPr>
            <a:r>
              <a:rPr lang="en-US" altLang="zh-TW" sz="1800" dirty="0">
                <a:latin typeface="Courier New" pitchFamily="49" charset="0"/>
                <a:sym typeface="Symbol" pitchFamily="18" charset="2"/>
              </a:rPr>
              <a:t>         </a:t>
            </a:r>
            <a:r>
              <a:rPr lang="en-US" altLang="zh-TW" sz="1800" dirty="0" err="1">
                <a:solidFill>
                  <a:srgbClr val="0000FF"/>
                </a:solidFill>
                <a:latin typeface="Courier New" pitchFamily="49" charset="0"/>
                <a:sym typeface="Symbol" pitchFamily="18" charset="2"/>
              </a:rPr>
              <a:t>DFS_Visit</a:t>
            </a:r>
            <a:r>
              <a:rPr lang="en-US" altLang="zh-TW" sz="1800" dirty="0">
                <a:solidFill>
                  <a:srgbClr val="0000FF"/>
                </a:solidFill>
                <a:latin typeface="Courier New" pitchFamily="49" charset="0"/>
                <a:sym typeface="Symbol" pitchFamily="18" charset="2"/>
              </a:rPr>
              <a:t>(u)</a:t>
            </a:r>
            <a:r>
              <a:rPr lang="en-US" altLang="zh-TW" sz="1800" dirty="0">
                <a:latin typeface="Courier New" pitchFamily="49" charset="0"/>
                <a:sym typeface="Symbol" pitchFamily="18" charset="2"/>
              </a:rPr>
              <a:t>;</a:t>
            </a:r>
          </a:p>
          <a:p>
            <a:pPr>
              <a:buFont typeface="Wingdings" pitchFamily="2" charset="2"/>
              <a:buNone/>
            </a:pPr>
            <a:r>
              <a:rPr lang="en-US" altLang="zh-TW" sz="1800" dirty="0">
                <a:latin typeface="Courier New" pitchFamily="49" charset="0"/>
                <a:sym typeface="Symbol" pitchFamily="18" charset="2"/>
              </a:rPr>
              <a:t>   }</a:t>
            </a:r>
          </a:p>
          <a:p>
            <a:pPr>
              <a:buFont typeface="Wingdings" pitchFamily="2" charset="2"/>
              <a:buNone/>
            </a:pPr>
            <a:r>
              <a:rPr lang="en-US" altLang="zh-TW" sz="1800" dirty="0">
                <a:latin typeface="Courier New" pitchFamily="49" charset="0"/>
                <a:sym typeface="Symbol" pitchFamily="18" charset="2"/>
              </a:rPr>
              <a:t>}</a:t>
            </a:r>
            <a:endParaRPr lang="en-US" altLang="zh-TW" sz="1800" dirty="0">
              <a:latin typeface="Courier New" pitchFamily="49" charset="0"/>
            </a:endParaRPr>
          </a:p>
        </p:txBody>
      </p:sp>
      <p:sp>
        <p:nvSpPr>
          <p:cNvPr id="305156" name="Rectangle 4"/>
          <p:cNvSpPr>
            <a:spLocks noGrp="1" noChangeArrowheads="1"/>
          </p:cNvSpPr>
          <p:nvPr>
            <p:ph type="body" sz="half" idx="2"/>
          </p:nvPr>
        </p:nvSpPr>
        <p:spPr>
          <a:xfrm>
            <a:off x="4716463" y="1557338"/>
            <a:ext cx="4176712" cy="5040312"/>
          </a:xfrm>
          <a:solidFill>
            <a:schemeClr val="bg1"/>
          </a:solidFill>
          <a:ln w="38100">
            <a:solidFill>
              <a:schemeClr val="tx1"/>
            </a:solidFill>
            <a:miter lim="800000"/>
            <a:headEnd/>
            <a:tailEnd/>
          </a:ln>
        </p:spPr>
        <p:txBody>
          <a:bodyPr/>
          <a:lstStyle/>
          <a:p>
            <a:pPr>
              <a:buFont typeface="Wingdings" pitchFamily="2" charset="2"/>
              <a:buNone/>
            </a:pPr>
            <a:r>
              <a:rPr lang="en-US" altLang="zh-TW" sz="1600">
                <a:solidFill>
                  <a:srgbClr val="0000FF"/>
                </a:solidFill>
                <a:latin typeface="Courier New" pitchFamily="49" charset="0"/>
              </a:rPr>
              <a:t>DFS_Visit(u)</a:t>
            </a:r>
          </a:p>
          <a:p>
            <a:pPr>
              <a:buFont typeface="Wingdings" pitchFamily="2" charset="2"/>
              <a:buNone/>
            </a:pPr>
            <a:r>
              <a:rPr lang="en-US" altLang="zh-TW" sz="1600">
                <a:latin typeface="Courier New" pitchFamily="49" charset="0"/>
              </a:rPr>
              <a:t>{</a:t>
            </a:r>
          </a:p>
          <a:p>
            <a:pPr>
              <a:buFont typeface="Wingdings" pitchFamily="2" charset="2"/>
              <a:buNone/>
            </a:pPr>
            <a:r>
              <a:rPr lang="en-US" altLang="zh-TW" sz="1600">
                <a:latin typeface="Courier New" pitchFamily="49" charset="0"/>
              </a:rPr>
              <a:t>   </a:t>
            </a:r>
            <a:r>
              <a:rPr lang="en-US" altLang="zh-TW" sz="1600">
                <a:solidFill>
                  <a:srgbClr val="0000FF"/>
                </a:solidFill>
                <a:latin typeface="Courier New" pitchFamily="49" charset="0"/>
              </a:rPr>
              <a:t>u</a:t>
            </a:r>
            <a:r>
              <a:rPr lang="en-US" altLang="zh-TW" sz="1600">
                <a:latin typeface="Courier New" pitchFamily="49" charset="0"/>
              </a:rPr>
              <a:t>-&gt;color = GRAY;</a:t>
            </a:r>
          </a:p>
          <a:p>
            <a:pPr>
              <a:buFont typeface="Wingdings" pitchFamily="2" charset="2"/>
              <a:buNone/>
            </a:pPr>
            <a:r>
              <a:rPr lang="en-US" altLang="zh-TW" sz="1600">
                <a:latin typeface="Courier New" pitchFamily="49" charset="0"/>
              </a:rPr>
              <a:t>   time = time+1;</a:t>
            </a:r>
          </a:p>
          <a:p>
            <a:pPr>
              <a:buFont typeface="Wingdings" pitchFamily="2" charset="2"/>
              <a:buNone/>
            </a:pPr>
            <a:r>
              <a:rPr lang="en-US" altLang="zh-TW" sz="1600">
                <a:latin typeface="Courier New" pitchFamily="49" charset="0"/>
              </a:rPr>
              <a:t>   </a:t>
            </a:r>
            <a:r>
              <a:rPr lang="en-US" altLang="zh-TW" sz="1600">
                <a:solidFill>
                  <a:srgbClr val="0000FF"/>
                </a:solidFill>
                <a:latin typeface="Courier New" pitchFamily="49" charset="0"/>
              </a:rPr>
              <a:t>u</a:t>
            </a:r>
            <a:r>
              <a:rPr lang="en-US" altLang="zh-TW" sz="1600">
                <a:latin typeface="Courier New" pitchFamily="49" charset="0"/>
              </a:rPr>
              <a:t>-&gt;d = time;</a:t>
            </a:r>
          </a:p>
          <a:p>
            <a:pPr>
              <a:buFont typeface="Wingdings" pitchFamily="2" charset="2"/>
              <a:buNone/>
            </a:pPr>
            <a:r>
              <a:rPr lang="en-US" altLang="zh-TW" sz="1600">
                <a:latin typeface="Courier New" pitchFamily="49" charset="0"/>
              </a:rPr>
              <a:t>   for each </a:t>
            </a:r>
            <a:r>
              <a:rPr lang="en-US" altLang="zh-TW" sz="1600">
                <a:solidFill>
                  <a:srgbClr val="FF0000"/>
                </a:solidFill>
                <a:latin typeface="Courier New" pitchFamily="49" charset="0"/>
              </a:rPr>
              <a:t>v</a:t>
            </a:r>
            <a:r>
              <a:rPr lang="en-US" altLang="zh-TW" sz="1600">
                <a:latin typeface="Courier New" pitchFamily="49" charset="0"/>
              </a:rPr>
              <a:t> </a:t>
            </a:r>
            <a:r>
              <a:rPr lang="en-US" altLang="zh-TW" sz="1800">
                <a:latin typeface="Courier New" pitchFamily="49" charset="0"/>
                <a:sym typeface="Symbol" pitchFamily="18" charset="2"/>
              </a:rPr>
              <a:t> </a:t>
            </a:r>
            <a:r>
              <a:rPr lang="en-US" altLang="zh-TW" sz="1800">
                <a:solidFill>
                  <a:srgbClr val="0000FF"/>
                </a:solidFill>
                <a:latin typeface="Courier New" pitchFamily="49" charset="0"/>
                <a:sym typeface="Symbol" pitchFamily="18" charset="2"/>
              </a:rPr>
              <a:t>u</a:t>
            </a:r>
            <a:r>
              <a:rPr lang="en-US" altLang="zh-TW" sz="1800">
                <a:latin typeface="Courier New" pitchFamily="49" charset="0"/>
                <a:sym typeface="Symbol" pitchFamily="18" charset="2"/>
              </a:rPr>
              <a:t>-&gt;Adj[]</a:t>
            </a:r>
          </a:p>
          <a:p>
            <a:pPr>
              <a:buFont typeface="Wingdings" pitchFamily="2" charset="2"/>
              <a:buNone/>
            </a:pPr>
            <a:r>
              <a:rPr lang="en-US" altLang="zh-TW" sz="1800">
                <a:latin typeface="Courier New" pitchFamily="49" charset="0"/>
                <a:sym typeface="Symbol" pitchFamily="18" charset="2"/>
              </a:rPr>
              <a:t>   {</a:t>
            </a:r>
          </a:p>
          <a:p>
            <a:pPr>
              <a:buFont typeface="Wingdings" pitchFamily="2" charset="2"/>
              <a:buNone/>
            </a:pPr>
            <a:r>
              <a:rPr lang="en-US" altLang="zh-TW" sz="1800">
                <a:latin typeface="Courier New" pitchFamily="49" charset="0"/>
                <a:sym typeface="Symbol" pitchFamily="18" charset="2"/>
              </a:rPr>
              <a:t>      if (</a:t>
            </a:r>
            <a:r>
              <a:rPr lang="en-US" altLang="zh-TW" sz="1800">
                <a:solidFill>
                  <a:srgbClr val="FF0000"/>
                </a:solidFill>
                <a:latin typeface="Courier New" pitchFamily="49" charset="0"/>
                <a:sym typeface="Symbol" pitchFamily="18" charset="2"/>
              </a:rPr>
              <a:t>v</a:t>
            </a:r>
            <a:r>
              <a:rPr lang="en-US" altLang="zh-TW" sz="1800">
                <a:latin typeface="Courier New" pitchFamily="49" charset="0"/>
                <a:sym typeface="Symbol" pitchFamily="18" charset="2"/>
              </a:rPr>
              <a:t>-&gt;color == WHITE)</a:t>
            </a:r>
          </a:p>
          <a:p>
            <a:pPr>
              <a:buFont typeface="Wingdings" pitchFamily="2" charset="2"/>
              <a:buNone/>
            </a:pPr>
            <a:r>
              <a:rPr lang="en-US" altLang="zh-TW" sz="1800">
                <a:latin typeface="Courier New" pitchFamily="49" charset="0"/>
                <a:sym typeface="Symbol" pitchFamily="18" charset="2"/>
              </a:rPr>
              <a:t>         </a:t>
            </a:r>
            <a:r>
              <a:rPr lang="en-US" altLang="zh-TW" sz="1800">
                <a:solidFill>
                  <a:srgbClr val="0033CC"/>
                </a:solidFill>
                <a:latin typeface="Courier New" pitchFamily="49" charset="0"/>
                <a:sym typeface="Symbol" pitchFamily="18" charset="2"/>
              </a:rPr>
              <a:t>DFS_Visit(</a:t>
            </a:r>
            <a:r>
              <a:rPr lang="en-US" altLang="zh-TW" sz="1800">
                <a:solidFill>
                  <a:srgbClr val="FF0000"/>
                </a:solidFill>
                <a:latin typeface="Courier New" pitchFamily="49" charset="0"/>
                <a:sym typeface="Symbol" pitchFamily="18" charset="2"/>
              </a:rPr>
              <a:t>v</a:t>
            </a:r>
            <a:r>
              <a:rPr lang="en-US" altLang="zh-TW" sz="1800">
                <a:solidFill>
                  <a:srgbClr val="0033CC"/>
                </a:solidFill>
                <a:latin typeface="Courier New" pitchFamily="49" charset="0"/>
                <a:sym typeface="Symbol" pitchFamily="18" charset="2"/>
              </a:rPr>
              <a:t>);</a:t>
            </a:r>
          </a:p>
          <a:p>
            <a:pPr>
              <a:buFont typeface="Wingdings" pitchFamily="2" charset="2"/>
              <a:buNone/>
            </a:pPr>
            <a:r>
              <a:rPr lang="en-US" altLang="zh-TW" sz="1800">
                <a:latin typeface="Courier New" pitchFamily="49" charset="0"/>
                <a:sym typeface="Symbol" pitchFamily="18" charset="2"/>
              </a:rPr>
              <a:t>   }</a:t>
            </a:r>
          </a:p>
          <a:p>
            <a:pPr>
              <a:buFont typeface="Wingdings" pitchFamily="2" charset="2"/>
              <a:buNone/>
            </a:pPr>
            <a:r>
              <a:rPr lang="en-US" altLang="zh-TW" sz="1800">
                <a:latin typeface="Courier New" pitchFamily="49" charset="0"/>
                <a:sym typeface="Symbol" pitchFamily="18" charset="2"/>
              </a:rPr>
              <a:t>   </a:t>
            </a:r>
            <a:r>
              <a:rPr lang="en-US" altLang="zh-TW" sz="1800">
                <a:solidFill>
                  <a:srgbClr val="0000FF"/>
                </a:solidFill>
                <a:latin typeface="Courier New" pitchFamily="49" charset="0"/>
                <a:sym typeface="Symbol" pitchFamily="18" charset="2"/>
              </a:rPr>
              <a:t>u</a:t>
            </a:r>
            <a:r>
              <a:rPr lang="en-US" altLang="zh-TW" sz="1800">
                <a:latin typeface="Courier New" pitchFamily="49" charset="0"/>
                <a:sym typeface="Symbol" pitchFamily="18" charset="2"/>
              </a:rPr>
              <a:t>-&gt;color = BLACK;</a:t>
            </a:r>
          </a:p>
          <a:p>
            <a:pPr>
              <a:buFont typeface="Wingdings" pitchFamily="2" charset="2"/>
              <a:buNone/>
            </a:pPr>
            <a:r>
              <a:rPr lang="en-US" altLang="zh-TW" sz="1800">
                <a:latin typeface="Courier New" pitchFamily="49" charset="0"/>
                <a:sym typeface="Symbol" pitchFamily="18" charset="2"/>
              </a:rPr>
              <a:t>   time = time+1;</a:t>
            </a:r>
          </a:p>
          <a:p>
            <a:pPr>
              <a:buFont typeface="Wingdings" pitchFamily="2" charset="2"/>
              <a:buNone/>
            </a:pPr>
            <a:r>
              <a:rPr lang="en-US" altLang="zh-TW" sz="1800">
                <a:latin typeface="Courier New" pitchFamily="49" charset="0"/>
                <a:sym typeface="Symbol" pitchFamily="18" charset="2"/>
              </a:rPr>
              <a:t>   </a:t>
            </a:r>
            <a:r>
              <a:rPr lang="en-US" altLang="zh-TW" sz="1800">
                <a:solidFill>
                  <a:srgbClr val="0000FF"/>
                </a:solidFill>
                <a:latin typeface="Courier New" pitchFamily="49" charset="0"/>
                <a:sym typeface="Symbol" pitchFamily="18" charset="2"/>
              </a:rPr>
              <a:t>u</a:t>
            </a:r>
            <a:r>
              <a:rPr lang="en-US" altLang="zh-TW" sz="1800">
                <a:latin typeface="Courier New" pitchFamily="49" charset="0"/>
                <a:sym typeface="Symbol" pitchFamily="18" charset="2"/>
              </a:rPr>
              <a:t>-&gt;f = time;</a:t>
            </a:r>
          </a:p>
          <a:p>
            <a:pPr>
              <a:buFont typeface="Wingdings" pitchFamily="2" charset="2"/>
              <a:buNone/>
            </a:pPr>
            <a:r>
              <a:rPr lang="en-US" altLang="zh-TW" sz="1800">
                <a:latin typeface="Courier New" pitchFamily="49" charset="0"/>
                <a:sym typeface="Symbol" pitchFamily="18" charset="2"/>
              </a:rPr>
              <a:t>}</a:t>
            </a:r>
          </a:p>
        </p:txBody>
      </p:sp>
      <p:sp>
        <p:nvSpPr>
          <p:cNvPr id="305157" name="Line 5"/>
          <p:cNvSpPr>
            <a:spLocks noChangeShapeType="1"/>
          </p:cNvSpPr>
          <p:nvPr/>
        </p:nvSpPr>
        <p:spPr bwMode="auto">
          <a:xfrm flipH="1" flipV="1">
            <a:off x="4500563" y="1052513"/>
            <a:ext cx="0" cy="58054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5158" name="Rectangle 6"/>
          <p:cNvSpPr>
            <a:spLocks noChangeArrowheads="1"/>
          </p:cNvSpPr>
          <p:nvPr/>
        </p:nvSpPr>
        <p:spPr bwMode="auto">
          <a:xfrm>
            <a:off x="755650" y="4581525"/>
            <a:ext cx="3529013" cy="158273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5159" name="Rectangle 7"/>
          <p:cNvSpPr>
            <a:spLocks noChangeArrowheads="1"/>
          </p:cNvSpPr>
          <p:nvPr/>
        </p:nvSpPr>
        <p:spPr bwMode="auto">
          <a:xfrm>
            <a:off x="755650" y="2276475"/>
            <a:ext cx="3529013" cy="129698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5160" name="Rectangle 8"/>
          <p:cNvSpPr>
            <a:spLocks noChangeArrowheads="1"/>
          </p:cNvSpPr>
          <p:nvPr/>
        </p:nvSpPr>
        <p:spPr bwMode="auto">
          <a:xfrm>
            <a:off x="5148263" y="3141663"/>
            <a:ext cx="3600450" cy="158273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5161" name="Line 9"/>
          <p:cNvSpPr>
            <a:spLocks noChangeShapeType="1"/>
          </p:cNvSpPr>
          <p:nvPr/>
        </p:nvSpPr>
        <p:spPr bwMode="auto">
          <a:xfrm>
            <a:off x="2843213" y="4221163"/>
            <a:ext cx="215900" cy="3603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05162" name="Text Box 10"/>
          <p:cNvSpPr txBox="1">
            <a:spLocks noChangeArrowheads="1"/>
          </p:cNvSpPr>
          <p:nvPr/>
        </p:nvSpPr>
        <p:spPr bwMode="auto">
          <a:xfrm>
            <a:off x="1835150" y="3860800"/>
            <a:ext cx="1965325"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FF0000"/>
                </a:solidFill>
              </a:rPr>
              <a:t>First u is root</a:t>
            </a:r>
          </a:p>
        </p:txBody>
      </p:sp>
      <p:sp>
        <p:nvSpPr>
          <p:cNvPr id="305163" name="Rectangle 11"/>
          <p:cNvSpPr>
            <a:spLocks noChangeArrowheads="1"/>
          </p:cNvSpPr>
          <p:nvPr/>
        </p:nvSpPr>
        <p:spPr bwMode="auto">
          <a:xfrm>
            <a:off x="5148263" y="2133600"/>
            <a:ext cx="2087562" cy="935038"/>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4059041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157163"/>
            <a:ext cx="8296275" cy="65436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1067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7"/>
            <a:ext cx="8424936" cy="54914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2043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338138"/>
            <a:ext cx="8982075" cy="6181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56652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2656"/>
            <a:ext cx="8352928" cy="3136012"/>
          </a:xfrm>
          <a:prstGeom prst="rect">
            <a:avLst/>
          </a:prstGeom>
          <a:solidFill>
            <a:srgbClr val="FFFF00"/>
          </a:solidFill>
          <a:ln>
            <a:solidFill>
              <a:schemeClr val="bg2"/>
            </a:solidFill>
          </a:ln>
        </p:spPr>
      </p:pic>
    </p:spTree>
    <p:extLst>
      <p:ext uri="{BB962C8B-B14F-4D97-AF65-F5344CB8AC3E}">
        <p14:creationId xmlns:p14="http://schemas.microsoft.com/office/powerpoint/2010/main" val="482101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(1/3)</a:t>
            </a:r>
            <a:endParaRPr lang="zh-TW" altLang="en-US" dirty="0"/>
          </a:p>
        </p:txBody>
      </p:sp>
      <p:sp>
        <p:nvSpPr>
          <p:cNvPr id="3" name="內容版面配置區 2"/>
          <p:cNvSpPr>
            <a:spLocks noGrp="1"/>
          </p:cNvSpPr>
          <p:nvPr>
            <p:ph idx="1"/>
          </p:nvPr>
        </p:nvSpPr>
        <p:spPr>
          <a:xfrm>
            <a:off x="683568" y="1124744"/>
            <a:ext cx="7819256" cy="4968552"/>
          </a:xfrm>
        </p:spPr>
        <p:txBody>
          <a:bodyPr/>
          <a:lstStyle/>
          <a:p>
            <a:pPr algn="just"/>
            <a:r>
              <a:rPr lang="en-US" altLang="zh-TW" sz="2800" dirty="0"/>
              <a:t>Consider a </a:t>
            </a:r>
            <a:r>
              <a:rPr lang="en-US" altLang="zh-TW" sz="2800" u="sng" dirty="0">
                <a:solidFill>
                  <a:srgbClr val="FF0000"/>
                </a:solidFill>
              </a:rPr>
              <a:t>tree network with n nodes</a:t>
            </a:r>
            <a:r>
              <a:rPr lang="en-US" altLang="zh-TW" sz="2800" dirty="0"/>
              <a:t> </a:t>
            </a:r>
            <a:endParaRPr lang="en-US" altLang="zh-TW" sz="2800" dirty="0" smtClean="0"/>
          </a:p>
          <a:p>
            <a:pPr lvl="1" algn="just"/>
            <a:r>
              <a:rPr lang="en-US" altLang="zh-TW" dirty="0" smtClean="0"/>
              <a:t>internal </a:t>
            </a:r>
            <a:r>
              <a:rPr lang="en-US" altLang="zh-TW" dirty="0"/>
              <a:t>nodes correspond to servers </a:t>
            </a:r>
            <a:endParaRPr lang="en-US" altLang="zh-TW" dirty="0" smtClean="0"/>
          </a:p>
          <a:p>
            <a:pPr lvl="1" algn="just"/>
            <a:r>
              <a:rPr lang="en-US" altLang="zh-TW" dirty="0" smtClean="0"/>
              <a:t>terminal </a:t>
            </a:r>
            <a:r>
              <a:rPr lang="en-US" altLang="zh-TW" dirty="0"/>
              <a:t>nodes correspond to </a:t>
            </a:r>
            <a:r>
              <a:rPr lang="en-US" altLang="zh-TW" dirty="0" smtClean="0"/>
              <a:t>clients</a:t>
            </a:r>
          </a:p>
          <a:p>
            <a:pPr algn="just"/>
            <a:r>
              <a:rPr lang="en-US" altLang="zh-TW" sz="2800" dirty="0" smtClean="0"/>
              <a:t>The </a:t>
            </a:r>
            <a:r>
              <a:rPr lang="en-US" altLang="zh-TW" sz="2800" dirty="0"/>
              <a:t>nodes are </a:t>
            </a:r>
            <a:r>
              <a:rPr lang="en-US" altLang="zh-TW" sz="2800" u="sng" dirty="0">
                <a:solidFill>
                  <a:srgbClr val="FF0000"/>
                </a:solidFill>
              </a:rPr>
              <a:t>numbered from 1 to n</a:t>
            </a:r>
            <a:r>
              <a:rPr lang="en-US" altLang="zh-TW" sz="2800" dirty="0"/>
              <a:t>. Among the servers, there is an original server S which provides VOD (Video On Demand) service. To ensure the quality of service for the clients, the distance from each client to the VOD server S should </a:t>
            </a:r>
            <a:r>
              <a:rPr lang="en-US" altLang="zh-TW" sz="2800" u="sng" dirty="0">
                <a:solidFill>
                  <a:srgbClr val="FF0000"/>
                </a:solidFill>
              </a:rPr>
              <a:t>not exceed a certain value k</a:t>
            </a:r>
            <a:r>
              <a:rPr lang="en-US" altLang="zh-TW" sz="2800" dirty="0"/>
              <a:t>. </a:t>
            </a:r>
            <a:endParaRPr lang="zh-TW" altLang="en-US" sz="1600" dirty="0"/>
          </a:p>
        </p:txBody>
      </p:sp>
    </p:spTree>
    <p:extLst>
      <p:ext uri="{BB962C8B-B14F-4D97-AF65-F5344CB8AC3E}">
        <p14:creationId xmlns:p14="http://schemas.microsoft.com/office/powerpoint/2010/main" val="2419789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(2/3)</a:t>
            </a:r>
            <a:endParaRPr lang="zh-TW" altLang="en-US" dirty="0"/>
          </a:p>
        </p:txBody>
      </p:sp>
      <p:sp>
        <p:nvSpPr>
          <p:cNvPr id="3" name="內容版面配置區 2"/>
          <p:cNvSpPr>
            <a:spLocks noGrp="1"/>
          </p:cNvSpPr>
          <p:nvPr>
            <p:ph idx="1"/>
          </p:nvPr>
        </p:nvSpPr>
        <p:spPr>
          <a:xfrm>
            <a:off x="683568" y="1124744"/>
            <a:ext cx="7819256" cy="4968552"/>
          </a:xfrm>
        </p:spPr>
        <p:txBody>
          <a:bodyPr/>
          <a:lstStyle/>
          <a:p>
            <a:pPr algn="just"/>
            <a:r>
              <a:rPr lang="en-US" altLang="zh-TW" sz="2800" dirty="0" smtClean="0"/>
              <a:t>The </a:t>
            </a:r>
            <a:r>
              <a:rPr lang="en-US" altLang="zh-TW" sz="2800" dirty="0"/>
              <a:t>distance from a node u to a node v in the tree is defined to be the </a:t>
            </a:r>
            <a:r>
              <a:rPr lang="en-US" altLang="zh-TW" sz="2800" u="sng" dirty="0">
                <a:solidFill>
                  <a:srgbClr val="FF0000"/>
                </a:solidFill>
              </a:rPr>
              <a:t>number of edges on the path from u to v</a:t>
            </a:r>
            <a:r>
              <a:rPr lang="en-US" altLang="zh-TW" sz="2800" dirty="0"/>
              <a:t>. </a:t>
            </a:r>
            <a:endParaRPr lang="en-US" altLang="zh-TW" sz="2800" dirty="0" smtClean="0"/>
          </a:p>
          <a:p>
            <a:pPr algn="just"/>
            <a:r>
              <a:rPr lang="en-US" altLang="zh-TW" sz="2800" dirty="0" smtClean="0"/>
              <a:t>If </a:t>
            </a:r>
            <a:r>
              <a:rPr lang="en-US" altLang="zh-TW" sz="2800" dirty="0"/>
              <a:t>there is a nonempty subset C of clients such that the distance from each u in C to S is greater than </a:t>
            </a:r>
            <a:r>
              <a:rPr lang="en-US" altLang="zh-TW" sz="2800" dirty="0" smtClean="0"/>
              <a:t>k, </a:t>
            </a:r>
            <a:r>
              <a:rPr lang="en-US" altLang="zh-TW" sz="2800" u="sng" dirty="0">
                <a:solidFill>
                  <a:srgbClr val="FF0000"/>
                </a:solidFill>
              </a:rPr>
              <a:t>then replicas of the VOD system have to be placed</a:t>
            </a:r>
            <a:r>
              <a:rPr lang="en-US" altLang="zh-TW" sz="2800" dirty="0"/>
              <a:t> in some servers so that the distance from </a:t>
            </a:r>
            <a:r>
              <a:rPr lang="en-US" altLang="zh-TW" sz="2800" u="sng" dirty="0">
                <a:solidFill>
                  <a:srgbClr val="FF0000"/>
                </a:solidFill>
              </a:rPr>
              <a:t>each client to the nearest VOD server (the original VOD system or its replica) is k or less.</a:t>
            </a:r>
            <a:r>
              <a:rPr lang="en-US" altLang="zh-TW" sz="2800" dirty="0"/>
              <a:t> </a:t>
            </a:r>
            <a:endParaRPr lang="zh-TW" altLang="en-US" sz="1600" dirty="0"/>
          </a:p>
        </p:txBody>
      </p:sp>
    </p:spTree>
    <p:extLst>
      <p:ext uri="{BB962C8B-B14F-4D97-AF65-F5344CB8AC3E}">
        <p14:creationId xmlns:p14="http://schemas.microsoft.com/office/powerpoint/2010/main" val="110200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 (3/3)</a:t>
            </a:r>
            <a:endParaRPr lang="zh-TW" altLang="en-US" dirty="0"/>
          </a:p>
        </p:txBody>
      </p:sp>
      <p:sp>
        <p:nvSpPr>
          <p:cNvPr id="3" name="內容版面配置區 2"/>
          <p:cNvSpPr>
            <a:spLocks noGrp="1"/>
          </p:cNvSpPr>
          <p:nvPr>
            <p:ph idx="1"/>
          </p:nvPr>
        </p:nvSpPr>
        <p:spPr>
          <a:xfrm>
            <a:off x="683568" y="1124744"/>
            <a:ext cx="7819256" cy="4968552"/>
          </a:xfrm>
        </p:spPr>
        <p:txBody>
          <a:bodyPr/>
          <a:lstStyle/>
          <a:p>
            <a:pPr algn="just"/>
            <a:r>
              <a:rPr lang="en-US" altLang="zh-TW" sz="2800" dirty="0" smtClean="0"/>
              <a:t>Given </a:t>
            </a:r>
            <a:r>
              <a:rPr lang="en-US" altLang="zh-TW" sz="2800" dirty="0"/>
              <a:t>a tree network, </a:t>
            </a:r>
            <a:r>
              <a:rPr lang="en-US" altLang="zh-TW" sz="2800" u="sng" dirty="0">
                <a:solidFill>
                  <a:srgbClr val="FF0000"/>
                </a:solidFill>
              </a:rPr>
              <a:t>a server S which has VOD system</a:t>
            </a:r>
            <a:r>
              <a:rPr lang="en-US" altLang="zh-TW" sz="2800" dirty="0"/>
              <a:t>, and </a:t>
            </a:r>
            <a:r>
              <a:rPr lang="en-US" altLang="zh-TW" sz="2800" u="sng" dirty="0">
                <a:solidFill>
                  <a:srgbClr val="FF0000"/>
                </a:solidFill>
              </a:rPr>
              <a:t>a positive integer k</a:t>
            </a:r>
            <a:r>
              <a:rPr lang="en-US" altLang="zh-TW" sz="2800" dirty="0"/>
              <a:t>, </a:t>
            </a:r>
            <a:endParaRPr lang="en-US" altLang="zh-TW" sz="2800" dirty="0" smtClean="0"/>
          </a:p>
          <a:p>
            <a:pPr algn="just"/>
            <a:r>
              <a:rPr lang="en-US" altLang="zh-TW" sz="2800" dirty="0" smtClean="0"/>
              <a:t>find </a:t>
            </a:r>
            <a:r>
              <a:rPr lang="en-US" altLang="zh-TW" sz="2800" u="sng" dirty="0">
                <a:solidFill>
                  <a:srgbClr val="FF0000"/>
                </a:solidFill>
              </a:rPr>
              <a:t>the minimum number of replicas necessary</a:t>
            </a:r>
            <a:r>
              <a:rPr lang="en-US" altLang="zh-TW" sz="2800" dirty="0"/>
              <a:t> so that each client is within distance k from the nearest server which has the original VOD system or its replica. For example, consider the following tree network. </a:t>
            </a:r>
            <a:endParaRPr lang="zh-TW" altLang="en-US" sz="1600" dirty="0"/>
          </a:p>
        </p:txBody>
      </p:sp>
    </p:spTree>
    <p:extLst>
      <p:ext uri="{BB962C8B-B14F-4D97-AF65-F5344CB8AC3E}">
        <p14:creationId xmlns:p14="http://schemas.microsoft.com/office/powerpoint/2010/main" val="2528953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Example</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980728"/>
            <a:ext cx="7344816" cy="24670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內容版面配置區 2"/>
          <p:cNvSpPr>
            <a:spLocks noGrp="1"/>
          </p:cNvSpPr>
          <p:nvPr>
            <p:ph idx="1"/>
          </p:nvPr>
        </p:nvSpPr>
        <p:spPr>
          <a:xfrm>
            <a:off x="611560" y="3429000"/>
            <a:ext cx="8203183" cy="1872208"/>
          </a:xfrm>
        </p:spPr>
        <p:txBody>
          <a:bodyPr/>
          <a:lstStyle/>
          <a:p>
            <a:pPr algn="just"/>
            <a:r>
              <a:rPr lang="en-US" altLang="zh-TW" sz="2200" dirty="0" smtClean="0"/>
              <a:t>The set </a:t>
            </a:r>
            <a:r>
              <a:rPr lang="en-US" altLang="zh-TW" sz="2200" dirty="0"/>
              <a:t>of </a:t>
            </a:r>
            <a:r>
              <a:rPr lang="en-US" altLang="zh-TW" sz="2200" u="sng" dirty="0">
                <a:solidFill>
                  <a:srgbClr val="FF0000"/>
                </a:solidFill>
              </a:rPr>
              <a:t>clients is {1, 6, 7, 8, 9, 10, 11, 13}</a:t>
            </a:r>
            <a:r>
              <a:rPr lang="en-US" altLang="zh-TW" sz="2200" dirty="0"/>
              <a:t>, the set of </a:t>
            </a:r>
            <a:r>
              <a:rPr lang="en-US" altLang="zh-TW" sz="2200" u="sng" dirty="0">
                <a:solidFill>
                  <a:srgbClr val="FF0000"/>
                </a:solidFill>
              </a:rPr>
              <a:t>servers is {2, 3, 4, 5, 12, 14}</a:t>
            </a:r>
            <a:r>
              <a:rPr lang="en-US" altLang="zh-TW" sz="2200" dirty="0"/>
              <a:t>, and the </a:t>
            </a:r>
            <a:r>
              <a:rPr lang="en-US" altLang="zh-TW" sz="2200" u="sng" dirty="0">
                <a:solidFill>
                  <a:srgbClr val="FF0000"/>
                </a:solidFill>
              </a:rPr>
              <a:t>original VOD server is located at node 12</a:t>
            </a:r>
            <a:r>
              <a:rPr lang="en-US" altLang="zh-TW" sz="2200" dirty="0"/>
              <a:t>. For k = 2, the quality of service is not guaranteed with one VOD server at node 12 because the clients in {6, 7, 8, 9, 10} are away from VOD server at distance &gt; k. Therefore, we need one or more replicas. When one replica is placed at node 4, the distance from each client to the nearest server of {12, 4} is less than or equal to 2. The minimum number of the needed replicas is one for this example.</a:t>
            </a:r>
            <a:endParaRPr lang="zh-TW" altLang="en-US" sz="2200" dirty="0"/>
          </a:p>
        </p:txBody>
      </p:sp>
      <p:sp>
        <p:nvSpPr>
          <p:cNvPr id="5" name="矩形 4"/>
          <p:cNvSpPr/>
          <p:nvPr/>
        </p:nvSpPr>
        <p:spPr bwMode="auto">
          <a:xfrm>
            <a:off x="2339752" y="1937049"/>
            <a:ext cx="720080" cy="57606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7" name="文字方塊 6"/>
          <p:cNvSpPr txBox="1"/>
          <p:nvPr/>
        </p:nvSpPr>
        <p:spPr>
          <a:xfrm>
            <a:off x="1907704" y="1311151"/>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9" name="文字方塊 8"/>
          <p:cNvSpPr txBox="1"/>
          <p:nvPr/>
        </p:nvSpPr>
        <p:spPr>
          <a:xfrm>
            <a:off x="1212188" y="2247255"/>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10" name="文字方塊 9"/>
          <p:cNvSpPr txBox="1"/>
          <p:nvPr/>
        </p:nvSpPr>
        <p:spPr>
          <a:xfrm>
            <a:off x="2940380" y="2679303"/>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8" name="手繪多邊形 7"/>
          <p:cNvSpPr/>
          <p:nvPr/>
        </p:nvSpPr>
        <p:spPr bwMode="auto">
          <a:xfrm>
            <a:off x="3965405" y="908720"/>
            <a:ext cx="4639043" cy="2514225"/>
          </a:xfrm>
          <a:custGeom>
            <a:avLst/>
            <a:gdLst>
              <a:gd name="connsiteX0" fmla="*/ 3831058 w 4711751"/>
              <a:gd name="connsiteY0" fmla="*/ 41518 h 2627065"/>
              <a:gd name="connsiteX1" fmla="*/ 3465298 w 4711751"/>
              <a:gd name="connsiteY1" fmla="*/ 946293 h 2627065"/>
              <a:gd name="connsiteX2" fmla="*/ 2762654 w 4711751"/>
              <a:gd name="connsiteY2" fmla="*/ 1668187 h 2627065"/>
              <a:gd name="connsiteX3" fmla="*/ 972355 w 4711751"/>
              <a:gd name="connsiteY3" fmla="*/ 1822192 h 2627065"/>
              <a:gd name="connsiteX4" fmla="*/ 29079 w 4711751"/>
              <a:gd name="connsiteY4" fmla="*/ 2159076 h 2627065"/>
              <a:gd name="connsiteX5" fmla="*/ 346713 w 4711751"/>
              <a:gd name="connsiteY5" fmla="*/ 2601838 h 2627065"/>
              <a:gd name="connsiteX6" fmla="*/ 1405492 w 4711751"/>
              <a:gd name="connsiteY6" fmla="*/ 2534461 h 2627065"/>
              <a:gd name="connsiteX7" fmla="*/ 3532675 w 4711751"/>
              <a:gd name="connsiteY7" fmla="*/ 2216827 h 2627065"/>
              <a:gd name="connsiteX8" fmla="*/ 4610704 w 4711751"/>
              <a:gd name="connsiteY8" fmla="*/ 1321678 h 2627065"/>
              <a:gd name="connsiteX9" fmla="*/ 4581829 w 4711751"/>
              <a:gd name="connsiteY9" fmla="*/ 272524 h 2627065"/>
              <a:gd name="connsiteX10" fmla="*/ 3831058 w 4711751"/>
              <a:gd name="connsiteY10" fmla="*/ 41518 h 262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11751" h="2627065">
                <a:moveTo>
                  <a:pt x="3831058" y="41518"/>
                </a:moveTo>
                <a:cubicBezTo>
                  <a:pt x="3644969" y="153813"/>
                  <a:pt x="3643365" y="675181"/>
                  <a:pt x="3465298" y="946293"/>
                </a:cubicBezTo>
                <a:cubicBezTo>
                  <a:pt x="3287231" y="1217405"/>
                  <a:pt x="3178144" y="1522204"/>
                  <a:pt x="2762654" y="1668187"/>
                </a:cubicBezTo>
                <a:cubicBezTo>
                  <a:pt x="2347164" y="1814170"/>
                  <a:pt x="1427951" y="1740377"/>
                  <a:pt x="972355" y="1822192"/>
                </a:cubicBezTo>
                <a:cubicBezTo>
                  <a:pt x="516759" y="1904007"/>
                  <a:pt x="133353" y="2029135"/>
                  <a:pt x="29079" y="2159076"/>
                </a:cubicBezTo>
                <a:cubicBezTo>
                  <a:pt x="-75195" y="2289017"/>
                  <a:pt x="117311" y="2539274"/>
                  <a:pt x="346713" y="2601838"/>
                </a:cubicBezTo>
                <a:cubicBezTo>
                  <a:pt x="576115" y="2664402"/>
                  <a:pt x="874498" y="2598630"/>
                  <a:pt x="1405492" y="2534461"/>
                </a:cubicBezTo>
                <a:cubicBezTo>
                  <a:pt x="1936486" y="2470293"/>
                  <a:pt x="2998473" y="2418958"/>
                  <a:pt x="3532675" y="2216827"/>
                </a:cubicBezTo>
                <a:cubicBezTo>
                  <a:pt x="4066877" y="2014697"/>
                  <a:pt x="4435845" y="1645729"/>
                  <a:pt x="4610704" y="1321678"/>
                </a:cubicBezTo>
                <a:cubicBezTo>
                  <a:pt x="4785563" y="997628"/>
                  <a:pt x="4705353" y="487488"/>
                  <a:pt x="4581829" y="272524"/>
                </a:cubicBezTo>
                <a:cubicBezTo>
                  <a:pt x="4458305" y="57560"/>
                  <a:pt x="4017147" y="-70777"/>
                  <a:pt x="3831058" y="41518"/>
                </a:cubicBezTo>
                <a:close/>
              </a:path>
            </a:pathLst>
          </a:cu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3" name="文字方塊 12"/>
          <p:cNvSpPr txBox="1"/>
          <p:nvPr/>
        </p:nvSpPr>
        <p:spPr>
          <a:xfrm>
            <a:off x="5436096" y="1167135"/>
            <a:ext cx="492443" cy="461665"/>
          </a:xfrm>
          <a:prstGeom prst="rect">
            <a:avLst/>
          </a:prstGeom>
          <a:noFill/>
        </p:spPr>
        <p:txBody>
          <a:bodyPr wrap="none" rtlCol="0">
            <a:spAutoFit/>
          </a:bodyPr>
          <a:lstStyle/>
          <a:p>
            <a:r>
              <a:rPr lang="zh-TW" altLang="en-US" b="1" dirty="0" smtClean="0">
                <a:solidFill>
                  <a:srgbClr val="0000CC"/>
                </a:solidFill>
              </a:rPr>
              <a:t>▼</a:t>
            </a:r>
            <a:endParaRPr lang="zh-TW" altLang="en-US" b="1" dirty="0">
              <a:solidFill>
                <a:srgbClr val="0000CC"/>
              </a:solidFill>
            </a:endParaRPr>
          </a:p>
        </p:txBody>
      </p:sp>
    </p:spTree>
    <p:extLst>
      <p:ext uri="{BB962C8B-B14F-4D97-AF65-F5344CB8AC3E}">
        <p14:creationId xmlns:p14="http://schemas.microsoft.com/office/powerpoint/2010/main" val="2733619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899592" y="980728"/>
            <a:ext cx="7603232" cy="4824536"/>
          </a:xfrm>
        </p:spPr>
        <p:txBody>
          <a:bodyPr/>
          <a:lstStyle/>
          <a:p>
            <a:pPr algn="just"/>
            <a:r>
              <a:rPr lang="en-US" altLang="zh-TW" sz="2800" dirty="0"/>
              <a:t>Your program is to read the input from standard input. The input consists of T test cases. </a:t>
            </a:r>
            <a:r>
              <a:rPr lang="en-US" altLang="zh-TW" sz="2800" u="sng" dirty="0">
                <a:solidFill>
                  <a:srgbClr val="FF0000"/>
                </a:solidFill>
              </a:rPr>
              <a:t>The number of test cases (T) is given in the first line of the input</a:t>
            </a:r>
            <a:r>
              <a:rPr lang="en-US" altLang="zh-TW" sz="2800" dirty="0"/>
              <a:t>. </a:t>
            </a:r>
            <a:endParaRPr lang="en-US" altLang="zh-TW" sz="2800" dirty="0" smtClean="0"/>
          </a:p>
          <a:p>
            <a:pPr algn="just"/>
            <a:r>
              <a:rPr lang="en-US" altLang="zh-TW" sz="2800" dirty="0" smtClean="0"/>
              <a:t>The </a:t>
            </a:r>
            <a:r>
              <a:rPr lang="en-US" altLang="zh-TW" sz="2800" dirty="0"/>
              <a:t>first line of each test case contains an integer </a:t>
            </a:r>
            <a:r>
              <a:rPr lang="en-US" altLang="zh-TW" sz="2800" u="sng" dirty="0">
                <a:solidFill>
                  <a:srgbClr val="FF0000"/>
                </a:solidFill>
              </a:rPr>
              <a:t>n (3 ≤ n ≤ </a:t>
            </a:r>
            <a:r>
              <a:rPr lang="en-US" altLang="zh-TW" sz="2800" u="sng" dirty="0" smtClean="0">
                <a:solidFill>
                  <a:srgbClr val="FF0000"/>
                </a:solidFill>
              </a:rPr>
              <a:t>1,000</a:t>
            </a:r>
            <a:r>
              <a:rPr lang="en-US" altLang="zh-TW" sz="2800" u="sng" dirty="0">
                <a:solidFill>
                  <a:srgbClr val="FF0000"/>
                </a:solidFill>
              </a:rPr>
              <a:t>) which is the number of nodes of the tree network</a:t>
            </a:r>
            <a:r>
              <a:rPr lang="en-US" altLang="zh-TW" sz="2800" dirty="0"/>
              <a:t>. The next line contains two integers </a:t>
            </a:r>
            <a:r>
              <a:rPr lang="en-US" altLang="zh-TW" sz="2800" u="sng" dirty="0">
                <a:solidFill>
                  <a:srgbClr val="FF0000"/>
                </a:solidFill>
              </a:rPr>
              <a:t>s (1 ≤ s ≤ n) and k (k ≥ 1) where s is the VOD server and k is the distance value for ensuring the quality of service</a:t>
            </a:r>
            <a:r>
              <a:rPr lang="en-US" altLang="zh-TW" sz="2800" dirty="0"/>
              <a:t>. In the following </a:t>
            </a:r>
            <a:r>
              <a:rPr lang="en-US" altLang="zh-TW" sz="2800" dirty="0" smtClean="0"/>
              <a:t>n−1 </a:t>
            </a:r>
            <a:r>
              <a:rPr lang="en-US" altLang="zh-TW" sz="2800" dirty="0"/>
              <a:t>lines, each line contains a pair of nodes which represent an edge of the tree network.</a:t>
            </a:r>
            <a:endParaRPr lang="zh-TW" altLang="en-US" sz="2800" dirty="0"/>
          </a:p>
        </p:txBody>
      </p:sp>
    </p:spTree>
    <p:extLst>
      <p:ext uri="{BB962C8B-B14F-4D97-AF65-F5344CB8AC3E}">
        <p14:creationId xmlns:p14="http://schemas.microsoft.com/office/powerpoint/2010/main" val="73214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1043608" y="1124744"/>
            <a:ext cx="7560840" cy="4896544"/>
          </a:xfrm>
        </p:spPr>
        <p:txBody>
          <a:bodyPr/>
          <a:lstStyle/>
          <a:p>
            <a:pPr algn="just"/>
            <a:r>
              <a:rPr lang="en-US" altLang="zh-TW" sz="2800" dirty="0"/>
              <a:t>Your program is to write to standard output. Print exactly one line for each test case. The line should contain an integer that is the minimum number of the needed replicas.</a:t>
            </a:r>
            <a:endParaRPr lang="zh-TW" altLang="en-US" sz="2400" dirty="0"/>
          </a:p>
        </p:txBody>
      </p:sp>
    </p:spTree>
    <p:extLst>
      <p:ext uri="{BB962C8B-B14F-4D97-AF65-F5344CB8AC3E}">
        <p14:creationId xmlns:p14="http://schemas.microsoft.com/office/powerpoint/2010/main" val="763370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067944" y="56055"/>
            <a:ext cx="4824536" cy="838200"/>
          </a:xfrm>
        </p:spPr>
        <p:txBody>
          <a:bodyPr/>
          <a:lstStyle/>
          <a:p>
            <a:r>
              <a:rPr lang="en-US" altLang="zh-TW" sz="3600" dirty="0" smtClean="0"/>
              <a:t>Sample Input / Output</a:t>
            </a:r>
            <a:endParaRPr lang="zh-TW" altLang="en-US" sz="3600" dirty="0"/>
          </a:p>
        </p:txBody>
      </p:sp>
      <p:sp>
        <p:nvSpPr>
          <p:cNvPr id="3" name="內容版面配置區 2"/>
          <p:cNvSpPr>
            <a:spLocks noGrp="1"/>
          </p:cNvSpPr>
          <p:nvPr>
            <p:ph idx="1"/>
          </p:nvPr>
        </p:nvSpPr>
        <p:spPr>
          <a:xfrm>
            <a:off x="467544" y="404664"/>
            <a:ext cx="3384376" cy="6336704"/>
          </a:xfrm>
          <a:solidFill>
            <a:schemeClr val="bg1"/>
          </a:solidFill>
          <a:ln>
            <a:solidFill>
              <a:schemeClr val="bg2"/>
            </a:solidFill>
          </a:ln>
        </p:spPr>
        <p:txBody>
          <a:bodyPr/>
          <a:lstStyle/>
          <a:p>
            <a:pPr marL="0" indent="0" algn="just">
              <a:lnSpc>
                <a:spcPts val="2500"/>
              </a:lnSpc>
              <a:buNone/>
            </a:pPr>
            <a:r>
              <a:rPr lang="en-US" altLang="zh-TW" sz="2400" dirty="0"/>
              <a:t>1</a:t>
            </a:r>
            <a:endParaRPr lang="en-US" altLang="zh-TW" sz="2400" dirty="0" smtClean="0"/>
          </a:p>
          <a:p>
            <a:pPr marL="0" indent="0" algn="just">
              <a:lnSpc>
                <a:spcPts val="2500"/>
              </a:lnSpc>
              <a:buNone/>
            </a:pPr>
            <a:r>
              <a:rPr lang="en-US" altLang="zh-TW" sz="2400" dirty="0" smtClean="0"/>
              <a:t>14 </a:t>
            </a:r>
          </a:p>
          <a:p>
            <a:pPr marL="0" indent="0" algn="just">
              <a:lnSpc>
                <a:spcPts val="2500"/>
              </a:lnSpc>
              <a:buNone/>
            </a:pPr>
            <a:r>
              <a:rPr lang="en-US" altLang="zh-TW" sz="2400" dirty="0" smtClean="0"/>
              <a:t>12 </a:t>
            </a:r>
            <a:r>
              <a:rPr lang="en-US" altLang="zh-TW" sz="2400" dirty="0"/>
              <a:t>2 </a:t>
            </a:r>
            <a:endParaRPr lang="en-US" altLang="zh-TW" sz="2400" dirty="0" smtClean="0"/>
          </a:p>
          <a:p>
            <a:pPr marL="0" indent="0" algn="just">
              <a:lnSpc>
                <a:spcPts val="2500"/>
              </a:lnSpc>
              <a:buNone/>
            </a:pPr>
            <a:r>
              <a:rPr lang="en-US" altLang="zh-TW" sz="2400" dirty="0" smtClean="0"/>
              <a:t>1 </a:t>
            </a:r>
            <a:r>
              <a:rPr lang="en-US" altLang="zh-TW" sz="2400" dirty="0"/>
              <a:t>2 </a:t>
            </a:r>
            <a:endParaRPr lang="en-US" altLang="zh-TW" sz="2400" dirty="0" smtClean="0"/>
          </a:p>
          <a:p>
            <a:pPr marL="0" indent="0" algn="just">
              <a:lnSpc>
                <a:spcPts val="2500"/>
              </a:lnSpc>
              <a:buNone/>
            </a:pPr>
            <a:r>
              <a:rPr lang="en-US" altLang="zh-TW" sz="2400" dirty="0" smtClean="0"/>
              <a:t>2 </a:t>
            </a:r>
            <a:r>
              <a:rPr lang="en-US" altLang="zh-TW" sz="2400" dirty="0"/>
              <a:t>3 </a:t>
            </a:r>
            <a:endParaRPr lang="en-US" altLang="zh-TW" sz="2400" dirty="0" smtClean="0"/>
          </a:p>
          <a:p>
            <a:pPr marL="0" indent="0" algn="just">
              <a:lnSpc>
                <a:spcPts val="2500"/>
              </a:lnSpc>
              <a:buNone/>
            </a:pPr>
            <a:r>
              <a:rPr lang="en-US" altLang="zh-TW" sz="2400" dirty="0" smtClean="0"/>
              <a:t>3 </a:t>
            </a:r>
            <a:r>
              <a:rPr lang="en-US" altLang="zh-TW" sz="2400" dirty="0"/>
              <a:t>4 </a:t>
            </a:r>
            <a:endParaRPr lang="en-US" altLang="zh-TW" sz="2400" dirty="0" smtClean="0"/>
          </a:p>
          <a:p>
            <a:pPr marL="0" indent="0" algn="just">
              <a:lnSpc>
                <a:spcPts val="2500"/>
              </a:lnSpc>
              <a:buNone/>
            </a:pPr>
            <a:r>
              <a:rPr lang="en-US" altLang="zh-TW" sz="2400" dirty="0" smtClean="0"/>
              <a:t>4 </a:t>
            </a:r>
            <a:r>
              <a:rPr lang="en-US" altLang="zh-TW" sz="2400" dirty="0"/>
              <a:t>5 </a:t>
            </a:r>
            <a:endParaRPr lang="en-US" altLang="zh-TW" sz="2400" dirty="0" smtClean="0"/>
          </a:p>
          <a:p>
            <a:pPr marL="0" indent="0" algn="just">
              <a:lnSpc>
                <a:spcPts val="2500"/>
              </a:lnSpc>
              <a:buNone/>
            </a:pPr>
            <a:r>
              <a:rPr lang="en-US" altLang="zh-TW" sz="2400" dirty="0" smtClean="0"/>
              <a:t>5 </a:t>
            </a:r>
            <a:r>
              <a:rPr lang="en-US" altLang="zh-TW" sz="2400" dirty="0"/>
              <a:t>6 </a:t>
            </a:r>
            <a:endParaRPr lang="en-US" altLang="zh-TW" sz="2400" dirty="0" smtClean="0"/>
          </a:p>
          <a:p>
            <a:pPr marL="0" indent="0" algn="just">
              <a:lnSpc>
                <a:spcPts val="2500"/>
              </a:lnSpc>
              <a:buNone/>
            </a:pPr>
            <a:r>
              <a:rPr lang="en-US" altLang="zh-TW" sz="2400" dirty="0" smtClean="0"/>
              <a:t>7 </a:t>
            </a:r>
            <a:r>
              <a:rPr lang="en-US" altLang="zh-TW" sz="2400" dirty="0"/>
              <a:t>5 </a:t>
            </a:r>
            <a:endParaRPr lang="en-US" altLang="zh-TW" sz="2400" dirty="0" smtClean="0"/>
          </a:p>
          <a:p>
            <a:pPr marL="0" indent="0" algn="just">
              <a:lnSpc>
                <a:spcPts val="2500"/>
              </a:lnSpc>
              <a:buNone/>
            </a:pPr>
            <a:r>
              <a:rPr lang="en-US" altLang="zh-TW" sz="2400" dirty="0" smtClean="0"/>
              <a:t>8 </a:t>
            </a:r>
            <a:r>
              <a:rPr lang="en-US" altLang="zh-TW" sz="2400" dirty="0"/>
              <a:t>5 </a:t>
            </a:r>
            <a:endParaRPr lang="en-US" altLang="zh-TW" sz="2400" dirty="0" smtClean="0"/>
          </a:p>
          <a:p>
            <a:pPr marL="0" indent="0" algn="just">
              <a:lnSpc>
                <a:spcPts val="2500"/>
              </a:lnSpc>
              <a:buNone/>
            </a:pPr>
            <a:r>
              <a:rPr lang="en-US" altLang="zh-TW" sz="2400" dirty="0" smtClean="0"/>
              <a:t>4 </a:t>
            </a:r>
            <a:r>
              <a:rPr lang="en-US" altLang="zh-TW" sz="2400" dirty="0"/>
              <a:t>9 </a:t>
            </a:r>
            <a:endParaRPr lang="en-US" altLang="zh-TW" sz="2400" dirty="0" smtClean="0"/>
          </a:p>
          <a:p>
            <a:pPr marL="0" indent="0" algn="just">
              <a:lnSpc>
                <a:spcPts val="2500"/>
              </a:lnSpc>
              <a:buNone/>
            </a:pPr>
            <a:r>
              <a:rPr lang="en-US" altLang="zh-TW" sz="2400" dirty="0" smtClean="0"/>
              <a:t>10 </a:t>
            </a:r>
            <a:r>
              <a:rPr lang="en-US" altLang="zh-TW" sz="2400" dirty="0"/>
              <a:t>3 </a:t>
            </a:r>
            <a:endParaRPr lang="en-US" altLang="zh-TW" sz="2400" dirty="0" smtClean="0"/>
          </a:p>
          <a:p>
            <a:pPr marL="0" indent="0" algn="just">
              <a:lnSpc>
                <a:spcPts val="2500"/>
              </a:lnSpc>
              <a:buNone/>
            </a:pPr>
            <a:r>
              <a:rPr lang="en-US" altLang="zh-TW" sz="2400" dirty="0" smtClean="0"/>
              <a:t>2 </a:t>
            </a:r>
            <a:r>
              <a:rPr lang="en-US" altLang="zh-TW" sz="2400" dirty="0"/>
              <a:t>12 </a:t>
            </a:r>
            <a:endParaRPr lang="en-US" altLang="zh-TW" sz="2400" dirty="0" smtClean="0"/>
          </a:p>
          <a:p>
            <a:pPr marL="0" indent="0" algn="just">
              <a:lnSpc>
                <a:spcPts val="2500"/>
              </a:lnSpc>
              <a:buNone/>
            </a:pPr>
            <a:r>
              <a:rPr lang="en-US" altLang="zh-TW" sz="2400" dirty="0" smtClean="0"/>
              <a:t>12 </a:t>
            </a:r>
            <a:r>
              <a:rPr lang="en-US" altLang="zh-TW" sz="2400" dirty="0"/>
              <a:t>14 </a:t>
            </a:r>
            <a:endParaRPr lang="en-US" altLang="zh-TW" sz="2400" dirty="0" smtClean="0"/>
          </a:p>
          <a:p>
            <a:pPr marL="0" indent="0" algn="just">
              <a:lnSpc>
                <a:spcPts val="2500"/>
              </a:lnSpc>
              <a:buNone/>
            </a:pPr>
            <a:r>
              <a:rPr lang="en-US" altLang="zh-TW" sz="2400" dirty="0" smtClean="0"/>
              <a:t>13 </a:t>
            </a:r>
            <a:r>
              <a:rPr lang="en-US" altLang="zh-TW" sz="2400" dirty="0"/>
              <a:t>14 </a:t>
            </a:r>
            <a:endParaRPr lang="en-US" altLang="zh-TW" sz="2400" dirty="0" smtClean="0"/>
          </a:p>
          <a:p>
            <a:pPr marL="0" indent="0" algn="just">
              <a:lnSpc>
                <a:spcPts val="2500"/>
              </a:lnSpc>
              <a:buNone/>
            </a:pPr>
            <a:r>
              <a:rPr lang="en-US" altLang="zh-TW" sz="2400" dirty="0" smtClean="0"/>
              <a:t>14 </a:t>
            </a:r>
            <a:r>
              <a:rPr lang="en-US" altLang="zh-TW" sz="2400" dirty="0"/>
              <a:t>11 </a:t>
            </a:r>
            <a:endParaRPr lang="en-US" altLang="zh-TW" sz="2400" dirty="0" smtClean="0"/>
          </a:p>
        </p:txBody>
      </p:sp>
      <p:sp>
        <p:nvSpPr>
          <p:cNvPr id="5" name="內容版面配置區 2"/>
          <p:cNvSpPr txBox="1">
            <a:spLocks/>
          </p:cNvSpPr>
          <p:nvPr/>
        </p:nvSpPr>
        <p:spPr bwMode="auto">
          <a:xfrm>
            <a:off x="4200728" y="818904"/>
            <a:ext cx="4608512" cy="864096"/>
          </a:xfrm>
          <a:prstGeom prst="rect">
            <a:avLst/>
          </a:prstGeom>
          <a:solidFill>
            <a:schemeClr val="bg1"/>
          </a:solidFill>
          <a:ln>
            <a:solidFill>
              <a:schemeClr val="bg2"/>
            </a:solid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1</a:t>
            </a:r>
            <a:endParaRPr lang="zh-TW" altLang="en-US" sz="1600" kern="0" dirty="0"/>
          </a:p>
        </p:txBody>
      </p:sp>
      <p:cxnSp>
        <p:nvCxnSpPr>
          <p:cNvPr id="11" name="直線單箭頭接點 10"/>
          <p:cNvCxnSpPr/>
          <p:nvPr/>
        </p:nvCxnSpPr>
        <p:spPr bwMode="auto">
          <a:xfrm flipH="1">
            <a:off x="899592" y="451263"/>
            <a:ext cx="432048" cy="97417"/>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1475656" y="266597"/>
            <a:ext cx="2123338" cy="369332"/>
          </a:xfrm>
          <a:prstGeom prst="rect">
            <a:avLst/>
          </a:prstGeom>
          <a:noFill/>
        </p:spPr>
        <p:txBody>
          <a:bodyPr wrap="none" rtlCol="0">
            <a:spAutoFit/>
          </a:bodyPr>
          <a:lstStyle/>
          <a:p>
            <a:r>
              <a:rPr lang="en-US" altLang="zh-TW" sz="1800" b="1" dirty="0" smtClean="0">
                <a:solidFill>
                  <a:srgbClr val="FF0000"/>
                </a:solidFill>
              </a:rPr>
              <a:t>Number of test case</a:t>
            </a:r>
            <a:endParaRPr lang="zh-TW" altLang="en-US" sz="1800" b="1" dirty="0">
              <a:solidFill>
                <a:srgbClr val="FF0000"/>
              </a:solidFill>
            </a:endParaRPr>
          </a:p>
        </p:txBody>
      </p:sp>
      <p:sp>
        <p:nvSpPr>
          <p:cNvPr id="41" name="文字方塊 40"/>
          <p:cNvSpPr txBox="1"/>
          <p:nvPr/>
        </p:nvSpPr>
        <p:spPr>
          <a:xfrm>
            <a:off x="1475656" y="652046"/>
            <a:ext cx="1873270" cy="369332"/>
          </a:xfrm>
          <a:prstGeom prst="rect">
            <a:avLst/>
          </a:prstGeom>
          <a:noFill/>
        </p:spPr>
        <p:txBody>
          <a:bodyPr wrap="none" rtlCol="0">
            <a:spAutoFit/>
          </a:bodyPr>
          <a:lstStyle/>
          <a:p>
            <a:r>
              <a:rPr lang="en-US" altLang="zh-TW" sz="1800" b="1" dirty="0" smtClean="0">
                <a:solidFill>
                  <a:srgbClr val="FF0000"/>
                </a:solidFill>
              </a:rPr>
              <a:t>Number of nodes</a:t>
            </a:r>
            <a:endParaRPr lang="zh-TW" altLang="en-US" sz="1800" b="1" dirty="0">
              <a:solidFill>
                <a:srgbClr val="FF0000"/>
              </a:solidFill>
            </a:endParaRPr>
          </a:p>
        </p:txBody>
      </p:sp>
      <p:cxnSp>
        <p:nvCxnSpPr>
          <p:cNvPr id="42" name="直線單箭頭接點 41"/>
          <p:cNvCxnSpPr/>
          <p:nvPr/>
        </p:nvCxnSpPr>
        <p:spPr bwMode="auto">
          <a:xfrm flipH="1">
            <a:off x="989210" y="845547"/>
            <a:ext cx="432048" cy="97417"/>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字方塊 42"/>
          <p:cNvSpPr txBox="1"/>
          <p:nvPr/>
        </p:nvSpPr>
        <p:spPr>
          <a:xfrm>
            <a:off x="1628056" y="1115452"/>
            <a:ext cx="1135888" cy="369332"/>
          </a:xfrm>
          <a:prstGeom prst="rect">
            <a:avLst/>
          </a:prstGeom>
          <a:noFill/>
        </p:spPr>
        <p:txBody>
          <a:bodyPr wrap="none" rtlCol="0">
            <a:spAutoFit/>
          </a:bodyPr>
          <a:lstStyle/>
          <a:p>
            <a:r>
              <a:rPr lang="en-US" altLang="zh-TW" sz="1800" b="1" dirty="0" smtClean="0">
                <a:solidFill>
                  <a:srgbClr val="FF0000"/>
                </a:solidFill>
              </a:rPr>
              <a:t>Server , k</a:t>
            </a:r>
            <a:endParaRPr lang="zh-TW" altLang="en-US" sz="1800" b="1" dirty="0">
              <a:solidFill>
                <a:srgbClr val="FF0000"/>
              </a:solidFill>
            </a:endParaRPr>
          </a:p>
        </p:txBody>
      </p:sp>
      <p:cxnSp>
        <p:nvCxnSpPr>
          <p:cNvPr id="44" name="直線單箭頭接點 43"/>
          <p:cNvCxnSpPr/>
          <p:nvPr/>
        </p:nvCxnSpPr>
        <p:spPr bwMode="auto">
          <a:xfrm flipH="1">
            <a:off x="1087212" y="1251409"/>
            <a:ext cx="432048" cy="97417"/>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bwMode="auto">
          <a:xfrm>
            <a:off x="467544" y="1628800"/>
            <a:ext cx="1008112" cy="5112568"/>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46" name="直線單箭頭接點 45"/>
          <p:cNvCxnSpPr/>
          <p:nvPr/>
        </p:nvCxnSpPr>
        <p:spPr bwMode="auto">
          <a:xfrm flipH="1">
            <a:off x="1519260" y="1844824"/>
            <a:ext cx="432048" cy="97417"/>
          </a:xfrm>
          <a:prstGeom prst="straightConnector1">
            <a:avLst/>
          </a:prstGeom>
          <a:solidFill>
            <a:schemeClr val="accent1"/>
          </a:solidFill>
          <a:ln w="127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文字方塊 46"/>
          <p:cNvSpPr txBox="1"/>
          <p:nvPr/>
        </p:nvSpPr>
        <p:spPr>
          <a:xfrm>
            <a:off x="1969381" y="1624332"/>
            <a:ext cx="1067472" cy="369332"/>
          </a:xfrm>
          <a:prstGeom prst="rect">
            <a:avLst/>
          </a:prstGeom>
          <a:noFill/>
        </p:spPr>
        <p:txBody>
          <a:bodyPr wrap="none" rtlCol="0">
            <a:spAutoFit/>
          </a:bodyPr>
          <a:lstStyle/>
          <a:p>
            <a:r>
              <a:rPr lang="en-US" altLang="zh-TW" sz="1800" b="1" dirty="0" smtClean="0">
                <a:solidFill>
                  <a:srgbClr val="FF0000"/>
                </a:solidFill>
              </a:rPr>
              <a:t>Tree link</a:t>
            </a:r>
            <a:endParaRPr lang="zh-TW" altLang="en-US" sz="1800" b="1" dirty="0">
              <a:solidFill>
                <a:srgbClr val="FF0000"/>
              </a:solidFill>
            </a:endParaRP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472" y="1942241"/>
            <a:ext cx="5063023" cy="170064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8" name="橢圓 37"/>
          <p:cNvSpPr/>
          <p:nvPr/>
        </p:nvSpPr>
        <p:spPr bwMode="auto">
          <a:xfrm>
            <a:off x="354843" y="1162803"/>
            <a:ext cx="576064" cy="504056"/>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1" name="橢圓 50"/>
          <p:cNvSpPr/>
          <p:nvPr/>
        </p:nvSpPr>
        <p:spPr bwMode="auto">
          <a:xfrm>
            <a:off x="4788024" y="2540534"/>
            <a:ext cx="576064" cy="504056"/>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2" name="文字方塊 51"/>
          <p:cNvSpPr txBox="1"/>
          <p:nvPr/>
        </p:nvSpPr>
        <p:spPr>
          <a:xfrm>
            <a:off x="6887869" y="1959223"/>
            <a:ext cx="492443" cy="461665"/>
          </a:xfrm>
          <a:prstGeom prst="rect">
            <a:avLst/>
          </a:prstGeom>
          <a:noFill/>
        </p:spPr>
        <p:txBody>
          <a:bodyPr wrap="none" rtlCol="0">
            <a:spAutoFit/>
          </a:bodyPr>
          <a:lstStyle/>
          <a:p>
            <a:r>
              <a:rPr lang="zh-TW" altLang="en-US" b="1" dirty="0" smtClean="0">
                <a:solidFill>
                  <a:srgbClr val="0000CC"/>
                </a:solidFill>
              </a:rPr>
              <a:t>▼</a:t>
            </a:r>
            <a:endParaRPr lang="zh-TW" altLang="en-US" b="1" dirty="0">
              <a:solidFill>
                <a:srgbClr val="0000CC"/>
              </a:solidFill>
            </a:endParaRPr>
          </a:p>
        </p:txBody>
      </p:sp>
    </p:spTree>
    <p:extLst>
      <p:ext uri="{BB962C8B-B14F-4D97-AF65-F5344CB8AC3E}">
        <p14:creationId xmlns:p14="http://schemas.microsoft.com/office/powerpoint/2010/main" val="163304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36512" y="4005064"/>
            <a:ext cx="3876281" cy="2664296"/>
          </a:xfrm>
          <a:prstGeom prst="rect">
            <a:avLst/>
          </a:prstGeom>
          <a:solidFill>
            <a:srgbClr val="FFFF00"/>
          </a:solidFill>
          <a:ln w="9525" cap="flat" cmpd="sng" algn="ctr">
            <a:solidFill>
              <a:schemeClr val="bg2"/>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標題 1"/>
          <p:cNvSpPr>
            <a:spLocks noGrp="1"/>
          </p:cNvSpPr>
          <p:nvPr>
            <p:ph type="title"/>
          </p:nvPr>
        </p:nvSpPr>
        <p:spPr>
          <a:xfrm>
            <a:off x="1396802" y="214752"/>
            <a:ext cx="7315200" cy="838200"/>
          </a:xfrm>
        </p:spPr>
        <p:txBody>
          <a:bodyPr/>
          <a:lstStyle/>
          <a:p>
            <a:r>
              <a:rPr lang="en-US" altLang="zh-TW" dirty="0" smtClean="0"/>
              <a:t>First dfs1</a:t>
            </a:r>
            <a:endParaRPr lang="zh-TW"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86" y="1276725"/>
            <a:ext cx="7344816" cy="24670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矩形 3"/>
          <p:cNvSpPr/>
          <p:nvPr/>
        </p:nvSpPr>
        <p:spPr bwMode="auto">
          <a:xfrm>
            <a:off x="2438922" y="2233046"/>
            <a:ext cx="720080" cy="576064"/>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文字方塊 4"/>
          <p:cNvSpPr txBox="1"/>
          <p:nvPr/>
        </p:nvSpPr>
        <p:spPr>
          <a:xfrm>
            <a:off x="2006874" y="1607148"/>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6" name="文字方塊 5"/>
          <p:cNvSpPr txBox="1"/>
          <p:nvPr/>
        </p:nvSpPr>
        <p:spPr>
          <a:xfrm>
            <a:off x="1311358" y="2543252"/>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7" name="文字方塊 6"/>
          <p:cNvSpPr txBox="1"/>
          <p:nvPr/>
        </p:nvSpPr>
        <p:spPr>
          <a:xfrm>
            <a:off x="3039550" y="2975300"/>
            <a:ext cx="407484" cy="461665"/>
          </a:xfrm>
          <a:prstGeom prst="rect">
            <a:avLst/>
          </a:prstGeom>
          <a:noFill/>
        </p:spPr>
        <p:txBody>
          <a:bodyPr wrap="none" rtlCol="0">
            <a:spAutoFit/>
          </a:bodyPr>
          <a:lstStyle/>
          <a:p>
            <a:r>
              <a:rPr lang="en-US" altLang="zh-TW" b="1" dirty="0" smtClean="0">
                <a:solidFill>
                  <a:srgbClr val="FF0000"/>
                </a:solidFill>
              </a:rPr>
              <a:t>Ⅹ</a:t>
            </a:r>
            <a:endParaRPr lang="zh-TW" altLang="en-US" b="1" dirty="0">
              <a:solidFill>
                <a:srgbClr val="FF0000"/>
              </a:solidFill>
            </a:endParaRPr>
          </a:p>
        </p:txBody>
      </p:sp>
      <p:sp>
        <p:nvSpPr>
          <p:cNvPr id="10" name="文字方塊 9"/>
          <p:cNvSpPr txBox="1"/>
          <p:nvPr/>
        </p:nvSpPr>
        <p:spPr>
          <a:xfrm>
            <a:off x="2123728" y="2020778"/>
            <a:ext cx="795411"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dist:0</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1" name="文字方塊 10"/>
          <p:cNvSpPr txBox="1"/>
          <p:nvPr/>
        </p:nvSpPr>
        <p:spPr>
          <a:xfrm>
            <a:off x="3039550" y="129385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2" name="文字方塊 11"/>
          <p:cNvSpPr txBox="1"/>
          <p:nvPr/>
        </p:nvSpPr>
        <p:spPr>
          <a:xfrm>
            <a:off x="3915797" y="1660738"/>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3" name="文字方塊 12"/>
          <p:cNvSpPr txBox="1"/>
          <p:nvPr/>
        </p:nvSpPr>
        <p:spPr>
          <a:xfrm>
            <a:off x="5364088"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4" name="文字方塊 13"/>
          <p:cNvSpPr txBox="1"/>
          <p:nvPr/>
        </p:nvSpPr>
        <p:spPr>
          <a:xfrm>
            <a:off x="6660232" y="106302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5" name="文字方塊 14"/>
          <p:cNvSpPr txBox="1"/>
          <p:nvPr/>
        </p:nvSpPr>
        <p:spPr>
          <a:xfrm>
            <a:off x="7759383" y="9072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6" name="文字方塊 15"/>
          <p:cNvSpPr txBox="1"/>
          <p:nvPr/>
        </p:nvSpPr>
        <p:spPr>
          <a:xfrm>
            <a:off x="7911783" y="1948770"/>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7" name="文字方塊 16"/>
          <p:cNvSpPr txBox="1"/>
          <p:nvPr/>
        </p:nvSpPr>
        <p:spPr>
          <a:xfrm>
            <a:off x="7084149" y="25968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dist:5</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8" name="文字方塊 17"/>
          <p:cNvSpPr txBox="1"/>
          <p:nvPr/>
        </p:nvSpPr>
        <p:spPr>
          <a:xfrm>
            <a:off x="5508104" y="32849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dist:4</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9" name="文字方塊 18"/>
          <p:cNvSpPr txBox="1"/>
          <p:nvPr/>
        </p:nvSpPr>
        <p:spPr>
          <a:xfrm>
            <a:off x="4086975" y="368444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dist:3</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0" name="文字方塊 19"/>
          <p:cNvSpPr txBox="1"/>
          <p:nvPr/>
        </p:nvSpPr>
        <p:spPr>
          <a:xfrm>
            <a:off x="1638703" y="3436965"/>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dist:1</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1" name="文字方塊 20"/>
          <p:cNvSpPr txBox="1"/>
          <p:nvPr/>
        </p:nvSpPr>
        <p:spPr>
          <a:xfrm>
            <a:off x="2919139" y="3302084"/>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2" name="文字方塊 21"/>
          <p:cNvSpPr txBox="1"/>
          <p:nvPr/>
        </p:nvSpPr>
        <p:spPr>
          <a:xfrm>
            <a:off x="511139" y="255844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3" name="文字方塊 22"/>
          <p:cNvSpPr txBox="1"/>
          <p:nvPr/>
        </p:nvSpPr>
        <p:spPr>
          <a:xfrm>
            <a:off x="1810506" y="1196752"/>
            <a:ext cx="800219" cy="400110"/>
          </a:xfrm>
          <a:prstGeom prst="rect">
            <a:avLst/>
          </a:prstGeom>
          <a:noFill/>
        </p:spPr>
        <p:txBody>
          <a:bodyPr wrap="none" rtlCol="0">
            <a:spAutoFit/>
          </a:bodyPr>
          <a:lstStyle/>
          <a:p>
            <a:r>
              <a:rPr lang="en-US" altLang="zh-TW" sz="2000" b="1" dirty="0" smtClean="0">
                <a:latin typeface="Arial Unicode MS" panose="020B0604020202020204" pitchFamily="34" charset="-120"/>
                <a:ea typeface="Arial Unicode MS" panose="020B0604020202020204" pitchFamily="34" charset="-120"/>
                <a:cs typeface="Arial Unicode MS" panose="020B0604020202020204" pitchFamily="34" charset="-120"/>
              </a:rPr>
              <a:t>dist:2</a:t>
            </a:r>
            <a:endParaRPr lang="zh-TW" altLang="en-US" sz="20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25" name="直線單箭頭接點 24"/>
          <p:cNvCxnSpPr/>
          <p:nvPr/>
        </p:nvCxnSpPr>
        <p:spPr bwMode="auto">
          <a:xfrm flipV="1">
            <a:off x="3039550" y="2060848"/>
            <a:ext cx="400109" cy="449419"/>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單箭頭接點 25"/>
          <p:cNvCxnSpPr/>
          <p:nvPr/>
        </p:nvCxnSpPr>
        <p:spPr bwMode="auto">
          <a:xfrm>
            <a:off x="3556591" y="2085226"/>
            <a:ext cx="530384" cy="263654"/>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字方塊 28"/>
          <p:cNvSpPr txBox="1"/>
          <p:nvPr/>
        </p:nvSpPr>
        <p:spPr>
          <a:xfrm>
            <a:off x="7840838" y="693331"/>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0" name="文字方塊 29"/>
          <p:cNvSpPr txBox="1"/>
          <p:nvPr/>
        </p:nvSpPr>
        <p:spPr>
          <a:xfrm>
            <a:off x="8388424" y="1651446"/>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1" name="文字方塊 30"/>
          <p:cNvSpPr txBox="1"/>
          <p:nvPr/>
        </p:nvSpPr>
        <p:spPr>
          <a:xfrm>
            <a:off x="7092280" y="2348880"/>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graphicFrame>
        <p:nvGraphicFramePr>
          <p:cNvPr id="32" name="表格 31"/>
          <p:cNvGraphicFramePr>
            <a:graphicFrameLocks noGrp="1"/>
          </p:cNvGraphicFramePr>
          <p:nvPr>
            <p:extLst>
              <p:ext uri="{D42A27DB-BD31-4B8C-83A1-F6EECF244321}">
                <p14:modId xmlns:p14="http://schemas.microsoft.com/office/powerpoint/2010/main" val="2527367399"/>
              </p:ext>
            </p:extLst>
          </p:nvPr>
        </p:nvGraphicFramePr>
        <p:xfrm>
          <a:off x="850490" y="4509120"/>
          <a:ext cx="936000" cy="1854200"/>
        </p:xfrm>
        <a:graphic>
          <a:graphicData uri="http://schemas.openxmlformats.org/drawingml/2006/table">
            <a:tbl>
              <a:tblPr firstRow="1" bandRow="1">
                <a:tableStyleId>{5C22544A-7EE6-4342-B048-85BDC9FD1C3A}</a:tableStyleId>
              </a:tblPr>
              <a:tblGrid>
                <a:gridCol w="468000"/>
                <a:gridCol w="468000"/>
              </a:tblGrid>
              <a:tr h="370840">
                <a:tc>
                  <a:txBody>
                    <a:bodyPr/>
                    <a:lstStyle/>
                    <a:p>
                      <a:pPr algn="ctr"/>
                      <a:r>
                        <a:rPr lang="en-US" altLang="zh-TW" dirty="0" smtClean="0">
                          <a:solidFill>
                            <a:schemeClr val="bg2"/>
                          </a:solidFill>
                        </a:rPr>
                        <a:t>1</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3</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dirty="0" smtClean="0">
                          <a:solidFill>
                            <a:schemeClr val="bg2"/>
                          </a:solidFill>
                        </a:rPr>
                        <a:t>5</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3" name="文字方塊 32"/>
          <p:cNvSpPr txBox="1"/>
          <p:nvPr/>
        </p:nvSpPr>
        <p:spPr>
          <a:xfrm>
            <a:off x="35496" y="4078374"/>
            <a:ext cx="1024639"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nodes</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35" name="直線單箭頭接點 34"/>
          <p:cNvCxnSpPr/>
          <p:nvPr/>
        </p:nvCxnSpPr>
        <p:spPr bwMode="auto">
          <a:xfrm>
            <a:off x="1447074" y="6210011"/>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6" name="表格 35"/>
          <p:cNvGraphicFramePr>
            <a:graphicFrameLocks noGrp="1"/>
          </p:cNvGraphicFramePr>
          <p:nvPr>
            <p:extLst>
              <p:ext uri="{D42A27DB-BD31-4B8C-83A1-F6EECF244321}">
                <p14:modId xmlns:p14="http://schemas.microsoft.com/office/powerpoint/2010/main" val="1727397748"/>
              </p:ext>
            </p:extLst>
          </p:nvPr>
        </p:nvGraphicFramePr>
        <p:xfrm>
          <a:off x="2252570" y="6024591"/>
          <a:ext cx="1468800" cy="370840"/>
        </p:xfrm>
        <a:graphic>
          <a:graphicData uri="http://schemas.openxmlformats.org/drawingml/2006/table">
            <a:tbl>
              <a:tblPr firstRow="1" bandRow="1">
                <a:tableStyleId>{5C22544A-7EE6-4342-B048-85BDC9FD1C3A}</a:tableStyleId>
              </a:tblPr>
              <a:tblGrid>
                <a:gridCol w="489600"/>
                <a:gridCol w="489600"/>
                <a:gridCol w="489600"/>
              </a:tblGrid>
              <a:tr h="370840">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7</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37" name="直線單箭頭接點 36"/>
          <p:cNvCxnSpPr/>
          <p:nvPr/>
        </p:nvCxnSpPr>
        <p:spPr bwMode="auto">
          <a:xfrm>
            <a:off x="1459128" y="576386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8" name="表格 37"/>
          <p:cNvGraphicFramePr>
            <a:graphicFrameLocks noGrp="1"/>
          </p:cNvGraphicFramePr>
          <p:nvPr>
            <p:extLst>
              <p:ext uri="{D42A27DB-BD31-4B8C-83A1-F6EECF244321}">
                <p14:modId xmlns:p14="http://schemas.microsoft.com/office/powerpoint/2010/main" val="1397067598"/>
              </p:ext>
            </p:extLst>
          </p:nvPr>
        </p:nvGraphicFramePr>
        <p:xfrm>
          <a:off x="2264624" y="5589240"/>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9</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41" name="直線單箭頭接點 40"/>
          <p:cNvCxnSpPr/>
          <p:nvPr/>
        </p:nvCxnSpPr>
        <p:spPr bwMode="auto">
          <a:xfrm>
            <a:off x="1459127" y="5414620"/>
            <a:ext cx="710927" cy="0"/>
          </a:xfrm>
          <a:prstGeom prst="straightConnector1">
            <a:avLst/>
          </a:prstGeom>
          <a:solidFill>
            <a:schemeClr val="accent1"/>
          </a:solidFill>
          <a:ln w="28575" cap="flat" cmpd="sng" algn="ctr">
            <a:solidFill>
              <a:schemeClr val="bg2"/>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2" name="表格 41"/>
          <p:cNvGraphicFramePr>
            <a:graphicFrameLocks noGrp="1"/>
          </p:cNvGraphicFramePr>
          <p:nvPr>
            <p:extLst>
              <p:ext uri="{D42A27DB-BD31-4B8C-83A1-F6EECF244321}">
                <p14:modId xmlns:p14="http://schemas.microsoft.com/office/powerpoint/2010/main" val="1562592483"/>
              </p:ext>
            </p:extLst>
          </p:nvPr>
        </p:nvGraphicFramePr>
        <p:xfrm>
          <a:off x="2264623" y="5157192"/>
          <a:ext cx="489600" cy="370840"/>
        </p:xfrm>
        <a:graphic>
          <a:graphicData uri="http://schemas.openxmlformats.org/drawingml/2006/table">
            <a:tbl>
              <a:tblPr firstRow="1" bandRow="1">
                <a:tableStyleId>{5C22544A-7EE6-4342-B048-85BDC9FD1C3A}</a:tableStyleId>
              </a:tblPr>
              <a:tblGrid>
                <a:gridCol w="489600"/>
              </a:tblGrid>
              <a:tr h="370840">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5" name="表格 44"/>
          <p:cNvGraphicFramePr>
            <a:graphicFrameLocks noGrp="1"/>
          </p:cNvGraphicFramePr>
          <p:nvPr>
            <p:extLst>
              <p:ext uri="{D42A27DB-BD31-4B8C-83A1-F6EECF244321}">
                <p14:modId xmlns:p14="http://schemas.microsoft.com/office/powerpoint/2010/main" val="1690103119"/>
              </p:ext>
            </p:extLst>
          </p:nvPr>
        </p:nvGraphicFramePr>
        <p:xfrm>
          <a:off x="4224608" y="4658131"/>
          <a:ext cx="5256006" cy="741680"/>
        </p:xfrm>
        <a:graphic>
          <a:graphicData uri="http://schemas.openxmlformats.org/drawingml/2006/table">
            <a:tbl>
              <a:tblPr firstRow="1" bandRow="1">
                <a:tableStyleId>{5C22544A-7EE6-4342-B048-85BDC9FD1C3A}</a:tableStyleId>
              </a:tblPr>
              <a:tblGrid>
                <a:gridCol w="375429"/>
                <a:gridCol w="375429"/>
                <a:gridCol w="375429"/>
                <a:gridCol w="375429"/>
                <a:gridCol w="375429"/>
                <a:gridCol w="375429"/>
                <a:gridCol w="375429"/>
                <a:gridCol w="375429"/>
                <a:gridCol w="375429"/>
                <a:gridCol w="375429"/>
                <a:gridCol w="375429"/>
                <a:gridCol w="375429"/>
                <a:gridCol w="375429"/>
                <a:gridCol w="375429"/>
              </a:tblGrid>
              <a:tr h="370840">
                <a:tc>
                  <a:txBody>
                    <a:bodyPr/>
                    <a:lstStyle/>
                    <a:p>
                      <a:pPr algn="ctr"/>
                      <a:r>
                        <a:rPr lang="en-US" altLang="zh-TW" sz="1400" dirty="0" smtClean="0">
                          <a:solidFill>
                            <a:schemeClr val="bg2"/>
                          </a:solidFill>
                        </a:rPr>
                        <a:t>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5</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6</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7</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8</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9</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10</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12</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13</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dirty="0" smtClean="0">
                          <a:solidFill>
                            <a:schemeClr val="bg2"/>
                          </a:solidFill>
                        </a:rPr>
                        <a:t>14</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z="1400" b="1" dirty="0" smtClean="0">
                          <a:solidFill>
                            <a:srgbClr val="FF0000"/>
                          </a:solidFill>
                        </a:rPr>
                        <a:t>2</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12</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2</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3</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4</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5</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5</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5</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4</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3</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14</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0</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14</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400" b="1" dirty="0" smtClean="0">
                          <a:solidFill>
                            <a:srgbClr val="FF0000"/>
                          </a:solidFill>
                        </a:rPr>
                        <a:t>12</a:t>
                      </a:r>
                      <a:endParaRPr lang="zh-TW" altLang="en-US" sz="1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6" name="文字方塊 45"/>
          <p:cNvSpPr txBox="1"/>
          <p:nvPr/>
        </p:nvSpPr>
        <p:spPr>
          <a:xfrm>
            <a:off x="3878016" y="4412490"/>
            <a:ext cx="356188" cy="461665"/>
          </a:xfrm>
          <a:prstGeom prst="rect">
            <a:avLst/>
          </a:prstGeom>
          <a:noFill/>
        </p:spPr>
        <p:txBody>
          <a:bodyPr wrap="none" rtlCol="0">
            <a:spAutoFit/>
          </a:bodyPr>
          <a:lstStyle/>
          <a:p>
            <a:r>
              <a:rPr lang="en-US" altLang="zh-TW" b="1" dirty="0" smtClean="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p</a:t>
            </a:r>
            <a:endParaRPr lang="zh-TW" altLang="en-US"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52" name="直線單箭頭接點 51"/>
          <p:cNvCxnSpPr/>
          <p:nvPr/>
        </p:nvCxnSpPr>
        <p:spPr bwMode="auto">
          <a:xfrm flipV="1">
            <a:off x="4716016" y="2285557"/>
            <a:ext cx="819250" cy="195151"/>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手繪多邊形 56"/>
          <p:cNvSpPr/>
          <p:nvPr/>
        </p:nvSpPr>
        <p:spPr bwMode="auto">
          <a:xfrm>
            <a:off x="4072959" y="1229585"/>
            <a:ext cx="4639043" cy="2514225"/>
          </a:xfrm>
          <a:custGeom>
            <a:avLst/>
            <a:gdLst>
              <a:gd name="connsiteX0" fmla="*/ 3831058 w 4711751"/>
              <a:gd name="connsiteY0" fmla="*/ 41518 h 2627065"/>
              <a:gd name="connsiteX1" fmla="*/ 3465298 w 4711751"/>
              <a:gd name="connsiteY1" fmla="*/ 946293 h 2627065"/>
              <a:gd name="connsiteX2" fmla="*/ 2762654 w 4711751"/>
              <a:gd name="connsiteY2" fmla="*/ 1668187 h 2627065"/>
              <a:gd name="connsiteX3" fmla="*/ 972355 w 4711751"/>
              <a:gd name="connsiteY3" fmla="*/ 1822192 h 2627065"/>
              <a:gd name="connsiteX4" fmla="*/ 29079 w 4711751"/>
              <a:gd name="connsiteY4" fmla="*/ 2159076 h 2627065"/>
              <a:gd name="connsiteX5" fmla="*/ 346713 w 4711751"/>
              <a:gd name="connsiteY5" fmla="*/ 2601838 h 2627065"/>
              <a:gd name="connsiteX6" fmla="*/ 1405492 w 4711751"/>
              <a:gd name="connsiteY6" fmla="*/ 2534461 h 2627065"/>
              <a:gd name="connsiteX7" fmla="*/ 3532675 w 4711751"/>
              <a:gd name="connsiteY7" fmla="*/ 2216827 h 2627065"/>
              <a:gd name="connsiteX8" fmla="*/ 4610704 w 4711751"/>
              <a:gd name="connsiteY8" fmla="*/ 1321678 h 2627065"/>
              <a:gd name="connsiteX9" fmla="*/ 4581829 w 4711751"/>
              <a:gd name="connsiteY9" fmla="*/ 272524 h 2627065"/>
              <a:gd name="connsiteX10" fmla="*/ 3831058 w 4711751"/>
              <a:gd name="connsiteY10" fmla="*/ 41518 h 2627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11751" h="2627065">
                <a:moveTo>
                  <a:pt x="3831058" y="41518"/>
                </a:moveTo>
                <a:cubicBezTo>
                  <a:pt x="3644969" y="153813"/>
                  <a:pt x="3643365" y="675181"/>
                  <a:pt x="3465298" y="946293"/>
                </a:cubicBezTo>
                <a:cubicBezTo>
                  <a:pt x="3287231" y="1217405"/>
                  <a:pt x="3178144" y="1522204"/>
                  <a:pt x="2762654" y="1668187"/>
                </a:cubicBezTo>
                <a:cubicBezTo>
                  <a:pt x="2347164" y="1814170"/>
                  <a:pt x="1427951" y="1740377"/>
                  <a:pt x="972355" y="1822192"/>
                </a:cubicBezTo>
                <a:cubicBezTo>
                  <a:pt x="516759" y="1904007"/>
                  <a:pt x="133353" y="2029135"/>
                  <a:pt x="29079" y="2159076"/>
                </a:cubicBezTo>
                <a:cubicBezTo>
                  <a:pt x="-75195" y="2289017"/>
                  <a:pt x="117311" y="2539274"/>
                  <a:pt x="346713" y="2601838"/>
                </a:cubicBezTo>
                <a:cubicBezTo>
                  <a:pt x="576115" y="2664402"/>
                  <a:pt x="874498" y="2598630"/>
                  <a:pt x="1405492" y="2534461"/>
                </a:cubicBezTo>
                <a:cubicBezTo>
                  <a:pt x="1936486" y="2470293"/>
                  <a:pt x="2998473" y="2418958"/>
                  <a:pt x="3532675" y="2216827"/>
                </a:cubicBezTo>
                <a:cubicBezTo>
                  <a:pt x="4066877" y="2014697"/>
                  <a:pt x="4435845" y="1645729"/>
                  <a:pt x="4610704" y="1321678"/>
                </a:cubicBezTo>
                <a:cubicBezTo>
                  <a:pt x="4785563" y="997628"/>
                  <a:pt x="4705353" y="487488"/>
                  <a:pt x="4581829" y="272524"/>
                </a:cubicBezTo>
                <a:cubicBezTo>
                  <a:pt x="4458305" y="57560"/>
                  <a:pt x="4017147" y="-70777"/>
                  <a:pt x="3831058" y="41518"/>
                </a:cubicBezTo>
                <a:close/>
              </a:path>
            </a:pathLst>
          </a:cu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8" name="文字方塊 57"/>
          <p:cNvSpPr txBox="1"/>
          <p:nvPr/>
        </p:nvSpPr>
        <p:spPr>
          <a:xfrm>
            <a:off x="5480123" y="3559144"/>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59" name="文字方塊 58"/>
          <p:cNvSpPr txBox="1"/>
          <p:nvPr/>
        </p:nvSpPr>
        <p:spPr>
          <a:xfrm>
            <a:off x="3719358" y="3507947"/>
            <a:ext cx="1095172" cy="369332"/>
          </a:xfrm>
          <a:prstGeom prst="rect">
            <a:avLst/>
          </a:prstGeom>
          <a:noFill/>
        </p:spPr>
        <p:txBody>
          <a:bodyPr wrap="none" rtlCol="0">
            <a:spAutoFit/>
          </a:bodyPr>
          <a:lstStyle/>
          <a:p>
            <a:r>
              <a:rPr lang="en-US" altLang="zh-TW" sz="1800" b="1" dirty="0" smtClean="0">
                <a:latin typeface="Arial Unicode MS" panose="020B0604020202020204" pitchFamily="34" charset="-120"/>
                <a:ea typeface="Arial Unicode MS" panose="020B0604020202020204" pitchFamily="34" charset="-120"/>
                <a:cs typeface="Arial Unicode MS" panose="020B0604020202020204" pitchFamily="34" charset="-120"/>
              </a:rPr>
              <a:t>degree:1</a:t>
            </a:r>
            <a:endParaRPr lang="zh-TW" altLang="en-US" sz="1800" b="1"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60" name="直線單箭頭接點 59"/>
          <p:cNvCxnSpPr/>
          <p:nvPr/>
        </p:nvCxnSpPr>
        <p:spPr bwMode="auto">
          <a:xfrm flipV="1">
            <a:off x="6040887" y="2020778"/>
            <a:ext cx="819250" cy="195151"/>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線單箭頭接點 60"/>
          <p:cNvCxnSpPr/>
          <p:nvPr/>
        </p:nvCxnSpPr>
        <p:spPr bwMode="auto">
          <a:xfrm flipH="1">
            <a:off x="5364088" y="2348880"/>
            <a:ext cx="258073" cy="656037"/>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線單箭頭接點 65"/>
          <p:cNvCxnSpPr/>
          <p:nvPr/>
        </p:nvCxnSpPr>
        <p:spPr bwMode="auto">
          <a:xfrm>
            <a:off x="4216012" y="2596842"/>
            <a:ext cx="99894" cy="609290"/>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線單箭頭接點 67"/>
          <p:cNvCxnSpPr/>
          <p:nvPr/>
        </p:nvCxnSpPr>
        <p:spPr bwMode="auto">
          <a:xfrm>
            <a:off x="6948265" y="2148825"/>
            <a:ext cx="112076" cy="660285"/>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線單箭頭接點 70"/>
          <p:cNvCxnSpPr/>
          <p:nvPr/>
        </p:nvCxnSpPr>
        <p:spPr bwMode="auto">
          <a:xfrm>
            <a:off x="7484259" y="1924797"/>
            <a:ext cx="544125" cy="291132"/>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線單箭頭接點 73"/>
          <p:cNvCxnSpPr/>
          <p:nvPr/>
        </p:nvCxnSpPr>
        <p:spPr bwMode="auto">
          <a:xfrm flipV="1">
            <a:off x="7308305" y="1493909"/>
            <a:ext cx="603478" cy="102953"/>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線單箭頭接點 76"/>
          <p:cNvCxnSpPr/>
          <p:nvPr/>
        </p:nvCxnSpPr>
        <p:spPr bwMode="auto">
          <a:xfrm flipH="1">
            <a:off x="2414358" y="1596862"/>
            <a:ext cx="625192" cy="10286"/>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單箭頭接點 79"/>
          <p:cNvCxnSpPr/>
          <p:nvPr/>
        </p:nvCxnSpPr>
        <p:spPr bwMode="auto">
          <a:xfrm flipH="1">
            <a:off x="2123728" y="2543252"/>
            <a:ext cx="397705" cy="461665"/>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線單箭頭接點 82"/>
          <p:cNvCxnSpPr/>
          <p:nvPr/>
        </p:nvCxnSpPr>
        <p:spPr bwMode="auto">
          <a:xfrm flipH="1" flipV="1">
            <a:off x="1638703" y="2596842"/>
            <a:ext cx="400109" cy="304646"/>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單箭頭接點 85"/>
          <p:cNvCxnSpPr/>
          <p:nvPr/>
        </p:nvCxnSpPr>
        <p:spPr bwMode="auto">
          <a:xfrm>
            <a:off x="2414358" y="3068960"/>
            <a:ext cx="625192" cy="0"/>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9693493"/>
      </p:ext>
    </p:extLst>
  </p:cSld>
  <p:clrMapOvr>
    <a:masterClrMapping/>
  </p:clrMapOvr>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3241</TotalTime>
  <Words>942</Words>
  <Application>Microsoft Office PowerPoint</Application>
  <PresentationFormat>如螢幕大小 (4:3)</PresentationFormat>
  <Paragraphs>275</Paragraphs>
  <Slides>16</Slides>
  <Notes>2</Notes>
  <HiddenSlides>0</HiddenSlides>
  <MMClips>0</MMClips>
  <ScaleCrop>false</ScaleCrop>
  <HeadingPairs>
    <vt:vector size="4" baseType="variant">
      <vt:variant>
        <vt:lpstr>佈景主題</vt:lpstr>
      </vt:variant>
      <vt:variant>
        <vt:i4>1</vt:i4>
      </vt:variant>
      <vt:variant>
        <vt:lpstr>投影片標題</vt:lpstr>
      </vt:variant>
      <vt:variant>
        <vt:i4>16</vt:i4>
      </vt:variant>
    </vt:vector>
  </HeadingPairs>
  <TitlesOfParts>
    <vt:vector size="17" baseType="lpstr">
      <vt:lpstr>古典-1</vt:lpstr>
      <vt:lpstr>Uva 1267</vt:lpstr>
      <vt:lpstr>Problem Description (1/3)</vt:lpstr>
      <vt:lpstr>Problem Description (2/3)</vt:lpstr>
      <vt:lpstr>Problem Description (3/3)</vt:lpstr>
      <vt:lpstr>Example</vt:lpstr>
      <vt:lpstr>Input</vt:lpstr>
      <vt:lpstr>Output</vt:lpstr>
      <vt:lpstr>Sample Input / Output</vt:lpstr>
      <vt:lpstr>First dfs1</vt:lpstr>
      <vt:lpstr>Second dfs2</vt:lpstr>
      <vt:lpstr>Second dfs2</vt:lpstr>
      <vt:lpstr>Depth-First Search: Algorithm</vt:lpstr>
      <vt:lpstr>PowerPoint 簡報</vt:lpstr>
      <vt:lpstr>PowerPoint 簡報</vt:lpstr>
      <vt:lpstr>PowerPoint 簡報</vt:lpstr>
      <vt:lpstr>PowerPoint 簡報</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viola</cp:lastModifiedBy>
  <cp:revision>938</cp:revision>
  <dcterms:created xsi:type="dcterms:W3CDTF">2007-09-17T04:06:35Z</dcterms:created>
  <dcterms:modified xsi:type="dcterms:W3CDTF">2019-04-10T05:37:40Z</dcterms:modified>
</cp:coreProperties>
</file>